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28"/>
  </p:notesMasterIdLst>
  <p:handoutMasterIdLst>
    <p:handoutMasterId r:id="rId29"/>
  </p:handoutMasterIdLst>
  <p:sldIdLst>
    <p:sldId id="365" r:id="rId2"/>
    <p:sldId id="637" r:id="rId3"/>
    <p:sldId id="649" r:id="rId4"/>
    <p:sldId id="645" r:id="rId5"/>
    <p:sldId id="650" r:id="rId6"/>
    <p:sldId id="651" r:id="rId7"/>
    <p:sldId id="652" r:id="rId8"/>
    <p:sldId id="655" r:id="rId9"/>
    <p:sldId id="646" r:id="rId10"/>
    <p:sldId id="647" r:id="rId11"/>
    <p:sldId id="635" r:id="rId12"/>
    <p:sldId id="653" r:id="rId13"/>
    <p:sldId id="654" r:id="rId14"/>
    <p:sldId id="627" r:id="rId15"/>
    <p:sldId id="626" r:id="rId16"/>
    <p:sldId id="628" r:id="rId17"/>
    <p:sldId id="636" r:id="rId18"/>
    <p:sldId id="630" r:id="rId19"/>
    <p:sldId id="631" r:id="rId20"/>
    <p:sldId id="632" r:id="rId21"/>
    <p:sldId id="640" r:id="rId22"/>
    <p:sldId id="641" r:id="rId23"/>
    <p:sldId id="642" r:id="rId24"/>
    <p:sldId id="643" r:id="rId25"/>
    <p:sldId id="644" r:id="rId26"/>
    <p:sldId id="602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7F"/>
    <a:srgbClr val="FF00FF"/>
    <a:srgbClr val="99FFCC"/>
    <a:srgbClr val="008000"/>
    <a:srgbClr val="0000FF"/>
    <a:srgbClr val="FFC000"/>
    <a:srgbClr val="E6B9B8"/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0143" autoAdjust="0"/>
  </p:normalViewPr>
  <p:slideViewPr>
    <p:cSldViewPr>
      <p:cViewPr>
        <p:scale>
          <a:sx n="69" d="100"/>
          <a:sy n="69" d="100"/>
        </p:scale>
        <p:origin x="-1675" y="-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1154E38C-A77C-40AD-9865-57E5DA9B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6CBE9D29-5C9F-4B5C-B05B-E727A118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FDD21-7884-42EC-A34E-421A65CF26D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F959AA-FAC2-4C1A-B9C4-D7F6FE7F7BD7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2D5E156-7552-4F32-ADE6-A9FAFCC4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5AF6451-DCB3-48D1-882A-3149C9EE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DC75C66-2309-4CD2-A3CC-F2F6613B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1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19CF80D-CE4B-4B48-99CA-4F0072B4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78AC0EA-064D-4C51-B5A1-8C89F0E8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6BB7D4D-3B1E-4DFB-8832-3ED7098A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E08F509-DA07-4C1D-96A2-0A8A046E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AD1C941-FF35-4CE8-8826-1CCCCD1D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9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5F919BC-9759-49AE-888F-2D87D9F9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6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201A8E7-72FB-4F91-833E-D88DB0DE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3B339D3-81D1-48A9-BEBE-F4664240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FABD5C0-0E4A-4392-A82C-C05862CB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8" descr="REVBG_Slide4_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38311" y="6586210"/>
            <a:ext cx="9145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A.A.</a:t>
            </a:r>
            <a:r>
              <a:rPr lang="en-US" sz="1100" baseline="0" dirty="0" smtClean="0">
                <a:solidFill>
                  <a:schemeClr val="accent5">
                    <a:lumMod val="75000"/>
                  </a:schemeClr>
                </a:solidFill>
              </a:rPr>
              <a:t> Sonzogni – </a:t>
            </a:r>
            <a:r>
              <a:rPr lang="en-US" sz="1100" baseline="0" dirty="0" smtClean="0">
                <a:solidFill>
                  <a:schemeClr val="accent5">
                    <a:lumMod val="75000"/>
                  </a:schemeClr>
                </a:solidFill>
              </a:rPr>
              <a:t>CSEWG </a:t>
            </a:r>
            <a:r>
              <a:rPr lang="en-US" sz="1100" baseline="0" dirty="0" smtClean="0">
                <a:solidFill>
                  <a:schemeClr val="accent5">
                    <a:lumMod val="75000"/>
                  </a:schemeClr>
                </a:solidFill>
              </a:rPr>
              <a:t>2017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ctrTitle"/>
          </p:nvPr>
        </p:nvSpPr>
        <p:spPr>
          <a:xfrm>
            <a:off x="287358" y="1371600"/>
            <a:ext cx="8610601" cy="863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NNDC’s Fission Yield and Decay Data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Evaluation Plans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04800" y="2895600"/>
            <a:ext cx="8534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A.A. Sonzogni, E.A. McCutchan, D.A. Brown, T.D. Johnson</a:t>
            </a:r>
            <a:endParaRPr lang="en-US" sz="2400" baseline="30000" dirty="0" smtClean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National Nuclear Data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6474" y="990600"/>
            <a:ext cx="6299812" cy="5808644"/>
            <a:chOff x="352538" y="644487"/>
            <a:chExt cx="6299812" cy="5808644"/>
          </a:xfrm>
        </p:grpSpPr>
        <p:pic>
          <p:nvPicPr>
            <p:cNvPr id="50178" name="Picture 2" descr="http://www.nndc.bnl.gov/nudat2/temp/60COgvlvtvjvfveM600em0.0r323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" t="19928" r="5525" b="12988"/>
            <a:stretch/>
          </p:blipFill>
          <p:spPr bwMode="auto">
            <a:xfrm>
              <a:off x="352538" y="644487"/>
              <a:ext cx="4704203" cy="2555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www.nndc.bnl.gov/nudat2/temp/60NIgvlvtvjvfveM2756.0em0.0r220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" t="6361" r="16948" b="2266"/>
            <a:stretch/>
          </p:blipFill>
          <p:spPr bwMode="auto">
            <a:xfrm>
              <a:off x="380998" y="2971800"/>
              <a:ext cx="6271352" cy="3481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Additional Level Data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9600" y="417772"/>
            <a:ext cx="8153400" cy="2677656"/>
            <a:chOff x="609600" y="417772"/>
            <a:chExt cx="8153400" cy="2677656"/>
          </a:xfrm>
        </p:grpSpPr>
        <p:sp>
          <p:nvSpPr>
            <p:cNvPr id="8" name="Rounded Rectangle 7"/>
            <p:cNvSpPr/>
            <p:nvPr/>
          </p:nvSpPr>
          <p:spPr>
            <a:xfrm>
              <a:off x="609600" y="609600"/>
              <a:ext cx="5334000" cy="2209800"/>
            </a:xfrm>
            <a:prstGeom prst="round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417772"/>
              <a:ext cx="2362200" cy="2677656"/>
            </a:xfrm>
            <a:prstGeom prst="rect">
              <a:avLst/>
            </a:prstGeom>
            <a:noFill/>
            <a:ln w="254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these data are not given in ENDF, but are crucial for cross section calculations!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07295" y="4343400"/>
            <a:ext cx="3429000" cy="1200329"/>
          </a:xfrm>
          <a:prstGeom prst="rect">
            <a:avLst/>
          </a:prstGeom>
          <a:solidFill>
            <a:srgbClr val="99FFCC"/>
          </a:solidFill>
          <a:ln w="25400">
            <a:solidFill>
              <a:srgbClr val="042B7F"/>
            </a:solidFill>
          </a:ln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Format will have to be expanded and software further developed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66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Fission Yields Work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1430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Update and correct ENDF/B fission yields.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Make yields compatible with modern decay data.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Compile and group all measured yield data since mid-1980s.   Work started by Pritychenko and </a:t>
            </a:r>
            <a:r>
              <a:rPr lang="en-US" sz="2400" dirty="0" err="1" smtClean="0"/>
              <a:t>Zerkin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Generate fission yield correlation matrices.</a:t>
            </a:r>
          </a:p>
          <a:p>
            <a:endParaRPr lang="en-US" sz="2400" dirty="0"/>
          </a:p>
          <a:p>
            <a:pPr algn="ctr"/>
            <a:r>
              <a:rPr lang="en-US" sz="2400" dirty="0" smtClean="0">
                <a:solidFill>
                  <a:srgbClr val="042B7F"/>
                </a:solidFill>
              </a:rPr>
              <a:t>Work partly driven by our own interests in nuclear reactor antineutrinos</a:t>
            </a:r>
          </a:p>
        </p:txBody>
      </p:sp>
    </p:spTree>
    <p:extLst>
      <p:ext uri="{BB962C8B-B14F-4D97-AF65-F5344CB8AC3E}">
        <p14:creationId xmlns:p14="http://schemas.microsoft.com/office/powerpoint/2010/main" val="6705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-calc2i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7010400" cy="5364612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7550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Example on updating ENDF yields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1600200"/>
            <a:ext cx="2895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Corrected yields:</a:t>
            </a:r>
          </a:p>
          <a:p>
            <a:endParaRPr lang="en-US" sz="800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No electron excess.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Better agreement with JEFF.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07818" y="5881135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A.A. </a:t>
            </a:r>
            <a:r>
              <a:rPr lang="en-US" sz="1600" dirty="0" err="1" smtClean="0"/>
              <a:t>Sonzogni</a:t>
            </a:r>
            <a:r>
              <a:rPr lang="en-US" sz="1600" dirty="0" smtClean="0"/>
              <a:t>, E.A. </a:t>
            </a:r>
            <a:r>
              <a:rPr lang="en-US" sz="1600" dirty="0" err="1" smtClean="0"/>
              <a:t>McCutchan</a:t>
            </a:r>
            <a:r>
              <a:rPr lang="en-US" sz="1600" dirty="0" smtClean="0"/>
              <a:t>, T.D. Johnson, P. </a:t>
            </a:r>
            <a:r>
              <a:rPr lang="en-US" sz="1600" dirty="0" err="1" smtClean="0"/>
              <a:t>Dimitriou</a:t>
            </a:r>
            <a:r>
              <a:rPr lang="en-US" sz="1600" dirty="0" smtClean="0"/>
              <a:t>, </a:t>
            </a:r>
            <a:r>
              <a:rPr lang="en-US" sz="1600" dirty="0"/>
              <a:t>PRL 116, 132502 (2016).</a:t>
            </a:r>
          </a:p>
        </p:txBody>
      </p:sp>
    </p:spTree>
    <p:extLst>
      <p:ext uri="{BB962C8B-B14F-4D97-AF65-F5344CB8AC3E}">
        <p14:creationId xmlns:p14="http://schemas.microsoft.com/office/powerpoint/2010/main" val="13420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6Y-IR-effect.png"/>
          <p:cNvPicPr>
            <a:picLocks noChangeAspect="1"/>
          </p:cNvPicPr>
          <p:nvPr/>
        </p:nvPicPr>
        <p:blipFill>
          <a:blip r:embed="rId3" cstate="print"/>
          <a:srcRect l="4076" t="7042" r="11856" b="4225"/>
          <a:stretch>
            <a:fillRect/>
          </a:stretch>
        </p:blipFill>
        <p:spPr>
          <a:xfrm>
            <a:off x="3389086" y="990600"/>
            <a:ext cx="5754914" cy="46482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baseline="30000" dirty="0" smtClean="0">
                <a:solidFill>
                  <a:srgbClr val="1F497D"/>
                </a:solidFill>
                <a:latin typeface="Calibri" pitchFamily="34" charset="0"/>
              </a:rPr>
              <a:t>96</a:t>
            </a:r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Y – Isomeric Ratio Effect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chemeClr val="tx2"/>
                </a:solidFill>
              </a:rPr>
              <a:t>96</a:t>
            </a:r>
            <a:r>
              <a:rPr lang="en-US" sz="2000" dirty="0" smtClean="0">
                <a:solidFill>
                  <a:schemeClr val="tx2"/>
                </a:solidFill>
              </a:rPr>
              <a:t>Y Isomeric Ratio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" y="1828800"/>
          <a:ext cx="306977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Equation" r:id="rId4" imgW="1790640" imgH="444240" progId="Equation.3">
                  <p:embed/>
                </p:oleObj>
              </mc:Choice>
              <mc:Fallback>
                <p:oleObj name="Equation" r:id="rId4" imgW="1790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3069771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9718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CFY ~ 0.05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At about 5.2 MeV, changing IR from 0 to 100% changes the calculated to experimental ratio by 7%.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There is no journal publication of IR. Estimates vary from 18% to 70%.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1" y="5752612"/>
            <a:ext cx="401864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Experiment in ILL (France)</a:t>
            </a:r>
          </a:p>
        </p:txBody>
      </p:sp>
    </p:spTree>
    <p:extLst>
      <p:ext uri="{BB962C8B-B14F-4D97-AF65-F5344CB8AC3E}">
        <p14:creationId xmlns:p14="http://schemas.microsoft.com/office/powerpoint/2010/main" val="17342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IBD Antineutrino yields </a:t>
            </a:r>
            <a:r>
              <a:rPr lang="en-US" sz="4000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(s)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3845" r="4809" b="3196"/>
          <a:stretch/>
        </p:blipFill>
        <p:spPr bwMode="auto">
          <a:xfrm>
            <a:off x="142301" y="678509"/>
            <a:ext cx="5953699" cy="358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19150" y="1496046"/>
            <a:ext cx="2598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0.2% precision points!!!!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57857"/>
              </p:ext>
            </p:extLst>
          </p:nvPr>
        </p:nvGraphicFramePr>
        <p:xfrm>
          <a:off x="293782" y="4756281"/>
          <a:ext cx="55626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2"/>
                <a:gridCol w="1219200"/>
                <a:gridCol w="1752600"/>
                <a:gridCol w="1676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Nucleus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Daya Bay 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Huber/Mueller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Our Summation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235U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6.17+-0.17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6.69+-0.15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6.49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239Pu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4.27+-0.26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4.36+-0.19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4.49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238U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10.1+-1.17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10.2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241Pu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6.04+-0.19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6.41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149782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F.P. An et al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dirty="0" smtClean="0"/>
              <a:t>PRL </a:t>
            </a:r>
            <a:r>
              <a:rPr lang="en-US" sz="2000" b="1" dirty="0" smtClean="0"/>
              <a:t>118</a:t>
            </a:r>
            <a:r>
              <a:rPr lang="en-US" sz="2000" dirty="0"/>
              <a:t>, 251801  </a:t>
            </a:r>
            <a:r>
              <a:rPr lang="en-US" sz="2000" dirty="0" smtClean="0"/>
              <a:t>(2017).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4756281"/>
            <a:ext cx="205740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Must have CFY correlations for Summation uncertainties!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24595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dirty="0" smtClean="0"/>
              <a:t> values (10</a:t>
            </a:r>
            <a:r>
              <a:rPr lang="en-US" sz="2400" baseline="30000" dirty="0" smtClean="0"/>
              <a:t>-43 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/fission)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22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Correlations!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63" y="932983"/>
            <a:ext cx="3981450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694911"/>
            <a:ext cx="33337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845" y="1161911"/>
            <a:ext cx="434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Integrated IBD yield: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1902" y="4931976"/>
            <a:ext cx="2651622" cy="1442174"/>
            <a:chOff x="1927263" y="4308544"/>
            <a:chExt cx="2651622" cy="1442174"/>
          </a:xfrm>
        </p:grpSpPr>
        <p:sp>
          <p:nvSpPr>
            <p:cNvPr id="8" name="TextBox 7"/>
            <p:cNvSpPr txBox="1"/>
            <p:nvPr/>
          </p:nvSpPr>
          <p:spPr>
            <a:xfrm>
              <a:off x="1927263" y="5350608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Very correlated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3801" y="4308544"/>
              <a:ext cx="845084" cy="492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65984" y="4932925"/>
            <a:ext cx="2286000" cy="1463289"/>
            <a:chOff x="4156343" y="4308544"/>
            <a:chExt cx="2286000" cy="1463289"/>
          </a:xfrm>
        </p:grpSpPr>
        <p:sp>
          <p:nvSpPr>
            <p:cNvPr id="12" name="TextBox 11"/>
            <p:cNvSpPr txBox="1"/>
            <p:nvPr/>
          </p:nvSpPr>
          <p:spPr>
            <a:xfrm>
              <a:off x="4156343" y="5371723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</a:rPr>
                <a:t>Very correlated</a:t>
              </a:r>
              <a:endParaRPr lang="en-US" sz="2000" b="1" dirty="0">
                <a:solidFill>
                  <a:srgbClr val="008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70304" y="4308544"/>
              <a:ext cx="422542" cy="492056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30398" y="4817125"/>
            <a:ext cx="2819400" cy="1323439"/>
            <a:chOff x="5410200" y="4224090"/>
            <a:chExt cx="2819400" cy="1323439"/>
          </a:xfrm>
        </p:grpSpPr>
        <p:sp>
          <p:nvSpPr>
            <p:cNvPr id="13" name="TextBox 12"/>
            <p:cNvSpPr txBox="1"/>
            <p:nvPr/>
          </p:nvSpPr>
          <p:spPr>
            <a:xfrm>
              <a:off x="6172200" y="4224090"/>
              <a:ext cx="2057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FF"/>
                  </a:solidFill>
                </a:rPr>
                <a:t>Uncorrelated, small, possibly unknown, variance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10200" y="4308544"/>
              <a:ext cx="422542" cy="49205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94" y="3429000"/>
            <a:ext cx="602932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264" y="259303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Explicitly including the contributions 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185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8302" b="10306"/>
          <a:stretch/>
        </p:blipFill>
        <p:spPr bwMode="auto">
          <a:xfrm>
            <a:off x="5867400" y="907665"/>
            <a:ext cx="1439537" cy="1062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Average energy released in fission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56101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experimental IBD antineutrino spectrum has a normalization term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504" y="2362200"/>
            <a:ext cx="818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W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th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the thermal power, </a:t>
            </a:r>
            <a:r>
              <a:rPr lang="en-US" sz="2400" b="1" i="1" dirty="0" smtClean="0">
                <a:solidFill>
                  <a:srgbClr val="0000FF"/>
                </a:solidFill>
              </a:rPr>
              <a:t>f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/>
              <a:t> are the fission fractions and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e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/>
              <a:t> the average energies from fission converted in heat for </a:t>
            </a:r>
            <a:r>
              <a:rPr lang="en-US" sz="2400" baseline="30000" dirty="0" smtClean="0"/>
              <a:t>235</a:t>
            </a:r>
            <a:r>
              <a:rPr lang="en-US" sz="2400" dirty="0" smtClean="0"/>
              <a:t>U, </a:t>
            </a:r>
            <a:r>
              <a:rPr lang="en-US" sz="2400" baseline="30000" dirty="0" smtClean="0"/>
              <a:t>238</a:t>
            </a:r>
            <a:r>
              <a:rPr lang="en-US" sz="2400" dirty="0" smtClean="0"/>
              <a:t>U, </a:t>
            </a:r>
            <a:r>
              <a:rPr lang="en-US" sz="2400" baseline="30000" dirty="0" smtClean="0"/>
              <a:t>239</a:t>
            </a:r>
            <a:r>
              <a:rPr lang="en-US" sz="2400" dirty="0" smtClean="0"/>
              <a:t>Pu and </a:t>
            </a:r>
            <a:r>
              <a:rPr lang="en-US" sz="2400" baseline="30000" dirty="0" smtClean="0"/>
              <a:t>241</a:t>
            </a:r>
            <a:r>
              <a:rPr lang="en-US" sz="2400" dirty="0" smtClean="0"/>
              <a:t>Pu.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520" y="3733800"/>
            <a:ext cx="874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2016, Daya Bay used the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e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/>
              <a:t> values from </a:t>
            </a:r>
            <a:r>
              <a:rPr lang="en-US" sz="2400" dirty="0" err="1" smtClean="0"/>
              <a:t>V.Kopeikin</a:t>
            </a:r>
            <a:r>
              <a:rPr lang="en-US" sz="2400" dirty="0" smtClean="0"/>
              <a:t>, </a:t>
            </a:r>
            <a:r>
              <a:rPr lang="en-US" sz="2400" dirty="0" err="1" smtClean="0"/>
              <a:t>L.Mikaelyan</a:t>
            </a:r>
            <a:r>
              <a:rPr lang="en-US" sz="2400" dirty="0" smtClean="0"/>
              <a:t>, and </a:t>
            </a:r>
            <a:r>
              <a:rPr lang="en-US" sz="2400" dirty="0" err="1" smtClean="0"/>
              <a:t>V.Sinev</a:t>
            </a:r>
            <a:r>
              <a:rPr lang="en-US" sz="2400" dirty="0" smtClean="0"/>
              <a:t>, Phys. At. </a:t>
            </a:r>
            <a:r>
              <a:rPr lang="en-US" sz="2400" dirty="0" err="1" smtClean="0"/>
              <a:t>Nucl</a:t>
            </a:r>
            <a:r>
              <a:rPr lang="en-US" sz="2400" dirty="0" smtClean="0"/>
              <a:t>. </a:t>
            </a:r>
            <a:r>
              <a:rPr lang="en-US" sz="2400" b="1" dirty="0" smtClean="0"/>
              <a:t>67</a:t>
            </a:r>
            <a:r>
              <a:rPr lang="en-US" sz="2400" dirty="0"/>
              <a:t>, 1892 (2004).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58" y="5029200"/>
            <a:ext cx="874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2017, Daya Bay used those </a:t>
            </a:r>
            <a:r>
              <a:rPr lang="en-US" sz="2400" dirty="0"/>
              <a:t>from X. B. </a:t>
            </a:r>
            <a:r>
              <a:rPr lang="en-US" sz="2400" dirty="0" smtClean="0"/>
              <a:t>Ma, Phys. </a:t>
            </a:r>
            <a:r>
              <a:rPr lang="en-US" sz="2400" dirty="0"/>
              <a:t>Rev C </a:t>
            </a:r>
            <a:r>
              <a:rPr lang="en-US" sz="2400" b="1" dirty="0" smtClean="0"/>
              <a:t>88</a:t>
            </a:r>
            <a:r>
              <a:rPr lang="en-US" sz="2400" dirty="0"/>
              <a:t>, 014605 (2013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0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3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</a:t>
            </a:r>
            <a:r>
              <a:rPr lang="en-US" sz="3200" b="1" baseline="-25000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dirty="0" smtClean="0"/>
              <a:t> +(1-nu-bar)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smtClean="0"/>
              <a:t> -</a:t>
            </a:r>
            <a:r>
              <a:rPr lang="en-US" sz="3600" dirty="0" smtClean="0">
                <a:latin typeface="Symbol" panose="05050102010706020507" pitchFamily="18" charset="2"/>
              </a:rPr>
              <a:t>S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err="1" smtClean="0"/>
              <a:t>CFY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dirty="0" smtClean="0"/>
              <a:t> - &lt;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&gt; -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long</a:t>
            </a:r>
            <a:r>
              <a:rPr lang="en-US" baseline="-25000" dirty="0" smtClean="0"/>
              <a:t>-lived</a:t>
            </a:r>
            <a:r>
              <a:rPr lang="en-US" dirty="0" smtClean="0"/>
              <a:t>+       	</a:t>
            </a:r>
            <a:r>
              <a:rPr lang="en-US" dirty="0" err="1" smtClean="0"/>
              <a:t>E</a:t>
            </a:r>
            <a:r>
              <a:rPr lang="en-US" baseline="-25000" dirty="0" err="1" smtClean="0"/>
              <a:t>neutron</a:t>
            </a:r>
            <a:r>
              <a:rPr lang="en-US" baseline="-25000" dirty="0" smtClean="0"/>
              <a:t>-capture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7848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 smtClean="0">
                <a:solidFill>
                  <a:schemeClr val="tx2"/>
                </a:solidFill>
                <a:latin typeface="+mn-lt"/>
              </a:rPr>
              <a:t>Average energy released in fission converted to heat in a reactor</a:t>
            </a:r>
            <a:endParaRPr lang="en-US" b="1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255" y="3538534"/>
            <a:ext cx="816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2016 Atomic Mass Evaluation, and adding </a:t>
            </a:r>
            <a:r>
              <a:rPr lang="en-US" sz="2400" dirty="0" err="1" smtClean="0"/>
              <a:t>CFY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uncertainties in quadrature, we obtain for </a:t>
            </a:r>
            <a:r>
              <a:rPr lang="en-US" sz="2400" baseline="30000" dirty="0" smtClean="0"/>
              <a:t>235</a:t>
            </a:r>
            <a:r>
              <a:rPr lang="en-US" sz="2400" dirty="0" smtClean="0"/>
              <a:t>U: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03032"/>
              </p:ext>
            </p:extLst>
          </p:nvPr>
        </p:nvGraphicFramePr>
        <p:xfrm>
          <a:off x="838200" y="4572000"/>
          <a:ext cx="7162800" cy="19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503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dirty="0" err="1" smtClean="0"/>
                        <a:t>CFY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uncertainty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2004 </a:t>
                      </a:r>
                      <a:r>
                        <a:rPr lang="en-US" dirty="0" err="1" smtClean="0"/>
                        <a:t>Kopeikin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-173.43</a:t>
                      </a:r>
                      <a:r>
                        <a:rPr lang="en-US" baseline="0" dirty="0" smtClean="0"/>
                        <a:t>0+- 0.050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-173.859+-0.062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 ENDF/B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-173.197+-0.213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 JEFF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-173.272+-0.486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794" y="2667000"/>
            <a:ext cx="8189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the sum over cumulative fission yields is performed for a single A value nuclides near the valley of stability.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24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Average energy released in fission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64545"/>
              </p:ext>
            </p:extLst>
          </p:nvPr>
        </p:nvGraphicFramePr>
        <p:xfrm>
          <a:off x="685800" y="1371600"/>
          <a:ext cx="7162800" cy="19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503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4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uncertainty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2004 </a:t>
                      </a:r>
                      <a:r>
                        <a:rPr lang="en-US" dirty="0" err="1" smtClean="0"/>
                        <a:t>Kopeikin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201.92+-0.46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202.36+-0.26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 ENDF/B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201.84+-0.68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 JEFF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201.91+-0.81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285122"/>
              </p:ext>
            </p:extLst>
          </p:nvPr>
        </p:nvGraphicFramePr>
        <p:xfrm>
          <a:off x="762000" y="4343400"/>
          <a:ext cx="7162800" cy="19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503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4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uncertainty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2004 </a:t>
                      </a:r>
                      <a:r>
                        <a:rPr lang="en-US" dirty="0" err="1" smtClean="0"/>
                        <a:t>Kopeikin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209.99+-0.60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211.12+-0.34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 ENDF/B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210.87+-1.20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 JEFF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210.61+-1.61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375762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/>
              <a:t>239</a:t>
            </a:r>
            <a:r>
              <a:rPr lang="en-US" b="1" dirty="0" smtClean="0"/>
              <a:t>Pu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72992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/>
              <a:t>235</a:t>
            </a:r>
            <a:r>
              <a:rPr lang="en-US" b="1" dirty="0" smtClean="0"/>
              <a:t>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71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1879"/>
          <a:stretch/>
        </p:blipFill>
        <p:spPr bwMode="auto">
          <a:xfrm>
            <a:off x="3124200" y="1614500"/>
            <a:ext cx="5657474" cy="52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Independent Fission Yields </a:t>
            </a: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Correlations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IFY(</a:t>
            </a:r>
            <a:r>
              <a:rPr lang="en-US" sz="2400" dirty="0" err="1" smtClean="0"/>
              <a:t>Z,A,liso</a:t>
            </a:r>
            <a:r>
              <a:rPr lang="en-US" sz="2400" dirty="0" smtClean="0"/>
              <a:t>)=( 5 Gaussians(A) ) x nu-bar(A) x Gaussian(Z) x Gaussian(Isomeric ratio)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14411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Parameters obtained from fitting JEFF IFY values.</a:t>
            </a:r>
          </a:p>
          <a:p>
            <a:endParaRPr lang="en-US" sz="2400" dirty="0"/>
          </a:p>
          <a:p>
            <a:r>
              <a:rPr lang="en-US" sz="2400" dirty="0" smtClean="0"/>
              <a:t>Then obtain correlations with a MC method.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18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305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ENDF/B Decay Data Sub-library:</a:t>
            </a:r>
          </a:p>
          <a:p>
            <a:endParaRPr lang="en-US" dirty="0"/>
          </a:p>
          <a:p>
            <a:r>
              <a:rPr lang="en-US" sz="2400" dirty="0" smtClean="0"/>
              <a:t>Contains decay data for all nuclides, ground state and isomers.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r>
              <a:rPr lang="en-US" sz="2400" dirty="0" smtClean="0"/>
              <a:t>For ENDF/B-VIII.0 we updated the VII.1 sub-library with:</a:t>
            </a:r>
          </a:p>
          <a:p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Added Beta intensities from TAGS/</a:t>
            </a:r>
            <a:r>
              <a:rPr lang="en-US" sz="2400" dirty="0" err="1"/>
              <a:t>Rudstam</a:t>
            </a:r>
            <a:r>
              <a:rPr lang="en-US" sz="2400" dirty="0"/>
              <a:t> to many decay datasets.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Used </a:t>
            </a:r>
            <a:r>
              <a:rPr lang="en-US" sz="2400" dirty="0" smtClean="0"/>
              <a:t>X-ray </a:t>
            </a:r>
            <a:r>
              <a:rPr lang="en-US" sz="2400" dirty="0"/>
              <a:t>energies from NIST binding energies for actinides.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Corrected some errors/bugs.</a:t>
            </a:r>
          </a:p>
          <a:p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792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Cumulative Fission Yields </a:t>
            </a: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Correlations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CFY= </a:t>
            </a:r>
            <a:r>
              <a:rPr lang="en-US" b="1" dirty="0" smtClean="0"/>
              <a:t>A</a:t>
            </a:r>
            <a:r>
              <a:rPr lang="en-US" dirty="0" smtClean="0"/>
              <a:t> IFY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552"/>
            <a:ext cx="29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Matrix </a:t>
            </a:r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obtained from the ENDF/B-VIII.0 decay data sub-library.</a:t>
            </a:r>
          </a:p>
          <a:p>
            <a:endParaRPr lang="en-US" sz="2400" dirty="0"/>
          </a:p>
          <a:p>
            <a:r>
              <a:rPr lang="en-US" sz="2400" dirty="0" smtClean="0"/>
              <a:t>MC method taking into account that %B- (1.0) and %B-n (1.5) are for our practical matters fully correlated.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5602536"/>
            <a:ext cx="6477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Our preliminary results are that off-diagonal terms are less than 5% important for </a:t>
            </a:r>
            <a:r>
              <a:rPr lang="en-US" sz="2400" b="1" dirty="0" err="1" smtClean="0"/>
              <a:t>ei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latin typeface="Symbol" panose="05050102010706020507" pitchFamily="18" charset="2"/>
              </a:rPr>
              <a:t>s</a:t>
            </a:r>
            <a:r>
              <a:rPr lang="en-US" sz="2400" b="1" dirty="0" smtClean="0"/>
              <a:t> calculations</a:t>
            </a:r>
            <a:endParaRPr lang="en-US" sz="2400" b="1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6369" b="4969"/>
          <a:stretch/>
        </p:blipFill>
        <p:spPr bwMode="auto">
          <a:xfrm>
            <a:off x="3669674" y="838200"/>
            <a:ext cx="503303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5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1423"/>
            <a:ext cx="7534275" cy="480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Fine Structure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630400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Ko</a:t>
            </a:r>
            <a:r>
              <a:rPr lang="en-US" sz="1800" dirty="0" smtClean="0"/>
              <a:t> et al, PRL </a:t>
            </a:r>
            <a:r>
              <a:rPr lang="en-US" sz="1800" b="1" dirty="0" smtClean="0"/>
              <a:t>118</a:t>
            </a:r>
            <a:r>
              <a:rPr lang="en-US" sz="1800" dirty="0" smtClean="0"/>
              <a:t>, 121802 (2017)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568067"/>
            <a:ext cx="2133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There seems to be structure?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838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NEOS data, 30 m from a power reactor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00400" y="147935"/>
            <a:ext cx="529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(FY and decay data together)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84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6488" r="4963"/>
          <a:stretch/>
        </p:blipFill>
        <p:spPr bwMode="auto">
          <a:xfrm>
            <a:off x="228600" y="1968347"/>
            <a:ext cx="5584303" cy="46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9845"/>
            <a:ext cx="4724400" cy="859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440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2B7F"/>
                </a:solidFill>
              </a:rPr>
              <a:t>Electron spectra given by:</a:t>
            </a:r>
            <a:endParaRPr lang="en-US" sz="2400" b="1" dirty="0">
              <a:solidFill>
                <a:srgbClr val="042B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6858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W</a:t>
            </a:r>
            <a:r>
              <a:rPr lang="en-US" sz="1400" i="1" dirty="0" err="1" smtClean="0"/>
              <a:t>x</a:t>
            </a:r>
            <a:r>
              <a:rPr lang="en-US" sz="2000" i="1" dirty="0" smtClean="0"/>
              <a:t>(W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-1)</a:t>
            </a:r>
            <a:r>
              <a:rPr lang="en-US" sz="2000" i="1" baseline="30000" dirty="0" smtClean="0"/>
              <a:t>1/2</a:t>
            </a:r>
            <a:r>
              <a:rPr lang="en-US" sz="1400" i="1" dirty="0" smtClean="0"/>
              <a:t>x</a:t>
            </a:r>
            <a:r>
              <a:rPr lang="en-US" sz="2000" i="1" dirty="0" smtClean="0"/>
              <a:t>(W-Wo)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: </a:t>
            </a:r>
            <a:r>
              <a:rPr lang="en-US" sz="2000" dirty="0" smtClean="0"/>
              <a:t>Phase space </a:t>
            </a:r>
          </a:p>
          <a:p>
            <a:r>
              <a:rPr lang="en-US" sz="2000" i="1" dirty="0" smtClean="0"/>
              <a:t>F(Z,W)</a:t>
            </a:r>
            <a:r>
              <a:rPr lang="en-US" sz="2000" dirty="0" smtClean="0"/>
              <a:t>: Fermi Function</a:t>
            </a:r>
          </a:p>
          <a:p>
            <a:r>
              <a:rPr lang="en-US" sz="2000" i="1" dirty="0" smtClean="0"/>
              <a:t>C(Z,W)</a:t>
            </a:r>
            <a:r>
              <a:rPr lang="en-US" sz="2000" dirty="0" smtClean="0"/>
              <a:t>: Additional corrections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572000"/>
            <a:ext cx="251460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Rugged structure in the antineutrino spectrum due to Coulomb effects (Fermi function)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1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my documents\articles\Fine Structure\f2-bi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t="7007" r="17575" b="9476"/>
          <a:stretch/>
        </p:blipFill>
        <p:spPr bwMode="auto">
          <a:xfrm>
            <a:off x="76200" y="678508"/>
            <a:ext cx="5299113" cy="59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Fine Structure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7956" y="473725"/>
            <a:ext cx="4056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the reactor spectrum is the sum of ~800 individual spectra, can we seen individual effects? 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76400" y="1066800"/>
            <a:ext cx="6400800" cy="3843992"/>
            <a:chOff x="1676400" y="1066800"/>
            <a:chExt cx="6400800" cy="3843992"/>
          </a:xfrm>
        </p:grpSpPr>
        <p:sp>
          <p:nvSpPr>
            <p:cNvPr id="4" name="Oval 3"/>
            <p:cNvSpPr/>
            <p:nvPr/>
          </p:nvSpPr>
          <p:spPr>
            <a:xfrm>
              <a:off x="1676400" y="1162280"/>
              <a:ext cx="381000" cy="381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725756" y="1245243"/>
              <a:ext cx="381000" cy="381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81200" y="1066800"/>
              <a:ext cx="381000" cy="381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5"/>
            </p:cNvCxnSpPr>
            <p:nvPr/>
          </p:nvCxnSpPr>
          <p:spPr>
            <a:xfrm>
              <a:off x="3050960" y="1570447"/>
              <a:ext cx="2740240" cy="1477553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5"/>
            </p:cNvCxnSpPr>
            <p:nvPr/>
          </p:nvCxnSpPr>
          <p:spPr>
            <a:xfrm>
              <a:off x="2306404" y="1392004"/>
              <a:ext cx="3484796" cy="1655996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" idx="5"/>
            </p:cNvCxnSpPr>
            <p:nvPr/>
          </p:nvCxnSpPr>
          <p:spPr>
            <a:xfrm>
              <a:off x="2001604" y="1487484"/>
              <a:ext cx="3789596" cy="1560516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91200" y="2971800"/>
              <a:ext cx="2286000" cy="1938992"/>
            </a:xfrm>
            <a:prstGeom prst="rect">
              <a:avLst/>
            </a:prstGeom>
            <a:noFill/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Sharp cutoffs that can be seen with 0.1 MeV binning or less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25756" y="3941296"/>
            <a:ext cx="5884844" cy="2223701"/>
            <a:chOff x="2725756" y="3941296"/>
            <a:chExt cx="5884844" cy="2223701"/>
          </a:xfrm>
        </p:grpSpPr>
        <p:sp>
          <p:nvSpPr>
            <p:cNvPr id="16" name="Oval 15"/>
            <p:cNvSpPr/>
            <p:nvPr/>
          </p:nvSpPr>
          <p:spPr>
            <a:xfrm>
              <a:off x="2725756" y="3941296"/>
              <a:ext cx="855644" cy="969496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38800" y="5334000"/>
              <a:ext cx="2971800" cy="830997"/>
            </a:xfrm>
            <a:prstGeom prst="rect">
              <a:avLst/>
            </a:prstGeom>
            <a:noFill/>
            <a:ln w="254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Shoulder spanning several 100s </a:t>
              </a:r>
              <a:r>
                <a:rPr lang="en-US" sz="2400" dirty="0" err="1" smtClean="0"/>
                <a:t>keV</a:t>
              </a:r>
              <a:endParaRPr lang="en-US" sz="2400" dirty="0"/>
            </a:p>
          </p:txBody>
        </p:sp>
        <p:cxnSp>
          <p:nvCxnSpPr>
            <p:cNvPr id="19" name="Straight Arrow Connector 18"/>
            <p:cNvCxnSpPr>
              <a:stCxn id="16" idx="6"/>
            </p:cNvCxnSpPr>
            <p:nvPr/>
          </p:nvCxnSpPr>
          <p:spPr>
            <a:xfrm>
              <a:off x="3581400" y="4426044"/>
              <a:ext cx="2057400" cy="1212756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991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8191" r="11412" b="3100"/>
          <a:stretch/>
        </p:blipFill>
        <p:spPr bwMode="auto">
          <a:xfrm>
            <a:off x="3091929" y="707886"/>
            <a:ext cx="6052071" cy="493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8616" r="10838" b="2871"/>
          <a:stretch/>
        </p:blipFill>
        <p:spPr bwMode="auto">
          <a:xfrm>
            <a:off x="3240658" y="2052999"/>
            <a:ext cx="5897836" cy="477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How to reveal Fine Structure?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668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Ratio of adjacent points:</a:t>
            </a:r>
          </a:p>
          <a:p>
            <a:endParaRPr lang="en-US" sz="2400" dirty="0" smtClean="0"/>
          </a:p>
          <a:p>
            <a:r>
              <a:rPr lang="en-US" b="1" dirty="0" err="1" smtClean="0"/>
              <a:t>R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=S</a:t>
            </a:r>
            <a:r>
              <a:rPr lang="en-US" b="1" baseline="-25000" dirty="0" smtClean="0"/>
              <a:t>i</a:t>
            </a:r>
            <a:r>
              <a:rPr lang="en-US" b="1" dirty="0" smtClean="0"/>
              <a:t>/S</a:t>
            </a:r>
            <a:r>
              <a:rPr lang="en-US" b="1" baseline="-25000" dirty="0" smtClean="0"/>
              <a:t>i+1</a:t>
            </a:r>
            <a:endParaRPr lang="en-US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352800"/>
            <a:ext cx="29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Surprisingly, even with a 0.25 MeV binning a structure can be seen.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029200"/>
            <a:ext cx="278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Structure observed in Daya Bay data, covariance matrix crucial for analysis.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43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1567" r="12336"/>
          <a:stretch/>
        </p:blipFill>
        <p:spPr bwMode="auto">
          <a:xfrm>
            <a:off x="33051" y="1199944"/>
            <a:ext cx="4157949" cy="384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07" y="1371600"/>
            <a:ext cx="4699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Nuclides behind </a:t>
            </a:r>
            <a:r>
              <a:rPr lang="en-US" sz="4000" u="sng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ine </a:t>
            </a:r>
            <a:r>
              <a:rPr lang="en-US" sz="4000" u="sng" dirty="0">
                <a:solidFill>
                  <a:schemeClr val="tx2"/>
                </a:solidFill>
                <a:latin typeface="+mn-lt"/>
              </a:rPr>
              <a:t>s</a:t>
            </a: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tructure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" y="525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Incidentally, </a:t>
            </a:r>
            <a:r>
              <a:rPr lang="en-US" sz="2000" baseline="30000" dirty="0" smtClean="0"/>
              <a:t>102</a:t>
            </a:r>
            <a:r>
              <a:rPr lang="en-US" sz="2000" dirty="0" smtClean="0"/>
              <a:t>Tc yields in ENDF/B need to be corrected.</a:t>
            </a:r>
          </a:p>
          <a:p>
            <a:r>
              <a:rPr lang="en-US" sz="2000" dirty="0" smtClean="0"/>
              <a:t>For more details, see:</a:t>
            </a:r>
          </a:p>
          <a:p>
            <a:r>
              <a:rPr lang="en-US" sz="2000" dirty="0" smtClean="0"/>
              <a:t> A.A. Sonzogni, M. Nino, E.A. </a:t>
            </a:r>
            <a:r>
              <a:rPr lang="en-US" sz="2000" dirty="0"/>
              <a:t>McCutchan arXiv:1710.00092</a:t>
            </a:r>
          </a:p>
        </p:txBody>
      </p:sp>
    </p:spTree>
    <p:extLst>
      <p:ext uri="{BB962C8B-B14F-4D97-AF65-F5344CB8AC3E}">
        <p14:creationId xmlns:p14="http://schemas.microsoft.com/office/powerpoint/2010/main" val="18900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709"/>
            <a:ext cx="9144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 O N C L U S I O N 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09600"/>
            <a:ext cx="8763000" cy="53860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We plan to produce a new decay data sub-library for the next ENDF/B release.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Taking advantage on the new GND format, we would like to add decay and excited level data as well as coincidence matrices.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Plan to update and correct ENDF/B yields.   </a:t>
            </a:r>
            <a:endParaRPr lang="en-US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New fission yields format would allow to add plenty of more information, such as: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Y(A) pre and post neutron emission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Nu-bar(A)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Correlation matrices</a:t>
            </a:r>
          </a:p>
        </p:txBody>
      </p:sp>
    </p:spTree>
    <p:extLst>
      <p:ext uri="{BB962C8B-B14F-4D97-AF65-F5344CB8AC3E}">
        <p14:creationId xmlns:p14="http://schemas.microsoft.com/office/powerpoint/2010/main" val="41859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my documents\articles\endfb8\ta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558087" cy="59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643" y="152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42B7F"/>
                </a:solidFill>
              </a:rPr>
              <a:t>Example, effect of TAGS data on electron spectra</a:t>
            </a:r>
            <a:endParaRPr lang="en-US" b="1" dirty="0">
              <a:solidFill>
                <a:srgbClr val="042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Plans for future Decay Data Sub-library:</a:t>
            </a:r>
          </a:p>
          <a:p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Translate from the latest ENSDF file in combination with latest Atomic Mass Evaluation.   Will include better decay data for medical radioisotopes.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Hopefully, will include results from experiments to address inconsistencies.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Obtain X-ray and Auger energies from NIST binding energies for all nuclides.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Incorporate experimental shape factors in beta spectra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Explicitly give neutrinos and antineutrino spectra.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r>
              <a:rPr lang="en-US" sz="2400" b="1" u="sng" dirty="0" smtClean="0">
                <a:solidFill>
                  <a:srgbClr val="042B7F"/>
                </a:solidFill>
              </a:rPr>
              <a:t>Wish list:</a:t>
            </a:r>
          </a:p>
          <a:p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Give decay scheme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Coincidences matrices (gamma-gamma, beta-gamma)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Give level scheme</a:t>
            </a:r>
          </a:p>
        </p:txBody>
      </p:sp>
    </p:spTree>
    <p:extLst>
      <p:ext uri="{BB962C8B-B14F-4D97-AF65-F5344CB8AC3E}">
        <p14:creationId xmlns:p14="http://schemas.microsoft.com/office/powerpoint/2010/main" val="6976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428" y="0"/>
            <a:ext cx="87469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Highly precise decay data for medical radioisotopes</a:t>
            </a:r>
          </a:p>
          <a:p>
            <a:endParaRPr lang="en-US" sz="8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Experimental campaigns by BNL and ANL to improve the decay data for radionuclides used in nuclear medicine.   Some results already in ENSDF</a:t>
            </a:r>
            <a:r>
              <a:rPr lang="en-US" sz="2000" dirty="0" smtClean="0"/>
              <a:t>.   More details in E.A. McCutchan talk tomorrow.</a:t>
            </a: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/>
          <a:stretch/>
        </p:blipFill>
        <p:spPr bwMode="auto">
          <a:xfrm>
            <a:off x="304800" y="2000547"/>
            <a:ext cx="5105400" cy="47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867400" y="3402104"/>
            <a:ext cx="2534771" cy="1802326"/>
            <a:chOff x="6763871" y="793377"/>
            <a:chExt cx="2534771" cy="18023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763871" y="1102659"/>
              <a:ext cx="5782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436224" y="793377"/>
              <a:ext cx="1385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New</a:t>
              </a:r>
              <a:endParaRPr lang="en-US" dirty="0">
                <a:latin typeface="+mj-lt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777318" y="1510554"/>
              <a:ext cx="5782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416053" y="1207387"/>
              <a:ext cx="1862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Confirmed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777318" y="1931896"/>
              <a:ext cx="57822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22777" y="1629945"/>
              <a:ext cx="1862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Removed</a:t>
              </a:r>
              <a:endParaRPr lang="en-US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36224" y="2072483"/>
              <a:ext cx="1862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Moved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777318" y="2347540"/>
              <a:ext cx="578224" cy="0"/>
            </a:xfrm>
            <a:prstGeom prst="line">
              <a:avLst/>
            </a:prstGeom>
            <a:ln w="571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715000" y="5334000"/>
            <a:ext cx="3124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M. Nino </a:t>
            </a:r>
            <a:r>
              <a:rPr lang="en-US" sz="2000" i="1" dirty="0" smtClean="0">
                <a:latin typeface="+mj-lt"/>
              </a:rPr>
              <a:t>et al</a:t>
            </a:r>
            <a:r>
              <a:rPr lang="en-US" sz="2000" dirty="0" smtClean="0">
                <a:latin typeface="+mj-lt"/>
              </a:rPr>
              <a:t>, Phys. Rev. C </a:t>
            </a:r>
            <a:r>
              <a:rPr lang="en-US" sz="2000" b="1" dirty="0" smtClean="0">
                <a:latin typeface="+mj-lt"/>
              </a:rPr>
              <a:t>93</a:t>
            </a:r>
            <a:r>
              <a:rPr lang="en-US" sz="2000" dirty="0" smtClean="0">
                <a:latin typeface="+mj-lt"/>
              </a:rPr>
              <a:t>, 024301 (2016). </a:t>
            </a:r>
            <a:endParaRPr lang="en-US" sz="2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2438400"/>
            <a:ext cx="32766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Example, revised decay scheme of </a:t>
            </a:r>
            <a:r>
              <a:rPr lang="en-US" sz="2000" baseline="30000" dirty="0" smtClean="0"/>
              <a:t>82</a:t>
            </a:r>
            <a:r>
              <a:rPr lang="en-US" sz="2000" dirty="0" smtClean="0"/>
              <a:t>Rb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50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28" y="115669"/>
            <a:ext cx="874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Addressing gaps in nuclear structure data</a:t>
            </a:r>
          </a:p>
          <a:p>
            <a:endParaRPr lang="en-US" sz="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930600" y="772099"/>
            <a:ext cx="6991350" cy="4591050"/>
            <a:chOff x="930600" y="990600"/>
            <a:chExt cx="6991350" cy="4591050"/>
          </a:xfrm>
        </p:grpSpPr>
        <p:pic>
          <p:nvPicPr>
            <p:cNvPr id="49154" name="Picture 2" descr="http://www.nndc.bnl.gov/nudat2/temp/z78n124zl1ct1236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600" y="1600200"/>
              <a:ext cx="6991350" cy="39814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371600" y="990600"/>
              <a:ext cx="6109350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dirty="0" smtClean="0"/>
            </a:p>
            <a:p>
              <a:pPr algn="ctr"/>
              <a:r>
                <a:rPr lang="en-US" sz="2000" dirty="0" smtClean="0"/>
                <a:t>The half-life of </a:t>
              </a:r>
              <a:r>
                <a:rPr lang="en-US" sz="2000" baseline="30000" dirty="0" smtClean="0"/>
                <a:t>202</a:t>
              </a:r>
              <a:r>
                <a:rPr lang="en-US" sz="2000" dirty="0" smtClean="0"/>
                <a:t>Pt looks very suspicious</a:t>
              </a:r>
              <a:endParaRPr lang="en-US" sz="2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46214" y="5638800"/>
            <a:ext cx="73914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Performed experiment in ANL using </a:t>
            </a:r>
            <a:r>
              <a:rPr lang="en-US" sz="2000" baseline="30000" dirty="0" smtClean="0"/>
              <a:t>208</a:t>
            </a:r>
            <a:r>
              <a:rPr lang="en-US" sz="2000" dirty="0" smtClean="0"/>
              <a:t>Pb+</a:t>
            </a:r>
            <a:r>
              <a:rPr lang="en-US" sz="2000" baseline="30000" dirty="0" smtClean="0"/>
              <a:t>204</a:t>
            </a:r>
            <a:r>
              <a:rPr lang="en-US" sz="2000" dirty="0" smtClean="0"/>
              <a:t>Hg and </a:t>
            </a:r>
            <a:r>
              <a:rPr lang="en-US" sz="2000" baseline="30000" dirty="0" smtClean="0"/>
              <a:t>136</a:t>
            </a:r>
            <a:r>
              <a:rPr lang="en-US" sz="2000" dirty="0" smtClean="0"/>
              <a:t>Xe+</a:t>
            </a:r>
            <a:r>
              <a:rPr lang="en-US" sz="2000" baseline="30000" dirty="0" smtClean="0"/>
              <a:t>208</a:t>
            </a:r>
            <a:r>
              <a:rPr lang="en-US" sz="2000" dirty="0" smtClean="0"/>
              <a:t>Pb in combination with </a:t>
            </a:r>
            <a:r>
              <a:rPr lang="en-US" sz="2000" dirty="0" err="1" smtClean="0"/>
              <a:t>Gammasphere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58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12 vs 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4634" r="3940" b="4634"/>
          <a:stretch>
            <a:fillRect/>
          </a:stretch>
        </p:blipFill>
        <p:spPr bwMode="auto">
          <a:xfrm>
            <a:off x="20198" y="583346"/>
            <a:ext cx="4038599" cy="337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8122" b="3507"/>
          <a:stretch/>
        </p:blipFill>
        <p:spPr bwMode="auto">
          <a:xfrm>
            <a:off x="4691545" y="599420"/>
            <a:ext cx="3947710" cy="335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g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4836" r="4152" b="4836"/>
          <a:stretch>
            <a:fillRect/>
          </a:stretch>
        </p:blipFill>
        <p:spPr bwMode="auto">
          <a:xfrm>
            <a:off x="5029200" y="3758862"/>
            <a:ext cx="3610055" cy="305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8629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42B7F"/>
                </a:solidFill>
              </a:rPr>
              <a:t>Anomaly in the half-life value</a:t>
            </a:r>
            <a:endParaRPr lang="en-US" b="1" u="sng" dirty="0">
              <a:solidFill>
                <a:srgbClr val="042B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36576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Why is this relevant?</a:t>
            </a:r>
          </a:p>
          <a:p>
            <a:pPr algn="ctr"/>
            <a:r>
              <a:rPr lang="en-US" sz="2000" dirty="0" smtClean="0"/>
              <a:t>Observation of Au lines from Gamma-ray bursts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287114"/>
            <a:ext cx="46482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found a lot of interesting data from these experiments, but no T</a:t>
            </a:r>
            <a:r>
              <a:rPr lang="en-US" sz="2000" baseline="-25000" dirty="0" smtClean="0"/>
              <a:t>1/2</a:t>
            </a:r>
            <a:r>
              <a:rPr lang="en-US" sz="2000" dirty="0" smtClean="0"/>
              <a:t>.   More details on McCutchan talk tomorrow. Will pursue (n,2pn) venue.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83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629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42B7F"/>
                </a:solidFill>
              </a:rPr>
              <a:t>Beta Shape factors</a:t>
            </a:r>
            <a:endParaRPr lang="en-US" b="1" u="sng" dirty="0">
              <a:solidFill>
                <a:srgbClr val="042B7F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9399" r="12486" b="4045"/>
          <a:stretch/>
        </p:blipFill>
        <p:spPr bwMode="auto">
          <a:xfrm>
            <a:off x="5508" y="2830857"/>
            <a:ext cx="4184751" cy="35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742" r="11577" b="3017"/>
          <a:stretch/>
        </p:blipFill>
        <p:spPr bwMode="auto">
          <a:xfrm>
            <a:off x="4800600" y="102825"/>
            <a:ext cx="4098275" cy="327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2237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recently showed that the reactor antineutrino anomaly can’t be due to </a:t>
            </a:r>
            <a:r>
              <a:rPr lang="en-US" sz="2000" baseline="30000" dirty="0" smtClean="0"/>
              <a:t>238</a:t>
            </a:r>
            <a:r>
              <a:rPr lang="en-US" sz="2000" dirty="0" smtClean="0"/>
              <a:t>U spectrum or poor knowledge of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in the conversion method.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shape factors of </a:t>
            </a:r>
            <a:r>
              <a:rPr lang="en-US" sz="2000" b="1" dirty="0" smtClean="0">
                <a:solidFill>
                  <a:srgbClr val="FF0000"/>
                </a:solidFill>
              </a:rPr>
              <a:t>6%MeV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can. 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508481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Sonzogni, McCutchan</a:t>
            </a:r>
            <a:r>
              <a:rPr lang="en-US" sz="1600" dirty="0"/>
              <a:t>, Hayes, PRL </a:t>
            </a:r>
            <a:r>
              <a:rPr lang="en-US" sz="1600" b="1" dirty="0"/>
              <a:t>119</a:t>
            </a:r>
            <a:r>
              <a:rPr lang="en-US" sz="1600" dirty="0"/>
              <a:t>, 112501 (2017)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10991" r="17313" b="6175"/>
          <a:stretch/>
        </p:blipFill>
        <p:spPr bwMode="auto">
          <a:xfrm>
            <a:off x="3124200" y="1899618"/>
            <a:ext cx="6019801" cy="4922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6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Additional Decay Data</a:t>
            </a:r>
          </a:p>
          <a:p>
            <a:endParaRPr lang="en-US" sz="2000" dirty="0" smtClean="0"/>
          </a:p>
          <a:p>
            <a:r>
              <a:rPr lang="en-US" sz="2000" dirty="0" smtClean="0"/>
              <a:t>At the moment, the sub-library just gives a radiation listing </a:t>
            </a:r>
          </a:p>
          <a:p>
            <a:endParaRPr lang="en-US" sz="20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4"/>
          <a:stretch/>
        </p:blipFill>
        <p:spPr bwMode="auto">
          <a:xfrm>
            <a:off x="228600" y="1624070"/>
            <a:ext cx="4000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667000" y="1751350"/>
            <a:ext cx="6477000" cy="4094017"/>
            <a:chOff x="2667000" y="1751350"/>
            <a:chExt cx="6477000" cy="4094017"/>
          </a:xfrm>
        </p:grpSpPr>
        <p:pic>
          <p:nvPicPr>
            <p:cNvPr id="49156" name="Picture 4" descr="http://www.nndc.bnl.gov/nudat2/temp/60NIgvlvtvjvfveM2756.0em0.0r220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" t="2313" r="16948" b="2265"/>
            <a:stretch/>
          </p:blipFill>
          <p:spPr bwMode="auto">
            <a:xfrm>
              <a:off x="2769824" y="2209800"/>
              <a:ext cx="6271352" cy="36355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67000" y="1751350"/>
              <a:ext cx="6477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By providing level data, we could build a decay scheme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81500" y="2971800"/>
            <a:ext cx="4457700" cy="3755886"/>
            <a:chOff x="4381500" y="2971800"/>
            <a:chExt cx="4457700" cy="3755886"/>
          </a:xfrm>
        </p:grpSpPr>
        <p:sp>
          <p:nvSpPr>
            <p:cNvPr id="7" name="Oval 6"/>
            <p:cNvSpPr/>
            <p:nvPr/>
          </p:nvSpPr>
          <p:spPr>
            <a:xfrm>
              <a:off x="6705600" y="2971800"/>
              <a:ext cx="609600" cy="5334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628482" y="4016107"/>
              <a:ext cx="609600" cy="5334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81500" y="6019800"/>
              <a:ext cx="44577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We could also provide a coincidence matrix between gamma rays</a:t>
              </a:r>
              <a:endParaRPr lang="en-US" sz="2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07295" y="4343400"/>
            <a:ext cx="3429000" cy="1200329"/>
          </a:xfrm>
          <a:prstGeom prst="rect">
            <a:avLst/>
          </a:prstGeom>
          <a:solidFill>
            <a:srgbClr val="99FFCC"/>
          </a:solidFill>
          <a:ln w="25400">
            <a:solidFill>
              <a:srgbClr val="042B7F"/>
            </a:solidFill>
          </a:ln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Format will have to be expanded and software further developed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62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12536</TotalTime>
  <Words>1327</Words>
  <Application>Microsoft Office PowerPoint</Application>
  <PresentationFormat>On-screen Show (4:3)</PresentationFormat>
  <Paragraphs>226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NNDC’s Fission Yield and Decay Data  Evaluation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Sonzogni, Alejandro A.</cp:lastModifiedBy>
  <cp:revision>781</cp:revision>
  <cp:lastPrinted>2007-07-02T19:06:14Z</cp:lastPrinted>
  <dcterms:created xsi:type="dcterms:W3CDTF">2007-06-28T20:22:43Z</dcterms:created>
  <dcterms:modified xsi:type="dcterms:W3CDTF">2017-11-08T18:11:57Z</dcterms:modified>
</cp:coreProperties>
</file>