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8"/>
  </p:notesMasterIdLst>
  <p:sldIdLst>
    <p:sldId id="305" r:id="rId2"/>
    <p:sldId id="275" r:id="rId3"/>
    <p:sldId id="276" r:id="rId4"/>
    <p:sldId id="282" r:id="rId5"/>
    <p:sldId id="261" r:id="rId6"/>
    <p:sldId id="283" r:id="rId7"/>
    <p:sldId id="284" r:id="rId8"/>
    <p:sldId id="262" r:id="rId9"/>
    <p:sldId id="286" r:id="rId10"/>
    <p:sldId id="288" r:id="rId11"/>
    <p:sldId id="289" r:id="rId12"/>
    <p:sldId id="290" r:id="rId13"/>
    <p:sldId id="291" r:id="rId14"/>
    <p:sldId id="292" r:id="rId15"/>
    <p:sldId id="285" r:id="rId16"/>
    <p:sldId id="295" r:id="rId17"/>
    <p:sldId id="296" r:id="rId18"/>
    <p:sldId id="304" r:id="rId19"/>
    <p:sldId id="279" r:id="rId20"/>
    <p:sldId id="298" r:id="rId21"/>
    <p:sldId id="280" r:id="rId22"/>
    <p:sldId id="306" r:id="rId23"/>
    <p:sldId id="302" r:id="rId24"/>
    <p:sldId id="300" r:id="rId25"/>
    <p:sldId id="301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9" autoAdjust="0"/>
    <p:restoredTop sz="94660"/>
  </p:normalViewPr>
  <p:slideViewPr>
    <p:cSldViewPr>
      <p:cViewPr varScale="1">
        <p:scale>
          <a:sx n="91" d="100"/>
          <a:sy n="91" d="100"/>
        </p:scale>
        <p:origin x="10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3892-7E84-4409-A915-BBA6D37B4A4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EB397-E0D3-4A83-8557-87E6A1AD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your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0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7F0502-F330-4A72-AC07-AD1686F72CD4}" type="datetime1">
              <a:rPr lang="en-US" smtClean="0"/>
              <a:pPr/>
              <a:t>11/9/2017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7629C-ECC2-416D-B398-D8AE1840B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9FDD-6F2C-42C0-9DD1-694C235494E4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78F6-5134-4B75-A6C7-3518B1D549A5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12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" y="162867"/>
            <a:ext cx="9143999" cy="510887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4386264" y="6581778"/>
            <a:ext cx="372169" cy="2769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725065" y="6486538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377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58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725065" y="6486536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815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44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851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3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384-3BBA-4413-9F2F-3EDBDE02260F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680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58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15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70E5-AD28-4168-BD31-44DBF79654B4}" type="datetime1">
              <a:rPr lang="en-US" smtClean="0">
                <a:solidFill>
                  <a:prstClr val="white"/>
                </a:solidFill>
              </a:rPr>
              <a:pPr/>
              <a:t>11/9/2017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4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54E-EB97-4F62-86C3-127715FDD69D}" type="datetime1">
              <a:rPr lang="en-US" smtClean="0">
                <a:solidFill>
                  <a:prstClr val="white"/>
                </a:solidFill>
              </a:rPr>
              <a:pPr/>
              <a:t>11/9/2017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74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0544-E906-41FC-8624-B3F2832DF459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8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AB4A-E540-4D4C-A541-01CBC5386EC3}" type="datetime1">
              <a:rPr lang="en-US" smtClean="0">
                <a:solidFill>
                  <a:prstClr val="white"/>
                </a:solidFill>
              </a:rPr>
              <a:pPr/>
              <a:t>11/9/2017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04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E8F0-0412-4408-B1E6-3F48FE78F347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6C1DB02-9D84-47C5-8C39-B269DA274399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4DF-7122-43D5-A39F-545697BBD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1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1D46EF-AEF0-4E4E-940E-B7051933E169}" type="datetime1">
              <a:rPr lang="en-US" smtClean="0">
                <a:solidFill>
                  <a:prstClr val="white"/>
                </a:solidFill>
              </a:rPr>
              <a:pPr/>
              <a:t>11/9/2017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5C14DF-7122-43D5-A39F-545697BBD8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4C29D2-540D-4479-B4AC-2DEA198EBEA1}" type="datetime1">
              <a:rPr lang="en-US" smtClean="0">
                <a:solidFill>
                  <a:prstClr val="black"/>
                </a:solidFill>
              </a:rPr>
              <a:pPr/>
              <a:t>11/9/2017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773" r:id="rId13"/>
    <p:sldLayoutId id="2147483665" r:id="rId14"/>
    <p:sldLayoutId id="2147483666" r:id="rId15"/>
    <p:sldLayoutId id="2147483681" r:id="rId16"/>
    <p:sldLayoutId id="2147483707" r:id="rId17"/>
    <p:sldLayoutId id="2147483720" r:id="rId18"/>
    <p:sldLayoutId id="2147483733" r:id="rId19"/>
    <p:sldLayoutId id="2147483746" r:id="rId20"/>
    <p:sldLayoutId id="2147483759" r:id="rId21"/>
    <p:sldLayoutId id="2147483772" r:id="rId2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1C9CB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19821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Nuclear Data Working Group: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Accomplishments and Upcoming 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Workshop </a:t>
            </a:r>
            <a:br>
              <a:rPr lang="en-US" dirty="0"/>
            </a:br>
            <a:r>
              <a:rPr lang="en-US" dirty="0"/>
              <a:t>                                  </a:t>
            </a:r>
            <a:r>
              <a:rPr lang="en-US" sz="2400" dirty="0"/>
              <a:t>Catherine Romano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28851"/>
            <a:ext cx="5886615" cy="1752600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pPr algn="l"/>
            <a:r>
              <a:rPr lang="en-US" sz="1800" b="1" dirty="0"/>
              <a:t>Cross Section Evaluation Working Group Meeting</a:t>
            </a:r>
          </a:p>
          <a:p>
            <a:pPr algn="l"/>
            <a:r>
              <a:rPr lang="en-US" sz="1800" b="1" dirty="0"/>
              <a:t>(CSEWG)</a:t>
            </a:r>
          </a:p>
          <a:p>
            <a:pPr algn="l"/>
            <a:r>
              <a:rPr lang="en-US" sz="1800" b="1" dirty="0"/>
              <a:t>November 6-9, 2017</a:t>
            </a:r>
          </a:p>
          <a:p>
            <a:pPr algn="l"/>
            <a:r>
              <a:rPr lang="en-US" sz="1800" b="1" dirty="0"/>
              <a:t>Upton, NY</a:t>
            </a:r>
          </a:p>
          <a:p>
            <a:pPr algn="l"/>
            <a:endParaRPr 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306721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fbeeldingsresultaat voor orn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72200"/>
            <a:ext cx="2371725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9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"/>
    </mc:Choice>
    <mc:Fallback xmlns="">
      <p:transition spd="slow" advTm="397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600200"/>
            <a:ext cx="7391400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Goal:  </a:t>
            </a:r>
          </a:p>
          <a:p>
            <a:pPr lvl="1">
              <a:buClr>
                <a:srgbClr val="2DA2BF"/>
              </a:buClr>
            </a:pPr>
            <a:r>
              <a:rPr lang="en-US" sz="3000" dirty="0">
                <a:solidFill>
                  <a:srgbClr val="FF0000"/>
                </a:solidFill>
              </a:rPr>
              <a:t>Provide uncertainties to the users for all data types</a:t>
            </a:r>
          </a:p>
          <a:p>
            <a:pPr lvl="1">
              <a:buClr>
                <a:srgbClr val="2DA2BF"/>
              </a:buClr>
            </a:pPr>
            <a:r>
              <a:rPr lang="en-US" sz="3000" dirty="0">
                <a:solidFill>
                  <a:srgbClr val="FF0000"/>
                </a:solidFill>
              </a:rPr>
              <a:t>Enable capability to propagate uncertainties through the simulation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Need to take a step back and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prstClr val="black"/>
                </a:solidFill>
              </a:rPr>
              <a:t>   build the framework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Many in nuclear reactor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   community consider this the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srgbClr val="DEF5FA">
                    <a:lumMod val="50000"/>
                  </a:srgbClr>
                </a:solidFill>
              </a:rPr>
              <a:t>   number one need</a:t>
            </a:r>
          </a:p>
          <a:p>
            <a:pPr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Supports all users of </a:t>
            </a:r>
          </a:p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en-US" dirty="0">
                <a:solidFill>
                  <a:prstClr val="black"/>
                </a:solidFill>
              </a:rPr>
              <a:t>    nuclear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5" t="40860" r="40152" b="5017"/>
          <a:stretch/>
        </p:blipFill>
        <p:spPr>
          <a:xfrm>
            <a:off x="5410200" y="3581400"/>
            <a:ext cx="2483142" cy="24495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15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2: Covariance Data</a:t>
            </a:r>
            <a:br>
              <a:rPr lang="en-US" dirty="0"/>
            </a:br>
            <a:r>
              <a:rPr lang="en-US" sz="3100" dirty="0"/>
              <a:t>Skip </a:t>
            </a:r>
            <a:r>
              <a:rPr lang="en-US" sz="3100" dirty="0" err="1"/>
              <a:t>Kahler</a:t>
            </a:r>
            <a:r>
              <a:rPr lang="en-US" sz="3100"/>
              <a:t>: </a:t>
            </a:r>
            <a:r>
              <a:rPr lang="en-US" sz="2700"/>
              <a:t>Los Alamos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6953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029" y="16155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Inelastic scattering cross section on </a:t>
            </a:r>
            <a:r>
              <a:rPr lang="en-US" sz="2800" baseline="30000" dirty="0">
                <a:solidFill>
                  <a:srgbClr val="FF0000"/>
                </a:solidFill>
              </a:rPr>
              <a:t>238</a:t>
            </a:r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baseline="30000">
                <a:solidFill>
                  <a:srgbClr val="FF0000"/>
                </a:solidFill>
              </a:rPr>
              <a:t>235</a:t>
            </a:r>
            <a:r>
              <a:rPr lang="en-US" sz="2800">
                <a:solidFill>
                  <a:srgbClr val="FF0000"/>
                </a:solidFill>
              </a:rPr>
              <a:t>U,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baseline="30000" dirty="0">
                <a:solidFill>
                  <a:srgbClr val="FF0000"/>
                </a:solidFill>
              </a:rPr>
              <a:t>239</a:t>
            </a:r>
            <a:r>
              <a:rPr lang="en-US" sz="2800" dirty="0">
                <a:solidFill>
                  <a:srgbClr val="FF0000"/>
                </a:solidFill>
              </a:rPr>
              <a:t>Pu  from 1 </a:t>
            </a:r>
            <a:r>
              <a:rPr lang="en-US" sz="2800" dirty="0" err="1">
                <a:solidFill>
                  <a:srgbClr val="FF0000"/>
                </a:solidFill>
              </a:rPr>
              <a:t>keV</a:t>
            </a:r>
            <a:r>
              <a:rPr lang="en-US" sz="2800" dirty="0">
                <a:solidFill>
                  <a:srgbClr val="FF0000"/>
                </a:solidFill>
              </a:rPr>
              <a:t> to 3 MeV</a:t>
            </a:r>
          </a:p>
          <a:p>
            <a:r>
              <a:rPr lang="en-US" dirty="0"/>
              <a:t>Very large uncertainties</a:t>
            </a:r>
          </a:p>
          <a:p>
            <a:r>
              <a:rPr lang="en-US" dirty="0"/>
              <a:t>Hard-to-do experiment</a:t>
            </a:r>
          </a:p>
          <a:p>
            <a:r>
              <a:rPr lang="en-US" dirty="0"/>
              <a:t>Supports power reactors, criticality safety, and other </a:t>
            </a:r>
            <a:r>
              <a:rPr lang="en-US" err="1"/>
              <a:t>neutronics</a:t>
            </a:r>
            <a:r>
              <a:rPr lang="en-US"/>
              <a:t> models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3: Inelastic Scattering</a:t>
            </a:r>
            <a:br>
              <a:rPr lang="en-US" dirty="0"/>
            </a:br>
            <a:r>
              <a:rPr lang="en-US" sz="3100" dirty="0"/>
              <a:t>Lee Bernstein</a:t>
            </a:r>
            <a:r>
              <a:rPr lang="en-US" sz="3100"/>
              <a:t>: </a:t>
            </a:r>
            <a:r>
              <a:rPr lang="en-US" sz="2700"/>
              <a:t>Lawrence </a:t>
            </a:r>
            <a:r>
              <a:rPr lang="en-US" sz="2700" err="1"/>
              <a:t>Berkely</a:t>
            </a:r>
            <a:r>
              <a:rPr lang="en-US" sz="2700"/>
              <a:t>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341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690" y="1649809"/>
            <a:ext cx="8229600" cy="4525963"/>
          </a:xfrm>
        </p:spPr>
        <p:txBody>
          <a:bodyPr/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Evaluate and incorporate into ENDF existing data files </a:t>
            </a:r>
            <a:r>
              <a:rPr lang="en-US" sz="2800">
                <a:solidFill>
                  <a:srgbClr val="FF0000"/>
                </a:solidFill>
              </a:rPr>
              <a:t>of high-resolution gamma </a:t>
            </a:r>
            <a:r>
              <a:rPr lang="en-US" sz="2800" dirty="0">
                <a:solidFill>
                  <a:srgbClr val="FF0000"/>
                </a:solidFill>
              </a:rPr>
              <a:t>spectra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Supports interpretation of any gamma spectroscopy measurement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4</a:t>
            </a:r>
            <a:r>
              <a:rPr lang="en-US"/>
              <a:t>: Capture </a:t>
            </a:r>
            <a:r>
              <a:rPr lang="en-US" dirty="0"/>
              <a:t>Gamma Spectra</a:t>
            </a:r>
            <a:br>
              <a:rPr lang="en-US" dirty="0"/>
            </a:br>
            <a:r>
              <a:rPr lang="en-US" sz="3100" dirty="0"/>
              <a:t>Brad </a:t>
            </a:r>
            <a:r>
              <a:rPr lang="en-US" sz="3100" dirty="0" err="1"/>
              <a:t>Sleaford</a:t>
            </a:r>
            <a:r>
              <a:rPr lang="en-US" sz="3100"/>
              <a:t>: </a:t>
            </a:r>
            <a:r>
              <a:rPr lang="en-US" sz="2700"/>
              <a:t>Lawrence Livermore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8003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Understand fission yields</a:t>
            </a:r>
          </a:p>
          <a:p>
            <a:r>
              <a:rPr lang="en-US" dirty="0"/>
              <a:t>Uncertainties are large </a:t>
            </a:r>
          </a:p>
          <a:p>
            <a:r>
              <a:rPr lang="en-US" dirty="0"/>
              <a:t>Theoretical models feed evaluations and simulated neutron and gamma emission</a:t>
            </a:r>
          </a:p>
          <a:p>
            <a:r>
              <a:rPr lang="en-US" dirty="0"/>
              <a:t>Experiments validate the theory</a:t>
            </a:r>
          </a:p>
          <a:p>
            <a:r>
              <a:rPr lang="en-US" dirty="0"/>
              <a:t>Precursor to antineutrino solution</a:t>
            </a:r>
          </a:p>
          <a:p>
            <a:r>
              <a:rPr lang="en-US" dirty="0"/>
              <a:t>Support nuclear forensics, fuel depletion calculations, nondestructive analysis (NDA)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Topics 5-6</a:t>
            </a:r>
            <a:r>
              <a:rPr lang="en-US"/>
              <a:t>: Fission </a:t>
            </a:r>
            <a:r>
              <a:rPr lang="en-US" dirty="0"/>
              <a:t>Yields</a:t>
            </a:r>
          </a:p>
        </p:txBody>
      </p:sp>
    </p:spTree>
    <p:extLst>
      <p:ext uri="{BB962C8B-B14F-4D97-AF65-F5344CB8AC3E}">
        <p14:creationId xmlns:p14="http://schemas.microsoft.com/office/powerpoint/2010/main" val="69900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942" y="2247106"/>
            <a:ext cx="8229600" cy="4525963"/>
          </a:xfrm>
        </p:spPr>
        <p:txBody>
          <a:bodyPr/>
          <a:lstStyle/>
          <a:p>
            <a:r>
              <a:rPr lang="en-US" dirty="0"/>
              <a:t>Goal: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Reestablish capabilities dismantled in the 1980s including vacuum evaporation and metal rolling</a:t>
            </a:r>
          </a:p>
          <a:p>
            <a:r>
              <a:rPr lang="en-US" dirty="0"/>
              <a:t>Proposed new vacuum evaporation for fission fragment energy experiments</a:t>
            </a:r>
          </a:p>
          <a:p>
            <a:r>
              <a:rPr lang="en-US"/>
              <a:t>Small-scale metal </a:t>
            </a:r>
            <a:r>
              <a:rPr lang="en-US" dirty="0"/>
              <a:t>conversion and rolling capabilities for delayed fission gamma measurements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194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7</a:t>
            </a:r>
            <a:r>
              <a:rPr lang="en-US"/>
              <a:t>: Target </a:t>
            </a:r>
            <a:r>
              <a:rPr lang="en-US" dirty="0"/>
              <a:t>Production to Support Fission Experiments</a:t>
            </a:r>
            <a:br>
              <a:rPr lang="en-US" dirty="0"/>
            </a:br>
            <a:r>
              <a:rPr lang="en-US" sz="3100" dirty="0"/>
              <a:t>Catherine Romano</a:t>
            </a:r>
            <a:r>
              <a:rPr lang="en-US" sz="3100"/>
              <a:t>: </a:t>
            </a:r>
            <a:r>
              <a:rPr lang="en-US" sz="2700"/>
              <a:t>Oak Ridge National Laboratory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6919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Nuclear Data Exchange Meeting (NDEM) was held in April 2016 </a:t>
            </a:r>
          </a:p>
          <a:p>
            <a:r>
              <a:rPr lang="en-US" dirty="0"/>
              <a:t>24 managers representing 11 programs</a:t>
            </a:r>
          </a:p>
          <a:p>
            <a:r>
              <a:rPr lang="en-US" dirty="0">
                <a:solidFill>
                  <a:srgbClr val="FF0000"/>
                </a:solidFill>
              </a:rPr>
              <a:t>The NDWG gave an overview of the state of nuclear data </a:t>
            </a:r>
            <a:r>
              <a:rPr lang="en-US" dirty="0"/>
              <a:t>and presented the proposal </a:t>
            </a:r>
          </a:p>
          <a:p>
            <a:r>
              <a:rPr lang="en-US" dirty="0"/>
              <a:t>Great question and answer session</a:t>
            </a:r>
          </a:p>
          <a:p>
            <a:r>
              <a:rPr lang="en-US" dirty="0">
                <a:solidFill>
                  <a:srgbClr val="FF0000"/>
                </a:solidFill>
              </a:rPr>
              <a:t>Program managers were given a recommended path forward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Best practices for data management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Expectations for project costs and timelines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Information on the nuclear data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Nuclear Data Exchange Meeting</a:t>
            </a:r>
          </a:p>
        </p:txBody>
      </p:sp>
    </p:spTree>
    <p:extLst>
      <p:ext uri="{BB962C8B-B14F-4D97-AF65-F5344CB8AC3E}">
        <p14:creationId xmlns:p14="http://schemas.microsoft.com/office/powerpoint/2010/main" val="29309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1"/>
    </mc:Choice>
    <mc:Fallback xmlns="">
      <p:transition spd="slow" advTm="381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program managers formed a Nuclear Data Interagency Working Group</a:t>
            </a:r>
          </a:p>
          <a:p>
            <a:pPr lvl="1"/>
            <a:r>
              <a:rPr lang="en-US" sz="2600" dirty="0"/>
              <a:t>Currently about 16 program managers are communicating on a regular basis</a:t>
            </a:r>
          </a:p>
          <a:p>
            <a:pPr lvl="1"/>
            <a:r>
              <a:rPr lang="en-US" sz="2600" dirty="0"/>
              <a:t>Will meet twice a year</a:t>
            </a:r>
          </a:p>
          <a:p>
            <a:pPr lvl="1"/>
            <a:r>
              <a:rPr lang="en-US" sz="2600" dirty="0"/>
              <a:t>Led by Office of Science/Nuclear Physics</a:t>
            </a:r>
          </a:p>
          <a:p>
            <a:r>
              <a:rPr lang="en-US" sz="3000" dirty="0"/>
              <a:t>Additional programs may be interested in participating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Nuclear Data Interagency Working Group  (NDIWG)</a:t>
            </a:r>
          </a:p>
        </p:txBody>
      </p:sp>
    </p:spTree>
    <p:extLst>
      <p:ext uri="{BB962C8B-B14F-4D97-AF65-F5344CB8AC3E}">
        <p14:creationId xmlns:p14="http://schemas.microsoft.com/office/powerpoint/2010/main" val="79552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Collaborative FOA including funding from the following programs:</a:t>
            </a:r>
          </a:p>
          <a:p>
            <a:pPr lvl="1"/>
            <a:r>
              <a:rPr lang="en-US" dirty="0"/>
              <a:t>Nuclear Physics (NP)</a:t>
            </a:r>
          </a:p>
          <a:p>
            <a:pPr lvl="1"/>
            <a:r>
              <a:rPr lang="en-US" dirty="0"/>
              <a:t>Nuclear Energy (NE)</a:t>
            </a:r>
          </a:p>
          <a:p>
            <a:pPr lvl="1"/>
            <a:r>
              <a:rPr lang="en-US" dirty="0"/>
              <a:t>Isotope Program (IP)</a:t>
            </a:r>
          </a:p>
          <a:p>
            <a:pPr lvl="1"/>
            <a:r>
              <a:rPr lang="en-US" dirty="0"/>
              <a:t>Office of Defense Nuclear Nonproliferation Research and Development (NA-22)</a:t>
            </a:r>
          </a:p>
          <a:p>
            <a:pPr lvl="1"/>
            <a:r>
              <a:rPr lang="en-US" dirty="0"/>
              <a:t>Domestic Nuclear Detection Office (DNDO)</a:t>
            </a:r>
          </a:p>
          <a:p>
            <a:r>
              <a:rPr lang="en-US" dirty="0"/>
              <a:t>Incorporates NDWG recommendations for nuclear data management and evaluation</a:t>
            </a:r>
          </a:p>
          <a:p>
            <a:r>
              <a:rPr lang="en-US" dirty="0"/>
              <a:t>Projects can be funded up to 5 years</a:t>
            </a:r>
          </a:p>
          <a:p>
            <a:r>
              <a:rPr lang="en-US" dirty="0"/>
              <a:t>Requires an NNDC representative to be included in the project</a:t>
            </a:r>
          </a:p>
          <a:p>
            <a:r>
              <a:rPr lang="en-US" dirty="0">
                <a:solidFill>
                  <a:srgbClr val="FF0000"/>
                </a:solidFill>
              </a:rPr>
              <a:t>These FOAs are intended to be annual </a:t>
            </a:r>
          </a:p>
          <a:p>
            <a:r>
              <a:rPr lang="en-US" dirty="0">
                <a:solidFill>
                  <a:srgbClr val="FF0000"/>
                </a:solidFill>
              </a:rPr>
              <a:t>University call included for subsequent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NDIWG FOA Issued 04/26/2017</a:t>
            </a:r>
          </a:p>
        </p:txBody>
      </p:sp>
    </p:spTree>
    <p:extLst>
      <p:ext uri="{BB962C8B-B14F-4D97-AF65-F5344CB8AC3E}">
        <p14:creationId xmlns:p14="http://schemas.microsoft.com/office/powerpoint/2010/main" val="3254306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ea typeface="Times New Roman" charset="0"/>
                <a:cs typeface="Times New Roman" charset="0"/>
              </a:rPr>
              <a:t>NNSA/DNN R&amp;D and DOE NP agreed to co-fund the FIRE fission theory project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The NSSC Consortium was awarded ($25M, 5 years) to Berkeley in part because of their nuclear data focus</a:t>
            </a:r>
            <a:r>
              <a:rPr lang="en-US" sz="2600" dirty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rPr>
              <a:t> on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Office of Nuclear Energy (NE) is considering funding nuclear data for the first time since 2012</a:t>
            </a:r>
          </a:p>
          <a:p>
            <a:r>
              <a:rPr lang="en-US" sz="2600" dirty="0"/>
              <a:t>FY17 DNDO funded nuclear data target development</a:t>
            </a:r>
          </a:p>
          <a:p>
            <a:r>
              <a:rPr lang="en-US" sz="2600" dirty="0"/>
              <a:t>NE has a nuclear data section of their university call</a:t>
            </a:r>
          </a:p>
          <a:p>
            <a:r>
              <a:rPr lang="en-US" sz="2600" dirty="0"/>
              <a:t>FY18 NA-22 O(</a:t>
            </a:r>
            <a:r>
              <a:rPr lang="en-US" sz="2600" dirty="0" err="1"/>
              <a:t>alpha,n</a:t>
            </a:r>
            <a:r>
              <a:rPr lang="en-US" sz="2600" dirty="0"/>
              <a:t>) evaluation (NA-22)</a:t>
            </a:r>
          </a:p>
          <a:p>
            <a:r>
              <a:rPr lang="en-US" sz="2600" dirty="0"/>
              <a:t>FY18 NA-22 F(</a:t>
            </a:r>
            <a:r>
              <a:rPr lang="en-US" sz="2600" dirty="0" err="1"/>
              <a:t>alpha,n</a:t>
            </a:r>
            <a:r>
              <a:rPr lang="en-US" sz="2600" dirty="0"/>
              <a:t>) thick target measurements</a:t>
            </a:r>
          </a:p>
          <a:p>
            <a:r>
              <a:rPr lang="en-US" sz="2600" dirty="0">
                <a:latin typeface="+mj-lt"/>
                <a:ea typeface="Times New Roman" charset="0"/>
                <a:cs typeface="Times New Roman" charset="0"/>
              </a:rPr>
              <a:t>FOA FY18 funded by NP and NA-22:</a:t>
            </a:r>
          </a:p>
          <a:p>
            <a:pPr lvl="1"/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Improving the Nuclear Data on Fission Product Decays at CARIBU</a:t>
            </a:r>
          </a:p>
          <a:p>
            <a:pPr lvl="1"/>
            <a:r>
              <a:rPr lang="en-US" sz="2400" dirty="0">
                <a:latin typeface="+mj-lt"/>
                <a:ea typeface="Times New Roman" charset="0"/>
                <a:cs typeface="Times New Roman" charset="0"/>
              </a:rPr>
              <a:t>Novel Approach for Improving Antineutrino Spectral Predictions for Nonproliferation Applications</a:t>
            </a:r>
          </a:p>
          <a:p>
            <a:pPr lvl="1"/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pPr lvl="1"/>
            <a:endParaRPr lang="en-US" sz="2400" dirty="0">
              <a:latin typeface="+mj-lt"/>
              <a:ea typeface="Times New Roman" charset="0"/>
              <a:cs typeface="Times New Roman" charset="0"/>
            </a:endParaRPr>
          </a:p>
          <a:p>
            <a:pPr marL="109728" indent="0">
              <a:buNone/>
            </a:pPr>
            <a:endParaRPr lang="en-US" sz="28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Funded Projects	</a:t>
            </a:r>
          </a:p>
        </p:txBody>
      </p:sp>
    </p:spTree>
    <p:extLst>
      <p:ext uri="{BB962C8B-B14F-4D97-AF65-F5344CB8AC3E}">
        <p14:creationId xmlns:p14="http://schemas.microsoft.com/office/powerpoint/2010/main" val="313119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6700"/>
            <a:ext cx="82105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3286124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225"/>
            <a:ext cx="9144000" cy="70643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 Light"/>
                <a:cs typeface="Helvetica Light"/>
              </a:rPr>
              <a:t>Recent Events in Nuclear Data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163" y="3788811"/>
            <a:ext cx="9116524" cy="125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43" y="874481"/>
            <a:ext cx="1219863" cy="46166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Helvetica Light"/>
                <a:cs typeface="Helvetica Light"/>
              </a:rPr>
              <a:t>USNDP Review (7/14)</a:t>
            </a:r>
          </a:p>
        </p:txBody>
      </p:sp>
      <p:sp>
        <p:nvSpPr>
          <p:cNvPr id="9" name="Oval 8"/>
          <p:cNvSpPr/>
          <p:nvPr/>
        </p:nvSpPr>
        <p:spPr>
          <a:xfrm>
            <a:off x="471624" y="3733800"/>
            <a:ext cx="135100" cy="135100"/>
          </a:xfrm>
          <a:prstGeom prst="ellipse">
            <a:avLst/>
          </a:prstGeom>
          <a:solidFill>
            <a:srgbClr val="95373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05897" y="3739901"/>
            <a:ext cx="135100" cy="135100"/>
          </a:xfrm>
          <a:prstGeom prst="ellipse">
            <a:avLst/>
          </a:prstGeom>
          <a:solidFill>
            <a:srgbClr val="98480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69297" y="3686743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4215" y="3762484"/>
            <a:ext cx="135100" cy="135100"/>
          </a:xfrm>
          <a:prstGeom prst="ellipse">
            <a:avLst/>
          </a:prstGeom>
          <a:solidFill>
            <a:srgbClr val="5F4A7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9650" y="3743700"/>
            <a:ext cx="135100" cy="1351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12905" y="3730901"/>
            <a:ext cx="135100" cy="1351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93413" y="3730901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66353" y="3727667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23245" y="1336146"/>
            <a:ext cx="15929" cy="241146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590008" y="4122585"/>
            <a:ext cx="1616715" cy="564935"/>
          </a:xfrm>
          <a:prstGeom prst="frame">
            <a:avLst>
              <a:gd name="adj1" fmla="val 625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Workshop (5/15)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1994534" y="874481"/>
            <a:ext cx="1566689" cy="942365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Whitepaper release (10/15)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917297" y="2039195"/>
            <a:ext cx="2362054" cy="774144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Exchange Meeting Presentations to Program Managers (4/16)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80455" y="3854662"/>
            <a:ext cx="4982" cy="109833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33903" y="1870889"/>
            <a:ext cx="0" cy="1856452"/>
          </a:xfrm>
          <a:prstGeom prst="line">
            <a:avLst/>
          </a:prstGeom>
          <a:ln w="28575" cmpd="sng">
            <a:solidFill>
              <a:srgbClr val="2159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542806" y="1870889"/>
            <a:ext cx="5961" cy="1820499"/>
          </a:xfrm>
          <a:prstGeom prst="line">
            <a:avLst/>
          </a:prstGeom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81" idx="2"/>
          </p:cNvCxnSpPr>
          <p:nvPr/>
        </p:nvCxnSpPr>
        <p:spPr>
          <a:xfrm flipV="1">
            <a:off x="1358683" y="3545988"/>
            <a:ext cx="16579" cy="494516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99608" y="1870889"/>
            <a:ext cx="1556540" cy="0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19718" y="1894585"/>
            <a:ext cx="1546857" cy="1496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7702" y="4054733"/>
            <a:ext cx="1639021" cy="0"/>
          </a:xfrm>
          <a:prstGeom prst="line">
            <a:avLst/>
          </a:prstGeom>
          <a:ln w="57150" cmpd="sng">
            <a:solidFill>
              <a:srgbClr val="604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570106" y="3743700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75229" y="3726934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Frame 62"/>
          <p:cNvSpPr/>
          <p:nvPr/>
        </p:nvSpPr>
        <p:spPr>
          <a:xfrm>
            <a:off x="1893872" y="5012761"/>
            <a:ext cx="2652292" cy="1237457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Working Group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DOE-NP, DOE-NE, NNSA, DTRA, DNDO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(11/15, 12/15, 2/16, 3/16)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257077" y="3873766"/>
            <a:ext cx="3886" cy="1079234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637683" y="3889017"/>
            <a:ext cx="3886" cy="1063983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3945116" y="3862767"/>
            <a:ext cx="3886" cy="109083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267200" y="2882805"/>
            <a:ext cx="0" cy="939038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ame 71"/>
          <p:cNvSpPr/>
          <p:nvPr/>
        </p:nvSpPr>
        <p:spPr>
          <a:xfrm>
            <a:off x="4718659" y="834581"/>
            <a:ext cx="1547916" cy="1003129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Interagency Nuclear Data Working Group (PMs) (6,7/16)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pic>
        <p:nvPicPr>
          <p:cNvPr id="81" name="image09.jpg" descr="P5280076-1024x460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84" y="2881560"/>
            <a:ext cx="1650356" cy="664428"/>
          </a:xfrm>
          <a:prstGeom prst="rect">
            <a:avLst/>
          </a:prstGeom>
          <a:ln/>
        </p:spPr>
      </p:pic>
      <p:pic>
        <p:nvPicPr>
          <p:cNvPr id="82" name="image25.png" descr="NDNCA_logo.png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833" y="1453792"/>
            <a:ext cx="1271701" cy="1429013"/>
          </a:xfrm>
          <a:prstGeom prst="rect">
            <a:avLst/>
          </a:prstGeom>
          <a:ln/>
        </p:spPr>
      </p:pic>
      <p:cxnSp>
        <p:nvCxnSpPr>
          <p:cNvPr id="85" name="Straight Connector 84"/>
          <p:cNvCxnSpPr/>
          <p:nvPr/>
        </p:nvCxnSpPr>
        <p:spPr>
          <a:xfrm>
            <a:off x="2899025" y="2874147"/>
            <a:ext cx="2374271" cy="1437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11240" y="4953000"/>
            <a:ext cx="2634249" cy="603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883273" y="5352909"/>
            <a:ext cx="950819" cy="897309"/>
            <a:chOff x="768659" y="609599"/>
            <a:chExt cx="5791664" cy="5465727"/>
          </a:xfrm>
        </p:grpSpPr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96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" name="Oval 102"/>
          <p:cNvSpPr/>
          <p:nvPr/>
        </p:nvSpPr>
        <p:spPr>
          <a:xfrm>
            <a:off x="6761938" y="3744074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933259" y="3270220"/>
            <a:ext cx="1703305" cy="428"/>
          </a:xfrm>
          <a:prstGeom prst="line">
            <a:avLst/>
          </a:prstGeom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ame 70"/>
          <p:cNvSpPr/>
          <p:nvPr/>
        </p:nvSpPr>
        <p:spPr>
          <a:xfrm>
            <a:off x="5933259" y="2063026"/>
            <a:ext cx="1703305" cy="1150748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NDIWG FOA Released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NP, NE, IP, NA-22, DNDO   (4/17)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829488" y="3278326"/>
            <a:ext cx="0" cy="516891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559108" y="3738666"/>
            <a:ext cx="135100" cy="135100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Frame 77"/>
          <p:cNvSpPr/>
          <p:nvPr/>
        </p:nvSpPr>
        <p:spPr>
          <a:xfrm>
            <a:off x="4581807" y="5504245"/>
            <a:ext cx="1925326" cy="962909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Needs and Capabilities for Basic Science Workshop (8/16)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9" name="Straight Connector 78"/>
          <p:cNvCxnSpPr>
            <a:endCxn id="74" idx="4"/>
          </p:cNvCxnSpPr>
          <p:nvPr/>
        </p:nvCxnSpPr>
        <p:spPr>
          <a:xfrm flipH="1" flipV="1">
            <a:off x="5626658" y="3873766"/>
            <a:ext cx="1756" cy="1561493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581806" y="5424868"/>
            <a:ext cx="1954603" cy="10391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ame 53"/>
          <p:cNvSpPr/>
          <p:nvPr/>
        </p:nvSpPr>
        <p:spPr>
          <a:xfrm>
            <a:off x="6672131" y="5009896"/>
            <a:ext cx="1755657" cy="962909"/>
          </a:xfrm>
          <a:prstGeom prst="frame">
            <a:avLst>
              <a:gd name="adj1" fmla="val 625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NA-22 Nuclear Data </a:t>
            </a:r>
            <a:r>
              <a:rPr lang="en-US" sz="1400" dirty="0" err="1">
                <a:solidFill>
                  <a:prstClr val="black"/>
                </a:solidFill>
                <a:latin typeface="Helvetica Light"/>
                <a:cs typeface="Helvetica Light"/>
              </a:rPr>
              <a:t>Roadmapping</a:t>
            </a:r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 Workshop (01/18)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660242" y="4948557"/>
            <a:ext cx="1767546" cy="8885"/>
          </a:xfrm>
          <a:prstGeom prst="line">
            <a:avLst/>
          </a:prstGeom>
          <a:ln w="57150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E0846C6-9EA0-49F3-8D07-AC47A0B1398E}"/>
              </a:ext>
            </a:extLst>
          </p:cNvPr>
          <p:cNvSpPr/>
          <p:nvPr/>
        </p:nvSpPr>
        <p:spPr>
          <a:xfrm>
            <a:off x="7450353" y="3743700"/>
            <a:ext cx="135100" cy="135100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DAA82C-7FE4-4AB9-8C1B-BB7325991444}"/>
              </a:ext>
            </a:extLst>
          </p:cNvPr>
          <p:cNvCxnSpPr/>
          <p:nvPr/>
        </p:nvCxnSpPr>
        <p:spPr>
          <a:xfrm flipH="1" flipV="1">
            <a:off x="7520240" y="3879533"/>
            <a:ext cx="3886" cy="109083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NDWG has brought nuclear data to the forefront </a:t>
            </a:r>
          </a:p>
          <a:p>
            <a:r>
              <a:rPr lang="en-US" dirty="0"/>
              <a:t>Facilitated communication between Office of Science and application-based programs</a:t>
            </a:r>
          </a:p>
          <a:p>
            <a:r>
              <a:rPr lang="en-US" dirty="0">
                <a:solidFill>
                  <a:srgbClr val="FF0000"/>
                </a:solidFill>
              </a:rPr>
              <a:t>The nuclear data community has been afforded an opportunity to inform headquarters of critical needs and provide solutions as a unified voice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			</a:t>
            </a:r>
          </a:p>
        </p:txBody>
      </p:sp>
    </p:spTree>
    <p:extLst>
      <p:ext uri="{BB962C8B-B14F-4D97-AF65-F5344CB8AC3E}">
        <p14:creationId xmlns:p14="http://schemas.microsoft.com/office/powerpoint/2010/main" val="377810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Workshop scheduled for Jan 23-25,  2018</a:t>
            </a:r>
          </a:p>
          <a:p>
            <a:pPr lvl="1"/>
            <a:r>
              <a:rPr lang="en-US" dirty="0"/>
              <a:t>Classified session Jan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Also provides input to Annual FOA</a:t>
            </a:r>
          </a:p>
          <a:p>
            <a:pPr lvl="1"/>
            <a:r>
              <a:rPr lang="en-US" dirty="0"/>
              <a:t>Tim Hallman (NP) is committed to FOA this year</a:t>
            </a:r>
          </a:p>
          <a:p>
            <a:pPr lvl="1"/>
            <a:r>
              <a:rPr lang="en-US" dirty="0"/>
              <a:t>University version will also go out</a:t>
            </a:r>
          </a:p>
          <a:p>
            <a:r>
              <a:rPr lang="en-US" dirty="0"/>
              <a:t>Federal Program Managers invited for Thursday afternoon recap/discussion session</a:t>
            </a:r>
          </a:p>
          <a:p>
            <a:r>
              <a:rPr lang="en-US" dirty="0"/>
              <a:t>All agencies invited</a:t>
            </a:r>
          </a:p>
          <a:p>
            <a:r>
              <a:rPr lang="en-US" dirty="0"/>
              <a:t>Roadmap will be written from conclusions of workshop</a:t>
            </a:r>
          </a:p>
          <a:p>
            <a:pPr lvl="1"/>
            <a:r>
              <a:rPr lang="en-US" dirty="0"/>
              <a:t>Will be shared with other agencies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NA-22 Nuclear Data Workshop and Roadmap</a:t>
            </a:r>
          </a:p>
        </p:txBody>
      </p:sp>
    </p:spTree>
    <p:extLst>
      <p:ext uri="{BB962C8B-B14F-4D97-AF65-F5344CB8AC3E}">
        <p14:creationId xmlns:p14="http://schemas.microsoft.com/office/powerpoint/2010/main" val="67409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mission driven </a:t>
            </a:r>
            <a:r>
              <a:rPr lang="en-US" dirty="0"/>
              <a:t>nuclear data priorities with target uncertainties</a:t>
            </a:r>
          </a:p>
          <a:p>
            <a:r>
              <a:rPr lang="en-US" dirty="0"/>
              <a:t>Estimate reduction in mission application uncertainty based on improved nuclear data</a:t>
            </a:r>
          </a:p>
          <a:p>
            <a:r>
              <a:rPr lang="en-US" dirty="0"/>
              <a:t>Provide tasks required to provide high priority nuclear data available to users including:</a:t>
            </a:r>
          </a:p>
          <a:p>
            <a:pPr lvl="1"/>
            <a:r>
              <a:rPr lang="en-US" dirty="0"/>
              <a:t>Measurements – differential and integral</a:t>
            </a:r>
          </a:p>
          <a:p>
            <a:pPr lvl="1"/>
            <a:r>
              <a:rPr lang="en-US" dirty="0"/>
              <a:t>Evaluations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Processing Tools</a:t>
            </a:r>
          </a:p>
          <a:p>
            <a:pPr lvl="1"/>
            <a:r>
              <a:rPr lang="en-US" dirty="0"/>
              <a:t>Covariance 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Coordinate tasks with existing program plans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963"/>
            <a:ext cx="8555832" cy="1143000"/>
          </a:xfrm>
        </p:spPr>
        <p:txBody>
          <a:bodyPr>
            <a:noAutofit/>
          </a:bodyPr>
          <a:lstStyle/>
          <a:p>
            <a:r>
              <a:rPr lang="en-US" sz="2800" dirty="0"/>
              <a:t>Goal of Roadmap: Inform nuclear data funding decisions for Nuclear Nonproliferation</a:t>
            </a:r>
          </a:p>
        </p:txBody>
      </p:sp>
    </p:spTree>
    <p:extLst>
      <p:ext uri="{BB962C8B-B14F-4D97-AF65-F5344CB8AC3E}">
        <p14:creationId xmlns:p14="http://schemas.microsoft.com/office/powerpoint/2010/main" val="265489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6084" cy="48006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Communication – Coordination – Collaboration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Breakout sessions allow nuclear data community to provide comprehensive solutions to known problems</a:t>
            </a:r>
          </a:p>
          <a:p>
            <a:pPr lvl="1"/>
            <a:r>
              <a:rPr lang="en-US" dirty="0"/>
              <a:t>Peer-reviewed ideas</a:t>
            </a:r>
          </a:p>
          <a:p>
            <a:r>
              <a:rPr lang="en-US" dirty="0"/>
              <a:t>Prioritize needs for </a:t>
            </a:r>
            <a:r>
              <a:rPr lang="en-US" dirty="0">
                <a:solidFill>
                  <a:srgbClr val="FF0000"/>
                </a:solidFill>
              </a:rPr>
              <a:t>mission driven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Ensure data improvements are useful</a:t>
            </a:r>
          </a:p>
          <a:p>
            <a:r>
              <a:rPr lang="en-US" dirty="0"/>
              <a:t>Examine opportunities to leverage or enhance existing funded/planned work </a:t>
            </a:r>
          </a:p>
          <a:p>
            <a:r>
              <a:rPr lang="en-US" dirty="0"/>
              <a:t>Informs the nuclear data community of what is important (i.e. what nuclear data task should I propose)</a:t>
            </a:r>
          </a:p>
          <a:p>
            <a:r>
              <a:rPr lang="en-US" dirty="0"/>
              <a:t>Shared expertise, facilities, equipment</a:t>
            </a:r>
          </a:p>
          <a:p>
            <a:pPr lvl="1"/>
            <a:r>
              <a:rPr lang="en-US" dirty="0"/>
              <a:t>Collaborative vs competing proposals</a:t>
            </a:r>
          </a:p>
          <a:p>
            <a:r>
              <a:rPr lang="en-US" dirty="0"/>
              <a:t>Think out of the confines of the typical funding mechanisms</a:t>
            </a:r>
          </a:p>
          <a:p>
            <a:pPr lvl="1"/>
            <a:r>
              <a:rPr lang="en-US" dirty="0"/>
              <a:t>What does it take to get it done right?</a:t>
            </a:r>
          </a:p>
          <a:p>
            <a:pPr lvl="2"/>
            <a:r>
              <a:rPr lang="en-US" dirty="0"/>
              <a:t>How long, FTEs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Goals of the Workshop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Tuesday, Jan 23</a:t>
            </a:r>
            <a:r>
              <a:rPr lang="en-US" baseline="30000" dirty="0"/>
              <a:t>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Morning:  Introductions/Presentations</a:t>
            </a:r>
          </a:p>
          <a:p>
            <a:pPr lvl="1"/>
            <a:r>
              <a:rPr lang="en-US" dirty="0"/>
              <a:t>Afternoon: 3 breakout sessions</a:t>
            </a:r>
          </a:p>
          <a:p>
            <a:r>
              <a:rPr lang="en-US" dirty="0"/>
              <a:t>Wednesday, Jan 24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Morning: 3 breakout sessions</a:t>
            </a:r>
          </a:p>
          <a:p>
            <a:pPr lvl="1"/>
            <a:r>
              <a:rPr lang="en-US" dirty="0"/>
              <a:t>Afternoon:  3 breakout sessions</a:t>
            </a:r>
          </a:p>
          <a:p>
            <a:r>
              <a:rPr lang="en-US" dirty="0"/>
              <a:t>Thursday, Jan 25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Morning: 3 breakout sessions</a:t>
            </a:r>
          </a:p>
          <a:p>
            <a:pPr lvl="1"/>
            <a:r>
              <a:rPr lang="en-US" dirty="0"/>
              <a:t>Afternoon:  Presentation of findings and Q/A sessions with PMs.</a:t>
            </a:r>
          </a:p>
          <a:p>
            <a:r>
              <a:rPr lang="en-US" dirty="0"/>
              <a:t>Friday, Jan 26</a:t>
            </a:r>
            <a:r>
              <a:rPr lang="en-US" baseline="30000" dirty="0"/>
              <a:t>th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Invite only classified session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</p:spTree>
    <p:extLst>
      <p:ext uri="{BB962C8B-B14F-4D97-AF65-F5344CB8AC3E}">
        <p14:creationId xmlns:p14="http://schemas.microsoft.com/office/powerpoint/2010/main" val="385558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(</a:t>
            </a:r>
            <a:r>
              <a:rPr lang="en-US" dirty="0" err="1"/>
              <a:t>alpha,n</a:t>
            </a:r>
            <a:r>
              <a:rPr lang="en-US" dirty="0"/>
              <a:t>) cross sections</a:t>
            </a:r>
          </a:p>
          <a:p>
            <a:r>
              <a:rPr lang="en-US" dirty="0"/>
              <a:t>Spontaneous fission neutrons</a:t>
            </a:r>
          </a:p>
          <a:p>
            <a:r>
              <a:rPr lang="en-US" dirty="0"/>
              <a:t>Gamma induced reactions for active interrogation</a:t>
            </a:r>
          </a:p>
          <a:p>
            <a:r>
              <a:rPr lang="en-US" dirty="0"/>
              <a:t>Capture gamma spectral data</a:t>
            </a:r>
          </a:p>
          <a:p>
            <a:pPr lvl="1"/>
            <a:r>
              <a:rPr lang="en-US" dirty="0"/>
              <a:t>NA-22 high priority list</a:t>
            </a:r>
          </a:p>
          <a:p>
            <a:r>
              <a:rPr lang="en-US" dirty="0"/>
              <a:t>Inelastic scatter on light nuclides – </a:t>
            </a:r>
            <a:r>
              <a:rPr lang="en-US" dirty="0" err="1"/>
              <a:t>xs</a:t>
            </a:r>
            <a:r>
              <a:rPr lang="en-US" dirty="0"/>
              <a:t>, gamma spectra</a:t>
            </a:r>
          </a:p>
          <a:p>
            <a:r>
              <a:rPr lang="en-US" dirty="0"/>
              <a:t>Fission Yields:  create new, robust ENDF data</a:t>
            </a:r>
          </a:p>
          <a:p>
            <a:pPr lvl="1"/>
            <a:r>
              <a:rPr lang="en-US" dirty="0"/>
              <a:t>Fragments- independent/cumulative</a:t>
            </a:r>
          </a:p>
          <a:p>
            <a:pPr lvl="1"/>
            <a:r>
              <a:rPr lang="en-US" dirty="0"/>
              <a:t>Prompt and delayed Neutron/gamma</a:t>
            </a:r>
          </a:p>
          <a:p>
            <a:pPr lvl="1"/>
            <a:r>
              <a:rPr lang="en-US" dirty="0"/>
              <a:t>decay</a:t>
            </a:r>
          </a:p>
          <a:p>
            <a:r>
              <a:rPr lang="en-US" dirty="0"/>
              <a:t>Minor actinide cross sections – fission, capture</a:t>
            </a:r>
          </a:p>
          <a:p>
            <a:r>
              <a:rPr lang="en-US" dirty="0"/>
              <a:t>Uncertainty/Sensitivity studies for applications</a:t>
            </a:r>
          </a:p>
          <a:p>
            <a:r>
              <a:rPr lang="en-US" dirty="0"/>
              <a:t>Covariance data</a:t>
            </a:r>
          </a:p>
          <a:p>
            <a:r>
              <a:rPr lang="en-US" dirty="0"/>
              <a:t>Target material availability</a:t>
            </a:r>
          </a:p>
          <a:p>
            <a:r>
              <a:rPr lang="en-US" dirty="0"/>
              <a:t>Facility availability</a:t>
            </a:r>
          </a:p>
          <a:p>
            <a:r>
              <a:rPr lang="en-US" dirty="0"/>
              <a:t>Best practices for nuclear data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 of Topic Areas Based on Nonproliferation Needs</a:t>
            </a:r>
          </a:p>
        </p:txBody>
      </p:sp>
    </p:spTree>
    <p:extLst>
      <p:ext uri="{BB962C8B-B14F-4D97-AF65-F5344CB8AC3E}">
        <p14:creationId xmlns:p14="http://schemas.microsoft.com/office/powerpoint/2010/main" val="270063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50905-DB5D-4323-B82A-B80A0A2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5BC4FE-295A-4E6D-9822-710CD25AB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17358"/>
              </p:ext>
            </p:extLst>
          </p:nvPr>
        </p:nvGraphicFramePr>
        <p:xfrm>
          <a:off x="40137" y="334875"/>
          <a:ext cx="9067799" cy="652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373">
                  <a:extLst>
                    <a:ext uri="{9D8B030D-6E8A-4147-A177-3AD203B41FA5}">
                      <a16:colId xmlns:a16="http://schemas.microsoft.com/office/drawing/2014/main" val="3577527661"/>
                    </a:ext>
                  </a:extLst>
                </a:gridCol>
                <a:gridCol w="3612951">
                  <a:extLst>
                    <a:ext uri="{9D8B030D-6E8A-4147-A177-3AD203B41FA5}">
                      <a16:colId xmlns:a16="http://schemas.microsoft.com/office/drawing/2014/main" val="2413506568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926221337"/>
                    </a:ext>
                  </a:extLst>
                </a:gridCol>
              </a:tblGrid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>
                          <a:effectLst/>
                        </a:rPr>
                        <a:t>Title: Nuclear Data For Nonproliferation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4129203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Morning Session: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Chairs D. Hornback/Lee Bernstein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19438602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Title: Nuclear Data Past and Present Efforts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86739710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1.      NA-22 Nuclear Data Working Group Efforts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Cathy Romano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785230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2.      Evaluation of Dat for Acceptance into libraries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Alejandro Sonzogni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9559616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3.      Nuclear Data: A Historical perspective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Allan Carlson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NIST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36362233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4.      Nuclear Data for Forensics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04299511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5.      Past Efforts: UQ Workshop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Rian Bahran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43824204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6.      Mag Micro-calorimetry Gamma spectrometry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Stephan Friedrich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758918120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7.      NDA Measurement needs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Stephen Croft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030683495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8.      Case Study for Uncertainty Quantification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Martyn Swinhoe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12903925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9.      ASTM Requirements for NDA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Ram Vekataraman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857904281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43578476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Afternoon Session: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Session Chairs: Chris Ramos/ Cathy Romano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04924600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Session Title: Nuclear Data Types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512284570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1.      UF6 Cross-section efforts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Michael Smith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872255472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2.      Nuclear Data for forensics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Kenton Moody or Michael Kristo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416478191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3.      Nuclear data at RPI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Yaron Denon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RPI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95983666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4.      Fission cross sections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Mike Heffner / Uwe Greife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LLNL/CSM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3449847771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5.      Fission yields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Fredrick Tovesson / Anton Tonchev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NNSA/LLNL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432966754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6.      Neutron capture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Klaus Guber/ Arjan Plompen (JRC – Geel)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ORNL/JRC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79008960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7.      Surrogate reactions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Lee Bernstein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LBNL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078323006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8.      Reaction theory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Toshihiko Kawano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103454618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      Uncertainty quantification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Denise Neudecker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LLNL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239254067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10.    Modeling Systems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Ian Gauld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ORNL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b"/>
                </a:tc>
                <a:extLst>
                  <a:ext uri="{0D108BD9-81ED-4DB2-BD59-A6C34878D82A}">
                    <a16:rowId xmlns:a16="http://schemas.microsoft.com/office/drawing/2014/main" val="10412779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482C63-2E0E-4CD5-BF80-15D81A4571AF}"/>
              </a:ext>
            </a:extLst>
          </p:cNvPr>
          <p:cNvSpPr txBox="1"/>
          <p:nvPr/>
        </p:nvSpPr>
        <p:spPr>
          <a:xfrm>
            <a:off x="40137" y="0"/>
            <a:ext cx="90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Institute for Nuclear Materials Management (INMM)  Baltimore, MD   July 2018</a:t>
            </a:r>
          </a:p>
        </p:txBody>
      </p:sp>
    </p:spTree>
    <p:extLst>
      <p:ext uri="{BB962C8B-B14F-4D97-AF65-F5344CB8AC3E}">
        <p14:creationId xmlns:p14="http://schemas.microsoft.com/office/powerpoint/2010/main" val="403929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24188" y="4915759"/>
          <a:ext cx="53721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ocument" r:id="rId4" imgW="6096000" imgH="1651000" progId="Word.Document.12">
                  <p:embed/>
                </p:oleObj>
              </mc:Choice>
              <mc:Fallback>
                <p:oleObj name="Document" r:id="rId4" imgW="6096000" imgH="1651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188" y="4915759"/>
                        <a:ext cx="5372100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Impact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109" y="5954992"/>
            <a:ext cx="6067783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http://bang.berkeley.edu/events/NDNCA/whitepaper</a:t>
            </a:r>
          </a:p>
        </p:txBody>
      </p:sp>
      <p:pic>
        <p:nvPicPr>
          <p:cNvPr id="15" name="image25.png" descr="NDNCA_logo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01" y="1172298"/>
            <a:ext cx="3101546" cy="3710034"/>
          </a:xfrm>
          <a:prstGeom prst="rect">
            <a:avLst/>
          </a:prstGeom>
          <a:ln/>
        </p:spPr>
      </p:pic>
      <p:sp>
        <p:nvSpPr>
          <p:cNvPr id="16" name="Rectangle 15"/>
          <p:cNvSpPr/>
          <p:nvPr/>
        </p:nvSpPr>
        <p:spPr>
          <a:xfrm>
            <a:off x="4852889" y="1116680"/>
            <a:ext cx="3069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4A91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/>
                <a:cs typeface="Times New Roman"/>
              </a:rPr>
              <a:t>Cross-cutting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5794" y="1569479"/>
            <a:ext cx="50858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Dosimetry Standards: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 to 60 MeV to support IFMIF, ADS, and spallation sources.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Fission: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the ‘Mother of All Fission Experiments,’ where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TKE(A)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’s fragment yields for a range of Actinides for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=thermal-20+ MeV. 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Decay Data &amp;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g-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Branching Ratios: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including an IAEA list of decay data for “certain medical isotopes”.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Neutron Transport Covariance Reduction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Particular need for actinide (n,x) cross sections from 1-1000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Expanded Integral Validation: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such as semi-integral data (e.g., pulsed sphere) to diagnose (n,n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 (n,n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shortcomings.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Antineutrinos from Reactors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with a specific call for new data for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235,238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 and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239,241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Pu…fission yields for odd-odd nuclei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-spectral measurements.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results of the workshop and a survey of the needs from current literature were compiled in the NDNCA whitepaper</a:t>
            </a:r>
          </a:p>
        </p:txBody>
      </p:sp>
    </p:spTree>
    <p:extLst>
      <p:ext uri="{BB962C8B-B14F-4D97-AF65-F5344CB8AC3E}">
        <p14:creationId xmlns:p14="http://schemas.microsoft.com/office/powerpoint/2010/main" val="164493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00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program managers met to discuss a path forward</a:t>
            </a:r>
          </a:p>
          <a:p>
            <a:pPr lvl="1"/>
            <a:r>
              <a:rPr lang="en-US" dirty="0"/>
              <a:t>Agreed that it would be beneficial and necessary to communicate and coordinate efforts</a:t>
            </a:r>
          </a:p>
          <a:p>
            <a:pPr lvl="1"/>
            <a:endParaRPr lang="en-US" dirty="0"/>
          </a:p>
          <a:p>
            <a:r>
              <a:rPr lang="en-US" dirty="0"/>
              <a:t>Idea: Facilitate communication and coordination through a group of program representatives made up of nuclear data experts at the national laboratories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The NDWG will: </a:t>
            </a:r>
          </a:p>
          <a:p>
            <a:pPr lvl="1"/>
            <a:r>
              <a:rPr lang="en-US" dirty="0"/>
              <a:t>Identify and prioritize nuclear data needs </a:t>
            </a:r>
          </a:p>
          <a:p>
            <a:pPr lvl="1"/>
            <a:r>
              <a:rPr lang="en-US" dirty="0"/>
              <a:t>Propose collaborative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Data Working Group (NDWG)</a:t>
            </a:r>
          </a:p>
        </p:txBody>
      </p:sp>
    </p:spTree>
    <p:extLst>
      <p:ext uri="{BB962C8B-B14F-4D97-AF65-F5344CB8AC3E}">
        <p14:creationId xmlns:p14="http://schemas.microsoft.com/office/powerpoint/2010/main" val="16474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71"/>
    </mc:Choice>
    <mc:Fallback xmlns="">
      <p:transition spd="slow" advTm="942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418576"/>
              </p:ext>
            </p:extLst>
          </p:nvPr>
        </p:nvGraphicFramePr>
        <p:xfrm>
          <a:off x="1" y="2"/>
          <a:ext cx="8077197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117">
                  <a:extLst>
                    <a:ext uri="{9D8B030D-6E8A-4147-A177-3AD203B41FA5}">
                      <a16:colId xmlns:a16="http://schemas.microsoft.com/office/drawing/2014/main" val="2458984854"/>
                    </a:ext>
                  </a:extLst>
                </a:gridCol>
                <a:gridCol w="1382584">
                  <a:extLst>
                    <a:ext uri="{9D8B030D-6E8A-4147-A177-3AD203B41FA5}">
                      <a16:colId xmlns:a16="http://schemas.microsoft.com/office/drawing/2014/main" val="3134787764"/>
                    </a:ext>
                  </a:extLst>
                </a:gridCol>
                <a:gridCol w="2377941">
                  <a:extLst>
                    <a:ext uri="{9D8B030D-6E8A-4147-A177-3AD203B41FA5}">
                      <a16:colId xmlns:a16="http://schemas.microsoft.com/office/drawing/2014/main" val="1773051266"/>
                    </a:ext>
                  </a:extLst>
                </a:gridCol>
                <a:gridCol w="2060882">
                  <a:extLst>
                    <a:ext uri="{9D8B030D-6E8A-4147-A177-3AD203B41FA5}">
                      <a16:colId xmlns:a16="http://schemas.microsoft.com/office/drawing/2014/main" val="2394817569"/>
                    </a:ext>
                  </a:extLst>
                </a:gridCol>
                <a:gridCol w="727673">
                  <a:extLst>
                    <a:ext uri="{9D8B030D-6E8A-4147-A177-3AD203B41FA5}">
                      <a16:colId xmlns:a16="http://schemas.microsoft.com/office/drawing/2014/main" val="1204758382"/>
                    </a:ext>
                  </a:extLst>
                </a:gridCol>
              </a:tblGrid>
              <a:tr h="378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Partners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Program Manager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Program Area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NDWG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Member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91259469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Donny Hornback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Proliferation Detection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Catherine  Romano (Chair)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Candido</a:t>
                      </a:r>
                      <a:r>
                        <a:rPr lang="en-US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Pereira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ORNL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17437219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DOE/SC/Nuclear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Physics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Tim Hallman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Ted Barnes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Physics/Nuclear Data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Lee Bernstein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Dave Brown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499899549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Donna Wilt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Forensics / Post Det.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Todd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Bredeweg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Jason Burke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9824016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DNDO/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Transformational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&amp; Applied Research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Namdoo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Moon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Detection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520379633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NNSA/NCSP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Angela Chambers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Criticality Safety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Mike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Zerkle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16041009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Ralph Schneider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Staci Brown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Research and Development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Teresa Bailey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LLNL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818478334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aseline="0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.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Douglas Wade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Adam Boyd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Physics and Engineering Models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Bob Little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016073661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DOE/Nuclear</a:t>
                      </a:r>
                      <a:r>
                        <a:rPr lang="en-US" sz="1000" baseline="0" dirty="0">
                          <a:effectLst/>
                          <a:latin typeface="+mn-lt"/>
                        </a:rPr>
                        <a:t> Energy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Dan Funk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Energy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Brad Rearden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81747005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DNDO /Forensics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William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Ulicny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Jeff Morrison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Richard Essex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NIST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50426681"/>
                  </a:ext>
                </a:extLst>
              </a:tr>
              <a:tr h="461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NNSA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/Forensics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Tom Black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Steve Goldberg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Nuclear Technical Forensics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Bob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Rundberg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70566755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DOE/SC/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Isotope Office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Jehanne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Gillo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Dennis Phillips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Isotope Production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Meiring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Nortier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76820868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NNSA/Nuclear Safeguards and Security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Arden </a:t>
                      </a:r>
                      <a:r>
                        <a:rPr lang="en-US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Dougan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 Technology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Sean Stave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 Ramos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</a:t>
                      </a:r>
                      <a:r>
                        <a:rPr lang="en-US" sz="1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Pickett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Additional Expert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Contributors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Mark Chadwick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Patrick Talou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Alejandro Sonzogni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BNL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55175938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fld id="{CA17629C-ECC2-416D-B398-D8AE1840B5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2"/>
    </mc:Choice>
    <mc:Fallback xmlns="">
      <p:transition spd="slow" advTm="700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595360" cy="37338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Present a 5 year experimental plan that best meets the needs of multiple programs while leveraging facilities, funding, and expertise to minimize costs </a:t>
            </a:r>
          </a:p>
          <a:p>
            <a:pPr marL="109728" lv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599" y="152400"/>
            <a:ext cx="8229600" cy="1143000"/>
          </a:xfrm>
        </p:spPr>
        <p:txBody>
          <a:bodyPr/>
          <a:lstStyle/>
          <a:p>
            <a:pPr algn="ctr"/>
            <a:r>
              <a:rPr lang="en-US"/>
              <a:t>FY 2016 NDWG </a:t>
            </a:r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8690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9"/>
    </mc:Choice>
    <mc:Fallback xmlns="">
      <p:transition spd="slow" advTm="430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2999"/>
          </a:xfrm>
        </p:spPr>
        <p:txBody>
          <a:bodyPr>
            <a:normAutofit/>
          </a:bodyPr>
          <a:lstStyle/>
          <a:p>
            <a:r>
              <a:rPr lang="en-US" dirty="0"/>
              <a:t>Cross-cutting needs</a:t>
            </a:r>
          </a:p>
          <a:p>
            <a:r>
              <a:rPr lang="en-US" dirty="0"/>
              <a:t>Emphasis on experiments that have not been accomplished within typical program funding and time constraints</a:t>
            </a:r>
          </a:p>
          <a:p>
            <a:r>
              <a:rPr lang="en-US" dirty="0"/>
              <a:t>Reach out to the community to utilize the best facilities and expertise across the complex</a:t>
            </a:r>
          </a:p>
          <a:p>
            <a:r>
              <a:rPr lang="en-US" dirty="0"/>
              <a:t>Include end-to-end data processing to ensure incorporation into ENDF</a:t>
            </a:r>
          </a:p>
          <a:p>
            <a:r>
              <a:rPr lang="en-US" sz="2800" dirty="0"/>
              <a:t>Work with and leverage current planned experiments </a:t>
            </a:r>
          </a:p>
          <a:p>
            <a:r>
              <a:rPr lang="en-US" dirty="0"/>
              <a:t>Minimize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9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Selection Criteria for Proposed Work</a:t>
            </a:r>
          </a:p>
        </p:txBody>
      </p:sp>
    </p:spTree>
    <p:extLst>
      <p:ext uri="{BB962C8B-B14F-4D97-AF65-F5344CB8AC3E}">
        <p14:creationId xmlns:p14="http://schemas.microsoft.com/office/powerpoint/2010/main" val="17769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2"/>
    </mc:Choice>
    <mc:Fallback xmlns="">
      <p:transition spd="slow" advTm="255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1" y="1996201"/>
            <a:ext cx="68579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Revitalize the Nuclear Data Pipeline (Dave Brown)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8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Expand Covariance Data and its use  (Skip </a:t>
            </a:r>
            <a:r>
              <a:rPr lang="en-US" sz="2000" dirty="0" err="1">
                <a:latin typeface="Times New Roman"/>
                <a:cs typeface="Times New Roman"/>
              </a:rPr>
              <a:t>Kahler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Improve Inelastic Scattering Data for Neutron Transport    (Lee Bernstein)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Upgrade Capture Gamma-ray Data in ENDF  (Brad Sleaford)</a:t>
            </a:r>
            <a:endParaRPr lang="en-US" sz="2000" b="0" dirty="0">
              <a:latin typeface="Times New Roman"/>
              <a:cs typeface="Times New Roman"/>
            </a:endParaRPr>
          </a:p>
          <a:p>
            <a:pPr marL="228600" indent="-228600">
              <a:buFont typeface="+mj-lt"/>
              <a:buAutoNum type="arabicPeriod"/>
            </a:pPr>
            <a:endParaRPr lang="en-US" sz="700" b="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Improve Theory, Modeling, Data and Evaluation of Fission Fragment Yields  (Todd </a:t>
            </a:r>
            <a:r>
              <a:rPr lang="en-US" sz="2000" dirty="0" err="1">
                <a:latin typeface="Times New Roman"/>
                <a:cs typeface="Times New Roman"/>
              </a:rPr>
              <a:t>Bredeweg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7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endParaRPr lang="en-US" sz="5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/>
                <a:cs typeface="Times New Roman"/>
              </a:rPr>
              <a:t>Reestablishment of Actinide Target Production Capabilities  (Cathy Romano)</a:t>
            </a:r>
            <a:endParaRPr lang="en-US" sz="2000" b="0" dirty="0">
              <a:latin typeface="Times New Roman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9" cy="1048485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NDWG Developed and Proposed 5-year, $50M proposal to address cross-cutting nuclear data needs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934200" y="2072640"/>
            <a:ext cx="2083195" cy="1965959"/>
            <a:chOff x="768659" y="609599"/>
            <a:chExt cx="5791664" cy="5465727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03121" y="1066800"/>
            <a:ext cx="821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Proposals presented to 25 Federal Representatives: Program Managers from 7 DOE/NNSA offices, DTRA and DHS - Washington DC (4/14/16)</a:t>
            </a:r>
          </a:p>
        </p:txBody>
      </p:sp>
    </p:spTree>
    <p:extLst>
      <p:ext uri="{BB962C8B-B14F-4D97-AF65-F5344CB8AC3E}">
        <p14:creationId xmlns:p14="http://schemas.microsoft.com/office/powerpoint/2010/main" val="382616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534" y="1676400"/>
            <a:ext cx="5043040" cy="4525963"/>
          </a:xfrm>
        </p:spPr>
        <p:txBody>
          <a:bodyPr/>
          <a:lstStyle/>
          <a:p>
            <a:r>
              <a:rPr lang="en-US" dirty="0"/>
              <a:t>Goal: 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Update software and infrastructure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Train new workforce</a:t>
            </a:r>
          </a:p>
          <a:p>
            <a:r>
              <a:rPr lang="en-US" dirty="0"/>
              <a:t>Need to take a step back and build up the nuclear data platform</a:t>
            </a:r>
          </a:p>
          <a:p>
            <a:r>
              <a:rPr lang="en-US" dirty="0"/>
              <a:t>Supports all users of nuclear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629C-ECC2-416D-B398-D8AE1840B51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3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 1: The Pipeline</a:t>
            </a:r>
            <a:br>
              <a:rPr lang="en-US" dirty="0"/>
            </a:br>
            <a:r>
              <a:rPr lang="en-US" sz="3100" dirty="0"/>
              <a:t>Dave Brown</a:t>
            </a:r>
            <a:r>
              <a:rPr lang="en-US" sz="3100"/>
              <a:t>: </a:t>
            </a:r>
            <a:r>
              <a:rPr lang="en-US" sz="2700"/>
              <a:t>Brookhaven </a:t>
            </a:r>
            <a:r>
              <a:rPr lang="en-US" sz="2700" dirty="0"/>
              <a:t>Nat. Lab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40" y="293783"/>
            <a:ext cx="3352610" cy="6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63"/>
    </mc:Choice>
    <mc:Fallback xmlns="">
      <p:transition spd="slow" advTm="15526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1957</Words>
  <Application>Microsoft Office PowerPoint</Application>
  <PresentationFormat>On-screen Show (4:3)</PresentationFormat>
  <Paragraphs>394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Helvetica</vt:lpstr>
      <vt:lpstr>Helvetica Light</vt:lpstr>
      <vt:lpstr>Impact</vt:lpstr>
      <vt:lpstr>Lucida Sans Unicode</vt:lpstr>
      <vt:lpstr>Symbol</vt:lpstr>
      <vt:lpstr>Times New Roman</vt:lpstr>
      <vt:lpstr>Verdana</vt:lpstr>
      <vt:lpstr>Wingdings 2</vt:lpstr>
      <vt:lpstr>Wingdings 3</vt:lpstr>
      <vt:lpstr>1_Concourse</vt:lpstr>
      <vt:lpstr>Document</vt:lpstr>
      <vt:lpstr>The Nuclear Data Working Group: Accomplishments and Upcoming  Workshop                                    Catherine Romano</vt:lpstr>
      <vt:lpstr>Recent Events in Nuclear Data</vt:lpstr>
      <vt:lpstr>The results of the workshop and a survey of the needs from current literature were compiled in the NDNCA whitepaper</vt:lpstr>
      <vt:lpstr>Nuclear Data Working Group (NDWG)</vt:lpstr>
      <vt:lpstr>PowerPoint Presentation</vt:lpstr>
      <vt:lpstr>FY 2016 NDWG Goal</vt:lpstr>
      <vt:lpstr>Selection Criteria for Proposed Work</vt:lpstr>
      <vt:lpstr>NDWG Developed and Proposed 5-year, $50M proposal to address cross-cutting nuclear data needs</vt:lpstr>
      <vt:lpstr>Topic 1: The Pipeline Dave Brown: Brookhaven Nat. Lab</vt:lpstr>
      <vt:lpstr>Topic 2: Covariance Data Skip Kahler: Los Alamos National Laboratory</vt:lpstr>
      <vt:lpstr>Topic 3: Inelastic Scattering Lee Bernstein: Lawrence Berkely National Laboratory</vt:lpstr>
      <vt:lpstr>Topic 4: Capture Gamma Spectra Brad Sleaford: Lawrence Livermore National Laboratory</vt:lpstr>
      <vt:lpstr>Topics 5-6: Fission Yields</vt:lpstr>
      <vt:lpstr>Topic 7: Target Production to Support Fission Experiments Catherine Romano: Oak Ridge National Laboratory</vt:lpstr>
      <vt:lpstr>Nuclear Data Exchange Meeting</vt:lpstr>
      <vt:lpstr>The Nuclear Data Interagency Working Group  (NDIWG)</vt:lpstr>
      <vt:lpstr>NDIWG FOA Issued 04/26/2017</vt:lpstr>
      <vt:lpstr>New Funded Projects </vt:lpstr>
      <vt:lpstr>PowerPoint Presentation</vt:lpstr>
      <vt:lpstr>Conclusions   </vt:lpstr>
      <vt:lpstr>NA-22 Nuclear Data Workshop and Roadmap</vt:lpstr>
      <vt:lpstr>Goal of Roadmap: Inform nuclear data funding decisions for Nuclear Nonproliferation</vt:lpstr>
      <vt:lpstr> Goals of the Workshop </vt:lpstr>
      <vt:lpstr>Workshop Agenda</vt:lpstr>
      <vt:lpstr>Brainstorm of Topic Areas Based on Nonproliferation Needs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Romano, Catherine E.</dc:creator>
  <cp:lastModifiedBy>Romano, Catherine E.</cp:lastModifiedBy>
  <cp:revision>50</cp:revision>
  <dcterms:created xsi:type="dcterms:W3CDTF">2017-08-30T00:28:02Z</dcterms:created>
  <dcterms:modified xsi:type="dcterms:W3CDTF">2017-11-09T17:40:27Z</dcterms:modified>
</cp:coreProperties>
</file>