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96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335" r:id="rId4"/>
    <p:sldId id="336" r:id="rId5"/>
    <p:sldId id="385" r:id="rId6"/>
    <p:sldId id="338" r:id="rId7"/>
    <p:sldId id="339" r:id="rId8"/>
    <p:sldId id="380" r:id="rId9"/>
    <p:sldId id="386" r:id="rId10"/>
    <p:sldId id="387" r:id="rId11"/>
    <p:sldId id="383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derson" initials="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D7"/>
    <a:srgbClr val="498FC3"/>
    <a:srgbClr val="071C6D"/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6" autoAdjust="0"/>
    <p:restoredTop sz="93731" autoAdjust="0"/>
  </p:normalViewPr>
  <p:slideViewPr>
    <p:cSldViewPr>
      <p:cViewPr varScale="1">
        <p:scale>
          <a:sx n="100" d="100"/>
          <a:sy n="100" d="100"/>
        </p:scale>
        <p:origin x="-1840" y="-104"/>
      </p:cViewPr>
      <p:guideLst>
        <p:guide orient="horz" pos="2160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8F165-D13F-4EB3-8DB4-B2E041C5C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8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2534B-6A3C-4AED-B31F-CD5EC1AA0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Safety!</a:t>
            </a:r>
          </a:p>
          <a:p>
            <a:r>
              <a:rPr lang="en-US" dirty="0" smtClean="0"/>
              <a:t>70/100!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534B-6A3C-4AED-B31F-CD5EC1AA07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7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3C307-58FC-4813-9A90-22439B45040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1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72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3C307-58FC-4813-9A90-22439B45040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23">
              <a:defRPr/>
            </a:pPr>
            <a:r>
              <a:rPr lang="en-US" sz="1800" dirty="0">
                <a:latin typeface="Arial" charset="0"/>
              </a:rPr>
              <a:t>Understand the origin of the universe a microsecond after the big bang</a:t>
            </a:r>
          </a:p>
          <a:p>
            <a:pPr eaLnBrk="1" hangingPunct="1"/>
            <a:endParaRPr lang="en-US" dirty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26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3C307-58FC-4813-9A90-22439B45040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23">
              <a:defRPr/>
            </a:pPr>
            <a:r>
              <a:rPr lang="en-US" sz="1800" dirty="0">
                <a:latin typeface="Arial" charset="0"/>
              </a:rPr>
              <a:t>Understand the origin of the universe a microsecond after the big bang</a:t>
            </a:r>
          </a:p>
          <a:p>
            <a:pPr eaLnBrk="1" hangingPunct="1"/>
            <a:endParaRPr lang="en-US" dirty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26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1752"/>
            <a:ext cx="8328991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69848"/>
            <a:ext cx="8328991" cy="39291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1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41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3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8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1752"/>
            <a:ext cx="8328991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6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3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231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97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mpus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1752"/>
            <a:ext cx="8328991" cy="63636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69848"/>
            <a:ext cx="8328991" cy="37372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ampus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1752"/>
            <a:ext cx="8328991" cy="63636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69848"/>
            <a:ext cx="8328991" cy="37372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9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ampus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1752"/>
            <a:ext cx="8328991" cy="63636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69848"/>
            <a:ext cx="8328991" cy="37372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23000"/>
            <a:ext cx="114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5150" y="6235700"/>
            <a:ext cx="3009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81200" y="62357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98FC3"/>
                </a:solidFill>
              </a:defRPr>
            </a:lvl1pPr>
          </a:lstStyle>
          <a:p>
            <a:fld id="{9AFB4413-069C-4E6B-9C35-9E4E3A209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Jen\BNL PPT Template\ppt_BG_BodySlide_BNL_blue_NO_GRAPHIC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puglin\Desktop\Slide background - campus strategy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04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16D9922-87B3-6043-9531-5184EA303D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1679389"/>
          </a:xfrm>
        </p:spPr>
        <p:txBody>
          <a:bodyPr/>
          <a:lstStyle/>
          <a:p>
            <a:r>
              <a:rPr lang="en-US" dirty="0" smtClean="0"/>
              <a:t>Welcome to BNL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2514600"/>
            <a:ext cx="8338930" cy="25146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algn="ctr"/>
            <a:r>
              <a:rPr lang="en-US" sz="6700" i="1" dirty="0" smtClean="0">
                <a:solidFill>
                  <a:srgbClr val="FF0000"/>
                </a:solidFill>
              </a:rPr>
              <a:t>Brookhaven Forum 2017</a:t>
            </a:r>
          </a:p>
          <a:p>
            <a:pPr algn="ctr"/>
            <a:r>
              <a:rPr lang="en-US" sz="5800" i="1" dirty="0"/>
              <a:t>In Search of New Paradigms</a:t>
            </a:r>
            <a:endParaRPr lang="en-US" sz="5800" i="1" dirty="0" smtClean="0"/>
          </a:p>
          <a:p>
            <a:pPr algn="ctr"/>
            <a:endParaRPr lang="en-US" dirty="0" smtClean="0"/>
          </a:p>
          <a:p>
            <a:pPr algn="ctr"/>
            <a:r>
              <a:rPr lang="en-US" sz="5100" dirty="0" smtClean="0"/>
              <a:t>Oct 11</a:t>
            </a:r>
            <a:r>
              <a:rPr lang="en-US" sz="5100" dirty="0" smtClean="0"/>
              <a:t>, </a:t>
            </a:r>
            <a:r>
              <a:rPr lang="en-US" sz="5100" dirty="0" smtClean="0"/>
              <a:t>2017</a:t>
            </a:r>
            <a:endParaRPr lang="en-US" sz="5100" dirty="0"/>
          </a:p>
          <a:p>
            <a:pPr algn="ctr"/>
            <a:r>
              <a:rPr lang="en-US" sz="5100" dirty="0" smtClean="0"/>
              <a:t>Hong Ma</a:t>
            </a:r>
            <a:endParaRPr lang="en-US" sz="51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638800"/>
            <a:ext cx="5134889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 Years of Brookhaven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352800"/>
            <a:ext cx="2560320" cy="2133600"/>
          </a:xfrm>
          <a:prstGeom prst="rect">
            <a:avLst/>
          </a:prstGeom>
        </p:spPr>
      </p:pic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752"/>
            <a:ext cx="8382000" cy="1090613"/>
          </a:xfrm>
        </p:spPr>
        <p:txBody>
          <a:bodyPr>
            <a:normAutofit/>
          </a:bodyPr>
          <a:lstStyle/>
          <a:p>
            <a:r>
              <a:rPr lang="en-US" dirty="0"/>
              <a:t>Brookhaven Lab at a Glance…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1069848"/>
            <a:ext cx="55626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800" dirty="0" smtClean="0"/>
              <a:t>Established in </a:t>
            </a:r>
            <a:r>
              <a:rPr lang="en-US" sz="1800" dirty="0"/>
              <a:t>1947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ja-JP" sz="1800" dirty="0">
                <a:cs typeface="Arial" charset="0"/>
              </a:rPr>
              <a:t>One of 17 DOE </a:t>
            </a:r>
            <a:r>
              <a:rPr lang="en-US" altLang="ja-JP" sz="1800" dirty="0" smtClean="0">
                <a:cs typeface="Arial" charset="0"/>
              </a:rPr>
              <a:t>Labs, 10 DOE </a:t>
            </a:r>
            <a:r>
              <a:rPr lang="en-US" altLang="ja-JP" sz="1800" dirty="0">
                <a:cs typeface="Arial" charset="0"/>
              </a:rPr>
              <a:t>Office of Science, </a:t>
            </a:r>
            <a:r>
              <a:rPr lang="en-US" altLang="ja-JP" sz="1800" dirty="0" smtClean="0">
                <a:cs typeface="Arial" charset="0"/>
              </a:rPr>
              <a:t>6 multi</a:t>
            </a:r>
            <a:r>
              <a:rPr lang="en-US" altLang="ja-JP" sz="1800" dirty="0">
                <a:cs typeface="Arial" charset="0"/>
              </a:rPr>
              <a:t>-program </a:t>
            </a:r>
            <a:r>
              <a:rPr lang="en-US" altLang="ja-JP" sz="1800" dirty="0" smtClean="0">
                <a:cs typeface="Arial" charset="0"/>
              </a:rPr>
              <a:t>Office of Science</a:t>
            </a:r>
            <a:r>
              <a:rPr lang="en-US" altLang="ja-JP" sz="1800" dirty="0" smtClean="0">
                <a:cs typeface="Arial" charset="0"/>
              </a:rPr>
              <a:t> </a:t>
            </a:r>
            <a:r>
              <a:rPr lang="en-US" altLang="ja-JP" sz="1800" dirty="0" smtClean="0">
                <a:cs typeface="Arial" charset="0"/>
              </a:rPr>
              <a:t>Labs</a:t>
            </a:r>
            <a:endParaRPr lang="en-US" altLang="ja-JP" sz="18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800" dirty="0" smtClean="0">
                <a:cs typeface="Arial" charset="0"/>
              </a:rPr>
              <a:t>Managed </a:t>
            </a:r>
            <a:r>
              <a:rPr lang="en-US" sz="1800" dirty="0">
                <a:cs typeface="Arial" charset="0"/>
              </a:rPr>
              <a:t>by Brookhaven Science Associates </a:t>
            </a:r>
            <a:endParaRPr lang="en-US" sz="1800" dirty="0" smtClean="0"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altLang="ja-JP" dirty="0" smtClean="0">
                <a:cs typeface="Arial" charset="0"/>
              </a:rPr>
              <a:t>Core </a:t>
            </a:r>
            <a:r>
              <a:rPr lang="en-US" altLang="ja-JP" dirty="0">
                <a:cs typeface="Arial" charset="0"/>
              </a:rPr>
              <a:t>universities: Harvard, Princeton, Yale, </a:t>
            </a:r>
            <a:r>
              <a:rPr lang="en-US" altLang="ja-JP" dirty="0" smtClean="0">
                <a:cs typeface="Arial" charset="0"/>
              </a:rPr>
              <a:t>MIT, Columbia</a:t>
            </a:r>
            <a:r>
              <a:rPr lang="en-US" altLang="ja-JP" dirty="0">
                <a:cs typeface="Arial" charset="0"/>
              </a:rPr>
              <a:t>, Cornell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 smtClean="0"/>
              <a:t>3,000 </a:t>
            </a:r>
            <a:r>
              <a:rPr lang="en-US" sz="1800" dirty="0"/>
              <a:t>employees =&gt; ~5400 jobs in NY State</a:t>
            </a: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600" dirty="0" smtClean="0"/>
              <a:t>400 </a:t>
            </a:r>
            <a:r>
              <a:rPr lang="en-US" sz="1600" dirty="0"/>
              <a:t>Grad/Undergrad Students (BNL payroll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/>
              <a:t>$600M annual budget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/>
              <a:t>5,320 acres with 310 buildings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/>
              <a:t>Major user facility for university and industry researchers</a:t>
            </a: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600" dirty="0"/>
              <a:t>Over 4,000 users per year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 smtClean="0"/>
              <a:t>Fundamental</a:t>
            </a:r>
            <a:r>
              <a:rPr lang="en-US" sz="1800" dirty="0">
                <a:solidFill>
                  <a:srgbClr val="000000"/>
                </a:solidFill>
              </a:rPr>
              <a:t>, basic research to innovation, development and commercialization of technologies: energy S&amp;T, nuclear and high energy physics, bio and environmental sciences, big data, national </a:t>
            </a:r>
            <a:r>
              <a:rPr lang="en-US" sz="1800" dirty="0" smtClean="0">
                <a:solidFill>
                  <a:srgbClr val="000000"/>
                </a:solidFill>
              </a:rPr>
              <a:t>security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5" descr="battelle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1650516" cy="4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OE_OffOfScience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953396" cy="3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746462" cy="6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1411" y="5663624"/>
            <a:ext cx="2385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Recent Annual Funding </a:t>
            </a:r>
            <a:endParaRPr lang="en-US" sz="1600" dirty="0" smtClean="0"/>
          </a:p>
          <a:p>
            <a:r>
              <a:rPr lang="en-US" sz="1600" dirty="0" smtClean="0"/>
              <a:t>by </a:t>
            </a:r>
            <a:r>
              <a:rPr lang="en-US" sz="1600" dirty="0"/>
              <a:t>Source (Costs in $M)</a:t>
            </a:r>
          </a:p>
        </p:txBody>
      </p:sp>
    </p:spTree>
    <p:extLst>
      <p:ext uri="{BB962C8B-B14F-4D97-AF65-F5344CB8AC3E}">
        <p14:creationId xmlns:p14="http://schemas.microsoft.com/office/powerpoint/2010/main" val="11832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048" y="457200"/>
            <a:ext cx="8455152" cy="4809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of BNL’s historical contributions to 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048" y="1069848"/>
            <a:ext cx="8328991" cy="4568952"/>
          </a:xfrm>
        </p:spPr>
        <p:txBody>
          <a:bodyPr/>
          <a:lstStyle/>
          <a:p>
            <a:r>
              <a:rPr lang="en-US" dirty="0" smtClean="0"/>
              <a:t>Yang-Mills Theory in 1954</a:t>
            </a:r>
          </a:p>
          <a:p>
            <a:r>
              <a:rPr lang="en-US" dirty="0" smtClean="0"/>
              <a:t>Parity Violation (</a:t>
            </a:r>
            <a:r>
              <a:rPr lang="en-US" dirty="0" err="1" smtClean="0"/>
              <a:t>Lee,Yang</a:t>
            </a:r>
            <a:r>
              <a:rPr lang="en-US" dirty="0" smtClean="0"/>
              <a:t>) in 1956</a:t>
            </a:r>
          </a:p>
          <a:p>
            <a:r>
              <a:rPr lang="en-US" dirty="0" smtClean="0"/>
              <a:t>Neutrino </a:t>
            </a:r>
            <a:r>
              <a:rPr lang="en-US" dirty="0" err="1" smtClean="0"/>
              <a:t>Helicity</a:t>
            </a:r>
            <a:r>
              <a:rPr lang="en-US" dirty="0" smtClean="0"/>
              <a:t> (</a:t>
            </a:r>
            <a:r>
              <a:rPr lang="en-US" dirty="0" err="1" smtClean="0"/>
              <a:t>Goldhaber</a:t>
            </a:r>
            <a:r>
              <a:rPr lang="en-US" dirty="0" smtClean="0"/>
              <a:t>) in 1957</a:t>
            </a:r>
          </a:p>
          <a:p>
            <a:r>
              <a:rPr lang="en-US" dirty="0"/>
              <a:t>Two Kinds of </a:t>
            </a:r>
            <a:r>
              <a:rPr lang="en-US" dirty="0" smtClean="0"/>
              <a:t>Neutrinos (Lederman, Schwartz, Steinberger), 1962</a:t>
            </a:r>
          </a:p>
          <a:p>
            <a:r>
              <a:rPr lang="en-US" dirty="0" smtClean="0"/>
              <a:t>CP Violation (Cronin, Fitch), 1964 </a:t>
            </a:r>
            <a:endParaRPr lang="en-US" dirty="0"/>
          </a:p>
          <a:p>
            <a:r>
              <a:rPr lang="en-US" dirty="0" smtClean="0"/>
              <a:t>Omega Minus (</a:t>
            </a:r>
            <a:r>
              <a:rPr lang="en-US" dirty="0" err="1" smtClean="0"/>
              <a:t>Samios</a:t>
            </a:r>
            <a:r>
              <a:rPr lang="en-US" dirty="0" smtClean="0"/>
              <a:t>), 1964</a:t>
            </a:r>
          </a:p>
          <a:p>
            <a:r>
              <a:rPr lang="en-US" dirty="0" smtClean="0"/>
              <a:t>J-Particle (Ting), 1976 </a:t>
            </a:r>
          </a:p>
          <a:p>
            <a:r>
              <a:rPr lang="en-US" dirty="0" smtClean="0"/>
              <a:t>Solar Neutrinos (Davis) 2002 </a:t>
            </a:r>
          </a:p>
          <a:p>
            <a:r>
              <a:rPr lang="en-US" dirty="0" smtClean="0"/>
              <a:t>Quark-Gluon Plasma as perfect liquid (RHIC Experiments) 2005</a:t>
            </a:r>
          </a:p>
          <a:p>
            <a:r>
              <a:rPr lang="en-US" dirty="0" smtClean="0"/>
              <a:t>Neutrino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(</a:t>
            </a:r>
            <a:r>
              <a:rPr lang="en-US" dirty="0" err="1" smtClean="0"/>
              <a:t>Daya</a:t>
            </a:r>
            <a:r>
              <a:rPr lang="en-US" dirty="0" smtClean="0"/>
              <a:t> Bay Experiment) 2012</a:t>
            </a:r>
          </a:p>
          <a:p>
            <a:r>
              <a:rPr lang="en-US" dirty="0" smtClean="0"/>
              <a:t>Higgs Boson (ATLAS Experiment) 2012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10" descr="nobel pr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536377" cy="5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obel pr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09800"/>
            <a:ext cx="536377" cy="5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obel pr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536377" cy="5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nobel pr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36377" cy="5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nobel pr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536377" cy="5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5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_aerial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bright="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64" r="8510" b="3169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435" name="Rectangle 6"/>
          <p:cNvSpPr>
            <a:spLocks noGrp="1"/>
          </p:cNvSpPr>
          <p:nvPr>
            <p:ph type="title"/>
          </p:nvPr>
        </p:nvSpPr>
        <p:spPr>
          <a:xfrm>
            <a:off x="384048" y="301752"/>
            <a:ext cx="5791200" cy="1143000"/>
          </a:xfrm>
        </p:spPr>
        <p:txBody>
          <a:bodyPr anchor="t" anchorCtr="0"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Brookhaven National Laboratory</a:t>
            </a:r>
          </a:p>
        </p:txBody>
      </p:sp>
      <p:sp>
        <p:nvSpPr>
          <p:cNvPr id="184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E9FB6C-1795-418B-AD2C-93E13820F443}" type="slidenum">
              <a:rPr lang="en-US" altLang="en-US" sz="1200" smtClean="0">
                <a:solidFill>
                  <a:srgbClr val="042B7F"/>
                </a:solidFill>
              </a:rPr>
              <a:pPr/>
              <a:t>4</a:t>
            </a:fld>
            <a:endParaRPr lang="en-US" altLang="en-US" sz="1200">
              <a:solidFill>
                <a:srgbClr val="042B7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40286" y="556317"/>
            <a:ext cx="9199544" cy="4015683"/>
            <a:chOff x="-140286" y="556317"/>
            <a:chExt cx="9199544" cy="4015683"/>
          </a:xfrm>
        </p:grpSpPr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 flipH="1">
              <a:off x="4529346" y="2057400"/>
              <a:ext cx="2269504" cy="1828800"/>
            </a:xfrm>
            <a:prstGeom prst="line">
              <a:avLst/>
            </a:prstGeom>
            <a:noFill/>
            <a:ln w="38100">
              <a:solidFill>
                <a:srgbClr val="E6E3F0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2F31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40286" y="556317"/>
              <a:ext cx="9199544" cy="4015683"/>
              <a:chOff x="-140286" y="556317"/>
              <a:chExt cx="9199544" cy="401568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-140286" y="556317"/>
                <a:ext cx="2807286" cy="2049231"/>
                <a:chOff x="-140286" y="556317"/>
                <a:chExt cx="2807286" cy="2049231"/>
              </a:xfrm>
            </p:grpSpPr>
            <p:sp>
              <p:nvSpPr>
                <p:cNvPr id="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40286" y="556317"/>
                  <a:ext cx="976291" cy="94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>
                    <a:spcBef>
                      <a:spcPts val="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RHIC</a:t>
                  </a:r>
                </a:p>
                <a:p>
                  <a:pPr algn="r"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NSRL</a:t>
                  </a:r>
                </a:p>
                <a:p>
                  <a:pPr algn="r" eaLnBrk="1" hangingPunct="1">
                    <a:spcBef>
                      <a:spcPts val="6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BLIP</a:t>
                  </a:r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/>
              </p:nvSpPr>
              <p:spPr bwMode="auto">
                <a:xfrm>
                  <a:off x="836005" y="761999"/>
                  <a:ext cx="1830995" cy="378539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5" name="Line 9"/>
                <p:cNvSpPr>
                  <a:spLocks noChangeShapeType="1"/>
                </p:cNvSpPr>
                <p:nvPr/>
              </p:nvSpPr>
              <p:spPr bwMode="auto">
                <a:xfrm>
                  <a:off x="836006" y="1061882"/>
                  <a:ext cx="525874" cy="1328118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769330" y="1447800"/>
                  <a:ext cx="297470" cy="1157748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3164301" y="801755"/>
                <a:ext cx="5894957" cy="3770245"/>
                <a:chOff x="3164301" y="801755"/>
                <a:chExt cx="5894957" cy="3770245"/>
              </a:xfrm>
            </p:grpSpPr>
            <p:sp>
              <p:nvSpPr>
                <p:cNvPr id="51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73258" y="801755"/>
                  <a:ext cx="2286000" cy="2577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BNL Scientific Data and</a:t>
                  </a:r>
                </a:p>
                <a:p>
                  <a:pPr marL="182880" eaLnBrk="1" hangingPunct="1">
                    <a:spcBef>
                      <a:spcPts val="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Computing Center</a:t>
                  </a:r>
                </a:p>
                <a:p>
                  <a:pPr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Interdisciplinary Energy</a:t>
                  </a:r>
                </a:p>
                <a:p>
                  <a:pPr marL="182880" eaLnBrk="1" hangingPunct="1">
                    <a:spcBef>
                      <a:spcPts val="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Science Building</a:t>
                  </a:r>
                </a:p>
                <a:p>
                  <a:pPr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CFR-I</a:t>
                  </a:r>
                </a:p>
                <a:p>
                  <a:pPr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ATF</a:t>
                  </a:r>
                </a:p>
                <a:p>
                  <a:pPr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CFN</a:t>
                  </a:r>
                </a:p>
                <a:p>
                  <a:pPr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NSLS-II</a:t>
                  </a:r>
                </a:p>
                <a:p>
                  <a:pPr eaLnBrk="1" hangingPunct="1">
                    <a:spcBef>
                      <a:spcPts val="300"/>
                    </a:spcBef>
                  </a:pPr>
                  <a:r>
                    <a:rPr lang="en-US" altLang="en-US" sz="1600" b="1" dirty="0">
                      <a:solidFill>
                        <a:srgbClr val="FFFFFF"/>
                      </a:solidFill>
                      <a:latin typeface="Calibri" pitchFamily="34" charset="0"/>
                    </a:rPr>
                    <a:t>Long Island Solar Farm</a:t>
                  </a:r>
                </a:p>
              </p:txBody>
            </p:sp>
            <p:sp>
              <p:nvSpPr>
                <p:cNvPr id="820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6353175" y="3228200"/>
                  <a:ext cx="457200" cy="353201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0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192874" y="1061882"/>
                  <a:ext cx="3598449" cy="2930628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05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638674" y="2583426"/>
                  <a:ext cx="2169698" cy="1912374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0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164301" y="1565205"/>
                  <a:ext cx="3627022" cy="2924493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0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945223" y="2901592"/>
                  <a:ext cx="863152" cy="756008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09" name="Line 13"/>
                <p:cNvSpPr>
                  <a:spLocks noChangeShapeType="1"/>
                </p:cNvSpPr>
                <p:nvPr/>
              </p:nvSpPr>
              <p:spPr bwMode="auto">
                <a:xfrm>
                  <a:off x="5945223" y="3610589"/>
                  <a:ext cx="598452" cy="961411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46662" dir="2115817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00" name="Line 13"/>
                <p:cNvSpPr>
                  <a:spLocks noChangeShapeType="1"/>
                </p:cNvSpPr>
                <p:nvPr/>
              </p:nvSpPr>
              <p:spPr bwMode="auto">
                <a:xfrm>
                  <a:off x="6367672" y="3574205"/>
                  <a:ext cx="2667000" cy="990600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46662" dir="2115817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945221" y="2390000"/>
                  <a:ext cx="810987" cy="687018"/>
                </a:xfrm>
                <a:prstGeom prst="line">
                  <a:avLst/>
                </a:prstGeom>
                <a:noFill/>
                <a:ln w="38100">
                  <a:solidFill>
                    <a:srgbClr val="E6E3F0"/>
                  </a:solidFill>
                  <a:round/>
                  <a:headEnd/>
                  <a:tailEnd type="arrow" w="med" len="med"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322F31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368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752"/>
            <a:ext cx="8382000" cy="1090613"/>
          </a:xfrm>
        </p:spPr>
        <p:txBody>
          <a:bodyPr>
            <a:normAutofit/>
          </a:bodyPr>
          <a:lstStyle/>
          <a:p>
            <a:r>
              <a:rPr lang="en-US" dirty="0"/>
              <a:t>Relativistic Heavy Ion Collider (RHIC)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191000" cy="5181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Dedicated </a:t>
            </a:r>
            <a:r>
              <a:rPr lang="en-US" sz="1800" dirty="0" smtClean="0"/>
              <a:t>high </a:t>
            </a:r>
            <a:r>
              <a:rPr lang="en-US" sz="1800" dirty="0"/>
              <a:t>energy </a:t>
            </a:r>
            <a:r>
              <a:rPr lang="en-US" sz="1800" dirty="0" smtClean="0"/>
              <a:t>collider</a:t>
            </a:r>
            <a:r>
              <a:rPr lang="en-US" sz="1800" dirty="0" smtClean="0"/>
              <a:t> </a:t>
            </a:r>
            <a:r>
              <a:rPr lang="en-US" sz="1800" dirty="0"/>
              <a:t>for fundamental nuclear physics</a:t>
            </a:r>
          </a:p>
          <a:p>
            <a:pPr lvl="1"/>
            <a:r>
              <a:rPr lang="en-US" sz="1600" dirty="0"/>
              <a:t>World-wide collaboration of more than 1,000 scientists, engineers and students</a:t>
            </a:r>
          </a:p>
          <a:p>
            <a:r>
              <a:rPr lang="en-US" sz="1800" dirty="0"/>
              <a:t>Unique, most powerful microscope to explore </a:t>
            </a:r>
            <a:r>
              <a:rPr lang="en-US" sz="1800" dirty="0" smtClean="0"/>
              <a:t>the </a:t>
            </a:r>
            <a:r>
              <a:rPr lang="en-US" sz="1800" dirty="0"/>
              <a:t>world of the </a:t>
            </a:r>
            <a:r>
              <a:rPr lang="en-US" sz="1800" dirty="0" smtClean="0"/>
              <a:t>strong </a:t>
            </a:r>
            <a:r>
              <a:rPr lang="en-US" sz="1800" dirty="0"/>
              <a:t>f</a:t>
            </a:r>
            <a:r>
              <a:rPr lang="en-US" sz="1800" dirty="0" smtClean="0"/>
              <a:t>orce in heavy ion collisions and polarized protons.</a:t>
            </a:r>
            <a:endParaRPr lang="en-US" sz="1800" dirty="0"/>
          </a:p>
          <a:p>
            <a:pPr lvl="1"/>
            <a:r>
              <a:rPr lang="en-US" altLang="ja-JP" sz="1600" dirty="0" smtClean="0">
                <a:cs typeface="Arial" charset="0"/>
              </a:rPr>
              <a:t>It </a:t>
            </a:r>
            <a:r>
              <a:rPr lang="en-US" altLang="ja-JP" sz="1600" dirty="0">
                <a:cs typeface="Arial" charset="0"/>
              </a:rPr>
              <a:t>is a Quark-Gluon Plasma </a:t>
            </a:r>
            <a:br>
              <a:rPr lang="en-US" altLang="ja-JP" sz="1600" dirty="0">
                <a:cs typeface="Arial" charset="0"/>
              </a:rPr>
            </a:br>
            <a:r>
              <a:rPr lang="en-US" altLang="ja-JP" sz="1600" dirty="0">
                <a:cs typeface="Arial" charset="0"/>
              </a:rPr>
              <a:t>and a “Perfect Liquid”!</a:t>
            </a:r>
          </a:p>
          <a:p>
            <a:pPr>
              <a:lnSpc>
                <a:spcPct val="95000"/>
              </a:lnSpc>
              <a:defRPr/>
            </a:pPr>
            <a:r>
              <a:rPr lang="en-US" sz="1800" dirty="0"/>
              <a:t>Strategy for the future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sz="1600" dirty="0"/>
              <a:t>Measure the extraordinary properties </a:t>
            </a:r>
            <a:r>
              <a:rPr lang="en-US" sz="1600" dirty="0" smtClean="0"/>
              <a:t>of </a:t>
            </a:r>
            <a:r>
              <a:rPr lang="en-US" sz="1600" dirty="0"/>
              <a:t>the perfect </a:t>
            </a:r>
            <a:r>
              <a:rPr lang="en-US" sz="1600" dirty="0" smtClean="0"/>
              <a:t>liquid: Isobar, beam energy scan-II, heavy flavor, jets </a:t>
            </a:r>
            <a:endParaRPr lang="en-US" sz="1600" dirty="0"/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sz="1600" dirty="0"/>
              <a:t>Transition from RHIC to </a:t>
            </a:r>
            <a:r>
              <a:rPr lang="en-US" sz="1600" dirty="0" err="1"/>
              <a:t>eRHIC</a:t>
            </a:r>
            <a:r>
              <a:rPr lang="en-US" sz="1600" dirty="0"/>
              <a:t> to learn what</a:t>
            </a:r>
            <a:r>
              <a:rPr lang="fr-FR" sz="1600" dirty="0"/>
              <a:t>’</a:t>
            </a:r>
            <a:r>
              <a:rPr lang="en-US" sz="1600" dirty="0"/>
              <a:t>s at the heart of all visible </a:t>
            </a:r>
            <a:r>
              <a:rPr lang="en-US" sz="1600" dirty="0" smtClean="0"/>
              <a:t>matter</a:t>
            </a:r>
            <a:endParaRPr lang="en-US" sz="1600" dirty="0"/>
          </a:p>
        </p:txBody>
      </p:sp>
      <p:pic>
        <p:nvPicPr>
          <p:cNvPr id="26" name="Picture 7" descr="google rhic inc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69" y="1371600"/>
            <a:ext cx="21400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66674"/>
            <a:ext cx="2095500" cy="19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3538"/>
          <a:stretch/>
        </p:blipFill>
        <p:spPr bwMode="auto">
          <a:xfrm>
            <a:off x="6930487" y="152400"/>
            <a:ext cx="1999567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tl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EIC_Schematic_Rev1017_WithCE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14800"/>
            <a:ext cx="3581400" cy="22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752"/>
            <a:ext cx="8382000" cy="1090613"/>
          </a:xfrm>
        </p:spPr>
        <p:txBody>
          <a:bodyPr>
            <a:normAutofit/>
          </a:bodyPr>
          <a:lstStyle/>
          <a:p>
            <a:r>
              <a:rPr lang="en-US" dirty="0" smtClean="0"/>
              <a:t>High Energy Physics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4191000" cy="57912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 smtClean="0"/>
              <a:t>Energy Frontier: ATLAS</a:t>
            </a:r>
          </a:p>
          <a:p>
            <a:pPr lvl="1">
              <a:spcBef>
                <a:spcPts val="200"/>
              </a:spcBef>
            </a:pPr>
            <a:r>
              <a:rPr lang="en-US" sz="1400" dirty="0">
                <a:solidFill>
                  <a:srgbClr val="000090"/>
                </a:solidFill>
              </a:rPr>
              <a:t>US ATLAS  Operations Program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rgbClr val="000090"/>
                </a:solidFill>
              </a:rPr>
              <a:t>Phase </a:t>
            </a:r>
            <a:r>
              <a:rPr lang="en-US" sz="1400" dirty="0">
                <a:solidFill>
                  <a:srgbClr val="000090"/>
                </a:solidFill>
              </a:rPr>
              <a:t>I – Upgrade Project</a:t>
            </a:r>
          </a:p>
          <a:p>
            <a:pPr lvl="1">
              <a:spcBef>
                <a:spcPts val="200"/>
              </a:spcBef>
            </a:pPr>
            <a:r>
              <a:rPr lang="en-US" sz="1400" dirty="0">
                <a:solidFill>
                  <a:srgbClr val="000090"/>
                </a:solidFill>
              </a:rPr>
              <a:t>HL-LHC Upgrade Project  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rgbClr val="000090"/>
                </a:solidFill>
              </a:rPr>
              <a:t>Tier I Computing 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rgbClr val="000090"/>
                </a:solidFill>
              </a:rPr>
              <a:t>Software &amp; distributed computing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rgbClr val="000090"/>
                </a:solidFill>
              </a:rPr>
              <a:t>Physics </a:t>
            </a:r>
            <a:r>
              <a:rPr lang="en-US" sz="1400" dirty="0">
                <a:solidFill>
                  <a:srgbClr val="000090"/>
                </a:solidFill>
              </a:rPr>
              <a:t>analysis and support</a:t>
            </a:r>
          </a:p>
          <a:p>
            <a:pPr>
              <a:spcBef>
                <a:spcPts val="200"/>
              </a:spcBef>
            </a:pPr>
            <a:r>
              <a:rPr lang="en-US" altLang="ja-JP" sz="1800" dirty="0" smtClean="0"/>
              <a:t>Intensity Frontier: </a:t>
            </a:r>
            <a:r>
              <a:rPr lang="en-US" altLang="ja-JP" sz="1800" dirty="0" smtClean="0"/>
              <a:t> Neutrinos + </a:t>
            </a:r>
            <a:endParaRPr lang="en-US" altLang="ja-JP" sz="1600" dirty="0" smtClean="0"/>
          </a:p>
          <a:p>
            <a:pPr lvl="1">
              <a:spcBef>
                <a:spcPts val="200"/>
              </a:spcBef>
            </a:pPr>
            <a:r>
              <a:rPr lang="en-US" altLang="ja-JP" sz="1400" dirty="0" err="1" smtClean="0">
                <a:solidFill>
                  <a:srgbClr val="000090"/>
                </a:solidFill>
                <a:cs typeface="Arial" charset="0"/>
              </a:rPr>
              <a:t>LArTPC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: </a:t>
            </a:r>
            <a:r>
              <a:rPr lang="en-US" altLang="ja-JP" sz="1400" dirty="0" err="1" smtClean="0">
                <a:solidFill>
                  <a:srgbClr val="000090"/>
                </a:solidFill>
                <a:cs typeface="Arial" charset="0"/>
              </a:rPr>
              <a:t>MicroBooNE</a:t>
            </a:r>
            <a:r>
              <a:rPr lang="en-US" altLang="ja-JP" sz="1400" dirty="0">
                <a:solidFill>
                  <a:srgbClr val="000090"/>
                </a:solidFill>
                <a:cs typeface="Arial" charset="0"/>
              </a:rPr>
              <a:t>, SBND and DUNE.  </a:t>
            </a:r>
          </a:p>
          <a:p>
            <a:pPr lvl="1">
              <a:spcBef>
                <a:spcPts val="200"/>
              </a:spcBef>
            </a:pP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Host </a:t>
            </a:r>
            <a:r>
              <a:rPr lang="en-US" altLang="ja-JP" sz="1400" dirty="0">
                <a:solidFill>
                  <a:srgbClr val="000090"/>
                </a:solidFill>
                <a:cs typeface="Arial" charset="0"/>
              </a:rPr>
              <a:t>International DUNE Project 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Office </a:t>
            </a:r>
            <a:endParaRPr lang="en-US" altLang="ja-JP" sz="1400" dirty="0">
              <a:solidFill>
                <a:srgbClr val="000090"/>
              </a:solidFill>
              <a:cs typeface="Arial" charset="0"/>
            </a:endParaRPr>
          </a:p>
          <a:p>
            <a:pPr lvl="1">
              <a:spcBef>
                <a:spcPts val="200"/>
              </a:spcBef>
            </a:pP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Reactor </a:t>
            </a:r>
            <a:r>
              <a:rPr lang="en-US" altLang="ja-JP" sz="1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altLang="ja-JP" sz="1400" dirty="0" err="1">
                <a:solidFill>
                  <a:srgbClr val="000090"/>
                </a:solidFill>
                <a:cs typeface="Arial" charset="0"/>
              </a:rPr>
              <a:t>E</a:t>
            </a:r>
            <a:r>
              <a:rPr lang="en-US" altLang="ja-JP" sz="1400" dirty="0" err="1" smtClean="0">
                <a:solidFill>
                  <a:srgbClr val="000090"/>
                </a:solidFill>
                <a:cs typeface="Arial" charset="0"/>
              </a:rPr>
              <a:t>xp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: </a:t>
            </a:r>
            <a:r>
              <a:rPr lang="en-US" altLang="ja-JP" sz="1400" dirty="0" err="1" smtClean="0">
                <a:solidFill>
                  <a:srgbClr val="000090"/>
                </a:solidFill>
                <a:cs typeface="Arial" charset="0"/>
              </a:rPr>
              <a:t>Daya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Bay 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&amp; PROSPECT</a:t>
            </a:r>
            <a:endParaRPr lang="en-US" altLang="ja-JP" sz="1400" dirty="0">
              <a:solidFill>
                <a:srgbClr val="000090"/>
              </a:solidFill>
              <a:cs typeface="Arial" charset="0"/>
            </a:endParaRPr>
          </a:p>
          <a:p>
            <a:pPr lvl="1">
              <a:spcBef>
                <a:spcPts val="200"/>
              </a:spcBef>
            </a:pPr>
            <a:r>
              <a:rPr lang="en-US" altLang="ja-JP" sz="1400" dirty="0" err="1" smtClean="0">
                <a:solidFill>
                  <a:srgbClr val="000090"/>
                </a:solidFill>
                <a:cs typeface="Arial" charset="0"/>
              </a:rPr>
              <a:t>Muon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 g</a:t>
            </a: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-2 Experiment</a:t>
            </a:r>
          </a:p>
          <a:p>
            <a:pPr lvl="1">
              <a:spcBef>
                <a:spcPts val="200"/>
              </a:spcBef>
            </a:pPr>
            <a:r>
              <a:rPr lang="en-US" altLang="ja-JP" sz="1400" dirty="0" smtClean="0">
                <a:solidFill>
                  <a:srgbClr val="000090"/>
                </a:solidFill>
                <a:cs typeface="Arial" charset="0"/>
              </a:rPr>
              <a:t>Belle II Tier-1 Computing</a:t>
            </a:r>
            <a:endParaRPr lang="en-US" altLang="ja-JP" sz="1400" dirty="0" smtClean="0">
              <a:solidFill>
                <a:srgbClr val="000090"/>
              </a:solidFill>
              <a:cs typeface="Arial" charset="0"/>
            </a:endParaRPr>
          </a:p>
          <a:p>
            <a:pPr>
              <a:lnSpc>
                <a:spcPct val="95000"/>
              </a:lnSpc>
              <a:spcBef>
                <a:spcPts val="200"/>
              </a:spcBef>
              <a:defRPr/>
            </a:pPr>
            <a:r>
              <a:rPr lang="en-US" sz="1800" dirty="0" smtClean="0"/>
              <a:t>Cosmic Frontier: LSST</a:t>
            </a:r>
            <a:endParaRPr lang="en-US" sz="1800" dirty="0"/>
          </a:p>
          <a:p>
            <a:pPr lvl="1">
              <a:lnSpc>
                <a:spcPct val="95000"/>
              </a:lnSpc>
              <a:spcBef>
                <a:spcPts val="200"/>
              </a:spcBef>
              <a:defRPr/>
            </a:pPr>
            <a:r>
              <a:rPr lang="en-US" sz="1600" dirty="0" smtClean="0">
                <a:solidFill>
                  <a:srgbClr val="000090"/>
                </a:solidFill>
              </a:rPr>
              <a:t>Development and </a:t>
            </a:r>
            <a:r>
              <a:rPr lang="en-US" sz="1600" dirty="0">
                <a:solidFill>
                  <a:srgbClr val="000090"/>
                </a:solidFill>
              </a:rPr>
              <a:t>characterization</a:t>
            </a:r>
            <a:r>
              <a:rPr lang="en-US" sz="1600" dirty="0" smtClean="0">
                <a:solidFill>
                  <a:srgbClr val="000090"/>
                </a:solidFill>
              </a:rPr>
              <a:t> of CCD sensors and </a:t>
            </a:r>
            <a:r>
              <a:rPr lang="en-US" sz="1600" dirty="0">
                <a:solidFill>
                  <a:srgbClr val="000090"/>
                </a:solidFill>
              </a:rPr>
              <a:t>production of Science Rafts. 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>
              <a:lnSpc>
                <a:spcPct val="95000"/>
              </a:lnSpc>
              <a:spcBef>
                <a:spcPts val="200"/>
              </a:spcBef>
              <a:defRPr/>
            </a:pPr>
            <a:r>
              <a:rPr lang="en-US" sz="1600" dirty="0">
                <a:solidFill>
                  <a:srgbClr val="000090"/>
                </a:solidFill>
              </a:rPr>
              <a:t>L</a:t>
            </a:r>
            <a:r>
              <a:rPr lang="en-US" sz="1600" dirty="0" smtClean="0">
                <a:solidFill>
                  <a:srgbClr val="000090"/>
                </a:solidFill>
              </a:rPr>
              <a:t>arge </a:t>
            </a:r>
            <a:r>
              <a:rPr lang="en-US" sz="1600" dirty="0">
                <a:solidFill>
                  <a:srgbClr val="000090"/>
                </a:solidFill>
              </a:rPr>
              <a:t>scale structure theory and </a:t>
            </a:r>
            <a:r>
              <a:rPr lang="en-US" sz="1600" dirty="0" smtClean="0">
                <a:solidFill>
                  <a:srgbClr val="000090"/>
                </a:solidFill>
              </a:rPr>
              <a:t>experiment</a:t>
            </a:r>
            <a:r>
              <a:rPr lang="en-US" sz="1600" dirty="0">
                <a:solidFill>
                  <a:srgbClr val="000090"/>
                </a:solidFill>
              </a:rPr>
              <a:t>, weak </a:t>
            </a:r>
            <a:r>
              <a:rPr lang="en-US" sz="1600" dirty="0" smtClean="0">
                <a:solidFill>
                  <a:srgbClr val="000090"/>
                </a:solidFill>
              </a:rPr>
              <a:t>lensing </a:t>
            </a:r>
            <a:r>
              <a:rPr lang="en-US" sz="1600" dirty="0">
                <a:solidFill>
                  <a:srgbClr val="000090"/>
                </a:solidFill>
              </a:rPr>
              <a:t>and computing </a:t>
            </a:r>
            <a:r>
              <a:rPr lang="en-US" sz="1600" dirty="0" smtClean="0">
                <a:solidFill>
                  <a:srgbClr val="000090"/>
                </a:solidFill>
              </a:rPr>
              <a:t>infrastructure</a:t>
            </a:r>
          </a:p>
          <a:p>
            <a:pPr>
              <a:lnSpc>
                <a:spcPct val="95000"/>
              </a:lnSpc>
              <a:spcBef>
                <a:spcPts val="200"/>
              </a:spcBef>
              <a:defRPr/>
            </a:pPr>
            <a:r>
              <a:rPr lang="en-US" sz="1800" dirty="0" smtClean="0"/>
              <a:t>High Energy Theory</a:t>
            </a:r>
          </a:p>
          <a:p>
            <a:pPr lvl="1">
              <a:lnSpc>
                <a:spcPct val="95000"/>
              </a:lnSpc>
              <a:spcBef>
                <a:spcPts val="200"/>
              </a:spcBef>
              <a:defRPr/>
            </a:pPr>
            <a:r>
              <a:rPr lang="en-US" sz="1600" dirty="0" smtClean="0">
                <a:solidFill>
                  <a:srgbClr val="000090"/>
                </a:solidFill>
              </a:rPr>
              <a:t>Precision Electroweak, Collider phenomenology, Dark Sector,   Lattice QCD</a:t>
            </a:r>
            <a:endParaRPr lang="en-US" sz="1600" dirty="0">
              <a:solidFill>
                <a:srgbClr val="000090"/>
              </a:solidFill>
            </a:endParaRPr>
          </a:p>
          <a:p>
            <a:pPr>
              <a:spcBef>
                <a:spcPts val="200"/>
              </a:spcBef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33400"/>
            <a:ext cx="3365500" cy="2163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200400"/>
            <a:ext cx="3352800" cy="1114361"/>
          </a:xfrm>
          <a:prstGeom prst="rect">
            <a:avLst/>
          </a:prstGeom>
        </p:spPr>
      </p:pic>
      <p:pic>
        <p:nvPicPr>
          <p:cNvPr id="13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0" y="4572000"/>
            <a:ext cx="2160240" cy="188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05400" y="381000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2895600"/>
            <a:ext cx="120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4648200"/>
            <a:ext cx="1076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706316" cy="6526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6553200" cy="137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7637518" cy="138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4884774"/>
            <a:ext cx="9144000" cy="193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276600"/>
            <a:ext cx="4051300" cy="1525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447800"/>
            <a:ext cx="4801309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067" y="152400"/>
            <a:ext cx="7937233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0" y="228600"/>
            <a:ext cx="410583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553200" cy="4011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617184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Sheldon:  </a:t>
            </a:r>
            <a:r>
              <a:rPr lang="en-US" sz="2000" dirty="0"/>
              <a:t>we have been hoping </a:t>
            </a:r>
            <a:r>
              <a:rPr lang="en-US" sz="2000" dirty="0" err="1"/>
              <a:t>supersymmetry</a:t>
            </a:r>
            <a:r>
              <a:rPr lang="en-US" sz="2000" dirty="0"/>
              <a:t> was true for decades, and finally we built the </a:t>
            </a:r>
            <a:r>
              <a:rPr lang="en-US" sz="2000" dirty="0" smtClean="0"/>
              <a:t>Large </a:t>
            </a:r>
            <a:r>
              <a:rPr lang="en-US" sz="2000" dirty="0"/>
              <a:t>H</a:t>
            </a:r>
            <a:r>
              <a:rPr lang="en-US" sz="2000" dirty="0" smtClean="0"/>
              <a:t>adron </a:t>
            </a:r>
            <a:r>
              <a:rPr lang="en-US" sz="2000" dirty="0"/>
              <a:t>C</a:t>
            </a:r>
            <a:r>
              <a:rPr lang="en-US" sz="2000" dirty="0" smtClean="0"/>
              <a:t>ollider</a:t>
            </a:r>
            <a:r>
              <a:rPr lang="en-US" sz="2000" dirty="0"/>
              <a:t>, which is supposed to prove it by finding these new particles, and it hasn’t. And maybe </a:t>
            </a:r>
            <a:r>
              <a:rPr lang="en-US" sz="2000" dirty="0" err="1" smtClean="0"/>
              <a:t>supersymmetry</a:t>
            </a:r>
            <a:r>
              <a:rPr lang="en-US" sz="2000" dirty="0" smtClean="0"/>
              <a:t>, </a:t>
            </a:r>
            <a:r>
              <a:rPr lang="en-US" sz="2000" dirty="0"/>
              <a:t>our last big </a:t>
            </a:r>
            <a:r>
              <a:rPr lang="en-US" sz="2000" dirty="0" smtClean="0"/>
              <a:t>idea, </a:t>
            </a:r>
            <a:r>
              <a:rPr lang="en-US" sz="2000" dirty="0"/>
              <a:t>was simply wrong. </a:t>
            </a:r>
          </a:p>
          <a:p>
            <a:r>
              <a:rPr lang="en-US" sz="2000" b="1" dirty="0"/>
              <a:t>Leonard:  </a:t>
            </a:r>
            <a:r>
              <a:rPr lang="en-US" sz="2000" dirty="0"/>
              <a:t>Well, that sounds awful.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351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Have a </a:t>
            </a:r>
            <a:r>
              <a:rPr lang="en-US" sz="2800" dirty="0" smtClean="0"/>
              <a:t>Productive Workshop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 smtClean="0"/>
              <a:t>Happy </a:t>
            </a:r>
            <a:r>
              <a:rPr lang="en-US" sz="2800" dirty="0" smtClean="0"/>
              <a:t>Searching!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53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NL_rev12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mpus Strategy_New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NL_70_100_PPT_Template_Editable" id="{6DB883C5-2D24-D04F-A64A-8E715D45222E}" vid="{6FAFF1AD-E050-1545-A740-51333416675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6235</TotalTime>
  <Words>553</Words>
  <Application>Microsoft Macintosh PowerPoint</Application>
  <PresentationFormat>On-screen Show (4:3)</PresentationFormat>
  <Paragraphs>92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BNL_rev0412</vt:lpstr>
      <vt:lpstr>BNL_rev1212</vt:lpstr>
      <vt:lpstr>Campus Strategy_New Template</vt:lpstr>
      <vt:lpstr>Welcome to BNL</vt:lpstr>
      <vt:lpstr>Brookhaven Lab at a Glance…</vt:lpstr>
      <vt:lpstr>Some of BNL’s historical contributions to physics</vt:lpstr>
      <vt:lpstr>Brookhaven National Laboratory</vt:lpstr>
      <vt:lpstr>Relativistic Heavy Ion Collider (RHIC)</vt:lpstr>
      <vt:lpstr>High Energy Physics</vt:lpstr>
      <vt:lpstr>PowerPoint Presentation</vt:lpstr>
      <vt:lpstr>PowerPoint Presentation</vt:lpstr>
      <vt:lpstr>Have a Productive Workshop and Happy Searching!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Hong Ma</cp:lastModifiedBy>
  <cp:revision>209</cp:revision>
  <cp:lastPrinted>2016-05-26T12:26:11Z</cp:lastPrinted>
  <dcterms:created xsi:type="dcterms:W3CDTF">2007-06-28T20:22:43Z</dcterms:created>
  <dcterms:modified xsi:type="dcterms:W3CDTF">2017-10-11T12:18:57Z</dcterms:modified>
</cp:coreProperties>
</file>