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354" r:id="rId3"/>
    <p:sldId id="359" r:id="rId4"/>
    <p:sldId id="355" r:id="rId5"/>
    <p:sldId id="315" r:id="rId6"/>
    <p:sldId id="357" r:id="rId7"/>
    <p:sldId id="356" r:id="rId8"/>
    <p:sldId id="349" r:id="rId9"/>
    <p:sldId id="345" r:id="rId10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30"/>
    <a:srgbClr val="069257"/>
    <a:srgbClr val="078650"/>
    <a:srgbClr val="054538"/>
    <a:srgbClr val="0B9237"/>
    <a:srgbClr val="057D44"/>
    <a:srgbClr val="1DCD30"/>
    <a:srgbClr val="68621C"/>
    <a:srgbClr val="551366"/>
    <a:srgbClr val="E3C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47" autoAdjust="0"/>
  </p:normalViewPr>
  <p:slideViewPr>
    <p:cSldViewPr snapToGrid="0" snapToObjects="1">
      <p:cViewPr varScale="1">
        <p:scale>
          <a:sx n="108" d="100"/>
          <a:sy n="108" d="100"/>
        </p:scale>
        <p:origin x="9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E7138-62BF-B945-8684-4AEF8013C952}" type="datetimeFigureOut">
              <a:rPr kumimoji="1" lang="zh-CN" altLang="en-US" smtClean="0"/>
              <a:t>2017/12/5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D96D9-69BF-F246-B908-1A09355717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796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36412-338F-4F6C-AD36-DA2872D8DD33}" type="slidenum">
              <a:rPr lang="en-US"/>
              <a:pPr/>
              <a:t>5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shows a typical optical pump probe measurement. </a:t>
            </a:r>
            <a:r>
              <a:rPr lang="en-US" dirty="0" smtClean="0">
                <a:cs typeface="Times New Roman" pitchFamily="18" charset="0"/>
              </a:rPr>
              <a:t>The pump pulse will arrive first to initiate a dynamical process, This involves the interaction between laser and sample. Also it set the time-zero or the beginning of the whole process. Then after a short time-delay, at t1, the probe pulse arrives</a:t>
            </a:r>
            <a:r>
              <a:rPr lang="en-US" baseline="0" dirty="0" smtClean="0"/>
              <a:t> to measure the reflectivity. By adjusting the time delay, we finally can get a whole curve of how the optical properties change during the dynamic process initiated by the pump pulse.</a:t>
            </a:r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Nowadays,</a:t>
            </a:r>
            <a:r>
              <a:rPr lang="en-US" baseline="0" dirty="0" smtClean="0">
                <a:cs typeface="Times New Roman" pitchFamily="18" charset="0"/>
              </a:rPr>
              <a:t> there are many kinds of pump probe technique. They all use laser pulse to pump, but probe varies a lot. 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63287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60917"/>
            <a:ext cx="9144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1466462"/>
            <a:ext cx="9144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log 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" y="6254496"/>
            <a:ext cx="5954486" cy="609600"/>
          </a:xfrm>
          <a:prstGeom prst="rect">
            <a:avLst/>
          </a:prstGeom>
        </p:spPr>
      </p:pic>
      <p:pic>
        <p:nvPicPr>
          <p:cNvPr id="12" name="图片 11" descr="log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345936"/>
            <a:ext cx="1828800" cy="461787"/>
          </a:xfrm>
          <a:prstGeom prst="rect">
            <a:avLst/>
          </a:prstGeom>
        </p:spPr>
      </p:pic>
      <p:pic>
        <p:nvPicPr>
          <p:cNvPr id="19" name="图片 18" descr="log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263640"/>
            <a:ext cx="1676400" cy="609600"/>
          </a:xfrm>
          <a:prstGeom prst="rect">
            <a:avLst/>
          </a:prstGeom>
        </p:spPr>
      </p:pic>
      <p:sp>
        <p:nvSpPr>
          <p:cNvPr id="21" name="Rectangle 3"/>
          <p:cNvSpPr>
            <a:spLocks noChangeArrowheads="1"/>
          </p:cNvSpPr>
          <p:nvPr userDrawn="1"/>
        </p:nvSpPr>
        <p:spPr bwMode="auto">
          <a:xfrm>
            <a:off x="1550" y="6248400"/>
            <a:ext cx="9142449" cy="50800"/>
          </a:xfrm>
          <a:prstGeom prst="rect">
            <a:avLst/>
          </a:prstGeom>
          <a:solidFill>
            <a:srgbClr val="0000FF"/>
          </a:solidFill>
          <a:ln w="12700">
            <a:noFill/>
          </a:ln>
          <a:effectLst/>
          <a:ex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zh-CN" altLang="en-US" sz="240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321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6EFAA4-58A4-324E-A4A9-DC29D161EE1E}" type="datetimeFigureOut">
              <a:rPr kumimoji="1" lang="zh-CN" altLang="en-US" smtClean="0"/>
              <a:t>2017/12/5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151E1-C825-3942-8CE8-2B2D58DAA3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2868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"/>
            <a:ext cx="82296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974" y="14478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550" y="1129554"/>
            <a:ext cx="9142449" cy="50800"/>
          </a:xfrm>
          <a:prstGeom prst="rect">
            <a:avLst/>
          </a:prstGeom>
          <a:solidFill>
            <a:srgbClr val="0000FF"/>
          </a:solidFill>
          <a:ln w="12700">
            <a:noFill/>
          </a:ln>
          <a:effectLst/>
          <a:ex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zh-CN" altLang="en-US" sz="240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14" name="Picture 74" descr="BNLLogoalonecolor"/>
          <p:cNvPicPr>
            <a:picLocks noChangeAspect="1" noChangeArrowheads="1"/>
          </p:cNvPicPr>
          <p:nvPr/>
        </p:nvPicPr>
        <p:blipFill>
          <a:blip r:embed="rId2"/>
          <a:srcRect t="8475" b="5991"/>
          <a:stretch>
            <a:fillRect/>
          </a:stretch>
        </p:blipFill>
        <p:spPr bwMode="auto">
          <a:xfrm>
            <a:off x="23587075" y="106363"/>
            <a:ext cx="47656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51" descr="New_DOE_Logo_Color_OneIn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55975" y="292100"/>
            <a:ext cx="3638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4" descr="BNLLogoalonecolor"/>
          <p:cNvPicPr>
            <a:picLocks noChangeAspect="1" noChangeArrowheads="1"/>
          </p:cNvPicPr>
          <p:nvPr/>
        </p:nvPicPr>
        <p:blipFill>
          <a:blip r:embed="rId2"/>
          <a:srcRect t="8475" b="5991"/>
          <a:stretch>
            <a:fillRect/>
          </a:stretch>
        </p:blipFill>
        <p:spPr bwMode="auto">
          <a:xfrm>
            <a:off x="23739475" y="258763"/>
            <a:ext cx="47656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4" descr="BNLLogoalonecolor"/>
          <p:cNvPicPr>
            <a:picLocks noChangeAspect="1" noChangeArrowheads="1"/>
          </p:cNvPicPr>
          <p:nvPr/>
        </p:nvPicPr>
        <p:blipFill>
          <a:blip r:embed="rId2"/>
          <a:srcRect t="8475" b="5991"/>
          <a:stretch>
            <a:fillRect/>
          </a:stretch>
        </p:blipFill>
        <p:spPr bwMode="auto">
          <a:xfrm>
            <a:off x="23891875" y="411163"/>
            <a:ext cx="47656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log 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" y="6254496"/>
            <a:ext cx="5954486" cy="609600"/>
          </a:xfrm>
          <a:prstGeom prst="rect">
            <a:avLst/>
          </a:prstGeom>
        </p:spPr>
      </p:pic>
      <p:pic>
        <p:nvPicPr>
          <p:cNvPr id="9" name="图片 8" descr="log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345936"/>
            <a:ext cx="1828800" cy="461787"/>
          </a:xfrm>
          <a:prstGeom prst="rect">
            <a:avLst/>
          </a:prstGeom>
        </p:spPr>
      </p:pic>
      <p:pic>
        <p:nvPicPr>
          <p:cNvPr id="7" name="图片 6" descr="log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263640"/>
            <a:ext cx="1676400" cy="609600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550" y="6248400"/>
            <a:ext cx="9142449" cy="50800"/>
          </a:xfrm>
          <a:prstGeom prst="rect">
            <a:avLst/>
          </a:prstGeom>
          <a:solidFill>
            <a:srgbClr val="0000FF"/>
          </a:solidFill>
          <a:ln w="12700">
            <a:noFill/>
          </a:ln>
          <a:effectLst/>
          <a:ex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zh-CN" altLang="en-US" sz="240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1136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6EFAA4-58A4-324E-A4A9-DC29D161EE1E}" type="datetimeFigureOut">
              <a:rPr kumimoji="1" lang="zh-CN" altLang="en-US" smtClean="0"/>
              <a:t>2017/12/5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151E1-C825-3942-8CE8-2B2D58DAA3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203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6EFAA4-58A4-324E-A4A9-DC29D161EE1E}" type="datetimeFigureOut">
              <a:rPr kumimoji="1" lang="zh-CN" altLang="en-US" smtClean="0"/>
              <a:t>2017/12/5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151E1-C825-3942-8CE8-2B2D58DAA3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352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6EFAA4-58A4-324E-A4A9-DC29D161EE1E}" type="datetimeFigureOut">
              <a:rPr kumimoji="1" lang="zh-CN" altLang="en-US" smtClean="0"/>
              <a:t>2017/12/5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151E1-C825-3942-8CE8-2B2D58DAA3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638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6EFAA4-58A4-324E-A4A9-DC29D161EE1E}" type="datetimeFigureOut">
              <a:rPr kumimoji="1" lang="zh-CN" altLang="en-US" smtClean="0"/>
              <a:t>2017/12/5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151E1-C825-3942-8CE8-2B2D58DAA3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2090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6EFAA4-58A4-324E-A4A9-DC29D161EE1E}" type="datetimeFigureOut">
              <a:rPr kumimoji="1" lang="zh-CN" altLang="en-US" smtClean="0"/>
              <a:t>2017/12/5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151E1-C825-3942-8CE8-2B2D58DAA3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714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6EFAA4-58A4-324E-A4A9-DC29D161EE1E}" type="datetimeFigureOut">
              <a:rPr kumimoji="1" lang="zh-CN" altLang="en-US" smtClean="0"/>
              <a:t>2017/12/5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151E1-C825-3942-8CE8-2B2D58DAA3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6089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6EFAA4-58A4-324E-A4A9-DC29D161EE1E}" type="datetimeFigureOut">
              <a:rPr kumimoji="1" lang="zh-CN" altLang="en-US" smtClean="0"/>
              <a:t>2017/12/5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151E1-C825-3942-8CE8-2B2D58DAA3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758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151E1-C825-3942-8CE8-2B2D58DAA3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643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388525"/>
            <a:ext cx="9224458" cy="1599714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solidFill>
                  <a:schemeClr val="tx1"/>
                </a:solidFill>
              </a:rPr>
              <a:t>Revealing thermal transport mechanism in thermoelectric materials</a:t>
            </a:r>
            <a:endParaRPr lang="en-US" altLang="zh-CN" sz="3600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50954" y="4111040"/>
            <a:ext cx="657744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3200" b="1" dirty="0" err="1" smtClean="0"/>
              <a:t>Junjie</a:t>
            </a:r>
            <a:r>
              <a:rPr kumimoji="1" lang="en-US" altLang="zh-CN" sz="3200" b="1" dirty="0" smtClean="0"/>
              <a:t> Li, </a:t>
            </a:r>
            <a:r>
              <a:rPr kumimoji="1" lang="en-US" altLang="zh-CN" sz="3200" dirty="0" smtClean="0"/>
              <a:t>Gang Chen, </a:t>
            </a:r>
            <a:r>
              <a:rPr kumimoji="1" lang="en-US" altLang="zh-CN" sz="3200" dirty="0" err="1" smtClean="0"/>
              <a:t>Yimei</a:t>
            </a:r>
            <a:r>
              <a:rPr kumimoji="1" lang="en-US" altLang="zh-CN" sz="3200" dirty="0" smtClean="0"/>
              <a:t> Zhu</a:t>
            </a:r>
          </a:p>
          <a:p>
            <a:pPr algn="ctr"/>
            <a:endParaRPr lang="en-US" altLang="zh-CN" sz="3200" dirty="0" smtClean="0"/>
          </a:p>
          <a:p>
            <a:pPr algn="ctr"/>
            <a:r>
              <a:rPr lang="en-US" altLang="zh-CN" sz="3200" dirty="0" smtClean="0"/>
              <a:t>Brookhaven </a:t>
            </a:r>
            <a:r>
              <a:rPr lang="en-US" altLang="zh-CN" sz="3200" dirty="0"/>
              <a:t>National </a:t>
            </a:r>
            <a:r>
              <a:rPr lang="en-US" altLang="zh-CN" sz="3200" dirty="0" smtClean="0"/>
              <a:t>Laboratory</a:t>
            </a:r>
          </a:p>
          <a:p>
            <a:pPr algn="ctr"/>
            <a:r>
              <a:rPr lang="en-US" altLang="zh-CN" sz="3200" dirty="0"/>
              <a:t>Massachusetts Institute of Technology</a:t>
            </a:r>
            <a:endParaRPr kumimoji="1"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42891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Thermal </a:t>
            </a:r>
            <a:r>
              <a:rPr kumimoji="1" lang="en-US" altLang="zh-CN" dirty="0" smtClean="0"/>
              <a:t>conductivity</a:t>
            </a:r>
            <a:endParaRPr lang="en-U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666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918" y="2368171"/>
            <a:ext cx="1409700" cy="504825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118" y="3739771"/>
            <a:ext cx="1181100" cy="504825"/>
          </a:xfrm>
          <a:prstGeom prst="rect">
            <a:avLst/>
          </a:prstGeom>
          <a:noFill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-29882" y="142519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-29882" y="193002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79918" y="2139571"/>
            <a:ext cx="2057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408518" y="3282571"/>
            <a:ext cx="1371600" cy="1219200"/>
            <a:chOff x="2819400" y="3276600"/>
            <a:chExt cx="1371600" cy="1219200"/>
          </a:xfrm>
        </p:grpSpPr>
        <p:sp>
          <p:nvSpPr>
            <p:cNvPr id="16" name="Rectangle 15"/>
            <p:cNvSpPr/>
            <p:nvPr/>
          </p:nvSpPr>
          <p:spPr>
            <a:xfrm>
              <a:off x="2819400" y="3276600"/>
              <a:ext cx="685800" cy="12192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05200" y="3276600"/>
              <a:ext cx="685800" cy="1219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465918" y="2520571"/>
            <a:ext cx="43023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T: temperature</a:t>
            </a:r>
          </a:p>
          <a:p>
            <a:r>
              <a:rPr lang="en-US" sz="2400" dirty="0" smtClean="0"/>
              <a:t>σ: Bulk thermal conductivity</a:t>
            </a:r>
          </a:p>
          <a:p>
            <a:r>
              <a:rPr lang="en-US" sz="2400" dirty="0" smtClean="0"/>
              <a:t>     unit: W/</a:t>
            </a:r>
            <a:r>
              <a:rPr lang="en-US" sz="2400" dirty="0" err="1" smtClean="0"/>
              <a:t>m·K</a:t>
            </a:r>
            <a:endParaRPr lang="en-US" sz="2400" dirty="0" smtClean="0"/>
          </a:p>
          <a:p>
            <a:r>
              <a:rPr lang="en-US" sz="2400" dirty="0" smtClean="0"/>
              <a:t>G: Interface thermal conductivity</a:t>
            </a:r>
          </a:p>
          <a:p>
            <a:r>
              <a:rPr lang="en-US" sz="2400" dirty="0" smtClean="0"/>
              <a:t>     unit: W/m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37118" y="4654171"/>
            <a:ext cx="104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A</a:t>
            </a:r>
            <a:r>
              <a:rPr lang="en-US" dirty="0" smtClean="0"/>
              <a:t>         T</a:t>
            </a:r>
            <a:r>
              <a:rPr lang="en-US" sz="1100" dirty="0"/>
              <a:t>B</a:t>
            </a:r>
            <a:endParaRPr 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63185" y="1419414"/>
            <a:ext cx="8023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F</a:t>
            </a:r>
            <a:r>
              <a:rPr kumimoji="1" lang="en-US" altLang="zh-CN" sz="2400" dirty="0" smtClean="0"/>
              <a:t>igure of merit: </a:t>
            </a:r>
            <a:r>
              <a:rPr kumimoji="1" lang="en-US" altLang="zh-CN" sz="2400" b="1" dirty="0" smtClean="0"/>
              <a:t>inversely proportional</a:t>
            </a:r>
            <a:r>
              <a:rPr kumimoji="1" lang="en-US" altLang="zh-CN" sz="2400" dirty="0" smtClean="0"/>
              <a:t> to thermal conductivity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751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9395" y="18288"/>
            <a:ext cx="8182123" cy="1143000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Phonon transport at </a:t>
            </a:r>
            <a:r>
              <a:rPr kumimoji="1" lang="en-US" altLang="zh-CN" dirty="0" smtClean="0"/>
              <a:t>nanometer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738583" y="4473121"/>
            <a:ext cx="3479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Thermoelectric materials:        </a:t>
            </a:r>
          </a:p>
          <a:p>
            <a:r>
              <a:rPr kumimoji="1" lang="en-US" altLang="zh-CN" sz="2400" dirty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MFP is too short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09" y="3752615"/>
            <a:ext cx="2933700" cy="205905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9310" y="5886826"/>
            <a:ext cx="3697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err="1" smtClean="0"/>
              <a:t>Zeng</a:t>
            </a:r>
            <a:r>
              <a:rPr kumimoji="1" lang="en-US" altLang="zh-CN" sz="1600" dirty="0" smtClean="0"/>
              <a:t>, L., </a:t>
            </a:r>
            <a:r>
              <a:rPr kumimoji="1" lang="en-US" altLang="zh-CN" sz="1600" i="1" dirty="0" smtClean="0"/>
              <a:t>Scientific Reports </a:t>
            </a:r>
            <a:r>
              <a:rPr kumimoji="1" lang="en-US" altLang="zh-CN" sz="1600" dirty="0" smtClean="0"/>
              <a:t>5, 17131 (2015)</a:t>
            </a:r>
            <a:endParaRPr kumimoji="1" lang="zh-CN" altLang="en-US" sz="1600" dirty="0"/>
          </a:p>
        </p:txBody>
      </p:sp>
      <p:sp>
        <p:nvSpPr>
          <p:cNvPr id="10" name="矩形 9"/>
          <p:cNvSpPr/>
          <p:nvPr/>
        </p:nvSpPr>
        <p:spPr>
          <a:xfrm>
            <a:off x="1807882" y="3944470"/>
            <a:ext cx="388471" cy="2192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52063" y="1245949"/>
            <a:ext cx="6188643" cy="2354012"/>
            <a:chOff x="1252063" y="1245949"/>
            <a:chExt cx="6188643" cy="235401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2063" y="1351083"/>
              <a:ext cx="6188643" cy="224887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252063" y="1351083"/>
              <a:ext cx="540878" cy="267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290350" y="1383955"/>
              <a:ext cx="540878" cy="234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8"/>
            <p:cNvSpPr/>
            <p:nvPr/>
          </p:nvSpPr>
          <p:spPr>
            <a:xfrm>
              <a:off x="4713189" y="1245949"/>
              <a:ext cx="1723122" cy="221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257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372" y="18288"/>
            <a:ext cx="8819966" cy="1143000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/>
              <a:t>Interface </a:t>
            </a:r>
            <a:r>
              <a:rPr kumimoji="1" lang="en-US" altLang="zh-CN" dirty="0" smtClean="0"/>
              <a:t>thermal transport at nanometer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7995"/>
            <a:ext cx="8229600" cy="2883649"/>
          </a:xfrm>
        </p:spPr>
        <p:txBody>
          <a:bodyPr/>
          <a:lstStyle/>
          <a:p>
            <a:r>
              <a:rPr kumimoji="1" lang="en-US" altLang="zh-CN" dirty="0" smtClean="0"/>
              <a:t>Acoustic-mismatch (AM) model </a:t>
            </a:r>
          </a:p>
          <a:p>
            <a:pPr marL="0" indent="0">
              <a:buNone/>
            </a:pPr>
            <a:endParaRPr kumimoji="1" lang="en-US" altLang="zh-CN" dirty="0" smtClean="0"/>
          </a:p>
          <a:p>
            <a:r>
              <a:rPr lang="en-US" altLang="zh-CN" dirty="0"/>
              <a:t>diffuse mismatch </a:t>
            </a:r>
            <a:r>
              <a:rPr lang="en-US" altLang="zh-CN" dirty="0" smtClean="0"/>
              <a:t>(DM)model </a:t>
            </a:r>
          </a:p>
          <a:p>
            <a:pPr marL="400050" lvl="1" indent="0">
              <a:buNone/>
            </a:pPr>
            <a:r>
              <a:rPr lang="en-US" altLang="zh-CN" baseline="-25000" dirty="0" smtClean="0"/>
              <a:t>the </a:t>
            </a:r>
            <a:r>
              <a:rPr lang="en-US" altLang="zh-CN" baseline="-25000" dirty="0"/>
              <a:t>probability of being scattered to one side </a:t>
            </a:r>
            <a:r>
              <a:rPr lang="en-US" altLang="zh-CN" baseline="-25000" dirty="0" smtClean="0"/>
              <a:t>is </a:t>
            </a:r>
            <a:r>
              <a:rPr lang="en-US" altLang="zh-CN" baseline="-25000" dirty="0"/>
              <a:t>simply proportional to the phonon density of states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964" y="2255053"/>
            <a:ext cx="1328271" cy="8631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365" y="2611052"/>
            <a:ext cx="507158" cy="2785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0592" y="4537501"/>
            <a:ext cx="6827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Nanometer scale materials:</a:t>
            </a:r>
          </a:p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theory and regular measurement method don’t work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9310" y="5886826"/>
            <a:ext cx="3527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/>
              <a:t>Cahill, </a:t>
            </a:r>
            <a:r>
              <a:rPr kumimoji="1" lang="en-US" altLang="zh-CN" sz="1600" dirty="0"/>
              <a:t>D</a:t>
            </a:r>
            <a:r>
              <a:rPr kumimoji="1" lang="en-US" altLang="zh-CN" sz="1600" dirty="0" smtClean="0"/>
              <a:t>. G., </a:t>
            </a:r>
            <a:r>
              <a:rPr kumimoji="1" lang="en-US" altLang="zh-CN" sz="1600" i="1" dirty="0" smtClean="0"/>
              <a:t>J. App. Phys. </a:t>
            </a:r>
            <a:r>
              <a:rPr kumimoji="1" lang="en-US" altLang="zh-CN" sz="1600" dirty="0" smtClean="0"/>
              <a:t>93, 793 (2003)</a:t>
            </a:r>
            <a:endParaRPr kumimoji="1" lang="zh-CN" altLang="en-US" sz="1600" dirty="0"/>
          </a:p>
        </p:txBody>
      </p:sp>
      <p:grpSp>
        <p:nvGrpSpPr>
          <p:cNvPr id="8" name="Group 19"/>
          <p:cNvGrpSpPr/>
          <p:nvPr/>
        </p:nvGrpSpPr>
        <p:grpSpPr>
          <a:xfrm>
            <a:off x="7189687" y="1540866"/>
            <a:ext cx="1371600" cy="1219200"/>
            <a:chOff x="2819400" y="3276600"/>
            <a:chExt cx="1371600" cy="1219200"/>
          </a:xfrm>
        </p:grpSpPr>
        <p:sp>
          <p:nvSpPr>
            <p:cNvPr id="9" name="Rectangle 15"/>
            <p:cNvSpPr/>
            <p:nvPr/>
          </p:nvSpPr>
          <p:spPr>
            <a:xfrm>
              <a:off x="2819400" y="3276600"/>
              <a:ext cx="685800" cy="12192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6"/>
            <p:cNvSpPr/>
            <p:nvPr/>
          </p:nvSpPr>
          <p:spPr>
            <a:xfrm>
              <a:off x="3505200" y="3276600"/>
              <a:ext cx="685800" cy="1219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7418287" y="291246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       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8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288"/>
            <a:ext cx="8229600" cy="1143000"/>
          </a:xfrm>
        </p:spPr>
        <p:txBody>
          <a:bodyPr/>
          <a:lstStyle/>
          <a:p>
            <a:r>
              <a:rPr lang="en-US" sz="4000" dirty="0" smtClean="0"/>
              <a:t>MeV-Ultrafast Electron Diffraction</a:t>
            </a:r>
            <a:endParaRPr lang="en-US" sz="4000" dirty="0"/>
          </a:p>
        </p:txBody>
      </p:sp>
      <p:pic>
        <p:nvPicPr>
          <p:cNvPr id="33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440079" y="158462"/>
            <a:ext cx="4086921" cy="69544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4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1" t="14007" r="11163" b="14891"/>
          <a:stretch/>
        </p:blipFill>
        <p:spPr>
          <a:xfrm>
            <a:off x="3798116" y="3983893"/>
            <a:ext cx="1107609" cy="104025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20100000">
            <a:off x="4990753" y="1793107"/>
            <a:ext cx="750297" cy="8595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86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verage 4 before time ze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65" y="2899024"/>
            <a:ext cx="3163808" cy="31638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3601" y="18288"/>
            <a:ext cx="8063547" cy="1143000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smtClean="0"/>
              <a:t>Electron diffraction test on Au/Bi</a:t>
            </a:r>
            <a:r>
              <a:rPr kumimoji="1" lang="en-US" altLang="zh-CN" baseline="-25000" dirty="0" smtClean="0"/>
              <a:t>2</a:t>
            </a:r>
            <a:r>
              <a:rPr kumimoji="1" lang="en-US" altLang="zh-CN" dirty="0" smtClean="0"/>
              <a:t>Te</a:t>
            </a:r>
            <a:r>
              <a:rPr kumimoji="1" lang="en-US" altLang="zh-CN" baseline="-25000" dirty="0" smtClean="0"/>
              <a:t>3</a:t>
            </a:r>
            <a:endParaRPr kumimoji="1" lang="zh-CN" altLang="en-US" dirty="0"/>
          </a:p>
        </p:txBody>
      </p:sp>
      <p:cxnSp>
        <p:nvCxnSpPr>
          <p:cNvPr id="6" name="直线箭头连接符 5"/>
          <p:cNvCxnSpPr/>
          <p:nvPr/>
        </p:nvCxnSpPr>
        <p:spPr>
          <a:xfrm flipH="1">
            <a:off x="2033208" y="2280605"/>
            <a:ext cx="704158" cy="15292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线箭头连接符 6"/>
          <p:cNvCxnSpPr/>
          <p:nvPr/>
        </p:nvCxnSpPr>
        <p:spPr>
          <a:xfrm flipH="1">
            <a:off x="2273897" y="2703761"/>
            <a:ext cx="843593" cy="1375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6"/>
          <p:cNvSpPr/>
          <p:nvPr/>
        </p:nvSpPr>
        <p:spPr>
          <a:xfrm rot="16200000">
            <a:off x="392610" y="2187014"/>
            <a:ext cx="258955" cy="180797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" name="Rectangle 52"/>
          <p:cNvSpPr/>
          <p:nvPr/>
        </p:nvSpPr>
        <p:spPr>
          <a:xfrm rot="16200000">
            <a:off x="754205" y="2187014"/>
            <a:ext cx="258955" cy="180797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8" name="Rectangle 53"/>
          <p:cNvSpPr/>
          <p:nvPr/>
        </p:nvSpPr>
        <p:spPr>
          <a:xfrm rot="16200000">
            <a:off x="1115800" y="2187014"/>
            <a:ext cx="258955" cy="180797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9" name="Rectangle 54"/>
          <p:cNvSpPr/>
          <p:nvPr/>
        </p:nvSpPr>
        <p:spPr>
          <a:xfrm rot="16200000">
            <a:off x="1477395" y="2187014"/>
            <a:ext cx="258955" cy="180797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0" name="Rectangle 55"/>
          <p:cNvSpPr/>
          <p:nvPr/>
        </p:nvSpPr>
        <p:spPr>
          <a:xfrm rot="16200000">
            <a:off x="1838990" y="2187014"/>
            <a:ext cx="258955" cy="180797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1" name="Rectangle 56"/>
          <p:cNvSpPr/>
          <p:nvPr/>
        </p:nvSpPr>
        <p:spPr>
          <a:xfrm rot="16200000">
            <a:off x="2200585" y="2187014"/>
            <a:ext cx="258955" cy="180797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Rectangle 5"/>
          <p:cNvSpPr/>
          <p:nvPr/>
        </p:nvSpPr>
        <p:spPr>
          <a:xfrm rot="16200000">
            <a:off x="1236272" y="1443383"/>
            <a:ext cx="358584" cy="2079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763024" y="1933530"/>
            <a:ext cx="808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Au</a:t>
            </a:r>
          </a:p>
          <a:p>
            <a:r>
              <a:rPr kumimoji="1" lang="en-US" altLang="zh-CN" sz="2000" dirty="0" smtClean="0"/>
              <a:t>Bi</a:t>
            </a:r>
            <a:r>
              <a:rPr kumimoji="1" lang="en-US" altLang="zh-CN" sz="2000" baseline="-25000" dirty="0" smtClean="0"/>
              <a:t>2</a:t>
            </a:r>
            <a:r>
              <a:rPr kumimoji="1" lang="en-US" altLang="zh-CN" sz="2000" dirty="0" smtClean="0"/>
              <a:t>Te</a:t>
            </a:r>
            <a:r>
              <a:rPr kumimoji="1" lang="en-US" altLang="zh-CN" sz="2000" baseline="-25000" dirty="0" smtClean="0"/>
              <a:t>3</a:t>
            </a:r>
            <a:endParaRPr kumimoji="1" lang="en-US" altLang="zh-CN" sz="2000" dirty="0" smtClean="0"/>
          </a:p>
        </p:txBody>
      </p:sp>
      <p:pic>
        <p:nvPicPr>
          <p:cNvPr id="23" name="内容占位符 3" descr="orbital layou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5" t="22420" r="18667" b="59419"/>
          <a:stretch/>
        </p:blipFill>
        <p:spPr>
          <a:xfrm>
            <a:off x="1563466" y="1362507"/>
            <a:ext cx="684773" cy="87259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4" name="下箭头 23"/>
          <p:cNvSpPr/>
          <p:nvPr/>
        </p:nvSpPr>
        <p:spPr>
          <a:xfrm>
            <a:off x="1181439" y="1473105"/>
            <a:ext cx="382027" cy="567798"/>
          </a:xfrm>
          <a:prstGeom prst="down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+mj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7666" y="1332373"/>
            <a:ext cx="364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>
                <a:latin typeface="+mj-lt"/>
              </a:rPr>
              <a:t>e</a:t>
            </a:r>
            <a:r>
              <a:rPr kumimoji="1" lang="en-US" altLang="zh-CN" sz="2000" baseline="30000" dirty="0" smtClean="0">
                <a:latin typeface="+mj-lt"/>
              </a:rPr>
              <a:t>-</a:t>
            </a:r>
            <a:endParaRPr kumimoji="1" lang="zh-CN" altLang="en-US" sz="2000" dirty="0">
              <a:latin typeface="+mj-lt"/>
            </a:endParaRPr>
          </a:p>
        </p:txBody>
      </p:sp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522980"/>
              </p:ext>
            </p:extLst>
          </p:nvPr>
        </p:nvGraphicFramePr>
        <p:xfrm>
          <a:off x="3588757" y="1394706"/>
          <a:ext cx="8860779" cy="63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文档" r:id="rId5" imgW="5486400" imgH="393700" progId="Word.Document.12">
                  <p:embed/>
                </p:oleObj>
              </mc:Choice>
              <mc:Fallback>
                <p:oleObj name="文档" r:id="rId5" imgW="5486400" imgH="39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8757" y="1394706"/>
                        <a:ext cx="8860779" cy="636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文本框 34"/>
          <p:cNvSpPr txBox="1"/>
          <p:nvPr/>
        </p:nvSpPr>
        <p:spPr>
          <a:xfrm>
            <a:off x="2376760" y="3967015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1120</a:t>
            </a:r>
            <a:endParaRPr kumimoji="1"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2748652" y="4244855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3030</a:t>
            </a:r>
            <a:endParaRPr kumimoji="1" lang="zh-CN" altLang="en-US" dirty="0"/>
          </a:p>
        </p:txBody>
      </p:sp>
      <p:pic>
        <p:nvPicPr>
          <p:cNvPr id="37" name="图片 36" descr="BiTe profile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8" r="10516"/>
          <a:stretch/>
        </p:blipFill>
        <p:spPr>
          <a:xfrm>
            <a:off x="4111163" y="2429116"/>
            <a:ext cx="4778076" cy="372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56"/>
          <p:cNvSpPr/>
          <p:nvPr/>
        </p:nvSpPr>
        <p:spPr>
          <a:xfrm rot="16200000">
            <a:off x="6541055" y="1853596"/>
            <a:ext cx="1372110" cy="6111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5" name="Rectangle 56"/>
          <p:cNvSpPr/>
          <p:nvPr/>
        </p:nvSpPr>
        <p:spPr>
          <a:xfrm rot="16200000">
            <a:off x="4611769" y="1986168"/>
            <a:ext cx="1372110" cy="34000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498164" y="1452363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>
                <a:solidFill>
                  <a:schemeClr val="bg1"/>
                </a:solidFill>
                <a:latin typeface="+mj-lt"/>
              </a:rPr>
              <a:t>A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089272" y="211353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>
                <a:solidFill>
                  <a:schemeClr val="bg1"/>
                </a:solidFill>
                <a:latin typeface="+mj-lt"/>
              </a:rPr>
              <a:t>A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38424" y="2393702"/>
            <a:ext cx="324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>
                <a:latin typeface="+mj-lt"/>
              </a:rPr>
              <a:t>B</a:t>
            </a:r>
          </a:p>
        </p:txBody>
      </p:sp>
      <p:pic>
        <p:nvPicPr>
          <p:cNvPr id="52" name="内容占位符 3" descr="orbital layou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5" t="22420" r="18667" b="59419"/>
          <a:stretch/>
        </p:blipFill>
        <p:spPr>
          <a:xfrm>
            <a:off x="2343253" y="1362507"/>
            <a:ext cx="684773" cy="87259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53" name="下箭头 52"/>
          <p:cNvSpPr/>
          <p:nvPr/>
        </p:nvSpPr>
        <p:spPr>
          <a:xfrm>
            <a:off x="1961226" y="1473105"/>
            <a:ext cx="382027" cy="567798"/>
          </a:xfrm>
          <a:prstGeom prst="down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+mj-l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657453" y="1332373"/>
            <a:ext cx="364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>
                <a:latin typeface="+mj-lt"/>
              </a:rPr>
              <a:t>e</a:t>
            </a:r>
            <a:r>
              <a:rPr kumimoji="1" lang="en-US" altLang="zh-CN" sz="2000" baseline="30000" dirty="0" smtClean="0">
                <a:latin typeface="+mj-lt"/>
              </a:rPr>
              <a:t>-</a:t>
            </a:r>
            <a:endParaRPr kumimoji="1" lang="zh-CN" altLang="en-US" sz="2000" dirty="0">
              <a:latin typeface="+mj-lt"/>
            </a:endParaRPr>
          </a:p>
        </p:txBody>
      </p:sp>
      <p:grpSp>
        <p:nvGrpSpPr>
          <p:cNvPr id="10" name="组 9"/>
          <p:cNvGrpSpPr/>
          <p:nvPr/>
        </p:nvGrpSpPr>
        <p:grpSpPr>
          <a:xfrm>
            <a:off x="4412221" y="3183778"/>
            <a:ext cx="3641073" cy="2660050"/>
            <a:chOff x="4329927" y="1704645"/>
            <a:chExt cx="4779636" cy="3849495"/>
          </a:xfrm>
        </p:grpSpPr>
        <p:pic>
          <p:nvPicPr>
            <p:cNvPr id="45" name="图片 44" descr="plan1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3" t="10288" r="12465" b="3704"/>
            <a:stretch/>
          </p:blipFill>
          <p:spPr>
            <a:xfrm>
              <a:off x="4329927" y="1704645"/>
              <a:ext cx="4779636" cy="3849495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5472927" y="2743200"/>
              <a:ext cx="609600" cy="1500599"/>
            </a:xfrm>
            <a:prstGeom prst="rect">
              <a:avLst/>
            </a:prstGeom>
            <a:solidFill>
              <a:srgbClr val="FF6600">
                <a:alpha val="2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6615927" y="2971801"/>
              <a:ext cx="1523999" cy="1119598"/>
            </a:xfrm>
            <a:prstGeom prst="rect">
              <a:avLst/>
            </a:prstGeom>
            <a:solidFill>
              <a:srgbClr val="FF6600">
                <a:alpha val="2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5320929" y="4253979"/>
              <a:ext cx="2142434" cy="595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dirty="0" smtClean="0">
                  <a:latin typeface="+mj-lt"/>
                </a:rPr>
                <a:t>e-p coupling and</a:t>
              </a:r>
            </a:p>
            <a:p>
              <a:r>
                <a:rPr kumimoji="1" lang="en-US" altLang="zh-CN" sz="1200" dirty="0" smtClean="0">
                  <a:latin typeface="+mj-lt"/>
                </a:rPr>
                <a:t>phonon coupling within A</a:t>
              </a:r>
              <a:endParaRPr kumimoji="1" lang="zh-CN" altLang="en-US" sz="1200" dirty="0">
                <a:latin typeface="+mj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287069" y="2348093"/>
              <a:ext cx="2493335" cy="595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dirty="0" smtClean="0">
                  <a:latin typeface="+mj-lt"/>
                </a:rPr>
                <a:t>Phonon scattering and</a:t>
              </a:r>
            </a:p>
            <a:p>
              <a:r>
                <a:rPr kumimoji="1" lang="en-US" altLang="zh-CN" sz="1200" dirty="0" smtClean="0">
                  <a:latin typeface="+mj-lt"/>
                </a:rPr>
                <a:t>Thermal transport </a:t>
              </a:r>
              <a:r>
                <a:rPr kumimoji="1" lang="en-US" altLang="zh-CN" sz="1200" dirty="0">
                  <a:latin typeface="+mj-lt"/>
                </a:rPr>
                <a:t>at </a:t>
              </a:r>
              <a:r>
                <a:rPr kumimoji="1" lang="en-US" altLang="zh-CN" sz="1200" dirty="0" smtClean="0">
                  <a:latin typeface="+mj-lt"/>
                </a:rPr>
                <a:t>interface</a:t>
              </a:r>
              <a:endParaRPr kumimoji="1" lang="zh-CN" altLang="en-US" sz="1200" dirty="0">
                <a:latin typeface="+mj-lt"/>
              </a:endParaRPr>
            </a:p>
          </p:txBody>
        </p:sp>
      </p:grpSp>
      <p:sp>
        <p:nvSpPr>
          <p:cNvPr id="54" name="标题 1"/>
          <p:cNvSpPr>
            <a:spLocks noGrp="1"/>
          </p:cNvSpPr>
          <p:nvPr>
            <p:ph type="title"/>
          </p:nvPr>
        </p:nvSpPr>
        <p:spPr>
          <a:xfrm>
            <a:off x="457200" y="18288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Time resolved method with UED</a:t>
            </a:r>
            <a:endParaRPr kumimoji="1" lang="zh-CN" altLang="en-US" dirty="0"/>
          </a:p>
        </p:txBody>
      </p:sp>
      <p:sp>
        <p:nvSpPr>
          <p:cNvPr id="34" name="Rectangle 56"/>
          <p:cNvSpPr/>
          <p:nvPr/>
        </p:nvSpPr>
        <p:spPr>
          <a:xfrm rot="16200000">
            <a:off x="6060382" y="1866079"/>
            <a:ext cx="264668" cy="1455752"/>
          </a:xfrm>
          <a:prstGeom prst="rect">
            <a:avLst/>
          </a:prstGeom>
          <a:pattFill prst="weave">
            <a:fgClr>
              <a:schemeClr val="accent6">
                <a:lumMod val="75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7" name="Rectangle 56"/>
          <p:cNvSpPr/>
          <p:nvPr/>
        </p:nvSpPr>
        <p:spPr>
          <a:xfrm rot="16200000">
            <a:off x="5030905" y="2320488"/>
            <a:ext cx="528342" cy="3400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59271" y="1423341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                                  B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652050" y="187355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 smtClean="0"/>
              <a:t>Heat</a:t>
            </a:r>
          </a:p>
          <a:p>
            <a:pPr algn="ctr"/>
            <a:r>
              <a:rPr kumimoji="1" lang="en-US" altLang="zh-CN" dirty="0" smtClean="0"/>
              <a:t>transport</a:t>
            </a:r>
            <a:endParaRPr kumimoji="1" lang="zh-CN" altLang="en-US" dirty="0"/>
          </a:p>
        </p:txBody>
      </p:sp>
      <p:pic>
        <p:nvPicPr>
          <p:cNvPr id="38" name="图片 37" descr="average 4 before time zer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0" y="3133935"/>
            <a:ext cx="2730436" cy="2730436"/>
          </a:xfrm>
          <a:prstGeom prst="rect">
            <a:avLst/>
          </a:prstGeom>
        </p:spPr>
      </p:pic>
      <p:pic>
        <p:nvPicPr>
          <p:cNvPr id="40" name="内容占位符 3" descr="orbital layou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5" t="22420" r="18667" b="59419"/>
          <a:stretch/>
        </p:blipFill>
        <p:spPr>
          <a:xfrm>
            <a:off x="5513720" y="1270815"/>
            <a:ext cx="684773" cy="87259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2" name="Rectangle 56"/>
          <p:cNvSpPr/>
          <p:nvPr/>
        </p:nvSpPr>
        <p:spPr>
          <a:xfrm rot="16200000">
            <a:off x="4982214" y="2371552"/>
            <a:ext cx="625242" cy="3400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1" name="Rectangle 56"/>
          <p:cNvSpPr/>
          <p:nvPr/>
        </p:nvSpPr>
        <p:spPr>
          <a:xfrm rot="16200000">
            <a:off x="7043399" y="2205338"/>
            <a:ext cx="354709" cy="5984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3" name="Rectangle 56"/>
          <p:cNvSpPr/>
          <p:nvPr/>
        </p:nvSpPr>
        <p:spPr>
          <a:xfrm rot="16200000">
            <a:off x="6913535" y="2242161"/>
            <a:ext cx="625242" cy="6111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2" name="Rectangle 6"/>
          <p:cNvSpPr/>
          <p:nvPr/>
        </p:nvSpPr>
        <p:spPr>
          <a:xfrm rot="16200000">
            <a:off x="1207866" y="2312454"/>
            <a:ext cx="258955" cy="180797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3" name="Rectangle 52"/>
          <p:cNvSpPr/>
          <p:nvPr/>
        </p:nvSpPr>
        <p:spPr>
          <a:xfrm rot="16200000">
            <a:off x="1553783" y="2312454"/>
            <a:ext cx="258955" cy="180797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4" name="Rectangle 53"/>
          <p:cNvSpPr/>
          <p:nvPr/>
        </p:nvSpPr>
        <p:spPr>
          <a:xfrm rot="16200000">
            <a:off x="1915378" y="2312454"/>
            <a:ext cx="258955" cy="180797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 rot="16200000">
            <a:off x="2276973" y="2312454"/>
            <a:ext cx="258955" cy="180797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6" name="Rectangle 55"/>
          <p:cNvSpPr/>
          <p:nvPr/>
        </p:nvSpPr>
        <p:spPr>
          <a:xfrm rot="16200000">
            <a:off x="2638568" y="2312454"/>
            <a:ext cx="258955" cy="180797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 rot="16200000">
            <a:off x="3000163" y="2312454"/>
            <a:ext cx="258955" cy="180797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8" name="Rectangle 5"/>
          <p:cNvSpPr/>
          <p:nvPr/>
        </p:nvSpPr>
        <p:spPr>
          <a:xfrm rot="16200000">
            <a:off x="2035850" y="1568823"/>
            <a:ext cx="358584" cy="2079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34044" y="210706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+mj-lt"/>
              </a:rPr>
              <a:t>A</a:t>
            </a:r>
            <a:endParaRPr kumimoji="1" lang="en-US" altLang="zh-CN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41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5365E-6 4.16396E-6 L -1.65365E-6 -0.069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4388E-6 -3.59426E-6 L 0.00122 -0.0338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69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5365E-6 -0.06924 L -1.65365E-6 -0.0215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Summary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974" y="1462742"/>
            <a:ext cx="8229600" cy="2780552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kumimoji="1" lang="en-US" altLang="zh-CN" sz="2800" dirty="0"/>
              <a:t>D</a:t>
            </a:r>
            <a:r>
              <a:rPr kumimoji="1" lang="en-US" altLang="zh-CN" sz="2800" dirty="0" smtClean="0"/>
              <a:t>ifficult to measure heat transport at nanometer scale</a:t>
            </a:r>
            <a:endParaRPr kumimoji="1" lang="en-US" altLang="zh-CN" sz="2800" dirty="0"/>
          </a:p>
          <a:p>
            <a:pPr>
              <a:buFont typeface="Wingdings" charset="2"/>
              <a:buChar char="Ø"/>
            </a:pPr>
            <a:r>
              <a:rPr kumimoji="1" lang="en-US" altLang="zh-CN" sz="2800" dirty="0" smtClean="0"/>
              <a:t>UED present a unique method to scale temperature and measure thermal conductivity.</a:t>
            </a:r>
          </a:p>
          <a:p>
            <a:pPr>
              <a:buFont typeface="Wingdings" charset="2"/>
              <a:buChar char="Ø"/>
            </a:pPr>
            <a:r>
              <a:rPr kumimoji="1" lang="en-US" altLang="zh-CN" sz="2800" dirty="0" smtClean="0"/>
              <a:t>Preliminary test shows promising result</a:t>
            </a:r>
          </a:p>
        </p:txBody>
      </p:sp>
    </p:spTree>
    <p:extLst>
      <p:ext uri="{BB962C8B-B14F-4D97-AF65-F5344CB8AC3E}">
        <p14:creationId xmlns:p14="http://schemas.microsoft.com/office/powerpoint/2010/main" val="39013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343647"/>
            <a:ext cx="9144000" cy="5003802"/>
          </a:xfrm>
          <a:solidFill>
            <a:srgbClr val="FFFFFF"/>
          </a:solidFill>
        </p:spPr>
        <p:txBody>
          <a:bodyPr/>
          <a:lstStyle/>
          <a:p>
            <a:pPr marL="0" indent="0" algn="ctr">
              <a:buNone/>
            </a:pPr>
            <a:endParaRPr kumimoji="1" lang="en-US" altLang="zh-CN" sz="8800" dirty="0" smtClean="0"/>
          </a:p>
          <a:p>
            <a:pPr marL="0" indent="0" algn="ctr">
              <a:buNone/>
            </a:pPr>
            <a:r>
              <a:rPr kumimoji="1" lang="en-US" altLang="zh-CN" sz="11500" dirty="0" smtClean="0">
                <a:latin typeface="Brush Script MT Italic"/>
                <a:cs typeface="Brush Script MT Italic"/>
              </a:rPr>
              <a:t>Thank You!</a:t>
            </a:r>
            <a:endParaRPr kumimoji="1" lang="zh-CN" altLang="en-US" sz="11500" dirty="0">
              <a:latin typeface="Brush Script MT Italic"/>
              <a:cs typeface="Brush Script MT Italic"/>
            </a:endParaRPr>
          </a:p>
        </p:txBody>
      </p:sp>
    </p:spTree>
    <p:extLst>
      <p:ext uri="{BB962C8B-B14F-4D97-AF65-F5344CB8AC3E}">
        <p14:creationId xmlns:p14="http://schemas.microsoft.com/office/powerpoint/2010/main" val="7887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NL  background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BNL  background.thmx</Template>
  <TotalTime>47548</TotalTime>
  <Words>329</Words>
  <Application>Microsoft Office PowerPoint</Application>
  <PresentationFormat>On-screen Show (4:3)</PresentationFormat>
  <Paragraphs>55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宋体</vt:lpstr>
      <vt:lpstr>Arial</vt:lpstr>
      <vt:lpstr>Brush Script MT Italic</vt:lpstr>
      <vt:lpstr>Calibri</vt:lpstr>
      <vt:lpstr>Times New Roman</vt:lpstr>
      <vt:lpstr>Wingdings</vt:lpstr>
      <vt:lpstr>BNL  background</vt:lpstr>
      <vt:lpstr>文档</vt:lpstr>
      <vt:lpstr>Revealing thermal transport mechanism in thermoelectric materials</vt:lpstr>
      <vt:lpstr>Thermal conductivity</vt:lpstr>
      <vt:lpstr>Phonon transport at nanometer</vt:lpstr>
      <vt:lpstr>Interface thermal transport at nanometer</vt:lpstr>
      <vt:lpstr>MeV-Ultrafast Electron Diffraction</vt:lpstr>
      <vt:lpstr>Electron diffraction test on Au/Bi2Te3</vt:lpstr>
      <vt:lpstr>Time resolved method with UED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phase transition and phonon mode</dc:title>
  <dc:creator>office</dc:creator>
  <cp:lastModifiedBy>Li, Junjie</cp:lastModifiedBy>
  <cp:revision>210</cp:revision>
  <dcterms:created xsi:type="dcterms:W3CDTF">2014-11-18T15:38:02Z</dcterms:created>
  <dcterms:modified xsi:type="dcterms:W3CDTF">2017-12-05T20:24:50Z</dcterms:modified>
</cp:coreProperties>
</file>