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9"/>
  </p:notesMasterIdLst>
  <p:sldIdLst>
    <p:sldId id="259" r:id="rId2"/>
    <p:sldId id="462" r:id="rId3"/>
    <p:sldId id="463" r:id="rId4"/>
    <p:sldId id="467" r:id="rId5"/>
    <p:sldId id="468" r:id="rId6"/>
    <p:sldId id="415" r:id="rId7"/>
    <p:sldId id="423" r:id="rId8"/>
    <p:sldId id="473" r:id="rId9"/>
    <p:sldId id="472" r:id="rId10"/>
    <p:sldId id="475" r:id="rId11"/>
    <p:sldId id="478" r:id="rId12"/>
    <p:sldId id="471" r:id="rId13"/>
    <p:sldId id="479" r:id="rId14"/>
    <p:sldId id="422" r:id="rId15"/>
    <p:sldId id="457" r:id="rId16"/>
    <p:sldId id="481" r:id="rId17"/>
    <p:sldId id="4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FF00"/>
    <a:srgbClr val="00B0F0"/>
    <a:srgbClr val="000000"/>
    <a:srgbClr val="A0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7" autoAdjust="0"/>
    <p:restoredTop sz="91074" autoAdjust="0"/>
  </p:normalViewPr>
  <p:slideViewPr>
    <p:cSldViewPr snapToGrid="0">
      <p:cViewPr varScale="1">
        <p:scale>
          <a:sx n="67" d="100"/>
          <a:sy n="67" d="100"/>
        </p:scale>
        <p:origin x="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DCCC7-1528-4DD8-9020-D0B172ADB105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5003B-3B3A-43A5-98F1-8BA2458E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4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6B22D-B986-4F6B-A0DA-8B94B22360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003B-3B3A-43A5-98F1-8BA2458EAD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5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003B-3B3A-43A5-98F1-8BA2458EAD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0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003B-3B3A-43A5-98F1-8BA2458EAD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003B-3B3A-43A5-98F1-8BA2458EAD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7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5003B-3B3A-43A5-98F1-8BA2458EAD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3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3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5854" y="4898578"/>
            <a:ext cx="5623497" cy="1470025"/>
          </a:xfrm>
        </p:spPr>
        <p:txBody>
          <a:bodyPr/>
          <a:lstStyle>
            <a:lvl1pPr>
              <a:defRPr b="0" i="0">
                <a:solidFill>
                  <a:srgbClr val="0D1D9A"/>
                </a:solidFill>
                <a:effectLst>
                  <a:outerShdw blurRad="762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5854" y="4341061"/>
            <a:ext cx="5623497" cy="417147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1209" y="6429341"/>
            <a:ext cx="1451191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0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8195"/>
            <a:ext cx="10972800" cy="72944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40941" y="6429341"/>
            <a:ext cx="1441459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5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66911"/>
            <a:ext cx="2743200" cy="5459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66911"/>
            <a:ext cx="8026400" cy="5459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50673" y="6429341"/>
            <a:ext cx="1431727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5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4005"/>
            <a:ext cx="10972800" cy="7436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1209" y="6429341"/>
            <a:ext cx="1451191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0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2" y="-41976"/>
            <a:ext cx="12306325" cy="69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1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5289"/>
            <a:ext cx="10972800" cy="722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40941" y="6429341"/>
            <a:ext cx="1441459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0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4005"/>
            <a:ext cx="10972800" cy="7436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50673" y="6429341"/>
            <a:ext cx="1431727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7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1101"/>
            <a:ext cx="10972800" cy="736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405" y="6436640"/>
            <a:ext cx="1421995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50673" y="6429341"/>
            <a:ext cx="1431727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3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10152"/>
            <a:ext cx="4011084" cy="8249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10153"/>
            <a:ext cx="6815667" cy="55160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50673" y="6429341"/>
            <a:ext cx="1431727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9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31209" y="6429341"/>
            <a:ext cx="1451191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0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88867"/>
            <a:ext cx="10972800" cy="82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1209" y="6429341"/>
            <a:ext cx="1451191" cy="365125"/>
          </a:xfrm>
          <a:prstGeom prst="rect">
            <a:avLst/>
          </a:prstGeom>
        </p:spPr>
        <p:txBody>
          <a:bodyPr/>
          <a:lstStyle/>
          <a:p>
            <a:fld id="{1A08D4E7-48C9-4538-A106-B37BF4C42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6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openxmlformats.org/officeDocument/2006/relationships/image" Target="../media/image35.png"/><Relationship Id="rId9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10" Type="http://schemas.openxmlformats.org/officeDocument/2006/relationships/hyperlink" Target="http://dx.doi.org/10.1364/OPTICA.2.000675" TargetMode="External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315969" y="4197097"/>
            <a:ext cx="7057236" cy="1944630"/>
          </a:xfrm>
        </p:spPr>
        <p:txBody>
          <a:bodyPr>
            <a:noAutofit/>
          </a:bodyPr>
          <a:lstStyle/>
          <a:p>
            <a:r>
              <a:rPr lang="en-US" sz="4800" b="1" dirty="0"/>
              <a:t>Overview of </a:t>
            </a:r>
            <a:r>
              <a:rPr lang="en-US" sz="4800" b="1" dirty="0" smtClean="0"/>
              <a:t>CO</a:t>
            </a:r>
            <a:r>
              <a:rPr lang="en-US" sz="4800" b="1" baseline="-25000" dirty="0" smtClean="0"/>
              <a:t>2</a:t>
            </a:r>
            <a:r>
              <a:rPr lang="en-US" sz="4800" b="1" dirty="0" smtClean="0"/>
              <a:t> </a:t>
            </a:r>
            <a:r>
              <a:rPr lang="en-US" sz="4800" b="1" dirty="0"/>
              <a:t>Laser R&amp;D </a:t>
            </a:r>
            <a:r>
              <a:rPr lang="en-US" sz="4800" b="1" dirty="0" smtClean="0"/>
              <a:t>Program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962085" y="3610613"/>
            <a:ext cx="4217623" cy="417147"/>
          </a:xfrm>
        </p:spPr>
        <p:txBody>
          <a:bodyPr/>
          <a:lstStyle/>
          <a:p>
            <a:r>
              <a:rPr lang="en-US" dirty="0" smtClean="0"/>
              <a:t>Igor Pogorelsky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81275" y="158373"/>
            <a:ext cx="5084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ATF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Advisory Committee 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Users’  Meeting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5-7, 2016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5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6286"/>
            <a:ext cx="10972800" cy="743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 and expected peak power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5557" y="2935505"/>
            <a:ext cx="2821076" cy="2882540"/>
          </a:xfrm>
        </p:spPr>
        <p:txBody>
          <a:bodyPr>
            <a:normAutofit/>
          </a:bodyPr>
          <a:lstStyle/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                                     current status   </a:t>
            </a:r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                            compressor length tuned to compensate for linear dispersion in materials </a:t>
            </a:r>
            <a:endParaRPr lang="en-US" sz="1400" dirty="0"/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                                  isotopes – pulse compressed, nonlinear broadening eliminated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2780" y="2000250"/>
            <a:ext cx="4380676" cy="3491831"/>
            <a:chOff x="3891246" y="2937510"/>
            <a:chExt cx="4380676" cy="34918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246" y="2937510"/>
              <a:ext cx="4380676" cy="3491831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4469130" y="5063490"/>
              <a:ext cx="2125980" cy="5715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624674" y="3938994"/>
              <a:ext cx="1287189" cy="113107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469130" y="5347335"/>
              <a:ext cx="3442733" cy="133350"/>
            </a:xfrm>
            <a:prstGeom prst="line">
              <a:avLst/>
            </a:pr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378" y="2000250"/>
            <a:ext cx="4380676" cy="34918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85378" y="1886780"/>
            <a:ext cx="445574" cy="3188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11457" y="47979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082107" y="40205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089598" y="240521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102900" y="321290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394759" y="3415637"/>
            <a:ext cx="1237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Peak power, TW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470695" y="2152095"/>
            <a:ext cx="3554433" cy="2465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0" y="2121408"/>
            <a:ext cx="0" cy="279806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54" idx="0"/>
          </p:cNvCxnSpPr>
          <p:nvPr/>
        </p:nvCxnSpPr>
        <p:spPr>
          <a:xfrm flipV="1">
            <a:off x="5477119" y="2514600"/>
            <a:ext cx="3438281" cy="2435559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5486400" y="4126230"/>
            <a:ext cx="3448050" cy="807720"/>
          </a:xfrm>
          <a:custGeom>
            <a:avLst/>
            <a:gdLst>
              <a:gd name="connsiteX0" fmla="*/ 0 w 3448050"/>
              <a:gd name="connsiteY0" fmla="*/ 1086007 h 1086007"/>
              <a:gd name="connsiteX1" fmla="*/ 2114550 w 3448050"/>
              <a:gd name="connsiteY1" fmla="*/ 57307 h 1086007"/>
              <a:gd name="connsiteX2" fmla="*/ 3448050 w 3448050"/>
              <a:gd name="connsiteY2" fmla="*/ 123982 h 1086007"/>
              <a:gd name="connsiteX3" fmla="*/ 3448050 w 3448050"/>
              <a:gd name="connsiteY3" fmla="*/ 123982 h 108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1086007">
                <a:moveTo>
                  <a:pt x="0" y="1086007"/>
                </a:moveTo>
                <a:cubicBezTo>
                  <a:pt x="769937" y="651825"/>
                  <a:pt x="1539875" y="217644"/>
                  <a:pt x="2114550" y="57307"/>
                </a:cubicBezTo>
                <a:cubicBezTo>
                  <a:pt x="2689225" y="-103030"/>
                  <a:pt x="3448050" y="123982"/>
                  <a:pt x="3448050" y="123982"/>
                </a:cubicBezTo>
                <a:lnTo>
                  <a:pt x="3448050" y="123982"/>
                </a:lnTo>
              </a:path>
            </a:pathLst>
          </a:cu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5477119" y="4410075"/>
            <a:ext cx="3448050" cy="540084"/>
          </a:xfrm>
          <a:custGeom>
            <a:avLst/>
            <a:gdLst>
              <a:gd name="connsiteX0" fmla="*/ 0 w 3448050"/>
              <a:gd name="connsiteY0" fmla="*/ 1086007 h 1086007"/>
              <a:gd name="connsiteX1" fmla="*/ 2114550 w 3448050"/>
              <a:gd name="connsiteY1" fmla="*/ 57307 h 1086007"/>
              <a:gd name="connsiteX2" fmla="*/ 3448050 w 3448050"/>
              <a:gd name="connsiteY2" fmla="*/ 123982 h 1086007"/>
              <a:gd name="connsiteX3" fmla="*/ 3448050 w 3448050"/>
              <a:gd name="connsiteY3" fmla="*/ 123982 h 108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1086007">
                <a:moveTo>
                  <a:pt x="0" y="1086007"/>
                </a:moveTo>
                <a:cubicBezTo>
                  <a:pt x="769937" y="651825"/>
                  <a:pt x="1539875" y="217644"/>
                  <a:pt x="2114550" y="57307"/>
                </a:cubicBezTo>
                <a:cubicBezTo>
                  <a:pt x="2689225" y="-103030"/>
                  <a:pt x="3448050" y="123982"/>
                  <a:pt x="3448050" y="123982"/>
                </a:cubicBezTo>
                <a:lnTo>
                  <a:pt x="3448050" y="123982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993121" y="4817114"/>
            <a:ext cx="863683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993120" y="3746165"/>
            <a:ext cx="86368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93119" y="3109090"/>
            <a:ext cx="8636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61692" y="2388950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Legend:</a:t>
            </a:r>
            <a:endParaRPr lang="en-US" u="sng" dirty="0"/>
          </a:p>
        </p:txBody>
      </p:sp>
      <p:sp>
        <p:nvSpPr>
          <p:cNvPr id="11" name="Rectangle 10"/>
          <p:cNvSpPr/>
          <p:nvPr/>
        </p:nvSpPr>
        <p:spPr>
          <a:xfrm>
            <a:off x="9607976" y="2121408"/>
            <a:ext cx="2458657" cy="383050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Suppressing nonlinearities on the output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417637"/>
            <a:ext cx="7061200" cy="4563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5138" y="1986286"/>
            <a:ext cx="403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 given stretcher configuration, duration of a chirped pulse is defined by its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a given bandwidth, duration of a chirped pulse is defined by the grating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 smtClean="0"/>
              <a:t>of this approaches allows moving nonlinear threshold from 10 J to 20J (at amplifier output)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Their combination moves the threshold to 40J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are pursuing procurement of new gratings with higher dispersion, efficiency, and damage threshold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20" y="785256"/>
            <a:ext cx="4124398" cy="743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Isotopes R&amp;D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31209" y="6448005"/>
            <a:ext cx="1451191" cy="365125"/>
          </a:xfrm>
        </p:spPr>
        <p:txBody>
          <a:bodyPr/>
          <a:lstStyle/>
          <a:p>
            <a:fld id="{1A08D4E7-48C9-4538-A106-B37BF4C4289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52" y="1871548"/>
            <a:ext cx="4113769" cy="308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36" y="2369320"/>
            <a:ext cx="383258" cy="64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Shape 3"/>
          <p:cNvSpPr txBox="1">
            <a:spLocks noChangeArrowheads="1"/>
          </p:cNvSpPr>
          <p:nvPr/>
        </p:nvSpPr>
        <p:spPr bwMode="auto">
          <a:xfrm flipH="1">
            <a:off x="7364314" y="1039225"/>
            <a:ext cx="536808" cy="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800">
              <a:latin typeface="Arial" charset="0"/>
            </a:endParaRPr>
          </a:p>
        </p:txBody>
      </p:sp>
      <p:sp>
        <p:nvSpPr>
          <p:cNvPr id="11" name="TextShape 4"/>
          <p:cNvSpPr txBox="1">
            <a:spLocks noChangeArrowheads="1"/>
          </p:cNvSpPr>
          <p:nvPr/>
        </p:nvSpPr>
        <p:spPr bwMode="auto">
          <a:xfrm flipH="1">
            <a:off x="6553672" y="907444"/>
            <a:ext cx="900317" cy="2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800">
              <a:latin typeface="Arial" charset="0"/>
            </a:endParaRPr>
          </a:p>
        </p:txBody>
      </p:sp>
      <p:sp>
        <p:nvSpPr>
          <p:cNvPr id="12" name="CustomShape 6"/>
          <p:cNvSpPr>
            <a:spLocks noChangeArrowheads="1"/>
          </p:cNvSpPr>
          <p:nvPr/>
        </p:nvSpPr>
        <p:spPr bwMode="auto">
          <a:xfrm flipH="1">
            <a:off x="10947343" y="1119649"/>
            <a:ext cx="1038119" cy="42532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CustomShape 7"/>
          <p:cNvSpPr>
            <a:spLocks noChangeArrowheads="1"/>
          </p:cNvSpPr>
          <p:nvPr/>
        </p:nvSpPr>
        <p:spPr bwMode="auto">
          <a:xfrm flipH="1">
            <a:off x="11051154" y="1261423"/>
            <a:ext cx="830495" cy="141773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>
            <a:off x="11085982" y="1261422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11085982" y="1403195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10947342" y="1261423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9520304" y="1334435"/>
            <a:ext cx="2591070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>
            <a:off x="9625330" y="1334434"/>
            <a:ext cx="1046073" cy="1150227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CustomShape 25"/>
          <p:cNvSpPr>
            <a:spLocks noChangeArrowheads="1"/>
          </p:cNvSpPr>
          <p:nvPr/>
        </p:nvSpPr>
        <p:spPr bwMode="auto">
          <a:xfrm flipH="1">
            <a:off x="10929257" y="835985"/>
            <a:ext cx="1208898" cy="3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b="1" i="1" dirty="0"/>
          </a:p>
        </p:txBody>
      </p:sp>
      <p:sp>
        <p:nvSpPr>
          <p:cNvPr id="20" name="CustomShape 32"/>
          <p:cNvSpPr>
            <a:spLocks noChangeArrowheads="1"/>
          </p:cNvSpPr>
          <p:nvPr/>
        </p:nvSpPr>
        <p:spPr bwMode="auto">
          <a:xfrm flipH="1">
            <a:off x="8318061" y="1877286"/>
            <a:ext cx="949711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 dirty="0"/>
          </a:p>
        </p:txBody>
      </p:sp>
      <p:sp>
        <p:nvSpPr>
          <p:cNvPr id="21" name="Freeform 54"/>
          <p:cNvSpPr>
            <a:spLocks/>
          </p:cNvSpPr>
          <p:nvPr/>
        </p:nvSpPr>
        <p:spPr bwMode="auto">
          <a:xfrm flipH="1">
            <a:off x="12095636" y="1267093"/>
            <a:ext cx="14065" cy="142128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55"/>
          <p:cNvSpPr>
            <a:spLocks/>
          </p:cNvSpPr>
          <p:nvPr/>
        </p:nvSpPr>
        <p:spPr bwMode="auto">
          <a:xfrm flipH="1">
            <a:off x="12109366" y="1272765"/>
            <a:ext cx="14065" cy="136457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6"/>
          <p:cNvSpPr>
            <a:spLocks noChangeShapeType="1"/>
          </p:cNvSpPr>
          <p:nvPr/>
        </p:nvSpPr>
        <p:spPr bwMode="auto">
          <a:xfrm flipH="1" flipV="1">
            <a:off x="10336526" y="1263549"/>
            <a:ext cx="0" cy="14177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57"/>
          <p:cNvSpPr>
            <a:spLocks noChangeShapeType="1"/>
          </p:cNvSpPr>
          <p:nvPr/>
        </p:nvSpPr>
        <p:spPr bwMode="auto">
          <a:xfrm flipH="1" flipV="1">
            <a:off x="10320113" y="1270449"/>
            <a:ext cx="1008" cy="12849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59"/>
          <p:cNvSpPr>
            <a:spLocks noChangeShapeType="1"/>
          </p:cNvSpPr>
          <p:nvPr/>
        </p:nvSpPr>
        <p:spPr bwMode="auto">
          <a:xfrm flipH="1">
            <a:off x="6981811" y="1108610"/>
            <a:ext cx="167438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CustomShape 60"/>
          <p:cNvSpPr>
            <a:spLocks noChangeArrowheads="1"/>
          </p:cNvSpPr>
          <p:nvPr/>
        </p:nvSpPr>
        <p:spPr bwMode="auto">
          <a:xfrm flipH="1">
            <a:off x="6635467" y="1065036"/>
            <a:ext cx="736729" cy="531649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61"/>
          <p:cNvSpPr>
            <a:spLocks noChangeShapeType="1"/>
          </p:cNvSpPr>
          <p:nvPr/>
        </p:nvSpPr>
        <p:spPr bwMode="auto">
          <a:xfrm flipV="1">
            <a:off x="10572614" y="1278436"/>
            <a:ext cx="188536" cy="102431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62"/>
          <p:cNvSpPr>
            <a:spLocks noChangeShapeType="1"/>
          </p:cNvSpPr>
          <p:nvPr/>
        </p:nvSpPr>
        <p:spPr bwMode="auto">
          <a:xfrm>
            <a:off x="7791461" y="1334435"/>
            <a:ext cx="1468749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256"/>
          <p:cNvGrpSpPr>
            <a:grpSpLocks/>
          </p:cNvGrpSpPr>
          <p:nvPr/>
        </p:nvGrpSpPr>
        <p:grpSpPr bwMode="auto">
          <a:xfrm>
            <a:off x="7945776" y="1260987"/>
            <a:ext cx="1633113" cy="924921"/>
            <a:chOff x="2736291" y="807157"/>
            <a:chExt cx="1755632" cy="939449"/>
          </a:xfrm>
        </p:grpSpPr>
        <p:sp>
          <p:nvSpPr>
            <p:cNvPr id="30" name="Line 63"/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64"/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5"/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66"/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7"/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433"/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45" name="Line 68"/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69"/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Line 70"/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71"/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72"/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437"/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43" name="Line 73"/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74"/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Line 77"/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78"/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79"/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CustomShape 80"/>
          <p:cNvSpPr>
            <a:spLocks noChangeArrowheads="1"/>
          </p:cNvSpPr>
          <p:nvPr/>
        </p:nvSpPr>
        <p:spPr bwMode="auto">
          <a:xfrm flipH="1">
            <a:off x="7472659" y="1192662"/>
            <a:ext cx="334877" cy="283546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Shape 112"/>
          <p:cNvSpPr txBox="1">
            <a:spLocks noChangeArrowheads="1"/>
          </p:cNvSpPr>
          <p:nvPr/>
        </p:nvSpPr>
        <p:spPr bwMode="auto">
          <a:xfrm flipH="1">
            <a:off x="8128989" y="862863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15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350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9" name="TextShape 113"/>
          <p:cNvSpPr txBox="1">
            <a:spLocks noChangeArrowheads="1"/>
          </p:cNvSpPr>
          <p:nvPr/>
        </p:nvSpPr>
        <p:spPr bwMode="auto">
          <a:xfrm flipH="1">
            <a:off x="9622313" y="1347116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80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0" name="Line 121"/>
          <p:cNvSpPr>
            <a:spLocks noChangeShapeType="1"/>
          </p:cNvSpPr>
          <p:nvPr/>
        </p:nvSpPr>
        <p:spPr bwMode="auto">
          <a:xfrm flipH="1">
            <a:off x="11985460" y="1261423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26"/>
          <p:cNvSpPr>
            <a:spLocks noChangeShapeType="1"/>
          </p:cNvSpPr>
          <p:nvPr/>
        </p:nvSpPr>
        <p:spPr bwMode="auto">
          <a:xfrm>
            <a:off x="11317716" y="1334435"/>
            <a:ext cx="334877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CustomShape 11"/>
          <p:cNvSpPr>
            <a:spLocks noChangeArrowheads="1"/>
          </p:cNvSpPr>
          <p:nvPr/>
        </p:nvSpPr>
        <p:spPr bwMode="auto">
          <a:xfrm flipH="1">
            <a:off x="9358812" y="2704204"/>
            <a:ext cx="1467597" cy="702498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CustomShape 14"/>
          <p:cNvSpPr>
            <a:spLocks noChangeArrowheads="1"/>
          </p:cNvSpPr>
          <p:nvPr/>
        </p:nvSpPr>
        <p:spPr bwMode="auto">
          <a:xfrm flipH="1">
            <a:off x="9550953" y="2952521"/>
            <a:ext cx="1083764" cy="180989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12"/>
          <p:cNvSpPr>
            <a:spLocks noChangeShapeType="1"/>
          </p:cNvSpPr>
          <p:nvPr/>
        </p:nvSpPr>
        <p:spPr bwMode="auto">
          <a:xfrm flipH="1">
            <a:off x="10826409" y="2769524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H="1" flipV="1">
            <a:off x="10759026" y="2946349"/>
            <a:ext cx="1476" cy="20626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 flipH="1" flipV="1">
            <a:off x="9506845" y="2904159"/>
            <a:ext cx="1275806" cy="25938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 flipH="1" flipV="1">
            <a:off x="9500939" y="2901035"/>
            <a:ext cx="1176871" cy="29689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 flipV="1">
            <a:off x="9495032" y="2957288"/>
            <a:ext cx="1262516" cy="225011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H="1" flipV="1">
            <a:off x="9232193" y="3041667"/>
            <a:ext cx="1442664" cy="1562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H="1" flipV="1">
            <a:off x="10674857" y="3035416"/>
            <a:ext cx="0" cy="15782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" name="Line 18"/>
          <p:cNvSpPr>
            <a:spLocks noChangeShapeType="1"/>
          </p:cNvSpPr>
          <p:nvPr/>
        </p:nvSpPr>
        <p:spPr bwMode="auto">
          <a:xfrm flipV="1">
            <a:off x="7506256" y="3042842"/>
            <a:ext cx="1739839" cy="6637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8"/>
          <p:cNvSpPr>
            <a:spLocks noChangeShapeType="1"/>
          </p:cNvSpPr>
          <p:nvPr/>
        </p:nvSpPr>
        <p:spPr bwMode="auto">
          <a:xfrm flipH="1">
            <a:off x="9494795" y="2502037"/>
            <a:ext cx="2589411" cy="679613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" name="Group 292"/>
          <p:cNvGrpSpPr>
            <a:grpSpLocks/>
          </p:cNvGrpSpPr>
          <p:nvPr/>
        </p:nvGrpSpPr>
        <p:grpSpPr bwMode="auto">
          <a:xfrm>
            <a:off x="12061141" y="2369908"/>
            <a:ext cx="34091" cy="235111"/>
            <a:chOff x="7352370" y="2065269"/>
            <a:chExt cx="36649" cy="238804"/>
          </a:xfrm>
        </p:grpSpPr>
        <p:sp>
          <p:nvSpPr>
            <p:cNvPr id="64" name="Line 104"/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05"/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293"/>
          <p:cNvGrpSpPr>
            <a:grpSpLocks/>
          </p:cNvGrpSpPr>
          <p:nvPr/>
        </p:nvGrpSpPr>
        <p:grpSpPr bwMode="auto">
          <a:xfrm>
            <a:off x="9637516" y="2405807"/>
            <a:ext cx="15404" cy="141773"/>
            <a:chOff x="4914904" y="1606680"/>
            <a:chExt cx="16560" cy="144000"/>
          </a:xfrm>
        </p:grpSpPr>
        <p:sp>
          <p:nvSpPr>
            <p:cNvPr id="67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CustomShape 5"/>
          <p:cNvSpPr>
            <a:spLocks noChangeArrowheads="1"/>
          </p:cNvSpPr>
          <p:nvPr/>
        </p:nvSpPr>
        <p:spPr bwMode="auto">
          <a:xfrm>
            <a:off x="9504461" y="3353043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Amplifier 2</a:t>
            </a:r>
            <a:endParaRPr lang="en-US" dirty="0"/>
          </a:p>
        </p:txBody>
      </p:sp>
      <p:grpSp>
        <p:nvGrpSpPr>
          <p:cNvPr id="70" name="Group 315"/>
          <p:cNvGrpSpPr>
            <a:grpSpLocks/>
          </p:cNvGrpSpPr>
          <p:nvPr/>
        </p:nvGrpSpPr>
        <p:grpSpPr bwMode="auto">
          <a:xfrm rot="300000">
            <a:off x="9485953" y="2823879"/>
            <a:ext cx="15404" cy="141773"/>
            <a:chOff x="4914904" y="1606680"/>
            <a:chExt cx="16560" cy="144000"/>
          </a:xfrm>
        </p:grpSpPr>
        <p:sp>
          <p:nvSpPr>
            <p:cNvPr id="71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316"/>
          <p:cNvGrpSpPr>
            <a:grpSpLocks/>
          </p:cNvGrpSpPr>
          <p:nvPr/>
        </p:nvGrpSpPr>
        <p:grpSpPr bwMode="auto">
          <a:xfrm rot="21300000">
            <a:off x="9474864" y="3110766"/>
            <a:ext cx="15404" cy="141773"/>
            <a:chOff x="4914904" y="1606680"/>
            <a:chExt cx="16560" cy="144000"/>
          </a:xfrm>
        </p:grpSpPr>
        <p:sp>
          <p:nvSpPr>
            <p:cNvPr id="74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317"/>
          <p:cNvGrpSpPr>
            <a:grpSpLocks/>
          </p:cNvGrpSpPr>
          <p:nvPr/>
        </p:nvGrpSpPr>
        <p:grpSpPr bwMode="auto">
          <a:xfrm rot="10800000">
            <a:off x="10637825" y="3166581"/>
            <a:ext cx="79964" cy="82356"/>
            <a:chOff x="1132232" y="4212552"/>
            <a:chExt cx="144000" cy="132298"/>
          </a:xfrm>
        </p:grpSpPr>
        <p:sp>
          <p:nvSpPr>
            <p:cNvPr id="77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" name="Group 318"/>
          <p:cNvGrpSpPr>
            <a:grpSpLocks/>
          </p:cNvGrpSpPr>
          <p:nvPr/>
        </p:nvGrpSpPr>
        <p:grpSpPr bwMode="auto">
          <a:xfrm rot="10800000">
            <a:off x="10728863" y="3128821"/>
            <a:ext cx="79964" cy="82356"/>
            <a:chOff x="1132232" y="4212552"/>
            <a:chExt cx="144000" cy="132298"/>
          </a:xfrm>
        </p:grpSpPr>
        <p:sp>
          <p:nvSpPr>
            <p:cNvPr id="80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319"/>
          <p:cNvGrpSpPr>
            <a:grpSpLocks/>
          </p:cNvGrpSpPr>
          <p:nvPr/>
        </p:nvGrpSpPr>
        <p:grpSpPr bwMode="auto">
          <a:xfrm rot="10800000" flipV="1">
            <a:off x="10727803" y="2911342"/>
            <a:ext cx="79964" cy="82356"/>
            <a:chOff x="1132232" y="4212552"/>
            <a:chExt cx="144000" cy="132298"/>
          </a:xfrm>
        </p:grpSpPr>
        <p:sp>
          <p:nvSpPr>
            <p:cNvPr id="83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320"/>
          <p:cNvGrpSpPr>
            <a:grpSpLocks/>
          </p:cNvGrpSpPr>
          <p:nvPr/>
        </p:nvGrpSpPr>
        <p:grpSpPr bwMode="auto">
          <a:xfrm rot="11400000" flipV="1">
            <a:off x="10639094" y="2993698"/>
            <a:ext cx="79964" cy="82356"/>
            <a:chOff x="1132232" y="4212552"/>
            <a:chExt cx="144000" cy="132298"/>
          </a:xfrm>
        </p:grpSpPr>
        <p:sp>
          <p:nvSpPr>
            <p:cNvPr id="86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7686788" y="5166803"/>
            <a:ext cx="4021495" cy="928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>
            <a:cxnSpLocks noChangeShapeType="1"/>
          </p:cNvCxnSpPr>
          <p:nvPr/>
        </p:nvCxnSpPr>
        <p:spPr bwMode="auto">
          <a:xfrm flipH="1">
            <a:off x="11001192" y="2769779"/>
            <a:ext cx="81214" cy="2031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>
            <a:cxnSpLocks noChangeShapeType="1"/>
          </p:cNvCxnSpPr>
          <p:nvPr/>
        </p:nvCxnSpPr>
        <p:spPr bwMode="auto">
          <a:xfrm flipV="1">
            <a:off x="9893238" y="1336008"/>
            <a:ext cx="64972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90"/>
          <p:cNvCxnSpPr>
            <a:cxnSpLocks noChangeShapeType="1"/>
          </p:cNvCxnSpPr>
          <p:nvPr/>
        </p:nvCxnSpPr>
        <p:spPr bwMode="auto">
          <a:xfrm flipV="1">
            <a:off x="8307342" y="1334446"/>
            <a:ext cx="63495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2" name="Freeform 40"/>
          <p:cNvSpPr>
            <a:spLocks/>
          </p:cNvSpPr>
          <p:nvPr/>
        </p:nvSpPr>
        <p:spPr bwMode="auto">
          <a:xfrm>
            <a:off x="10170395" y="4081832"/>
            <a:ext cx="66429" cy="1066868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3" name="Picture 38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85" y="1105988"/>
            <a:ext cx="495618" cy="1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Freeform 120"/>
          <p:cNvSpPr>
            <a:spLocks/>
          </p:cNvSpPr>
          <p:nvPr/>
        </p:nvSpPr>
        <p:spPr bwMode="auto">
          <a:xfrm>
            <a:off x="8095168" y="961749"/>
            <a:ext cx="33823" cy="248458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5" name="Picture 3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31" y="1846231"/>
            <a:ext cx="301389" cy="2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Line 12"/>
          <p:cNvSpPr>
            <a:spLocks noChangeShapeType="1"/>
          </p:cNvSpPr>
          <p:nvPr/>
        </p:nvSpPr>
        <p:spPr bwMode="auto">
          <a:xfrm flipH="1">
            <a:off x="9368031" y="2984160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Line 18"/>
          <p:cNvSpPr>
            <a:spLocks noChangeShapeType="1"/>
          </p:cNvSpPr>
          <p:nvPr/>
        </p:nvSpPr>
        <p:spPr bwMode="auto">
          <a:xfrm flipV="1">
            <a:off x="9601849" y="2493837"/>
            <a:ext cx="2475945" cy="3902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" name="Freeform 40"/>
          <p:cNvSpPr>
            <a:spLocks/>
          </p:cNvSpPr>
          <p:nvPr/>
        </p:nvSpPr>
        <p:spPr bwMode="auto">
          <a:xfrm>
            <a:off x="9933314" y="4721387"/>
            <a:ext cx="77159" cy="427313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Freeform 40"/>
          <p:cNvSpPr>
            <a:spLocks/>
          </p:cNvSpPr>
          <p:nvPr/>
        </p:nvSpPr>
        <p:spPr bwMode="auto">
          <a:xfrm>
            <a:off x="9693352" y="4934507"/>
            <a:ext cx="75328" cy="226002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Freeform 40"/>
          <p:cNvSpPr>
            <a:spLocks/>
          </p:cNvSpPr>
          <p:nvPr/>
        </p:nvSpPr>
        <p:spPr bwMode="auto">
          <a:xfrm flipH="1" flipV="1">
            <a:off x="10185831" y="5192643"/>
            <a:ext cx="57436" cy="1382992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7880291" y="2655293"/>
            <a:ext cx="1440541" cy="238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128" idx="3"/>
          </p:cNvCxnSpPr>
          <p:nvPr/>
        </p:nvCxnSpPr>
        <p:spPr>
          <a:xfrm flipV="1">
            <a:off x="8037663" y="3225665"/>
            <a:ext cx="1285196" cy="206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Shape 114"/>
          <p:cNvSpPr txBox="1">
            <a:spLocks noChangeArrowheads="1"/>
          </p:cNvSpPr>
          <p:nvPr/>
        </p:nvSpPr>
        <p:spPr bwMode="auto">
          <a:xfrm flipH="1">
            <a:off x="10475008" y="1797278"/>
            <a:ext cx="724466" cy="2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10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mJ</a:t>
            </a:r>
            <a:endParaRPr lang="en-US" sz="1200" b="1" dirty="0" smtClean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25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7229428" y="4119655"/>
            <a:ext cx="2138524" cy="1284438"/>
            <a:chOff x="2310705" y="4526807"/>
            <a:chExt cx="2138524" cy="1284438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2579819" y="4526807"/>
              <a:ext cx="1869410" cy="1284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flipV="1">
              <a:off x="2386380" y="4814321"/>
              <a:ext cx="91994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flipV="1">
              <a:off x="2708286" y="4820572"/>
              <a:ext cx="1537169" cy="2125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auto">
            <a:xfrm flipV="1">
              <a:off x="2904677" y="4820572"/>
              <a:ext cx="1342254" cy="5203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auto">
            <a:xfrm flipV="1">
              <a:off x="2708285" y="5034644"/>
              <a:ext cx="16567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>
              <a:off x="2904677" y="5339346"/>
              <a:ext cx="126251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flipH="1">
              <a:off x="2785071" y="5342472"/>
              <a:ext cx="1382123" cy="22501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flipH="1">
              <a:off x="2792455" y="5034644"/>
              <a:ext cx="1572607" cy="532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2909107" y="4814321"/>
              <a:ext cx="132601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>
              <a:off x="4128801" y="4628375"/>
              <a:ext cx="234784" cy="3672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 bwMode="auto">
            <a:xfrm>
              <a:off x="4116987" y="4636188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 bwMode="auto">
            <a:xfrm>
              <a:off x="2678753" y="4994018"/>
              <a:ext cx="234784" cy="365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>
              <a:off x="2687612" y="4989330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 bwMode="auto">
            <a:xfrm flipH="1">
              <a:off x="4143567" y="5023707"/>
              <a:ext cx="234784" cy="3672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 bwMode="auto">
            <a:xfrm flipH="1">
              <a:off x="4130279" y="5020582"/>
              <a:ext cx="234783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314"/>
            <p:cNvGrpSpPr>
              <a:grpSpLocks/>
            </p:cNvGrpSpPr>
            <p:nvPr/>
          </p:nvGrpSpPr>
          <p:grpSpPr bwMode="auto">
            <a:xfrm rot="16200000">
              <a:off x="2301351" y="4751052"/>
              <a:ext cx="141773" cy="123065"/>
              <a:chOff x="1132232" y="4212552"/>
              <a:chExt cx="144000" cy="132298"/>
            </a:xfrm>
          </p:grpSpPr>
          <p:sp>
            <p:nvSpPr>
              <p:cNvPr id="124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1" name="Group 375"/>
            <p:cNvGrpSpPr>
              <a:grpSpLocks/>
            </p:cNvGrpSpPr>
            <p:nvPr/>
          </p:nvGrpSpPr>
          <p:grpSpPr bwMode="auto">
            <a:xfrm>
              <a:off x="2668158" y="5379427"/>
              <a:ext cx="242183" cy="378536"/>
              <a:chOff x="1603967" y="5170983"/>
              <a:chExt cx="260352" cy="384482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6" name="Picture 38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84" y="2733219"/>
            <a:ext cx="383258" cy="25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8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73" y="2893018"/>
            <a:ext cx="383258" cy="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87831" y="3074613"/>
            <a:ext cx="449832" cy="71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CustomShape 5"/>
          <p:cNvSpPr>
            <a:spLocks noChangeArrowheads="1"/>
          </p:cNvSpPr>
          <p:nvPr/>
        </p:nvSpPr>
        <p:spPr bwMode="auto">
          <a:xfrm rot="565832">
            <a:off x="8141987" y="2531986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dirty="0"/>
          </a:p>
        </p:txBody>
      </p:sp>
      <p:sp>
        <p:nvSpPr>
          <p:cNvPr id="130" name="CustomShape 5"/>
          <p:cNvSpPr>
            <a:spLocks noChangeArrowheads="1"/>
          </p:cNvSpPr>
          <p:nvPr/>
        </p:nvSpPr>
        <p:spPr bwMode="auto">
          <a:xfrm rot="21070082">
            <a:off x="8334593" y="3257145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dirty="0"/>
          </a:p>
        </p:txBody>
      </p:sp>
      <p:sp>
        <p:nvSpPr>
          <p:cNvPr id="131" name="Line 36"/>
          <p:cNvSpPr>
            <a:spLocks noChangeShapeType="1"/>
          </p:cNvSpPr>
          <p:nvPr/>
        </p:nvSpPr>
        <p:spPr bwMode="auto">
          <a:xfrm flipH="1">
            <a:off x="7317419" y="3041976"/>
            <a:ext cx="0" cy="1349129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Line 36"/>
          <p:cNvSpPr>
            <a:spLocks noChangeShapeType="1"/>
          </p:cNvSpPr>
          <p:nvPr/>
        </p:nvSpPr>
        <p:spPr bwMode="auto">
          <a:xfrm>
            <a:off x="7317420" y="3050237"/>
            <a:ext cx="183807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" name="Group 313"/>
          <p:cNvGrpSpPr>
            <a:grpSpLocks/>
          </p:cNvGrpSpPr>
          <p:nvPr/>
        </p:nvGrpSpPr>
        <p:grpSpPr bwMode="auto">
          <a:xfrm>
            <a:off x="7237829" y="2975308"/>
            <a:ext cx="133951" cy="130252"/>
            <a:chOff x="1208260" y="2848944"/>
            <a:chExt cx="144000" cy="132298"/>
          </a:xfrm>
        </p:grpSpPr>
        <p:sp>
          <p:nvSpPr>
            <p:cNvPr id="134" name="Line 98"/>
            <p:cNvSpPr>
              <a:spLocks noChangeShapeType="1"/>
            </p:cNvSpPr>
            <p:nvPr/>
          </p:nvSpPr>
          <p:spPr bwMode="auto">
            <a:xfrm flipV="1">
              <a:off x="1220140" y="2860282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99"/>
            <p:cNvSpPr>
              <a:spLocks noChangeShapeType="1"/>
            </p:cNvSpPr>
            <p:nvPr/>
          </p:nvSpPr>
          <p:spPr bwMode="auto">
            <a:xfrm flipV="1">
              <a:off x="1208260" y="2848944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36" name="Straight Connector 135"/>
          <p:cNvCxnSpPr>
            <a:cxnSpLocks noChangeShapeType="1"/>
          </p:cNvCxnSpPr>
          <p:nvPr/>
        </p:nvCxnSpPr>
        <p:spPr bwMode="auto">
          <a:xfrm flipH="1">
            <a:off x="7315285" y="3788051"/>
            <a:ext cx="1477" cy="101568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7" name="CustomShape 33"/>
          <p:cNvSpPr>
            <a:spLocks noChangeArrowheads="1"/>
          </p:cNvSpPr>
          <p:nvPr/>
        </p:nvSpPr>
        <p:spPr bwMode="auto">
          <a:xfrm>
            <a:off x="8037663" y="5410565"/>
            <a:ext cx="2745416" cy="2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Compressor</a:t>
            </a:r>
            <a:endParaRPr lang="en-US" dirty="0"/>
          </a:p>
        </p:txBody>
      </p:sp>
      <p:sp>
        <p:nvSpPr>
          <p:cNvPr id="138" name="TextShape 113"/>
          <p:cNvSpPr txBox="1">
            <a:spLocks noChangeArrowheads="1"/>
          </p:cNvSpPr>
          <p:nvPr/>
        </p:nvSpPr>
        <p:spPr bwMode="auto">
          <a:xfrm flipH="1">
            <a:off x="7205123" y="2616685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20J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39" name="TextShape 113"/>
          <p:cNvSpPr txBox="1">
            <a:spLocks noChangeArrowheads="1"/>
          </p:cNvSpPr>
          <p:nvPr/>
        </p:nvSpPr>
        <p:spPr bwMode="auto">
          <a:xfrm flipH="1">
            <a:off x="7324588" y="3463048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20J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0" name="TextShape 113"/>
          <p:cNvSpPr txBox="1">
            <a:spLocks noChangeArrowheads="1"/>
          </p:cNvSpPr>
          <p:nvPr/>
        </p:nvSpPr>
        <p:spPr bwMode="auto">
          <a:xfrm flipH="1">
            <a:off x="10265705" y="4375646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Observed:</a:t>
            </a:r>
            <a:br>
              <a:rPr lang="en-US" sz="12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6J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~4ps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~1TW</a:t>
            </a:r>
            <a:endParaRPr lang="en-US" sz="1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1" name="TextShape 113"/>
          <p:cNvSpPr txBox="1">
            <a:spLocks noChangeArrowheads="1"/>
          </p:cNvSpPr>
          <p:nvPr/>
        </p:nvSpPr>
        <p:spPr bwMode="auto">
          <a:xfrm flipH="1">
            <a:off x="10312402" y="5320653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Expected: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6-10J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2-2.5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b="1" dirty="0" smtClean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3-4 TW</a:t>
            </a:r>
            <a:endParaRPr lang="en-US" sz="1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2" name="CustomShape 5"/>
          <p:cNvSpPr>
            <a:spLocks noChangeArrowheads="1"/>
          </p:cNvSpPr>
          <p:nvPr/>
        </p:nvSpPr>
        <p:spPr bwMode="auto">
          <a:xfrm>
            <a:off x="11051154" y="4434319"/>
            <a:ext cx="919083" cy="1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dirty="0"/>
          </a:p>
        </p:txBody>
      </p:sp>
      <p:sp>
        <p:nvSpPr>
          <p:cNvPr id="143" name="CustomShape 5"/>
          <p:cNvSpPr>
            <a:spLocks noChangeArrowheads="1"/>
          </p:cNvSpPr>
          <p:nvPr/>
        </p:nvSpPr>
        <p:spPr bwMode="auto">
          <a:xfrm>
            <a:off x="10986203" y="5487589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8"/>
          <a:srcRect l="6280" t="1527" r="55805" b="89143"/>
          <a:stretch/>
        </p:blipFill>
        <p:spPr>
          <a:xfrm>
            <a:off x="134784" y="1254207"/>
            <a:ext cx="2024744" cy="63990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9"/>
          <a:srcRect l="26133" t="41281" r="56586" b="50785"/>
          <a:stretch/>
        </p:blipFill>
        <p:spPr>
          <a:xfrm>
            <a:off x="759008" y="978934"/>
            <a:ext cx="676636" cy="251926"/>
          </a:xfrm>
          <a:prstGeom prst="rect">
            <a:avLst/>
          </a:prstGeom>
        </p:spPr>
      </p:pic>
      <p:grpSp>
        <p:nvGrpSpPr>
          <p:cNvPr id="156" name="Group 155"/>
          <p:cNvGrpSpPr/>
          <p:nvPr/>
        </p:nvGrpSpPr>
        <p:grpSpPr>
          <a:xfrm>
            <a:off x="244440" y="2027373"/>
            <a:ext cx="1417045" cy="590258"/>
            <a:chOff x="205440" y="1957322"/>
            <a:chExt cx="1690815" cy="590258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000093"/>
                </a:clrFrom>
                <a:clrTo>
                  <a:srgbClr val="000093">
                    <a:alpha val="0"/>
                  </a:srgbClr>
                </a:clrTo>
              </a:clrChange>
            </a:blip>
            <a:srcRect l="14810" t="39780" r="51669" b="47879"/>
            <a:stretch/>
          </p:blipFill>
          <p:spPr>
            <a:xfrm rot="305252">
              <a:off x="359914" y="2102386"/>
              <a:ext cx="1502229" cy="312267"/>
            </a:xfrm>
            <a:prstGeom prst="rect">
              <a:avLst/>
            </a:prstGeom>
          </p:spPr>
        </p:pic>
        <p:sp>
          <p:nvSpPr>
            <p:cNvPr id="152" name="Rectangle 151"/>
            <p:cNvSpPr/>
            <p:nvPr/>
          </p:nvSpPr>
          <p:spPr>
            <a:xfrm>
              <a:off x="1432521" y="2080075"/>
              <a:ext cx="463734" cy="46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205440" y="1957322"/>
              <a:ext cx="380949" cy="52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57128" y="2020394"/>
              <a:ext cx="1053733" cy="105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06248" y="2377495"/>
              <a:ext cx="1053733" cy="132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8"/>
          <a:srcRect l="6280" t="9996" r="55805" b="80378"/>
          <a:stretch/>
        </p:blipFill>
        <p:spPr>
          <a:xfrm>
            <a:off x="137588" y="2481586"/>
            <a:ext cx="2024744" cy="660159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>
            <a:off x="316908" y="3168745"/>
            <a:ext cx="1354355" cy="590258"/>
            <a:chOff x="3315133" y="5761109"/>
            <a:chExt cx="1354355" cy="590258"/>
          </a:xfrm>
        </p:grpSpPr>
        <p:pic>
          <p:nvPicPr>
            <p:cNvPr id="157" name="Picture 156"/>
            <p:cNvPicPr>
              <a:picLocks noChangeAspect="1"/>
            </p:cNvPicPr>
            <p:nvPr/>
          </p:nvPicPr>
          <p:blipFill rotWithShape="1">
            <a:blip r:embed="rId11"/>
            <a:srcRect l="17995" t="39931" r="51175" b="48958"/>
            <a:stretch/>
          </p:blipFill>
          <p:spPr>
            <a:xfrm rot="310707">
              <a:off x="3505985" y="5893949"/>
              <a:ext cx="1050055" cy="322569"/>
            </a:xfrm>
            <a:prstGeom prst="rect">
              <a:avLst/>
            </a:prstGeom>
          </p:spPr>
        </p:pic>
        <p:grpSp>
          <p:nvGrpSpPr>
            <p:cNvPr id="158" name="Group 157"/>
            <p:cNvGrpSpPr/>
            <p:nvPr/>
          </p:nvGrpSpPr>
          <p:grpSpPr>
            <a:xfrm>
              <a:off x="3315133" y="5761109"/>
              <a:ext cx="1354355" cy="590258"/>
              <a:chOff x="205440" y="1957322"/>
              <a:chExt cx="1616014" cy="590258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1432521" y="2080075"/>
                <a:ext cx="388933" cy="467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05440" y="1957322"/>
                <a:ext cx="380949" cy="527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57128" y="2020394"/>
                <a:ext cx="1053733" cy="105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06248" y="2377495"/>
                <a:ext cx="1053733" cy="1321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464" t="9645" r="7641" b="80423"/>
          <a:stretch/>
        </p:blipFill>
        <p:spPr>
          <a:xfrm>
            <a:off x="205441" y="3572024"/>
            <a:ext cx="1810139" cy="681136"/>
          </a:xfrm>
          <a:prstGeom prst="rect">
            <a:avLst/>
          </a:prstGeom>
        </p:spPr>
      </p:pic>
      <p:pic>
        <p:nvPicPr>
          <p:cNvPr id="16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2"/>
          <a:srcRect l="19691" t="38252" r="51945" b="45556"/>
          <a:stretch/>
        </p:blipFill>
        <p:spPr>
          <a:xfrm rot="167502">
            <a:off x="642714" y="4342523"/>
            <a:ext cx="796700" cy="400509"/>
          </a:xfrm>
          <a:prstGeom prst="rect">
            <a:avLst/>
          </a:prstGeom>
        </p:spPr>
      </p:pic>
      <p:grpSp>
        <p:nvGrpSpPr>
          <p:cNvPr id="168" name="Group 167"/>
          <p:cNvGrpSpPr/>
          <p:nvPr/>
        </p:nvGrpSpPr>
        <p:grpSpPr>
          <a:xfrm>
            <a:off x="363886" y="4247648"/>
            <a:ext cx="1354355" cy="590258"/>
            <a:chOff x="205440" y="1957322"/>
            <a:chExt cx="1616014" cy="590258"/>
          </a:xfrm>
        </p:grpSpPr>
        <p:sp>
          <p:nvSpPr>
            <p:cNvPr id="169" name="Rectangle 168"/>
            <p:cNvSpPr/>
            <p:nvPr/>
          </p:nvSpPr>
          <p:spPr>
            <a:xfrm>
              <a:off x="1432521" y="2080075"/>
              <a:ext cx="388933" cy="46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205440" y="1957322"/>
              <a:ext cx="380949" cy="52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57128" y="2020394"/>
              <a:ext cx="1053733" cy="105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6248" y="2377495"/>
              <a:ext cx="1053733" cy="132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47" t="89962" r="6010"/>
          <a:stretch/>
        </p:blipFill>
        <p:spPr>
          <a:xfrm>
            <a:off x="175700" y="4695150"/>
            <a:ext cx="1903445" cy="688372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891235" y="1817793"/>
            <a:ext cx="265173" cy="91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48155" y="3096968"/>
            <a:ext cx="265173" cy="91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0" y="2447546"/>
            <a:ext cx="848155" cy="17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1318829" y="2422990"/>
            <a:ext cx="848155" cy="17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1345863" y="3498858"/>
            <a:ext cx="757986" cy="18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1405328" y="4612462"/>
            <a:ext cx="757986" cy="18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49857" y="3504644"/>
            <a:ext cx="561796" cy="147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-2030" y="4606939"/>
            <a:ext cx="561796" cy="147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702636" y="4162508"/>
            <a:ext cx="561796" cy="147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46515" y="5597207"/>
            <a:ext cx="191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Peculiar spectrum migration between isotopic Amplifier 1 to a regular Amplifier 2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141608" y="5661196"/>
            <a:ext cx="2959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A single 2-ps pulse has been demonstrated from Amplifier 1. This will continue through Amplifier 2 if filled with isotopes 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2350170" y="5093878"/>
            <a:ext cx="4181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9R branch (isotopic) is the choice for producing a single 2-ps pulse.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When using a combination of isotopic and regular amplifiers, need to operate at 10R branches where difference between maxima is minimal and gain is higher.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2060"/>
                </a:solidFill>
              </a:rPr>
              <a:t>This results in a smaller band and a broader, 3.5 </a:t>
            </a:r>
            <a:r>
              <a:rPr lang="en-US" sz="1200" dirty="0" err="1" smtClean="0">
                <a:solidFill>
                  <a:srgbClr val="002060"/>
                </a:solidFill>
              </a:rPr>
              <a:t>ps</a:t>
            </a:r>
            <a:r>
              <a:rPr lang="en-US" sz="1200" dirty="0" smtClean="0">
                <a:solidFill>
                  <a:srgbClr val="002060"/>
                </a:solidFill>
              </a:rPr>
              <a:t> pulse and spectrum migration that may affect recompression.</a:t>
            </a:r>
          </a:p>
        </p:txBody>
      </p:sp>
      <p:grpSp>
        <p:nvGrpSpPr>
          <p:cNvPr id="189" name="Group 188"/>
          <p:cNvGrpSpPr/>
          <p:nvPr/>
        </p:nvGrpSpPr>
        <p:grpSpPr>
          <a:xfrm>
            <a:off x="3166028" y="1123339"/>
            <a:ext cx="2422352" cy="625015"/>
            <a:chOff x="53132" y="4692210"/>
            <a:chExt cx="2422352" cy="625015"/>
          </a:xfrm>
        </p:grpSpPr>
        <p:sp>
          <p:nvSpPr>
            <p:cNvPr id="190" name="Rectangle 189"/>
            <p:cNvSpPr/>
            <p:nvPr/>
          </p:nvSpPr>
          <p:spPr>
            <a:xfrm>
              <a:off x="55063" y="4692210"/>
              <a:ext cx="9633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30000" dirty="0"/>
                <a:t>16</a:t>
              </a:r>
              <a:r>
                <a:rPr lang="en-US" dirty="0"/>
                <a:t>O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619573" y="4692210"/>
              <a:ext cx="11413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: C</a:t>
              </a:r>
              <a:r>
                <a:rPr lang="en-US" baseline="30000" dirty="0" smtClean="0"/>
                <a:t>16</a:t>
              </a:r>
              <a:r>
                <a:rPr lang="en-US" dirty="0" smtClean="0"/>
                <a:t>O</a:t>
              </a:r>
              <a:r>
                <a:rPr lang="en-US" baseline="30000" dirty="0" smtClean="0"/>
                <a:t>18</a:t>
              </a:r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512147" y="4692210"/>
              <a:ext cx="9633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: C</a:t>
              </a:r>
              <a:r>
                <a:rPr lang="en-US" baseline="30000" dirty="0" smtClean="0"/>
                <a:t>16</a:t>
              </a:r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3132" y="4947893"/>
              <a:ext cx="2296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25%   :    50%     :  25%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1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recovery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903" y="1417637"/>
            <a:ext cx="5765194" cy="44402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t="22195" r="29178"/>
          <a:stretch/>
        </p:blipFill>
        <p:spPr>
          <a:xfrm>
            <a:off x="381606" y="1417637"/>
            <a:ext cx="2908300" cy="3546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" y="5292210"/>
            <a:ext cx="3239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Cryogenic CO2 recovery has been successfully operated for our isotopic regenerative amplifier for last 5 years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5138" y="4964077"/>
            <a:ext cx="43561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A new Cryogenic Recovery System is being tested to serve a bigger-volume, final amplifier.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</a:rPr>
              <a:t>The amplifier pressure integrity is brought to the standard of handling the isotopes without losses.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0" r="19916" b="7610"/>
          <a:stretch/>
        </p:blipFill>
        <p:spPr>
          <a:xfrm>
            <a:off x="7825745" y="1651000"/>
            <a:ext cx="4155494" cy="28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21" y="725242"/>
            <a:ext cx="10972800" cy="743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Plasma shutter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" y="1355849"/>
            <a:ext cx="7358709" cy="197155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800" u="sng" dirty="0" smtClean="0"/>
              <a:t>Purpose</a:t>
            </a:r>
            <a:r>
              <a:rPr lang="en-US" sz="1800" dirty="0" smtClean="0"/>
              <a:t>: Eliminate reflection from plasma and other components of experiment that limit the delivered laser power. </a:t>
            </a:r>
          </a:p>
          <a:p>
            <a:pPr marL="457200" lvl="1" indent="0">
              <a:buNone/>
            </a:pPr>
            <a:r>
              <a:rPr lang="en-US" sz="1800" u="sng" dirty="0" smtClean="0"/>
              <a:t>Approach</a:t>
            </a:r>
            <a:r>
              <a:rPr lang="en-US" sz="1800" dirty="0" smtClean="0"/>
              <a:t>: Start with a small-scale low-power pop test using available hardware, 1” windows and lenses, and a laser demonstrating truncation of a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signal upon igniting plasma. Then, design and build apparatus capable to transmit up to 20J of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pulse (3-4” aperture).</a:t>
            </a:r>
          </a:p>
          <a:p>
            <a:endParaRPr lang="en-US" sz="1800" dirty="0"/>
          </a:p>
          <a:p>
            <a:pPr lvl="1"/>
            <a:endParaRPr lang="en-US" sz="14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7560213" y="868841"/>
            <a:ext cx="4199161" cy="1770439"/>
            <a:chOff x="5966961" y="846819"/>
            <a:chExt cx="5830853" cy="2287532"/>
          </a:xfrm>
        </p:grpSpPr>
        <p:sp>
          <p:nvSpPr>
            <p:cNvPr id="8" name="Flowchart: Direct Access Storage 7"/>
            <p:cNvSpPr/>
            <p:nvPr/>
          </p:nvSpPr>
          <p:spPr>
            <a:xfrm>
              <a:off x="7031010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556218" flipV="1">
              <a:off x="7988621" y="2317818"/>
              <a:ext cx="1532968" cy="603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616939" y="2251765"/>
              <a:ext cx="318406" cy="192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5400000">
              <a:off x="7706231" y="1504598"/>
              <a:ext cx="598537" cy="1649941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6200000">
              <a:off x="9205442" y="1504598"/>
              <a:ext cx="598536" cy="1649940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36902" y="846819"/>
              <a:ext cx="842839" cy="4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YAG</a:t>
              </a:r>
              <a:endParaRPr lang="en-US" dirty="0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8616715" y="1122731"/>
              <a:ext cx="213755" cy="4868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58842" y="1842889"/>
              <a:ext cx="838972" cy="4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23" name="Sun 22"/>
            <p:cNvSpPr/>
            <p:nvPr/>
          </p:nvSpPr>
          <p:spPr>
            <a:xfrm>
              <a:off x="8556373" y="2165486"/>
              <a:ext cx="443639" cy="365033"/>
            </a:xfrm>
            <a:prstGeom prst="su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09191" y="2657148"/>
              <a:ext cx="1855583" cy="4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vacuum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679641" y="2392903"/>
              <a:ext cx="1561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plasma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180529" y="1735508"/>
              <a:ext cx="3149152" cy="124369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/>
            <p:cNvSpPr/>
            <p:nvPr/>
          </p:nvSpPr>
          <p:spPr>
            <a:xfrm rot="5400000">
              <a:off x="10986605" y="2113795"/>
              <a:ext cx="213755" cy="486888"/>
            </a:xfrm>
            <a:prstGeom prst="downArrow">
              <a:avLst/>
            </a:prstGeom>
            <a:gradFill>
              <a:gsLst>
                <a:gs pos="0">
                  <a:srgbClr val="FF0000">
                    <a:lumMod val="32000"/>
                    <a:lumOff val="68000"/>
                  </a:srgbClr>
                </a:gs>
                <a:gs pos="100000">
                  <a:srgbClr val="FF0000">
                    <a:lumMod val="91000"/>
                  </a:srgb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Magnetic Disk 4"/>
            <p:cNvSpPr/>
            <p:nvPr/>
          </p:nvSpPr>
          <p:spPr>
            <a:xfrm>
              <a:off x="8246567" y="1642087"/>
              <a:ext cx="1017076" cy="100117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irect Access Storage 29"/>
            <p:cNvSpPr/>
            <p:nvPr/>
          </p:nvSpPr>
          <p:spPr>
            <a:xfrm>
              <a:off x="10254333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oon 15"/>
            <p:cNvSpPr/>
            <p:nvPr/>
          </p:nvSpPr>
          <p:spPr>
            <a:xfrm flipH="1">
              <a:off x="10650242" y="1735508"/>
              <a:ext cx="136207" cy="1218295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/>
            <p:cNvSpPr/>
            <p:nvPr/>
          </p:nvSpPr>
          <p:spPr>
            <a:xfrm>
              <a:off x="6678250" y="1710846"/>
              <a:ext cx="123367" cy="1268354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66961" y="2165486"/>
              <a:ext cx="440513" cy="3650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6233939" y="2162522"/>
              <a:ext cx="173535" cy="373769"/>
            </a:xfrm>
            <a:custGeom>
              <a:avLst/>
              <a:gdLst>
                <a:gd name="connsiteX0" fmla="*/ 173535 w 173535"/>
                <a:gd name="connsiteY0" fmla="*/ 0 h 373769"/>
                <a:gd name="connsiteX1" fmla="*/ 0 w 173535"/>
                <a:gd name="connsiteY1" fmla="*/ 180210 h 373769"/>
                <a:gd name="connsiteX2" fmla="*/ 0 w 173535"/>
                <a:gd name="connsiteY2" fmla="*/ 180210 h 373769"/>
                <a:gd name="connsiteX3" fmla="*/ 166861 w 173535"/>
                <a:gd name="connsiteY3" fmla="*/ 373769 h 373769"/>
                <a:gd name="connsiteX4" fmla="*/ 166861 w 173535"/>
                <a:gd name="connsiteY4" fmla="*/ 373769 h 373769"/>
                <a:gd name="connsiteX5" fmla="*/ 173535 w 173535"/>
                <a:gd name="connsiteY5" fmla="*/ 0 h 37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535" h="373769">
                  <a:moveTo>
                    <a:pt x="173535" y="0"/>
                  </a:moveTo>
                  <a:lnTo>
                    <a:pt x="0" y="180210"/>
                  </a:lnTo>
                  <a:lnTo>
                    <a:pt x="0" y="180210"/>
                  </a:lnTo>
                  <a:lnTo>
                    <a:pt x="166861" y="373769"/>
                  </a:lnTo>
                  <a:lnTo>
                    <a:pt x="166861" y="373769"/>
                  </a:lnTo>
                  <a:lnTo>
                    <a:pt x="173535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14</a:t>
            </a:fld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422" y="2961397"/>
            <a:ext cx="5677102" cy="3384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99" y="3380249"/>
            <a:ext cx="58549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</a:t>
            </a:r>
            <a:r>
              <a:rPr lang="en-US" dirty="0"/>
              <a:t>goals </a:t>
            </a:r>
            <a:r>
              <a:rPr lang="en-US" dirty="0" smtClean="0"/>
              <a:t>have been </a:t>
            </a:r>
            <a:r>
              <a:rPr lang="en-US" dirty="0"/>
              <a:t>fully accomplished In 2017.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shutter is ready for user </a:t>
            </a:r>
            <a:r>
              <a:rPr lang="en-US" dirty="0" smtClean="0"/>
              <a:t>experiments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between the final amplifier and CPA 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Introduced losses to the beam: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16% at low energies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20% at 10J (after  amplifier)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27% at 20J (due to beam expansion)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Contribution to nonlinear beam chirping needs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improvements: integrate reflective optics in a vacuum interaction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82488" y="1923547"/>
            <a:ext cx="264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formulated at last </a:t>
            </a:r>
            <a:r>
              <a:rPr lang="en-US" u="sng" dirty="0" smtClean="0"/>
              <a:t>       User </a:t>
            </a:r>
            <a:r>
              <a:rPr lang="en-US" u="sng" dirty="0"/>
              <a:t>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quality </a:t>
            </a:r>
            <a:r>
              <a:rPr lang="en-US" sz="2200" dirty="0" smtClean="0"/>
              <a:t>(by pyro-camera and burn paper)</a:t>
            </a: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0495" y="1329134"/>
            <a:ext cx="4594619" cy="3576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9146"/>
          <a:stretch/>
        </p:blipFill>
        <p:spPr>
          <a:xfrm>
            <a:off x="7271562" y="3539327"/>
            <a:ext cx="787400" cy="787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6861"/>
          <a:stretch/>
        </p:blipFill>
        <p:spPr>
          <a:xfrm>
            <a:off x="4198548" y="3578258"/>
            <a:ext cx="812800" cy="7874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5718"/>
          <a:stretch/>
        </p:blipFill>
        <p:spPr>
          <a:xfrm>
            <a:off x="5735055" y="3537144"/>
            <a:ext cx="825500" cy="78744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6"/>
          <a:srcRect r="29824"/>
          <a:stretch/>
        </p:blipFill>
        <p:spPr>
          <a:xfrm>
            <a:off x="609600" y="2850896"/>
            <a:ext cx="1465104" cy="1479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r="29824"/>
          <a:stretch/>
        </p:blipFill>
        <p:spPr>
          <a:xfrm>
            <a:off x="609600" y="4591284"/>
            <a:ext cx="1465104" cy="1479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r="29395"/>
          <a:stretch/>
        </p:blipFill>
        <p:spPr>
          <a:xfrm>
            <a:off x="609600" y="1174008"/>
            <a:ext cx="1474050" cy="1479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16961"/>
          <a:stretch/>
        </p:blipFill>
        <p:spPr>
          <a:xfrm rot="16200000">
            <a:off x="2450181" y="4658335"/>
            <a:ext cx="1710126" cy="1352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6355" y="4856990"/>
            <a:ext cx="919289" cy="967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114334">
            <a:off x="10438100" y="4048521"/>
            <a:ext cx="934328" cy="9043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48519">
            <a:off x="8319010" y="4853792"/>
            <a:ext cx="1035725" cy="9117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r="29706"/>
          <a:stretch/>
        </p:blipFill>
        <p:spPr>
          <a:xfrm>
            <a:off x="10172207" y="2100385"/>
            <a:ext cx="1466115" cy="147787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601565" y="6413500"/>
            <a:ext cx="1473139" cy="12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6379" y="602204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cm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47944" y="3546561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 output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74704" y="1760537"/>
            <a:ext cx="72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regen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58910" y="349802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8J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58910" y="515585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18J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51353" y="5908389"/>
            <a:ext cx="16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18J at amplifier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006447" y="5878364"/>
            <a:ext cx="225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plasma shutter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708838" y="5839616"/>
            <a:ext cx="195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compressor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106439" y="1760537"/>
            <a:ext cx="156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of M</a:t>
            </a:r>
            <a:r>
              <a:rPr lang="en-US" baseline="30000" dirty="0" smtClean="0"/>
              <a:t>2</a:t>
            </a:r>
            <a:r>
              <a:rPr lang="en-US" dirty="0" smtClean="0"/>
              <a:t> in a stretched pulse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000721" y="3651084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compressor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995773"/>
              </p:ext>
            </p:extLst>
          </p:nvPr>
        </p:nvGraphicFramePr>
        <p:xfrm>
          <a:off x="1190617" y="1405869"/>
          <a:ext cx="9144009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00"/>
                <a:gridCol w="947999"/>
                <a:gridCol w="1021801"/>
                <a:gridCol w="1028700"/>
                <a:gridCol w="1536700"/>
                <a:gridCol w="1473200"/>
                <a:gridCol w="137160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Building 820 CO2</a:t>
                      </a:r>
                      <a:r>
                        <a:rPr lang="en-US" sz="1600" baseline="0" dirty="0" smtClean="0"/>
                        <a:t> Laser 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Pulse</a:t>
                      </a:r>
                      <a:r>
                        <a:rPr lang="en-US" sz="1600" baseline="0" dirty="0" smtClean="0"/>
                        <a:t> Energy (J)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Power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(TW)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Pulse Width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ps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Experimental</a:t>
                      </a:r>
                      <a:r>
                        <a:rPr lang="en-US" sz="1600" baseline="0" dirty="0" smtClean="0"/>
                        <a:t> Transfer  (%)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Power to Experiments </a:t>
                      </a:r>
                      <a:r>
                        <a:rPr lang="en-US" sz="1600" baseline="0" dirty="0" smtClean="0"/>
                        <a:t> </a:t>
                      </a:r>
                      <a:br>
                        <a:rPr lang="en-US" sz="1600" baseline="0" dirty="0" smtClean="0"/>
                      </a:br>
                      <a:r>
                        <a:rPr lang="en-US" sz="1600" dirty="0" smtClean="0"/>
                        <a:t>(TW)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 Date for Users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3-3.5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~25%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~0.5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FY16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CPA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Reconfiguration (no Isotopes)*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6-10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baseline="0" dirty="0" smtClean="0">
                          <a:solidFill>
                            <a:srgbClr val="C00000"/>
                          </a:solidFill>
                        </a:rPr>
                        <a:t>1.2</a:t>
                      </a:r>
                    </a:p>
                    <a:p>
                      <a:pPr algn="ctr"/>
                      <a:r>
                        <a:rPr lang="en-US" sz="1600" u="none" strike="sngStrike" baseline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strike="sngStrike" baseline="0" dirty="0" smtClean="0"/>
                        <a:t>-3</a:t>
                      </a:r>
                      <a:endParaRPr lang="en-US" sz="1600" strike="sng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</a:t>
                      </a:r>
                      <a:r>
                        <a:rPr lang="en-US" sz="1600" u="sng" dirty="0" smtClean="0"/>
                        <a:t>3.5</a:t>
                      </a:r>
                      <a:endParaRPr lang="en-US" sz="16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~1</a:t>
                      </a:r>
                    </a:p>
                    <a:p>
                      <a:pPr algn="ctr"/>
                      <a:r>
                        <a:rPr lang="en-US" sz="1600" strike="sngStrike" dirty="0" smtClean="0"/>
                        <a:t>~</a:t>
                      </a:r>
                      <a:r>
                        <a:rPr lang="en-US" sz="1600" u="none" strike="sngStrike" dirty="0" smtClean="0">
                          <a:solidFill>
                            <a:schemeClr val="tx1"/>
                          </a:solidFill>
                        </a:rPr>
                        <a:t>1.6-</a:t>
                      </a:r>
                      <a:r>
                        <a:rPr lang="en-US" sz="1600" strike="sngStrike" dirty="0" smtClean="0"/>
                        <a:t>2.4</a:t>
                      </a:r>
                      <a:endParaRPr lang="en-US" sz="160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Mid FY17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In</a:t>
                      </a:r>
                      <a:r>
                        <a:rPr lang="en-US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Place,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OPTIMIZING</a:t>
                      </a:r>
                      <a:endParaRPr lang="en-US" sz="16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Addition</a:t>
                      </a:r>
                      <a:r>
                        <a:rPr lang="en-US" sz="1600" baseline="0" dirty="0" smtClean="0"/>
                        <a:t> of Plasma Shutter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dirty="0" smtClean="0">
                          <a:solidFill>
                            <a:srgbClr val="C00000"/>
                          </a:solidFill>
                        </a:rPr>
                        <a:t>~1</a:t>
                      </a:r>
                    </a:p>
                    <a:p>
                      <a:pPr algn="ctr"/>
                      <a:r>
                        <a:rPr lang="en-US" sz="1600" strike="sngStrike" dirty="0" smtClean="0"/>
                        <a:t>~2</a:t>
                      </a:r>
                      <a:endParaRPr lang="en-US" sz="160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3-</a:t>
                      </a:r>
                      <a:r>
                        <a:rPr lang="en-US" sz="1600" u="sng" dirty="0" smtClean="0"/>
                        <a:t>3.5</a:t>
                      </a:r>
                      <a:endParaRPr lang="en-US" sz="16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dirty="0" smtClean="0">
                          <a:solidFill>
                            <a:srgbClr val="C00000"/>
                          </a:solidFill>
                        </a:rPr>
                        <a:t>~0.8</a:t>
                      </a:r>
                    </a:p>
                    <a:p>
                      <a:pPr algn="ctr"/>
                      <a:r>
                        <a:rPr lang="en-US" sz="1600" strike="sngStrike" dirty="0" smtClean="0"/>
                        <a:t>~1.6-1.8</a:t>
                      </a:r>
                      <a:endParaRPr lang="en-US" sz="160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FY17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In Place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CPA Reconfiguration with Isotopes*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6-10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C00000"/>
                          </a:solidFill>
                        </a:rPr>
                        <a:t>3-</a:t>
                      </a:r>
                      <a:r>
                        <a:rPr lang="en-US" sz="1600" dirty="0" smtClean="0"/>
                        <a:t>4.5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2-2.5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600" b="0" strike="sngStrike" dirty="0" smtClean="0">
                          <a:solidFill>
                            <a:srgbClr val="0D1D9A"/>
                          </a:solidFill>
                        </a:rPr>
                        <a:t>~</a:t>
                      </a:r>
                      <a:r>
                        <a:rPr lang="en-US" sz="1600" b="0" u="none" strike="sngStrike" dirty="0" smtClean="0">
                          <a:solidFill>
                            <a:schemeClr val="tx1"/>
                          </a:solidFill>
                        </a:rPr>
                        <a:t>2.4-</a:t>
                      </a:r>
                      <a:r>
                        <a:rPr lang="en-US" sz="1600" b="0" strike="sngStrike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b="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Early FY18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AMPLIFIER READY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Non-linear</a:t>
                      </a:r>
                      <a:r>
                        <a:rPr lang="en-US" sz="1600" baseline="0" dirty="0" smtClean="0"/>
                        <a:t> Pulse Compression*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a:t>&lt;1 </a:t>
                      </a:r>
                      <a:r>
                        <a:rPr lang="en-US" sz="1600" b="0" i="0" dirty="0" err="1" smtClean="0">
                          <a:solidFill>
                            <a:schemeClr val="tx1"/>
                          </a:solidFill>
                        </a:rPr>
                        <a:t>ps</a:t>
                      </a:r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80-90%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Late FY18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Now</a:t>
                      </a:r>
                      <a:r>
                        <a:rPr lang="en-US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anticipated in FY19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43886"/>
            <a:ext cx="9144000" cy="53982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Bldg</a:t>
            </a:r>
            <a:r>
              <a:rPr lang="en-US" dirty="0" smtClean="0"/>
              <a:t> 820 Development FY17-FY19</a:t>
            </a:r>
            <a:endParaRPr lang="en-US" dirty="0"/>
          </a:p>
          <a:p>
            <a:endParaRPr lang="en-US" dirty="0" smtClean="0"/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1" y="5891509"/>
            <a:ext cx="582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*Addresses high power standalone TW CO2 Laser R&amp;D Issue</a:t>
            </a:r>
          </a:p>
        </p:txBody>
      </p:sp>
    </p:spTree>
    <p:extLst>
      <p:ext uri="{BB962C8B-B14F-4D97-AF65-F5344CB8AC3E}">
        <p14:creationId xmlns:p14="http://schemas.microsoft.com/office/powerpoint/2010/main" val="2914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320800"/>
            <a:ext cx="5369379" cy="418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Developments during FY2017 within three major thrusts: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Isotopes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Plasma shutter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Detailed results: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Amplifier produces up to 20 J in a stretched pulse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Up to </a:t>
            </a:r>
            <a:r>
              <a:rPr lang="en-US" dirty="0" smtClean="0"/>
              <a:t>9 </a:t>
            </a:r>
            <a:r>
              <a:rPr lang="en-US" dirty="0" smtClean="0"/>
              <a:t>J in </a:t>
            </a:r>
            <a:r>
              <a:rPr lang="en-US" dirty="0" smtClean="0"/>
              <a:t>a compressed </a:t>
            </a:r>
            <a:r>
              <a:rPr lang="en-US" dirty="0" smtClean="0"/>
              <a:t>pulse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Plasma shutter blocks parasitic reflections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Limitations of CPA amplification with regular gas are assessed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Amplifier </a:t>
            </a:r>
            <a:r>
              <a:rPr lang="en-US" dirty="0"/>
              <a:t>is ready to handle isotopes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74005"/>
            <a:ext cx="10972800" cy="49439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Summary on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laser R&amp;D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9324" y="1279838"/>
            <a:ext cx="594360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Near-future </a:t>
            </a:r>
            <a:r>
              <a:rPr lang="en-US" sz="2200" dirty="0"/>
              <a:t>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Finish optimization of a CPA compressor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Purchase isotopes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Initiate procurement of new gratings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By implementing </a:t>
            </a:r>
            <a:r>
              <a:rPr lang="en-US" sz="2000" dirty="0"/>
              <a:t>above changes, increase the laser power to </a:t>
            </a:r>
            <a:r>
              <a:rPr lang="en-US" sz="2000" dirty="0" smtClean="0"/>
              <a:t>~3 TW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Build optical transport to experimental hall for laser/e-beam interaction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Work on next design of plasma shutter with reduced </a:t>
            </a:r>
            <a:r>
              <a:rPr lang="en-US" sz="2000" dirty="0" smtClean="0"/>
              <a:t>losses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5775" y="5411475"/>
            <a:ext cx="114871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ATF-I CO</a:t>
            </a:r>
            <a:r>
              <a:rPr lang="en-US" sz="2200" baseline="-25000" dirty="0"/>
              <a:t>2</a:t>
            </a:r>
            <a:r>
              <a:rPr lang="en-US" sz="2200" dirty="0"/>
              <a:t> laser upgrade will clear a path to continuing the ATF-II project by reducing R&amp;D risks in achieving the next </a:t>
            </a:r>
            <a:r>
              <a:rPr lang="en-US" sz="2200" dirty="0" smtClean="0"/>
              <a:t>5-TW </a:t>
            </a:r>
            <a:r>
              <a:rPr lang="en-US" sz="2200" dirty="0"/>
              <a:t>milestone and further progress towards </a:t>
            </a:r>
            <a:r>
              <a:rPr lang="en-US" sz="2200" dirty="0" smtClean="0"/>
              <a:t>tens of TW </a:t>
            </a:r>
            <a:r>
              <a:rPr lang="en-US" sz="2200" dirty="0"/>
              <a:t>goal.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ATF CO</a:t>
            </a:r>
            <a:r>
              <a:rPr lang="en-US" baseline="-25000" dirty="0" smtClean="0"/>
              <a:t>2</a:t>
            </a:r>
            <a:r>
              <a:rPr lang="en-US" dirty="0" smtClean="0"/>
              <a:t> laser upgrades</a:t>
            </a:r>
            <a:endParaRPr lang="en-US" dirty="0"/>
          </a:p>
        </p:txBody>
      </p:sp>
      <p:pic>
        <p:nvPicPr>
          <p:cNvPr id="5" name="Picture 4" descr="C:\Users\igor\AppData\Local\Microsoft\Windows\Temporary Internet Files\Content.Outlook\2PPR990T\ATF_User_Exp_0724-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27540" r="17806" b="8642"/>
          <a:stretch/>
        </p:blipFill>
        <p:spPr bwMode="auto">
          <a:xfrm>
            <a:off x="21570" y="2441447"/>
            <a:ext cx="5199654" cy="3720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9592" y="5833870"/>
            <a:ext cx="1124712" cy="246221"/>
          </a:xfrm>
          <a:prstGeom prst="rect">
            <a:avLst/>
          </a:prstGeom>
          <a:noFill/>
          <a:ln w="3175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  <a:endParaRPr lang="en-US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992624" y="5806440"/>
            <a:ext cx="1115568" cy="914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08192" y="1591056"/>
            <a:ext cx="0" cy="421538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6072" y="1581912"/>
            <a:ext cx="6656832" cy="914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17336" y="5797296"/>
            <a:ext cx="1115568" cy="914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232904" y="1581912"/>
            <a:ext cx="0" cy="4215384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6072" y="1581912"/>
            <a:ext cx="0" cy="1042416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992624" y="2624328"/>
            <a:ext cx="2240280" cy="22316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29978" y="5806440"/>
            <a:ext cx="112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2025</a:t>
            </a:r>
            <a:endParaRPr lang="en-US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44568" y="2953512"/>
            <a:ext cx="1124712" cy="98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669280" y="1591056"/>
            <a:ext cx="1490472" cy="135282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4968" y="1458801"/>
            <a:ext cx="1124712" cy="246221"/>
          </a:xfrm>
          <a:prstGeom prst="rect">
            <a:avLst/>
          </a:prstGeom>
          <a:noFill/>
          <a:ln w="3175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30 TW</a:t>
            </a:r>
            <a:endParaRPr lang="en-US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15784" y="1591056"/>
            <a:ext cx="456285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1995-2015</a:t>
            </a:r>
            <a:r>
              <a:rPr lang="en-US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10x power increase every 7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Reached saturation at 2 TW due to nonlinear distortions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2016-2017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Regroup to implement new concepts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R&amp;D to make new concepts productive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2018 and after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Continue initial trend of power increase alongside with continuing R&amp;D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Reach </a:t>
            </a:r>
            <a:r>
              <a:rPr lang="en-US" dirty="0" smtClean="0"/>
              <a:t>tens of</a:t>
            </a:r>
            <a:r>
              <a:rPr lang="en-US" dirty="0" smtClean="0"/>
              <a:t> </a:t>
            </a:r>
            <a:r>
              <a:rPr lang="en-US" dirty="0" smtClean="0"/>
              <a:t>TW</a:t>
            </a:r>
            <a:endParaRPr lang="en-US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75659" y="2262106"/>
            <a:ext cx="2444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latin typeface="+mn-lt"/>
              </a:rPr>
              <a:t>OPA: </a:t>
            </a:r>
            <a:r>
              <a:rPr lang="en-US" sz="2000" i="1" dirty="0" err="1" smtClean="0">
                <a:latin typeface="+mn-lt"/>
              </a:rPr>
              <a:t>fs</a:t>
            </a:r>
            <a:r>
              <a:rPr lang="en-US" sz="2000" i="1" dirty="0" smtClean="0">
                <a:latin typeface="+mn-lt"/>
              </a:rPr>
              <a:t> seed</a:t>
            </a:r>
          </a:p>
          <a:p>
            <a:pPr marL="285750" indent="-285750">
              <a:buFont typeface="Arial"/>
              <a:buChar char="•"/>
            </a:pPr>
            <a:endParaRPr lang="en-US" sz="2000" i="1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latin typeface="+mn-lt"/>
              </a:rPr>
              <a:t>Stretcher + compressor = Chirped pulse amplification</a:t>
            </a:r>
          </a:p>
          <a:p>
            <a:pPr marL="285750" indent="-285750">
              <a:buFont typeface="Arial"/>
              <a:buChar char="•"/>
            </a:pPr>
            <a:endParaRPr lang="en-US" sz="2000" i="1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latin typeface="+mn-lt"/>
              </a:rPr>
              <a:t>High-pressure, isotopic amplifiers</a:t>
            </a:r>
          </a:p>
          <a:p>
            <a:pPr marL="285750" indent="-285750">
              <a:buFont typeface="Arial"/>
              <a:buChar char="•"/>
            </a:pPr>
            <a:endParaRPr lang="en-US" sz="2000" i="1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>
                <a:latin typeface="+mn-lt"/>
              </a:rPr>
              <a:t>Nonlinear </a:t>
            </a:r>
            <a:r>
              <a:rPr lang="en-US" sz="2000" i="1" dirty="0" smtClean="0">
                <a:latin typeface="+mn-lt"/>
              </a:rPr>
              <a:t>compressor</a:t>
            </a:r>
          </a:p>
        </p:txBody>
      </p:sp>
      <p:sp>
        <p:nvSpPr>
          <p:cNvPr id="4" name="CustomShape 33"/>
          <p:cNvSpPr>
            <a:spLocks noChangeArrowheads="1"/>
          </p:cNvSpPr>
          <p:nvPr/>
        </p:nvSpPr>
        <p:spPr bwMode="auto">
          <a:xfrm>
            <a:off x="1039463" y="5873413"/>
            <a:ext cx="2086953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>
                <a:solidFill>
                  <a:srgbClr val="000000"/>
                </a:solidFill>
                <a:ea typeface="Osaka" charset="0"/>
                <a:cs typeface="Osaka" charset="0"/>
              </a:rPr>
              <a:t>Compressor</a:t>
            </a:r>
            <a:endParaRPr lang="en-US"/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 flipH="1">
            <a:off x="855656" y="3465091"/>
            <a:ext cx="0" cy="1349129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Shape 117"/>
          <p:cNvSpPr txBox="1">
            <a:spLocks noChangeArrowheads="1"/>
          </p:cNvSpPr>
          <p:nvPr/>
        </p:nvSpPr>
        <p:spPr bwMode="auto">
          <a:xfrm>
            <a:off x="381000" y="4118254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C00000"/>
                </a:solidFill>
                <a:latin typeface="Arial" charset="0"/>
              </a:rPr>
              <a:t>70 J</a:t>
            </a:r>
            <a:endParaRPr lang="en-US" sz="12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7" name="TextShape 118"/>
          <p:cNvSpPr txBox="1">
            <a:spLocks noChangeArrowheads="1"/>
          </p:cNvSpPr>
          <p:nvPr/>
        </p:nvSpPr>
        <p:spPr bwMode="auto">
          <a:xfrm>
            <a:off x="3247813" y="4861305"/>
            <a:ext cx="638387" cy="73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C00000"/>
                </a:solidFill>
                <a:latin typeface="Arial" charset="0"/>
              </a:rPr>
              <a:t>50 J</a:t>
            </a:r>
            <a:endParaRPr lang="en-US" sz="120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>
                <a:solidFill>
                  <a:srgbClr val="C00000"/>
                </a:solidFill>
                <a:latin typeface="Arial" charset="0"/>
              </a:rPr>
              <a:t>2 ps</a:t>
            </a:r>
          </a:p>
          <a:p>
            <a:r>
              <a:rPr lang="en-US" sz="1600" b="1">
                <a:solidFill>
                  <a:srgbClr val="C00000"/>
                </a:solidFill>
                <a:latin typeface="Arial" charset="0"/>
              </a:rPr>
              <a:t>25 TW</a:t>
            </a:r>
            <a:endParaRPr lang="en-US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TextShape 3"/>
          <p:cNvSpPr txBox="1">
            <a:spLocks noChangeArrowheads="1"/>
          </p:cNvSpPr>
          <p:nvPr/>
        </p:nvSpPr>
        <p:spPr bwMode="auto">
          <a:xfrm flipH="1">
            <a:off x="1636829" y="2113774"/>
            <a:ext cx="536808" cy="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800">
              <a:latin typeface="Arial" charset="0"/>
            </a:endParaRPr>
          </a:p>
        </p:txBody>
      </p:sp>
      <p:sp>
        <p:nvSpPr>
          <p:cNvPr id="9" name="TextShape 4"/>
          <p:cNvSpPr txBox="1">
            <a:spLocks noChangeArrowheads="1"/>
          </p:cNvSpPr>
          <p:nvPr/>
        </p:nvSpPr>
        <p:spPr bwMode="auto">
          <a:xfrm flipH="1">
            <a:off x="805357" y="2094348"/>
            <a:ext cx="900317" cy="2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800">
              <a:latin typeface="Arial" charset="0"/>
            </a:endParaRPr>
          </a:p>
        </p:txBody>
      </p:sp>
      <p:sp>
        <p:nvSpPr>
          <p:cNvPr id="10" name="CustomShape 6"/>
          <p:cNvSpPr>
            <a:spLocks noChangeArrowheads="1"/>
          </p:cNvSpPr>
          <p:nvPr/>
        </p:nvSpPr>
        <p:spPr bwMode="auto">
          <a:xfrm flipH="1">
            <a:off x="5199027" y="1579065"/>
            <a:ext cx="1038119" cy="42532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CustomShape 7"/>
          <p:cNvSpPr>
            <a:spLocks noChangeArrowheads="1"/>
          </p:cNvSpPr>
          <p:nvPr/>
        </p:nvSpPr>
        <p:spPr bwMode="auto">
          <a:xfrm flipH="1">
            <a:off x="5302838" y="1720838"/>
            <a:ext cx="830495" cy="141773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5337666" y="1720838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5337666" y="1862611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199027" y="1720838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3771989" y="1793850"/>
            <a:ext cx="2591070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4236590" y="1793851"/>
            <a:ext cx="686498" cy="782352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CustomShape 25"/>
          <p:cNvSpPr>
            <a:spLocks noChangeArrowheads="1"/>
          </p:cNvSpPr>
          <p:nvPr/>
        </p:nvSpPr>
        <p:spPr bwMode="auto">
          <a:xfrm flipH="1">
            <a:off x="5180942" y="1295400"/>
            <a:ext cx="1208898" cy="3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b="1" i="1" dirty="0"/>
          </a:p>
        </p:txBody>
      </p:sp>
      <p:sp>
        <p:nvSpPr>
          <p:cNvPr id="18" name="CustomShape 32"/>
          <p:cNvSpPr>
            <a:spLocks noChangeArrowheads="1"/>
          </p:cNvSpPr>
          <p:nvPr/>
        </p:nvSpPr>
        <p:spPr bwMode="auto">
          <a:xfrm flipH="1">
            <a:off x="2696644" y="2286817"/>
            <a:ext cx="949711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/>
          </a:p>
        </p:txBody>
      </p:sp>
      <p:sp>
        <p:nvSpPr>
          <p:cNvPr id="19" name="Freeform 54"/>
          <p:cNvSpPr>
            <a:spLocks/>
          </p:cNvSpPr>
          <p:nvPr/>
        </p:nvSpPr>
        <p:spPr bwMode="auto">
          <a:xfrm flipH="1">
            <a:off x="6347320" y="1726509"/>
            <a:ext cx="14065" cy="142128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55"/>
          <p:cNvSpPr>
            <a:spLocks/>
          </p:cNvSpPr>
          <p:nvPr/>
        </p:nvSpPr>
        <p:spPr bwMode="auto">
          <a:xfrm flipH="1">
            <a:off x="6361050" y="1732180"/>
            <a:ext cx="14065" cy="136457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56"/>
          <p:cNvSpPr>
            <a:spLocks noChangeShapeType="1"/>
          </p:cNvSpPr>
          <p:nvPr/>
        </p:nvSpPr>
        <p:spPr bwMode="auto">
          <a:xfrm flipH="1" flipV="1">
            <a:off x="4588211" y="1722964"/>
            <a:ext cx="0" cy="14177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7"/>
          <p:cNvSpPr>
            <a:spLocks noChangeShapeType="1"/>
          </p:cNvSpPr>
          <p:nvPr/>
        </p:nvSpPr>
        <p:spPr bwMode="auto">
          <a:xfrm flipH="1" flipV="1">
            <a:off x="4571798" y="1729864"/>
            <a:ext cx="1008" cy="12849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9"/>
          <p:cNvSpPr>
            <a:spLocks noChangeShapeType="1"/>
          </p:cNvSpPr>
          <p:nvPr/>
        </p:nvSpPr>
        <p:spPr bwMode="auto">
          <a:xfrm flipH="1">
            <a:off x="1574318" y="1829294"/>
            <a:ext cx="167438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CustomShape 60"/>
          <p:cNvSpPr>
            <a:spLocks noChangeArrowheads="1"/>
          </p:cNvSpPr>
          <p:nvPr/>
        </p:nvSpPr>
        <p:spPr bwMode="auto">
          <a:xfrm flipH="1">
            <a:off x="887151" y="1412481"/>
            <a:ext cx="736729" cy="531649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61"/>
          <p:cNvSpPr>
            <a:spLocks noChangeShapeType="1"/>
          </p:cNvSpPr>
          <p:nvPr/>
        </p:nvSpPr>
        <p:spPr bwMode="auto">
          <a:xfrm flipV="1">
            <a:off x="4824299" y="1737851"/>
            <a:ext cx="188536" cy="102431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62"/>
          <p:cNvSpPr>
            <a:spLocks noChangeShapeType="1"/>
          </p:cNvSpPr>
          <p:nvPr/>
        </p:nvSpPr>
        <p:spPr bwMode="auto">
          <a:xfrm>
            <a:off x="2043145" y="1793850"/>
            <a:ext cx="1468749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256"/>
          <p:cNvGrpSpPr>
            <a:grpSpLocks/>
          </p:cNvGrpSpPr>
          <p:nvPr/>
        </p:nvGrpSpPr>
        <p:grpSpPr bwMode="auto">
          <a:xfrm>
            <a:off x="2197460" y="1720402"/>
            <a:ext cx="1633113" cy="924921"/>
            <a:chOff x="2736291" y="807157"/>
            <a:chExt cx="1755632" cy="939449"/>
          </a:xfrm>
        </p:grpSpPr>
        <p:sp>
          <p:nvSpPr>
            <p:cNvPr id="28" name="Line 63"/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5"/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6"/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7"/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433"/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43" name="Line 68"/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69"/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Line 70"/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1"/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2"/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437"/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41" name="Line 73"/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74"/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Line 77"/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78"/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79"/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CustomShape 80"/>
          <p:cNvSpPr>
            <a:spLocks noChangeArrowheads="1"/>
          </p:cNvSpPr>
          <p:nvPr/>
        </p:nvSpPr>
        <p:spPr bwMode="auto">
          <a:xfrm flipH="1">
            <a:off x="1724343" y="1652078"/>
            <a:ext cx="334877" cy="283546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Shape 112"/>
          <p:cNvSpPr txBox="1">
            <a:spLocks noChangeArrowheads="1"/>
          </p:cNvSpPr>
          <p:nvPr/>
        </p:nvSpPr>
        <p:spPr bwMode="auto">
          <a:xfrm flipH="1">
            <a:off x="2380674" y="1322278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35 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350 fs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7" name="TextShape 113"/>
          <p:cNvSpPr txBox="1">
            <a:spLocks noChangeArrowheads="1"/>
          </p:cNvSpPr>
          <p:nvPr/>
        </p:nvSpPr>
        <p:spPr bwMode="auto">
          <a:xfrm flipH="1">
            <a:off x="3873998" y="1806531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C00000"/>
                </a:solidFill>
                <a:latin typeface="Arial" charset="0"/>
              </a:rPr>
              <a:t>10 µJ</a:t>
            </a:r>
            <a:endParaRPr lang="en-US" sz="120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>
                <a:solidFill>
                  <a:srgbClr val="C00000"/>
                </a:solidFill>
                <a:latin typeface="Arial" charset="0"/>
              </a:rPr>
              <a:t>100 ps</a:t>
            </a:r>
            <a:endParaRPr lang="en-US" sz="12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8" name="TextShape 114"/>
          <p:cNvSpPr txBox="1">
            <a:spLocks noChangeArrowheads="1"/>
          </p:cNvSpPr>
          <p:nvPr/>
        </p:nvSpPr>
        <p:spPr bwMode="auto">
          <a:xfrm flipH="1">
            <a:off x="5236182" y="2573110"/>
            <a:ext cx="724466" cy="2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C00000"/>
                </a:solidFill>
                <a:latin typeface="Arial" charset="0"/>
              </a:rPr>
              <a:t>100 mJ</a:t>
            </a:r>
            <a:endParaRPr lang="en-US" sz="12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9" name="Line 121"/>
          <p:cNvSpPr>
            <a:spLocks noChangeShapeType="1"/>
          </p:cNvSpPr>
          <p:nvPr/>
        </p:nvSpPr>
        <p:spPr bwMode="auto">
          <a:xfrm flipH="1">
            <a:off x="6237145" y="1720838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126"/>
          <p:cNvSpPr>
            <a:spLocks noChangeShapeType="1"/>
          </p:cNvSpPr>
          <p:nvPr/>
        </p:nvSpPr>
        <p:spPr bwMode="auto">
          <a:xfrm>
            <a:off x="5569400" y="1793851"/>
            <a:ext cx="334877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CustomShape 11"/>
          <p:cNvSpPr>
            <a:spLocks noChangeArrowheads="1"/>
          </p:cNvSpPr>
          <p:nvPr/>
        </p:nvSpPr>
        <p:spPr bwMode="auto">
          <a:xfrm flipH="1">
            <a:off x="2778097" y="3128356"/>
            <a:ext cx="1467597" cy="701614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CustomShape 14"/>
          <p:cNvSpPr>
            <a:spLocks noChangeArrowheads="1"/>
          </p:cNvSpPr>
          <p:nvPr/>
        </p:nvSpPr>
        <p:spPr bwMode="auto">
          <a:xfrm flipH="1">
            <a:off x="2970240" y="3376672"/>
            <a:ext cx="1083764" cy="180989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H="1" flipV="1">
            <a:off x="2883883" y="3328311"/>
            <a:ext cx="0" cy="27813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CustomShape 11"/>
          <p:cNvSpPr>
            <a:spLocks noChangeArrowheads="1"/>
          </p:cNvSpPr>
          <p:nvPr/>
        </p:nvSpPr>
        <p:spPr bwMode="auto">
          <a:xfrm flipH="1">
            <a:off x="4324700" y="3128356"/>
            <a:ext cx="1467597" cy="702498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CustomShape 14"/>
          <p:cNvSpPr>
            <a:spLocks noChangeArrowheads="1"/>
          </p:cNvSpPr>
          <p:nvPr/>
        </p:nvSpPr>
        <p:spPr bwMode="auto">
          <a:xfrm flipH="1">
            <a:off x="4516842" y="3376672"/>
            <a:ext cx="1083764" cy="180989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6" name="Straight Connector 55"/>
          <p:cNvCxnSpPr/>
          <p:nvPr/>
        </p:nvCxnSpPr>
        <p:spPr bwMode="auto">
          <a:xfrm flipH="1" flipV="1">
            <a:off x="4325071" y="3354875"/>
            <a:ext cx="0" cy="2203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 flipH="1" flipV="1">
            <a:off x="4243857" y="3354875"/>
            <a:ext cx="0" cy="2203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 bwMode="auto">
          <a:xfrm flipH="1">
            <a:off x="4243857" y="3354875"/>
            <a:ext cx="826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flipH="1">
            <a:off x="4246809" y="3576761"/>
            <a:ext cx="797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ine 12"/>
          <p:cNvSpPr>
            <a:spLocks noChangeShapeType="1"/>
          </p:cNvSpPr>
          <p:nvPr/>
        </p:nvSpPr>
        <p:spPr bwMode="auto">
          <a:xfrm flipH="1">
            <a:off x="5792298" y="3193675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1" name="Straight Connector 60"/>
          <p:cNvCxnSpPr>
            <a:cxnSpLocks noChangeShapeType="1"/>
          </p:cNvCxnSpPr>
          <p:nvPr/>
        </p:nvCxnSpPr>
        <p:spPr bwMode="auto">
          <a:xfrm flipH="1" flipV="1">
            <a:off x="5724915" y="3370501"/>
            <a:ext cx="1476" cy="20626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 flipV="1">
            <a:off x="4472734" y="3328311"/>
            <a:ext cx="1275806" cy="25938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CustomShape 11"/>
          <p:cNvSpPr>
            <a:spLocks noChangeArrowheads="1"/>
          </p:cNvSpPr>
          <p:nvPr/>
        </p:nvSpPr>
        <p:spPr bwMode="auto">
          <a:xfrm flipH="1">
            <a:off x="1225347" y="3128356"/>
            <a:ext cx="1467597" cy="701614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2"/>
          <p:cNvSpPr>
            <a:spLocks noChangeShapeType="1"/>
          </p:cNvSpPr>
          <p:nvPr/>
        </p:nvSpPr>
        <p:spPr bwMode="auto">
          <a:xfrm flipH="1">
            <a:off x="1225347" y="3401550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CustomShape 14"/>
          <p:cNvSpPr>
            <a:spLocks noChangeArrowheads="1"/>
          </p:cNvSpPr>
          <p:nvPr/>
        </p:nvSpPr>
        <p:spPr bwMode="auto">
          <a:xfrm flipH="1">
            <a:off x="1417489" y="3376672"/>
            <a:ext cx="1083764" cy="180989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66" name="Straight Connector 65"/>
          <p:cNvCxnSpPr/>
          <p:nvPr/>
        </p:nvCxnSpPr>
        <p:spPr bwMode="auto">
          <a:xfrm flipH="1" flipV="1">
            <a:off x="2777567" y="3354875"/>
            <a:ext cx="0" cy="2203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 flipH="1" flipV="1">
            <a:off x="2691922" y="3354875"/>
            <a:ext cx="0" cy="2203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flipH="1">
            <a:off x="2691922" y="3354875"/>
            <a:ext cx="812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 bwMode="auto">
          <a:xfrm flipH="1">
            <a:off x="2694875" y="3576761"/>
            <a:ext cx="782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 flipH="1" flipV="1">
            <a:off x="4466827" y="3325187"/>
            <a:ext cx="1176871" cy="29689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4460921" y="3381439"/>
            <a:ext cx="1262516" cy="225011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flipH="1" flipV="1">
            <a:off x="4198082" y="3465819"/>
            <a:ext cx="1442664" cy="1562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flipV="1">
            <a:off x="2883883" y="3325187"/>
            <a:ext cx="1231507" cy="28126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Connector 73"/>
          <p:cNvCxnSpPr>
            <a:cxnSpLocks noChangeShapeType="1"/>
          </p:cNvCxnSpPr>
          <p:nvPr/>
        </p:nvCxnSpPr>
        <p:spPr bwMode="auto">
          <a:xfrm flipH="1">
            <a:off x="4170025" y="3467380"/>
            <a:ext cx="36916" cy="15157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2886837" y="3339250"/>
            <a:ext cx="1290572" cy="28126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Connector 75"/>
          <p:cNvCxnSpPr>
            <a:cxnSpLocks noChangeShapeType="1"/>
          </p:cNvCxnSpPr>
          <p:nvPr/>
        </p:nvCxnSpPr>
        <p:spPr bwMode="auto">
          <a:xfrm flipH="1" flipV="1">
            <a:off x="4115391" y="3315811"/>
            <a:ext cx="0" cy="16407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H="1" flipV="1">
            <a:off x="5640746" y="3459568"/>
            <a:ext cx="0" cy="15782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Line 18"/>
          <p:cNvSpPr>
            <a:spLocks noChangeShapeType="1"/>
          </p:cNvSpPr>
          <p:nvPr/>
        </p:nvSpPr>
        <p:spPr bwMode="auto">
          <a:xfrm>
            <a:off x="4247315" y="2576203"/>
            <a:ext cx="2255618" cy="495392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18"/>
          <p:cNvSpPr>
            <a:spLocks noChangeShapeType="1"/>
          </p:cNvSpPr>
          <p:nvPr/>
        </p:nvSpPr>
        <p:spPr bwMode="auto">
          <a:xfrm flipH="1">
            <a:off x="4460686" y="3071595"/>
            <a:ext cx="2049300" cy="534208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" name="Group 292"/>
          <p:cNvGrpSpPr>
            <a:grpSpLocks/>
          </p:cNvGrpSpPr>
          <p:nvPr/>
        </p:nvGrpSpPr>
        <p:grpSpPr bwMode="auto">
          <a:xfrm>
            <a:off x="6491400" y="2959058"/>
            <a:ext cx="34091" cy="235111"/>
            <a:chOff x="7352370" y="2065269"/>
            <a:chExt cx="36649" cy="238804"/>
          </a:xfrm>
        </p:grpSpPr>
        <p:sp>
          <p:nvSpPr>
            <p:cNvPr id="81" name="Line 104"/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293"/>
          <p:cNvGrpSpPr>
            <a:grpSpLocks/>
          </p:cNvGrpSpPr>
          <p:nvPr/>
        </p:nvGrpSpPr>
        <p:grpSpPr bwMode="auto">
          <a:xfrm>
            <a:off x="4224036" y="2507561"/>
            <a:ext cx="15404" cy="141773"/>
            <a:chOff x="4914904" y="1606680"/>
            <a:chExt cx="16560" cy="144000"/>
          </a:xfrm>
        </p:grpSpPr>
        <p:sp>
          <p:nvSpPr>
            <p:cNvPr id="84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CustomShape 5"/>
          <p:cNvSpPr>
            <a:spLocks noChangeArrowheads="1"/>
          </p:cNvSpPr>
          <p:nvPr/>
        </p:nvSpPr>
        <p:spPr bwMode="auto">
          <a:xfrm>
            <a:off x="4470350" y="3777194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2a</a:t>
            </a:r>
            <a:endParaRPr lang="en-US" dirty="0"/>
          </a:p>
        </p:txBody>
      </p:sp>
      <p:sp>
        <p:nvSpPr>
          <p:cNvPr id="87" name="CustomShape 5"/>
          <p:cNvSpPr>
            <a:spLocks noChangeArrowheads="1"/>
          </p:cNvSpPr>
          <p:nvPr/>
        </p:nvSpPr>
        <p:spPr bwMode="auto">
          <a:xfrm>
            <a:off x="3005281" y="3777194"/>
            <a:ext cx="1298155" cy="34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2b</a:t>
            </a:r>
            <a:endParaRPr lang="en-US" dirty="0"/>
          </a:p>
        </p:txBody>
      </p:sp>
      <p:sp>
        <p:nvSpPr>
          <p:cNvPr id="88" name="CustomShape 5"/>
          <p:cNvSpPr>
            <a:spLocks noChangeArrowheads="1"/>
          </p:cNvSpPr>
          <p:nvPr/>
        </p:nvSpPr>
        <p:spPr bwMode="auto">
          <a:xfrm>
            <a:off x="1424182" y="3777194"/>
            <a:ext cx="1293590" cy="25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2c</a:t>
            </a:r>
            <a:endParaRPr lang="en-US" b="1" i="1" dirty="0"/>
          </a:p>
        </p:txBody>
      </p:sp>
      <p:sp>
        <p:nvSpPr>
          <p:cNvPr id="89" name="Rectangle 88"/>
          <p:cNvSpPr/>
          <p:nvPr/>
        </p:nvSpPr>
        <p:spPr bwMode="auto">
          <a:xfrm>
            <a:off x="1055819" y="4526807"/>
            <a:ext cx="1869410" cy="128443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0" name="Straight Connector 89"/>
          <p:cNvCxnSpPr/>
          <p:nvPr/>
        </p:nvCxnSpPr>
        <p:spPr bwMode="auto">
          <a:xfrm flipV="1">
            <a:off x="862380" y="4814321"/>
            <a:ext cx="91994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flipV="1">
            <a:off x="1184285" y="4820572"/>
            <a:ext cx="1537169" cy="212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flipV="1">
            <a:off x="1380677" y="4820572"/>
            <a:ext cx="1342254" cy="52033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flipV="1">
            <a:off x="1184285" y="5034644"/>
            <a:ext cx="1656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>
            <a:off x="1380677" y="5339346"/>
            <a:ext cx="126251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flipH="1">
            <a:off x="1261070" y="5342471"/>
            <a:ext cx="1382123" cy="22501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flipH="1">
            <a:off x="1268454" y="5034644"/>
            <a:ext cx="1572607" cy="5328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flipV="1">
            <a:off x="1385106" y="4814321"/>
            <a:ext cx="1326011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2604801" y="4628375"/>
            <a:ext cx="234784" cy="3672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>
            <a:off x="2592987" y="4636187"/>
            <a:ext cx="234784" cy="36720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1154753" y="4994017"/>
            <a:ext cx="234784" cy="3656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>
            <a:off x="1163612" y="4989329"/>
            <a:ext cx="234784" cy="36720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 flipH="1">
            <a:off x="2619567" y="5023706"/>
            <a:ext cx="234784" cy="3672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flipH="1">
            <a:off x="2606278" y="5020581"/>
            <a:ext cx="234783" cy="36720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Line 36"/>
          <p:cNvSpPr>
            <a:spLocks noChangeShapeType="1"/>
          </p:cNvSpPr>
          <p:nvPr/>
        </p:nvSpPr>
        <p:spPr bwMode="auto">
          <a:xfrm>
            <a:off x="855656" y="3473353"/>
            <a:ext cx="183807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5" name="Group 313"/>
          <p:cNvGrpSpPr>
            <a:grpSpLocks/>
          </p:cNvGrpSpPr>
          <p:nvPr/>
        </p:nvGrpSpPr>
        <p:grpSpPr bwMode="auto">
          <a:xfrm>
            <a:off x="776065" y="3398424"/>
            <a:ext cx="133951" cy="130252"/>
            <a:chOff x="1208260" y="2848944"/>
            <a:chExt cx="144000" cy="132298"/>
          </a:xfrm>
        </p:grpSpPr>
        <p:sp>
          <p:nvSpPr>
            <p:cNvPr id="106" name="Line 98"/>
            <p:cNvSpPr>
              <a:spLocks noChangeShapeType="1"/>
            </p:cNvSpPr>
            <p:nvPr/>
          </p:nvSpPr>
          <p:spPr bwMode="auto">
            <a:xfrm flipV="1">
              <a:off x="1220140" y="2860282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99"/>
            <p:cNvSpPr>
              <a:spLocks noChangeShapeType="1"/>
            </p:cNvSpPr>
            <p:nvPr/>
          </p:nvSpPr>
          <p:spPr bwMode="auto">
            <a:xfrm flipV="1">
              <a:off x="1208260" y="2848944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314"/>
          <p:cNvGrpSpPr>
            <a:grpSpLocks/>
          </p:cNvGrpSpPr>
          <p:nvPr/>
        </p:nvGrpSpPr>
        <p:grpSpPr bwMode="auto">
          <a:xfrm rot="16200000">
            <a:off x="777350" y="4751051"/>
            <a:ext cx="141773" cy="123065"/>
            <a:chOff x="1132232" y="4212552"/>
            <a:chExt cx="144000" cy="132298"/>
          </a:xfrm>
        </p:grpSpPr>
        <p:sp>
          <p:nvSpPr>
            <p:cNvPr id="109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315"/>
          <p:cNvGrpSpPr>
            <a:grpSpLocks/>
          </p:cNvGrpSpPr>
          <p:nvPr/>
        </p:nvGrpSpPr>
        <p:grpSpPr bwMode="auto">
          <a:xfrm rot="300000">
            <a:off x="4451842" y="3248030"/>
            <a:ext cx="15404" cy="141773"/>
            <a:chOff x="4914904" y="1606680"/>
            <a:chExt cx="16560" cy="144000"/>
          </a:xfrm>
        </p:grpSpPr>
        <p:sp>
          <p:nvSpPr>
            <p:cNvPr id="112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" name="Group 316"/>
          <p:cNvGrpSpPr>
            <a:grpSpLocks/>
          </p:cNvGrpSpPr>
          <p:nvPr/>
        </p:nvGrpSpPr>
        <p:grpSpPr bwMode="auto">
          <a:xfrm rot="21300000">
            <a:off x="4440753" y="3534917"/>
            <a:ext cx="15404" cy="141773"/>
            <a:chOff x="4914904" y="1606680"/>
            <a:chExt cx="16560" cy="144000"/>
          </a:xfrm>
        </p:grpSpPr>
        <p:sp>
          <p:nvSpPr>
            <p:cNvPr id="115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317"/>
          <p:cNvGrpSpPr>
            <a:grpSpLocks/>
          </p:cNvGrpSpPr>
          <p:nvPr/>
        </p:nvGrpSpPr>
        <p:grpSpPr bwMode="auto">
          <a:xfrm rot="10800000">
            <a:off x="5603714" y="3590733"/>
            <a:ext cx="79964" cy="82356"/>
            <a:chOff x="1132232" y="4212552"/>
            <a:chExt cx="144000" cy="132298"/>
          </a:xfrm>
        </p:grpSpPr>
        <p:sp>
          <p:nvSpPr>
            <p:cNvPr id="118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" name="Group 318"/>
          <p:cNvGrpSpPr>
            <a:grpSpLocks/>
          </p:cNvGrpSpPr>
          <p:nvPr/>
        </p:nvGrpSpPr>
        <p:grpSpPr bwMode="auto">
          <a:xfrm rot="10800000">
            <a:off x="5694752" y="3552973"/>
            <a:ext cx="79964" cy="82356"/>
            <a:chOff x="1132232" y="4212552"/>
            <a:chExt cx="144000" cy="132298"/>
          </a:xfrm>
        </p:grpSpPr>
        <p:sp>
          <p:nvSpPr>
            <p:cNvPr id="121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" name="Group 319"/>
          <p:cNvGrpSpPr>
            <a:grpSpLocks/>
          </p:cNvGrpSpPr>
          <p:nvPr/>
        </p:nvGrpSpPr>
        <p:grpSpPr bwMode="auto">
          <a:xfrm rot="10800000" flipV="1">
            <a:off x="5693692" y="3335494"/>
            <a:ext cx="79964" cy="82356"/>
            <a:chOff x="1132232" y="4212552"/>
            <a:chExt cx="144000" cy="132298"/>
          </a:xfrm>
        </p:grpSpPr>
        <p:sp>
          <p:nvSpPr>
            <p:cNvPr id="124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320"/>
          <p:cNvGrpSpPr>
            <a:grpSpLocks/>
          </p:cNvGrpSpPr>
          <p:nvPr/>
        </p:nvGrpSpPr>
        <p:grpSpPr bwMode="auto">
          <a:xfrm rot="11400000" flipV="1">
            <a:off x="5604983" y="3417850"/>
            <a:ext cx="79964" cy="82356"/>
            <a:chOff x="1132232" y="4212552"/>
            <a:chExt cx="144000" cy="132298"/>
          </a:xfrm>
        </p:grpSpPr>
        <p:sp>
          <p:nvSpPr>
            <p:cNvPr id="127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" name="Group 321"/>
          <p:cNvGrpSpPr>
            <a:grpSpLocks/>
          </p:cNvGrpSpPr>
          <p:nvPr/>
        </p:nvGrpSpPr>
        <p:grpSpPr bwMode="auto">
          <a:xfrm rot="10399613" flipV="1">
            <a:off x="4080564" y="3276693"/>
            <a:ext cx="79964" cy="82356"/>
            <a:chOff x="1132232" y="4212552"/>
            <a:chExt cx="144000" cy="132298"/>
          </a:xfrm>
        </p:grpSpPr>
        <p:sp>
          <p:nvSpPr>
            <p:cNvPr id="130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322"/>
          <p:cNvGrpSpPr>
            <a:grpSpLocks/>
          </p:cNvGrpSpPr>
          <p:nvPr/>
        </p:nvGrpSpPr>
        <p:grpSpPr bwMode="auto">
          <a:xfrm rot="11312957">
            <a:off x="4138733" y="3589198"/>
            <a:ext cx="79964" cy="82356"/>
            <a:chOff x="1132232" y="4212552"/>
            <a:chExt cx="144000" cy="132298"/>
          </a:xfrm>
        </p:grpSpPr>
        <p:sp>
          <p:nvSpPr>
            <p:cNvPr id="133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" name="Group 323"/>
          <p:cNvGrpSpPr>
            <a:grpSpLocks/>
          </p:cNvGrpSpPr>
          <p:nvPr/>
        </p:nvGrpSpPr>
        <p:grpSpPr bwMode="auto">
          <a:xfrm rot="10800000">
            <a:off x="4078349" y="3437985"/>
            <a:ext cx="79964" cy="82356"/>
            <a:chOff x="1132232" y="4212552"/>
            <a:chExt cx="144000" cy="132298"/>
          </a:xfrm>
        </p:grpSpPr>
        <p:sp>
          <p:nvSpPr>
            <p:cNvPr id="136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" name="Group 324"/>
          <p:cNvGrpSpPr>
            <a:grpSpLocks/>
          </p:cNvGrpSpPr>
          <p:nvPr/>
        </p:nvGrpSpPr>
        <p:grpSpPr bwMode="auto">
          <a:xfrm rot="478273">
            <a:off x="4162464" y="3414530"/>
            <a:ext cx="79964" cy="82356"/>
            <a:chOff x="1132232" y="4212552"/>
            <a:chExt cx="144000" cy="132298"/>
          </a:xfrm>
        </p:grpSpPr>
        <p:sp>
          <p:nvSpPr>
            <p:cNvPr id="139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" name="Group 325"/>
          <p:cNvGrpSpPr>
            <a:grpSpLocks/>
          </p:cNvGrpSpPr>
          <p:nvPr/>
        </p:nvGrpSpPr>
        <p:grpSpPr bwMode="auto">
          <a:xfrm rot="15749442">
            <a:off x="2837989" y="3573789"/>
            <a:ext cx="84634" cy="77812"/>
            <a:chOff x="1132232" y="4212552"/>
            <a:chExt cx="144000" cy="132298"/>
          </a:xfrm>
        </p:grpSpPr>
        <p:sp>
          <p:nvSpPr>
            <p:cNvPr id="142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326"/>
          <p:cNvGrpSpPr>
            <a:grpSpLocks/>
          </p:cNvGrpSpPr>
          <p:nvPr/>
        </p:nvGrpSpPr>
        <p:grpSpPr bwMode="auto">
          <a:xfrm>
            <a:off x="2841773" y="3283282"/>
            <a:ext cx="79964" cy="82356"/>
            <a:chOff x="1132232" y="4212552"/>
            <a:chExt cx="144000" cy="132298"/>
          </a:xfrm>
        </p:grpSpPr>
        <p:sp>
          <p:nvSpPr>
            <p:cNvPr id="145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267200" y="4724400"/>
            <a:ext cx="3124200" cy="1297792"/>
            <a:chOff x="4267200" y="4724400"/>
            <a:chExt cx="3124200" cy="1297792"/>
          </a:xfrm>
        </p:grpSpPr>
        <p:sp>
          <p:nvSpPr>
            <p:cNvPr id="148" name="CustomShape 39"/>
            <p:cNvSpPr>
              <a:spLocks noChangeArrowheads="1"/>
            </p:cNvSpPr>
            <p:nvPr/>
          </p:nvSpPr>
          <p:spPr bwMode="auto">
            <a:xfrm>
              <a:off x="4267200" y="4724400"/>
              <a:ext cx="2144867" cy="28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Non-linear compressor</a:t>
              </a:r>
              <a:endParaRPr lang="en-US" dirty="0"/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4621042" y="5197153"/>
              <a:ext cx="62018" cy="757849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0" name="Straight Arrow Connector 149"/>
            <p:cNvCxnSpPr/>
            <p:nvPr/>
          </p:nvCxnSpPr>
          <p:spPr bwMode="auto">
            <a:xfrm>
              <a:off x="4315380" y="5258093"/>
              <a:ext cx="289419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 bwMode="auto">
            <a:xfrm>
              <a:off x="4315380" y="5361223"/>
              <a:ext cx="289419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 bwMode="auto">
            <a:xfrm>
              <a:off x="4315380" y="5462791"/>
              <a:ext cx="28941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 bwMode="auto">
            <a:xfrm>
              <a:off x="4315380" y="5565921"/>
              <a:ext cx="289419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 bwMode="auto">
            <a:xfrm>
              <a:off x="4315380" y="5669051"/>
              <a:ext cx="28941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 bwMode="auto">
            <a:xfrm>
              <a:off x="4315380" y="5770618"/>
              <a:ext cx="289419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 bwMode="auto">
            <a:xfrm>
              <a:off x="4315380" y="5873748"/>
              <a:ext cx="289419" cy="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 bwMode="auto">
            <a:xfrm>
              <a:off x="4700780" y="5258093"/>
              <a:ext cx="602464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 bwMode="auto">
            <a:xfrm>
              <a:off x="4700780" y="5361223"/>
              <a:ext cx="602464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 bwMode="auto">
            <a:xfrm>
              <a:off x="4700780" y="5462791"/>
              <a:ext cx="602464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 bwMode="auto">
            <a:xfrm>
              <a:off x="4700780" y="5565921"/>
              <a:ext cx="1256609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 bwMode="auto">
            <a:xfrm>
              <a:off x="4700780" y="5669051"/>
              <a:ext cx="602464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 bwMode="auto">
            <a:xfrm>
              <a:off x="4700780" y="5770618"/>
              <a:ext cx="602464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 bwMode="auto">
            <a:xfrm>
              <a:off x="4700780" y="5873748"/>
              <a:ext cx="602464" cy="0"/>
            </a:xfrm>
            <a:prstGeom prst="straightConnector1">
              <a:avLst/>
            </a:prstGeom>
            <a:ln w="9525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 bwMode="auto">
            <a:xfrm>
              <a:off x="6029745" y="5361223"/>
              <a:ext cx="29089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 bwMode="auto">
            <a:xfrm>
              <a:off x="6029745" y="5462791"/>
              <a:ext cx="29089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 bwMode="auto">
            <a:xfrm>
              <a:off x="6029745" y="5565921"/>
              <a:ext cx="29089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 bwMode="auto">
            <a:xfrm>
              <a:off x="6029745" y="5669051"/>
              <a:ext cx="29089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 bwMode="auto">
            <a:xfrm>
              <a:off x="6029745" y="5770618"/>
              <a:ext cx="29089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oup 347"/>
            <p:cNvGrpSpPr>
              <a:grpSpLocks/>
            </p:cNvGrpSpPr>
            <p:nvPr/>
          </p:nvGrpSpPr>
          <p:grpSpPr bwMode="auto">
            <a:xfrm>
              <a:off x="5303347" y="5196954"/>
              <a:ext cx="41513" cy="737955"/>
              <a:chOff x="4419600" y="1828800"/>
              <a:chExt cx="152400" cy="274320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4495114" y="1829539"/>
                <a:ext cx="0" cy="121979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4495114" y="3351382"/>
                <a:ext cx="0" cy="121979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4419221" y="3351382"/>
                <a:ext cx="151785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419221" y="3049337"/>
                <a:ext cx="151785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Freeform 169"/>
            <p:cNvSpPr/>
            <p:nvPr/>
          </p:nvSpPr>
          <p:spPr bwMode="auto">
            <a:xfrm>
              <a:off x="4700780" y="5361223"/>
              <a:ext cx="1266947" cy="184384"/>
            </a:xfrm>
            <a:custGeom>
              <a:avLst/>
              <a:gdLst>
                <a:gd name="connsiteX0" fmla="*/ 0 w 4600575"/>
                <a:gd name="connsiteY0" fmla="*/ 0 h 685803"/>
                <a:gd name="connsiteX1" fmla="*/ 2247900 w 4600575"/>
                <a:gd name="connsiteY1" fmla="*/ 685800 h 685803"/>
                <a:gd name="connsiteX2" fmla="*/ 4600575 w 4600575"/>
                <a:gd name="connsiteY2" fmla="*/ 9525 h 68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0575" h="685803">
                  <a:moveTo>
                    <a:pt x="0" y="0"/>
                  </a:moveTo>
                  <a:cubicBezTo>
                    <a:pt x="740569" y="342106"/>
                    <a:pt x="1481138" y="684213"/>
                    <a:pt x="2247900" y="685800"/>
                  </a:cubicBezTo>
                  <a:cubicBezTo>
                    <a:pt x="3014663" y="687388"/>
                    <a:pt x="4197350" y="142875"/>
                    <a:pt x="4600575" y="9525"/>
                  </a:cubicBezTo>
                </a:path>
              </a:pathLst>
            </a:custGeom>
            <a:noFill/>
            <a:ln w="127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 flipV="1">
              <a:off x="4700780" y="5586234"/>
              <a:ext cx="1266947" cy="184384"/>
            </a:xfrm>
            <a:custGeom>
              <a:avLst/>
              <a:gdLst>
                <a:gd name="connsiteX0" fmla="*/ 0 w 4600575"/>
                <a:gd name="connsiteY0" fmla="*/ 0 h 685803"/>
                <a:gd name="connsiteX1" fmla="*/ 2247900 w 4600575"/>
                <a:gd name="connsiteY1" fmla="*/ 685800 h 685803"/>
                <a:gd name="connsiteX2" fmla="*/ 4600575 w 4600575"/>
                <a:gd name="connsiteY2" fmla="*/ 9525 h 68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0575" h="685803">
                  <a:moveTo>
                    <a:pt x="0" y="0"/>
                  </a:moveTo>
                  <a:cubicBezTo>
                    <a:pt x="740569" y="342106"/>
                    <a:pt x="1481138" y="684213"/>
                    <a:pt x="2247900" y="685800"/>
                  </a:cubicBezTo>
                  <a:cubicBezTo>
                    <a:pt x="3014663" y="687388"/>
                    <a:pt x="4197350" y="142875"/>
                    <a:pt x="4600575" y="9525"/>
                  </a:cubicBezTo>
                </a:path>
              </a:pathLst>
            </a:custGeom>
            <a:noFill/>
            <a:ln w="127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5972155" y="5258093"/>
              <a:ext cx="36916" cy="615655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6341312" y="5309658"/>
              <a:ext cx="547829" cy="523462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4" name="Straight Connector 173"/>
            <p:cNvCxnSpPr/>
            <p:nvPr/>
          </p:nvCxnSpPr>
          <p:spPr bwMode="auto">
            <a:xfrm>
              <a:off x="6539180" y="5453415"/>
              <a:ext cx="69402" cy="1234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auto">
            <a:xfrm>
              <a:off x="6370845" y="5589359"/>
              <a:ext cx="67925" cy="1218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6639591" y="5453415"/>
              <a:ext cx="69402" cy="1234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auto">
            <a:xfrm flipH="1">
              <a:off x="6799067" y="5598734"/>
              <a:ext cx="69402" cy="1234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 bwMode="auto">
            <a:xfrm flipH="1">
              <a:off x="6642544" y="5456540"/>
              <a:ext cx="67925" cy="123443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 bwMode="auto">
            <a:xfrm>
              <a:off x="6536227" y="5454977"/>
              <a:ext cx="67925" cy="12344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 bwMode="auto">
            <a:xfrm>
              <a:off x="6372322" y="5587796"/>
              <a:ext cx="69401" cy="123443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 bwMode="auto">
            <a:xfrm flipH="1">
              <a:off x="6794637" y="5598734"/>
              <a:ext cx="69401" cy="12188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 bwMode="auto">
            <a:xfrm>
              <a:off x="6379705" y="5514355"/>
              <a:ext cx="165382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 bwMode="auto">
            <a:xfrm flipV="1">
              <a:off x="6378229" y="5514355"/>
              <a:ext cx="191962" cy="875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 bwMode="auto">
            <a:xfrm flipV="1">
              <a:off x="6435816" y="5511230"/>
              <a:ext cx="135849" cy="193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 bwMode="auto">
            <a:xfrm flipV="1">
              <a:off x="6379705" y="5603423"/>
              <a:ext cx="4843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 bwMode="auto">
            <a:xfrm flipV="1">
              <a:off x="6432863" y="5704989"/>
              <a:ext cx="3735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 bwMode="auto">
            <a:xfrm>
              <a:off x="6692750" y="5519043"/>
              <a:ext cx="175719" cy="0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 bwMode="auto">
            <a:xfrm flipH="1" flipV="1">
              <a:off x="6672077" y="5519043"/>
              <a:ext cx="134373" cy="1875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 bwMode="auto">
            <a:xfrm flipH="1" flipV="1">
              <a:off x="6672077" y="5517481"/>
              <a:ext cx="191962" cy="859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 bwMode="auto">
            <a:xfrm>
              <a:off x="6909814" y="5358097"/>
              <a:ext cx="29089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/>
            <p:nvPr/>
          </p:nvCxnSpPr>
          <p:spPr bwMode="auto">
            <a:xfrm>
              <a:off x="6909814" y="5459666"/>
              <a:ext cx="29089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/>
            <p:nvPr/>
          </p:nvCxnSpPr>
          <p:spPr bwMode="auto">
            <a:xfrm>
              <a:off x="6909814" y="5562796"/>
              <a:ext cx="29089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/>
            <p:nvPr/>
          </p:nvCxnSpPr>
          <p:spPr bwMode="auto">
            <a:xfrm>
              <a:off x="6909814" y="5664363"/>
              <a:ext cx="290896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 bwMode="auto">
            <a:xfrm>
              <a:off x="6909814" y="5767493"/>
              <a:ext cx="29089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 bwMode="auto">
            <a:xfrm>
              <a:off x="4314109" y="5128399"/>
              <a:ext cx="3077291" cy="89379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00" name="Straight Connector 199"/>
          <p:cNvCxnSpPr>
            <a:endCxn id="195" idx="1"/>
          </p:cNvCxnSpPr>
          <p:nvPr/>
        </p:nvCxnSpPr>
        <p:spPr bwMode="auto">
          <a:xfrm>
            <a:off x="1265500" y="5573734"/>
            <a:ext cx="3048609" cy="156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375"/>
          <p:cNvGrpSpPr>
            <a:grpSpLocks/>
          </p:cNvGrpSpPr>
          <p:nvPr/>
        </p:nvGrpSpPr>
        <p:grpSpPr bwMode="auto">
          <a:xfrm>
            <a:off x="1144157" y="5379427"/>
            <a:ext cx="242183" cy="378536"/>
            <a:chOff x="1603967" y="5170983"/>
            <a:chExt cx="260352" cy="384482"/>
          </a:xfrm>
        </p:grpSpPr>
        <p:cxnSp>
          <p:nvCxnSpPr>
            <p:cNvPr id="202" name="Straight Connector 201"/>
            <p:cNvCxnSpPr/>
            <p:nvPr/>
          </p:nvCxnSpPr>
          <p:spPr>
            <a:xfrm flipH="1">
              <a:off x="1604247" y="5171538"/>
              <a:ext cx="252397" cy="37297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>
              <a:off x="1612184" y="5182648"/>
              <a:ext cx="252398" cy="372973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" name="Straight Connector 203"/>
          <p:cNvCxnSpPr>
            <a:cxnSpLocks noChangeShapeType="1"/>
          </p:cNvCxnSpPr>
          <p:nvPr/>
        </p:nvCxnSpPr>
        <p:spPr bwMode="auto">
          <a:xfrm flipH="1">
            <a:off x="853521" y="4211167"/>
            <a:ext cx="1477" cy="101568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" name="Straight Connector 204"/>
          <p:cNvCxnSpPr>
            <a:cxnSpLocks noChangeShapeType="1"/>
          </p:cNvCxnSpPr>
          <p:nvPr/>
        </p:nvCxnSpPr>
        <p:spPr bwMode="auto">
          <a:xfrm flipH="1">
            <a:off x="933259" y="3473631"/>
            <a:ext cx="3182132" cy="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" name="Straight Connector 205"/>
          <p:cNvCxnSpPr>
            <a:cxnSpLocks noChangeShapeType="1"/>
          </p:cNvCxnSpPr>
          <p:nvPr/>
        </p:nvCxnSpPr>
        <p:spPr bwMode="auto">
          <a:xfrm flipH="1">
            <a:off x="5967081" y="3193930"/>
            <a:ext cx="81214" cy="2031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" name="Straight Connector 206"/>
          <p:cNvCxnSpPr>
            <a:cxnSpLocks noChangeShapeType="1"/>
          </p:cNvCxnSpPr>
          <p:nvPr/>
        </p:nvCxnSpPr>
        <p:spPr bwMode="auto">
          <a:xfrm flipV="1">
            <a:off x="4144923" y="1795424"/>
            <a:ext cx="64972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8" name="Straight Connector 207"/>
          <p:cNvCxnSpPr>
            <a:cxnSpLocks noChangeShapeType="1"/>
          </p:cNvCxnSpPr>
          <p:nvPr/>
        </p:nvCxnSpPr>
        <p:spPr bwMode="auto">
          <a:xfrm flipV="1">
            <a:off x="2559026" y="1793862"/>
            <a:ext cx="63495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" name="Straight Connector 208"/>
          <p:cNvCxnSpPr/>
          <p:nvPr/>
        </p:nvCxnSpPr>
        <p:spPr bwMode="auto">
          <a:xfrm>
            <a:off x="7434601" y="5556545"/>
            <a:ext cx="1480799" cy="605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Shape 118"/>
          <p:cNvSpPr txBox="1">
            <a:spLocks noChangeArrowheads="1"/>
          </p:cNvSpPr>
          <p:nvPr/>
        </p:nvSpPr>
        <p:spPr bwMode="auto">
          <a:xfrm>
            <a:off x="7462279" y="4867206"/>
            <a:ext cx="562189" cy="73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10 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100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1200" b="1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100 TW</a:t>
            </a:r>
            <a:endParaRPr lang="en-US" sz="1600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211" name="Straight Connector 210"/>
          <p:cNvCxnSpPr>
            <a:cxnSpLocks noChangeShapeType="1"/>
          </p:cNvCxnSpPr>
          <p:nvPr/>
        </p:nvCxnSpPr>
        <p:spPr bwMode="auto">
          <a:xfrm>
            <a:off x="5171179" y="2781411"/>
            <a:ext cx="73831" cy="1406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2" name="Freeform 40"/>
          <p:cNvSpPr>
            <a:spLocks/>
          </p:cNvSpPr>
          <p:nvPr/>
        </p:nvSpPr>
        <p:spPr bwMode="auto">
          <a:xfrm>
            <a:off x="8514189" y="3243186"/>
            <a:ext cx="25518" cy="2270021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3" name="Picture 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3" y="3639082"/>
            <a:ext cx="301389" cy="47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Freeform 41"/>
          <p:cNvSpPr>
            <a:spLocks/>
          </p:cNvSpPr>
          <p:nvPr/>
        </p:nvSpPr>
        <p:spPr bwMode="auto">
          <a:xfrm>
            <a:off x="3663186" y="4427255"/>
            <a:ext cx="67310" cy="780107"/>
          </a:xfrm>
          <a:custGeom>
            <a:avLst/>
            <a:gdLst>
              <a:gd name="T0" fmla="*/ 0 w 201"/>
              <a:gd name="T1" fmla="*/ 792000 h 2201"/>
              <a:gd name="T2" fmla="*/ 43200 w 201"/>
              <a:gd name="T3" fmla="*/ 0 h 2201"/>
              <a:gd name="T4" fmla="*/ 72000 w 201"/>
              <a:gd name="T5" fmla="*/ 792000 h 22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" h="2201">
                <a:moveTo>
                  <a:pt x="0" y="2200"/>
                </a:moveTo>
                <a:cubicBezTo>
                  <a:pt x="80" y="2200"/>
                  <a:pt x="80" y="0"/>
                  <a:pt x="120" y="0"/>
                </a:cubicBezTo>
                <a:cubicBezTo>
                  <a:pt x="160" y="0"/>
                  <a:pt x="120" y="2200"/>
                  <a:pt x="200" y="22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" name="Picture 3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70" y="1565404"/>
            <a:ext cx="495618" cy="1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Freeform 120"/>
          <p:cNvSpPr>
            <a:spLocks/>
          </p:cNvSpPr>
          <p:nvPr/>
        </p:nvSpPr>
        <p:spPr bwMode="auto">
          <a:xfrm>
            <a:off x="2346852" y="1421165"/>
            <a:ext cx="33823" cy="248458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7" name="Picture 3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30" y="2322948"/>
            <a:ext cx="301389" cy="2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" name="TextBox 217"/>
          <p:cNvSpPr txBox="1"/>
          <p:nvPr/>
        </p:nvSpPr>
        <p:spPr>
          <a:xfrm>
            <a:off x="5977965" y="168088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latin typeface="+mn-lt"/>
              </a:rPr>
              <a:t>Collection of innovations:</a:t>
            </a:r>
            <a:endParaRPr lang="en-US" sz="2400" i="1" dirty="0">
              <a:latin typeface="+mn-lt"/>
            </a:endParaRPr>
          </a:p>
        </p:txBody>
      </p:sp>
      <p:sp>
        <p:nvSpPr>
          <p:cNvPr id="219" name="Title 1"/>
          <p:cNvSpPr txBox="1">
            <a:spLocks/>
          </p:cNvSpPr>
          <p:nvPr/>
        </p:nvSpPr>
        <p:spPr>
          <a:xfrm>
            <a:off x="609600" y="674005"/>
            <a:ext cx="10972800" cy="743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Concept ultra-fast CO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laser </a:t>
            </a:r>
            <a:r>
              <a:rPr lang="en-US" sz="2900" dirty="0" smtClean="0"/>
              <a:t>(Original ATF-II Proposal)</a:t>
            </a:r>
            <a:endParaRPr lang="en-US" sz="2900" dirty="0"/>
          </a:p>
        </p:txBody>
      </p:sp>
      <p:sp>
        <p:nvSpPr>
          <p:cNvPr id="220" name="Slide Number Placeholder 2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75659" y="2262106"/>
            <a:ext cx="2444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latin typeface="+mn-lt"/>
              </a:rPr>
              <a:t>OPA: </a:t>
            </a:r>
            <a:r>
              <a:rPr lang="en-US" sz="2000" i="1" dirty="0" err="1" smtClean="0">
                <a:latin typeface="+mn-lt"/>
              </a:rPr>
              <a:t>fs</a:t>
            </a:r>
            <a:r>
              <a:rPr lang="en-US" sz="2000" i="1" dirty="0" smtClean="0">
                <a:latin typeface="+mn-lt"/>
              </a:rPr>
              <a:t> seed</a:t>
            </a:r>
          </a:p>
          <a:p>
            <a:pPr marL="285750" indent="-285750">
              <a:buFont typeface="Arial"/>
              <a:buChar char="•"/>
            </a:pPr>
            <a:endParaRPr lang="en-US" sz="2000" i="1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latin typeface="+mn-lt"/>
              </a:rPr>
              <a:t>Stretcher + compressor = Chirped pulse amplification</a:t>
            </a:r>
          </a:p>
          <a:p>
            <a:pPr marL="285750" indent="-285750">
              <a:buFont typeface="Arial"/>
              <a:buChar char="•"/>
            </a:pPr>
            <a:endParaRPr lang="en-US" sz="2000" i="1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latin typeface="+mn-lt"/>
              </a:rPr>
              <a:t>High-pressure, isotopic amplifiers</a:t>
            </a:r>
          </a:p>
          <a:p>
            <a:pPr marL="285750" indent="-285750">
              <a:buFont typeface="Arial"/>
              <a:buChar char="•"/>
            </a:pPr>
            <a:endParaRPr lang="en-US" sz="2000" i="1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>
                <a:latin typeface="+mn-lt"/>
              </a:rPr>
              <a:t>Nonlinear </a:t>
            </a:r>
            <a:r>
              <a:rPr lang="en-US" sz="2000" i="1" dirty="0" smtClean="0">
                <a:latin typeface="+mn-lt"/>
              </a:rPr>
              <a:t>compressor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977965" y="168088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latin typeface="+mn-lt"/>
              </a:rPr>
              <a:t>Collection of innovations:</a:t>
            </a:r>
            <a:endParaRPr lang="en-US" sz="2400" i="1" dirty="0">
              <a:latin typeface="+mn-lt"/>
            </a:endParaRPr>
          </a:p>
        </p:txBody>
      </p:sp>
      <p:sp>
        <p:nvSpPr>
          <p:cNvPr id="219" name="Title 1"/>
          <p:cNvSpPr txBox="1">
            <a:spLocks/>
          </p:cNvSpPr>
          <p:nvPr/>
        </p:nvSpPr>
        <p:spPr>
          <a:xfrm>
            <a:off x="609600" y="674005"/>
            <a:ext cx="10972800" cy="743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Present-day configuration</a:t>
            </a:r>
            <a:endParaRPr lang="en-US" sz="3600" dirty="0"/>
          </a:p>
        </p:txBody>
      </p:sp>
      <p:grpSp>
        <p:nvGrpSpPr>
          <p:cNvPr id="345" name="Group 344"/>
          <p:cNvGrpSpPr/>
          <p:nvPr/>
        </p:nvGrpSpPr>
        <p:grpSpPr>
          <a:xfrm>
            <a:off x="799421" y="1258657"/>
            <a:ext cx="5584483" cy="4990947"/>
            <a:chOff x="6553672" y="1168712"/>
            <a:chExt cx="5584483" cy="4990947"/>
          </a:xfrm>
        </p:grpSpPr>
        <p:pic>
          <p:nvPicPr>
            <p:cNvPr id="220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036" y="2742558"/>
              <a:ext cx="383258" cy="64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TextShape 3"/>
            <p:cNvSpPr txBox="1">
              <a:spLocks noChangeArrowheads="1"/>
            </p:cNvSpPr>
            <p:nvPr/>
          </p:nvSpPr>
          <p:spPr bwMode="auto">
            <a:xfrm flipH="1">
              <a:off x="7364314" y="1412463"/>
              <a:ext cx="536808" cy="286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88"/>
                </a:lnSpc>
              </a:pPr>
              <a:r>
                <a:rPr lang="en-US" sz="1400">
                  <a:solidFill>
                    <a:srgbClr val="000000"/>
                  </a:solidFill>
                  <a:latin typeface="Arial" charset="0"/>
                  <a:ea typeface="Osaka" charset="0"/>
                  <a:cs typeface="Osaka" charset="0"/>
                </a:rPr>
                <a:t>OPA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222" name="TextShape 4"/>
            <p:cNvSpPr txBox="1">
              <a:spLocks noChangeArrowheads="1"/>
            </p:cNvSpPr>
            <p:nvPr/>
          </p:nvSpPr>
          <p:spPr bwMode="auto">
            <a:xfrm flipH="1">
              <a:off x="6553672" y="1168712"/>
              <a:ext cx="900317" cy="24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88"/>
                </a:lnSpc>
              </a:pPr>
              <a:r>
                <a:rPr lang="en-US" sz="1400">
                  <a:solidFill>
                    <a:srgbClr val="000000"/>
                  </a:solidFill>
                  <a:latin typeface="Arial" charset="0"/>
                  <a:ea typeface="Osaka" charset="0"/>
                  <a:cs typeface="Osaka" charset="0"/>
                </a:rPr>
                <a:t>Ti:Al2O3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223" name="CustomShape 6"/>
            <p:cNvSpPr>
              <a:spLocks noChangeArrowheads="1"/>
            </p:cNvSpPr>
            <p:nvPr/>
          </p:nvSpPr>
          <p:spPr bwMode="auto">
            <a:xfrm flipH="1">
              <a:off x="10947343" y="1492887"/>
              <a:ext cx="1038119" cy="425320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CustomShape 7"/>
            <p:cNvSpPr>
              <a:spLocks noChangeArrowheads="1"/>
            </p:cNvSpPr>
            <p:nvPr/>
          </p:nvSpPr>
          <p:spPr bwMode="auto">
            <a:xfrm flipH="1">
              <a:off x="11051154" y="1634661"/>
              <a:ext cx="830495" cy="141773"/>
            </a:xfrm>
            <a:prstGeom prst="roundRect">
              <a:avLst>
                <a:gd name="adj" fmla="val 10801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Line 8"/>
            <p:cNvSpPr>
              <a:spLocks noChangeShapeType="1"/>
            </p:cNvSpPr>
            <p:nvPr/>
          </p:nvSpPr>
          <p:spPr bwMode="auto">
            <a:xfrm flipH="1">
              <a:off x="11085982" y="1634660"/>
              <a:ext cx="761175" cy="0"/>
            </a:xfrm>
            <a:prstGeom prst="line">
              <a:avLst/>
            </a:prstGeom>
            <a:noFill/>
            <a:ln w="18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9"/>
            <p:cNvSpPr>
              <a:spLocks noChangeShapeType="1"/>
            </p:cNvSpPr>
            <p:nvPr/>
          </p:nvSpPr>
          <p:spPr bwMode="auto">
            <a:xfrm flipH="1">
              <a:off x="11085982" y="1776433"/>
              <a:ext cx="761175" cy="0"/>
            </a:xfrm>
            <a:prstGeom prst="line">
              <a:avLst/>
            </a:prstGeom>
            <a:noFill/>
            <a:ln w="18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10"/>
            <p:cNvSpPr>
              <a:spLocks noChangeShapeType="1"/>
            </p:cNvSpPr>
            <p:nvPr/>
          </p:nvSpPr>
          <p:spPr bwMode="auto">
            <a:xfrm flipH="1">
              <a:off x="10947342" y="1634661"/>
              <a:ext cx="0" cy="141773"/>
            </a:xfrm>
            <a:prstGeom prst="line">
              <a:avLst/>
            </a:prstGeom>
            <a:noFill/>
            <a:ln w="36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Line 17"/>
            <p:cNvSpPr>
              <a:spLocks noChangeShapeType="1"/>
            </p:cNvSpPr>
            <p:nvPr/>
          </p:nvSpPr>
          <p:spPr bwMode="auto">
            <a:xfrm flipV="1">
              <a:off x="9520304" y="1707673"/>
              <a:ext cx="2591070" cy="259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18"/>
            <p:cNvSpPr>
              <a:spLocks noChangeShapeType="1"/>
            </p:cNvSpPr>
            <p:nvPr/>
          </p:nvSpPr>
          <p:spPr bwMode="auto">
            <a:xfrm flipH="1">
              <a:off x="9625330" y="1707672"/>
              <a:ext cx="1046073" cy="1150227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CustomShape 25"/>
            <p:cNvSpPr>
              <a:spLocks noChangeArrowheads="1"/>
            </p:cNvSpPr>
            <p:nvPr/>
          </p:nvSpPr>
          <p:spPr bwMode="auto">
            <a:xfrm flipH="1">
              <a:off x="10929257" y="1209223"/>
              <a:ext cx="1208898" cy="305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</a:t>
              </a:r>
              <a:r>
                <a:rPr lang="en-US" sz="1400" b="1" i="1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1</a:t>
              </a:r>
              <a:endParaRPr lang="en-US" b="1" i="1" dirty="0"/>
            </a:p>
          </p:txBody>
        </p:sp>
        <p:sp>
          <p:nvSpPr>
            <p:cNvPr id="231" name="CustomShape 32"/>
            <p:cNvSpPr>
              <a:spLocks noChangeArrowheads="1"/>
            </p:cNvSpPr>
            <p:nvPr/>
          </p:nvSpPr>
          <p:spPr bwMode="auto">
            <a:xfrm flipH="1">
              <a:off x="8318061" y="2250524"/>
              <a:ext cx="949711" cy="2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Stretcher</a:t>
              </a:r>
              <a:endParaRPr lang="en-US" dirty="0"/>
            </a:p>
          </p:txBody>
        </p:sp>
        <p:sp>
          <p:nvSpPr>
            <p:cNvPr id="232" name="Freeform 54"/>
            <p:cNvSpPr>
              <a:spLocks/>
            </p:cNvSpPr>
            <p:nvPr/>
          </p:nvSpPr>
          <p:spPr bwMode="auto">
            <a:xfrm flipH="1">
              <a:off x="12095636" y="1640331"/>
              <a:ext cx="14065" cy="142128"/>
            </a:xfrm>
            <a:custGeom>
              <a:avLst/>
              <a:gdLst>
                <a:gd name="T0" fmla="*/ 14760 w 42"/>
                <a:gd name="T1" fmla="*/ 0 h 401"/>
                <a:gd name="T2" fmla="*/ 0 w 42"/>
                <a:gd name="T3" fmla="*/ 74520 h 401"/>
                <a:gd name="T4" fmla="*/ 14760 w 42"/>
                <a:gd name="T5" fmla="*/ 144000 h 4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401">
                  <a:moveTo>
                    <a:pt x="41" y="0"/>
                  </a:moveTo>
                  <a:cubicBezTo>
                    <a:pt x="41" y="0"/>
                    <a:pt x="0" y="140"/>
                    <a:pt x="0" y="207"/>
                  </a:cubicBezTo>
                  <a:cubicBezTo>
                    <a:pt x="0" y="274"/>
                    <a:pt x="41" y="400"/>
                    <a:pt x="41" y="400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55"/>
            <p:cNvSpPr>
              <a:spLocks/>
            </p:cNvSpPr>
            <p:nvPr/>
          </p:nvSpPr>
          <p:spPr bwMode="auto">
            <a:xfrm flipH="1">
              <a:off x="12109366" y="1646003"/>
              <a:ext cx="14065" cy="136457"/>
            </a:xfrm>
            <a:custGeom>
              <a:avLst/>
              <a:gdLst>
                <a:gd name="T0" fmla="*/ 14760 w 42"/>
                <a:gd name="T1" fmla="*/ 0 h 385"/>
                <a:gd name="T2" fmla="*/ 360 w 42"/>
                <a:gd name="T3" fmla="*/ 64440 h 385"/>
                <a:gd name="T4" fmla="*/ 14760 w 42"/>
                <a:gd name="T5" fmla="*/ 138240 h 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385">
                  <a:moveTo>
                    <a:pt x="41" y="0"/>
                  </a:moveTo>
                  <a:cubicBezTo>
                    <a:pt x="41" y="0"/>
                    <a:pt x="2" y="112"/>
                    <a:pt x="1" y="179"/>
                  </a:cubicBezTo>
                  <a:cubicBezTo>
                    <a:pt x="0" y="246"/>
                    <a:pt x="41" y="384"/>
                    <a:pt x="41" y="384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56"/>
            <p:cNvSpPr>
              <a:spLocks noChangeShapeType="1"/>
            </p:cNvSpPr>
            <p:nvPr/>
          </p:nvSpPr>
          <p:spPr bwMode="auto">
            <a:xfrm flipH="1" flipV="1">
              <a:off x="10336526" y="1636787"/>
              <a:ext cx="0" cy="141773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57"/>
            <p:cNvSpPr>
              <a:spLocks noChangeShapeType="1"/>
            </p:cNvSpPr>
            <p:nvPr/>
          </p:nvSpPr>
          <p:spPr bwMode="auto">
            <a:xfrm flipH="1" flipV="1">
              <a:off x="10320113" y="1643687"/>
              <a:ext cx="1008" cy="128493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59"/>
            <p:cNvSpPr>
              <a:spLocks noChangeShapeType="1"/>
            </p:cNvSpPr>
            <p:nvPr/>
          </p:nvSpPr>
          <p:spPr bwMode="auto">
            <a:xfrm flipH="1">
              <a:off x="6981811" y="1743116"/>
              <a:ext cx="167438" cy="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CustomShape 60"/>
            <p:cNvSpPr>
              <a:spLocks noChangeArrowheads="1"/>
            </p:cNvSpPr>
            <p:nvPr/>
          </p:nvSpPr>
          <p:spPr bwMode="auto">
            <a:xfrm flipH="1">
              <a:off x="6635467" y="1326304"/>
              <a:ext cx="736729" cy="531649"/>
            </a:xfrm>
            <a:prstGeom prst="rect">
              <a:avLst/>
            </a:prstGeom>
            <a:solidFill>
              <a:srgbClr val="0099FF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61"/>
            <p:cNvSpPr>
              <a:spLocks noChangeShapeType="1"/>
            </p:cNvSpPr>
            <p:nvPr/>
          </p:nvSpPr>
          <p:spPr bwMode="auto">
            <a:xfrm flipV="1">
              <a:off x="10572614" y="1651674"/>
              <a:ext cx="188536" cy="102431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62"/>
            <p:cNvSpPr>
              <a:spLocks noChangeShapeType="1"/>
            </p:cNvSpPr>
            <p:nvPr/>
          </p:nvSpPr>
          <p:spPr bwMode="auto">
            <a:xfrm>
              <a:off x="7791461" y="1707673"/>
              <a:ext cx="1468749" cy="259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0" name="Group 256"/>
            <p:cNvGrpSpPr>
              <a:grpSpLocks/>
            </p:cNvGrpSpPr>
            <p:nvPr/>
          </p:nvGrpSpPr>
          <p:grpSpPr bwMode="auto">
            <a:xfrm>
              <a:off x="7945776" y="1634225"/>
              <a:ext cx="1633113" cy="924921"/>
              <a:chOff x="2736291" y="807157"/>
              <a:chExt cx="1755632" cy="939449"/>
            </a:xfrm>
          </p:grpSpPr>
          <p:sp>
            <p:nvSpPr>
              <p:cNvPr id="241" name="Line 63"/>
              <p:cNvSpPr>
                <a:spLocks noChangeShapeType="1"/>
              </p:cNvSpPr>
              <p:nvPr/>
            </p:nvSpPr>
            <p:spPr bwMode="auto">
              <a:xfrm rot="4204780" flipH="1" flipV="1">
                <a:off x="3611768" y="602345"/>
                <a:ext cx="130749" cy="103919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64"/>
              <p:cNvSpPr>
                <a:spLocks noChangeShapeType="1"/>
              </p:cNvSpPr>
              <p:nvPr/>
            </p:nvSpPr>
            <p:spPr bwMode="auto">
              <a:xfrm rot="4204780" flipV="1">
                <a:off x="3545476" y="902412"/>
                <a:ext cx="90360" cy="73692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65"/>
              <p:cNvSpPr>
                <a:spLocks noChangeShapeType="1"/>
              </p:cNvSpPr>
              <p:nvPr/>
            </p:nvSpPr>
            <p:spPr bwMode="auto">
              <a:xfrm rot="4204780" flipH="1" flipV="1">
                <a:off x="3348291" y="789382"/>
                <a:ext cx="36000" cy="126000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66"/>
              <p:cNvSpPr>
                <a:spLocks/>
              </p:cNvSpPr>
              <p:nvPr/>
            </p:nvSpPr>
            <p:spPr bwMode="auto">
              <a:xfrm rot="4204780" flipH="1">
                <a:off x="3876816" y="1192137"/>
                <a:ext cx="180360" cy="18720"/>
              </a:xfrm>
              <a:custGeom>
                <a:avLst/>
                <a:gdLst>
                  <a:gd name="T0" fmla="*/ 180000 w 501"/>
                  <a:gd name="T1" fmla="*/ 18360 h 52"/>
                  <a:gd name="T2" fmla="*/ 93600 w 501"/>
                  <a:gd name="T3" fmla="*/ 360 h 52"/>
                  <a:gd name="T4" fmla="*/ 0 w 501"/>
                  <a:gd name="T5" fmla="*/ 18360 h 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1" h="52">
                    <a:moveTo>
                      <a:pt x="500" y="51"/>
                    </a:moveTo>
                    <a:cubicBezTo>
                      <a:pt x="500" y="51"/>
                      <a:pt x="345" y="2"/>
                      <a:pt x="260" y="1"/>
                    </a:cubicBezTo>
                    <a:cubicBezTo>
                      <a:pt x="175" y="0"/>
                      <a:pt x="0" y="51"/>
                      <a:pt x="0" y="51"/>
                    </a:cubicBezTo>
                  </a:path>
                </a:pathLst>
              </a:cu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67"/>
              <p:cNvSpPr>
                <a:spLocks/>
              </p:cNvSpPr>
              <p:nvPr/>
            </p:nvSpPr>
            <p:spPr bwMode="auto">
              <a:xfrm rot="4204780" flipH="1">
                <a:off x="3895748" y="1190840"/>
                <a:ext cx="180360" cy="19080"/>
              </a:xfrm>
              <a:custGeom>
                <a:avLst/>
                <a:gdLst>
                  <a:gd name="T0" fmla="*/ 180000 w 501"/>
                  <a:gd name="T1" fmla="*/ 18720 h 53"/>
                  <a:gd name="T2" fmla="*/ 99000 w 501"/>
                  <a:gd name="T3" fmla="*/ 720 h 53"/>
                  <a:gd name="T4" fmla="*/ 0 w 501"/>
                  <a:gd name="T5" fmla="*/ 18720 h 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1" h="53">
                    <a:moveTo>
                      <a:pt x="500" y="52"/>
                    </a:moveTo>
                    <a:cubicBezTo>
                      <a:pt x="500" y="52"/>
                      <a:pt x="360" y="4"/>
                      <a:pt x="275" y="2"/>
                    </a:cubicBezTo>
                    <a:cubicBezTo>
                      <a:pt x="190" y="0"/>
                      <a:pt x="0" y="52"/>
                      <a:pt x="0" y="52"/>
                    </a:cubicBezTo>
                  </a:path>
                </a:pathLst>
              </a:cu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6" name="Group 433"/>
              <p:cNvGrpSpPr>
                <a:grpSpLocks/>
              </p:cNvGrpSpPr>
              <p:nvPr/>
            </p:nvGrpSpPr>
            <p:grpSpPr bwMode="auto">
              <a:xfrm rot="-2805063">
                <a:off x="4096578" y="828702"/>
                <a:ext cx="125505" cy="108021"/>
                <a:chOff x="4096578" y="828702"/>
                <a:chExt cx="125505" cy="108021"/>
              </a:xfrm>
            </p:grpSpPr>
            <p:sp>
              <p:nvSpPr>
                <p:cNvPr id="256" name="Line 68"/>
                <p:cNvSpPr>
                  <a:spLocks noChangeShapeType="1"/>
                </p:cNvSpPr>
                <p:nvPr/>
              </p:nvSpPr>
              <p:spPr bwMode="auto">
                <a:xfrm rot="4204780">
                  <a:off x="4107198" y="818082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69"/>
                <p:cNvSpPr>
                  <a:spLocks noChangeShapeType="1"/>
                </p:cNvSpPr>
                <p:nvPr/>
              </p:nvSpPr>
              <p:spPr bwMode="auto">
                <a:xfrm rot="4204780">
                  <a:off x="4120743" y="835383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7" name="Line 70"/>
              <p:cNvSpPr>
                <a:spLocks noChangeShapeType="1"/>
              </p:cNvSpPr>
              <p:nvPr/>
            </p:nvSpPr>
            <p:spPr bwMode="auto">
              <a:xfrm rot="4204780" flipH="1" flipV="1">
                <a:off x="3372424" y="806305"/>
                <a:ext cx="0" cy="126000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71"/>
              <p:cNvSpPr>
                <a:spLocks noChangeShapeType="1"/>
              </p:cNvSpPr>
              <p:nvPr/>
            </p:nvSpPr>
            <p:spPr bwMode="auto">
              <a:xfrm rot="4204780" flipV="1">
                <a:off x="3554122" y="933720"/>
                <a:ext cx="95760" cy="73692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72"/>
              <p:cNvSpPr>
                <a:spLocks noChangeShapeType="1"/>
              </p:cNvSpPr>
              <p:nvPr/>
            </p:nvSpPr>
            <p:spPr bwMode="auto">
              <a:xfrm rot="4204780" flipH="1" flipV="1">
                <a:off x="3794246" y="476389"/>
                <a:ext cx="60116" cy="1313338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0" name="Group 437"/>
              <p:cNvGrpSpPr>
                <a:grpSpLocks/>
              </p:cNvGrpSpPr>
              <p:nvPr/>
            </p:nvGrpSpPr>
            <p:grpSpPr bwMode="auto">
              <a:xfrm rot="-1809793">
                <a:off x="4366043" y="807157"/>
                <a:ext cx="125880" cy="107252"/>
                <a:chOff x="4138281" y="927247"/>
                <a:chExt cx="125880" cy="107252"/>
              </a:xfrm>
            </p:grpSpPr>
            <p:sp>
              <p:nvSpPr>
                <p:cNvPr id="254" name="Line 73"/>
                <p:cNvSpPr>
                  <a:spLocks noChangeShapeType="1"/>
                </p:cNvSpPr>
                <p:nvPr/>
              </p:nvSpPr>
              <p:spPr bwMode="auto">
                <a:xfrm rot="4204780" flipV="1">
                  <a:off x="4148901" y="933159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74"/>
                <p:cNvSpPr>
                  <a:spLocks noChangeShapeType="1"/>
                </p:cNvSpPr>
                <p:nvPr/>
              </p:nvSpPr>
              <p:spPr bwMode="auto">
                <a:xfrm rot="4204780" flipV="1">
                  <a:off x="4162821" y="916627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1" name="Line 77"/>
              <p:cNvSpPr>
                <a:spLocks noChangeShapeType="1"/>
              </p:cNvSpPr>
              <p:nvPr/>
            </p:nvSpPr>
            <p:spPr bwMode="auto">
              <a:xfrm rot="4204780">
                <a:off x="3162430" y="1375666"/>
                <a:ext cx="108000" cy="0"/>
              </a:xfrm>
              <a:prstGeom prst="line">
                <a:avLst/>
              </a:prstGeom>
              <a:noFill/>
              <a:ln w="3672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78"/>
              <p:cNvSpPr>
                <a:spLocks noChangeShapeType="1"/>
              </p:cNvSpPr>
              <p:nvPr/>
            </p:nvSpPr>
            <p:spPr bwMode="auto">
              <a:xfrm rot="4204780">
                <a:off x="2698060" y="1645396"/>
                <a:ext cx="180000" cy="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79"/>
              <p:cNvSpPr>
                <a:spLocks noChangeShapeType="1"/>
              </p:cNvSpPr>
              <p:nvPr/>
            </p:nvSpPr>
            <p:spPr bwMode="auto">
              <a:xfrm rot="4204780">
                <a:off x="2682976" y="1656606"/>
                <a:ext cx="180000" cy="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8" name="CustomShape 80"/>
            <p:cNvSpPr>
              <a:spLocks noChangeArrowheads="1"/>
            </p:cNvSpPr>
            <p:nvPr/>
          </p:nvSpPr>
          <p:spPr bwMode="auto">
            <a:xfrm flipH="1">
              <a:off x="7472659" y="1565900"/>
              <a:ext cx="334877" cy="283546"/>
            </a:xfrm>
            <a:prstGeom prst="rect">
              <a:avLst/>
            </a:prstGeom>
            <a:solidFill>
              <a:srgbClr val="0099FF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TextShape 112"/>
            <p:cNvSpPr txBox="1">
              <a:spLocks noChangeArrowheads="1"/>
            </p:cNvSpPr>
            <p:nvPr/>
          </p:nvSpPr>
          <p:spPr bwMode="auto">
            <a:xfrm flipH="1">
              <a:off x="8128989" y="1236101"/>
              <a:ext cx="904168" cy="446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15 </a:t>
              </a:r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µJ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  <a:p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350 </a:t>
              </a:r>
              <a:r>
                <a:rPr lang="en-US" sz="1200" b="1" dirty="0" err="1">
                  <a:solidFill>
                    <a:srgbClr val="C00000"/>
                  </a:solidFill>
                  <a:latin typeface="Arial" charset="0"/>
                </a:rPr>
                <a:t>fs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260" name="TextShape 113"/>
            <p:cNvSpPr txBox="1">
              <a:spLocks noChangeArrowheads="1"/>
            </p:cNvSpPr>
            <p:nvPr/>
          </p:nvSpPr>
          <p:spPr bwMode="auto">
            <a:xfrm flipH="1">
              <a:off x="9622313" y="1720354"/>
              <a:ext cx="904168" cy="446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1 </a:t>
              </a:r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µJ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80 </a:t>
              </a:r>
              <a:r>
                <a:rPr lang="en-US" sz="1200" b="1" dirty="0" err="1">
                  <a:solidFill>
                    <a:srgbClr val="C00000"/>
                  </a:solidFill>
                  <a:latin typeface="Arial" charset="0"/>
                </a:rPr>
                <a:t>ps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261" name="Line 121"/>
            <p:cNvSpPr>
              <a:spLocks noChangeShapeType="1"/>
            </p:cNvSpPr>
            <p:nvPr/>
          </p:nvSpPr>
          <p:spPr bwMode="auto">
            <a:xfrm flipH="1">
              <a:off x="11985460" y="1634661"/>
              <a:ext cx="0" cy="141773"/>
            </a:xfrm>
            <a:prstGeom prst="line">
              <a:avLst/>
            </a:prstGeom>
            <a:noFill/>
            <a:ln w="36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126"/>
            <p:cNvSpPr>
              <a:spLocks noChangeShapeType="1"/>
            </p:cNvSpPr>
            <p:nvPr/>
          </p:nvSpPr>
          <p:spPr bwMode="auto">
            <a:xfrm>
              <a:off x="11317716" y="1707673"/>
              <a:ext cx="334877" cy="0"/>
            </a:xfrm>
            <a:prstGeom prst="line">
              <a:avLst/>
            </a:prstGeom>
            <a:noFill/>
            <a:ln w="18000">
              <a:solidFill>
                <a:srgbClr val="4C4C4C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CustomShape 11"/>
            <p:cNvSpPr>
              <a:spLocks noChangeArrowheads="1"/>
            </p:cNvSpPr>
            <p:nvPr/>
          </p:nvSpPr>
          <p:spPr bwMode="auto">
            <a:xfrm flipH="1">
              <a:off x="9358812" y="3077442"/>
              <a:ext cx="1467597" cy="702498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CustomShape 14"/>
            <p:cNvSpPr>
              <a:spLocks noChangeArrowheads="1"/>
            </p:cNvSpPr>
            <p:nvPr/>
          </p:nvSpPr>
          <p:spPr bwMode="auto">
            <a:xfrm flipH="1">
              <a:off x="9550953" y="3325759"/>
              <a:ext cx="1083764" cy="180989"/>
            </a:xfrm>
            <a:prstGeom prst="roundRect">
              <a:avLst>
                <a:gd name="adj" fmla="val 6546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12"/>
            <p:cNvSpPr>
              <a:spLocks noChangeShapeType="1"/>
            </p:cNvSpPr>
            <p:nvPr/>
          </p:nvSpPr>
          <p:spPr bwMode="auto">
            <a:xfrm flipH="1">
              <a:off x="10826409" y="3142762"/>
              <a:ext cx="0" cy="140499"/>
            </a:xfrm>
            <a:prstGeom prst="line">
              <a:avLst/>
            </a:prstGeom>
            <a:noFill/>
            <a:ln w="108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" name="Straight Connector 265"/>
            <p:cNvCxnSpPr>
              <a:cxnSpLocks noChangeShapeType="1"/>
            </p:cNvCxnSpPr>
            <p:nvPr/>
          </p:nvCxnSpPr>
          <p:spPr bwMode="auto">
            <a:xfrm flipH="1" flipV="1">
              <a:off x="10759026" y="3319587"/>
              <a:ext cx="1476" cy="20626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" name="Straight Connector 266"/>
            <p:cNvCxnSpPr>
              <a:cxnSpLocks noChangeShapeType="1"/>
            </p:cNvCxnSpPr>
            <p:nvPr/>
          </p:nvCxnSpPr>
          <p:spPr bwMode="auto">
            <a:xfrm flipH="1" flipV="1">
              <a:off x="9506845" y="3277397"/>
              <a:ext cx="1275806" cy="25938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" name="Straight Connector 267"/>
            <p:cNvCxnSpPr>
              <a:cxnSpLocks noChangeShapeType="1"/>
            </p:cNvCxnSpPr>
            <p:nvPr/>
          </p:nvCxnSpPr>
          <p:spPr bwMode="auto">
            <a:xfrm flipH="1" flipV="1">
              <a:off x="9500939" y="3274273"/>
              <a:ext cx="1176871" cy="29689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9" name="Straight Connector 268"/>
            <p:cNvCxnSpPr>
              <a:cxnSpLocks noChangeShapeType="1"/>
            </p:cNvCxnSpPr>
            <p:nvPr/>
          </p:nvCxnSpPr>
          <p:spPr bwMode="auto">
            <a:xfrm flipV="1">
              <a:off x="9495032" y="3330526"/>
              <a:ext cx="1262516" cy="225011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0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9232193" y="3414905"/>
              <a:ext cx="1442664" cy="1562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1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10674857" y="3408654"/>
              <a:ext cx="0" cy="15782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Line 18"/>
            <p:cNvSpPr>
              <a:spLocks noChangeShapeType="1"/>
            </p:cNvSpPr>
            <p:nvPr/>
          </p:nvSpPr>
          <p:spPr bwMode="auto">
            <a:xfrm flipV="1">
              <a:off x="7506256" y="3416080"/>
              <a:ext cx="1739839" cy="6637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18"/>
            <p:cNvSpPr>
              <a:spLocks noChangeShapeType="1"/>
            </p:cNvSpPr>
            <p:nvPr/>
          </p:nvSpPr>
          <p:spPr bwMode="auto">
            <a:xfrm flipH="1">
              <a:off x="9494795" y="2875275"/>
              <a:ext cx="2589411" cy="679613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4" name="Group 292"/>
            <p:cNvGrpSpPr>
              <a:grpSpLocks/>
            </p:cNvGrpSpPr>
            <p:nvPr/>
          </p:nvGrpSpPr>
          <p:grpSpPr bwMode="auto">
            <a:xfrm>
              <a:off x="12061141" y="2743146"/>
              <a:ext cx="34091" cy="235111"/>
              <a:chOff x="7352370" y="2065269"/>
              <a:chExt cx="36649" cy="238804"/>
            </a:xfrm>
          </p:grpSpPr>
          <p:sp>
            <p:nvSpPr>
              <p:cNvPr id="275" name="Line 104"/>
              <p:cNvSpPr>
                <a:spLocks noChangeShapeType="1"/>
              </p:cNvSpPr>
              <p:nvPr/>
            </p:nvSpPr>
            <p:spPr bwMode="auto">
              <a:xfrm>
                <a:off x="7352370" y="2065269"/>
                <a:ext cx="24797" cy="238804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105"/>
              <p:cNvSpPr>
                <a:spLocks noChangeShapeType="1"/>
              </p:cNvSpPr>
              <p:nvPr/>
            </p:nvSpPr>
            <p:spPr bwMode="auto">
              <a:xfrm>
                <a:off x="7368532" y="2070671"/>
                <a:ext cx="20487" cy="230342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" name="Group 293"/>
            <p:cNvGrpSpPr>
              <a:grpSpLocks/>
            </p:cNvGrpSpPr>
            <p:nvPr/>
          </p:nvGrpSpPr>
          <p:grpSpPr bwMode="auto">
            <a:xfrm>
              <a:off x="9637516" y="2779045"/>
              <a:ext cx="15404" cy="141773"/>
              <a:chOff x="4914904" y="1606680"/>
              <a:chExt cx="16560" cy="144000"/>
            </a:xfrm>
          </p:grpSpPr>
          <p:sp>
            <p:nvSpPr>
              <p:cNvPr id="278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0" name="CustomShape 5"/>
            <p:cNvSpPr>
              <a:spLocks noChangeArrowheads="1"/>
            </p:cNvSpPr>
            <p:nvPr/>
          </p:nvSpPr>
          <p:spPr bwMode="auto">
            <a:xfrm>
              <a:off x="9504461" y="3726281"/>
              <a:ext cx="1332780" cy="2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 smtClean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2</a:t>
              </a:r>
              <a:endParaRPr lang="en-US" dirty="0"/>
            </a:p>
          </p:txBody>
        </p:sp>
        <p:grpSp>
          <p:nvGrpSpPr>
            <p:cNvPr id="281" name="Group 315"/>
            <p:cNvGrpSpPr>
              <a:grpSpLocks/>
            </p:cNvGrpSpPr>
            <p:nvPr/>
          </p:nvGrpSpPr>
          <p:grpSpPr bwMode="auto">
            <a:xfrm rot="300000">
              <a:off x="9485953" y="3197117"/>
              <a:ext cx="15404" cy="141773"/>
              <a:chOff x="4914904" y="1606680"/>
              <a:chExt cx="16560" cy="144000"/>
            </a:xfrm>
          </p:grpSpPr>
          <p:sp>
            <p:nvSpPr>
              <p:cNvPr id="282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4" name="Group 316"/>
            <p:cNvGrpSpPr>
              <a:grpSpLocks/>
            </p:cNvGrpSpPr>
            <p:nvPr/>
          </p:nvGrpSpPr>
          <p:grpSpPr bwMode="auto">
            <a:xfrm rot="21300000">
              <a:off x="9474864" y="3484004"/>
              <a:ext cx="15404" cy="141773"/>
              <a:chOff x="4914904" y="1606680"/>
              <a:chExt cx="16560" cy="144000"/>
            </a:xfrm>
          </p:grpSpPr>
          <p:sp>
            <p:nvSpPr>
              <p:cNvPr id="285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" name="Group 317"/>
            <p:cNvGrpSpPr>
              <a:grpSpLocks/>
            </p:cNvGrpSpPr>
            <p:nvPr/>
          </p:nvGrpSpPr>
          <p:grpSpPr bwMode="auto">
            <a:xfrm rot="10800000">
              <a:off x="10637825" y="3539819"/>
              <a:ext cx="79964" cy="82356"/>
              <a:chOff x="1132232" y="4212552"/>
              <a:chExt cx="144000" cy="132298"/>
            </a:xfrm>
          </p:grpSpPr>
          <p:sp>
            <p:nvSpPr>
              <p:cNvPr id="288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0" name="Group 318"/>
            <p:cNvGrpSpPr>
              <a:grpSpLocks/>
            </p:cNvGrpSpPr>
            <p:nvPr/>
          </p:nvGrpSpPr>
          <p:grpSpPr bwMode="auto">
            <a:xfrm rot="10800000">
              <a:off x="10728863" y="3502059"/>
              <a:ext cx="79964" cy="82356"/>
              <a:chOff x="1132232" y="4212552"/>
              <a:chExt cx="144000" cy="132298"/>
            </a:xfrm>
          </p:grpSpPr>
          <p:sp>
            <p:nvSpPr>
              <p:cNvPr id="291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3" name="Group 319"/>
            <p:cNvGrpSpPr>
              <a:grpSpLocks/>
            </p:cNvGrpSpPr>
            <p:nvPr/>
          </p:nvGrpSpPr>
          <p:grpSpPr bwMode="auto">
            <a:xfrm rot="10800000" flipV="1">
              <a:off x="10727803" y="3284580"/>
              <a:ext cx="79964" cy="82356"/>
              <a:chOff x="1132232" y="4212552"/>
              <a:chExt cx="144000" cy="132298"/>
            </a:xfrm>
          </p:grpSpPr>
          <p:sp>
            <p:nvSpPr>
              <p:cNvPr id="294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6" name="Group 320"/>
            <p:cNvGrpSpPr>
              <a:grpSpLocks/>
            </p:cNvGrpSpPr>
            <p:nvPr/>
          </p:nvGrpSpPr>
          <p:grpSpPr bwMode="auto">
            <a:xfrm rot="11400000" flipV="1">
              <a:off x="10639094" y="3366936"/>
              <a:ext cx="79964" cy="82356"/>
              <a:chOff x="1132232" y="4212552"/>
              <a:chExt cx="144000" cy="132298"/>
            </a:xfrm>
          </p:grpSpPr>
          <p:sp>
            <p:nvSpPr>
              <p:cNvPr id="297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9" name="Straight Connector 298"/>
            <p:cNvCxnSpPr>
              <a:cxnSpLocks noChangeShapeType="1"/>
            </p:cNvCxnSpPr>
            <p:nvPr/>
          </p:nvCxnSpPr>
          <p:spPr bwMode="auto">
            <a:xfrm>
              <a:off x="7686788" y="5540041"/>
              <a:ext cx="4021495" cy="928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0" name="Straight Connector 299"/>
            <p:cNvCxnSpPr>
              <a:cxnSpLocks noChangeShapeType="1"/>
            </p:cNvCxnSpPr>
            <p:nvPr/>
          </p:nvCxnSpPr>
          <p:spPr bwMode="auto">
            <a:xfrm flipH="1">
              <a:off x="11001192" y="3143017"/>
              <a:ext cx="81214" cy="20313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1" name="Straight Connector 300"/>
            <p:cNvCxnSpPr>
              <a:cxnSpLocks noChangeShapeType="1"/>
            </p:cNvCxnSpPr>
            <p:nvPr/>
          </p:nvCxnSpPr>
          <p:spPr bwMode="auto">
            <a:xfrm flipV="1">
              <a:off x="9893238" y="1709246"/>
              <a:ext cx="64972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2" name="Straight Connector 301"/>
            <p:cNvCxnSpPr>
              <a:cxnSpLocks noChangeShapeType="1"/>
            </p:cNvCxnSpPr>
            <p:nvPr/>
          </p:nvCxnSpPr>
          <p:spPr bwMode="auto">
            <a:xfrm flipV="1">
              <a:off x="8307342" y="1707684"/>
              <a:ext cx="63495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3" name="Freeform 40"/>
            <p:cNvSpPr>
              <a:spLocks/>
            </p:cNvSpPr>
            <p:nvPr/>
          </p:nvSpPr>
          <p:spPr bwMode="auto">
            <a:xfrm>
              <a:off x="10170395" y="4455070"/>
              <a:ext cx="66429" cy="1066868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4" name="Picture 38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0185" y="1479226"/>
              <a:ext cx="495618" cy="10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5" name="Freeform 120"/>
            <p:cNvSpPr>
              <a:spLocks/>
            </p:cNvSpPr>
            <p:nvPr/>
          </p:nvSpPr>
          <p:spPr bwMode="auto">
            <a:xfrm>
              <a:off x="8095168" y="1334987"/>
              <a:ext cx="33823" cy="248458"/>
            </a:xfrm>
            <a:custGeom>
              <a:avLst/>
              <a:gdLst>
                <a:gd name="T0" fmla="*/ 0 w 101"/>
                <a:gd name="T1" fmla="*/ 252000 h 701"/>
                <a:gd name="T2" fmla="*/ 24840 w 101"/>
                <a:gd name="T3" fmla="*/ 0 h 701"/>
                <a:gd name="T4" fmla="*/ 36000 w 101"/>
                <a:gd name="T5" fmla="*/ 252000 h 7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701">
                  <a:moveTo>
                    <a:pt x="0" y="700"/>
                  </a:moveTo>
                  <a:cubicBezTo>
                    <a:pt x="80" y="700"/>
                    <a:pt x="38" y="0"/>
                    <a:pt x="69" y="0"/>
                  </a:cubicBezTo>
                  <a:cubicBezTo>
                    <a:pt x="100" y="0"/>
                    <a:pt x="20" y="700"/>
                    <a:pt x="100" y="7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6" name="Picture 38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831" y="2219469"/>
              <a:ext cx="301389" cy="272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" name="Line 12"/>
            <p:cNvSpPr>
              <a:spLocks noChangeShapeType="1"/>
            </p:cNvSpPr>
            <p:nvPr/>
          </p:nvSpPr>
          <p:spPr bwMode="auto">
            <a:xfrm flipH="1">
              <a:off x="9368031" y="3357398"/>
              <a:ext cx="0" cy="140499"/>
            </a:xfrm>
            <a:prstGeom prst="line">
              <a:avLst/>
            </a:prstGeom>
            <a:noFill/>
            <a:ln w="108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18"/>
            <p:cNvSpPr>
              <a:spLocks noChangeShapeType="1"/>
            </p:cNvSpPr>
            <p:nvPr/>
          </p:nvSpPr>
          <p:spPr bwMode="auto">
            <a:xfrm flipV="1">
              <a:off x="9601849" y="2867075"/>
              <a:ext cx="2475945" cy="390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40"/>
            <p:cNvSpPr>
              <a:spLocks/>
            </p:cNvSpPr>
            <p:nvPr/>
          </p:nvSpPr>
          <p:spPr bwMode="auto">
            <a:xfrm>
              <a:off x="9933314" y="5094625"/>
              <a:ext cx="77159" cy="427313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40"/>
            <p:cNvSpPr>
              <a:spLocks/>
            </p:cNvSpPr>
            <p:nvPr/>
          </p:nvSpPr>
          <p:spPr bwMode="auto">
            <a:xfrm>
              <a:off x="9693352" y="5307745"/>
              <a:ext cx="75328" cy="226002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TextShape 114"/>
            <p:cNvSpPr txBox="1">
              <a:spLocks noChangeArrowheads="1"/>
            </p:cNvSpPr>
            <p:nvPr/>
          </p:nvSpPr>
          <p:spPr bwMode="auto">
            <a:xfrm flipH="1">
              <a:off x="10475008" y="2170516"/>
              <a:ext cx="724466" cy="22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10 </a:t>
              </a:r>
              <a:r>
                <a:rPr lang="en-US" sz="1200" b="1" dirty="0" err="1" smtClean="0">
                  <a:solidFill>
                    <a:srgbClr val="C00000"/>
                  </a:solidFill>
                  <a:latin typeface="Arial" charset="0"/>
                </a:rPr>
                <a:t>mJ</a:t>
              </a:r>
              <a:endParaRPr lang="en-US" sz="1200" b="1" dirty="0" smtClean="0">
                <a:solidFill>
                  <a:srgbClr val="C00000"/>
                </a:solidFill>
                <a:latin typeface="Arial" charset="0"/>
              </a:endParaRPr>
            </a:p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25 </a:t>
              </a:r>
              <a:r>
                <a:rPr lang="en-US" sz="1200" b="1" dirty="0" err="1" smtClean="0">
                  <a:solidFill>
                    <a:srgbClr val="C00000"/>
                  </a:solidFill>
                  <a:latin typeface="Arial" charset="0"/>
                </a:rPr>
                <a:t>ps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grpSp>
          <p:nvGrpSpPr>
            <p:cNvPr id="312" name="Group 311"/>
            <p:cNvGrpSpPr/>
            <p:nvPr/>
          </p:nvGrpSpPr>
          <p:grpSpPr>
            <a:xfrm>
              <a:off x="7229428" y="4492893"/>
              <a:ext cx="2138524" cy="1284438"/>
              <a:chOff x="2310705" y="4526807"/>
              <a:chExt cx="2138524" cy="1284438"/>
            </a:xfrm>
          </p:grpSpPr>
          <p:sp>
            <p:nvSpPr>
              <p:cNvPr id="313" name="Rectangle 312"/>
              <p:cNvSpPr/>
              <p:nvPr/>
            </p:nvSpPr>
            <p:spPr bwMode="auto">
              <a:xfrm>
                <a:off x="2579819" y="4526807"/>
                <a:ext cx="1869410" cy="12844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14" name="Straight Connector 313"/>
              <p:cNvCxnSpPr/>
              <p:nvPr/>
            </p:nvCxnSpPr>
            <p:spPr bwMode="auto">
              <a:xfrm flipV="1">
                <a:off x="2386380" y="4814321"/>
                <a:ext cx="919940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 bwMode="auto">
              <a:xfrm flipV="1">
                <a:off x="2708286" y="4820572"/>
                <a:ext cx="1537169" cy="2125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 bwMode="auto">
              <a:xfrm flipV="1">
                <a:off x="2904677" y="4820572"/>
                <a:ext cx="1342254" cy="5203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 bwMode="auto">
              <a:xfrm flipV="1">
                <a:off x="2708285" y="5034644"/>
                <a:ext cx="16567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 bwMode="auto">
              <a:xfrm>
                <a:off x="2904677" y="5339346"/>
                <a:ext cx="1262516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 bwMode="auto">
              <a:xfrm flipH="1">
                <a:off x="2785071" y="5342472"/>
                <a:ext cx="1382123" cy="22501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 bwMode="auto">
              <a:xfrm flipH="1">
                <a:off x="2792455" y="5034644"/>
                <a:ext cx="1572607" cy="532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 bwMode="auto">
              <a:xfrm flipV="1">
                <a:off x="2909107" y="4814321"/>
                <a:ext cx="1326011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 bwMode="auto">
              <a:xfrm>
                <a:off x="4128801" y="4628375"/>
                <a:ext cx="234784" cy="36720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 bwMode="auto">
              <a:xfrm>
                <a:off x="4116987" y="4636188"/>
                <a:ext cx="234784" cy="367205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 bwMode="auto">
              <a:xfrm>
                <a:off x="2678753" y="4994018"/>
                <a:ext cx="234784" cy="36564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 bwMode="auto">
              <a:xfrm>
                <a:off x="2687612" y="4989330"/>
                <a:ext cx="234784" cy="367205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 bwMode="auto">
              <a:xfrm flipH="1">
                <a:off x="4143567" y="5023707"/>
                <a:ext cx="234784" cy="36720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 bwMode="auto">
              <a:xfrm flipH="1">
                <a:off x="4130279" y="5020582"/>
                <a:ext cx="234783" cy="367205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8" name="Group 314"/>
              <p:cNvGrpSpPr>
                <a:grpSpLocks/>
              </p:cNvGrpSpPr>
              <p:nvPr/>
            </p:nvGrpSpPr>
            <p:grpSpPr bwMode="auto">
              <a:xfrm rot="16200000">
                <a:off x="2301351" y="4751052"/>
                <a:ext cx="141773" cy="123065"/>
                <a:chOff x="1132232" y="4212552"/>
                <a:chExt cx="144000" cy="132298"/>
              </a:xfrm>
            </p:grpSpPr>
            <p:sp>
              <p:nvSpPr>
                <p:cNvPr id="33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144112" y="4223890"/>
                  <a:ext cx="132120" cy="120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1132232" y="4212552"/>
                  <a:ext cx="122595" cy="109258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9" name="Group 375"/>
              <p:cNvGrpSpPr>
                <a:grpSpLocks/>
              </p:cNvGrpSpPr>
              <p:nvPr/>
            </p:nvGrpSpPr>
            <p:grpSpPr bwMode="auto">
              <a:xfrm>
                <a:off x="2668158" y="5379427"/>
                <a:ext cx="242183" cy="378536"/>
                <a:chOff x="1603967" y="5170983"/>
                <a:chExt cx="260352" cy="384482"/>
              </a:xfrm>
            </p:grpSpPr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1604247" y="5171538"/>
                  <a:ext cx="252397" cy="37297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flipH="1">
                  <a:off x="1612184" y="5182648"/>
                  <a:ext cx="252398" cy="372973"/>
                </a:xfrm>
                <a:prstGeom prst="line">
                  <a:avLst/>
                </a:prstGeom>
                <a:ln w="1905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34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784" y="3106457"/>
              <a:ext cx="383258" cy="258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173" y="3266256"/>
              <a:ext cx="383258" cy="9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6" name="Line 36"/>
            <p:cNvSpPr>
              <a:spLocks noChangeShapeType="1"/>
            </p:cNvSpPr>
            <p:nvPr/>
          </p:nvSpPr>
          <p:spPr bwMode="auto">
            <a:xfrm flipH="1">
              <a:off x="7317419" y="3415214"/>
              <a:ext cx="0" cy="1349129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Line 36"/>
            <p:cNvSpPr>
              <a:spLocks noChangeShapeType="1"/>
            </p:cNvSpPr>
            <p:nvPr/>
          </p:nvSpPr>
          <p:spPr bwMode="auto">
            <a:xfrm>
              <a:off x="7317420" y="3423475"/>
              <a:ext cx="183807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" name="Group 313"/>
            <p:cNvGrpSpPr>
              <a:grpSpLocks/>
            </p:cNvGrpSpPr>
            <p:nvPr/>
          </p:nvGrpSpPr>
          <p:grpSpPr bwMode="auto">
            <a:xfrm>
              <a:off x="7237829" y="3348546"/>
              <a:ext cx="133951" cy="130252"/>
              <a:chOff x="1208260" y="2848944"/>
              <a:chExt cx="144000" cy="132298"/>
            </a:xfrm>
          </p:grpSpPr>
          <p:sp>
            <p:nvSpPr>
              <p:cNvPr id="339" name="Line 98"/>
              <p:cNvSpPr>
                <a:spLocks noChangeShapeType="1"/>
              </p:cNvSpPr>
              <p:nvPr/>
            </p:nvSpPr>
            <p:spPr bwMode="auto">
              <a:xfrm flipV="1">
                <a:off x="1220140" y="2860282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99"/>
              <p:cNvSpPr>
                <a:spLocks noChangeShapeType="1"/>
              </p:cNvSpPr>
              <p:nvPr/>
            </p:nvSpPr>
            <p:spPr bwMode="auto">
              <a:xfrm flipV="1">
                <a:off x="1208260" y="2848944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41" name="Straight Connector 340"/>
            <p:cNvCxnSpPr>
              <a:cxnSpLocks noChangeShapeType="1"/>
            </p:cNvCxnSpPr>
            <p:nvPr/>
          </p:nvCxnSpPr>
          <p:spPr bwMode="auto">
            <a:xfrm flipH="1">
              <a:off x="7315285" y="4161289"/>
              <a:ext cx="1477" cy="101568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2" name="CustomShape 33"/>
            <p:cNvSpPr>
              <a:spLocks noChangeArrowheads="1"/>
            </p:cNvSpPr>
            <p:nvPr/>
          </p:nvSpPr>
          <p:spPr bwMode="auto">
            <a:xfrm>
              <a:off x="7574697" y="5861207"/>
              <a:ext cx="2745416" cy="298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 smtClean="0">
                  <a:solidFill>
                    <a:srgbClr val="000000"/>
                  </a:solidFill>
                  <a:ea typeface="Osaka" charset="0"/>
                  <a:cs typeface="Osaka" charset="0"/>
                </a:rPr>
                <a:t>Compressor</a:t>
              </a:r>
              <a:endParaRPr lang="en-US" dirty="0"/>
            </a:p>
          </p:txBody>
        </p:sp>
        <p:sp>
          <p:nvSpPr>
            <p:cNvPr id="343" name="TextShape 113"/>
            <p:cNvSpPr txBox="1">
              <a:spLocks noChangeArrowheads="1"/>
            </p:cNvSpPr>
            <p:nvPr/>
          </p:nvSpPr>
          <p:spPr bwMode="auto">
            <a:xfrm flipH="1">
              <a:off x="7205123" y="2989923"/>
              <a:ext cx="904168" cy="63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smtClean="0">
                  <a:solidFill>
                    <a:srgbClr val="C00000"/>
                  </a:solidFill>
                  <a:latin typeface="Arial" charset="0"/>
                </a:rPr>
                <a:t>20J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344" name="TextShape 113"/>
            <p:cNvSpPr txBox="1">
              <a:spLocks noChangeArrowheads="1"/>
            </p:cNvSpPr>
            <p:nvPr/>
          </p:nvSpPr>
          <p:spPr bwMode="auto">
            <a:xfrm flipH="1">
              <a:off x="10265705" y="4748884"/>
              <a:ext cx="904168" cy="63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8-9 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  <a:p>
              <a:endParaRPr lang="en-US" sz="1200" b="1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pic>
        <p:nvPicPr>
          <p:cNvPr id="346" name="Picture 3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1905000" cy="1428750"/>
          </a:xfrm>
          <a:prstGeom prst="rect">
            <a:avLst/>
          </a:prstGeom>
        </p:spPr>
      </p:pic>
      <p:sp>
        <p:nvSpPr>
          <p:cNvPr id="347" name="TextBox 346"/>
          <p:cNvSpPr txBox="1"/>
          <p:nvPr/>
        </p:nvSpPr>
        <p:spPr>
          <a:xfrm>
            <a:off x="7512626" y="2269924"/>
            <a:ext cx="173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Recent past  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9" name="Left Brace 348"/>
          <p:cNvSpPr/>
          <p:nvPr/>
        </p:nvSpPr>
        <p:spPr>
          <a:xfrm>
            <a:off x="8829748" y="2957020"/>
            <a:ext cx="599461" cy="219043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8053102" y="3674361"/>
            <a:ext cx="173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R&amp;D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7635778" y="5303798"/>
            <a:ext cx="173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Near future  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3" name="Slide Number Placeholder 3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4</a:t>
            </a:fld>
            <a:endParaRPr lang="en-US"/>
          </a:p>
        </p:txBody>
      </p:sp>
      <p:pic>
        <p:nvPicPr>
          <p:cNvPr id="137" name="Picture 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07620" y="3581634"/>
            <a:ext cx="449832" cy="71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Freeform 40"/>
          <p:cNvSpPr>
            <a:spLocks/>
          </p:cNvSpPr>
          <p:nvPr/>
        </p:nvSpPr>
        <p:spPr bwMode="auto">
          <a:xfrm flipH="1" flipV="1">
            <a:off x="4419599" y="5611881"/>
            <a:ext cx="62974" cy="893761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" name="CustomShape 5"/>
          <p:cNvSpPr>
            <a:spLocks noChangeArrowheads="1"/>
          </p:cNvSpPr>
          <p:nvPr/>
        </p:nvSpPr>
        <p:spPr bwMode="auto">
          <a:xfrm>
            <a:off x="4965906" y="4817045"/>
            <a:ext cx="919083" cy="1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dirty="0"/>
          </a:p>
        </p:txBody>
      </p:sp>
      <p:sp>
        <p:nvSpPr>
          <p:cNvPr id="140" name="CustomShape 5"/>
          <p:cNvSpPr>
            <a:spLocks noChangeArrowheads="1"/>
          </p:cNvSpPr>
          <p:nvPr/>
        </p:nvSpPr>
        <p:spPr bwMode="auto">
          <a:xfrm>
            <a:off x="2503772" y="2988011"/>
            <a:ext cx="919083" cy="1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Regular gas</a:t>
            </a:r>
            <a:endParaRPr lang="en-US" dirty="0"/>
          </a:p>
        </p:txBody>
      </p:sp>
      <p:sp>
        <p:nvSpPr>
          <p:cNvPr id="141" name="CustomShape 5"/>
          <p:cNvSpPr>
            <a:spLocks noChangeArrowheads="1"/>
          </p:cNvSpPr>
          <p:nvPr/>
        </p:nvSpPr>
        <p:spPr bwMode="auto">
          <a:xfrm>
            <a:off x="4818363" y="5868613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dirty="0"/>
          </a:p>
        </p:txBody>
      </p:sp>
      <p:sp>
        <p:nvSpPr>
          <p:cNvPr id="142" name="CustomShape 5"/>
          <p:cNvSpPr>
            <a:spLocks noChangeArrowheads="1"/>
          </p:cNvSpPr>
          <p:nvPr/>
        </p:nvSpPr>
        <p:spPr bwMode="auto">
          <a:xfrm>
            <a:off x="2330551" y="3671153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Isotopes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349" grpId="0" animBg="1"/>
      <p:bldP spid="350" grpId="0"/>
      <p:bldP spid="3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Box 217"/>
          <p:cNvSpPr txBox="1"/>
          <p:nvPr/>
        </p:nvSpPr>
        <p:spPr>
          <a:xfrm>
            <a:off x="6893080" y="1418858"/>
            <a:ext cx="5105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n-lt"/>
              </a:rPr>
              <a:t>CPA regime</a:t>
            </a:r>
          </a:p>
          <a:p>
            <a:r>
              <a:rPr lang="en-US" sz="2400" i="1" dirty="0" smtClean="0"/>
              <a:t>	</a:t>
            </a:r>
            <a:r>
              <a:rPr lang="en-US" sz="2400" i="1" u="sng" dirty="0" smtClean="0"/>
              <a:t>Purpose</a:t>
            </a:r>
            <a:r>
              <a:rPr lang="en-US" sz="2400" i="1" dirty="0" smtClean="0"/>
              <a:t>: produce          	</a:t>
            </a:r>
            <a:r>
              <a:rPr lang="en-US" sz="2400" i="1" dirty="0"/>
              <a:t>~</a:t>
            </a:r>
            <a:r>
              <a:rPr lang="en-US" sz="2400" i="1" dirty="0" smtClean="0"/>
              <a:t>2TW   </a:t>
            </a:r>
            <a:r>
              <a:rPr lang="en-US" sz="2400" i="1" dirty="0"/>
              <a:t>peak power</a:t>
            </a:r>
            <a:endParaRPr lang="en-US" sz="2400" i="1" dirty="0">
              <a:latin typeface="+mn-lt"/>
            </a:endParaRPr>
          </a:p>
        </p:txBody>
      </p:sp>
      <p:sp>
        <p:nvSpPr>
          <p:cNvPr id="219" name="Title 1"/>
          <p:cNvSpPr txBox="1">
            <a:spLocks/>
          </p:cNvSpPr>
          <p:nvPr/>
        </p:nvSpPr>
        <p:spPr>
          <a:xfrm>
            <a:off x="609600" y="674005"/>
            <a:ext cx="10972800" cy="743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2017 R&amp;D topics:</a:t>
            </a:r>
            <a:endParaRPr lang="en-US" sz="3600" dirty="0"/>
          </a:p>
        </p:txBody>
      </p:sp>
      <p:grpSp>
        <p:nvGrpSpPr>
          <p:cNvPr id="345" name="Group 344"/>
          <p:cNvGrpSpPr/>
          <p:nvPr/>
        </p:nvGrpSpPr>
        <p:grpSpPr>
          <a:xfrm>
            <a:off x="799421" y="1258657"/>
            <a:ext cx="5584483" cy="4913543"/>
            <a:chOff x="6553672" y="1168712"/>
            <a:chExt cx="5584483" cy="4913543"/>
          </a:xfrm>
        </p:grpSpPr>
        <p:pic>
          <p:nvPicPr>
            <p:cNvPr id="220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036" y="2742558"/>
              <a:ext cx="383258" cy="64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TextShape 3"/>
            <p:cNvSpPr txBox="1">
              <a:spLocks noChangeArrowheads="1"/>
            </p:cNvSpPr>
            <p:nvPr/>
          </p:nvSpPr>
          <p:spPr bwMode="auto">
            <a:xfrm flipH="1">
              <a:off x="7364314" y="1412463"/>
              <a:ext cx="536808" cy="286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88"/>
                </a:lnSpc>
              </a:pPr>
              <a:r>
                <a:rPr lang="en-US" sz="1400">
                  <a:solidFill>
                    <a:srgbClr val="000000"/>
                  </a:solidFill>
                  <a:latin typeface="Arial" charset="0"/>
                  <a:ea typeface="Osaka" charset="0"/>
                  <a:cs typeface="Osaka" charset="0"/>
                </a:rPr>
                <a:t>OPA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222" name="TextShape 4"/>
            <p:cNvSpPr txBox="1">
              <a:spLocks noChangeArrowheads="1"/>
            </p:cNvSpPr>
            <p:nvPr/>
          </p:nvSpPr>
          <p:spPr bwMode="auto">
            <a:xfrm flipH="1">
              <a:off x="6553672" y="1168712"/>
              <a:ext cx="900317" cy="24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88"/>
                </a:lnSpc>
              </a:pPr>
              <a:r>
                <a:rPr lang="en-US" sz="1400">
                  <a:solidFill>
                    <a:srgbClr val="000000"/>
                  </a:solidFill>
                  <a:latin typeface="Arial" charset="0"/>
                  <a:ea typeface="Osaka" charset="0"/>
                  <a:cs typeface="Osaka" charset="0"/>
                </a:rPr>
                <a:t>Ti:Al2O3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223" name="CustomShape 6"/>
            <p:cNvSpPr>
              <a:spLocks noChangeArrowheads="1"/>
            </p:cNvSpPr>
            <p:nvPr/>
          </p:nvSpPr>
          <p:spPr bwMode="auto">
            <a:xfrm flipH="1">
              <a:off x="10947343" y="1492887"/>
              <a:ext cx="1038119" cy="425320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CustomShape 7"/>
            <p:cNvSpPr>
              <a:spLocks noChangeArrowheads="1"/>
            </p:cNvSpPr>
            <p:nvPr/>
          </p:nvSpPr>
          <p:spPr bwMode="auto">
            <a:xfrm flipH="1">
              <a:off x="11051154" y="1634661"/>
              <a:ext cx="830495" cy="141773"/>
            </a:xfrm>
            <a:prstGeom prst="roundRect">
              <a:avLst>
                <a:gd name="adj" fmla="val 10801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Line 8"/>
            <p:cNvSpPr>
              <a:spLocks noChangeShapeType="1"/>
            </p:cNvSpPr>
            <p:nvPr/>
          </p:nvSpPr>
          <p:spPr bwMode="auto">
            <a:xfrm flipH="1">
              <a:off x="11085982" y="1634660"/>
              <a:ext cx="761175" cy="0"/>
            </a:xfrm>
            <a:prstGeom prst="line">
              <a:avLst/>
            </a:prstGeom>
            <a:noFill/>
            <a:ln w="18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9"/>
            <p:cNvSpPr>
              <a:spLocks noChangeShapeType="1"/>
            </p:cNvSpPr>
            <p:nvPr/>
          </p:nvSpPr>
          <p:spPr bwMode="auto">
            <a:xfrm flipH="1">
              <a:off x="11085982" y="1776433"/>
              <a:ext cx="761175" cy="0"/>
            </a:xfrm>
            <a:prstGeom prst="line">
              <a:avLst/>
            </a:prstGeom>
            <a:noFill/>
            <a:ln w="18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10"/>
            <p:cNvSpPr>
              <a:spLocks noChangeShapeType="1"/>
            </p:cNvSpPr>
            <p:nvPr/>
          </p:nvSpPr>
          <p:spPr bwMode="auto">
            <a:xfrm flipH="1">
              <a:off x="10947342" y="1634661"/>
              <a:ext cx="0" cy="141773"/>
            </a:xfrm>
            <a:prstGeom prst="line">
              <a:avLst/>
            </a:prstGeom>
            <a:noFill/>
            <a:ln w="36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Line 17"/>
            <p:cNvSpPr>
              <a:spLocks noChangeShapeType="1"/>
            </p:cNvSpPr>
            <p:nvPr/>
          </p:nvSpPr>
          <p:spPr bwMode="auto">
            <a:xfrm flipV="1">
              <a:off x="9520304" y="1707673"/>
              <a:ext cx="2591070" cy="259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18"/>
            <p:cNvSpPr>
              <a:spLocks noChangeShapeType="1"/>
            </p:cNvSpPr>
            <p:nvPr/>
          </p:nvSpPr>
          <p:spPr bwMode="auto">
            <a:xfrm flipH="1">
              <a:off x="9625330" y="1707672"/>
              <a:ext cx="1046073" cy="1150227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CustomShape 25"/>
            <p:cNvSpPr>
              <a:spLocks noChangeArrowheads="1"/>
            </p:cNvSpPr>
            <p:nvPr/>
          </p:nvSpPr>
          <p:spPr bwMode="auto">
            <a:xfrm flipH="1">
              <a:off x="10929257" y="1209223"/>
              <a:ext cx="1208898" cy="305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</a:t>
              </a:r>
              <a:r>
                <a:rPr lang="en-US" sz="1400" b="1" i="1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1</a:t>
              </a:r>
              <a:endParaRPr lang="en-US" b="1" i="1" dirty="0"/>
            </a:p>
          </p:txBody>
        </p:sp>
        <p:sp>
          <p:nvSpPr>
            <p:cNvPr id="231" name="CustomShape 32"/>
            <p:cNvSpPr>
              <a:spLocks noChangeArrowheads="1"/>
            </p:cNvSpPr>
            <p:nvPr/>
          </p:nvSpPr>
          <p:spPr bwMode="auto">
            <a:xfrm flipH="1">
              <a:off x="8318061" y="2250524"/>
              <a:ext cx="949711" cy="2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>
                  <a:solidFill>
                    <a:srgbClr val="000000"/>
                  </a:solidFill>
                  <a:ea typeface="Osaka" charset="0"/>
                  <a:cs typeface="Osaka" charset="0"/>
                </a:rPr>
                <a:t>Stretcher</a:t>
              </a:r>
              <a:endParaRPr lang="en-US" dirty="0"/>
            </a:p>
          </p:txBody>
        </p:sp>
        <p:sp>
          <p:nvSpPr>
            <p:cNvPr id="232" name="Freeform 54"/>
            <p:cNvSpPr>
              <a:spLocks/>
            </p:cNvSpPr>
            <p:nvPr/>
          </p:nvSpPr>
          <p:spPr bwMode="auto">
            <a:xfrm flipH="1">
              <a:off x="12095636" y="1640331"/>
              <a:ext cx="14065" cy="142128"/>
            </a:xfrm>
            <a:custGeom>
              <a:avLst/>
              <a:gdLst>
                <a:gd name="T0" fmla="*/ 14760 w 42"/>
                <a:gd name="T1" fmla="*/ 0 h 401"/>
                <a:gd name="T2" fmla="*/ 0 w 42"/>
                <a:gd name="T3" fmla="*/ 74520 h 401"/>
                <a:gd name="T4" fmla="*/ 14760 w 42"/>
                <a:gd name="T5" fmla="*/ 144000 h 4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401">
                  <a:moveTo>
                    <a:pt x="41" y="0"/>
                  </a:moveTo>
                  <a:cubicBezTo>
                    <a:pt x="41" y="0"/>
                    <a:pt x="0" y="140"/>
                    <a:pt x="0" y="207"/>
                  </a:cubicBezTo>
                  <a:cubicBezTo>
                    <a:pt x="0" y="274"/>
                    <a:pt x="41" y="400"/>
                    <a:pt x="41" y="400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55"/>
            <p:cNvSpPr>
              <a:spLocks/>
            </p:cNvSpPr>
            <p:nvPr/>
          </p:nvSpPr>
          <p:spPr bwMode="auto">
            <a:xfrm flipH="1">
              <a:off x="12109366" y="1646003"/>
              <a:ext cx="14065" cy="136457"/>
            </a:xfrm>
            <a:custGeom>
              <a:avLst/>
              <a:gdLst>
                <a:gd name="T0" fmla="*/ 14760 w 42"/>
                <a:gd name="T1" fmla="*/ 0 h 385"/>
                <a:gd name="T2" fmla="*/ 360 w 42"/>
                <a:gd name="T3" fmla="*/ 64440 h 385"/>
                <a:gd name="T4" fmla="*/ 14760 w 42"/>
                <a:gd name="T5" fmla="*/ 138240 h 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385">
                  <a:moveTo>
                    <a:pt x="41" y="0"/>
                  </a:moveTo>
                  <a:cubicBezTo>
                    <a:pt x="41" y="0"/>
                    <a:pt x="2" y="112"/>
                    <a:pt x="1" y="179"/>
                  </a:cubicBezTo>
                  <a:cubicBezTo>
                    <a:pt x="0" y="246"/>
                    <a:pt x="41" y="384"/>
                    <a:pt x="41" y="384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56"/>
            <p:cNvSpPr>
              <a:spLocks noChangeShapeType="1"/>
            </p:cNvSpPr>
            <p:nvPr/>
          </p:nvSpPr>
          <p:spPr bwMode="auto">
            <a:xfrm flipH="1" flipV="1">
              <a:off x="10336526" y="1636787"/>
              <a:ext cx="0" cy="141773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57"/>
            <p:cNvSpPr>
              <a:spLocks noChangeShapeType="1"/>
            </p:cNvSpPr>
            <p:nvPr/>
          </p:nvSpPr>
          <p:spPr bwMode="auto">
            <a:xfrm flipH="1" flipV="1">
              <a:off x="10320113" y="1643687"/>
              <a:ext cx="1008" cy="128493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59"/>
            <p:cNvSpPr>
              <a:spLocks noChangeShapeType="1"/>
            </p:cNvSpPr>
            <p:nvPr/>
          </p:nvSpPr>
          <p:spPr bwMode="auto">
            <a:xfrm flipH="1">
              <a:off x="6981811" y="1743116"/>
              <a:ext cx="167438" cy="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CustomShape 60"/>
            <p:cNvSpPr>
              <a:spLocks noChangeArrowheads="1"/>
            </p:cNvSpPr>
            <p:nvPr/>
          </p:nvSpPr>
          <p:spPr bwMode="auto">
            <a:xfrm flipH="1">
              <a:off x="6635467" y="1326304"/>
              <a:ext cx="736729" cy="531649"/>
            </a:xfrm>
            <a:prstGeom prst="rect">
              <a:avLst/>
            </a:prstGeom>
            <a:solidFill>
              <a:srgbClr val="0099FF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61"/>
            <p:cNvSpPr>
              <a:spLocks noChangeShapeType="1"/>
            </p:cNvSpPr>
            <p:nvPr/>
          </p:nvSpPr>
          <p:spPr bwMode="auto">
            <a:xfrm flipV="1">
              <a:off x="10572614" y="1651674"/>
              <a:ext cx="188536" cy="102431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62"/>
            <p:cNvSpPr>
              <a:spLocks noChangeShapeType="1"/>
            </p:cNvSpPr>
            <p:nvPr/>
          </p:nvSpPr>
          <p:spPr bwMode="auto">
            <a:xfrm>
              <a:off x="7791461" y="1707673"/>
              <a:ext cx="1468749" cy="259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0" name="Group 256"/>
            <p:cNvGrpSpPr>
              <a:grpSpLocks/>
            </p:cNvGrpSpPr>
            <p:nvPr/>
          </p:nvGrpSpPr>
          <p:grpSpPr bwMode="auto">
            <a:xfrm>
              <a:off x="7945776" y="1634225"/>
              <a:ext cx="1633113" cy="924921"/>
              <a:chOff x="2736291" y="807157"/>
              <a:chExt cx="1755632" cy="939449"/>
            </a:xfrm>
          </p:grpSpPr>
          <p:sp>
            <p:nvSpPr>
              <p:cNvPr id="241" name="Line 63"/>
              <p:cNvSpPr>
                <a:spLocks noChangeShapeType="1"/>
              </p:cNvSpPr>
              <p:nvPr/>
            </p:nvSpPr>
            <p:spPr bwMode="auto">
              <a:xfrm rot="4204780" flipH="1" flipV="1">
                <a:off x="3611768" y="602345"/>
                <a:ext cx="130749" cy="103919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64"/>
              <p:cNvSpPr>
                <a:spLocks noChangeShapeType="1"/>
              </p:cNvSpPr>
              <p:nvPr/>
            </p:nvSpPr>
            <p:spPr bwMode="auto">
              <a:xfrm rot="4204780" flipV="1">
                <a:off x="3545476" y="902412"/>
                <a:ext cx="90360" cy="73692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65"/>
              <p:cNvSpPr>
                <a:spLocks noChangeShapeType="1"/>
              </p:cNvSpPr>
              <p:nvPr/>
            </p:nvSpPr>
            <p:spPr bwMode="auto">
              <a:xfrm rot="4204780" flipH="1" flipV="1">
                <a:off x="3348291" y="789382"/>
                <a:ext cx="36000" cy="126000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66"/>
              <p:cNvSpPr>
                <a:spLocks/>
              </p:cNvSpPr>
              <p:nvPr/>
            </p:nvSpPr>
            <p:spPr bwMode="auto">
              <a:xfrm rot="4204780" flipH="1">
                <a:off x="3876816" y="1192137"/>
                <a:ext cx="180360" cy="18720"/>
              </a:xfrm>
              <a:custGeom>
                <a:avLst/>
                <a:gdLst>
                  <a:gd name="T0" fmla="*/ 180000 w 501"/>
                  <a:gd name="T1" fmla="*/ 18360 h 52"/>
                  <a:gd name="T2" fmla="*/ 93600 w 501"/>
                  <a:gd name="T3" fmla="*/ 360 h 52"/>
                  <a:gd name="T4" fmla="*/ 0 w 501"/>
                  <a:gd name="T5" fmla="*/ 18360 h 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1" h="52">
                    <a:moveTo>
                      <a:pt x="500" y="51"/>
                    </a:moveTo>
                    <a:cubicBezTo>
                      <a:pt x="500" y="51"/>
                      <a:pt x="345" y="2"/>
                      <a:pt x="260" y="1"/>
                    </a:cubicBezTo>
                    <a:cubicBezTo>
                      <a:pt x="175" y="0"/>
                      <a:pt x="0" y="51"/>
                      <a:pt x="0" y="51"/>
                    </a:cubicBezTo>
                  </a:path>
                </a:pathLst>
              </a:cu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67"/>
              <p:cNvSpPr>
                <a:spLocks/>
              </p:cNvSpPr>
              <p:nvPr/>
            </p:nvSpPr>
            <p:spPr bwMode="auto">
              <a:xfrm rot="4204780" flipH="1">
                <a:off x="3895748" y="1190840"/>
                <a:ext cx="180360" cy="19080"/>
              </a:xfrm>
              <a:custGeom>
                <a:avLst/>
                <a:gdLst>
                  <a:gd name="T0" fmla="*/ 180000 w 501"/>
                  <a:gd name="T1" fmla="*/ 18720 h 53"/>
                  <a:gd name="T2" fmla="*/ 99000 w 501"/>
                  <a:gd name="T3" fmla="*/ 720 h 53"/>
                  <a:gd name="T4" fmla="*/ 0 w 501"/>
                  <a:gd name="T5" fmla="*/ 18720 h 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1" h="53">
                    <a:moveTo>
                      <a:pt x="500" y="52"/>
                    </a:moveTo>
                    <a:cubicBezTo>
                      <a:pt x="500" y="52"/>
                      <a:pt x="360" y="4"/>
                      <a:pt x="275" y="2"/>
                    </a:cubicBezTo>
                    <a:cubicBezTo>
                      <a:pt x="190" y="0"/>
                      <a:pt x="0" y="52"/>
                      <a:pt x="0" y="52"/>
                    </a:cubicBezTo>
                  </a:path>
                </a:pathLst>
              </a:cu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6" name="Group 433"/>
              <p:cNvGrpSpPr>
                <a:grpSpLocks/>
              </p:cNvGrpSpPr>
              <p:nvPr/>
            </p:nvGrpSpPr>
            <p:grpSpPr bwMode="auto">
              <a:xfrm rot="-2805063">
                <a:off x="4096578" y="828702"/>
                <a:ext cx="125505" cy="108021"/>
                <a:chOff x="4096578" y="828702"/>
                <a:chExt cx="125505" cy="108021"/>
              </a:xfrm>
            </p:grpSpPr>
            <p:sp>
              <p:nvSpPr>
                <p:cNvPr id="256" name="Line 68"/>
                <p:cNvSpPr>
                  <a:spLocks noChangeShapeType="1"/>
                </p:cNvSpPr>
                <p:nvPr/>
              </p:nvSpPr>
              <p:spPr bwMode="auto">
                <a:xfrm rot="4204780">
                  <a:off x="4107198" y="818082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69"/>
                <p:cNvSpPr>
                  <a:spLocks noChangeShapeType="1"/>
                </p:cNvSpPr>
                <p:nvPr/>
              </p:nvSpPr>
              <p:spPr bwMode="auto">
                <a:xfrm rot="4204780">
                  <a:off x="4120743" y="835383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7" name="Line 70"/>
              <p:cNvSpPr>
                <a:spLocks noChangeShapeType="1"/>
              </p:cNvSpPr>
              <p:nvPr/>
            </p:nvSpPr>
            <p:spPr bwMode="auto">
              <a:xfrm rot="4204780" flipH="1" flipV="1">
                <a:off x="3372424" y="806305"/>
                <a:ext cx="0" cy="126000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71"/>
              <p:cNvSpPr>
                <a:spLocks noChangeShapeType="1"/>
              </p:cNvSpPr>
              <p:nvPr/>
            </p:nvSpPr>
            <p:spPr bwMode="auto">
              <a:xfrm rot="4204780" flipV="1">
                <a:off x="3554122" y="933720"/>
                <a:ext cx="95760" cy="73692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72"/>
              <p:cNvSpPr>
                <a:spLocks noChangeShapeType="1"/>
              </p:cNvSpPr>
              <p:nvPr/>
            </p:nvSpPr>
            <p:spPr bwMode="auto">
              <a:xfrm rot="4204780" flipH="1" flipV="1">
                <a:off x="3794246" y="476389"/>
                <a:ext cx="60116" cy="1313338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0" name="Group 437"/>
              <p:cNvGrpSpPr>
                <a:grpSpLocks/>
              </p:cNvGrpSpPr>
              <p:nvPr/>
            </p:nvGrpSpPr>
            <p:grpSpPr bwMode="auto">
              <a:xfrm rot="-1809793">
                <a:off x="4366043" y="807157"/>
                <a:ext cx="125880" cy="107252"/>
                <a:chOff x="4138281" y="927247"/>
                <a:chExt cx="125880" cy="107252"/>
              </a:xfrm>
            </p:grpSpPr>
            <p:sp>
              <p:nvSpPr>
                <p:cNvPr id="254" name="Line 73"/>
                <p:cNvSpPr>
                  <a:spLocks noChangeShapeType="1"/>
                </p:cNvSpPr>
                <p:nvPr/>
              </p:nvSpPr>
              <p:spPr bwMode="auto">
                <a:xfrm rot="4204780" flipV="1">
                  <a:off x="4148901" y="933159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74"/>
                <p:cNvSpPr>
                  <a:spLocks noChangeShapeType="1"/>
                </p:cNvSpPr>
                <p:nvPr/>
              </p:nvSpPr>
              <p:spPr bwMode="auto">
                <a:xfrm rot="4204780" flipV="1">
                  <a:off x="4162821" y="916627"/>
                  <a:ext cx="90720" cy="111960"/>
                </a:xfrm>
                <a:prstGeom prst="line">
                  <a:avLst/>
                </a:prstGeom>
                <a:noFill/>
                <a:ln w="18000">
                  <a:solidFill>
                    <a:srgbClr val="3465A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1" name="Line 77"/>
              <p:cNvSpPr>
                <a:spLocks noChangeShapeType="1"/>
              </p:cNvSpPr>
              <p:nvPr/>
            </p:nvSpPr>
            <p:spPr bwMode="auto">
              <a:xfrm rot="4204780">
                <a:off x="3162430" y="1375666"/>
                <a:ext cx="108000" cy="0"/>
              </a:xfrm>
              <a:prstGeom prst="line">
                <a:avLst/>
              </a:prstGeom>
              <a:noFill/>
              <a:ln w="3672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78"/>
              <p:cNvSpPr>
                <a:spLocks noChangeShapeType="1"/>
              </p:cNvSpPr>
              <p:nvPr/>
            </p:nvSpPr>
            <p:spPr bwMode="auto">
              <a:xfrm rot="4204780">
                <a:off x="2698060" y="1645396"/>
                <a:ext cx="180000" cy="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79"/>
              <p:cNvSpPr>
                <a:spLocks noChangeShapeType="1"/>
              </p:cNvSpPr>
              <p:nvPr/>
            </p:nvSpPr>
            <p:spPr bwMode="auto">
              <a:xfrm rot="4204780">
                <a:off x="2682976" y="1656606"/>
                <a:ext cx="180000" cy="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8" name="CustomShape 80"/>
            <p:cNvSpPr>
              <a:spLocks noChangeArrowheads="1"/>
            </p:cNvSpPr>
            <p:nvPr/>
          </p:nvSpPr>
          <p:spPr bwMode="auto">
            <a:xfrm flipH="1">
              <a:off x="7472659" y="1565900"/>
              <a:ext cx="334877" cy="283546"/>
            </a:xfrm>
            <a:prstGeom prst="rect">
              <a:avLst/>
            </a:prstGeom>
            <a:solidFill>
              <a:srgbClr val="0099FF"/>
            </a:soli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TextShape 112"/>
            <p:cNvSpPr txBox="1">
              <a:spLocks noChangeArrowheads="1"/>
            </p:cNvSpPr>
            <p:nvPr/>
          </p:nvSpPr>
          <p:spPr bwMode="auto">
            <a:xfrm flipH="1">
              <a:off x="8128989" y="1236101"/>
              <a:ext cx="904168" cy="446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15 </a:t>
              </a:r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µJ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  <a:p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350 </a:t>
              </a:r>
              <a:r>
                <a:rPr lang="en-US" sz="1200" b="1" dirty="0" err="1">
                  <a:solidFill>
                    <a:srgbClr val="C00000"/>
                  </a:solidFill>
                  <a:latin typeface="Arial" charset="0"/>
                </a:rPr>
                <a:t>fs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260" name="TextShape 113"/>
            <p:cNvSpPr txBox="1">
              <a:spLocks noChangeArrowheads="1"/>
            </p:cNvSpPr>
            <p:nvPr/>
          </p:nvSpPr>
          <p:spPr bwMode="auto">
            <a:xfrm flipH="1">
              <a:off x="9622313" y="1720354"/>
              <a:ext cx="904168" cy="446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1 </a:t>
              </a:r>
              <a:r>
                <a:rPr lang="en-US" sz="1200" b="1" dirty="0">
                  <a:solidFill>
                    <a:srgbClr val="C00000"/>
                  </a:solidFill>
                  <a:latin typeface="Arial" charset="0"/>
                </a:rPr>
                <a:t>µJ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80 </a:t>
              </a:r>
              <a:r>
                <a:rPr lang="en-US" sz="1200" b="1" dirty="0" err="1">
                  <a:solidFill>
                    <a:srgbClr val="C00000"/>
                  </a:solidFill>
                  <a:latin typeface="Arial" charset="0"/>
                </a:rPr>
                <a:t>ps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261" name="Line 121"/>
            <p:cNvSpPr>
              <a:spLocks noChangeShapeType="1"/>
            </p:cNvSpPr>
            <p:nvPr/>
          </p:nvSpPr>
          <p:spPr bwMode="auto">
            <a:xfrm flipH="1">
              <a:off x="11985460" y="1634661"/>
              <a:ext cx="0" cy="141773"/>
            </a:xfrm>
            <a:prstGeom prst="line">
              <a:avLst/>
            </a:prstGeom>
            <a:noFill/>
            <a:ln w="36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126"/>
            <p:cNvSpPr>
              <a:spLocks noChangeShapeType="1"/>
            </p:cNvSpPr>
            <p:nvPr/>
          </p:nvSpPr>
          <p:spPr bwMode="auto">
            <a:xfrm>
              <a:off x="11317716" y="1707673"/>
              <a:ext cx="334877" cy="0"/>
            </a:xfrm>
            <a:prstGeom prst="line">
              <a:avLst/>
            </a:prstGeom>
            <a:noFill/>
            <a:ln w="18000">
              <a:solidFill>
                <a:srgbClr val="4C4C4C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CustomShape 11"/>
            <p:cNvSpPr>
              <a:spLocks noChangeArrowheads="1"/>
            </p:cNvSpPr>
            <p:nvPr/>
          </p:nvSpPr>
          <p:spPr bwMode="auto">
            <a:xfrm flipH="1">
              <a:off x="9358812" y="3077442"/>
              <a:ext cx="1467597" cy="702498"/>
            </a:xfrm>
            <a:prstGeom prst="rect">
              <a:avLst/>
            </a:prstGeom>
            <a:gradFill rotWithShape="0">
              <a:gsLst>
                <a:gs pos="0">
                  <a:srgbClr val="00B8FF"/>
                </a:gs>
                <a:gs pos="50000">
                  <a:srgbClr val="FFFFFF"/>
                </a:gs>
                <a:gs pos="100000">
                  <a:srgbClr val="00B8FF"/>
                </a:gs>
              </a:gsLst>
              <a:lin ang="5400000"/>
            </a:gradFill>
            <a:ln w="180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CustomShape 14"/>
            <p:cNvSpPr>
              <a:spLocks noChangeArrowheads="1"/>
            </p:cNvSpPr>
            <p:nvPr/>
          </p:nvSpPr>
          <p:spPr bwMode="auto">
            <a:xfrm flipH="1">
              <a:off x="9550953" y="3325759"/>
              <a:ext cx="1083764" cy="180989"/>
            </a:xfrm>
            <a:prstGeom prst="roundRect">
              <a:avLst>
                <a:gd name="adj" fmla="val 6546"/>
              </a:avLst>
            </a:prstGeom>
            <a:gradFill rotWithShape="0">
              <a:gsLst>
                <a:gs pos="0">
                  <a:srgbClr val="EB613D"/>
                </a:gs>
                <a:gs pos="50000">
                  <a:srgbClr val="FFFFFF"/>
                </a:gs>
                <a:gs pos="100000">
                  <a:srgbClr val="EB613D"/>
                </a:gs>
              </a:gsLst>
              <a:lin ang="5400000"/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12"/>
            <p:cNvSpPr>
              <a:spLocks noChangeShapeType="1"/>
            </p:cNvSpPr>
            <p:nvPr/>
          </p:nvSpPr>
          <p:spPr bwMode="auto">
            <a:xfrm flipH="1">
              <a:off x="10826409" y="3142762"/>
              <a:ext cx="0" cy="140499"/>
            </a:xfrm>
            <a:prstGeom prst="line">
              <a:avLst/>
            </a:prstGeom>
            <a:noFill/>
            <a:ln w="108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" name="Straight Connector 265"/>
            <p:cNvCxnSpPr>
              <a:cxnSpLocks noChangeShapeType="1"/>
            </p:cNvCxnSpPr>
            <p:nvPr/>
          </p:nvCxnSpPr>
          <p:spPr bwMode="auto">
            <a:xfrm flipH="1" flipV="1">
              <a:off x="10759026" y="3319587"/>
              <a:ext cx="1476" cy="20626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" name="Straight Connector 266"/>
            <p:cNvCxnSpPr>
              <a:cxnSpLocks noChangeShapeType="1"/>
            </p:cNvCxnSpPr>
            <p:nvPr/>
          </p:nvCxnSpPr>
          <p:spPr bwMode="auto">
            <a:xfrm flipH="1" flipV="1">
              <a:off x="9506845" y="3277397"/>
              <a:ext cx="1275806" cy="25938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" name="Straight Connector 267"/>
            <p:cNvCxnSpPr>
              <a:cxnSpLocks noChangeShapeType="1"/>
            </p:cNvCxnSpPr>
            <p:nvPr/>
          </p:nvCxnSpPr>
          <p:spPr bwMode="auto">
            <a:xfrm flipH="1" flipV="1">
              <a:off x="9500939" y="3274273"/>
              <a:ext cx="1176871" cy="29689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9" name="Straight Connector 268"/>
            <p:cNvCxnSpPr>
              <a:cxnSpLocks noChangeShapeType="1"/>
            </p:cNvCxnSpPr>
            <p:nvPr/>
          </p:nvCxnSpPr>
          <p:spPr bwMode="auto">
            <a:xfrm flipV="1">
              <a:off x="9495032" y="3330526"/>
              <a:ext cx="1262516" cy="225011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0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9232193" y="3414905"/>
              <a:ext cx="1442664" cy="1562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1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10674857" y="3408654"/>
              <a:ext cx="0" cy="15782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2" name="Line 18"/>
            <p:cNvSpPr>
              <a:spLocks noChangeShapeType="1"/>
            </p:cNvSpPr>
            <p:nvPr/>
          </p:nvSpPr>
          <p:spPr bwMode="auto">
            <a:xfrm flipV="1">
              <a:off x="7506256" y="3416080"/>
              <a:ext cx="1739839" cy="6637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18"/>
            <p:cNvSpPr>
              <a:spLocks noChangeShapeType="1"/>
            </p:cNvSpPr>
            <p:nvPr/>
          </p:nvSpPr>
          <p:spPr bwMode="auto">
            <a:xfrm flipH="1">
              <a:off x="9494795" y="2875275"/>
              <a:ext cx="2589411" cy="679613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4" name="Group 292"/>
            <p:cNvGrpSpPr>
              <a:grpSpLocks/>
            </p:cNvGrpSpPr>
            <p:nvPr/>
          </p:nvGrpSpPr>
          <p:grpSpPr bwMode="auto">
            <a:xfrm>
              <a:off x="12061141" y="2743146"/>
              <a:ext cx="34091" cy="235111"/>
              <a:chOff x="7352370" y="2065269"/>
              <a:chExt cx="36649" cy="238804"/>
            </a:xfrm>
          </p:grpSpPr>
          <p:sp>
            <p:nvSpPr>
              <p:cNvPr id="275" name="Line 104"/>
              <p:cNvSpPr>
                <a:spLocks noChangeShapeType="1"/>
              </p:cNvSpPr>
              <p:nvPr/>
            </p:nvSpPr>
            <p:spPr bwMode="auto">
              <a:xfrm>
                <a:off x="7352370" y="2065269"/>
                <a:ext cx="24797" cy="238804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105"/>
              <p:cNvSpPr>
                <a:spLocks noChangeShapeType="1"/>
              </p:cNvSpPr>
              <p:nvPr/>
            </p:nvSpPr>
            <p:spPr bwMode="auto">
              <a:xfrm>
                <a:off x="7368532" y="2070671"/>
                <a:ext cx="20487" cy="230342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" name="Group 293"/>
            <p:cNvGrpSpPr>
              <a:grpSpLocks/>
            </p:cNvGrpSpPr>
            <p:nvPr/>
          </p:nvGrpSpPr>
          <p:grpSpPr bwMode="auto">
            <a:xfrm>
              <a:off x="9637516" y="2779045"/>
              <a:ext cx="15404" cy="141773"/>
              <a:chOff x="4914904" y="1606680"/>
              <a:chExt cx="16560" cy="144000"/>
            </a:xfrm>
          </p:grpSpPr>
          <p:sp>
            <p:nvSpPr>
              <p:cNvPr id="278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0" name="CustomShape 5"/>
            <p:cNvSpPr>
              <a:spLocks noChangeArrowheads="1"/>
            </p:cNvSpPr>
            <p:nvPr/>
          </p:nvSpPr>
          <p:spPr bwMode="auto">
            <a:xfrm>
              <a:off x="9504461" y="3726281"/>
              <a:ext cx="1332780" cy="2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 smtClean="0">
                  <a:solidFill>
                    <a:srgbClr val="000000"/>
                  </a:solidFill>
                  <a:ea typeface="Osaka" charset="0"/>
                  <a:cs typeface="Osaka" charset="0"/>
                </a:rPr>
                <a:t>Amplifier 2</a:t>
              </a:r>
              <a:endParaRPr lang="en-US" dirty="0"/>
            </a:p>
          </p:txBody>
        </p:sp>
        <p:grpSp>
          <p:nvGrpSpPr>
            <p:cNvPr id="281" name="Group 315"/>
            <p:cNvGrpSpPr>
              <a:grpSpLocks/>
            </p:cNvGrpSpPr>
            <p:nvPr/>
          </p:nvGrpSpPr>
          <p:grpSpPr bwMode="auto">
            <a:xfrm rot="300000">
              <a:off x="9485953" y="3197117"/>
              <a:ext cx="15404" cy="141773"/>
              <a:chOff x="4914904" y="1606680"/>
              <a:chExt cx="16560" cy="144000"/>
            </a:xfrm>
          </p:grpSpPr>
          <p:sp>
            <p:nvSpPr>
              <p:cNvPr id="282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4" name="Group 316"/>
            <p:cNvGrpSpPr>
              <a:grpSpLocks/>
            </p:cNvGrpSpPr>
            <p:nvPr/>
          </p:nvGrpSpPr>
          <p:grpSpPr bwMode="auto">
            <a:xfrm rot="21300000">
              <a:off x="9474864" y="3484004"/>
              <a:ext cx="15404" cy="141773"/>
              <a:chOff x="4914904" y="1606680"/>
              <a:chExt cx="16560" cy="144000"/>
            </a:xfrm>
          </p:grpSpPr>
          <p:sp>
            <p:nvSpPr>
              <p:cNvPr id="285" name="Line 56"/>
              <p:cNvSpPr>
                <a:spLocks noChangeShapeType="1"/>
              </p:cNvSpPr>
              <p:nvPr/>
            </p:nvSpPr>
            <p:spPr bwMode="auto">
              <a:xfrm flipH="1" flipV="1">
                <a:off x="4931464" y="1606680"/>
                <a:ext cx="0" cy="14400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57"/>
              <p:cNvSpPr>
                <a:spLocks noChangeShapeType="1"/>
              </p:cNvSpPr>
              <p:nvPr/>
            </p:nvSpPr>
            <p:spPr bwMode="auto">
              <a:xfrm flipH="1" flipV="1">
                <a:off x="4914904" y="1606680"/>
                <a:ext cx="0" cy="13752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" name="Group 317"/>
            <p:cNvGrpSpPr>
              <a:grpSpLocks/>
            </p:cNvGrpSpPr>
            <p:nvPr/>
          </p:nvGrpSpPr>
          <p:grpSpPr bwMode="auto">
            <a:xfrm rot="10800000">
              <a:off x="10637825" y="3539819"/>
              <a:ext cx="79964" cy="82356"/>
              <a:chOff x="1132232" y="4212552"/>
              <a:chExt cx="144000" cy="132298"/>
            </a:xfrm>
          </p:grpSpPr>
          <p:sp>
            <p:nvSpPr>
              <p:cNvPr id="288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0" name="Group 318"/>
            <p:cNvGrpSpPr>
              <a:grpSpLocks/>
            </p:cNvGrpSpPr>
            <p:nvPr/>
          </p:nvGrpSpPr>
          <p:grpSpPr bwMode="auto">
            <a:xfrm rot="10800000">
              <a:off x="10728863" y="3502059"/>
              <a:ext cx="79964" cy="82356"/>
              <a:chOff x="1132232" y="4212552"/>
              <a:chExt cx="144000" cy="132298"/>
            </a:xfrm>
          </p:grpSpPr>
          <p:sp>
            <p:nvSpPr>
              <p:cNvPr id="291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3" name="Group 319"/>
            <p:cNvGrpSpPr>
              <a:grpSpLocks/>
            </p:cNvGrpSpPr>
            <p:nvPr/>
          </p:nvGrpSpPr>
          <p:grpSpPr bwMode="auto">
            <a:xfrm rot="10800000" flipV="1">
              <a:off x="10727803" y="3284580"/>
              <a:ext cx="79964" cy="82356"/>
              <a:chOff x="1132232" y="4212552"/>
              <a:chExt cx="144000" cy="132298"/>
            </a:xfrm>
          </p:grpSpPr>
          <p:sp>
            <p:nvSpPr>
              <p:cNvPr id="294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6" name="Group 320"/>
            <p:cNvGrpSpPr>
              <a:grpSpLocks/>
            </p:cNvGrpSpPr>
            <p:nvPr/>
          </p:nvGrpSpPr>
          <p:grpSpPr bwMode="auto">
            <a:xfrm rot="11400000" flipV="1">
              <a:off x="10639094" y="3366936"/>
              <a:ext cx="79964" cy="82356"/>
              <a:chOff x="1132232" y="4212552"/>
              <a:chExt cx="144000" cy="132298"/>
            </a:xfrm>
          </p:grpSpPr>
          <p:sp>
            <p:nvSpPr>
              <p:cNvPr id="297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9" name="Straight Connector 298"/>
            <p:cNvCxnSpPr>
              <a:cxnSpLocks noChangeShapeType="1"/>
            </p:cNvCxnSpPr>
            <p:nvPr/>
          </p:nvCxnSpPr>
          <p:spPr bwMode="auto">
            <a:xfrm>
              <a:off x="7686788" y="5540041"/>
              <a:ext cx="4021495" cy="928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0" name="Straight Connector 299"/>
            <p:cNvCxnSpPr>
              <a:cxnSpLocks noChangeShapeType="1"/>
            </p:cNvCxnSpPr>
            <p:nvPr/>
          </p:nvCxnSpPr>
          <p:spPr bwMode="auto">
            <a:xfrm flipH="1">
              <a:off x="11001192" y="3143017"/>
              <a:ext cx="81214" cy="20313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1" name="Straight Connector 300"/>
            <p:cNvCxnSpPr>
              <a:cxnSpLocks noChangeShapeType="1"/>
            </p:cNvCxnSpPr>
            <p:nvPr/>
          </p:nvCxnSpPr>
          <p:spPr bwMode="auto">
            <a:xfrm flipV="1">
              <a:off x="9893238" y="1709246"/>
              <a:ext cx="64972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2" name="Straight Connector 301"/>
            <p:cNvCxnSpPr>
              <a:cxnSpLocks noChangeShapeType="1"/>
            </p:cNvCxnSpPr>
            <p:nvPr/>
          </p:nvCxnSpPr>
          <p:spPr bwMode="auto">
            <a:xfrm flipV="1">
              <a:off x="8307342" y="1707684"/>
              <a:ext cx="63495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3" name="Freeform 40"/>
            <p:cNvSpPr>
              <a:spLocks/>
            </p:cNvSpPr>
            <p:nvPr/>
          </p:nvSpPr>
          <p:spPr bwMode="auto">
            <a:xfrm>
              <a:off x="10170395" y="4455070"/>
              <a:ext cx="66429" cy="1066868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4" name="Picture 38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0185" y="1479226"/>
              <a:ext cx="495618" cy="10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5" name="Freeform 120"/>
            <p:cNvSpPr>
              <a:spLocks/>
            </p:cNvSpPr>
            <p:nvPr/>
          </p:nvSpPr>
          <p:spPr bwMode="auto">
            <a:xfrm>
              <a:off x="8095168" y="1334987"/>
              <a:ext cx="33823" cy="248458"/>
            </a:xfrm>
            <a:custGeom>
              <a:avLst/>
              <a:gdLst>
                <a:gd name="T0" fmla="*/ 0 w 101"/>
                <a:gd name="T1" fmla="*/ 252000 h 701"/>
                <a:gd name="T2" fmla="*/ 24840 w 101"/>
                <a:gd name="T3" fmla="*/ 0 h 701"/>
                <a:gd name="T4" fmla="*/ 36000 w 101"/>
                <a:gd name="T5" fmla="*/ 252000 h 7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701">
                  <a:moveTo>
                    <a:pt x="0" y="700"/>
                  </a:moveTo>
                  <a:cubicBezTo>
                    <a:pt x="80" y="700"/>
                    <a:pt x="38" y="0"/>
                    <a:pt x="69" y="0"/>
                  </a:cubicBezTo>
                  <a:cubicBezTo>
                    <a:pt x="100" y="0"/>
                    <a:pt x="20" y="700"/>
                    <a:pt x="100" y="7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6" name="Picture 38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831" y="2219469"/>
              <a:ext cx="301389" cy="272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" name="Line 12"/>
            <p:cNvSpPr>
              <a:spLocks noChangeShapeType="1"/>
            </p:cNvSpPr>
            <p:nvPr/>
          </p:nvSpPr>
          <p:spPr bwMode="auto">
            <a:xfrm flipH="1">
              <a:off x="9368031" y="3357398"/>
              <a:ext cx="0" cy="140499"/>
            </a:xfrm>
            <a:prstGeom prst="line">
              <a:avLst/>
            </a:prstGeom>
            <a:noFill/>
            <a:ln w="1080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18"/>
            <p:cNvSpPr>
              <a:spLocks noChangeShapeType="1"/>
            </p:cNvSpPr>
            <p:nvPr/>
          </p:nvSpPr>
          <p:spPr bwMode="auto">
            <a:xfrm flipV="1">
              <a:off x="9601849" y="2867075"/>
              <a:ext cx="2475945" cy="390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40"/>
            <p:cNvSpPr>
              <a:spLocks/>
            </p:cNvSpPr>
            <p:nvPr/>
          </p:nvSpPr>
          <p:spPr bwMode="auto">
            <a:xfrm>
              <a:off x="9933314" y="5094625"/>
              <a:ext cx="77159" cy="427313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40"/>
            <p:cNvSpPr>
              <a:spLocks/>
            </p:cNvSpPr>
            <p:nvPr/>
          </p:nvSpPr>
          <p:spPr bwMode="auto">
            <a:xfrm>
              <a:off x="9693352" y="5307745"/>
              <a:ext cx="75328" cy="226002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TextShape 114"/>
            <p:cNvSpPr txBox="1">
              <a:spLocks noChangeArrowheads="1"/>
            </p:cNvSpPr>
            <p:nvPr/>
          </p:nvSpPr>
          <p:spPr bwMode="auto">
            <a:xfrm flipH="1">
              <a:off x="10475008" y="2170516"/>
              <a:ext cx="724466" cy="22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10 </a:t>
              </a:r>
              <a:r>
                <a:rPr lang="en-US" sz="1200" b="1" dirty="0" err="1" smtClean="0">
                  <a:solidFill>
                    <a:srgbClr val="C00000"/>
                  </a:solidFill>
                  <a:latin typeface="Arial" charset="0"/>
                </a:rPr>
                <a:t>mJ</a:t>
              </a:r>
              <a:endParaRPr lang="en-US" sz="1200" b="1" dirty="0" smtClean="0">
                <a:solidFill>
                  <a:srgbClr val="C00000"/>
                </a:solidFill>
                <a:latin typeface="Arial" charset="0"/>
              </a:endParaRPr>
            </a:p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25 </a:t>
              </a:r>
              <a:r>
                <a:rPr lang="en-US" sz="1200" b="1" dirty="0" err="1" smtClean="0">
                  <a:solidFill>
                    <a:srgbClr val="C00000"/>
                  </a:solidFill>
                  <a:latin typeface="Arial" charset="0"/>
                </a:rPr>
                <a:t>ps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grpSp>
          <p:nvGrpSpPr>
            <p:cNvPr id="312" name="Group 311"/>
            <p:cNvGrpSpPr/>
            <p:nvPr/>
          </p:nvGrpSpPr>
          <p:grpSpPr>
            <a:xfrm>
              <a:off x="7239966" y="4492893"/>
              <a:ext cx="2127986" cy="1284438"/>
              <a:chOff x="2321243" y="4526807"/>
              <a:chExt cx="2127986" cy="1284438"/>
            </a:xfrm>
          </p:grpSpPr>
          <p:sp>
            <p:nvSpPr>
              <p:cNvPr id="313" name="Rectangle 312"/>
              <p:cNvSpPr/>
              <p:nvPr/>
            </p:nvSpPr>
            <p:spPr bwMode="auto">
              <a:xfrm>
                <a:off x="2579819" y="4526807"/>
                <a:ext cx="1869410" cy="12844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9" tIns="45715" rIns="91429" bIns="45715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14" name="Straight Connector 313"/>
              <p:cNvCxnSpPr/>
              <p:nvPr/>
            </p:nvCxnSpPr>
            <p:spPr bwMode="auto">
              <a:xfrm flipV="1">
                <a:off x="2386380" y="4814321"/>
                <a:ext cx="919940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 bwMode="auto">
              <a:xfrm flipV="1">
                <a:off x="2708286" y="4820572"/>
                <a:ext cx="1537169" cy="2125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 bwMode="auto">
              <a:xfrm flipV="1">
                <a:off x="2904677" y="4820572"/>
                <a:ext cx="1342254" cy="5203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 bwMode="auto">
              <a:xfrm flipV="1">
                <a:off x="2708285" y="5034644"/>
                <a:ext cx="16567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 bwMode="auto">
              <a:xfrm>
                <a:off x="2904677" y="5339346"/>
                <a:ext cx="1262516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 bwMode="auto">
              <a:xfrm flipH="1">
                <a:off x="2785071" y="5342472"/>
                <a:ext cx="1382123" cy="22501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 bwMode="auto">
              <a:xfrm flipH="1">
                <a:off x="2792455" y="5034644"/>
                <a:ext cx="1572607" cy="532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 bwMode="auto">
              <a:xfrm flipV="1">
                <a:off x="2909107" y="4814321"/>
                <a:ext cx="1326011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 bwMode="auto">
              <a:xfrm>
                <a:off x="4128801" y="4628375"/>
                <a:ext cx="234784" cy="36720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 bwMode="auto">
              <a:xfrm>
                <a:off x="4116987" y="4636188"/>
                <a:ext cx="234784" cy="367205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 bwMode="auto">
              <a:xfrm>
                <a:off x="2678753" y="4994018"/>
                <a:ext cx="234784" cy="36564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 bwMode="auto">
              <a:xfrm>
                <a:off x="2687612" y="4989330"/>
                <a:ext cx="234784" cy="367205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 bwMode="auto">
              <a:xfrm flipH="1">
                <a:off x="4143567" y="5023707"/>
                <a:ext cx="234784" cy="36720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 bwMode="auto">
              <a:xfrm flipH="1">
                <a:off x="4130279" y="5020582"/>
                <a:ext cx="234783" cy="367205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Line 98"/>
              <p:cNvSpPr>
                <a:spLocks noChangeShapeType="1"/>
              </p:cNvSpPr>
              <p:nvPr/>
            </p:nvSpPr>
            <p:spPr bwMode="auto">
              <a:xfrm rot="16200000" flipV="1">
                <a:off x="2312463" y="4750475"/>
                <a:ext cx="130077" cy="11251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9" name="Group 375"/>
              <p:cNvGrpSpPr>
                <a:grpSpLocks/>
              </p:cNvGrpSpPr>
              <p:nvPr/>
            </p:nvGrpSpPr>
            <p:grpSpPr bwMode="auto">
              <a:xfrm>
                <a:off x="2668158" y="5379427"/>
                <a:ext cx="242183" cy="378536"/>
                <a:chOff x="1603967" y="5170983"/>
                <a:chExt cx="260352" cy="384482"/>
              </a:xfrm>
            </p:grpSpPr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1604247" y="5171538"/>
                  <a:ext cx="252397" cy="37297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flipH="1">
                  <a:off x="1612184" y="5182648"/>
                  <a:ext cx="252398" cy="372973"/>
                </a:xfrm>
                <a:prstGeom prst="line">
                  <a:avLst/>
                </a:prstGeom>
                <a:ln w="1905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34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784" y="3106457"/>
              <a:ext cx="383258" cy="258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" name="Picture 38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173" y="3266256"/>
              <a:ext cx="383258" cy="9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6" name="Line 36"/>
            <p:cNvSpPr>
              <a:spLocks noChangeShapeType="1"/>
            </p:cNvSpPr>
            <p:nvPr/>
          </p:nvSpPr>
          <p:spPr bwMode="auto">
            <a:xfrm flipH="1">
              <a:off x="7317419" y="3415214"/>
              <a:ext cx="0" cy="1349129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Line 36"/>
            <p:cNvSpPr>
              <a:spLocks noChangeShapeType="1"/>
            </p:cNvSpPr>
            <p:nvPr/>
          </p:nvSpPr>
          <p:spPr bwMode="auto">
            <a:xfrm>
              <a:off x="7317420" y="3423475"/>
              <a:ext cx="183807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98"/>
            <p:cNvSpPr>
              <a:spLocks noChangeShapeType="1"/>
            </p:cNvSpPr>
            <p:nvPr/>
          </p:nvSpPr>
          <p:spPr bwMode="auto">
            <a:xfrm flipV="1">
              <a:off x="7248880" y="3359701"/>
              <a:ext cx="122900" cy="119089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CustomShape 33"/>
            <p:cNvSpPr>
              <a:spLocks noChangeArrowheads="1"/>
            </p:cNvSpPr>
            <p:nvPr/>
          </p:nvSpPr>
          <p:spPr bwMode="auto">
            <a:xfrm>
              <a:off x="8037663" y="5783803"/>
              <a:ext cx="2745416" cy="298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/>
            <a:p>
              <a:r>
                <a:rPr lang="en-US" sz="1400" dirty="0" smtClean="0">
                  <a:solidFill>
                    <a:srgbClr val="000000"/>
                  </a:solidFill>
                  <a:ea typeface="Osaka" charset="0"/>
                  <a:cs typeface="Osaka" charset="0"/>
                </a:rPr>
                <a:t>Compressor</a:t>
              </a:r>
              <a:endParaRPr lang="en-US" dirty="0"/>
            </a:p>
          </p:txBody>
        </p:sp>
        <p:sp>
          <p:nvSpPr>
            <p:cNvPr id="343" name="TextShape 113"/>
            <p:cNvSpPr txBox="1">
              <a:spLocks noChangeArrowheads="1"/>
            </p:cNvSpPr>
            <p:nvPr/>
          </p:nvSpPr>
          <p:spPr bwMode="auto">
            <a:xfrm flipH="1">
              <a:off x="7232860" y="2935408"/>
              <a:ext cx="904168" cy="63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20J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344" name="TextShape 113"/>
            <p:cNvSpPr txBox="1">
              <a:spLocks noChangeArrowheads="1"/>
            </p:cNvSpPr>
            <p:nvPr/>
          </p:nvSpPr>
          <p:spPr bwMode="auto">
            <a:xfrm flipH="1">
              <a:off x="10265705" y="4748884"/>
              <a:ext cx="904168" cy="63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 b="1" dirty="0" smtClean="0">
                  <a:solidFill>
                    <a:srgbClr val="C00000"/>
                  </a:solidFill>
                  <a:latin typeface="Arial" charset="0"/>
                </a:rPr>
                <a:t>~2 TW</a:t>
              </a:r>
              <a:endParaRPr lang="en-US" sz="1200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 rot="16200000">
            <a:off x="1075998" y="3866558"/>
            <a:ext cx="931598" cy="555133"/>
            <a:chOff x="6985276" y="1044606"/>
            <a:chExt cx="3475571" cy="2371357"/>
          </a:xfrm>
        </p:grpSpPr>
        <p:sp>
          <p:nvSpPr>
            <p:cNvPr id="133" name="Flowchart: Direct Access Storage 132"/>
            <p:cNvSpPr/>
            <p:nvPr/>
          </p:nvSpPr>
          <p:spPr>
            <a:xfrm>
              <a:off x="7031010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 rot="18556218" flipV="1">
              <a:off x="7988621" y="2317818"/>
              <a:ext cx="1532968" cy="60371"/>
            </a:xfrm>
            <a:prstGeom prst="rect">
              <a:avLst/>
            </a:prstGeom>
            <a:ln w="31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616939" y="2251765"/>
              <a:ext cx="318406" cy="192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Isosceles Triangle 135"/>
            <p:cNvSpPr/>
            <p:nvPr/>
          </p:nvSpPr>
          <p:spPr>
            <a:xfrm rot="5400000">
              <a:off x="7706231" y="1504598"/>
              <a:ext cx="598537" cy="1649941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136"/>
            <p:cNvSpPr/>
            <p:nvPr/>
          </p:nvSpPr>
          <p:spPr>
            <a:xfrm rot="16200000">
              <a:off x="9205442" y="1504598"/>
              <a:ext cx="598536" cy="1649940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Down Arrow 138"/>
            <p:cNvSpPr/>
            <p:nvPr/>
          </p:nvSpPr>
          <p:spPr>
            <a:xfrm>
              <a:off x="8616715" y="1044606"/>
              <a:ext cx="213754" cy="4868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un 140"/>
            <p:cNvSpPr/>
            <p:nvPr/>
          </p:nvSpPr>
          <p:spPr>
            <a:xfrm>
              <a:off x="8556373" y="2165486"/>
              <a:ext cx="443639" cy="365033"/>
            </a:xfrm>
            <a:prstGeom prst="su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679740" y="1838291"/>
              <a:ext cx="1561040" cy="157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180529" y="1735508"/>
              <a:ext cx="3149152" cy="124369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lowchart: Magnetic Disk 145"/>
            <p:cNvSpPr/>
            <p:nvPr/>
          </p:nvSpPr>
          <p:spPr>
            <a:xfrm>
              <a:off x="8246567" y="1642087"/>
              <a:ext cx="1017076" cy="100117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lowchart: Direct Access Storage 146"/>
            <p:cNvSpPr/>
            <p:nvPr/>
          </p:nvSpPr>
          <p:spPr>
            <a:xfrm>
              <a:off x="10254333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Moon 147"/>
            <p:cNvSpPr/>
            <p:nvPr/>
          </p:nvSpPr>
          <p:spPr>
            <a:xfrm flipH="1">
              <a:off x="10324641" y="1735509"/>
              <a:ext cx="136206" cy="1218295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Moon 148"/>
            <p:cNvSpPr/>
            <p:nvPr/>
          </p:nvSpPr>
          <p:spPr>
            <a:xfrm>
              <a:off x="6985276" y="1710845"/>
              <a:ext cx="123369" cy="1268355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CustomShape 33"/>
          <p:cNvSpPr>
            <a:spLocks noChangeArrowheads="1"/>
          </p:cNvSpPr>
          <p:nvPr/>
        </p:nvSpPr>
        <p:spPr bwMode="auto">
          <a:xfrm>
            <a:off x="1761136" y="3813460"/>
            <a:ext cx="2745416" cy="2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Plasma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Shutter</a:t>
            </a:r>
            <a:endParaRPr lang="en-US" dirty="0"/>
          </a:p>
        </p:txBody>
      </p:sp>
      <p:sp>
        <p:nvSpPr>
          <p:cNvPr id="153" name="CustomShape 33"/>
          <p:cNvSpPr>
            <a:spLocks noChangeArrowheads="1"/>
          </p:cNvSpPr>
          <p:nvPr/>
        </p:nvSpPr>
        <p:spPr bwMode="auto">
          <a:xfrm>
            <a:off x="847843" y="4056801"/>
            <a:ext cx="1929647" cy="2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YAG</a:t>
            </a:r>
            <a:endParaRPr lang="en-US" dirty="0"/>
          </a:p>
        </p:txBody>
      </p:sp>
      <p:sp>
        <p:nvSpPr>
          <p:cNvPr id="154" name="TextBox 153"/>
          <p:cNvSpPr txBox="1"/>
          <p:nvPr/>
        </p:nvSpPr>
        <p:spPr>
          <a:xfrm>
            <a:off x="6893080" y="2686495"/>
            <a:ext cx="5105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n-lt"/>
              </a:rPr>
              <a:t>Isotopic amplifiers</a:t>
            </a:r>
          </a:p>
          <a:p>
            <a:r>
              <a:rPr lang="en-US" sz="2400" i="1" dirty="0" smtClean="0"/>
              <a:t>	</a:t>
            </a:r>
            <a:r>
              <a:rPr lang="en-US" sz="2400" i="1" u="sng" dirty="0" smtClean="0"/>
              <a:t>Purpose</a:t>
            </a:r>
            <a:r>
              <a:rPr lang="en-US" sz="2400" i="1" dirty="0" smtClean="0"/>
              <a:t>: produce a single 2ps 	pulse </a:t>
            </a:r>
            <a:r>
              <a:rPr lang="en-US" sz="2400" dirty="0" smtClean="0"/>
              <a:t>at 3-4TW </a:t>
            </a:r>
            <a:r>
              <a:rPr lang="en-US" sz="2400" i="1" dirty="0" smtClean="0"/>
              <a:t>peak power</a:t>
            </a:r>
            <a:endParaRPr lang="en-US" sz="2400" i="1" dirty="0">
              <a:latin typeface="+mn-lt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893079" y="3993224"/>
            <a:ext cx="5105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n-lt"/>
              </a:rPr>
              <a:t>Plasma shutter</a:t>
            </a:r>
          </a:p>
          <a:p>
            <a:r>
              <a:rPr lang="en-US" sz="2400" i="1" dirty="0" smtClean="0"/>
              <a:t>	</a:t>
            </a:r>
            <a:r>
              <a:rPr lang="en-US" sz="2400" i="1" u="sng" dirty="0" smtClean="0"/>
              <a:t>Purpose</a:t>
            </a:r>
            <a:r>
              <a:rPr lang="en-US" sz="2400" i="1" dirty="0" smtClean="0"/>
              <a:t>: block parasitic 	reflection that hinders 	delivering laser to plasma 	interaction point</a:t>
            </a:r>
            <a:endParaRPr lang="en-US" sz="2400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5</a:t>
            </a:fld>
            <a:endParaRPr lang="en-US"/>
          </a:p>
        </p:txBody>
      </p:sp>
      <p:pic>
        <p:nvPicPr>
          <p:cNvPr id="145" name="Picture 3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33019" y="3517299"/>
            <a:ext cx="415155" cy="6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Freeform 40"/>
          <p:cNvSpPr>
            <a:spLocks/>
          </p:cNvSpPr>
          <p:nvPr/>
        </p:nvSpPr>
        <p:spPr bwMode="auto">
          <a:xfrm flipH="1" flipV="1">
            <a:off x="4419599" y="5611881"/>
            <a:ext cx="62974" cy="893761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TextShape 113"/>
          <p:cNvSpPr txBox="1">
            <a:spLocks noChangeArrowheads="1"/>
          </p:cNvSpPr>
          <p:nvPr/>
        </p:nvSpPr>
        <p:spPr bwMode="auto">
          <a:xfrm flipH="1">
            <a:off x="4460547" y="5954954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3-4 TW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6"/>
          <p:cNvSpPr>
            <a:spLocks noChangeArrowheads="1"/>
          </p:cNvSpPr>
          <p:nvPr/>
        </p:nvSpPr>
        <p:spPr bwMode="auto">
          <a:xfrm flipH="1">
            <a:off x="4467021" y="2554905"/>
            <a:ext cx="1038119" cy="42532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Shape 3"/>
          <p:cNvSpPr txBox="1">
            <a:spLocks noChangeArrowheads="1"/>
          </p:cNvSpPr>
          <p:nvPr/>
        </p:nvSpPr>
        <p:spPr bwMode="auto">
          <a:xfrm flipH="1">
            <a:off x="898402" y="2517077"/>
            <a:ext cx="536808" cy="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800" dirty="0">
              <a:latin typeface="Arial" charset="0"/>
            </a:endParaRPr>
          </a:p>
        </p:txBody>
      </p:sp>
      <p:sp>
        <p:nvSpPr>
          <p:cNvPr id="9" name="TextShape 4"/>
          <p:cNvSpPr txBox="1">
            <a:spLocks noChangeArrowheads="1"/>
          </p:cNvSpPr>
          <p:nvPr/>
        </p:nvSpPr>
        <p:spPr bwMode="auto">
          <a:xfrm flipH="1">
            <a:off x="80040" y="2334294"/>
            <a:ext cx="900317" cy="2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800">
              <a:latin typeface="Arial" charset="0"/>
            </a:endParaRPr>
          </a:p>
        </p:txBody>
      </p:sp>
      <p:sp>
        <p:nvSpPr>
          <p:cNvPr id="11" name="CustomShape 7"/>
          <p:cNvSpPr>
            <a:spLocks noChangeArrowheads="1"/>
          </p:cNvSpPr>
          <p:nvPr/>
        </p:nvSpPr>
        <p:spPr bwMode="auto">
          <a:xfrm flipH="1">
            <a:off x="4564469" y="2709432"/>
            <a:ext cx="830495" cy="141773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4599297" y="2709431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4599297" y="2851204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4460657" y="2709432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3033619" y="2782444"/>
            <a:ext cx="2591070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3498220" y="2782444"/>
            <a:ext cx="686498" cy="782352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CustomShape 25"/>
          <p:cNvSpPr>
            <a:spLocks noChangeArrowheads="1"/>
          </p:cNvSpPr>
          <p:nvPr/>
        </p:nvSpPr>
        <p:spPr bwMode="auto">
          <a:xfrm flipH="1">
            <a:off x="4442572" y="2283994"/>
            <a:ext cx="1208898" cy="3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b="1" i="1" dirty="0"/>
          </a:p>
        </p:txBody>
      </p:sp>
      <p:sp>
        <p:nvSpPr>
          <p:cNvPr id="18" name="CustomShape 32"/>
          <p:cNvSpPr>
            <a:spLocks noChangeArrowheads="1"/>
          </p:cNvSpPr>
          <p:nvPr/>
        </p:nvSpPr>
        <p:spPr bwMode="auto">
          <a:xfrm flipH="1">
            <a:off x="1958275" y="3275411"/>
            <a:ext cx="949711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/>
          </a:p>
        </p:txBody>
      </p:sp>
      <p:sp>
        <p:nvSpPr>
          <p:cNvPr id="19" name="Freeform 54"/>
          <p:cNvSpPr>
            <a:spLocks/>
          </p:cNvSpPr>
          <p:nvPr/>
        </p:nvSpPr>
        <p:spPr bwMode="auto">
          <a:xfrm flipH="1">
            <a:off x="5608951" y="2715102"/>
            <a:ext cx="14065" cy="142128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55"/>
          <p:cNvSpPr>
            <a:spLocks/>
          </p:cNvSpPr>
          <p:nvPr/>
        </p:nvSpPr>
        <p:spPr bwMode="auto">
          <a:xfrm flipH="1">
            <a:off x="5622681" y="2720774"/>
            <a:ext cx="14065" cy="136457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56"/>
          <p:cNvSpPr>
            <a:spLocks noChangeShapeType="1"/>
          </p:cNvSpPr>
          <p:nvPr/>
        </p:nvSpPr>
        <p:spPr bwMode="auto">
          <a:xfrm flipH="1" flipV="1">
            <a:off x="3849841" y="2711558"/>
            <a:ext cx="0" cy="14177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7"/>
          <p:cNvSpPr>
            <a:spLocks noChangeShapeType="1"/>
          </p:cNvSpPr>
          <p:nvPr/>
        </p:nvSpPr>
        <p:spPr bwMode="auto">
          <a:xfrm flipH="1" flipV="1">
            <a:off x="3833428" y="2718458"/>
            <a:ext cx="1008" cy="12849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9"/>
          <p:cNvSpPr>
            <a:spLocks noChangeShapeType="1"/>
          </p:cNvSpPr>
          <p:nvPr/>
        </p:nvSpPr>
        <p:spPr bwMode="auto">
          <a:xfrm flipH="1">
            <a:off x="835948" y="2817887"/>
            <a:ext cx="167438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CustomShape 60"/>
          <p:cNvSpPr>
            <a:spLocks noChangeArrowheads="1"/>
          </p:cNvSpPr>
          <p:nvPr/>
        </p:nvSpPr>
        <p:spPr bwMode="auto">
          <a:xfrm flipH="1">
            <a:off x="148782" y="2459264"/>
            <a:ext cx="736729" cy="531649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61"/>
          <p:cNvSpPr>
            <a:spLocks noChangeShapeType="1"/>
          </p:cNvSpPr>
          <p:nvPr/>
        </p:nvSpPr>
        <p:spPr bwMode="auto">
          <a:xfrm flipV="1">
            <a:off x="4085929" y="2726445"/>
            <a:ext cx="188536" cy="102431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62"/>
          <p:cNvSpPr>
            <a:spLocks noChangeShapeType="1"/>
          </p:cNvSpPr>
          <p:nvPr/>
        </p:nvSpPr>
        <p:spPr bwMode="auto">
          <a:xfrm>
            <a:off x="1304776" y="2782444"/>
            <a:ext cx="1468749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256"/>
          <p:cNvGrpSpPr>
            <a:grpSpLocks/>
          </p:cNvGrpSpPr>
          <p:nvPr/>
        </p:nvGrpSpPr>
        <p:grpSpPr bwMode="auto">
          <a:xfrm>
            <a:off x="1459091" y="2708996"/>
            <a:ext cx="1633113" cy="924921"/>
            <a:chOff x="2736291" y="807157"/>
            <a:chExt cx="1755632" cy="939449"/>
          </a:xfrm>
        </p:grpSpPr>
        <p:sp>
          <p:nvSpPr>
            <p:cNvPr id="28" name="Line 63"/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5"/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6"/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7"/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433"/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43" name="Line 68"/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69"/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Line 70"/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1"/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2"/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437"/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41" name="Line 73"/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74"/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Line 77"/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78"/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79"/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CustomShape 80"/>
          <p:cNvSpPr>
            <a:spLocks noChangeArrowheads="1"/>
          </p:cNvSpPr>
          <p:nvPr/>
        </p:nvSpPr>
        <p:spPr bwMode="auto">
          <a:xfrm flipH="1">
            <a:off x="985974" y="2640671"/>
            <a:ext cx="334877" cy="283546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Shape 112"/>
          <p:cNvSpPr txBox="1">
            <a:spLocks noChangeArrowheads="1"/>
          </p:cNvSpPr>
          <p:nvPr/>
        </p:nvSpPr>
        <p:spPr bwMode="auto">
          <a:xfrm flipH="1">
            <a:off x="1642304" y="2310872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15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350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7" name="TextShape 113"/>
          <p:cNvSpPr txBox="1">
            <a:spLocks noChangeArrowheads="1"/>
          </p:cNvSpPr>
          <p:nvPr/>
        </p:nvSpPr>
        <p:spPr bwMode="auto">
          <a:xfrm flipH="1">
            <a:off x="3128138" y="2820838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80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8" name="TextShape 114"/>
          <p:cNvSpPr txBox="1">
            <a:spLocks noChangeArrowheads="1"/>
          </p:cNvSpPr>
          <p:nvPr/>
        </p:nvSpPr>
        <p:spPr bwMode="auto">
          <a:xfrm flipH="1">
            <a:off x="4113780" y="2931371"/>
            <a:ext cx="724466" cy="2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10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mJ</a:t>
            </a:r>
            <a:endParaRPr lang="en-US" sz="1200" b="1" dirty="0" smtClean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25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9" name="Line 121"/>
          <p:cNvSpPr>
            <a:spLocks noChangeShapeType="1"/>
          </p:cNvSpPr>
          <p:nvPr/>
        </p:nvSpPr>
        <p:spPr bwMode="auto">
          <a:xfrm flipH="1">
            <a:off x="5498775" y="2709432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126"/>
          <p:cNvSpPr>
            <a:spLocks noChangeShapeType="1"/>
          </p:cNvSpPr>
          <p:nvPr/>
        </p:nvSpPr>
        <p:spPr bwMode="auto">
          <a:xfrm>
            <a:off x="4831031" y="2782444"/>
            <a:ext cx="334877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CustomShape 11"/>
          <p:cNvSpPr>
            <a:spLocks noChangeArrowheads="1"/>
          </p:cNvSpPr>
          <p:nvPr/>
        </p:nvSpPr>
        <p:spPr bwMode="auto">
          <a:xfrm flipH="1">
            <a:off x="3586331" y="4116949"/>
            <a:ext cx="1467597" cy="702498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CustomShape 14"/>
          <p:cNvSpPr>
            <a:spLocks noChangeArrowheads="1"/>
          </p:cNvSpPr>
          <p:nvPr/>
        </p:nvSpPr>
        <p:spPr bwMode="auto">
          <a:xfrm flipH="1">
            <a:off x="3778472" y="4365266"/>
            <a:ext cx="1083764" cy="180989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flipH="1">
            <a:off x="5053928" y="4182269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1" name="Straight Connector 60"/>
          <p:cNvCxnSpPr>
            <a:cxnSpLocks noChangeShapeType="1"/>
          </p:cNvCxnSpPr>
          <p:nvPr/>
        </p:nvCxnSpPr>
        <p:spPr bwMode="auto">
          <a:xfrm flipH="1" flipV="1">
            <a:off x="4986545" y="4359094"/>
            <a:ext cx="1476" cy="20626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 flipV="1">
            <a:off x="3734364" y="4316904"/>
            <a:ext cx="1275806" cy="25938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 flipH="1" flipV="1">
            <a:off x="3728458" y="4313780"/>
            <a:ext cx="1176871" cy="29689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3722551" y="4370033"/>
            <a:ext cx="1262516" cy="225011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flipH="1" flipV="1">
            <a:off x="3459712" y="4454412"/>
            <a:ext cx="1442664" cy="1562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H="1" flipV="1">
            <a:off x="4902376" y="4448161"/>
            <a:ext cx="0" cy="15782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8" name="Line 18"/>
          <p:cNvSpPr>
            <a:spLocks noChangeShapeType="1"/>
          </p:cNvSpPr>
          <p:nvPr/>
        </p:nvSpPr>
        <p:spPr bwMode="auto">
          <a:xfrm flipV="1">
            <a:off x="3508944" y="3558158"/>
            <a:ext cx="1739839" cy="6637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18"/>
          <p:cNvSpPr>
            <a:spLocks noChangeShapeType="1"/>
          </p:cNvSpPr>
          <p:nvPr/>
        </p:nvSpPr>
        <p:spPr bwMode="auto">
          <a:xfrm flipH="1">
            <a:off x="3722314" y="3914782"/>
            <a:ext cx="2589411" cy="679613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" name="Group 292"/>
          <p:cNvGrpSpPr>
            <a:grpSpLocks/>
          </p:cNvGrpSpPr>
          <p:nvPr/>
        </p:nvGrpSpPr>
        <p:grpSpPr bwMode="auto">
          <a:xfrm>
            <a:off x="6288644" y="3782653"/>
            <a:ext cx="34091" cy="235111"/>
            <a:chOff x="7352370" y="2065269"/>
            <a:chExt cx="36649" cy="238804"/>
          </a:xfrm>
        </p:grpSpPr>
        <p:sp>
          <p:nvSpPr>
            <p:cNvPr id="81" name="Line 104"/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293"/>
          <p:cNvGrpSpPr>
            <a:grpSpLocks/>
          </p:cNvGrpSpPr>
          <p:nvPr/>
        </p:nvGrpSpPr>
        <p:grpSpPr bwMode="auto">
          <a:xfrm>
            <a:off x="3485666" y="3496155"/>
            <a:ext cx="15404" cy="141773"/>
            <a:chOff x="4914904" y="1606680"/>
            <a:chExt cx="16560" cy="144000"/>
          </a:xfrm>
        </p:grpSpPr>
        <p:sp>
          <p:nvSpPr>
            <p:cNvPr id="84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CustomShape 5"/>
          <p:cNvSpPr>
            <a:spLocks noChangeArrowheads="1"/>
          </p:cNvSpPr>
          <p:nvPr/>
        </p:nvSpPr>
        <p:spPr bwMode="auto">
          <a:xfrm>
            <a:off x="3731980" y="4765788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Amplifier 2</a:t>
            </a:r>
            <a:endParaRPr lang="en-US" dirty="0"/>
          </a:p>
        </p:txBody>
      </p:sp>
      <p:grpSp>
        <p:nvGrpSpPr>
          <p:cNvPr id="111" name="Group 315"/>
          <p:cNvGrpSpPr>
            <a:grpSpLocks/>
          </p:cNvGrpSpPr>
          <p:nvPr/>
        </p:nvGrpSpPr>
        <p:grpSpPr bwMode="auto">
          <a:xfrm rot="300000">
            <a:off x="3713472" y="4236624"/>
            <a:ext cx="15404" cy="141773"/>
            <a:chOff x="4914904" y="1606680"/>
            <a:chExt cx="16560" cy="144000"/>
          </a:xfrm>
        </p:grpSpPr>
        <p:sp>
          <p:nvSpPr>
            <p:cNvPr id="112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" name="Group 316"/>
          <p:cNvGrpSpPr>
            <a:grpSpLocks/>
          </p:cNvGrpSpPr>
          <p:nvPr/>
        </p:nvGrpSpPr>
        <p:grpSpPr bwMode="auto">
          <a:xfrm rot="21300000">
            <a:off x="3702383" y="4523511"/>
            <a:ext cx="15404" cy="141773"/>
            <a:chOff x="4914904" y="1606680"/>
            <a:chExt cx="16560" cy="144000"/>
          </a:xfrm>
        </p:grpSpPr>
        <p:sp>
          <p:nvSpPr>
            <p:cNvPr id="115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317"/>
          <p:cNvGrpSpPr>
            <a:grpSpLocks/>
          </p:cNvGrpSpPr>
          <p:nvPr/>
        </p:nvGrpSpPr>
        <p:grpSpPr bwMode="auto">
          <a:xfrm rot="10800000">
            <a:off x="4865344" y="4579326"/>
            <a:ext cx="79964" cy="82356"/>
            <a:chOff x="1132232" y="4212552"/>
            <a:chExt cx="144000" cy="132298"/>
          </a:xfrm>
        </p:grpSpPr>
        <p:sp>
          <p:nvSpPr>
            <p:cNvPr id="118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" name="Group 318"/>
          <p:cNvGrpSpPr>
            <a:grpSpLocks/>
          </p:cNvGrpSpPr>
          <p:nvPr/>
        </p:nvGrpSpPr>
        <p:grpSpPr bwMode="auto">
          <a:xfrm rot="10800000">
            <a:off x="4956382" y="4541566"/>
            <a:ext cx="79964" cy="82356"/>
            <a:chOff x="1132232" y="4212552"/>
            <a:chExt cx="144000" cy="132298"/>
          </a:xfrm>
        </p:grpSpPr>
        <p:sp>
          <p:nvSpPr>
            <p:cNvPr id="121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" name="Group 319"/>
          <p:cNvGrpSpPr>
            <a:grpSpLocks/>
          </p:cNvGrpSpPr>
          <p:nvPr/>
        </p:nvGrpSpPr>
        <p:grpSpPr bwMode="auto">
          <a:xfrm rot="10800000" flipV="1">
            <a:off x="4955322" y="4324087"/>
            <a:ext cx="79964" cy="82356"/>
            <a:chOff x="1132232" y="4212552"/>
            <a:chExt cx="144000" cy="132298"/>
          </a:xfrm>
        </p:grpSpPr>
        <p:sp>
          <p:nvSpPr>
            <p:cNvPr id="124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320"/>
          <p:cNvGrpSpPr>
            <a:grpSpLocks/>
          </p:cNvGrpSpPr>
          <p:nvPr/>
        </p:nvGrpSpPr>
        <p:grpSpPr bwMode="auto">
          <a:xfrm rot="11400000" flipV="1">
            <a:off x="4866613" y="4406443"/>
            <a:ext cx="79964" cy="82356"/>
            <a:chOff x="1132232" y="4212552"/>
            <a:chExt cx="144000" cy="132298"/>
          </a:xfrm>
        </p:grpSpPr>
        <p:sp>
          <p:nvSpPr>
            <p:cNvPr id="127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94354" y="3431138"/>
            <a:ext cx="1169078" cy="583140"/>
            <a:chOff x="2386380" y="4526807"/>
            <a:chExt cx="2062849" cy="1284438"/>
          </a:xfrm>
        </p:grpSpPr>
        <p:sp>
          <p:nvSpPr>
            <p:cNvPr id="89" name="Rectangle 88"/>
            <p:cNvSpPr/>
            <p:nvPr/>
          </p:nvSpPr>
          <p:spPr bwMode="auto">
            <a:xfrm>
              <a:off x="2579819" y="4526807"/>
              <a:ext cx="1869410" cy="1284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 bwMode="auto">
            <a:xfrm flipV="1">
              <a:off x="2386380" y="4814321"/>
              <a:ext cx="91994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 flipV="1">
              <a:off x="2708286" y="4820572"/>
              <a:ext cx="1537169" cy="2125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V="1">
              <a:off x="2904677" y="4820572"/>
              <a:ext cx="1342254" cy="5203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V="1">
              <a:off x="2708285" y="5034644"/>
              <a:ext cx="16567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2904677" y="5339346"/>
              <a:ext cx="126251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2785071" y="5342472"/>
              <a:ext cx="1382123" cy="22501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>
              <a:off x="2792455" y="5034644"/>
              <a:ext cx="1572607" cy="532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2909107" y="4814321"/>
              <a:ext cx="132601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>
              <a:off x="4128801" y="4628375"/>
              <a:ext cx="234784" cy="3672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>
              <a:off x="3982753" y="4619555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auto">
            <a:xfrm>
              <a:off x="2678753" y="4994018"/>
              <a:ext cx="234784" cy="365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>
              <a:off x="2687612" y="4989330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flipH="1">
              <a:off x="4143567" y="5023707"/>
              <a:ext cx="234784" cy="3672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flipH="1">
              <a:off x="4130279" y="5020582"/>
              <a:ext cx="234783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375"/>
            <p:cNvGrpSpPr>
              <a:grpSpLocks/>
            </p:cNvGrpSpPr>
            <p:nvPr/>
          </p:nvGrpSpPr>
          <p:grpSpPr bwMode="auto">
            <a:xfrm>
              <a:off x="2668158" y="5379427"/>
              <a:ext cx="242183" cy="378536"/>
              <a:chOff x="1603967" y="5170983"/>
              <a:chExt cx="260352" cy="384482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3" name="Straight Connector 202"/>
          <p:cNvCxnSpPr>
            <a:cxnSpLocks noChangeShapeType="1"/>
          </p:cNvCxnSpPr>
          <p:nvPr/>
        </p:nvCxnSpPr>
        <p:spPr bwMode="auto">
          <a:xfrm flipH="1">
            <a:off x="493863" y="4454966"/>
            <a:ext cx="3182132" cy="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4" name="Straight Connector 203"/>
          <p:cNvCxnSpPr>
            <a:cxnSpLocks noChangeShapeType="1"/>
          </p:cNvCxnSpPr>
          <p:nvPr/>
        </p:nvCxnSpPr>
        <p:spPr bwMode="auto">
          <a:xfrm flipH="1">
            <a:off x="5228711" y="4182524"/>
            <a:ext cx="81214" cy="2031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5" name="Straight Connector 204"/>
          <p:cNvCxnSpPr>
            <a:cxnSpLocks noChangeShapeType="1"/>
          </p:cNvCxnSpPr>
          <p:nvPr/>
        </p:nvCxnSpPr>
        <p:spPr bwMode="auto">
          <a:xfrm flipV="1">
            <a:off x="3406553" y="2784017"/>
            <a:ext cx="64972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6" name="Straight Connector 205"/>
          <p:cNvCxnSpPr>
            <a:cxnSpLocks noChangeShapeType="1"/>
          </p:cNvCxnSpPr>
          <p:nvPr/>
        </p:nvCxnSpPr>
        <p:spPr bwMode="auto">
          <a:xfrm flipV="1">
            <a:off x="1820657" y="2782455"/>
            <a:ext cx="63495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0" name="Freeform 40"/>
          <p:cNvSpPr>
            <a:spLocks/>
          </p:cNvSpPr>
          <p:nvPr/>
        </p:nvSpPr>
        <p:spPr bwMode="auto">
          <a:xfrm>
            <a:off x="1223920" y="3388099"/>
            <a:ext cx="94964" cy="1066868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1" name="Picture 3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36" y="3554088"/>
            <a:ext cx="383258" cy="64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Freeform 41"/>
          <p:cNvSpPr>
            <a:spLocks/>
          </p:cNvSpPr>
          <p:nvPr/>
        </p:nvSpPr>
        <p:spPr bwMode="auto">
          <a:xfrm>
            <a:off x="6056108" y="3514478"/>
            <a:ext cx="93896" cy="350504"/>
          </a:xfrm>
          <a:custGeom>
            <a:avLst/>
            <a:gdLst>
              <a:gd name="T0" fmla="*/ 0 w 201"/>
              <a:gd name="T1" fmla="*/ 792000 h 2201"/>
              <a:gd name="T2" fmla="*/ 43200 w 201"/>
              <a:gd name="T3" fmla="*/ 0 h 2201"/>
              <a:gd name="T4" fmla="*/ 72000 w 201"/>
              <a:gd name="T5" fmla="*/ 792000 h 22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" h="2201">
                <a:moveTo>
                  <a:pt x="0" y="2200"/>
                </a:moveTo>
                <a:cubicBezTo>
                  <a:pt x="80" y="2200"/>
                  <a:pt x="80" y="0"/>
                  <a:pt x="120" y="0"/>
                </a:cubicBezTo>
                <a:cubicBezTo>
                  <a:pt x="160" y="0"/>
                  <a:pt x="120" y="2200"/>
                  <a:pt x="200" y="22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3" name="Picture 3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00" y="2553997"/>
            <a:ext cx="495618" cy="1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Freeform 120"/>
          <p:cNvSpPr>
            <a:spLocks/>
          </p:cNvSpPr>
          <p:nvPr/>
        </p:nvSpPr>
        <p:spPr bwMode="auto">
          <a:xfrm>
            <a:off x="1608483" y="2409758"/>
            <a:ext cx="33823" cy="248458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" name="Picture 38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88" y="3052548"/>
            <a:ext cx="301389" cy="2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" name="Line 12"/>
          <p:cNvSpPr>
            <a:spLocks noChangeShapeType="1"/>
          </p:cNvSpPr>
          <p:nvPr/>
        </p:nvSpPr>
        <p:spPr bwMode="auto">
          <a:xfrm flipH="1">
            <a:off x="3595550" y="4396905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" name="Line 18"/>
          <p:cNvSpPr>
            <a:spLocks noChangeShapeType="1"/>
          </p:cNvSpPr>
          <p:nvPr/>
        </p:nvSpPr>
        <p:spPr bwMode="auto">
          <a:xfrm flipV="1">
            <a:off x="4460316" y="3898242"/>
            <a:ext cx="1831110" cy="11481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" name="Freeform 40"/>
          <p:cNvSpPr>
            <a:spLocks/>
          </p:cNvSpPr>
          <p:nvPr/>
        </p:nvSpPr>
        <p:spPr bwMode="auto">
          <a:xfrm>
            <a:off x="1459550" y="4168454"/>
            <a:ext cx="45719" cy="273136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" name="Freeform 40"/>
          <p:cNvSpPr>
            <a:spLocks/>
          </p:cNvSpPr>
          <p:nvPr/>
        </p:nvSpPr>
        <p:spPr bwMode="auto">
          <a:xfrm>
            <a:off x="1672692" y="4316903"/>
            <a:ext cx="60636" cy="104149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" name="TextShape 3"/>
          <p:cNvSpPr txBox="1">
            <a:spLocks noChangeArrowheads="1"/>
          </p:cNvSpPr>
          <p:nvPr/>
        </p:nvSpPr>
        <p:spPr bwMode="auto">
          <a:xfrm flipH="1">
            <a:off x="7364314" y="2223993"/>
            <a:ext cx="536808" cy="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800">
              <a:latin typeface="Arial" charset="0"/>
            </a:endParaRPr>
          </a:p>
        </p:txBody>
      </p:sp>
      <p:sp>
        <p:nvSpPr>
          <p:cNvPr id="227" name="TextShape 4"/>
          <p:cNvSpPr txBox="1">
            <a:spLocks noChangeArrowheads="1"/>
          </p:cNvSpPr>
          <p:nvPr/>
        </p:nvSpPr>
        <p:spPr bwMode="auto">
          <a:xfrm flipH="1">
            <a:off x="6553672" y="1980242"/>
            <a:ext cx="900317" cy="2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88"/>
              </a:lnSpc>
            </a:pPr>
            <a:r>
              <a:rPr lang="en-US" sz="140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800">
              <a:latin typeface="Arial" charset="0"/>
            </a:endParaRPr>
          </a:p>
        </p:txBody>
      </p:sp>
      <p:sp>
        <p:nvSpPr>
          <p:cNvPr id="228" name="CustomShape 6"/>
          <p:cNvSpPr>
            <a:spLocks noChangeArrowheads="1"/>
          </p:cNvSpPr>
          <p:nvPr/>
        </p:nvSpPr>
        <p:spPr bwMode="auto">
          <a:xfrm flipH="1">
            <a:off x="10947343" y="2304417"/>
            <a:ext cx="1038119" cy="42532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" name="CustomShape 7"/>
          <p:cNvSpPr>
            <a:spLocks noChangeArrowheads="1"/>
          </p:cNvSpPr>
          <p:nvPr/>
        </p:nvSpPr>
        <p:spPr bwMode="auto">
          <a:xfrm flipH="1">
            <a:off x="11051154" y="2446191"/>
            <a:ext cx="830495" cy="141773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0" name="Line 8"/>
          <p:cNvSpPr>
            <a:spLocks noChangeShapeType="1"/>
          </p:cNvSpPr>
          <p:nvPr/>
        </p:nvSpPr>
        <p:spPr bwMode="auto">
          <a:xfrm flipH="1">
            <a:off x="11085982" y="2446190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" name="Line 9"/>
          <p:cNvSpPr>
            <a:spLocks noChangeShapeType="1"/>
          </p:cNvSpPr>
          <p:nvPr/>
        </p:nvSpPr>
        <p:spPr bwMode="auto">
          <a:xfrm flipH="1">
            <a:off x="11085982" y="2587963"/>
            <a:ext cx="761175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" name="Line 10"/>
          <p:cNvSpPr>
            <a:spLocks noChangeShapeType="1"/>
          </p:cNvSpPr>
          <p:nvPr/>
        </p:nvSpPr>
        <p:spPr bwMode="auto">
          <a:xfrm flipH="1">
            <a:off x="10947342" y="2446191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" name="Line 17"/>
          <p:cNvSpPr>
            <a:spLocks noChangeShapeType="1"/>
          </p:cNvSpPr>
          <p:nvPr/>
        </p:nvSpPr>
        <p:spPr bwMode="auto">
          <a:xfrm flipV="1">
            <a:off x="9520304" y="2519203"/>
            <a:ext cx="2591070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" name="Line 18"/>
          <p:cNvSpPr>
            <a:spLocks noChangeShapeType="1"/>
          </p:cNvSpPr>
          <p:nvPr/>
        </p:nvSpPr>
        <p:spPr bwMode="auto">
          <a:xfrm flipH="1">
            <a:off x="9625330" y="2519202"/>
            <a:ext cx="1046073" cy="1150227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" name="CustomShape 25"/>
          <p:cNvSpPr>
            <a:spLocks noChangeArrowheads="1"/>
          </p:cNvSpPr>
          <p:nvPr/>
        </p:nvSpPr>
        <p:spPr bwMode="auto">
          <a:xfrm flipH="1">
            <a:off x="10929257" y="2020753"/>
            <a:ext cx="1208898" cy="3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40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b="1" i="1" dirty="0"/>
          </a:p>
        </p:txBody>
      </p:sp>
      <p:sp>
        <p:nvSpPr>
          <p:cNvPr id="236" name="CustomShape 32"/>
          <p:cNvSpPr>
            <a:spLocks noChangeArrowheads="1"/>
          </p:cNvSpPr>
          <p:nvPr/>
        </p:nvSpPr>
        <p:spPr bwMode="auto">
          <a:xfrm flipH="1">
            <a:off x="8318061" y="3062054"/>
            <a:ext cx="949711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 dirty="0"/>
          </a:p>
        </p:txBody>
      </p:sp>
      <p:sp>
        <p:nvSpPr>
          <p:cNvPr id="237" name="Freeform 54"/>
          <p:cNvSpPr>
            <a:spLocks/>
          </p:cNvSpPr>
          <p:nvPr/>
        </p:nvSpPr>
        <p:spPr bwMode="auto">
          <a:xfrm flipH="1">
            <a:off x="12095636" y="2451861"/>
            <a:ext cx="14065" cy="142128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Freeform 55"/>
          <p:cNvSpPr>
            <a:spLocks/>
          </p:cNvSpPr>
          <p:nvPr/>
        </p:nvSpPr>
        <p:spPr bwMode="auto">
          <a:xfrm flipH="1">
            <a:off x="12109366" y="2457533"/>
            <a:ext cx="14065" cy="136457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" name="Line 56"/>
          <p:cNvSpPr>
            <a:spLocks noChangeShapeType="1"/>
          </p:cNvSpPr>
          <p:nvPr/>
        </p:nvSpPr>
        <p:spPr bwMode="auto">
          <a:xfrm flipH="1" flipV="1">
            <a:off x="10336526" y="2448317"/>
            <a:ext cx="0" cy="14177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" name="Line 57"/>
          <p:cNvSpPr>
            <a:spLocks noChangeShapeType="1"/>
          </p:cNvSpPr>
          <p:nvPr/>
        </p:nvSpPr>
        <p:spPr bwMode="auto">
          <a:xfrm flipH="1" flipV="1">
            <a:off x="10320113" y="2455217"/>
            <a:ext cx="1008" cy="12849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" name="Line 59"/>
          <p:cNvSpPr>
            <a:spLocks noChangeShapeType="1"/>
          </p:cNvSpPr>
          <p:nvPr/>
        </p:nvSpPr>
        <p:spPr bwMode="auto">
          <a:xfrm flipH="1">
            <a:off x="6981811" y="2554646"/>
            <a:ext cx="167438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2" name="CustomShape 60"/>
          <p:cNvSpPr>
            <a:spLocks noChangeArrowheads="1"/>
          </p:cNvSpPr>
          <p:nvPr/>
        </p:nvSpPr>
        <p:spPr bwMode="auto">
          <a:xfrm flipH="1">
            <a:off x="6635467" y="2137834"/>
            <a:ext cx="736729" cy="531649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3" name="Line 61"/>
          <p:cNvSpPr>
            <a:spLocks noChangeShapeType="1"/>
          </p:cNvSpPr>
          <p:nvPr/>
        </p:nvSpPr>
        <p:spPr bwMode="auto">
          <a:xfrm flipV="1">
            <a:off x="10572614" y="2463204"/>
            <a:ext cx="188536" cy="102431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" name="Line 62"/>
          <p:cNvSpPr>
            <a:spLocks noChangeShapeType="1"/>
          </p:cNvSpPr>
          <p:nvPr/>
        </p:nvSpPr>
        <p:spPr bwMode="auto">
          <a:xfrm>
            <a:off x="7791461" y="2519203"/>
            <a:ext cx="1468749" cy="259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" name="Group 256"/>
          <p:cNvGrpSpPr>
            <a:grpSpLocks/>
          </p:cNvGrpSpPr>
          <p:nvPr/>
        </p:nvGrpSpPr>
        <p:grpSpPr bwMode="auto">
          <a:xfrm>
            <a:off x="7945776" y="2445755"/>
            <a:ext cx="1633113" cy="924921"/>
            <a:chOff x="2736291" y="807157"/>
            <a:chExt cx="1755632" cy="939449"/>
          </a:xfrm>
        </p:grpSpPr>
        <p:sp>
          <p:nvSpPr>
            <p:cNvPr id="246" name="Line 63"/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64"/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65"/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66"/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67"/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1" name="Group 433"/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261" name="Line 68"/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69"/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2" name="Line 70"/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71"/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72"/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5" name="Group 437"/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259" name="Line 73"/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74"/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" name="Line 77"/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78"/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Line 79"/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3" name="CustomShape 80"/>
          <p:cNvSpPr>
            <a:spLocks noChangeArrowheads="1"/>
          </p:cNvSpPr>
          <p:nvPr/>
        </p:nvSpPr>
        <p:spPr bwMode="auto">
          <a:xfrm flipH="1">
            <a:off x="7472659" y="2377430"/>
            <a:ext cx="334877" cy="283546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4" name="TextShape 112"/>
          <p:cNvSpPr txBox="1">
            <a:spLocks noChangeArrowheads="1"/>
          </p:cNvSpPr>
          <p:nvPr/>
        </p:nvSpPr>
        <p:spPr bwMode="auto">
          <a:xfrm flipH="1">
            <a:off x="8128989" y="2047631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15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350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5" name="TextShape 113"/>
          <p:cNvSpPr txBox="1">
            <a:spLocks noChangeArrowheads="1"/>
          </p:cNvSpPr>
          <p:nvPr/>
        </p:nvSpPr>
        <p:spPr bwMode="auto">
          <a:xfrm flipH="1">
            <a:off x="9622313" y="2531884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µJ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80 </a:t>
            </a:r>
            <a:r>
              <a:rPr lang="en-US" sz="12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7" name="Line 121"/>
          <p:cNvSpPr>
            <a:spLocks noChangeShapeType="1"/>
          </p:cNvSpPr>
          <p:nvPr/>
        </p:nvSpPr>
        <p:spPr bwMode="auto">
          <a:xfrm flipH="1">
            <a:off x="11985460" y="2446191"/>
            <a:ext cx="0" cy="141773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Line 126"/>
          <p:cNvSpPr>
            <a:spLocks noChangeShapeType="1"/>
          </p:cNvSpPr>
          <p:nvPr/>
        </p:nvSpPr>
        <p:spPr bwMode="auto">
          <a:xfrm>
            <a:off x="11317716" y="2519203"/>
            <a:ext cx="334877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" name="CustomShape 11"/>
          <p:cNvSpPr>
            <a:spLocks noChangeArrowheads="1"/>
          </p:cNvSpPr>
          <p:nvPr/>
        </p:nvSpPr>
        <p:spPr bwMode="auto">
          <a:xfrm flipH="1">
            <a:off x="9358812" y="3888972"/>
            <a:ext cx="1467597" cy="702498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0" name="CustomShape 14"/>
          <p:cNvSpPr>
            <a:spLocks noChangeArrowheads="1"/>
          </p:cNvSpPr>
          <p:nvPr/>
        </p:nvSpPr>
        <p:spPr bwMode="auto">
          <a:xfrm flipH="1">
            <a:off x="9550953" y="4137289"/>
            <a:ext cx="1083764" cy="180989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1" name="Line 12"/>
          <p:cNvSpPr>
            <a:spLocks noChangeShapeType="1"/>
          </p:cNvSpPr>
          <p:nvPr/>
        </p:nvSpPr>
        <p:spPr bwMode="auto">
          <a:xfrm flipH="1">
            <a:off x="10826409" y="3954292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72" name="Straight Connector 271"/>
          <p:cNvCxnSpPr>
            <a:cxnSpLocks noChangeShapeType="1"/>
          </p:cNvCxnSpPr>
          <p:nvPr/>
        </p:nvCxnSpPr>
        <p:spPr bwMode="auto">
          <a:xfrm flipH="1" flipV="1">
            <a:off x="10759026" y="4131117"/>
            <a:ext cx="1476" cy="20626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3" name="Straight Connector 272"/>
          <p:cNvCxnSpPr>
            <a:cxnSpLocks noChangeShapeType="1"/>
          </p:cNvCxnSpPr>
          <p:nvPr/>
        </p:nvCxnSpPr>
        <p:spPr bwMode="auto">
          <a:xfrm flipH="1" flipV="1">
            <a:off x="9506845" y="4088927"/>
            <a:ext cx="1275806" cy="25938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4" name="Straight Connector 273"/>
          <p:cNvCxnSpPr>
            <a:cxnSpLocks noChangeShapeType="1"/>
          </p:cNvCxnSpPr>
          <p:nvPr/>
        </p:nvCxnSpPr>
        <p:spPr bwMode="auto">
          <a:xfrm flipH="1" flipV="1">
            <a:off x="9500939" y="4085803"/>
            <a:ext cx="1176871" cy="29689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5" name="Straight Connector 274"/>
          <p:cNvCxnSpPr>
            <a:cxnSpLocks noChangeShapeType="1"/>
          </p:cNvCxnSpPr>
          <p:nvPr/>
        </p:nvCxnSpPr>
        <p:spPr bwMode="auto">
          <a:xfrm flipV="1">
            <a:off x="9495032" y="4142056"/>
            <a:ext cx="1262516" cy="225011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" name="Straight Connector 275"/>
          <p:cNvCxnSpPr>
            <a:cxnSpLocks noChangeShapeType="1"/>
          </p:cNvCxnSpPr>
          <p:nvPr/>
        </p:nvCxnSpPr>
        <p:spPr bwMode="auto">
          <a:xfrm flipH="1" flipV="1">
            <a:off x="9232193" y="4226435"/>
            <a:ext cx="1442664" cy="1562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7" name="Straight Connector 276"/>
          <p:cNvCxnSpPr>
            <a:cxnSpLocks noChangeShapeType="1"/>
          </p:cNvCxnSpPr>
          <p:nvPr/>
        </p:nvCxnSpPr>
        <p:spPr bwMode="auto">
          <a:xfrm flipH="1" flipV="1">
            <a:off x="10674857" y="4220184"/>
            <a:ext cx="0" cy="15782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9" name="Line 18"/>
          <p:cNvSpPr>
            <a:spLocks noChangeShapeType="1"/>
          </p:cNvSpPr>
          <p:nvPr/>
        </p:nvSpPr>
        <p:spPr bwMode="auto">
          <a:xfrm flipH="1">
            <a:off x="9494795" y="3686805"/>
            <a:ext cx="2589411" cy="679613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0" name="Group 292"/>
          <p:cNvGrpSpPr>
            <a:grpSpLocks/>
          </p:cNvGrpSpPr>
          <p:nvPr/>
        </p:nvGrpSpPr>
        <p:grpSpPr bwMode="auto">
          <a:xfrm>
            <a:off x="12061141" y="3554676"/>
            <a:ext cx="34091" cy="235111"/>
            <a:chOff x="7352370" y="2065269"/>
            <a:chExt cx="36649" cy="238804"/>
          </a:xfrm>
        </p:grpSpPr>
        <p:sp>
          <p:nvSpPr>
            <p:cNvPr id="281" name="Line 104"/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Line 105"/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3" name="Group 293"/>
          <p:cNvGrpSpPr>
            <a:grpSpLocks/>
          </p:cNvGrpSpPr>
          <p:nvPr/>
        </p:nvGrpSpPr>
        <p:grpSpPr bwMode="auto">
          <a:xfrm>
            <a:off x="9637516" y="3590575"/>
            <a:ext cx="15404" cy="141773"/>
            <a:chOff x="4914904" y="1606680"/>
            <a:chExt cx="16560" cy="144000"/>
          </a:xfrm>
        </p:grpSpPr>
        <p:sp>
          <p:nvSpPr>
            <p:cNvPr id="284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" name="CustomShape 5"/>
          <p:cNvSpPr>
            <a:spLocks noChangeArrowheads="1"/>
          </p:cNvSpPr>
          <p:nvPr/>
        </p:nvSpPr>
        <p:spPr bwMode="auto">
          <a:xfrm>
            <a:off x="9504461" y="4537811"/>
            <a:ext cx="1332780" cy="2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Amplifier 2</a:t>
            </a:r>
            <a:endParaRPr lang="en-US" dirty="0"/>
          </a:p>
        </p:txBody>
      </p:sp>
      <p:grpSp>
        <p:nvGrpSpPr>
          <p:cNvPr id="287" name="Group 315"/>
          <p:cNvGrpSpPr>
            <a:grpSpLocks/>
          </p:cNvGrpSpPr>
          <p:nvPr/>
        </p:nvGrpSpPr>
        <p:grpSpPr bwMode="auto">
          <a:xfrm rot="300000">
            <a:off x="9485953" y="4008647"/>
            <a:ext cx="15404" cy="141773"/>
            <a:chOff x="4914904" y="1606680"/>
            <a:chExt cx="16560" cy="144000"/>
          </a:xfrm>
        </p:grpSpPr>
        <p:sp>
          <p:nvSpPr>
            <p:cNvPr id="288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" name="Group 316"/>
          <p:cNvGrpSpPr>
            <a:grpSpLocks/>
          </p:cNvGrpSpPr>
          <p:nvPr/>
        </p:nvGrpSpPr>
        <p:grpSpPr bwMode="auto">
          <a:xfrm rot="21300000">
            <a:off x="9474864" y="4295534"/>
            <a:ext cx="15404" cy="141773"/>
            <a:chOff x="4914904" y="1606680"/>
            <a:chExt cx="16560" cy="144000"/>
          </a:xfrm>
        </p:grpSpPr>
        <p:sp>
          <p:nvSpPr>
            <p:cNvPr id="291" name="Line 56"/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Line 57"/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3" name="Group 317"/>
          <p:cNvGrpSpPr>
            <a:grpSpLocks/>
          </p:cNvGrpSpPr>
          <p:nvPr/>
        </p:nvGrpSpPr>
        <p:grpSpPr bwMode="auto">
          <a:xfrm rot="10800000">
            <a:off x="10637825" y="4351349"/>
            <a:ext cx="79964" cy="82356"/>
            <a:chOff x="1132232" y="4212552"/>
            <a:chExt cx="144000" cy="132298"/>
          </a:xfrm>
        </p:grpSpPr>
        <p:sp>
          <p:nvSpPr>
            <p:cNvPr id="294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6" name="Group 318"/>
          <p:cNvGrpSpPr>
            <a:grpSpLocks/>
          </p:cNvGrpSpPr>
          <p:nvPr/>
        </p:nvGrpSpPr>
        <p:grpSpPr bwMode="auto">
          <a:xfrm rot="10800000">
            <a:off x="10728863" y="4313589"/>
            <a:ext cx="79964" cy="82356"/>
            <a:chOff x="1132232" y="4212552"/>
            <a:chExt cx="144000" cy="132298"/>
          </a:xfrm>
        </p:grpSpPr>
        <p:sp>
          <p:nvSpPr>
            <p:cNvPr id="297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9" name="Group 319"/>
          <p:cNvGrpSpPr>
            <a:grpSpLocks/>
          </p:cNvGrpSpPr>
          <p:nvPr/>
        </p:nvGrpSpPr>
        <p:grpSpPr bwMode="auto">
          <a:xfrm rot="10800000" flipV="1">
            <a:off x="10727803" y="4096110"/>
            <a:ext cx="79964" cy="82356"/>
            <a:chOff x="1132232" y="4212552"/>
            <a:chExt cx="144000" cy="132298"/>
          </a:xfrm>
        </p:grpSpPr>
        <p:sp>
          <p:nvSpPr>
            <p:cNvPr id="300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2" name="Group 320"/>
          <p:cNvGrpSpPr>
            <a:grpSpLocks/>
          </p:cNvGrpSpPr>
          <p:nvPr/>
        </p:nvGrpSpPr>
        <p:grpSpPr bwMode="auto">
          <a:xfrm rot="11400000" flipV="1">
            <a:off x="10639094" y="4178466"/>
            <a:ext cx="79964" cy="82356"/>
            <a:chOff x="1132232" y="4212552"/>
            <a:chExt cx="144000" cy="132298"/>
          </a:xfrm>
        </p:grpSpPr>
        <p:sp>
          <p:nvSpPr>
            <p:cNvPr id="303" name="Line 98"/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99"/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24" name="Straight Connector 323"/>
          <p:cNvCxnSpPr>
            <a:cxnSpLocks noChangeShapeType="1"/>
          </p:cNvCxnSpPr>
          <p:nvPr/>
        </p:nvCxnSpPr>
        <p:spPr bwMode="auto">
          <a:xfrm>
            <a:off x="7686788" y="5951521"/>
            <a:ext cx="4021495" cy="928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5" name="Straight Connector 324"/>
          <p:cNvCxnSpPr>
            <a:cxnSpLocks noChangeShapeType="1"/>
          </p:cNvCxnSpPr>
          <p:nvPr/>
        </p:nvCxnSpPr>
        <p:spPr bwMode="auto">
          <a:xfrm flipH="1">
            <a:off x="11001192" y="3954547"/>
            <a:ext cx="81214" cy="2031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6" name="Straight Connector 325"/>
          <p:cNvCxnSpPr>
            <a:cxnSpLocks noChangeShapeType="1"/>
          </p:cNvCxnSpPr>
          <p:nvPr/>
        </p:nvCxnSpPr>
        <p:spPr bwMode="auto">
          <a:xfrm flipV="1">
            <a:off x="9893238" y="2520776"/>
            <a:ext cx="64972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" name="Straight Connector 326"/>
          <p:cNvCxnSpPr>
            <a:cxnSpLocks noChangeShapeType="1"/>
          </p:cNvCxnSpPr>
          <p:nvPr/>
        </p:nvCxnSpPr>
        <p:spPr bwMode="auto">
          <a:xfrm flipV="1">
            <a:off x="8307342" y="2519214"/>
            <a:ext cx="63495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8" name="Freeform 40"/>
          <p:cNvSpPr>
            <a:spLocks/>
          </p:cNvSpPr>
          <p:nvPr/>
        </p:nvSpPr>
        <p:spPr bwMode="auto">
          <a:xfrm>
            <a:off x="10170395" y="4866550"/>
            <a:ext cx="66429" cy="1066868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0" name="Picture 3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85" y="2290756"/>
            <a:ext cx="495618" cy="1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" name="Freeform 120"/>
          <p:cNvSpPr>
            <a:spLocks/>
          </p:cNvSpPr>
          <p:nvPr/>
        </p:nvSpPr>
        <p:spPr bwMode="auto">
          <a:xfrm>
            <a:off x="8095168" y="2146517"/>
            <a:ext cx="33823" cy="248458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2" name="Picture 3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31" y="3030999"/>
            <a:ext cx="301389" cy="2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" name="Line 12"/>
          <p:cNvSpPr>
            <a:spLocks noChangeShapeType="1"/>
          </p:cNvSpPr>
          <p:nvPr/>
        </p:nvSpPr>
        <p:spPr bwMode="auto">
          <a:xfrm flipH="1">
            <a:off x="9368031" y="4168928"/>
            <a:ext cx="0" cy="140499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Line 18"/>
          <p:cNvSpPr>
            <a:spLocks noChangeShapeType="1"/>
          </p:cNvSpPr>
          <p:nvPr/>
        </p:nvSpPr>
        <p:spPr bwMode="auto">
          <a:xfrm flipV="1">
            <a:off x="9601849" y="3678605"/>
            <a:ext cx="2475945" cy="3902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" name="Freeform 40"/>
          <p:cNvSpPr>
            <a:spLocks/>
          </p:cNvSpPr>
          <p:nvPr/>
        </p:nvSpPr>
        <p:spPr bwMode="auto">
          <a:xfrm>
            <a:off x="9933314" y="5506105"/>
            <a:ext cx="77159" cy="427313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" name="Freeform 40"/>
          <p:cNvSpPr>
            <a:spLocks/>
          </p:cNvSpPr>
          <p:nvPr/>
        </p:nvSpPr>
        <p:spPr bwMode="auto">
          <a:xfrm>
            <a:off x="9693352" y="5719225"/>
            <a:ext cx="75328" cy="226002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" name="TextShape 113"/>
          <p:cNvSpPr txBox="1">
            <a:spLocks noChangeArrowheads="1"/>
          </p:cNvSpPr>
          <p:nvPr/>
        </p:nvSpPr>
        <p:spPr bwMode="auto">
          <a:xfrm flipH="1">
            <a:off x="504553" y="3706885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6J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3-3.5ps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1.7-2TW</a:t>
            </a:r>
            <a:endParaRPr lang="en-US" sz="1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46" name="CustomShape 25"/>
          <p:cNvSpPr>
            <a:spLocks noChangeArrowheads="1"/>
          </p:cNvSpPr>
          <p:nvPr/>
        </p:nvSpPr>
        <p:spPr bwMode="auto">
          <a:xfrm flipH="1">
            <a:off x="2825222" y="3655807"/>
            <a:ext cx="1596101" cy="30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Small Compressor</a:t>
            </a:r>
            <a:endParaRPr lang="en-US" b="1" i="1" dirty="0"/>
          </a:p>
        </p:txBody>
      </p:sp>
      <p:sp>
        <p:nvSpPr>
          <p:cNvPr id="347" name="TextShape 113"/>
          <p:cNvSpPr txBox="1">
            <a:spLocks noChangeArrowheads="1"/>
          </p:cNvSpPr>
          <p:nvPr/>
        </p:nvSpPr>
        <p:spPr bwMode="auto">
          <a:xfrm flipH="1">
            <a:off x="5598882" y="3289426"/>
            <a:ext cx="904168" cy="44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5mJ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3ps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48" name="TextShape 114"/>
          <p:cNvSpPr txBox="1">
            <a:spLocks noChangeArrowheads="1"/>
          </p:cNvSpPr>
          <p:nvPr/>
        </p:nvSpPr>
        <p:spPr bwMode="auto">
          <a:xfrm flipH="1">
            <a:off x="10475008" y="2982046"/>
            <a:ext cx="724466" cy="2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10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mJ</a:t>
            </a:r>
            <a:endParaRPr lang="en-US" sz="1200" b="1" dirty="0" smtClean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25 </a:t>
            </a:r>
            <a:r>
              <a:rPr lang="en-US" sz="1200" b="1" dirty="0" err="1" smtClean="0">
                <a:solidFill>
                  <a:srgbClr val="C00000"/>
                </a:solidFill>
                <a:latin typeface="Arial" charset="0"/>
              </a:rPr>
              <a:t>ps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370" name="Group 369"/>
          <p:cNvGrpSpPr/>
          <p:nvPr/>
        </p:nvGrpSpPr>
        <p:grpSpPr>
          <a:xfrm>
            <a:off x="7229428" y="4904373"/>
            <a:ext cx="2138524" cy="1284438"/>
            <a:chOff x="2310705" y="4526807"/>
            <a:chExt cx="2138524" cy="1284438"/>
          </a:xfrm>
        </p:grpSpPr>
        <p:sp>
          <p:nvSpPr>
            <p:cNvPr id="349" name="Rectangle 348"/>
            <p:cNvSpPr/>
            <p:nvPr/>
          </p:nvSpPr>
          <p:spPr bwMode="auto">
            <a:xfrm>
              <a:off x="2579819" y="4526807"/>
              <a:ext cx="1869410" cy="1284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5" rIns="91429" bIns="45715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0" name="Straight Connector 349"/>
            <p:cNvCxnSpPr/>
            <p:nvPr/>
          </p:nvCxnSpPr>
          <p:spPr bwMode="auto">
            <a:xfrm flipV="1">
              <a:off x="2386380" y="4814321"/>
              <a:ext cx="91994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 bwMode="auto">
            <a:xfrm flipV="1">
              <a:off x="2708286" y="4820572"/>
              <a:ext cx="1537169" cy="2125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 bwMode="auto">
            <a:xfrm flipV="1">
              <a:off x="2904677" y="4820572"/>
              <a:ext cx="1342254" cy="5203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 bwMode="auto">
            <a:xfrm flipV="1">
              <a:off x="2708285" y="5034644"/>
              <a:ext cx="16567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 bwMode="auto">
            <a:xfrm>
              <a:off x="2904677" y="5339346"/>
              <a:ext cx="126251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 bwMode="auto">
            <a:xfrm flipH="1">
              <a:off x="2785071" y="5342472"/>
              <a:ext cx="1382123" cy="22501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 bwMode="auto">
            <a:xfrm flipH="1">
              <a:off x="2792455" y="5034644"/>
              <a:ext cx="1572607" cy="532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 bwMode="auto">
            <a:xfrm flipV="1">
              <a:off x="2909107" y="4814321"/>
              <a:ext cx="132601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>
              <a:off x="4128801" y="4628375"/>
              <a:ext cx="234784" cy="3672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 bwMode="auto">
            <a:xfrm>
              <a:off x="4116987" y="4636188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 bwMode="auto">
            <a:xfrm>
              <a:off x="2678753" y="4994018"/>
              <a:ext cx="234784" cy="365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 bwMode="auto">
            <a:xfrm>
              <a:off x="2687612" y="4989330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 bwMode="auto">
            <a:xfrm flipH="1">
              <a:off x="4143567" y="5023707"/>
              <a:ext cx="234784" cy="3672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 bwMode="auto">
            <a:xfrm flipH="1">
              <a:off x="4130279" y="5020582"/>
              <a:ext cx="234783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Group 314"/>
            <p:cNvGrpSpPr>
              <a:grpSpLocks/>
            </p:cNvGrpSpPr>
            <p:nvPr/>
          </p:nvGrpSpPr>
          <p:grpSpPr bwMode="auto">
            <a:xfrm rot="16200000">
              <a:off x="2301351" y="4751052"/>
              <a:ext cx="141773" cy="123065"/>
              <a:chOff x="1132232" y="4212552"/>
              <a:chExt cx="144000" cy="132298"/>
            </a:xfrm>
          </p:grpSpPr>
          <p:sp>
            <p:nvSpPr>
              <p:cNvPr id="365" name="Line 98"/>
              <p:cNvSpPr>
                <a:spLocks noChangeShapeType="1"/>
              </p:cNvSpPr>
              <p:nvPr/>
            </p:nvSpPr>
            <p:spPr bwMode="auto">
              <a:xfrm flipV="1">
                <a:off x="1144112" y="4223890"/>
                <a:ext cx="132120" cy="120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Line 99"/>
              <p:cNvSpPr>
                <a:spLocks noChangeShapeType="1"/>
              </p:cNvSpPr>
              <p:nvPr/>
            </p:nvSpPr>
            <p:spPr bwMode="auto">
              <a:xfrm flipV="1">
                <a:off x="1132232" y="4212552"/>
                <a:ext cx="122595" cy="109258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7" name="Group 375"/>
            <p:cNvGrpSpPr>
              <a:grpSpLocks/>
            </p:cNvGrpSpPr>
            <p:nvPr/>
          </p:nvGrpSpPr>
          <p:grpSpPr bwMode="auto">
            <a:xfrm>
              <a:off x="2668158" y="5379427"/>
              <a:ext cx="242183" cy="378536"/>
              <a:chOff x="1603967" y="5170983"/>
              <a:chExt cx="260352" cy="384482"/>
            </a:xfrm>
          </p:grpSpPr>
          <p:cxnSp>
            <p:nvCxnSpPr>
              <p:cNvPr id="368" name="Straight Connector 367"/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1" name="Picture 38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84" y="3917987"/>
            <a:ext cx="383258" cy="25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" name="Picture 38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73" y="4077786"/>
            <a:ext cx="383258" cy="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" name="Line 36"/>
          <p:cNvSpPr>
            <a:spLocks noChangeShapeType="1"/>
          </p:cNvSpPr>
          <p:nvPr/>
        </p:nvSpPr>
        <p:spPr bwMode="auto">
          <a:xfrm flipH="1">
            <a:off x="7300581" y="4226745"/>
            <a:ext cx="16837" cy="965142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" name="Line 36"/>
          <p:cNvSpPr>
            <a:spLocks noChangeShapeType="1"/>
          </p:cNvSpPr>
          <p:nvPr/>
        </p:nvSpPr>
        <p:spPr bwMode="auto">
          <a:xfrm>
            <a:off x="7317420" y="4235004"/>
            <a:ext cx="2007518" cy="2559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0" name="Group 313"/>
          <p:cNvGrpSpPr>
            <a:grpSpLocks/>
          </p:cNvGrpSpPr>
          <p:nvPr/>
        </p:nvGrpSpPr>
        <p:grpSpPr bwMode="auto">
          <a:xfrm>
            <a:off x="7237829" y="4160076"/>
            <a:ext cx="133951" cy="130252"/>
            <a:chOff x="1208260" y="2848944"/>
            <a:chExt cx="144000" cy="132298"/>
          </a:xfrm>
        </p:grpSpPr>
        <p:sp>
          <p:nvSpPr>
            <p:cNvPr id="381" name="Line 98"/>
            <p:cNvSpPr>
              <a:spLocks noChangeShapeType="1"/>
            </p:cNvSpPr>
            <p:nvPr/>
          </p:nvSpPr>
          <p:spPr bwMode="auto">
            <a:xfrm flipV="1">
              <a:off x="1220140" y="2860282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Line 99"/>
            <p:cNvSpPr>
              <a:spLocks noChangeShapeType="1"/>
            </p:cNvSpPr>
            <p:nvPr/>
          </p:nvSpPr>
          <p:spPr bwMode="auto">
            <a:xfrm flipV="1">
              <a:off x="1208260" y="2848944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86" name="Straight Connector 385"/>
          <p:cNvCxnSpPr>
            <a:cxnSpLocks noChangeShapeType="1"/>
          </p:cNvCxnSpPr>
          <p:nvPr/>
        </p:nvCxnSpPr>
        <p:spPr bwMode="auto">
          <a:xfrm flipH="1">
            <a:off x="7315285" y="4572769"/>
            <a:ext cx="1477" cy="101568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0" name="CustomShape 33"/>
          <p:cNvSpPr>
            <a:spLocks noChangeArrowheads="1"/>
          </p:cNvSpPr>
          <p:nvPr/>
        </p:nvSpPr>
        <p:spPr bwMode="auto">
          <a:xfrm>
            <a:off x="8037663" y="6195283"/>
            <a:ext cx="2745416" cy="2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en-US" sz="1400" dirty="0" smtClean="0">
                <a:solidFill>
                  <a:srgbClr val="000000"/>
                </a:solidFill>
                <a:ea typeface="Osaka" charset="0"/>
                <a:cs typeface="Osaka" charset="0"/>
              </a:rPr>
              <a:t>Compressor</a:t>
            </a:r>
            <a:endParaRPr lang="en-US" dirty="0"/>
          </a:p>
        </p:txBody>
      </p:sp>
      <p:sp>
        <p:nvSpPr>
          <p:cNvPr id="392" name="TextShape 113"/>
          <p:cNvSpPr txBox="1">
            <a:spLocks noChangeArrowheads="1"/>
          </p:cNvSpPr>
          <p:nvPr/>
        </p:nvSpPr>
        <p:spPr bwMode="auto">
          <a:xfrm flipH="1">
            <a:off x="7171471" y="3777449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20J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4" name="TextShape 113"/>
          <p:cNvSpPr txBox="1">
            <a:spLocks noChangeArrowheads="1"/>
          </p:cNvSpPr>
          <p:nvPr/>
        </p:nvSpPr>
        <p:spPr bwMode="auto">
          <a:xfrm flipH="1">
            <a:off x="10678232" y="5045969"/>
            <a:ext cx="904168" cy="6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u="sng" dirty="0" smtClean="0">
                <a:solidFill>
                  <a:srgbClr val="C00000"/>
                </a:solidFill>
                <a:latin typeface="Arial" charset="0"/>
              </a:rPr>
              <a:t>We expected: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~10J</a:t>
            </a:r>
            <a:endParaRPr lang="en-US" sz="12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3.5ps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Arial" charset="0"/>
              </a:rPr>
              <a:t>~2TW</a:t>
            </a:r>
            <a:endParaRPr lang="en-US" sz="1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1132877" y="1517034"/>
            <a:ext cx="411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1</a:t>
            </a:r>
            <a:r>
              <a:rPr lang="en-US" b="1" u="sng" baseline="30000" dirty="0" smtClean="0"/>
              <a:t>st</a:t>
            </a:r>
            <a:r>
              <a:rPr lang="en-US" b="1" u="sng" dirty="0" smtClean="0"/>
              <a:t> step :   Partial CPA</a:t>
            </a:r>
          </a:p>
          <a:p>
            <a:pPr algn="ctr"/>
            <a:r>
              <a:rPr lang="en-US" b="1" u="sng" dirty="0" smtClean="0"/>
              <a:t>(direct amplification in Amplifier2)</a:t>
            </a:r>
            <a:endParaRPr lang="en-US" b="1" u="sng" dirty="0"/>
          </a:p>
        </p:txBody>
      </p:sp>
      <p:sp>
        <p:nvSpPr>
          <p:cNvPr id="397" name="TextBox 396"/>
          <p:cNvSpPr txBox="1"/>
          <p:nvPr/>
        </p:nvSpPr>
        <p:spPr>
          <a:xfrm>
            <a:off x="8207443" y="1526760"/>
            <a:ext cx="307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New development: Full CPA</a:t>
            </a:r>
            <a:endParaRPr lang="en-US" b="1" u="sng" dirty="0"/>
          </a:p>
        </p:txBody>
      </p:sp>
      <p:sp>
        <p:nvSpPr>
          <p:cNvPr id="398" name="CustomShape 5"/>
          <p:cNvSpPr>
            <a:spLocks noChangeArrowheads="1"/>
          </p:cNvSpPr>
          <p:nvPr/>
        </p:nvSpPr>
        <p:spPr bwMode="auto">
          <a:xfrm>
            <a:off x="11051154" y="5219037"/>
            <a:ext cx="919083" cy="1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endParaRPr lang="en-US" dirty="0"/>
          </a:p>
        </p:txBody>
      </p:sp>
      <p:sp>
        <p:nvSpPr>
          <p:cNvPr id="407" name="TextBox 406"/>
          <p:cNvSpPr txBox="1"/>
          <p:nvPr/>
        </p:nvSpPr>
        <p:spPr>
          <a:xfrm>
            <a:off x="155904" y="4550799"/>
            <a:ext cx="314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CPA demonstration published earlier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Remaining problem –</a:t>
            </a:r>
          </a:p>
          <a:p>
            <a:r>
              <a:rPr lang="en-US" sz="1400" dirty="0" smtClean="0"/>
              <a:t>nonlinear distortions in the      compressed output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490799" y="1394460"/>
            <a:ext cx="821" cy="508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V="1">
            <a:off x="25397" y="1370681"/>
            <a:ext cx="12155317" cy="47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6" name="Title 1"/>
          <p:cNvSpPr txBox="1">
            <a:spLocks/>
          </p:cNvSpPr>
          <p:nvPr/>
        </p:nvSpPr>
        <p:spPr>
          <a:xfrm>
            <a:off x="609600" y="674005"/>
            <a:ext cx="10972800" cy="743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CPA R&amp;D</a:t>
            </a:r>
            <a:endParaRPr lang="en-US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6</a:t>
            </a:fld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2607867" y="5145632"/>
            <a:ext cx="3341751" cy="1287419"/>
            <a:chOff x="6712666" y="4106276"/>
            <a:chExt cx="4211830" cy="2007095"/>
          </a:xfrm>
        </p:grpSpPr>
        <p:pic>
          <p:nvPicPr>
            <p:cNvPr id="307" name="Picture 306" descr="P4230550.JPG"/>
            <p:cNvPicPr>
              <a:picLocks noChangeAspect="1"/>
            </p:cNvPicPr>
            <p:nvPr/>
          </p:nvPicPr>
          <p:blipFill>
            <a:blip r:embed="rId6" cstate="print"/>
            <a:srcRect l="25000" t="22916" r="31250" b="18750"/>
            <a:stretch>
              <a:fillRect/>
            </a:stretch>
          </p:blipFill>
          <p:spPr>
            <a:xfrm>
              <a:off x="6712666" y="4470296"/>
              <a:ext cx="1078996" cy="1291720"/>
            </a:xfrm>
            <a:prstGeom prst="rect">
              <a:avLst/>
            </a:prstGeom>
          </p:spPr>
        </p:pic>
        <p:pic>
          <p:nvPicPr>
            <p:cNvPr id="308" name="Picture 307" descr="P4230545.JPG"/>
            <p:cNvPicPr>
              <a:picLocks noChangeAspect="1"/>
            </p:cNvPicPr>
            <p:nvPr/>
          </p:nvPicPr>
          <p:blipFill>
            <a:blip r:embed="rId7" cstate="print"/>
            <a:srcRect l="46094" t="66667" r="29687" b="8333"/>
            <a:stretch>
              <a:fillRect/>
            </a:stretch>
          </p:blipFill>
          <p:spPr>
            <a:xfrm>
              <a:off x="7949908" y="4470297"/>
              <a:ext cx="1660934" cy="1285884"/>
            </a:xfrm>
            <a:prstGeom prst="rect">
              <a:avLst/>
            </a:prstGeom>
          </p:spPr>
        </p:pic>
        <p:cxnSp>
          <p:nvCxnSpPr>
            <p:cNvPr id="309" name="Straight Connector 308"/>
            <p:cNvCxnSpPr/>
            <p:nvPr/>
          </p:nvCxnSpPr>
          <p:spPr>
            <a:xfrm rot="5400000">
              <a:off x="7485561" y="5576792"/>
              <a:ext cx="107157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rot="5400000">
              <a:off x="8986553" y="5576792"/>
              <a:ext cx="107157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/>
            <p:cNvCxnSpPr/>
            <p:nvPr/>
          </p:nvCxnSpPr>
          <p:spPr>
            <a:xfrm>
              <a:off x="8021346" y="5970495"/>
              <a:ext cx="1500198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TextBox 311"/>
            <p:cNvSpPr txBox="1"/>
            <p:nvPr/>
          </p:nvSpPr>
          <p:spPr>
            <a:xfrm>
              <a:off x="8592850" y="5684743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8D3E"/>
                  </a:solidFill>
                </a:rPr>
                <a:t>3”</a:t>
              </a:r>
              <a:endParaRPr lang="en-US" dirty="0">
                <a:solidFill>
                  <a:srgbClr val="FF8D3E"/>
                </a:solidFill>
              </a:endParaRPr>
            </a:p>
          </p:txBody>
        </p:sp>
        <p:pic>
          <p:nvPicPr>
            <p:cNvPr id="313" name="Picture 312" descr="P4230545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54711" t="72102" r="39560" b="20188"/>
            <a:stretch/>
          </p:blipFill>
          <p:spPr>
            <a:xfrm>
              <a:off x="9650364" y="4470297"/>
              <a:ext cx="1274132" cy="1285883"/>
            </a:xfrm>
            <a:prstGeom prst="rect">
              <a:avLst/>
            </a:prstGeom>
            <a:ln>
              <a:solidFill>
                <a:srgbClr val="FF8D3E"/>
              </a:solidFill>
            </a:ln>
          </p:spPr>
        </p:pic>
        <p:cxnSp>
          <p:nvCxnSpPr>
            <p:cNvPr id="314" name="Straight Connector 313"/>
            <p:cNvCxnSpPr/>
            <p:nvPr/>
          </p:nvCxnSpPr>
          <p:spPr>
            <a:xfrm flipH="1">
              <a:off x="8726036" y="4503174"/>
              <a:ext cx="924328" cy="307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flipH="1" flipV="1">
              <a:off x="8771445" y="5087042"/>
              <a:ext cx="878919" cy="583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Rectangle 315"/>
            <p:cNvSpPr/>
            <p:nvPr/>
          </p:nvSpPr>
          <p:spPr>
            <a:xfrm>
              <a:off x="8582020" y="4810387"/>
              <a:ext cx="317040" cy="302852"/>
            </a:xfrm>
            <a:prstGeom prst="rect">
              <a:avLst/>
            </a:prstGeom>
            <a:noFill/>
            <a:ln w="3175">
              <a:solidFill>
                <a:srgbClr val="FF8D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8217402" y="4106276"/>
              <a:ext cx="2573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Above damage threshold 5J/cm</a:t>
              </a:r>
              <a:r>
                <a:rPr lang="en-US" sz="1400" baseline="30000" dirty="0" smtClean="0"/>
                <a:t>2 </a:t>
              </a:r>
              <a:endParaRPr lang="en-US" sz="1400" baseline="30000" dirty="0"/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84744" y="4895046"/>
            <a:ext cx="4232944" cy="683823"/>
            <a:chOff x="5307699" y="1040559"/>
            <a:chExt cx="4666526" cy="753867"/>
          </a:xfrm>
        </p:grpSpPr>
        <p:sp>
          <p:nvSpPr>
            <p:cNvPr id="278" name="TextBox 277"/>
            <p:cNvSpPr txBox="1"/>
            <p:nvPr/>
          </p:nvSpPr>
          <p:spPr>
            <a:xfrm>
              <a:off x="5307699" y="1040559"/>
              <a:ext cx="4666526" cy="712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Polyanskiy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Babzien</a:t>
              </a:r>
              <a:r>
                <a:rPr lang="en-US" sz="1200" dirty="0" smtClean="0"/>
                <a:t>, Pogorelsky, </a:t>
              </a:r>
            </a:p>
            <a:p>
              <a:r>
                <a:rPr lang="en-US" sz="1200" dirty="0" smtClean="0"/>
                <a:t>"Chirped-pulse amplification in a CO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 laser," </a:t>
              </a:r>
              <a:br>
                <a:rPr lang="en-US" sz="1200" dirty="0" smtClean="0"/>
              </a:br>
              <a:r>
                <a:rPr lang="en-US" sz="1200" i="1" dirty="0" err="1" smtClean="0">
                  <a:hlinkClick r:id="rId10"/>
                </a:rPr>
                <a:t>Optica</a:t>
              </a:r>
              <a:r>
                <a:rPr lang="en-US" sz="1200" i="1" dirty="0" smtClean="0">
                  <a:hlinkClick r:id="rId10"/>
                </a:rPr>
                <a:t> </a:t>
              </a:r>
              <a:r>
                <a:rPr lang="en-US" sz="1200" dirty="0" smtClean="0">
                  <a:hlinkClick r:id="rId10"/>
                </a:rPr>
                <a:t>2, 675-681</a:t>
              </a:r>
              <a:r>
                <a:rPr lang="en-US" sz="1200" dirty="0" smtClean="0"/>
                <a:t>, </a:t>
              </a:r>
              <a:r>
                <a:rPr lang="en-US" sz="1200" b="1" dirty="0" smtClean="0"/>
                <a:t>2015</a:t>
              </a:r>
              <a:endParaRPr lang="en-US" sz="1200" dirty="0"/>
            </a:p>
          </p:txBody>
        </p:sp>
        <p:cxnSp>
          <p:nvCxnSpPr>
            <p:cNvPr id="318" name="Straight Connector 317"/>
            <p:cNvCxnSpPr/>
            <p:nvPr/>
          </p:nvCxnSpPr>
          <p:spPr>
            <a:xfrm flipV="1">
              <a:off x="5431988" y="1775668"/>
              <a:ext cx="2165641" cy="18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V="1">
              <a:off x="5475321" y="1040559"/>
              <a:ext cx="3813032" cy="195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7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1584"/>
            <a:ext cx="10972800" cy="743632"/>
          </a:xfrm>
        </p:spPr>
        <p:txBody>
          <a:bodyPr>
            <a:normAutofit fontScale="90000"/>
          </a:bodyPr>
          <a:lstStyle/>
          <a:p>
            <a:r>
              <a:rPr lang="en-US" dirty="0"/>
              <a:t>CPA </a:t>
            </a:r>
            <a:r>
              <a:rPr lang="en-US" dirty="0" smtClean="0"/>
              <a:t>R&amp;D </a:t>
            </a:r>
            <a:r>
              <a:rPr lang="en-US" sz="2200" dirty="0" smtClean="0"/>
              <a:t>(continued)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6751" y="1071060"/>
            <a:ext cx="5820169" cy="265512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1800" u="sng" dirty="0" smtClean="0"/>
              <a:t>Approach (formulated at last User Meeting):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Bypass a low-power compressor sending a stretched pulse through Amp2 and through air to experiment site where a CPA compressor will be located (in air).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Al-coated replicas with damage threshold 0.5J/cm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need to be replaced by master gratings with ~10x higher damage threshold.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Less expensive solution would be telescopes before and after gratings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7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/>
        </p:nvSpPr>
        <p:spPr>
          <a:xfrm>
            <a:off x="6193912" y="5941424"/>
            <a:ext cx="3722927" cy="229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58E396-EC3B-7D4F-99B9-327F5C4C2F2A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8889" r="1204" b="5062"/>
          <a:stretch/>
        </p:blipFill>
        <p:spPr>
          <a:xfrm>
            <a:off x="439144" y="3570076"/>
            <a:ext cx="4728381" cy="2781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5" b="13086"/>
          <a:stretch/>
        </p:blipFill>
        <p:spPr>
          <a:xfrm>
            <a:off x="5561417" y="3570076"/>
            <a:ext cx="6400152" cy="2791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1417" y="1078780"/>
            <a:ext cx="64001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u="sng" dirty="0" smtClean="0"/>
              <a:t>Implementation</a:t>
            </a:r>
            <a:r>
              <a:rPr lang="en-US" u="sng" dirty="0"/>
              <a:t>: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Telescopes installed, beam size and profile optimized to </a:t>
            </a:r>
            <a:r>
              <a:rPr lang="en-US" dirty="0" smtClean="0"/>
              <a:t>avoid gratings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 to </a:t>
            </a:r>
            <a:r>
              <a:rPr lang="en-US" dirty="0" smtClean="0"/>
              <a:t>8-9 </a:t>
            </a:r>
            <a:r>
              <a:rPr lang="en-US" dirty="0"/>
              <a:t>J in a compressed pulse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Compressor </a:t>
            </a:r>
            <a:r>
              <a:rPr lang="en-US" dirty="0" smtClean="0"/>
              <a:t>efficiency 50% (</a:t>
            </a:r>
            <a:r>
              <a:rPr lang="en-US" dirty="0" smtClean="0"/>
              <a:t>15% </a:t>
            </a:r>
            <a:r>
              <a:rPr lang="en-US" dirty="0" smtClean="0"/>
              <a:t>loss per grating)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Actively searching for a supplier of better gratings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 </a:t>
            </a:r>
            <a:r>
              <a:rPr lang="en-US" dirty="0" smtClean="0"/>
              <a:t>optimizing the compressor configuration to achieve the expected full compression (see next slide)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77" y="693034"/>
            <a:ext cx="10972800" cy="743632"/>
          </a:xfrm>
        </p:spPr>
        <p:txBody>
          <a:bodyPr>
            <a:normAutofit fontScale="90000"/>
          </a:bodyPr>
          <a:lstStyle/>
          <a:p>
            <a:r>
              <a:rPr lang="en-US" dirty="0"/>
              <a:t>CPA </a:t>
            </a:r>
            <a:r>
              <a:rPr lang="en-US" dirty="0" smtClean="0"/>
              <a:t>R&amp;D </a:t>
            </a:r>
            <a:r>
              <a:rPr lang="en-US" sz="2200" dirty="0" smtClean="0"/>
              <a:t>(continued)</a:t>
            </a:r>
            <a:br>
              <a:rPr lang="en-US" sz="2200" dirty="0" smtClean="0"/>
            </a:br>
            <a:r>
              <a:rPr lang="en-US" sz="3200" dirty="0" smtClean="0"/>
              <a:t>Characterizing Compressor Performance (Streak camera)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52311" y="1956489"/>
            <a:ext cx="481202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/>
              <a:t>Main observations: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Noticeable pulse expansion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Pulse splitting emerges at low energies but disappears at &gt;3 J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Time resolution does not allow measuring pulse duration reliably (need to augment with </a:t>
            </a:r>
            <a:r>
              <a:rPr lang="en-US" dirty="0" err="1" smtClean="0"/>
              <a:t>autocorrelator</a:t>
            </a:r>
            <a:r>
              <a:rPr lang="en-US" dirty="0" smtClean="0"/>
              <a:t>, see next slide)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5699" t="1853" r="16196" b="85650"/>
          <a:stretch/>
        </p:blipFill>
        <p:spPr>
          <a:xfrm>
            <a:off x="1414518" y="1554480"/>
            <a:ext cx="2357382" cy="13759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9896" t="30796" r="29716" b="57905"/>
          <a:stretch/>
        </p:blipFill>
        <p:spPr>
          <a:xfrm>
            <a:off x="1371599" y="3932753"/>
            <a:ext cx="2548890" cy="1244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7155" y="4628599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2.87J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2488" t="89566" r="47396" b="-1660"/>
          <a:stretch/>
        </p:blipFill>
        <p:spPr>
          <a:xfrm>
            <a:off x="1363014" y="5086657"/>
            <a:ext cx="2526029" cy="13315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99300" y="578035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3.56J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94460" y="5006340"/>
            <a:ext cx="96012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00300" y="4974687"/>
            <a:ext cx="1543050" cy="196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01794" y="5120640"/>
            <a:ext cx="96012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9598" t="50372" r="60286" b="39247"/>
          <a:stretch/>
        </p:blipFill>
        <p:spPr>
          <a:xfrm>
            <a:off x="4583327" y="1580492"/>
            <a:ext cx="2526030" cy="1143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0726" t="60128" r="59574" b="27207"/>
          <a:stretch/>
        </p:blipFill>
        <p:spPr>
          <a:xfrm>
            <a:off x="4556207" y="2814417"/>
            <a:ext cx="2537459" cy="13944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14173" t="79585" r="54791" b="9411"/>
          <a:stretch/>
        </p:blipFill>
        <p:spPr>
          <a:xfrm>
            <a:off x="4400550" y="3944228"/>
            <a:ext cx="2651761" cy="12115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239" y="2860193"/>
            <a:ext cx="1957091" cy="111735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48072" y="2759952"/>
            <a:ext cx="1288258" cy="273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95079" y="2679156"/>
            <a:ext cx="765601" cy="284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65337" y="348367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1.39J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348738" y="2048168"/>
            <a:ext cx="525782" cy="4337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80991" y="1890401"/>
            <a:ext cx="525782" cy="4337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665120" y="1580492"/>
            <a:ext cx="525782" cy="4337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6">
            <a:lum bright="40000" contrast="20000"/>
          </a:blip>
          <a:srcRect l="19872" t="13381" r="44107"/>
          <a:stretch/>
        </p:blipFill>
        <p:spPr>
          <a:xfrm>
            <a:off x="45216" y="2185601"/>
            <a:ext cx="1680210" cy="3086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3988" y="2372759"/>
            <a:ext cx="72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regen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628802" y="228737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4.66J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48848" y="347845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5.68J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94426" y="460413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6.68J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26299"/>
            <a:ext cx="10972800" cy="743632"/>
          </a:xfrm>
        </p:spPr>
        <p:txBody>
          <a:bodyPr>
            <a:normAutofit fontScale="90000"/>
          </a:bodyPr>
          <a:lstStyle/>
          <a:p>
            <a:r>
              <a:rPr lang="en-US" dirty="0"/>
              <a:t>CPA </a:t>
            </a:r>
            <a:r>
              <a:rPr lang="en-US" dirty="0" smtClean="0"/>
              <a:t>R&amp;D </a:t>
            </a:r>
            <a:r>
              <a:rPr lang="en-US" sz="2200" dirty="0" smtClean="0"/>
              <a:t>(continued)</a:t>
            </a:r>
            <a:br>
              <a:rPr lang="en-US" sz="2200" dirty="0" smtClean="0"/>
            </a:br>
            <a:r>
              <a:rPr lang="en-US" sz="3200" dirty="0" smtClean="0"/>
              <a:t>Characterizing the Compressor Performance </a:t>
            </a:r>
            <a:br>
              <a:rPr lang="en-US" sz="3200" dirty="0" smtClean="0"/>
            </a:br>
            <a:r>
              <a:rPr lang="en-US" sz="2700" dirty="0" smtClean="0"/>
              <a:t>(</a:t>
            </a:r>
            <a:r>
              <a:rPr lang="en-US" sz="2700" dirty="0" err="1" smtClean="0"/>
              <a:t>Autocorrelator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40" y="1598427"/>
            <a:ext cx="4280137" cy="4542561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sz="1800" u="sng" dirty="0" smtClean="0"/>
              <a:t>Observed: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6-ps plateau up to 5J, fast pulse expansion above 5J </a:t>
            </a:r>
          </a:p>
          <a:p>
            <a:pPr marL="457200" lvl="1" indent="0">
              <a:buNone/>
            </a:pPr>
            <a:r>
              <a:rPr lang="en-US" sz="1800" u="sng" dirty="0" smtClean="0"/>
              <a:t>Explanation: </a:t>
            </a:r>
            <a:endParaRPr lang="en-US" sz="1800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Uncompensated linear dispersion at low energies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Nonlinear frequency chirping at high energies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Spectral mismatch between amplifiers</a:t>
            </a:r>
          </a:p>
          <a:p>
            <a:pPr marL="457200" lvl="1" indent="0">
              <a:buNone/>
            </a:pPr>
            <a:r>
              <a:rPr lang="en-US" sz="1800" u="sng" dirty="0" smtClean="0"/>
              <a:t>Solutions: </a:t>
            </a:r>
            <a:endParaRPr lang="en-US" sz="1800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Tune compressor length 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Stretch beam on the output window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Use gratings with bigger </a:t>
            </a:r>
            <a:r>
              <a:rPr lang="en-US" sz="1400" dirty="0" smtClean="0"/>
              <a:t>dispersion (next procurement)</a:t>
            </a:r>
            <a:endParaRPr lang="en-US" sz="14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Implement isotopes in the final amplifier (order initiated)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464" r="13737" b="20805"/>
          <a:stretch/>
        </p:blipFill>
        <p:spPr>
          <a:xfrm rot="10800000">
            <a:off x="1967946" y="4091087"/>
            <a:ext cx="1404814" cy="1829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902" r="14970" b="20186"/>
          <a:stretch/>
        </p:blipFill>
        <p:spPr>
          <a:xfrm rot="10800000">
            <a:off x="315138" y="4091087"/>
            <a:ext cx="1412018" cy="1843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6135" b="74474"/>
          <a:stretch/>
        </p:blipFill>
        <p:spPr>
          <a:xfrm>
            <a:off x="57148" y="1598427"/>
            <a:ext cx="4662394" cy="1750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757" y="3569662"/>
            <a:ext cx="305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raw images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5137" y="5986386"/>
            <a:ext cx="140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2ps @ 9 </a:t>
            </a:r>
            <a:r>
              <a:rPr lang="en-US" dirty="0" smtClean="0">
                <a:latin typeface="Symbol" panose="05050102010706020507" pitchFamily="18" charset="2"/>
                <a:cs typeface="Aharoni" panose="02010803020104030203" pitchFamily="2" charset="-79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67945" y="5996668"/>
            <a:ext cx="163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3.5ps @ 10 </a:t>
            </a:r>
            <a:r>
              <a:rPr lang="en-US" dirty="0" smtClean="0">
                <a:latin typeface="Symbol" panose="05050102010706020507" pitchFamily="18" charset="2"/>
                <a:cs typeface="Aharoni" panose="02010803020104030203" pitchFamily="2" charset="-79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084" y="2649157"/>
            <a:ext cx="4380676" cy="349183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4576968" y="4775137"/>
            <a:ext cx="2125980" cy="571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732512" y="3650641"/>
            <a:ext cx="1287189" cy="113107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76968" y="5058982"/>
            <a:ext cx="3442733" cy="13335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8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15EB7C16-9DFF-4791-A58E-94B1D2009127}" vid="{A3619C80-C3D8-4A50-A92F-9B1F2460C7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16334</TotalTime>
  <Words>1407</Words>
  <Application>Microsoft Office PowerPoint</Application>
  <PresentationFormat>Widescreen</PresentationFormat>
  <Paragraphs>382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Aharoni</vt:lpstr>
      <vt:lpstr>Arial</vt:lpstr>
      <vt:lpstr>Arial Narrow</vt:lpstr>
      <vt:lpstr>Calibri</vt:lpstr>
      <vt:lpstr>Osaka</vt:lpstr>
      <vt:lpstr>Symbol</vt:lpstr>
      <vt:lpstr>Theme1</vt:lpstr>
      <vt:lpstr>Overview of CO2 Laser R&amp;D Program</vt:lpstr>
      <vt:lpstr>History of ATF CO2 laser upgrades</vt:lpstr>
      <vt:lpstr>PowerPoint Presentation</vt:lpstr>
      <vt:lpstr>PowerPoint Presentation</vt:lpstr>
      <vt:lpstr>PowerPoint Presentation</vt:lpstr>
      <vt:lpstr>PowerPoint Presentation</vt:lpstr>
      <vt:lpstr>CPA R&amp;D (continued)</vt:lpstr>
      <vt:lpstr>CPA R&amp;D (continued) Characterizing Compressor Performance (Streak camera)</vt:lpstr>
      <vt:lpstr>CPA R&amp;D (continued) Characterizing the Compressor Performance  (Autocorrelator)</vt:lpstr>
      <vt:lpstr>Present and expected peak power</vt:lpstr>
      <vt:lpstr>Suppressing nonlinearities on the output window</vt:lpstr>
      <vt:lpstr>Isotopes R&amp;D </vt:lpstr>
      <vt:lpstr>CO2 recovery system</vt:lpstr>
      <vt:lpstr>Plasma shutter</vt:lpstr>
      <vt:lpstr>Beam quality (by pyro-camera and burn paper)</vt:lpstr>
      <vt:lpstr>PowerPoint Presentation</vt:lpstr>
      <vt:lpstr>Summary on CO2 laser R&amp;D</vt:lpstr>
    </vt:vector>
  </TitlesOfParts>
  <Company>BNL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Test Facility  status and  near-term plans</dc:title>
  <dc:creator>Pogorelsky, Igor</dc:creator>
  <cp:lastModifiedBy>Pogorelsky, Igor</cp:lastModifiedBy>
  <cp:revision>402</cp:revision>
  <dcterms:created xsi:type="dcterms:W3CDTF">2016-05-02T20:20:11Z</dcterms:created>
  <dcterms:modified xsi:type="dcterms:W3CDTF">2017-12-06T19:01:58Z</dcterms:modified>
</cp:coreProperties>
</file>