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4" r:id="rId2"/>
    <p:sldId id="863" r:id="rId3"/>
    <p:sldId id="864" r:id="rId4"/>
    <p:sldId id="868" r:id="rId5"/>
    <p:sldId id="869" r:id="rId6"/>
    <p:sldId id="878" r:id="rId7"/>
    <p:sldId id="865" r:id="rId8"/>
    <p:sldId id="870" r:id="rId9"/>
    <p:sldId id="871" r:id="rId10"/>
    <p:sldId id="872" r:id="rId11"/>
    <p:sldId id="873" r:id="rId12"/>
    <p:sldId id="874" r:id="rId13"/>
    <p:sldId id="866" r:id="rId14"/>
    <p:sldId id="875" r:id="rId15"/>
    <p:sldId id="876" r:id="rId16"/>
    <p:sldId id="877" r:id="rId17"/>
    <p:sldId id="880" r:id="rId18"/>
    <p:sldId id="867" r:id="rId19"/>
    <p:sldId id="881" r:id="rId20"/>
    <p:sldId id="879" r:id="rId21"/>
    <p:sldId id="883" r:id="rId22"/>
    <p:sldId id="882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frameSlides="1"/>
  <p:clrMru>
    <a:srgbClr val="DCFFFF"/>
    <a:srgbClr val="FFFFDC"/>
    <a:srgbClr val="FFEFFF"/>
    <a:srgbClr val="0033CC"/>
    <a:srgbClr val="33CC33"/>
    <a:srgbClr val="FFE6FF"/>
    <a:srgbClr val="FFDCFF"/>
    <a:srgbClr val="FF0000"/>
    <a:srgbClr val="FF99E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1" autoAdjust="0"/>
    <p:restoredTop sz="86811" autoAdjust="0"/>
  </p:normalViewPr>
  <p:slideViewPr>
    <p:cSldViewPr>
      <p:cViewPr varScale="1">
        <p:scale>
          <a:sx n="79" d="100"/>
          <a:sy n="79" d="100"/>
        </p:scale>
        <p:origin x="-10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6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8" tIns="48409" rIns="96818" bIns="48409" numCol="1" anchor="t" anchorCtr="0" compatLnSpc="1">
            <a:prstTxWarp prst="textNoShape">
              <a:avLst/>
            </a:prstTxWarp>
          </a:bodyPr>
          <a:lstStyle>
            <a:lvl1pPr defTabSz="968297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8" tIns="48409" rIns="96818" bIns="48409" numCol="1" anchor="t" anchorCtr="0" compatLnSpc="1">
            <a:prstTxWarp prst="textNoShape">
              <a:avLst/>
            </a:prstTxWarp>
          </a:bodyPr>
          <a:lstStyle>
            <a:lvl1pPr algn="r" defTabSz="968297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8" tIns="48409" rIns="96818" bIns="48409" numCol="1" anchor="b" anchorCtr="0" compatLnSpc="1">
            <a:prstTxWarp prst="textNoShape">
              <a:avLst/>
            </a:prstTxWarp>
          </a:bodyPr>
          <a:lstStyle>
            <a:lvl1pPr defTabSz="968297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8" tIns="48409" rIns="96818" bIns="48409" numCol="1" anchor="b" anchorCtr="0" compatLnSpc="1">
            <a:prstTxWarp prst="textNoShape">
              <a:avLst/>
            </a:prstTxWarp>
          </a:bodyPr>
          <a:lstStyle>
            <a:lvl1pPr algn="r" defTabSz="968297">
              <a:defRPr sz="1300" b="0" smtClean="0"/>
            </a:lvl1pPr>
          </a:lstStyle>
          <a:p>
            <a:pPr>
              <a:defRPr/>
            </a:pPr>
            <a:fld id="{E349703C-66EC-4EDA-B0E5-D47DF4781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25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8" tIns="48409" rIns="96818" bIns="48409" numCol="1" anchor="t" anchorCtr="0" compatLnSpc="1">
            <a:prstTxWarp prst="textNoShape">
              <a:avLst/>
            </a:prstTxWarp>
          </a:bodyPr>
          <a:lstStyle>
            <a:lvl1pPr defTabSz="968297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9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8" tIns="48409" rIns="96818" bIns="48409" numCol="1" anchor="t" anchorCtr="0" compatLnSpc="1">
            <a:prstTxWarp prst="textNoShape">
              <a:avLst/>
            </a:prstTxWarp>
          </a:bodyPr>
          <a:lstStyle>
            <a:lvl1pPr algn="r" defTabSz="968297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1113" y="728663"/>
            <a:ext cx="4754562" cy="3565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37075"/>
            <a:ext cx="536575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8" tIns="48409" rIns="96818" bIns="48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79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5113"/>
            <a:ext cx="317023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8" tIns="48409" rIns="96818" bIns="48409" numCol="1" anchor="b" anchorCtr="0" compatLnSpc="1">
            <a:prstTxWarp prst="textNoShape">
              <a:avLst/>
            </a:prstTxWarp>
          </a:bodyPr>
          <a:lstStyle>
            <a:lvl1pPr defTabSz="968297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9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55113"/>
            <a:ext cx="317023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8" tIns="48409" rIns="96818" bIns="48409" numCol="1" anchor="b" anchorCtr="0" compatLnSpc="1">
            <a:prstTxWarp prst="textNoShape">
              <a:avLst/>
            </a:prstTxWarp>
          </a:bodyPr>
          <a:lstStyle>
            <a:lvl1pPr algn="r" defTabSz="968297">
              <a:defRPr sz="1300" smtClean="0"/>
            </a:lvl1pPr>
          </a:lstStyle>
          <a:p>
            <a:pPr>
              <a:defRPr/>
            </a:pPr>
            <a:fld id="{7D83FDE7-DE5E-4491-A1E9-1AD2291CE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31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630783-A97B-411B-80F6-BFD1C77CA153}" type="slidenum">
              <a:rPr lang="en-US"/>
              <a:pPr/>
              <a:t>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819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4F2A7E9B-BA9C-4C46-AAE9-0C2A0D2D7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819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4F2A7E9B-BA9C-4C46-AAE9-0C2A0D2D7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0193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28600"/>
            <a:ext cx="59055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819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4F2A7E9B-BA9C-4C46-AAE9-0C2A0D2D7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819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4F2A7E9B-BA9C-4C46-AAE9-0C2A0D2D7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819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4F2A7E9B-BA9C-4C46-AAE9-0C2A0D2D7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526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7526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819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7E9B-BA9C-4C46-AAE9-0C2A0D2D7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2819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7E9B-BA9C-4C46-AAE9-0C2A0D2D7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819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4F2A7E9B-BA9C-4C46-AAE9-0C2A0D2D7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819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4F2A7E9B-BA9C-4C46-AAE9-0C2A0D2D7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819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4F2A7E9B-BA9C-4C46-AAE9-0C2A0D2D70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819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4F2A7E9B-BA9C-4C46-AAE9-0C2A0D2D7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84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752600"/>
            <a:ext cx="807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2532" name="Picture 9" descr="E:\101s\particlebkg2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1066800"/>
            <a:ext cx="81534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0" y="6553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0" dirty="0" smtClean="0"/>
              <a:t>BNL Forum 2011</a:t>
            </a:r>
            <a:endParaRPr lang="en-US" sz="140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391400" y="65532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David</a:t>
            </a:r>
            <a:r>
              <a:rPr lang="en-US" sz="1400" baseline="0" dirty="0" smtClean="0"/>
              <a:t> Atwood, ISU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819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F2A7E9B-BA9C-4C46-AAE9-0C2A0D2D7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0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458200" cy="1143000"/>
          </a:xfrm>
        </p:spPr>
        <p:txBody>
          <a:bodyPr/>
          <a:lstStyle/>
          <a:p>
            <a:r>
              <a:rPr lang="en-US" sz="2800" dirty="0" smtClean="0"/>
              <a:t>An </a:t>
            </a:r>
            <a:r>
              <a:rPr lang="en-US" sz="2800" dirty="0"/>
              <a:t>effective </a:t>
            </a:r>
            <a:r>
              <a:rPr lang="en-US" sz="2800" dirty="0" err="1"/>
              <a:t>Lagrangian</a:t>
            </a:r>
            <a:r>
              <a:rPr lang="en-US" sz="2800" dirty="0"/>
              <a:t> Approach to Like Sign Top Pair Production at the </a:t>
            </a:r>
            <a:r>
              <a:rPr lang="en-US" sz="2800" dirty="0" smtClean="0"/>
              <a:t>LHC</a:t>
            </a:r>
            <a:r>
              <a:rPr lang="en-US" dirty="0"/>
              <a:t>	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382000" cy="1752600"/>
          </a:xfrm>
        </p:spPr>
        <p:txBody>
          <a:bodyPr/>
          <a:lstStyle/>
          <a:p>
            <a:r>
              <a:rPr lang="en-US" dirty="0" smtClean="0"/>
              <a:t>David Atwood (Iowa State U)</a:t>
            </a:r>
          </a:p>
          <a:p>
            <a:r>
              <a:rPr lang="en-US" dirty="0" smtClean="0"/>
              <a:t>In collaboration with</a:t>
            </a:r>
          </a:p>
          <a:p>
            <a:r>
              <a:rPr lang="en-US" dirty="0" err="1" smtClean="0"/>
              <a:t>Amarjit</a:t>
            </a:r>
            <a:r>
              <a:rPr lang="en-US" dirty="0" smtClean="0"/>
              <a:t> </a:t>
            </a:r>
            <a:r>
              <a:rPr lang="en-US" dirty="0" err="1" smtClean="0"/>
              <a:t>Soni</a:t>
            </a:r>
            <a:r>
              <a:rPr lang="en-US" dirty="0" smtClean="0"/>
              <a:t> (BNL), </a:t>
            </a:r>
            <a:r>
              <a:rPr lang="en-US" dirty="0" err="1" smtClean="0"/>
              <a:t>Sudhir</a:t>
            </a:r>
            <a:r>
              <a:rPr lang="en-US" dirty="0" smtClean="0"/>
              <a:t> K Gupta (</a:t>
            </a:r>
            <a:r>
              <a:rPr lang="en-US" dirty="0" err="1" smtClean="0"/>
              <a:t>Monash</a:t>
            </a:r>
            <a:r>
              <a:rPr lang="en-US" dirty="0" smtClean="0"/>
              <a:t> U Australia)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Lepton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8077200" cy="5029200"/>
          </a:xfrm>
        </p:spPr>
        <p:txBody>
          <a:bodyPr/>
          <a:lstStyle/>
          <a:p>
            <a:r>
              <a:rPr lang="en-US" dirty="0" smtClean="0"/>
              <a:t>Define </a:t>
            </a:r>
            <a:r>
              <a:rPr lang="en-US" dirty="0" smtClean="0">
                <a:latin typeface="Symbol" pitchFamily="18" charset="2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as the angle between lepton 1 and top 2 in the top 1 rest frame</a:t>
            </a:r>
          </a:p>
          <a:p>
            <a:r>
              <a:rPr lang="en-US" dirty="0" smtClean="0"/>
              <a:t>Define </a:t>
            </a:r>
            <a:r>
              <a:rPr lang="en-US" dirty="0" smtClean="0">
                <a:latin typeface="Symbol" pitchFamily="18" charset="2"/>
              </a:rPr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Likewise.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Let c</a:t>
            </a:r>
            <a:r>
              <a:rPr lang="en-US" baseline="-25000" dirty="0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q</a:t>
            </a:r>
            <a:r>
              <a:rPr lang="en-US" baseline="-25000" dirty="0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general the distribution in these variables will have the form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57400" y="2590800"/>
            <a:ext cx="3581400" cy="1524000"/>
            <a:chOff x="2057400" y="2590800"/>
            <a:chExt cx="3581400" cy="1524000"/>
          </a:xfrm>
        </p:grpSpPr>
        <p:sp>
          <p:nvSpPr>
            <p:cNvPr id="4" name="Oval 3"/>
            <p:cNvSpPr/>
            <p:nvPr/>
          </p:nvSpPr>
          <p:spPr bwMode="auto">
            <a:xfrm>
              <a:off x="3733800" y="3429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" name="Straight Connector 5"/>
            <p:cNvCxnSpPr>
              <a:endCxn id="4" idx="6"/>
            </p:cNvCxnSpPr>
            <p:nvPr/>
          </p:nvCxnSpPr>
          <p:spPr bwMode="auto">
            <a:xfrm flipH="1">
              <a:off x="3962400" y="3505200"/>
              <a:ext cx="1676400" cy="381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H="1">
              <a:off x="2057400" y="3543300"/>
              <a:ext cx="1676400" cy="381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4495800" y="35052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</a:t>
              </a:r>
              <a:r>
                <a:rPr lang="en-US" sz="2800" baseline="-25000" dirty="0" smtClean="0"/>
                <a:t>1</a:t>
              </a:r>
              <a:endParaRPr lang="en-US" sz="28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4600" y="359158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</a:t>
              </a:r>
              <a:r>
                <a:rPr lang="en-US" sz="2800" baseline="-25000" dirty="0"/>
                <a:t>2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4572000" y="2819400"/>
              <a:ext cx="1066800" cy="685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2057400" y="2895600"/>
              <a:ext cx="990600" cy="685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4724400" y="2590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cs typeface="Times New Roman" pitchFamily="18" charset="0"/>
                </a:rPr>
                <a:t>l</a:t>
              </a:r>
              <a:r>
                <a:rPr lang="en-US" sz="2800" baseline="-25000" dirty="0" smtClean="0"/>
                <a:t>1</a:t>
              </a:r>
              <a:endParaRPr lang="en-US" sz="2800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09800" y="27432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cs typeface="Times New Roman" pitchFamily="18" charset="0"/>
                </a:rPr>
                <a:t>l</a:t>
              </a:r>
              <a:r>
                <a:rPr lang="en-US" sz="2800" baseline="-25000" dirty="0" smtClean="0"/>
                <a:t>2</a:t>
              </a:r>
              <a:endParaRPr lang="en-US" sz="2800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48200" y="298198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Symbol" pitchFamily="18" charset="2"/>
                  <a:cs typeface="Times New Roman" pitchFamily="18" charset="0"/>
                </a:rPr>
                <a:t>q</a:t>
              </a:r>
              <a:r>
                <a:rPr lang="en-US" sz="2800" baseline="-25000" dirty="0" smtClean="0"/>
                <a:t>1</a:t>
              </a:r>
              <a:endParaRPr lang="en-US" sz="2800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90800" y="3048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  <a:cs typeface="Times New Roman" pitchFamily="18" charset="0"/>
                </a:rPr>
                <a:t>q</a:t>
              </a:r>
              <a:r>
                <a:rPr lang="en-US" sz="2800" baseline="-25000" dirty="0"/>
                <a:t>2</a:t>
              </a: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070863"/>
              </p:ext>
            </p:extLst>
          </p:nvPr>
        </p:nvGraphicFramePr>
        <p:xfrm>
          <a:off x="2590800" y="5486400"/>
          <a:ext cx="4087906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47" name="Equation" r:id="rId3" imgW="1828800" imgH="431640" progId="Equation.DSMT4">
                  <p:embed/>
                </p:oleObj>
              </mc:Choice>
              <mc:Fallback>
                <p:oleObj name="Equation" r:id="rId3" imgW="18288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5486400"/>
                        <a:ext cx="4087906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4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Lepton Distributions cont.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696428"/>
              </p:ext>
            </p:extLst>
          </p:nvPr>
        </p:nvGraphicFramePr>
        <p:xfrm>
          <a:off x="2590800" y="1219200"/>
          <a:ext cx="40878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90" name="Equation" r:id="rId3" imgW="1828800" imgH="431640" progId="Equation.DSMT4">
                  <p:embed/>
                </p:oleObj>
              </mc:Choice>
              <mc:Fallback>
                <p:oleObj name="Equation" r:id="rId3" imgW="1828800" imgH="4316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219200"/>
                        <a:ext cx="40878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722354"/>
              </p:ext>
            </p:extLst>
          </p:nvPr>
        </p:nvGraphicFramePr>
        <p:xfrm>
          <a:off x="762000" y="2286000"/>
          <a:ext cx="7544963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91" name="Equation" r:id="rId5" imgW="5181480" imgH="977760" progId="Equation.DSMT4">
                  <p:embed/>
                </p:oleObj>
              </mc:Choice>
              <mc:Fallback>
                <p:oleObj name="Equation" r:id="rId5" imgW="518148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7544963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114800"/>
            <a:ext cx="8077200" cy="1015663"/>
          </a:xfrm>
          <a:prstGeom prst="rect">
            <a:avLst/>
          </a:prstGeom>
          <a:solidFill>
            <a:srgbClr val="DCF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B is proportional to the </a:t>
            </a:r>
            <a:r>
              <a:rPr lang="en-US" dirty="0" err="1" smtClean="0"/>
              <a:t>helicity</a:t>
            </a:r>
            <a:r>
              <a:rPr lang="en-US" dirty="0" smtClean="0"/>
              <a:t> of the top pairs produced by the scalar and tensor operators but gets no contribution from the vector operators.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Azimuthal Angular Distribution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62001" y="1295400"/>
            <a:ext cx="7848600" cy="830997"/>
            <a:chOff x="762001" y="1676400"/>
            <a:chExt cx="7848600" cy="830997"/>
          </a:xfrm>
        </p:grpSpPr>
        <p:sp>
          <p:nvSpPr>
            <p:cNvPr id="3" name="TextBox 2"/>
            <p:cNvSpPr txBox="1"/>
            <p:nvPr/>
          </p:nvSpPr>
          <p:spPr>
            <a:xfrm>
              <a:off x="762001" y="1676400"/>
              <a:ext cx="784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Let us define</a:t>
              </a:r>
              <a:r>
                <a:rPr lang="en-US" sz="2400" dirty="0" smtClean="0">
                  <a:latin typeface="Symbol" pitchFamily="18" charset="2"/>
                </a:rPr>
                <a:t>     </a:t>
              </a:r>
              <a:r>
                <a:rPr lang="en-US" sz="2400" dirty="0" smtClean="0"/>
                <a:t>to be the difference between the azimuthal angle of the Leptons and    to be the average angle.</a:t>
              </a:r>
              <a:endParaRPr lang="en-US" sz="2400" dirty="0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7538695"/>
                </p:ext>
              </p:extLst>
            </p:nvPr>
          </p:nvGraphicFramePr>
          <p:xfrm>
            <a:off x="2514600" y="1764657"/>
            <a:ext cx="368300" cy="327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998" name="Equation" r:id="rId3" imgW="228600" imgH="203040" progId="Equation.DSMT4">
                    <p:embed/>
                  </p:oleObj>
                </mc:Choice>
                <mc:Fallback>
                  <p:oleObj name="Equation" r:id="rId3" imgW="2286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514600" y="1764657"/>
                          <a:ext cx="368300" cy="3273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8709569"/>
                </p:ext>
              </p:extLst>
            </p:nvPr>
          </p:nvGraphicFramePr>
          <p:xfrm>
            <a:off x="4097337" y="2057400"/>
            <a:ext cx="246063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999" name="Equation" r:id="rId5" imgW="152280" imgH="228600" progId="Equation.DSMT4">
                    <p:embed/>
                  </p:oleObj>
                </mc:Choice>
                <mc:Fallback>
                  <p:oleObj name="Equation" r:id="rId5" imgW="1522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097337" y="2057400"/>
                          <a:ext cx="246063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1" name="Straight Connector 20"/>
          <p:cNvCxnSpPr>
            <a:stCxn id="10" idx="0"/>
          </p:cNvCxnSpPr>
          <p:nvPr/>
        </p:nvCxnSpPr>
        <p:spPr bwMode="auto">
          <a:xfrm flipV="1">
            <a:off x="3810000" y="2209800"/>
            <a:ext cx="0" cy="13231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524000" y="2532063"/>
            <a:ext cx="5998134" cy="2039937"/>
            <a:chOff x="1524000" y="2532063"/>
            <a:chExt cx="5998134" cy="2039937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524000" y="3657600"/>
              <a:ext cx="44958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6019800" y="3429000"/>
              <a:ext cx="1502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Event Plane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3532910"/>
              <a:ext cx="152400" cy="228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00" y="3864114"/>
              <a:ext cx="16722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out of page</a:t>
              </a:r>
            </a:p>
            <a:p>
              <a:r>
                <a:rPr lang="en-US" dirty="0" smtClean="0"/>
                <a:t>t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into page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10" idx="7"/>
            </p:cNvCxnSpPr>
            <p:nvPr/>
          </p:nvCxnSpPr>
          <p:spPr bwMode="auto">
            <a:xfrm flipV="1">
              <a:off x="3863882" y="2819400"/>
              <a:ext cx="708118" cy="7469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10" idx="1"/>
            </p:cNvCxnSpPr>
            <p:nvPr/>
          </p:nvCxnSpPr>
          <p:spPr bwMode="auto">
            <a:xfrm flipH="1" flipV="1">
              <a:off x="2971800" y="2743200"/>
              <a:ext cx="784318" cy="8231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5889952"/>
                </p:ext>
              </p:extLst>
            </p:nvPr>
          </p:nvGraphicFramePr>
          <p:xfrm>
            <a:off x="4648200" y="2552700"/>
            <a:ext cx="330200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000" name="Equation" r:id="rId7" imgW="152280" imgH="228600" progId="Equation.DSMT4">
                    <p:embed/>
                  </p:oleObj>
                </mc:Choice>
                <mc:Fallback>
                  <p:oleObj name="Equation" r:id="rId7" imgW="1522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648200" y="2552700"/>
                          <a:ext cx="330200" cy="495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6160884"/>
                </p:ext>
              </p:extLst>
            </p:nvPr>
          </p:nvGraphicFramePr>
          <p:xfrm>
            <a:off x="2578100" y="2552700"/>
            <a:ext cx="357188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001" name="Equation" r:id="rId9" imgW="164880" imgH="228600" progId="Equation.DSMT4">
                    <p:embed/>
                  </p:oleObj>
                </mc:Choice>
                <mc:Fallback>
                  <p:oleObj name="Equation" r:id="rId9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578100" y="2552700"/>
                          <a:ext cx="357188" cy="495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Freeform 17"/>
            <p:cNvSpPr/>
            <p:nvPr/>
          </p:nvSpPr>
          <p:spPr bwMode="auto">
            <a:xfrm>
              <a:off x="3380509" y="2797604"/>
              <a:ext cx="928255" cy="264251"/>
            </a:xfrm>
            <a:custGeom>
              <a:avLst/>
              <a:gdLst>
                <a:gd name="connsiteX0" fmla="*/ 0 w 928255"/>
                <a:gd name="connsiteY0" fmla="*/ 264251 h 264251"/>
                <a:gd name="connsiteX1" fmla="*/ 443346 w 928255"/>
                <a:gd name="connsiteY1" fmla="*/ 1014 h 264251"/>
                <a:gd name="connsiteX2" fmla="*/ 928255 w 928255"/>
                <a:gd name="connsiteY2" fmla="*/ 167269 h 264251"/>
                <a:gd name="connsiteX3" fmla="*/ 928255 w 928255"/>
                <a:gd name="connsiteY3" fmla="*/ 167269 h 26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8255" h="264251">
                  <a:moveTo>
                    <a:pt x="0" y="264251"/>
                  </a:moveTo>
                  <a:cubicBezTo>
                    <a:pt x="144318" y="140714"/>
                    <a:pt x="288637" y="17178"/>
                    <a:pt x="443346" y="1014"/>
                  </a:cubicBezTo>
                  <a:cubicBezTo>
                    <a:pt x="598055" y="-15150"/>
                    <a:pt x="928255" y="167269"/>
                    <a:pt x="928255" y="167269"/>
                  </a:cubicBezTo>
                  <a:lnTo>
                    <a:pt x="928255" y="167269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7883289"/>
                </p:ext>
              </p:extLst>
            </p:nvPr>
          </p:nvGraphicFramePr>
          <p:xfrm>
            <a:off x="3162300" y="2532063"/>
            <a:ext cx="495300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002" name="Equation" r:id="rId11" imgW="228600" imgH="203040" progId="Equation.DSMT4">
                    <p:embed/>
                  </p:oleObj>
                </mc:Choice>
                <mc:Fallback>
                  <p:oleObj name="Equation" r:id="rId11" imgW="2286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162300" y="2532063"/>
                          <a:ext cx="495300" cy="4397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Arc 21"/>
            <p:cNvSpPr/>
            <p:nvPr/>
          </p:nvSpPr>
          <p:spPr bwMode="auto">
            <a:xfrm>
              <a:off x="3048000" y="3124200"/>
              <a:ext cx="1447800" cy="10668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1578821"/>
                </p:ext>
              </p:extLst>
            </p:nvPr>
          </p:nvGraphicFramePr>
          <p:xfrm>
            <a:off x="4502150" y="3114675"/>
            <a:ext cx="330200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003" name="Equation" r:id="rId13" imgW="152280" imgH="228600" progId="Equation.DSMT4">
                    <p:embed/>
                  </p:oleObj>
                </mc:Choice>
                <mc:Fallback>
                  <p:oleObj name="Equation" r:id="rId13" imgW="1522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502150" y="3114675"/>
                          <a:ext cx="330200" cy="495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TextBox 23"/>
          <p:cNvSpPr txBox="1"/>
          <p:nvPr/>
        </p:nvSpPr>
        <p:spPr>
          <a:xfrm>
            <a:off x="838200" y="4648200"/>
            <a:ext cx="678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General, this angular distribution has the form </a:t>
            </a:r>
            <a:endParaRPr lang="en-US" sz="24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583818"/>
              </p:ext>
            </p:extLst>
          </p:nvPr>
        </p:nvGraphicFramePr>
        <p:xfrm>
          <a:off x="1311275" y="5219700"/>
          <a:ext cx="60769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04" name="Equation" r:id="rId15" imgW="3517560" imgH="419040" progId="Equation.DSMT4">
                  <p:embed/>
                </p:oleObj>
              </mc:Choice>
              <mc:Fallback>
                <p:oleObj name="Equation" r:id="rId15" imgW="3517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11275" y="5219700"/>
                        <a:ext cx="607695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3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990600" y="3810000"/>
            <a:ext cx="2819400" cy="533400"/>
          </a:xfrm>
          <a:prstGeom prst="rect">
            <a:avLst/>
          </a:prstGeom>
          <a:solidFill>
            <a:srgbClr val="FFD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687271"/>
              </p:ext>
            </p:extLst>
          </p:nvPr>
        </p:nvGraphicFramePr>
        <p:xfrm>
          <a:off x="1212850" y="1325562"/>
          <a:ext cx="6273800" cy="294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18" name="Equation" r:id="rId3" imgW="3632040" imgH="1701720" progId="Equation.DSMT4">
                  <p:embed/>
                </p:oleObj>
              </mc:Choice>
              <mc:Fallback>
                <p:oleObj name="Equation" r:id="rId3" imgW="3632040" imgH="170172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1325562"/>
                        <a:ext cx="6273800" cy="294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762000" y="152400"/>
            <a:ext cx="78486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defRPr>
            </a:lvl9pPr>
          </a:lstStyle>
          <a:p>
            <a:r>
              <a:rPr lang="en-US" dirty="0" smtClean="0"/>
              <a:t>Azimuthal Angular Distribution cont.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4724400"/>
            <a:ext cx="991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 odd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 bwMode="auto">
          <a:xfrm flipH="1" flipV="1">
            <a:off x="3505200" y="4419600"/>
            <a:ext cx="190817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 from Angular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8077200" cy="50292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err="1" smtClean="0">
                <a:latin typeface="Symbol" pitchFamily="18" charset="2"/>
              </a:rPr>
              <a:t>q</a:t>
            </a:r>
            <a:r>
              <a:rPr lang="en-US" baseline="-25000" dirty="0" err="1" smtClean="0"/>
              <a:t>t</a:t>
            </a:r>
            <a:r>
              <a:rPr lang="en-US" dirty="0" smtClean="0"/>
              <a:t>) distribution is flat for O</a:t>
            </a:r>
            <a:r>
              <a:rPr lang="en-US" baseline="-25000" dirty="0" smtClean="0"/>
              <a:t>1-4</a:t>
            </a:r>
            <a:r>
              <a:rPr lang="en-US" dirty="0" smtClean="0"/>
              <a:t> and concave for the others. </a:t>
            </a:r>
          </a:p>
          <a:p>
            <a:r>
              <a:rPr lang="en-US" dirty="0" smtClean="0"/>
              <a:t>The c</a:t>
            </a:r>
            <a:r>
              <a:rPr lang="en-US" baseline="-25000" dirty="0" smtClean="0"/>
              <a:t>1</a:t>
            </a:r>
            <a:r>
              <a:rPr lang="en-US" dirty="0" smtClean="0"/>
              <a:t> c</a:t>
            </a:r>
            <a:r>
              <a:rPr lang="en-US" baseline="-25000" dirty="0" smtClean="0"/>
              <a:t>2</a:t>
            </a:r>
            <a:r>
              <a:rPr lang="en-US" dirty="0" smtClean="0"/>
              <a:t> distribution tells us about the </a:t>
            </a:r>
            <a:r>
              <a:rPr lang="en-US" dirty="0" err="1" smtClean="0"/>
              <a:t>helicity</a:t>
            </a:r>
            <a:r>
              <a:rPr lang="en-US" dirty="0" smtClean="0"/>
              <a:t> of the final state in particular for O</a:t>
            </a:r>
            <a:r>
              <a:rPr lang="en-US" baseline="-25000" dirty="0" smtClean="0"/>
              <a:t>1-4</a:t>
            </a:r>
            <a:r>
              <a:rPr lang="en-US" dirty="0" smtClean="0"/>
              <a:t> and O</a:t>
            </a:r>
            <a:r>
              <a:rPr lang="en-US" baseline="-25000" dirty="0" smtClean="0"/>
              <a:t>7,8</a:t>
            </a:r>
            <a:r>
              <a:rPr lang="en-US" dirty="0" smtClean="0"/>
              <a:t>. In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=1 limit:</a:t>
            </a:r>
            <a:endParaRPr lang="en-US" dirty="0" smtClean="0"/>
          </a:p>
          <a:p>
            <a:pPr marL="742950" lvl="2" indent="-342900"/>
            <a:r>
              <a:rPr lang="en-US" dirty="0"/>
              <a:t>LL </a:t>
            </a:r>
            <a:r>
              <a:rPr lang="en-US" dirty="0">
                <a:sym typeface="Symbol"/>
              </a:rPr>
              <a:t> A:B:C ~ +1:-1:+</a:t>
            </a:r>
            <a:r>
              <a:rPr lang="en-US" dirty="0" smtClean="0">
                <a:sym typeface="Symbol"/>
              </a:rPr>
              <a:t>1 	</a:t>
            </a:r>
            <a:r>
              <a:rPr lang="en-US" dirty="0"/>
              <a:t> O</a:t>
            </a:r>
            <a:r>
              <a:rPr lang="en-US" baseline="-25000" dirty="0"/>
              <a:t>1</a:t>
            </a:r>
            <a:r>
              <a:rPr lang="en-US" dirty="0"/>
              <a:t> O</a:t>
            </a:r>
            <a:r>
              <a:rPr lang="en-US" baseline="-25000" dirty="0"/>
              <a:t>4 </a:t>
            </a:r>
            <a:r>
              <a:rPr lang="en-US" dirty="0"/>
              <a:t>O</a:t>
            </a:r>
            <a:r>
              <a:rPr lang="en-US" baseline="-25000" dirty="0"/>
              <a:t>7</a:t>
            </a:r>
            <a:endParaRPr lang="en-US" dirty="0" smtClean="0">
              <a:sym typeface="Symbol"/>
            </a:endParaRPr>
          </a:p>
          <a:p>
            <a:pPr marL="742950" lvl="2" indent="-342900"/>
            <a:r>
              <a:rPr lang="en-US" dirty="0" smtClean="0">
                <a:sym typeface="Symbol"/>
              </a:rPr>
              <a:t>RR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 A:B:C ~ +</a:t>
            </a:r>
            <a:r>
              <a:rPr lang="en-US" dirty="0" smtClean="0">
                <a:sym typeface="Symbol"/>
              </a:rPr>
              <a:t>1:+1</a:t>
            </a:r>
            <a:r>
              <a:rPr lang="en-US" dirty="0">
                <a:sym typeface="Symbol"/>
              </a:rPr>
              <a:t>:+</a:t>
            </a:r>
            <a:r>
              <a:rPr lang="en-US" dirty="0" smtClean="0">
                <a:sym typeface="Symbol"/>
              </a:rPr>
              <a:t>1	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O</a:t>
            </a:r>
            <a:r>
              <a:rPr lang="en-US" baseline="-25000" dirty="0" smtClean="0"/>
              <a:t>3 </a:t>
            </a:r>
            <a:r>
              <a:rPr lang="en-US" dirty="0" smtClean="0"/>
              <a:t>O</a:t>
            </a:r>
            <a:r>
              <a:rPr lang="en-US" baseline="-25000" dirty="0" smtClean="0"/>
              <a:t>8</a:t>
            </a:r>
            <a:endParaRPr lang="en-US" dirty="0" smtClean="0">
              <a:sym typeface="Symbol"/>
            </a:endParaRPr>
          </a:p>
          <a:p>
            <a:pPr marL="742950" lvl="2" indent="-342900"/>
            <a:r>
              <a:rPr lang="en-US" dirty="0" smtClean="0">
                <a:sym typeface="Symbol"/>
              </a:rPr>
              <a:t>RL+RL</a:t>
            </a:r>
            <a:r>
              <a:rPr lang="en-US" dirty="0">
                <a:sym typeface="Symbol"/>
              </a:rPr>
              <a:t> A:B:C ~ +</a:t>
            </a:r>
            <a:r>
              <a:rPr lang="en-US" dirty="0" smtClean="0">
                <a:sym typeface="Symbol"/>
              </a:rPr>
              <a:t>1:0:-1	 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r>
              <a:rPr lang="en-US" dirty="0" smtClean="0"/>
              <a:t> O</a:t>
            </a:r>
            <a:r>
              <a:rPr lang="en-US" baseline="-25000" dirty="0" smtClean="0"/>
              <a:t>6</a:t>
            </a:r>
            <a:endParaRPr lang="en-US" dirty="0" smtClean="0"/>
          </a:p>
          <a:p>
            <a:r>
              <a:rPr lang="en-US" dirty="0" smtClean="0"/>
              <a:t>The azimuthal angle distribution gives information about the phase between the LL and RR scalar operators. </a:t>
            </a:r>
          </a:p>
          <a:p>
            <a:r>
              <a:rPr lang="en-US" dirty="0" smtClean="0"/>
              <a:t>The sin </a:t>
            </a:r>
            <a:r>
              <a:rPr lang="en-US" dirty="0" err="1" smtClean="0">
                <a:latin typeface="Symbol" pitchFamily="18" charset="2"/>
              </a:rPr>
              <a:t>Df</a:t>
            </a:r>
            <a:r>
              <a:rPr lang="en-US" dirty="0" smtClean="0"/>
              <a:t> term is P-odd T</a:t>
            </a:r>
            <a:r>
              <a:rPr lang="en-US" baseline="-25000" dirty="0" smtClean="0"/>
              <a:t>N</a:t>
            </a:r>
            <a:r>
              <a:rPr lang="en-US" dirty="0" smtClean="0"/>
              <a:t>-odd and may be CP odd. </a:t>
            </a:r>
          </a:p>
          <a:p>
            <a:r>
              <a:rPr lang="en-US" dirty="0" smtClean="0"/>
              <a:t>We can’t full solve for C</a:t>
            </a:r>
            <a:r>
              <a:rPr lang="en-US" baseline="-25000" dirty="0" smtClean="0"/>
              <a:t>1-4</a:t>
            </a:r>
            <a:r>
              <a:rPr lang="en-US" dirty="0" smtClean="0"/>
              <a:t> because we don’t have information about the </a:t>
            </a:r>
            <a:r>
              <a:rPr lang="en-US" dirty="0" err="1" smtClean="0"/>
              <a:t>helicity</a:t>
            </a:r>
            <a:r>
              <a:rPr lang="en-US" dirty="0" smtClean="0"/>
              <a:t> of the initial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7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80772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Various NP models can contribute to different combinations of the operators:</a:t>
            </a:r>
          </a:p>
          <a:p>
            <a:r>
              <a:rPr lang="en-US" dirty="0" smtClean="0"/>
              <a:t>Color sextet vector bosons [Zhang et. al PLB (2011)]</a:t>
            </a:r>
          </a:p>
          <a:p>
            <a:pPr lvl="1"/>
            <a:r>
              <a:rPr lang="en-US" dirty="0" smtClean="0"/>
              <a:t>Only O</a:t>
            </a:r>
            <a:r>
              <a:rPr lang="en-US" baseline="-25000" dirty="0" smtClean="0"/>
              <a:t>6</a:t>
            </a:r>
          </a:p>
          <a:p>
            <a:pPr marL="457200" lvl="1" indent="0">
              <a:buNone/>
            </a:pPr>
            <a:endParaRPr lang="en-US" baseline="-25000" dirty="0" smtClean="0"/>
          </a:p>
          <a:p>
            <a:pPr marL="457200" lvl="1" indent="0">
              <a:buNone/>
            </a:pPr>
            <a:endParaRPr lang="en-US" baseline="-25000" dirty="0" smtClean="0"/>
          </a:p>
          <a:p>
            <a:pPr marL="457200" lvl="1" indent="0">
              <a:buNone/>
            </a:pPr>
            <a:endParaRPr lang="en-US" baseline="-25000" dirty="0"/>
          </a:p>
          <a:p>
            <a:pPr marL="457200" lvl="1" indent="0">
              <a:buNone/>
            </a:pPr>
            <a:endParaRPr lang="en-US" baseline="-25000" dirty="0" smtClean="0"/>
          </a:p>
          <a:p>
            <a:pPr marL="457200" lvl="1" indent="0">
              <a:buNone/>
            </a:pPr>
            <a:endParaRPr lang="en-US" baseline="-25000" dirty="0" smtClean="0"/>
          </a:p>
          <a:p>
            <a:r>
              <a:rPr lang="en-US" dirty="0" smtClean="0"/>
              <a:t>Sextet Scalars: O</a:t>
            </a:r>
            <a:r>
              <a:rPr lang="en-US" baseline="-25000" dirty="0" smtClean="0"/>
              <a:t>1-4</a:t>
            </a:r>
          </a:p>
          <a:p>
            <a:pPr lvl="1"/>
            <a:r>
              <a:rPr lang="en-US" dirty="0" smtClean="0"/>
              <a:t>This is the only model that could give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 P-odd distribution</a:t>
            </a:r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495800" y="2514600"/>
            <a:ext cx="890240" cy="1619310"/>
            <a:chOff x="4495800" y="2514600"/>
            <a:chExt cx="890240" cy="1619310"/>
          </a:xfrm>
        </p:grpSpPr>
        <p:cxnSp>
          <p:nvCxnSpPr>
            <p:cNvPr id="5" name="Straight Connector 4"/>
            <p:cNvCxnSpPr/>
            <p:nvPr/>
          </p:nvCxnSpPr>
          <p:spPr bwMode="auto">
            <a:xfrm flipV="1">
              <a:off x="4495800" y="3505200"/>
              <a:ext cx="3810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4876800" y="3505200"/>
              <a:ext cx="4572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4876800" y="3200400"/>
              <a:ext cx="0" cy="3048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495800" y="2743200"/>
              <a:ext cx="38100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4876800" y="2743200"/>
              <a:ext cx="45720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953000" y="37338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95800" y="37338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53000" y="251460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95800" y="251460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30466" y="3200400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773042" y="4324290"/>
            <a:ext cx="846958" cy="1619310"/>
            <a:chOff x="4495800" y="4324290"/>
            <a:chExt cx="846958" cy="1619310"/>
          </a:xfrm>
        </p:grpSpPr>
        <p:cxnSp>
          <p:nvCxnSpPr>
            <p:cNvPr id="20" name="Straight Connector 19"/>
            <p:cNvCxnSpPr/>
            <p:nvPr/>
          </p:nvCxnSpPr>
          <p:spPr bwMode="auto">
            <a:xfrm flipV="1">
              <a:off x="4495800" y="5314890"/>
              <a:ext cx="3810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876800" y="5314890"/>
              <a:ext cx="4572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4876800" y="5010090"/>
              <a:ext cx="0" cy="3048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495800" y="4552890"/>
              <a:ext cx="38100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4876800" y="4552890"/>
              <a:ext cx="45720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4953000" y="554349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95800" y="554349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53000" y="432429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95800" y="432429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30466" y="5010090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6</a:t>
              </a:r>
              <a:endParaRPr lang="en-US" baseline="-25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Flavor changing Z’: </a:t>
            </a:r>
          </a:p>
          <a:p>
            <a:pPr lvl="1"/>
            <a:r>
              <a:rPr lang="en-US" dirty="0"/>
              <a:t>Only O</a:t>
            </a:r>
            <a:r>
              <a:rPr lang="en-US" baseline="-25000" dirty="0"/>
              <a:t>3</a:t>
            </a:r>
            <a:r>
              <a:rPr lang="en-US" dirty="0"/>
              <a:t> O</a:t>
            </a:r>
            <a:r>
              <a:rPr lang="en-US" baseline="-25000" dirty="0"/>
              <a:t>4</a:t>
            </a:r>
            <a:r>
              <a:rPr lang="en-US" dirty="0"/>
              <a:t> and O</a:t>
            </a:r>
            <a:r>
              <a:rPr lang="en-US" baseline="-25000" dirty="0"/>
              <a:t>5</a:t>
            </a:r>
            <a:r>
              <a:rPr lang="en-US" dirty="0"/>
              <a:t> - 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endParaRPr lang="en-US" baseline="-25000" dirty="0"/>
          </a:p>
          <a:p>
            <a:pPr lvl="1"/>
            <a:endParaRPr lang="en-US" baseline="-25000" dirty="0"/>
          </a:p>
          <a:p>
            <a:r>
              <a:rPr lang="en-US" dirty="0"/>
              <a:t>Flavor changing g*, for example from RS extra-dimension models: </a:t>
            </a:r>
          </a:p>
          <a:p>
            <a:pPr lvl="1"/>
            <a:r>
              <a:rPr lang="en-US" dirty="0"/>
              <a:t>Only O</a:t>
            </a:r>
            <a:r>
              <a:rPr lang="en-US" baseline="-25000" dirty="0"/>
              <a:t>3</a:t>
            </a:r>
            <a:r>
              <a:rPr lang="en-US" dirty="0"/>
              <a:t> or O</a:t>
            </a:r>
            <a:r>
              <a:rPr lang="en-US" baseline="-25000" dirty="0"/>
              <a:t>4</a:t>
            </a:r>
            <a:r>
              <a:rPr lang="en-US" dirty="0"/>
              <a:t> 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Flavor changing neutral scalar: </a:t>
            </a:r>
          </a:p>
          <a:p>
            <a:pPr lvl="1"/>
            <a:r>
              <a:rPr lang="en-US" dirty="0"/>
              <a:t>Only O</a:t>
            </a:r>
            <a:r>
              <a:rPr lang="en-US" baseline="-25000" dirty="0"/>
              <a:t>1</a:t>
            </a:r>
            <a:r>
              <a:rPr lang="en-US" dirty="0"/>
              <a:t> - O</a:t>
            </a:r>
            <a:r>
              <a:rPr lang="en-US" baseline="-25000" dirty="0"/>
              <a:t>7</a:t>
            </a:r>
            <a:r>
              <a:rPr lang="en-US" dirty="0"/>
              <a:t>/4  or O</a:t>
            </a:r>
            <a:r>
              <a:rPr lang="en-US" baseline="-25000" dirty="0"/>
              <a:t>2</a:t>
            </a:r>
            <a:r>
              <a:rPr lang="en-US" dirty="0"/>
              <a:t> - O</a:t>
            </a:r>
            <a:r>
              <a:rPr lang="en-US" baseline="-25000" dirty="0"/>
              <a:t>8</a:t>
            </a:r>
            <a:r>
              <a:rPr lang="en-US" dirty="0"/>
              <a:t>/4 or O</a:t>
            </a:r>
            <a:r>
              <a:rPr lang="en-US" baseline="-25000" dirty="0"/>
              <a:t>5</a:t>
            </a:r>
            <a:r>
              <a:rPr lang="en-US" dirty="0"/>
              <a:t> +O</a:t>
            </a:r>
            <a:r>
              <a:rPr lang="en-US" baseline="-25000" dirty="0"/>
              <a:t>6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315048" y="1371600"/>
            <a:ext cx="1238152" cy="1390710"/>
            <a:chOff x="5315048" y="1371600"/>
            <a:chExt cx="1238152" cy="1390710"/>
          </a:xfrm>
        </p:grpSpPr>
        <p:cxnSp>
          <p:nvCxnSpPr>
            <p:cNvPr id="5" name="Straight Connector 4"/>
            <p:cNvCxnSpPr/>
            <p:nvPr/>
          </p:nvCxnSpPr>
          <p:spPr bwMode="auto">
            <a:xfrm flipV="1">
              <a:off x="5315048" y="2057400"/>
              <a:ext cx="3810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>
              <a:off x="6068290" y="2133600"/>
              <a:ext cx="4572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5315048" y="1600200"/>
              <a:ext cx="38100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6096000" y="1676400"/>
              <a:ext cx="45720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6144490" y="23622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15048" y="22860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44490" y="152400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91248" y="137160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12102" y="17526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Z’</a:t>
              </a:r>
              <a:endParaRPr lang="en-US" baseline="-25000" dirty="0"/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>
              <a:off x="5696048" y="2057400"/>
              <a:ext cx="381000" cy="76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5543648" y="3181290"/>
            <a:ext cx="1238152" cy="1390710"/>
            <a:chOff x="5315048" y="1371600"/>
            <a:chExt cx="1238152" cy="1390710"/>
          </a:xfrm>
        </p:grpSpPr>
        <p:cxnSp>
          <p:nvCxnSpPr>
            <p:cNvPr id="21" name="Straight Connector 20"/>
            <p:cNvCxnSpPr/>
            <p:nvPr/>
          </p:nvCxnSpPr>
          <p:spPr bwMode="auto">
            <a:xfrm flipV="1">
              <a:off x="5315048" y="2057400"/>
              <a:ext cx="3810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6068290" y="2133600"/>
              <a:ext cx="4572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5315048" y="1600200"/>
              <a:ext cx="38100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6096000" y="1676400"/>
              <a:ext cx="45720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6144490" y="23622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15048" y="22860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44490" y="152400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91248" y="137160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12102" y="1619310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</a:t>
              </a:r>
              <a:r>
                <a:rPr lang="en-US" dirty="0" smtClean="0"/>
                <a:t>’</a:t>
              </a:r>
              <a:endParaRPr lang="en-US" baseline="-25000" dirty="0"/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5696048" y="2057400"/>
              <a:ext cx="381000" cy="76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772248" y="5086290"/>
            <a:ext cx="1238152" cy="1390710"/>
            <a:chOff x="5315048" y="1371600"/>
            <a:chExt cx="1238152" cy="1390710"/>
          </a:xfrm>
        </p:grpSpPr>
        <p:cxnSp>
          <p:nvCxnSpPr>
            <p:cNvPr id="32" name="Straight Connector 31"/>
            <p:cNvCxnSpPr/>
            <p:nvPr/>
          </p:nvCxnSpPr>
          <p:spPr bwMode="auto">
            <a:xfrm flipV="1">
              <a:off x="5315048" y="2057400"/>
              <a:ext cx="3810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6068290" y="2133600"/>
              <a:ext cx="4572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5315048" y="1600200"/>
              <a:ext cx="38100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6096000" y="1676400"/>
              <a:ext cx="45720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6144490" y="23622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15048" y="22860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144490" y="152400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91248" y="137160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12102" y="1752600"/>
              <a:ext cx="4683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</a:t>
              </a:r>
              <a:r>
                <a:rPr lang="en-US" dirty="0" smtClean="0"/>
                <a:t>’</a:t>
              </a:r>
              <a:endParaRPr lang="en-US" baseline="-25000" dirty="0"/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5696048" y="2057400"/>
              <a:ext cx="381000" cy="76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2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FB top asymmetry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8077200" cy="5105400"/>
          </a:xfrm>
        </p:spPr>
        <p:txBody>
          <a:bodyPr/>
          <a:lstStyle/>
          <a:p>
            <a:r>
              <a:rPr lang="en-US" dirty="0" smtClean="0"/>
              <a:t>SM 7-9% </a:t>
            </a:r>
            <a:r>
              <a:rPr lang="en-US" dirty="0" err="1" smtClean="0"/>
              <a:t>Tevatron</a:t>
            </a:r>
            <a:r>
              <a:rPr lang="en-US" dirty="0" smtClean="0"/>
              <a:t> results ~20% (see previous talks)</a:t>
            </a:r>
          </a:p>
          <a:p>
            <a:endParaRPr lang="en-US" dirty="0" smtClean="0"/>
          </a:p>
          <a:p>
            <a:r>
              <a:rPr lang="en-US" dirty="0" smtClean="0"/>
              <a:t>Some of the NP models which could produce same sign top pairs at the LHC could also contribute to the observed FB top asymmetry at the </a:t>
            </a:r>
            <a:r>
              <a:rPr lang="en-US" dirty="0" err="1" smtClean="0"/>
              <a:t>Tevatron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effective </a:t>
            </a:r>
            <a:r>
              <a:rPr lang="en-US" dirty="0" err="1"/>
              <a:t>L</a:t>
            </a:r>
            <a:r>
              <a:rPr lang="en-US" dirty="0" err="1" smtClean="0"/>
              <a:t>agrangian</a:t>
            </a:r>
            <a:r>
              <a:rPr lang="en-US" dirty="0" smtClean="0"/>
              <a:t> approach we can provide a somewhat model independent mapping between these two signals. </a:t>
            </a:r>
          </a:p>
          <a:p>
            <a:endParaRPr lang="en-US" dirty="0"/>
          </a:p>
          <a:p>
            <a:r>
              <a:rPr lang="en-US" dirty="0" smtClean="0"/>
              <a:t>First, we need to write an effective </a:t>
            </a:r>
            <a:r>
              <a:rPr lang="en-US" dirty="0" err="1" smtClean="0"/>
              <a:t>Lagrangian</a:t>
            </a:r>
            <a:r>
              <a:rPr lang="en-US" dirty="0" smtClean="0"/>
              <a:t> for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728036"/>
              </p:ext>
            </p:extLst>
          </p:nvPr>
        </p:nvGraphicFramePr>
        <p:xfrm>
          <a:off x="990600" y="5638800"/>
          <a:ext cx="1287236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83" name="Equation" r:id="rId3" imgW="558720" imgH="177480" progId="Equation.DSMT4">
                  <p:embed/>
                </p:oleObj>
              </mc:Choice>
              <mc:Fallback>
                <p:oleObj name="Equation" r:id="rId3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5638800"/>
                        <a:ext cx="1287236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2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2400" y="2057400"/>
            <a:ext cx="8610600" cy="2209800"/>
          </a:xfrm>
          <a:prstGeom prst="rect">
            <a:avLst/>
          </a:prstGeom>
          <a:solidFill>
            <a:srgbClr val="FFE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884863"/>
              </p:ext>
            </p:extLst>
          </p:nvPr>
        </p:nvGraphicFramePr>
        <p:xfrm>
          <a:off x="152400" y="1524000"/>
          <a:ext cx="8875713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58" name="Equation" r:id="rId3" imgW="4279680" imgH="1815840" progId="Equation.DSMT4">
                  <p:embed/>
                </p:oleObj>
              </mc:Choice>
              <mc:Fallback>
                <p:oleObj name="Equation" r:id="rId3" imgW="4279680" imgH="18158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8875713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353631"/>
              </p:ext>
            </p:extLst>
          </p:nvPr>
        </p:nvGraphicFramePr>
        <p:xfrm>
          <a:off x="1109663" y="5462588"/>
          <a:ext cx="595312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59" name="Equation" r:id="rId5" imgW="2869920" imgH="342720" progId="Equation.DSMT4">
                  <p:embed/>
                </p:oleObj>
              </mc:Choice>
              <mc:Fallback>
                <p:oleObj name="Equation" r:id="rId5" imgW="2869920" imgH="3427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5462588"/>
                        <a:ext cx="5953125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</a:t>
            </a:r>
            <a:r>
              <a:rPr lang="en-US" dirty="0" err="1" smtClean="0"/>
              <a:t>Lagrangian</a:t>
            </a:r>
            <a:r>
              <a:rPr lang="en-US" dirty="0" smtClean="0"/>
              <a:t> for </a:t>
            </a:r>
            <a:r>
              <a:rPr lang="en-US" dirty="0" err="1" smtClean="0"/>
              <a:t>uu</a:t>
            </a:r>
            <a:r>
              <a:rPr lang="en-US" dirty="0" err="1" smtClean="0">
                <a:sym typeface="Symbol"/>
              </a:rPr>
              <a:t>tt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024255" y="519545"/>
            <a:ext cx="30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7890165" y="457200"/>
            <a:ext cx="18703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between </a:t>
            </a:r>
            <a:r>
              <a:rPr lang="en-US" dirty="0" err="1" smtClean="0"/>
              <a:t>Lagrangians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8077200" cy="5105400"/>
          </a:xfrm>
        </p:spPr>
        <p:txBody>
          <a:bodyPr/>
          <a:lstStyle/>
          <a:p>
            <a:r>
              <a:rPr lang="en-US" sz="2000" dirty="0" smtClean="0"/>
              <a:t>A priori there is no relation between these two effective </a:t>
            </a:r>
            <a:r>
              <a:rPr lang="en-US" sz="2000" dirty="0" err="1" smtClean="0"/>
              <a:t>lagrangians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However, we can consider a class of theories where the flavor matrix has symmetry. </a:t>
            </a:r>
          </a:p>
          <a:p>
            <a:r>
              <a:rPr lang="en-US" sz="2000" dirty="0" smtClean="0"/>
              <a:t>This idea can be implemented as follows: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This will be a good approximation in theories involving t-channel exchange (for example Jung et. al. PRD (2010)) </a:t>
            </a:r>
          </a:p>
          <a:p>
            <a:r>
              <a:rPr lang="en-US" sz="2000" dirty="0" smtClean="0"/>
              <a:t>This will also apply in theories where box diagrams such as the scalar exchange model in </a:t>
            </a:r>
            <a:r>
              <a:rPr lang="en-US" sz="2000" dirty="0" err="1" smtClean="0"/>
              <a:t>Davoudiasl</a:t>
            </a:r>
            <a:r>
              <a:rPr lang="en-US" sz="2000" dirty="0" smtClean="0"/>
              <a:t> et. al. (2011)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663008"/>
              </p:ext>
            </p:extLst>
          </p:nvPr>
        </p:nvGraphicFramePr>
        <p:xfrm>
          <a:off x="1143000" y="2960396"/>
          <a:ext cx="3048000" cy="1078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07" name="Equation" r:id="rId3" imgW="1866600" imgH="660240" progId="Equation.DSMT4">
                  <p:embed/>
                </p:oleObj>
              </mc:Choice>
              <mc:Fallback>
                <p:oleObj name="Equation" r:id="rId3" imgW="18666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2960396"/>
                        <a:ext cx="3048000" cy="10782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5696048" y="2724090"/>
            <a:ext cx="2838352" cy="1466910"/>
            <a:chOff x="5696048" y="2724090"/>
            <a:chExt cx="2838352" cy="1466910"/>
          </a:xfrm>
        </p:grpSpPr>
        <p:grpSp>
          <p:nvGrpSpPr>
            <p:cNvPr id="5" name="Group 4"/>
            <p:cNvGrpSpPr/>
            <p:nvPr/>
          </p:nvGrpSpPr>
          <p:grpSpPr>
            <a:xfrm>
              <a:off x="7296248" y="2800290"/>
              <a:ext cx="1238152" cy="1390710"/>
              <a:chOff x="5315048" y="1371600"/>
              <a:chExt cx="1238152" cy="1390710"/>
            </a:xfrm>
          </p:grpSpPr>
          <p:cxnSp>
            <p:nvCxnSpPr>
              <p:cNvPr id="6" name="Straight Connector 5"/>
              <p:cNvCxnSpPr/>
              <p:nvPr/>
            </p:nvCxnSpPr>
            <p:spPr bwMode="auto">
              <a:xfrm flipV="1">
                <a:off x="5315048" y="2057400"/>
                <a:ext cx="38100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 bwMode="auto">
              <a:xfrm>
                <a:off x="6068290" y="2133600"/>
                <a:ext cx="45720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" name="Straight Connector 7"/>
              <p:cNvCxnSpPr/>
              <p:nvPr/>
            </p:nvCxnSpPr>
            <p:spPr bwMode="auto">
              <a:xfrm>
                <a:off x="5315048" y="1600200"/>
                <a:ext cx="381000" cy="4572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33CC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 flipV="1">
                <a:off x="6096000" y="1676400"/>
                <a:ext cx="457200" cy="4572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33CC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" name="TextBox 9"/>
              <p:cNvSpPr txBox="1"/>
              <p:nvPr/>
            </p:nvSpPr>
            <p:spPr>
              <a:xfrm>
                <a:off x="6144490" y="236220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u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315048" y="228600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u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144490" y="1524000"/>
                <a:ext cx="2696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91248" y="1371600"/>
                <a:ext cx="2696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 bwMode="auto">
              <a:xfrm>
                <a:off x="5696048" y="2057400"/>
                <a:ext cx="381000" cy="7620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7" name="Straight Connector 16"/>
            <p:cNvCxnSpPr/>
            <p:nvPr/>
          </p:nvCxnSpPr>
          <p:spPr bwMode="auto">
            <a:xfrm flipV="1">
              <a:off x="5696048" y="3409890"/>
              <a:ext cx="3810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6449290" y="3486090"/>
              <a:ext cx="45720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5696048" y="2952690"/>
              <a:ext cx="381000" cy="457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6477000" y="3028890"/>
              <a:ext cx="4572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477000" y="285738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96048" y="363849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25490" y="369558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72248" y="272409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6077048" y="3409890"/>
              <a:ext cx="381000" cy="76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ight Arrow 26"/>
            <p:cNvSpPr/>
            <p:nvPr/>
          </p:nvSpPr>
          <p:spPr bwMode="auto">
            <a:xfrm>
              <a:off x="6858000" y="3409890"/>
              <a:ext cx="457200" cy="1524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flipV="1">
              <a:off x="5715000" y="3486090"/>
              <a:ext cx="152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H="1" flipV="1">
              <a:off x="5755104" y="3181290"/>
              <a:ext cx="152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H="1" flipV="1">
              <a:off x="6629400" y="3562290"/>
              <a:ext cx="152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6705600" y="3181290"/>
              <a:ext cx="152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7315200" y="3638490"/>
              <a:ext cx="152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7239000" y="3105090"/>
              <a:ext cx="22860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H="1" flipV="1">
              <a:off x="8229600" y="3638490"/>
              <a:ext cx="22860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8305800" y="3181290"/>
              <a:ext cx="22860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7" name="TextBox 66"/>
          <p:cNvSpPr txBox="1"/>
          <p:nvPr/>
        </p:nvSpPr>
        <p:spPr>
          <a:xfrm>
            <a:off x="3165042" y="5334000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895600" y="5486400"/>
            <a:ext cx="1524000" cy="1162110"/>
            <a:chOff x="2895600" y="5486400"/>
            <a:chExt cx="1524000" cy="1162110"/>
          </a:xfrm>
        </p:grpSpPr>
        <p:cxnSp>
          <p:nvCxnSpPr>
            <p:cNvPr id="50" name="Straight Connector 49"/>
            <p:cNvCxnSpPr/>
            <p:nvPr/>
          </p:nvCxnSpPr>
          <p:spPr bwMode="auto">
            <a:xfrm>
              <a:off x="3048000" y="5486400"/>
              <a:ext cx="38100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3429000" y="5791200"/>
              <a:ext cx="0" cy="381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H="1">
              <a:off x="3200400" y="6172200"/>
              <a:ext cx="22860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H="1">
              <a:off x="3822032" y="5486400"/>
              <a:ext cx="38100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3822032" y="5791200"/>
              <a:ext cx="0" cy="381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822032" y="6172200"/>
              <a:ext cx="22860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3429000" y="5791200"/>
              <a:ext cx="381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3429000" y="6172200"/>
              <a:ext cx="381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2895600" y="622929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92266" y="62484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01666" y="5772090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t'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10000" y="5791200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t'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962400" y="5543490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 bwMode="auto">
            <a:xfrm flipH="1" flipV="1">
              <a:off x="2971800" y="5562600"/>
              <a:ext cx="152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H="1">
              <a:off x="3886200" y="5486400"/>
              <a:ext cx="152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3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The Signal</a:t>
            </a:r>
          </a:p>
          <a:p>
            <a:r>
              <a:rPr lang="en-US" dirty="0" smtClean="0"/>
              <a:t>Operator Basis</a:t>
            </a:r>
          </a:p>
          <a:p>
            <a:r>
              <a:rPr lang="en-US" dirty="0" smtClean="0"/>
              <a:t>Distributions</a:t>
            </a:r>
          </a:p>
          <a:p>
            <a:r>
              <a:rPr lang="en-US" dirty="0" smtClean="0"/>
              <a:t>Connection to </a:t>
            </a:r>
            <a:r>
              <a:rPr lang="en-US" dirty="0" err="1" smtClean="0"/>
              <a:t>fb</a:t>
            </a:r>
            <a:r>
              <a:rPr lang="en-US" dirty="0" smtClean="0"/>
              <a:t> top asymmetry</a:t>
            </a:r>
          </a:p>
          <a:p>
            <a:r>
              <a:rPr lang="en-US" dirty="0" smtClean="0"/>
              <a:t>New Physics Models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2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209624"/>
              </p:ext>
            </p:extLst>
          </p:nvPr>
        </p:nvGraphicFramePr>
        <p:xfrm>
          <a:off x="1719263" y="1463675"/>
          <a:ext cx="5741987" cy="455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63" name="Equation" r:id="rId3" imgW="2768400" imgH="2197080" progId="Equation.DSMT4">
                  <p:embed/>
                </p:oleObj>
              </mc:Choice>
              <mc:Fallback>
                <p:oleObj name="Equation" r:id="rId3" imgW="2768400" imgH="2197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1463675"/>
                        <a:ext cx="5741987" cy="455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between effective </a:t>
            </a:r>
            <a:r>
              <a:rPr lang="en-US" dirty="0" err="1" smtClean="0"/>
              <a:t>Lagrangians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4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smtClean="0"/>
              <a:t>NP </a:t>
            </a:r>
            <a:r>
              <a:rPr lang="en-US"/>
              <a:t>W</a:t>
            </a:r>
            <a:r>
              <a:rPr lang="en-US" smtClean="0"/>
              <a:t>hich </a:t>
            </a:r>
            <a:r>
              <a:rPr lang="en-US" dirty="0"/>
              <a:t>D</a:t>
            </a:r>
            <a:r>
              <a:rPr lang="en-US" dirty="0" smtClean="0"/>
              <a:t>oesn’t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8077200" cy="4953000"/>
          </a:xfrm>
        </p:spPr>
        <p:txBody>
          <a:bodyPr/>
          <a:lstStyle/>
          <a:p>
            <a:r>
              <a:rPr lang="en-US" dirty="0" smtClean="0"/>
              <a:t>For other NP models this symmetry will not apply, for example</a:t>
            </a:r>
          </a:p>
          <a:p>
            <a:endParaRPr lang="en-US" dirty="0" smtClean="0"/>
          </a:p>
          <a:p>
            <a:r>
              <a:rPr lang="en-US" dirty="0" smtClean="0"/>
              <a:t>If flavor is conserved NP can contribute to FB asymmetry but not same sign top pairs</a:t>
            </a:r>
          </a:p>
          <a:p>
            <a:pPr lvl="1"/>
            <a:r>
              <a:rPr lang="en-US" dirty="0" smtClean="0"/>
              <a:t>e.g. flavor diagonal Z’</a:t>
            </a:r>
          </a:p>
          <a:p>
            <a:pPr lvl="1"/>
            <a:endParaRPr lang="en-US" dirty="0"/>
          </a:p>
          <a:p>
            <a:r>
              <a:rPr lang="en-US" dirty="0" smtClean="0"/>
              <a:t>The symmetry may not apply to </a:t>
            </a:r>
            <a:r>
              <a:rPr lang="en-US" dirty="0" err="1" smtClean="0"/>
              <a:t>diquark</a:t>
            </a:r>
            <a:r>
              <a:rPr lang="en-US" dirty="0" smtClean="0"/>
              <a:t> models such as the sextet vector.  This gives same sign top pairs but may not contribute to FB asymmetry.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1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8077200" cy="4572000"/>
          </a:xfrm>
        </p:spPr>
        <p:txBody>
          <a:bodyPr/>
          <a:lstStyle/>
          <a:p>
            <a:r>
              <a:rPr lang="en-US" sz="2000" dirty="0" smtClean="0"/>
              <a:t>Same sign top pairs (with </a:t>
            </a:r>
            <a:r>
              <a:rPr lang="en-US" sz="2000" dirty="0" err="1" smtClean="0"/>
              <a:t>leptonic</a:t>
            </a:r>
            <a:r>
              <a:rPr lang="en-US" sz="2000" dirty="0"/>
              <a:t> </a:t>
            </a:r>
            <a:r>
              <a:rPr lang="en-US" sz="2000" dirty="0" smtClean="0"/>
              <a:t>decays) at the LHC would be an unmistakable signal for NP</a:t>
            </a:r>
          </a:p>
          <a:p>
            <a:r>
              <a:rPr lang="en-US" sz="2000" dirty="0" smtClean="0"/>
              <a:t>An effective </a:t>
            </a:r>
            <a:r>
              <a:rPr lang="en-US" sz="2000" dirty="0" err="1"/>
              <a:t>L</a:t>
            </a:r>
            <a:r>
              <a:rPr lang="en-US" sz="2000" dirty="0" err="1" smtClean="0"/>
              <a:t>agrangian</a:t>
            </a:r>
            <a:r>
              <a:rPr lang="en-US" sz="2000" dirty="0" smtClean="0"/>
              <a:t> model for this signal has 8 terms</a:t>
            </a:r>
          </a:p>
          <a:p>
            <a:r>
              <a:rPr lang="en-US" sz="2000" dirty="0" smtClean="0"/>
              <a:t>The angular distribution of the leptons will constrain the operator coefficients. In particular</a:t>
            </a:r>
          </a:p>
          <a:p>
            <a:pPr lvl="1"/>
            <a:r>
              <a:rPr lang="en-US" dirty="0" err="1" smtClean="0"/>
              <a:t>cos</a:t>
            </a:r>
            <a:r>
              <a:rPr lang="en-US" dirty="0" err="1" smtClean="0">
                <a:latin typeface="Symbol" pitchFamily="18" charset="2"/>
              </a:rPr>
              <a:t>q</a:t>
            </a:r>
            <a:r>
              <a:rPr lang="en-US" baseline="-25000" dirty="0" err="1" smtClean="0"/>
              <a:t>t</a:t>
            </a:r>
            <a:r>
              <a:rPr lang="en-US" dirty="0" smtClean="0"/>
              <a:t> checks if operators are scalar.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-c</a:t>
            </a:r>
            <a:r>
              <a:rPr lang="en-US" baseline="-25000" dirty="0" smtClean="0"/>
              <a:t>2</a:t>
            </a:r>
            <a:r>
              <a:rPr lang="en-US" dirty="0" smtClean="0"/>
              <a:t> distribution gives the </a:t>
            </a:r>
            <a:r>
              <a:rPr lang="en-US" dirty="0" err="1" smtClean="0"/>
              <a:t>helicity</a:t>
            </a:r>
            <a:r>
              <a:rPr lang="en-US" dirty="0" smtClean="0"/>
              <a:t> structure of the final state.</a:t>
            </a:r>
          </a:p>
          <a:p>
            <a:pPr lvl="1"/>
            <a:r>
              <a:rPr lang="en-US" dirty="0" smtClean="0"/>
              <a:t>Azimuthal distribution checks for CP violation and gives more info.</a:t>
            </a:r>
          </a:p>
          <a:p>
            <a:r>
              <a:rPr lang="en-US" sz="2000" dirty="0" smtClean="0"/>
              <a:t>In a wide class of models, there will be a symmetry with terms operators that can contribute to FB asymmetry at the </a:t>
            </a:r>
            <a:r>
              <a:rPr lang="en-US" sz="2000" dirty="0" err="1" smtClean="0"/>
              <a:t>Tevatron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0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LHC provides an opportunity to Find new physics at the TEV scale.</a:t>
            </a:r>
          </a:p>
          <a:p>
            <a:r>
              <a:rPr lang="en-US" dirty="0" smtClean="0"/>
              <a:t>Signals which have little or now SM background can provide the most striking evidence of new physics. </a:t>
            </a:r>
          </a:p>
          <a:p>
            <a:r>
              <a:rPr lang="en-US" dirty="0" smtClean="0"/>
              <a:t>Production of same sign top pairs is such a signal. </a:t>
            </a:r>
          </a:p>
          <a:p>
            <a:r>
              <a:rPr lang="en-US" dirty="0" smtClean="0"/>
              <a:t>This final state has the added benefit that the self analyzing nature of the top decays can fully characterize the nature of the new physics.</a:t>
            </a:r>
          </a:p>
          <a:p>
            <a:r>
              <a:rPr lang="en-US" dirty="0" smtClean="0"/>
              <a:t>Many of the NP models that give rise to same sign top pairs may also explain the </a:t>
            </a:r>
            <a:r>
              <a:rPr lang="en-US" dirty="0" err="1" smtClean="0"/>
              <a:t>Tevatron</a:t>
            </a:r>
            <a:r>
              <a:rPr lang="en-US" dirty="0" smtClean="0"/>
              <a:t> FB asymmetry.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0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produce a like sign top pair, the initial </a:t>
            </a:r>
            <a:r>
              <a:rPr lang="en-US" dirty="0" err="1" smtClean="0"/>
              <a:t>parton</a:t>
            </a:r>
            <a:r>
              <a:rPr lang="en-US" dirty="0" smtClean="0"/>
              <a:t> state must be </a:t>
            </a:r>
            <a:r>
              <a:rPr lang="en-US" dirty="0" err="1" smtClean="0"/>
              <a:t>uu</a:t>
            </a:r>
            <a:r>
              <a:rPr lang="en-US" dirty="0" smtClean="0"/>
              <a:t>, so over all we are looking for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top</a:t>
            </a:r>
            <a:r>
              <a:rPr lang="en-US" dirty="0" smtClean="0"/>
              <a:t>=2 operators. </a:t>
            </a:r>
          </a:p>
          <a:p>
            <a:endParaRPr lang="en-US" dirty="0" smtClean="0"/>
          </a:p>
          <a:p>
            <a:r>
              <a:rPr lang="en-US" dirty="0" smtClean="0"/>
              <a:t>The final state will only be evident if both tops decay </a:t>
            </a:r>
            <a:r>
              <a:rPr lang="en-US" dirty="0" err="1" smtClean="0"/>
              <a:t>semileptonically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a top undergoes </a:t>
            </a:r>
            <a:r>
              <a:rPr lang="en-US" dirty="0" err="1" smtClean="0"/>
              <a:t>semileptonic</a:t>
            </a:r>
            <a:r>
              <a:rPr lang="en-US" dirty="0" smtClean="0"/>
              <a:t> decay, in the rest frame of the top it is 100% polarized in the direction of the lepton momentum.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9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Parton Level Event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1524000" y="2038290"/>
            <a:ext cx="1295400" cy="55251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524000" y="2667000"/>
            <a:ext cx="1219200" cy="3618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981200" y="1809690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2933580"/>
            <a:ext cx="269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33400" y="2038290"/>
            <a:ext cx="990600" cy="47631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533400" y="2590800"/>
            <a:ext cx="1066800" cy="5142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85800" y="2590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3894" y="2190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</a:p>
        </p:txBody>
      </p:sp>
      <p:grpSp>
        <p:nvGrpSpPr>
          <p:cNvPr id="17" name="Group 44"/>
          <p:cNvGrpSpPr/>
          <p:nvPr/>
        </p:nvGrpSpPr>
        <p:grpSpPr>
          <a:xfrm>
            <a:off x="2743200" y="1581090"/>
            <a:ext cx="1165534" cy="2000310"/>
            <a:chOff x="2743200" y="1581090"/>
            <a:chExt cx="1165534" cy="200031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2819400" y="2038290"/>
              <a:ext cx="60960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2743200" y="2876490"/>
              <a:ext cx="5334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2743200" y="3028890"/>
              <a:ext cx="533400" cy="304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2819400" y="1733490"/>
              <a:ext cx="762000" cy="304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581400" y="158109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30266" y="318129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30266" y="270498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68854" y="222867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</p:grp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3657600" y="2209800"/>
          <a:ext cx="8540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873" name="Equation" r:id="rId3" imgW="393480" imgH="177480" progId="Equation.DSMT4">
                  <p:embed/>
                </p:oleObj>
              </mc:Choice>
              <mc:Fallback>
                <p:oleObj name="Equation" r:id="rId3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854075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3657600" y="2667000"/>
          <a:ext cx="8540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874" name="Equation" r:id="rId5" imgW="393480" imgH="177480" progId="Equation.DSMT4">
                  <p:embed/>
                </p:oleObj>
              </mc:Choice>
              <mc:Fallback>
                <p:oleObj name="Equation" r:id="rId5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667000"/>
                        <a:ext cx="854075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Oval 32"/>
          <p:cNvSpPr/>
          <p:nvPr/>
        </p:nvSpPr>
        <p:spPr bwMode="auto">
          <a:xfrm>
            <a:off x="1383632" y="2410328"/>
            <a:ext cx="3048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38800" y="1752600"/>
            <a:ext cx="1372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State</a:t>
            </a:r>
            <a:endParaRPr lang="en-US" dirty="0" smtClean="0">
              <a:latin typeface="+mj-lt"/>
            </a:endParaRPr>
          </a:p>
          <a:p>
            <a:endParaRPr lang="en-US" dirty="0" smtClean="0">
              <a:cs typeface="Times New Roman" pitchFamily="18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411554"/>
              </p:ext>
            </p:extLst>
          </p:nvPr>
        </p:nvGraphicFramePr>
        <p:xfrm>
          <a:off x="5410200" y="2120900"/>
          <a:ext cx="1989221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875" name="Equation" r:id="rId6" imgW="1218960" imgH="241200" progId="Equation.DSMT4">
                  <p:embed/>
                </p:oleObj>
              </mc:Choice>
              <mc:Fallback>
                <p:oleObj name="Equation" r:id="rId6" imgW="1218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10200" y="2120900"/>
                        <a:ext cx="1989221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760912" y="4248090"/>
            <a:ext cx="1657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8</a:t>
            </a:r>
            <a:r>
              <a:rPr lang="en-US" u="sng" dirty="0" smtClean="0"/>
              <a:t> Constraints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177229"/>
              </p:ext>
            </p:extLst>
          </p:nvPr>
        </p:nvGraphicFramePr>
        <p:xfrm>
          <a:off x="3540125" y="4876800"/>
          <a:ext cx="5527675" cy="190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876" name="Equation" r:id="rId8" imgW="2882880" imgH="990360" progId="Equation.DSMT4">
                  <p:embed/>
                </p:oleObj>
              </mc:Choice>
              <mc:Fallback>
                <p:oleObj name="Equation" r:id="rId8" imgW="288288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4876800"/>
                        <a:ext cx="5527675" cy="190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28588" y="4800600"/>
            <a:ext cx="1547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8 Unknowns</a:t>
            </a: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44413"/>
              </p:ext>
            </p:extLst>
          </p:nvPr>
        </p:nvGraphicFramePr>
        <p:xfrm>
          <a:off x="77788" y="5167313"/>
          <a:ext cx="1662113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877" name="Equation" r:id="rId10" imgW="609480" imgH="228600" progId="Equation.DSMT4">
                  <p:embed/>
                </p:oleObj>
              </mc:Choice>
              <mc:Fallback>
                <p:oleObj name="Equation" r:id="rId10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8" y="5167313"/>
                        <a:ext cx="1662113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793380"/>
              </p:ext>
            </p:extLst>
          </p:nvPr>
        </p:nvGraphicFramePr>
        <p:xfrm>
          <a:off x="68263" y="5624513"/>
          <a:ext cx="1697038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878" name="Equation" r:id="rId12" imgW="622080" imgH="228600" progId="Equation.DSMT4">
                  <p:embed/>
                </p:oleObj>
              </mc:Choice>
              <mc:Fallback>
                <p:oleObj name="Equation" r:id="rId12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3" y="5624513"/>
                        <a:ext cx="1697038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2252019" y="3657600"/>
            <a:ext cx="2167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Kinematics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0" y="3657600"/>
            <a:ext cx="9144000" cy="3200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66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Kinematics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have 8 </a:t>
            </a:r>
            <a:r>
              <a:rPr lang="en-US" dirty="0" err="1" smtClean="0"/>
              <a:t>eqns</a:t>
            </a:r>
            <a:r>
              <a:rPr lang="en-US" dirty="0" smtClean="0"/>
              <a:t> in 8 unknowns, we can solve for the neutron momenta and so the complete kinematics however there are combinatorial backgrounds</a:t>
            </a:r>
          </a:p>
          <a:p>
            <a:r>
              <a:rPr lang="en-US" dirty="0" smtClean="0"/>
              <a:t>There is a 2-fold ambiguity for matching the jet with the lepton. </a:t>
            </a:r>
          </a:p>
          <a:p>
            <a:pPr lvl="1"/>
            <a:r>
              <a:rPr lang="en-US" dirty="0" smtClean="0"/>
              <a:t>The wrong match generally does not produce a physical solution</a:t>
            </a:r>
          </a:p>
          <a:p>
            <a:r>
              <a:rPr lang="en-US" dirty="0" smtClean="0"/>
              <a:t>There is up to a 4-fold ambiguity in the algebra (quartic equation)</a:t>
            </a:r>
          </a:p>
          <a:p>
            <a:pPr lvl="1"/>
            <a:r>
              <a:rPr lang="en-US" dirty="0" smtClean="0"/>
              <a:t>Picking the solution with the largest </a:t>
            </a:r>
            <a:r>
              <a:rPr lang="en-US" dirty="0" err="1" smtClean="0"/>
              <a:t>parton</a:t>
            </a:r>
            <a:r>
              <a:rPr lang="en-US" dirty="0" smtClean="0"/>
              <a:t> luminosity will statistically select the correct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</a:t>
            </a:r>
            <a:r>
              <a:rPr lang="en-US" dirty="0" err="1" smtClean="0"/>
              <a:t>Lagrangian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Dimension 6 there are 8 effective </a:t>
            </a:r>
            <a:r>
              <a:rPr lang="en-US" dirty="0" err="1" smtClean="0"/>
              <a:t>lagrangian</a:t>
            </a:r>
            <a:r>
              <a:rPr lang="en-US" dirty="0" smtClean="0"/>
              <a:t> terms.</a:t>
            </a:r>
          </a:p>
          <a:p>
            <a:endParaRPr lang="en-US" dirty="0" smtClean="0"/>
          </a:p>
          <a:p>
            <a:r>
              <a:rPr lang="en-US" dirty="0" smtClean="0"/>
              <a:t>Combining the identical tops into triplet and sextet color states produces a basis where there are few interference terms.</a:t>
            </a:r>
          </a:p>
          <a:p>
            <a:endParaRPr lang="en-US" dirty="0" smtClean="0"/>
          </a:p>
          <a:p>
            <a:r>
              <a:rPr lang="en-US" dirty="0" smtClean="0"/>
              <a:t>This leads to a cleaner connection between the angular distributions of the final state and the operator coefficients.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88232" y="5041232"/>
            <a:ext cx="4572000" cy="1130968"/>
          </a:xfrm>
          <a:prstGeom prst="rect">
            <a:avLst/>
          </a:prstGeom>
          <a:solidFill>
            <a:srgbClr val="FFFF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6200" y="4038600"/>
            <a:ext cx="4572000" cy="990600"/>
          </a:xfrm>
          <a:prstGeom prst="rect">
            <a:avLst/>
          </a:prstGeom>
          <a:solidFill>
            <a:srgbClr val="DC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200" y="1981200"/>
            <a:ext cx="3886200" cy="2057400"/>
          </a:xfrm>
          <a:prstGeom prst="rect">
            <a:avLst/>
          </a:prstGeom>
          <a:solidFill>
            <a:srgbClr val="FFE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Basis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767495"/>
              </p:ext>
            </p:extLst>
          </p:nvPr>
        </p:nvGraphicFramePr>
        <p:xfrm>
          <a:off x="152400" y="1905000"/>
          <a:ext cx="4319881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822" name="Equation" r:id="rId3" imgW="2082600" imgH="2057400" progId="Equation.DSMT4">
                  <p:embed/>
                </p:oleObj>
              </mc:Choice>
              <mc:Fallback>
                <p:oleObj name="Equation" r:id="rId3" imgW="2082600" imgH="2057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905000"/>
                        <a:ext cx="4319881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638800" y="4419600"/>
            <a:ext cx="2453107" cy="1938992"/>
            <a:chOff x="5638800" y="4419600"/>
            <a:chExt cx="2453107" cy="1938992"/>
          </a:xfrm>
        </p:grpSpPr>
        <p:sp>
          <p:nvSpPr>
            <p:cNvPr id="7" name="TextBox 6"/>
            <p:cNvSpPr txBox="1"/>
            <p:nvPr/>
          </p:nvSpPr>
          <p:spPr>
            <a:xfrm>
              <a:off x="5638800" y="4419600"/>
              <a:ext cx="2453107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/>
                <a:t>Notation</a:t>
              </a:r>
            </a:p>
            <a:p>
              <a:r>
                <a:rPr lang="en-US" i="1" dirty="0" err="1" smtClean="0"/>
                <a:t>abcd</a:t>
              </a:r>
              <a:r>
                <a:rPr lang="en-US" i="1" dirty="0" smtClean="0"/>
                <a:t>= </a:t>
              </a:r>
              <a:r>
                <a:rPr lang="en-US" dirty="0" smtClean="0"/>
                <a:t>color 3 indices</a:t>
              </a:r>
            </a:p>
            <a:p>
              <a:r>
                <a:rPr lang="en-US" i="1" dirty="0" err="1" smtClean="0"/>
                <a:t>i</a:t>
              </a:r>
              <a:r>
                <a:rPr lang="en-US" i="1" dirty="0" smtClean="0"/>
                <a:t>=color sextet index</a:t>
              </a:r>
            </a:p>
            <a:p>
              <a:r>
                <a:rPr lang="en-US" i="1" dirty="0"/>
                <a:t>j</a:t>
              </a:r>
              <a:r>
                <a:rPr lang="en-US" i="1" dirty="0" smtClean="0"/>
                <a:t>=color 3 index</a:t>
              </a:r>
            </a:p>
            <a:p>
              <a:r>
                <a:rPr lang="en-US" i="1" dirty="0" smtClean="0"/>
                <a:t>g: 3×3</a:t>
              </a:r>
              <a:r>
                <a:rPr lang="en-US" i="1" dirty="0" smtClean="0">
                  <a:sym typeface="Symbol"/>
                </a:rPr>
                <a:t>6 cg </a:t>
              </a:r>
              <a:r>
                <a:rPr lang="en-US" i="1" dirty="0" err="1" smtClean="0">
                  <a:sym typeface="Symbol"/>
                </a:rPr>
                <a:t>coefs</a:t>
              </a:r>
              <a:endParaRPr lang="en-US" i="1" dirty="0" smtClean="0">
                <a:sym typeface="Symbol"/>
              </a:endParaRPr>
            </a:p>
            <a:p>
              <a:r>
                <a:rPr lang="en-US" i="1" dirty="0" smtClean="0">
                  <a:sym typeface="Symbol"/>
                </a:rPr>
                <a:t>h: </a:t>
              </a:r>
              <a:r>
                <a:rPr lang="en-US" i="1" dirty="0" smtClean="0"/>
                <a:t>3×3</a:t>
              </a:r>
              <a:r>
                <a:rPr lang="en-US" i="1" dirty="0">
                  <a:sym typeface="Symbol"/>
                </a:rPr>
                <a:t> </a:t>
              </a:r>
              <a:r>
                <a:rPr lang="en-US" i="1" dirty="0" smtClean="0">
                  <a:sym typeface="Symbol"/>
                </a:rPr>
                <a:t>3 cg </a:t>
              </a:r>
              <a:r>
                <a:rPr lang="en-US" i="1" dirty="0" err="1" smtClean="0">
                  <a:sym typeface="Symbol"/>
                </a:rPr>
                <a:t>coefs</a:t>
              </a:r>
              <a:endParaRPr lang="en-US" i="1" dirty="0"/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6553200" y="5410200"/>
              <a:ext cx="228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6717632" y="6035840"/>
              <a:ext cx="228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TextBox 11"/>
          <p:cNvSpPr txBox="1"/>
          <p:nvPr/>
        </p:nvSpPr>
        <p:spPr>
          <a:xfrm>
            <a:off x="3962400" y="1524000"/>
            <a:ext cx="48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 operators are like s-channel triplet or sextet </a:t>
            </a:r>
            <a:r>
              <a:rPr lang="en-US" dirty="0" err="1" smtClean="0"/>
              <a:t>diquark</a:t>
            </a:r>
            <a:r>
              <a:rPr lang="en-US" dirty="0" smtClean="0"/>
              <a:t> channels.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 only interference terms are 1</a:t>
            </a:r>
            <a:r>
              <a:rPr lang="en-US" i="1" dirty="0" smtClean="0"/>
              <a:t>×</a:t>
            </a:r>
            <a:r>
              <a:rPr lang="en-US" dirty="0" smtClean="0"/>
              <a:t>3 and 2</a:t>
            </a:r>
            <a:r>
              <a:rPr lang="en-US" i="1" dirty="0" smtClean="0"/>
              <a:t>×</a:t>
            </a:r>
            <a:r>
              <a:rPr lang="en-US" dirty="0" smtClean="0"/>
              <a:t>4 (in massless u-quark limit)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Also O</a:t>
            </a:r>
            <a:r>
              <a:rPr lang="en-US" baseline="-25000" dirty="0" smtClean="0"/>
              <a:t>1-4</a:t>
            </a:r>
            <a:r>
              <a:rPr lang="en-US" dirty="0" smtClean="0"/>
              <a:t> are scalar, thus isotropic.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326944"/>
              </p:ext>
            </p:extLst>
          </p:nvPr>
        </p:nvGraphicFramePr>
        <p:xfrm>
          <a:off x="5105400" y="3429000"/>
          <a:ext cx="21336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823" name="Equation" r:id="rId5" imgW="1028520" imgH="342720" progId="Equation.DSMT4">
                  <p:embed/>
                </p:oleObj>
              </mc:Choice>
              <mc:Fallback>
                <p:oleObj name="Equation" r:id="rId5" imgW="10285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05400" y="3429000"/>
                        <a:ext cx="2133600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8077200" cy="5029200"/>
          </a:xfrm>
        </p:spPr>
        <p:txBody>
          <a:bodyPr/>
          <a:lstStyle/>
          <a:p>
            <a:r>
              <a:rPr lang="en-US" dirty="0" smtClean="0"/>
              <a:t>Total Cross section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Top Angular Distribution</a:t>
            </a:r>
          </a:p>
          <a:p>
            <a:pPr lvl="1"/>
            <a:r>
              <a:rPr lang="en-US" dirty="0" smtClean="0"/>
              <a:t>Define </a:t>
            </a:r>
            <a:r>
              <a:rPr lang="en-US" dirty="0" err="1" smtClean="0">
                <a:latin typeface="Symbol" pitchFamily="18" charset="2"/>
              </a:rPr>
              <a:t>q</a:t>
            </a:r>
            <a:r>
              <a:rPr lang="en-US" i="1" baseline="-25000" dirty="0" err="1" smtClean="0"/>
              <a:t>t</a:t>
            </a:r>
            <a:r>
              <a:rPr lang="en-US" dirty="0" smtClean="0"/>
              <a:t> to be the angle between a u-quark and a t-quark in </a:t>
            </a:r>
            <a:r>
              <a:rPr lang="en-US" dirty="0" err="1" smtClean="0"/>
              <a:t>parton</a:t>
            </a:r>
            <a:r>
              <a:rPr lang="en-US" dirty="0" smtClean="0"/>
              <a:t> rest frame</a:t>
            </a:r>
          </a:p>
          <a:p>
            <a:pPr lvl="1"/>
            <a:r>
              <a:rPr lang="en-US" dirty="0" smtClean="0"/>
              <a:t>Define z=</a:t>
            </a:r>
            <a:r>
              <a:rPr lang="en-US" dirty="0" err="1" smtClean="0"/>
              <a:t>cos</a:t>
            </a:r>
            <a:r>
              <a:rPr lang="en-US" dirty="0">
                <a:latin typeface="Symbol" pitchFamily="18" charset="2"/>
              </a:rPr>
              <a:t> </a:t>
            </a:r>
            <a:r>
              <a:rPr lang="en-US" dirty="0" err="1" smtClean="0">
                <a:latin typeface="Symbol" pitchFamily="18" charset="2"/>
              </a:rPr>
              <a:t>q</a:t>
            </a:r>
            <a:r>
              <a:rPr lang="en-US" i="1" baseline="-25000" dirty="0" err="1" smtClean="0"/>
              <a:t>t</a:t>
            </a:r>
            <a:endParaRPr lang="en-US" i="1" baseline="-25000" dirty="0" smtClean="0"/>
          </a:p>
          <a:p>
            <a:pPr lvl="1"/>
            <a:endParaRPr lang="en-US" i="1" baseline="-25000" dirty="0"/>
          </a:p>
          <a:p>
            <a:pPr lvl="1"/>
            <a:endParaRPr lang="en-US" i="1" baseline="-25000" dirty="0" smtClean="0"/>
          </a:p>
          <a:p>
            <a:pPr lvl="1"/>
            <a:endParaRPr lang="en-US" i="1" baseline="-25000" dirty="0"/>
          </a:p>
          <a:p>
            <a:pPr lvl="1"/>
            <a:endParaRPr lang="en-US" i="1" baseline="-25000" dirty="0" smtClean="0"/>
          </a:p>
          <a:p>
            <a:pPr lvl="1"/>
            <a:endParaRPr lang="en-US" i="1" baseline="-25000" dirty="0"/>
          </a:p>
          <a:p>
            <a:r>
              <a:rPr lang="en-US" dirty="0" smtClean="0"/>
              <a:t>Conclusion: </a:t>
            </a:r>
            <a:r>
              <a:rPr lang="en-US" dirty="0"/>
              <a:t>O</a:t>
            </a:r>
            <a:r>
              <a:rPr lang="en-US" baseline="-25000" dirty="0"/>
              <a:t>1-4 </a:t>
            </a:r>
            <a:r>
              <a:rPr lang="en-US" dirty="0" smtClean="0"/>
              <a:t>are isotropic</a:t>
            </a:r>
          </a:p>
          <a:p>
            <a:r>
              <a:rPr lang="en-US" dirty="0" smtClean="0"/>
              <a:t> z</a:t>
            </a:r>
            <a:r>
              <a:rPr lang="en-US" baseline="30000" dirty="0" smtClean="0"/>
              <a:t>2</a:t>
            </a:r>
            <a:r>
              <a:rPr lang="en-US" dirty="0" smtClean="0"/>
              <a:t> term is a linear combination of </a:t>
            </a:r>
            <a:r>
              <a:rPr lang="en-US" dirty="0" smtClean="0"/>
              <a:t>O</a:t>
            </a:r>
            <a:r>
              <a:rPr lang="en-US" baseline="-25000" dirty="0" smtClean="0"/>
              <a:t>5-8 </a:t>
            </a:r>
          </a:p>
          <a:p>
            <a:pPr lvl="1"/>
            <a:r>
              <a:rPr lang="en-US" dirty="0" smtClean="0"/>
              <a:t>This term must be positive</a:t>
            </a:r>
            <a:endParaRPr lang="en-US" baseline="-25000" dirty="0" smtClean="0"/>
          </a:p>
          <a:p>
            <a:pPr lvl="1"/>
            <a:endParaRPr lang="en-US" i="1" baseline="-25000" dirty="0"/>
          </a:p>
          <a:p>
            <a:pPr lvl="1"/>
            <a:endParaRPr lang="en-US" i="1" baseline="-25000" dirty="0" smtClean="0"/>
          </a:p>
          <a:p>
            <a:pPr lvl="1"/>
            <a:endParaRPr lang="en-US" i="1" baseline="-25000" dirty="0"/>
          </a:p>
          <a:p>
            <a:pPr lvl="1"/>
            <a:endParaRPr lang="en-US" i="1" baseline="-25000" dirty="0" smtClean="0"/>
          </a:p>
          <a:p>
            <a:pPr lvl="1"/>
            <a:endParaRPr lang="en-US" i="1" baseline="-25000" dirty="0"/>
          </a:p>
          <a:p>
            <a:pPr marL="0" indent="0">
              <a:buNone/>
            </a:pPr>
            <a:endParaRPr lang="en-US" i="1" baseline="-25000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12875"/>
              </p:ext>
            </p:extLst>
          </p:nvPr>
        </p:nvGraphicFramePr>
        <p:xfrm>
          <a:off x="76200" y="1752600"/>
          <a:ext cx="8974137" cy="762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49" name="Equation" r:id="rId3" imgW="5676840" imgH="482400" progId="Equation.DSMT4">
                  <p:embed/>
                </p:oleObj>
              </mc:Choice>
              <mc:Fallback>
                <p:oleObj name="Equation" r:id="rId3" imgW="56768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1752600"/>
                        <a:ext cx="8974137" cy="762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640603"/>
              </p:ext>
            </p:extLst>
          </p:nvPr>
        </p:nvGraphicFramePr>
        <p:xfrm>
          <a:off x="1905000" y="4022725"/>
          <a:ext cx="4953000" cy="1410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50" name="Equation" r:id="rId5" imgW="3251160" imgH="927000" progId="Equation.DSMT4">
                  <p:embed/>
                </p:oleObj>
              </mc:Choice>
              <mc:Fallback>
                <p:oleObj name="Equation" r:id="rId5" imgW="325116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4022725"/>
                        <a:ext cx="4953000" cy="14107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2A7E9B-BA9C-4C46-AAE9-0C2A0D2D702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2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Tru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14753</TotalTime>
  <Words>1127</Words>
  <Application>Microsoft Office PowerPoint</Application>
  <PresentationFormat>On-screen Show (4:3)</PresentationFormat>
  <Paragraphs>231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An effective Lagrangian Approach to Like Sign Top Pair Production at the LHC  </vt:lpstr>
      <vt:lpstr>Outline</vt:lpstr>
      <vt:lpstr>Motivation</vt:lpstr>
      <vt:lpstr>The Signal</vt:lpstr>
      <vt:lpstr>Parton Level Event</vt:lpstr>
      <vt:lpstr>Solving the Kinematics</vt:lpstr>
      <vt:lpstr>Effective Lagrangian</vt:lpstr>
      <vt:lpstr>Operator Basis</vt:lpstr>
      <vt:lpstr>Distributions</vt:lpstr>
      <vt:lpstr>Lepton Distributions</vt:lpstr>
      <vt:lpstr>Lepton Distributions cont.</vt:lpstr>
      <vt:lpstr>Azimuthal Angular Distribution</vt:lpstr>
      <vt:lpstr>PowerPoint Presentation</vt:lpstr>
      <vt:lpstr>What do we learn from Angular Distributions</vt:lpstr>
      <vt:lpstr>NP Models</vt:lpstr>
      <vt:lpstr>PowerPoint Presentation</vt:lpstr>
      <vt:lpstr>FB top asymmetry</vt:lpstr>
      <vt:lpstr>Effective Lagrangian for uutt</vt:lpstr>
      <vt:lpstr>Relation between Lagrangians</vt:lpstr>
      <vt:lpstr>Relation between effective Lagrangians</vt:lpstr>
      <vt:lpstr>Other NP Which Doesn’t Work</vt:lpstr>
      <vt:lpstr>Conclusion</vt:lpstr>
    </vt:vector>
  </TitlesOfParts>
  <Company>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David Atwood</dc:creator>
  <cp:lastModifiedBy>Atwood, David M [PHYSA]</cp:lastModifiedBy>
  <cp:revision>799</cp:revision>
  <cp:lastPrinted>2011-10-19T15:57:38Z</cp:lastPrinted>
  <dcterms:created xsi:type="dcterms:W3CDTF">1999-01-24T20:39:56Z</dcterms:created>
  <dcterms:modified xsi:type="dcterms:W3CDTF">2011-10-19T16:21:32Z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D:\101f1</vt:lpwstr>
  </property>
</Properties>
</file>