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79" r:id="rId2"/>
  </p:sldMasterIdLst>
  <p:notesMasterIdLst>
    <p:notesMasterId r:id="rId52"/>
  </p:notesMasterIdLst>
  <p:sldIdLst>
    <p:sldId id="328" r:id="rId3"/>
    <p:sldId id="461" r:id="rId4"/>
    <p:sldId id="330" r:id="rId5"/>
    <p:sldId id="403" r:id="rId6"/>
    <p:sldId id="405" r:id="rId7"/>
    <p:sldId id="412" r:id="rId8"/>
    <p:sldId id="413" r:id="rId9"/>
    <p:sldId id="418" r:id="rId10"/>
    <p:sldId id="407" r:id="rId11"/>
    <p:sldId id="406" r:id="rId12"/>
    <p:sldId id="408" r:id="rId13"/>
    <p:sldId id="409" r:id="rId14"/>
    <p:sldId id="419" r:id="rId15"/>
    <p:sldId id="410" r:id="rId16"/>
    <p:sldId id="414" r:id="rId17"/>
    <p:sldId id="445" r:id="rId18"/>
    <p:sldId id="411" r:id="rId19"/>
    <p:sldId id="446" r:id="rId20"/>
    <p:sldId id="416" r:id="rId21"/>
    <p:sldId id="417" r:id="rId22"/>
    <p:sldId id="423" r:id="rId23"/>
    <p:sldId id="420" r:id="rId24"/>
    <p:sldId id="424" r:id="rId25"/>
    <p:sldId id="422" r:id="rId26"/>
    <p:sldId id="427" r:id="rId27"/>
    <p:sldId id="426" r:id="rId28"/>
    <p:sldId id="453" r:id="rId29"/>
    <p:sldId id="429" r:id="rId30"/>
    <p:sldId id="462" r:id="rId31"/>
    <p:sldId id="460" r:id="rId32"/>
    <p:sldId id="430" r:id="rId33"/>
    <p:sldId id="458" r:id="rId34"/>
    <p:sldId id="431" r:id="rId35"/>
    <p:sldId id="432" r:id="rId36"/>
    <p:sldId id="433" r:id="rId37"/>
    <p:sldId id="381" r:id="rId38"/>
    <p:sldId id="435" r:id="rId39"/>
    <p:sldId id="437" r:id="rId40"/>
    <p:sldId id="459" r:id="rId41"/>
    <p:sldId id="436" r:id="rId42"/>
    <p:sldId id="438" r:id="rId43"/>
    <p:sldId id="439" r:id="rId44"/>
    <p:sldId id="440" r:id="rId45"/>
    <p:sldId id="383" r:id="rId46"/>
    <p:sldId id="455" r:id="rId47"/>
    <p:sldId id="454" r:id="rId48"/>
    <p:sldId id="444" r:id="rId49"/>
    <p:sldId id="375" r:id="rId50"/>
    <p:sldId id="376" r:id="rId5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65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65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5FEFCD"/>
    <a:srgbClr val="FF9966"/>
    <a:srgbClr val="FFFF66"/>
    <a:srgbClr val="C5D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5" autoAdjust="0"/>
    <p:restoredTop sz="94660"/>
  </p:normalViewPr>
  <p:slideViewPr>
    <p:cSldViewPr>
      <p:cViewPr varScale="1">
        <p:scale>
          <a:sx n="87" d="100"/>
          <a:sy n="87" d="100"/>
        </p:scale>
        <p:origin x="-9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16388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8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13319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CB2A2A-E4B1-4B3A-BC98-F0733E997BD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6891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4D5DE-D858-4E5C-93C1-4CAF6EBC272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1AE12-389C-4F98-979D-BF5409D0AE2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62BDB-E7A4-4730-ACEC-6A5D20F7CC5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A8077-2A0E-4763-8220-5C9484A2394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24000"/>
            <a:ext cx="38100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73C93-25F3-4A54-9D73-B50D7324D4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A459E-D634-43E9-A64E-69C926B7A0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4D5DE-D858-4E5C-93C1-4CAF6EBC272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168537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A5E1C-76E0-47C1-A786-37E8944CA3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1640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71380-A25E-4EB9-B980-4537F3E87C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714064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9348F-BF31-42BA-B2CB-B13D50AC27D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37391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DD625-DDFD-4B53-9FFF-58991492D7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51420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BA5E1C-76E0-47C1-A786-37E8944CA37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6913B-988C-4165-9ABF-EB46AFF7132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598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78FFC-C6EF-4B97-9A7C-9333D257E6D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023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39C12-A12C-41CD-8356-0AC46F5A1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495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27C7D-DEA5-4D03-8B3B-9C58F7709B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7047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11AE12-389C-4F98-979D-BF5409D0AE2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27909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62BDB-E7A4-4730-ACEC-6A5D20F7CC5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240262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524000"/>
            <a:ext cx="77724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7A8077-2A0E-4763-8220-5C9484A2394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243223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524000"/>
            <a:ext cx="38100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524000"/>
            <a:ext cx="3810000" cy="46482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E73C93-25F3-4A54-9D73-B50D7324D4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8336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562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DA459E-D634-43E9-A64E-69C926B7A03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6169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071380-A25E-4EB9-B980-4537F3E87C5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19348F-BF31-42BA-B2CB-B13D50AC27D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DDD625-DDFD-4B53-9FFF-58991492D7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46913B-988C-4165-9ABF-EB46AFF7132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A78FFC-C6EF-4B97-9A7C-9333D257E6D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439C12-A12C-41CD-8356-0AC46F5A15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027C7D-DEA5-4D03-8B3B-9C58F7709BF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F0B56F-3248-43AA-805C-8411666B3F12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5240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07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F0B56F-3248-43AA-805C-8411666B3F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248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</p:sldLayoutIdLst>
  <p:transition spd="slow"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  <a:ea typeface="ＭＳ Ｐゴシック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  <a:ea typeface="ＭＳ Ｐゴシック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  <a:ea typeface="ＭＳ Ｐゴシック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  <a:ea typeface="ＭＳ Ｐゴシック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imes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hyperlink" Target="http://www.bnl.gov/bf2011/default.asp" TargetMode="External"/><Relationship Id="rId5" Type="http://schemas.openxmlformats.org/officeDocument/2006/relationships/image" Target="../media/image2.jpeg"/><Relationship Id="rId4" Type="http://schemas.openxmlformats.org/officeDocument/2006/relationships/image" Target="../media/image1.gif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2.wmf"/><Relationship Id="rId2" Type="http://schemas.openxmlformats.org/officeDocument/2006/relationships/tags" Target="../tags/tag9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5.gif"/><Relationship Id="rId5" Type="http://schemas.openxmlformats.org/officeDocument/2006/relationships/image" Target="../media/image21.wmf"/><Relationship Id="rId10" Type="http://schemas.openxmlformats.org/officeDocument/2006/relationships/image" Target="../media/image24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tags" Target="../tags/tag1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29.wmf"/><Relationship Id="rId2" Type="http://schemas.openxmlformats.org/officeDocument/2006/relationships/tags" Target="../tags/tag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1.wmf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0.wmf"/><Relationship Id="rId4" Type="http://schemas.openxmlformats.org/officeDocument/2006/relationships/oleObject" Target="../embeddings/oleObject7.bin"/><Relationship Id="rId9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35.jpeg"/><Relationship Id="rId2" Type="http://schemas.openxmlformats.org/officeDocument/2006/relationships/tags" Target="../tags/tag1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lac.stanford.edu/spires/find/wwwhepau/wwwscan?rawcmd=fin+%22Anchordoqui,%20Luis%20A.%22" TargetMode="External"/><Relationship Id="rId3" Type="http://schemas.openxmlformats.org/officeDocument/2006/relationships/hyperlink" Target="http://www.slac.stanford.edu/spires/find/wwwhepau/wwwscan?rawcmd=fin+%22Anchordoqui,%20Luis%22" TargetMode="External"/><Relationship Id="rId7" Type="http://schemas.openxmlformats.org/officeDocument/2006/relationships/hyperlink" Target="http://www.slac.stanford.edu/spires/find/wwwhepau/wwwscan?rawcmd=fin+%22Stojkovic,%20Dejan%22" TargetMode="External"/><Relationship Id="rId12" Type="http://schemas.openxmlformats.org/officeDocument/2006/relationships/hyperlink" Target="http://www.slac.stanford.edu/spires/find/wwwhepau/wwwscan?rawcmd=fin+%22Mureika,%20Jonas%20R.%22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hyperlink" Target="http://www.slac.stanford.edu/spires/find/wwwhepau/wwwscan?rawcmd=fin+%22Landsberg,%20Greg%22" TargetMode="External"/><Relationship Id="rId11" Type="http://schemas.openxmlformats.org/officeDocument/2006/relationships/hyperlink" Target="http://www.slac.stanford.edu/spires/find/wwwhepau/wwwscan?rawcmd=fin+%22Weiler,%20Thomas%20J.%22" TargetMode="External"/><Relationship Id="rId5" Type="http://schemas.openxmlformats.org/officeDocument/2006/relationships/hyperlink" Target="http://www.slac.stanford.edu/spires/find/wwwhepau/wwwscan?rawcmd=fin+%22Fairbairn,%20Malcolm%22" TargetMode="External"/><Relationship Id="rId10" Type="http://schemas.openxmlformats.org/officeDocument/2006/relationships/hyperlink" Target="http://www.slac.stanford.edu/spires/find/wwwhepau/wwwscan?rawcmd=fin+%22Shaughnessy,%20Gabe%22" TargetMode="External"/><Relationship Id="rId4" Type="http://schemas.openxmlformats.org/officeDocument/2006/relationships/hyperlink" Target="http://www.slac.stanford.edu/spires/find/wwwhepau/wwwscan?rawcmd=fin+%22Dai,%20De%20Chang%22" TargetMode="External"/><Relationship Id="rId9" Type="http://schemas.openxmlformats.org/officeDocument/2006/relationships/hyperlink" Target="http://www.slac.stanford.edu/spires/find/wwwhepau/wwwscan?rawcmd=fin+%22Goldberg,%20Haim%22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7.xml"/><Relationship Id="rId4" Type="http://schemas.openxmlformats.org/officeDocument/2006/relationships/image" Target="../media/image2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8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image" Target="../media/image44.jpeg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0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11.bin"/><Relationship Id="rId10" Type="http://schemas.openxmlformats.org/officeDocument/2006/relationships/image" Target="../media/image43.wmf"/><Relationship Id="rId4" Type="http://schemas.openxmlformats.org/officeDocument/2006/relationships/image" Target="../media/image45.gif"/><Relationship Id="rId9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8.jpeg"/><Relationship Id="rId4" Type="http://schemas.openxmlformats.org/officeDocument/2006/relationships/image" Target="../media/image8.gi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gallery.nikhef.nl/cubes/LHC_magnets?full=1" TargetMode="Externa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0.xml"/><Relationship Id="rId4" Type="http://schemas.openxmlformats.org/officeDocument/2006/relationships/image" Target="../media/image5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2.wmf"/><Relationship Id="rId2" Type="http://schemas.openxmlformats.org/officeDocument/2006/relationships/tags" Target="../tags/tag2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6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cartoonsplus.com/pages/contact.php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11.jpeg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5.wmf"/><Relationship Id="rId2" Type="http://schemas.openxmlformats.org/officeDocument/2006/relationships/tags" Target="../tags/tag2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66.png"/><Relationship Id="rId4" Type="http://schemas.openxmlformats.org/officeDocument/2006/relationships/hyperlink" Target="http://upload.wikimedia.org/wikipedia/commons/9/9f/Drell-Yan.svg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8.jpeg"/><Relationship Id="rId5" Type="http://schemas.openxmlformats.org/officeDocument/2006/relationships/image" Target="../media/image26.wmf"/><Relationship Id="rId4" Type="http://schemas.openxmlformats.org/officeDocument/2006/relationships/oleObject" Target="../embeddings/oleObject21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0.wmf"/><Relationship Id="rId2" Type="http://schemas.openxmlformats.org/officeDocument/2006/relationships/tags" Target="../tags/tag3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69.wmf"/><Relationship Id="rId4" Type="http://schemas.openxmlformats.org/officeDocument/2006/relationships/oleObject" Target="../embeddings/oleObject22.bin"/><Relationship Id="rId9" Type="http://schemas.openxmlformats.org/officeDocument/2006/relationships/image" Target="../media/image71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3.jpeg"/><Relationship Id="rId2" Type="http://schemas.openxmlformats.org/officeDocument/2006/relationships/tags" Target="../tags/tag3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7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image" Target="../media/image76.gif"/><Relationship Id="rId5" Type="http://schemas.openxmlformats.org/officeDocument/2006/relationships/image" Target="../media/image75.gif"/><Relationship Id="rId4" Type="http://schemas.openxmlformats.org/officeDocument/2006/relationships/image" Target="../media/image74.w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5.xml"/><Relationship Id="rId6" Type="http://schemas.openxmlformats.org/officeDocument/2006/relationships/image" Target="../media/image15.gif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056"/>
          <p:cNvSpPr>
            <a:spLocks noChangeArrowheads="1"/>
          </p:cNvSpPr>
          <p:nvPr/>
        </p:nvSpPr>
        <p:spPr bwMode="auto">
          <a:xfrm>
            <a:off x="2383585" y="5769188"/>
            <a:ext cx="4605430" cy="8156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latin typeface="Arial Black" pitchFamily="34" charset="0"/>
              </a:rPr>
              <a:t> </a:t>
            </a:r>
            <a:r>
              <a:rPr lang="en-US" sz="2000" b="1" dirty="0" smtClean="0">
                <a:latin typeface="Arial Black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 smtClean="0">
                <a:solidFill>
                  <a:srgbClr val="FF0000"/>
                </a:solidFill>
              </a:rPr>
              <a:t>A First </a:t>
            </a:r>
            <a:r>
              <a:rPr lang="en-US" sz="2000" b="1" dirty="0">
                <a:solidFill>
                  <a:srgbClr val="FF0000"/>
                </a:solidFill>
              </a:rPr>
              <a:t>G</a:t>
            </a:r>
            <a:r>
              <a:rPr lang="en-US" sz="2000" b="1" dirty="0" smtClean="0">
                <a:solidFill>
                  <a:srgbClr val="FF0000"/>
                </a:solidFill>
              </a:rPr>
              <a:t>limpse of the </a:t>
            </a:r>
            <a:r>
              <a:rPr lang="en-US" sz="2000" b="1" dirty="0" err="1">
                <a:solidFill>
                  <a:srgbClr val="FF0000"/>
                </a:solidFill>
              </a:rPr>
              <a:t>T</a:t>
            </a:r>
            <a:r>
              <a:rPr lang="en-US" sz="2000" b="1" dirty="0" err="1" smtClean="0">
                <a:solidFill>
                  <a:srgbClr val="FF0000"/>
                </a:solidFill>
              </a:rPr>
              <a:t>era</a:t>
            </a:r>
            <a:r>
              <a:rPr lang="en-US" sz="2000" b="1" dirty="0" smtClean="0">
                <a:solidFill>
                  <a:srgbClr val="FF0000"/>
                </a:solidFill>
              </a:rPr>
              <a:t> Scale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1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 Black" pitchFamily="34" charset="0"/>
              </a:rPr>
              <a:t>  </a:t>
            </a:r>
            <a:r>
              <a:rPr lang="en-US" sz="1800" b="1" dirty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 Black" pitchFamily="34" charset="0"/>
              </a:rPr>
              <a:t> </a:t>
            </a:r>
            <a:r>
              <a:rPr lang="en-US" sz="1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 Black" pitchFamily="34" charset="0"/>
              </a:rPr>
              <a:t>   </a:t>
            </a:r>
            <a:r>
              <a:rPr lang="en-US" sz="1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 Black" pitchFamily="34" charset="0"/>
              </a:rPr>
              <a:t>Brookhaven</a:t>
            </a:r>
            <a:r>
              <a:rPr lang="en-US" sz="1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 Black" pitchFamily="34" charset="0"/>
              </a:rPr>
              <a:t>, Oct 19-21</a:t>
            </a:r>
            <a:r>
              <a:rPr lang="en-US" sz="1800" b="1" dirty="0" smtClean="0"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Arial Black" pitchFamily="34" charset="0"/>
              </a:rPr>
              <a:t>, 2011</a:t>
            </a:r>
            <a:endParaRPr lang="en-US" sz="1800" b="1" dirty="0"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96772" y="304800"/>
            <a:ext cx="7579056" cy="914400"/>
          </a:xfrm>
          <a:prstGeom prst="roundRect">
            <a:avLst/>
          </a:prstGeom>
          <a:solidFill>
            <a:srgbClr val="0070C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       </a:t>
            </a:r>
            <a:r>
              <a:rPr lang="en-US" sz="440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Vanishing</a:t>
            </a:r>
            <a:r>
              <a:rPr lang="en-US" sz="440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 </a:t>
            </a:r>
            <a:r>
              <a:rPr lang="en-US" sz="440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Bookman Old Style" pitchFamily="18" charset="0"/>
              </a:rPr>
              <a:t>Dimensions</a:t>
            </a:r>
            <a:endParaRPr lang="en-US" sz="440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5369" name="Rectangle 10"/>
          <p:cNvSpPr>
            <a:spLocks noChangeArrowheads="1"/>
          </p:cNvSpPr>
          <p:nvPr/>
        </p:nvSpPr>
        <p:spPr bwMode="auto">
          <a:xfrm>
            <a:off x="0" y="44450"/>
            <a:ext cx="1841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/>
          </a:p>
        </p:txBody>
      </p:sp>
      <p:pic>
        <p:nvPicPr>
          <p:cNvPr id="13" name="Picture 17" descr="C:\Users\dejan\Desktop\Desktop_OLD\UBlogo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6224954"/>
            <a:ext cx="2057400" cy="63304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softEdge rad="127000"/>
          </a:effectLst>
        </p:spPr>
      </p:pic>
      <p:pic>
        <p:nvPicPr>
          <p:cNvPr id="15" name="Picture 6" descr="http://www.buffalo.edu/tour/photos/ncampus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400" y="4703481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  <a:softEdge rad="317500"/>
          </a:effectLst>
        </p:spPr>
      </p:pic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2514600" y="1219200"/>
            <a:ext cx="4343400" cy="10668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Dejan Stojkovic</a:t>
            </a:r>
          </a:p>
          <a:p>
            <a:pPr algn="ctr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SUNY at Buffalo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3250" name="AutoShape 2" descr="http://lancastria.net/blog/wp-content/uploads/2008/07/niagara_falls_3_lancastri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252" name="AutoShape 4" descr="http://lancastria.net/blog/wp-content/uploads/2008/07/niagara_falls_3_lancastri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254" name="AutoShape 6" descr="http://lancastria.net/blog/wp-content/uploads/2008/07/niagara_falls_3_lancastri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3256" name="AutoShape 8" descr="http://lancastria.net/blog/wp-content/uploads/2008/07/niagara_falls_3_lancastria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76130" name="Picture 2" descr="Homep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5942497"/>
            <a:ext cx="2117725" cy="98066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613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231" y="2106677"/>
            <a:ext cx="6434138" cy="34204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6132" name="Picture 4" descr="http://t2.gstatic.com/images?q=tbn:ANd9GcQoWqmHzeckH-3D7D6rYPxT0FYxJyglkdfXfCVUiodLIDzs0n0fsw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094" y="4557742"/>
            <a:ext cx="2828925" cy="161925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 bwMode="auto">
          <a:xfrm>
            <a:off x="318127" y="2247631"/>
            <a:ext cx="8458200" cy="4267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47700" y="228600"/>
            <a:ext cx="7620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4000" dirty="0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</a:t>
            </a:r>
            <a:r>
              <a:rPr lang="en-US" sz="4000" dirty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</a:t>
            </a:r>
            <a:r>
              <a:rPr lang="en-US" sz="4000" dirty="0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ierarchy problem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1512" y="2437477"/>
            <a:ext cx="82791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2000" b="1" dirty="0" smtClean="0">
                <a:solidFill>
                  <a:schemeClr val="tx2">
                    <a:lumMod val="10000"/>
                  </a:schemeClr>
                </a:solidFill>
                <a:latin typeface="+mj-lt"/>
              </a:rPr>
              <a:t>Gauge boson </a:t>
            </a:r>
            <a:r>
              <a:rPr lang="en-US" sz="2000" b="1" dirty="0">
                <a:solidFill>
                  <a:schemeClr val="tx2">
                    <a:lumMod val="10000"/>
                  </a:schemeClr>
                </a:solidFill>
                <a:latin typeface="+mj-lt"/>
              </a:rPr>
              <a:t>corrections to the Higgs mass:</a:t>
            </a:r>
          </a:p>
          <a:p>
            <a:endParaRPr lang="en-US" sz="20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endParaRPr lang="en-US" sz="20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endParaRPr lang="en-US" sz="20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endParaRPr lang="en-US" sz="20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  <a:p>
            <a:endParaRPr lang="en-US" sz="2000" b="1" dirty="0">
              <a:solidFill>
                <a:schemeClr val="tx2">
                  <a:lumMod val="10000"/>
                </a:schemeClr>
              </a:solidFill>
              <a:latin typeface="+mj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626221"/>
              </p:ext>
            </p:extLst>
          </p:nvPr>
        </p:nvGraphicFramePr>
        <p:xfrm>
          <a:off x="533400" y="3025775"/>
          <a:ext cx="4702175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69" name="Equation" r:id="rId4" imgW="2577960" imgH="495000" progId="Equation.3">
                  <p:embed/>
                </p:oleObj>
              </mc:Choice>
              <mc:Fallback>
                <p:oleObj name="Equation" r:id="rId4" imgW="257796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25775"/>
                        <a:ext cx="4702175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627511"/>
              </p:ext>
            </p:extLst>
          </p:nvPr>
        </p:nvGraphicFramePr>
        <p:xfrm>
          <a:off x="533400" y="4114800"/>
          <a:ext cx="454183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70" name="Equation" r:id="rId6" imgW="2489040" imgH="495000" progId="Equation.3">
                  <p:embed/>
                </p:oleObj>
              </mc:Choice>
              <mc:Fallback>
                <p:oleObj name="Equation" r:id="rId6" imgW="2489040" imgH="4950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114800"/>
                        <a:ext cx="4541837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7303503"/>
              </p:ext>
            </p:extLst>
          </p:nvPr>
        </p:nvGraphicFramePr>
        <p:xfrm>
          <a:off x="533400" y="5334000"/>
          <a:ext cx="5168901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71" name="Equation" r:id="rId8" imgW="2831760" imgH="495000" progId="Equation.3">
                  <p:embed/>
                </p:oleObj>
              </mc:Choice>
              <mc:Fallback>
                <p:oleObj name="Equation" r:id="rId8" imgW="2831760" imgH="495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0"/>
                        <a:ext cx="5168901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4167" name="Picture 2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4" y="1246852"/>
            <a:ext cx="4143375" cy="119062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dejan\Desktop\GIFS\881210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4843" y="3779005"/>
            <a:ext cx="1600200" cy="120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899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 bwMode="auto">
          <a:xfrm>
            <a:off x="385190" y="3886200"/>
            <a:ext cx="7463410" cy="1524000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The hierarchy problem disappears!</a:t>
            </a:r>
          </a:p>
          <a:p>
            <a:pPr>
              <a:buFont typeface="Arial" pitchFamily="34" charset="0"/>
              <a:buChar char="•"/>
            </a:pPr>
            <a:endParaRPr lang="en-US" b="1" dirty="0">
              <a:solidFill>
                <a:srgbClr val="FFFF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FF00"/>
                </a:solidFill>
              </a:rPr>
              <a:t> No need for new physics – just The </a:t>
            </a:r>
            <a:r>
              <a:rPr lang="en-US" b="1" dirty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rgbClr val="FFFF00"/>
                </a:solidFill>
              </a:rPr>
              <a:t>tandard </a:t>
            </a:r>
            <a:r>
              <a:rPr lang="en-US" b="1" dirty="0">
                <a:solidFill>
                  <a:srgbClr val="FFFF00"/>
                </a:solidFill>
              </a:rPr>
              <a:t>M</a:t>
            </a:r>
            <a:r>
              <a:rPr lang="en-US" b="1" dirty="0" smtClean="0">
                <a:solidFill>
                  <a:srgbClr val="FFFF00"/>
                </a:solidFill>
              </a:rPr>
              <a:t>odel.</a:t>
            </a:r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endParaRPr lang="en-US" dirty="0" smtClean="0">
              <a:ln w="3175">
                <a:noFill/>
              </a:ln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99477" y="1779270"/>
            <a:ext cx="6705600" cy="1066800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If    3d → 2d crossover happens at 1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      2d → 1d crossover happens at 10-100 </a:t>
            </a:r>
            <a:r>
              <a:rPr lang="en-US" dirty="0" err="1" smtClean="0">
                <a:solidFill>
                  <a:schemeClr val="bg1"/>
                </a:solidFill>
              </a:rPr>
              <a:t>TeV</a:t>
            </a:r>
            <a:r>
              <a:rPr lang="en-US" dirty="0" smtClean="0">
                <a:solidFill>
                  <a:schemeClr val="bg1"/>
                </a:solidFill>
              </a:rPr>
              <a:t>      </a:t>
            </a:r>
            <a:endParaRPr lang="en-US" sz="2800" dirty="0" smtClean="0">
              <a:ln w="3175"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447800" y="280987"/>
            <a:ext cx="6705600" cy="11430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3200" dirty="0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The hierarchy problem</a:t>
            </a:r>
            <a:endParaRPr lang="en-US" sz="3200" b="1" kern="0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3494150" y="3078480"/>
            <a:ext cx="487680" cy="54864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225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447800" y="304800"/>
            <a:ext cx="5334000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 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What about gravity?</a:t>
            </a:r>
            <a:endParaRPr lang="en-US" sz="36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5286" y="1600200"/>
            <a:ext cx="8596314" cy="6096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FF00"/>
                </a:solidFill>
              </a:rPr>
              <a:t>In 2+1 </a:t>
            </a:r>
            <a:r>
              <a:rPr lang="en-US" dirty="0" smtClean="0">
                <a:solidFill>
                  <a:srgbClr val="FFFF00"/>
                </a:solidFill>
              </a:rPr>
              <a:t>dim any </a:t>
            </a:r>
            <a:r>
              <a:rPr lang="en-US" dirty="0">
                <a:solidFill>
                  <a:srgbClr val="FFFF00"/>
                </a:solidFill>
              </a:rPr>
              <a:t>solution of the vacuum Einstein's </a:t>
            </a:r>
            <a:r>
              <a:rPr lang="en-US" dirty="0" smtClean="0">
                <a:solidFill>
                  <a:srgbClr val="FFFF00"/>
                </a:solidFill>
              </a:rPr>
              <a:t>eq. </a:t>
            </a:r>
            <a:r>
              <a:rPr lang="en-US" dirty="0">
                <a:solidFill>
                  <a:srgbClr val="FFFF00"/>
                </a:solidFill>
              </a:rPr>
              <a:t>is </a:t>
            </a:r>
            <a:r>
              <a:rPr lang="en-US" dirty="0" smtClean="0">
                <a:solidFill>
                  <a:srgbClr val="FFFF00"/>
                </a:solidFill>
              </a:rPr>
              <a:t>locally flat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no </a:t>
            </a:r>
            <a:r>
              <a:rPr lang="en-US" sz="2800" dirty="0">
                <a:solidFill>
                  <a:srgbClr val="002060"/>
                </a:solidFill>
              </a:rPr>
              <a:t>local gravitational degrees of </a:t>
            </a:r>
            <a:r>
              <a:rPr lang="en-US" sz="2800" dirty="0" smtClean="0">
                <a:solidFill>
                  <a:srgbClr val="002060"/>
                </a:solidFill>
              </a:rPr>
              <a:t>freedom 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number </a:t>
            </a:r>
            <a:r>
              <a:rPr lang="en-US" sz="2800" dirty="0">
                <a:solidFill>
                  <a:srgbClr val="002060"/>
                </a:solidFill>
              </a:rPr>
              <a:t>of degrees of freedom in </a:t>
            </a:r>
            <a:r>
              <a:rPr lang="en-US" sz="2800" dirty="0" smtClean="0">
                <a:solidFill>
                  <a:srgbClr val="002060"/>
                </a:solidFill>
              </a:rPr>
              <a:t>finite</a:t>
            </a:r>
            <a:endParaRPr lang="en-US" sz="28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problem </a:t>
            </a:r>
            <a:r>
              <a:rPr lang="en-US" sz="2800" dirty="0">
                <a:solidFill>
                  <a:srgbClr val="002060"/>
                </a:solidFill>
              </a:rPr>
              <a:t>of non-</a:t>
            </a:r>
            <a:r>
              <a:rPr lang="en-US" sz="2800" dirty="0" err="1">
                <a:solidFill>
                  <a:srgbClr val="002060"/>
                </a:solidFill>
              </a:rPr>
              <a:t>renormalizability</a:t>
            </a:r>
            <a:r>
              <a:rPr lang="en-US" sz="2800" dirty="0">
                <a:solidFill>
                  <a:srgbClr val="002060"/>
                </a:solidFill>
              </a:rPr>
              <a:t> disappears</a:t>
            </a:r>
            <a:endParaRPr lang="en-US" sz="2800" dirty="0" smtClean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133600" y="2514600"/>
            <a:ext cx="4495800" cy="914400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625509"/>
              </p:ext>
            </p:extLst>
          </p:nvPr>
        </p:nvGraphicFramePr>
        <p:xfrm>
          <a:off x="2438400" y="2590800"/>
          <a:ext cx="3810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79" name="Equation" r:id="rId4" imgW="1269720" imgH="253800" progId="Equation.3">
                  <p:embed/>
                </p:oleObj>
              </mc:Choice>
              <mc:Fallback>
                <p:oleObj name="Equation" r:id="rId4" imgW="126972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590800"/>
                        <a:ext cx="38100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70289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395286" y="439562"/>
            <a:ext cx="6248400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 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 Black Holes in 2+1 dim </a:t>
            </a:r>
            <a:endParaRPr lang="en-US" sz="36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5286" y="1600200"/>
            <a:ext cx="8596314" cy="6096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FF00"/>
                </a:solidFill>
              </a:rPr>
              <a:t>In 2+1 </a:t>
            </a:r>
            <a:r>
              <a:rPr lang="en-US" dirty="0" smtClean="0">
                <a:solidFill>
                  <a:srgbClr val="FFFF00"/>
                </a:solidFill>
              </a:rPr>
              <a:t>dim any </a:t>
            </a:r>
            <a:r>
              <a:rPr lang="en-US" dirty="0">
                <a:solidFill>
                  <a:srgbClr val="FFFF00"/>
                </a:solidFill>
              </a:rPr>
              <a:t>solution of the vacuum Einstein's </a:t>
            </a:r>
            <a:r>
              <a:rPr lang="en-US" dirty="0" smtClean="0">
                <a:solidFill>
                  <a:srgbClr val="FFFF00"/>
                </a:solidFill>
              </a:rPr>
              <a:t>eq. </a:t>
            </a:r>
            <a:r>
              <a:rPr lang="en-US" dirty="0">
                <a:solidFill>
                  <a:srgbClr val="FFFF00"/>
                </a:solidFill>
              </a:rPr>
              <a:t>is </a:t>
            </a:r>
            <a:r>
              <a:rPr lang="en-US" dirty="0" smtClean="0">
                <a:solidFill>
                  <a:srgbClr val="FFFF00"/>
                </a:solidFill>
              </a:rPr>
              <a:t>locally flat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(unless we add negative cosmological constant – BZT black hole)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395286" y="2909887"/>
            <a:ext cx="8596314" cy="6096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No real singularities – NO BLACK HOLES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95286" y="4495800"/>
            <a:ext cx="8596314" cy="6096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As 3d BH evaporates, it becomes 2d, where it stops being a BH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395286" y="5791200"/>
            <a:ext cx="8596314" cy="6096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           NO INFORMATION LOSS PARADOX </a:t>
            </a:r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4010798" y="2315810"/>
            <a:ext cx="365758" cy="458539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5400000">
            <a:off x="4010797" y="3839811"/>
            <a:ext cx="365758" cy="458539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4047481" y="5211411"/>
            <a:ext cx="365758" cy="458539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14" name="Picture 2" descr="C:\Users\dejan\Pictures\Picture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8448" y="0"/>
            <a:ext cx="2057400" cy="1717324"/>
          </a:xfrm>
          <a:prstGeom prst="rect">
            <a:avLst/>
          </a:prstGeom>
          <a:noFill/>
          <a:effectLst>
            <a:softEdge rad="317500"/>
          </a:effectLst>
        </p:spPr>
      </p:pic>
      <p:cxnSp>
        <p:nvCxnSpPr>
          <p:cNvPr id="23" name="Straight Connector 22"/>
          <p:cNvCxnSpPr/>
          <p:nvPr/>
        </p:nvCxnSpPr>
        <p:spPr bwMode="auto">
          <a:xfrm flipV="1">
            <a:off x="6943722" y="219781"/>
            <a:ext cx="1466852" cy="1277762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 bwMode="auto">
          <a:xfrm>
            <a:off x="6853233" y="186131"/>
            <a:ext cx="1852615" cy="1311412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22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381000" y="4724400"/>
            <a:ext cx="6477000" cy="1090613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447800" y="304800"/>
            <a:ext cx="5867400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Gravity stops being GR?</a:t>
            </a:r>
            <a:endParaRPr lang="en-US" sz="36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1000" y="2452684"/>
            <a:ext cx="8382000" cy="1090613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742070"/>
              </p:ext>
            </p:extLst>
          </p:nvPr>
        </p:nvGraphicFramePr>
        <p:xfrm>
          <a:off x="762000" y="2693190"/>
          <a:ext cx="7620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09" name="Equation" r:id="rId4" imgW="3174840" imgH="253800" progId="Equation.3">
                  <p:embed/>
                </p:oleObj>
              </mc:Choice>
              <mc:Fallback>
                <p:oleObj name="Equation" r:id="rId4" imgW="3174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693190"/>
                        <a:ext cx="7620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4822231"/>
              </p:ext>
            </p:extLst>
          </p:nvPr>
        </p:nvGraphicFramePr>
        <p:xfrm>
          <a:off x="584993" y="4964906"/>
          <a:ext cx="60690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10" name="Equation" r:id="rId6" imgW="2527200" imgH="253800" progId="Equation.3">
                  <p:embed/>
                </p:oleObj>
              </mc:Choice>
              <mc:Fallback>
                <p:oleObj name="Equation" r:id="rId6" imgW="2527200" imgH="253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993" y="4964906"/>
                        <a:ext cx="60690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1674167"/>
            <a:ext cx="1867819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 1+1 dim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886200"/>
            <a:ext cx="6072432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Unless augmented by some scalar field</a:t>
            </a:r>
            <a:endParaRPr lang="en-US" sz="2800" b="1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1000" y="6140650"/>
            <a:ext cx="5432898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Fully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integrable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and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quantizable</a:t>
            </a:r>
            <a:r>
              <a:rPr lang="en-US" sz="2800" b="1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2800" b="1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41194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6858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4000" dirty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</a:t>
            </a:r>
            <a:r>
              <a:rPr lang="en-US" sz="4000" dirty="0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enefits?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09575" y="2590800"/>
            <a:ext cx="8305800" cy="5334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What do we gain by having more dimensions at large scales? </a:t>
            </a:r>
          </a:p>
          <a:p>
            <a:endParaRPr lang="en-U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5029200"/>
            <a:ext cx="124585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P(r)=?</a:t>
            </a:r>
          </a:p>
          <a:p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dirty="0" smtClean="0">
                <a:ln w="3175">
                  <a:noFill/>
                </a:ln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(r)=?</a:t>
            </a:r>
          </a:p>
          <a:p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M(r) =?</a:t>
            </a:r>
          </a:p>
          <a:p>
            <a:endParaRPr lang="en-US" dirty="0" smtClean="0">
              <a:ln w="3175">
                <a:noFill/>
              </a:ln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6674" name="Picture 2" descr="http://www.americanconsumernews.com/wp-content/uploads/2008/01/benefi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505200"/>
            <a:ext cx="2286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9425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747050" y="2767581"/>
            <a:ext cx="3605901" cy="3273619"/>
            <a:chOff x="2071000" y="278438"/>
            <a:chExt cx="5867403" cy="5443797"/>
          </a:xfrm>
        </p:grpSpPr>
        <p:grpSp>
          <p:nvGrpSpPr>
            <p:cNvPr id="49" name="Group 48"/>
            <p:cNvGrpSpPr/>
            <p:nvPr/>
          </p:nvGrpSpPr>
          <p:grpSpPr>
            <a:xfrm>
              <a:off x="2071000" y="278438"/>
              <a:ext cx="5867403" cy="5443797"/>
              <a:chOff x="2071000" y="278438"/>
              <a:chExt cx="5867403" cy="544379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071000" y="278438"/>
                <a:ext cx="5867403" cy="5443797"/>
                <a:chOff x="1714497" y="810996"/>
                <a:chExt cx="5867403" cy="5443797"/>
              </a:xfrm>
            </p:grpSpPr>
            <p:sp>
              <p:nvSpPr>
                <p:cNvPr id="37" name="Flowchart: Punched Tape 36"/>
                <p:cNvSpPr/>
                <p:nvPr/>
              </p:nvSpPr>
              <p:spPr bwMode="auto">
                <a:xfrm rot="5400000" flipH="1">
                  <a:off x="3891026" y="4209173"/>
                  <a:ext cx="1617755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sp>
              <p:nvSpPr>
                <p:cNvPr id="36" name="Flowchart: Punched Tape 35"/>
                <p:cNvSpPr/>
                <p:nvPr/>
              </p:nvSpPr>
              <p:spPr bwMode="auto">
                <a:xfrm rot="5400000" flipH="1">
                  <a:off x="1836955" y="3933719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sp>
              <p:nvSpPr>
                <p:cNvPr id="24" name="Flowchart: Punched Tape 23"/>
                <p:cNvSpPr/>
                <p:nvPr/>
              </p:nvSpPr>
              <p:spPr bwMode="auto">
                <a:xfrm rot="5400000" flipH="1">
                  <a:off x="3932457" y="2604425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sp>
              <p:nvSpPr>
                <p:cNvPr id="5" name="Flowchart: Punched Tape 4"/>
                <p:cNvSpPr/>
                <p:nvPr/>
              </p:nvSpPr>
              <p:spPr bwMode="auto">
                <a:xfrm rot="5400000" flipH="1">
                  <a:off x="5837457" y="1236732"/>
                  <a:ext cx="1660084" cy="1828799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sp>
              <p:nvSpPr>
                <p:cNvPr id="11" name="Flowchart: Punched Tape 10"/>
                <p:cNvSpPr/>
                <p:nvPr/>
              </p:nvSpPr>
              <p:spPr bwMode="auto">
                <a:xfrm rot="5400000" flipH="1">
                  <a:off x="3932458" y="944342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cxnSp>
              <p:nvCxnSpPr>
                <p:cNvPr id="21" name="Curved Connector 20"/>
                <p:cNvCxnSpPr/>
                <p:nvPr/>
              </p:nvCxnSpPr>
              <p:spPr bwMode="auto">
                <a:xfrm>
                  <a:off x="4000499" y="1066799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Curved Connector 21"/>
                <p:cNvCxnSpPr/>
                <p:nvPr/>
              </p:nvCxnSpPr>
              <p:spPr bwMode="auto">
                <a:xfrm>
                  <a:off x="5562598" y="1065287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" name="Flowchart: Punched Tape 24"/>
                <p:cNvSpPr/>
                <p:nvPr/>
              </p:nvSpPr>
              <p:spPr bwMode="auto">
                <a:xfrm rot="5400000" flipH="1">
                  <a:off x="5799358" y="2858715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cxnSp>
              <p:nvCxnSpPr>
                <p:cNvPr id="26" name="Curved Connector 25"/>
                <p:cNvCxnSpPr/>
                <p:nvPr/>
              </p:nvCxnSpPr>
              <p:spPr bwMode="auto">
                <a:xfrm>
                  <a:off x="3995055" y="4386967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8" name="Flowchart: Punched Tape 27"/>
                <p:cNvSpPr/>
                <p:nvPr/>
              </p:nvSpPr>
              <p:spPr bwMode="auto">
                <a:xfrm rot="5400000" flipH="1">
                  <a:off x="2008405" y="688538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sp>
              <p:nvSpPr>
                <p:cNvPr id="29" name="Flowchart: Punched Tape 28"/>
                <p:cNvSpPr/>
                <p:nvPr/>
              </p:nvSpPr>
              <p:spPr bwMode="auto">
                <a:xfrm rot="5400000" flipH="1">
                  <a:off x="1951252" y="2326850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cxnSp>
              <p:nvCxnSpPr>
                <p:cNvPr id="30" name="Curved Connector 29"/>
                <p:cNvCxnSpPr/>
                <p:nvPr/>
              </p:nvCxnSpPr>
              <p:spPr bwMode="auto">
                <a:xfrm>
                  <a:off x="2057398" y="2471080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Curved Connector 30"/>
                <p:cNvCxnSpPr/>
                <p:nvPr/>
              </p:nvCxnSpPr>
              <p:spPr bwMode="auto">
                <a:xfrm>
                  <a:off x="2051954" y="4109392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Curved Connector 31"/>
                <p:cNvCxnSpPr/>
                <p:nvPr/>
              </p:nvCxnSpPr>
              <p:spPr bwMode="auto">
                <a:xfrm>
                  <a:off x="2090055" y="810996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Curved Connector 32"/>
                <p:cNvCxnSpPr/>
                <p:nvPr/>
              </p:nvCxnSpPr>
              <p:spPr bwMode="auto">
                <a:xfrm>
                  <a:off x="3619497" y="812510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8" name="Flowchart: Punched Tape 37"/>
                <p:cNvSpPr/>
                <p:nvPr/>
              </p:nvSpPr>
              <p:spPr bwMode="auto">
                <a:xfrm rot="5400000" flipH="1">
                  <a:off x="5814466" y="4500968"/>
                  <a:ext cx="1602651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cxnSp>
              <p:nvCxnSpPr>
                <p:cNvPr id="39" name="Curved Connector 38"/>
                <p:cNvCxnSpPr/>
                <p:nvPr/>
              </p:nvCxnSpPr>
              <p:spPr bwMode="auto">
                <a:xfrm>
                  <a:off x="1929483" y="5716261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Curved Connector 39"/>
                <p:cNvCxnSpPr/>
                <p:nvPr/>
              </p:nvCxnSpPr>
              <p:spPr bwMode="auto">
                <a:xfrm>
                  <a:off x="3921580" y="5984371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9" name="Curved Connector 18"/>
              <p:cNvCxnSpPr/>
              <p:nvPr/>
            </p:nvCxnSpPr>
            <p:spPr bwMode="auto">
              <a:xfrm>
                <a:off x="3886200" y="1916750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Curved Connector 43"/>
              <p:cNvCxnSpPr/>
              <p:nvPr/>
            </p:nvCxnSpPr>
            <p:spPr bwMode="auto">
              <a:xfrm>
                <a:off x="5902766" y="2194325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Curved Connector 44"/>
              <p:cNvCxnSpPr/>
              <p:nvPr/>
            </p:nvCxnSpPr>
            <p:spPr bwMode="auto">
              <a:xfrm>
                <a:off x="3886199" y="3592732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Curved Connector 45"/>
              <p:cNvCxnSpPr/>
              <p:nvPr/>
            </p:nvCxnSpPr>
            <p:spPr bwMode="auto">
              <a:xfrm>
                <a:off x="5902765" y="3865294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Curved Connector 46"/>
              <p:cNvCxnSpPr/>
              <p:nvPr/>
            </p:nvCxnSpPr>
            <p:spPr bwMode="auto">
              <a:xfrm>
                <a:off x="3733800" y="5182695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Curved Connector 47"/>
              <p:cNvCxnSpPr/>
              <p:nvPr/>
            </p:nvCxnSpPr>
            <p:spPr bwMode="auto">
              <a:xfrm>
                <a:off x="5807529" y="5451813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5" name="Curved Connector 34"/>
            <p:cNvCxnSpPr/>
            <p:nvPr/>
          </p:nvCxnSpPr>
          <p:spPr bwMode="auto">
            <a:xfrm>
              <a:off x="4367888" y="2194326"/>
              <a:ext cx="1943101" cy="254290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Flowchart: Connector 50"/>
          <p:cNvSpPr/>
          <p:nvPr/>
        </p:nvSpPr>
        <p:spPr bwMode="auto">
          <a:xfrm>
            <a:off x="2690940" y="3344436"/>
            <a:ext cx="1768750" cy="1853359"/>
          </a:xfrm>
          <a:prstGeom prst="flowChartConnector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" y="3394503"/>
            <a:ext cx="1747594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orizon size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3511" y="347923"/>
            <a:ext cx="8839200" cy="21852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Our Universe may be 4+1 dim on large scales</a:t>
            </a:r>
          </a:p>
          <a:p>
            <a:endParaRPr lang="en-US" sz="3200" b="1" dirty="0" smtClean="0">
              <a:solidFill>
                <a:schemeClr val="accent4">
                  <a:lumMod val="75000"/>
                  <a:lumOff val="25000"/>
                </a:schemeClr>
              </a:solidFill>
              <a:effectLst>
                <a:glow rad="76200">
                  <a:srgbClr val="92D050">
                    <a:alpha val="37000"/>
                  </a:srgbClr>
                </a:glo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M</a:t>
            </a: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any 3d sheets comprise 4d space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Stars and galaxies are on 3d sheets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Universe becomes 4d on scales comparable to the horizon radius</a:t>
            </a:r>
            <a:endParaRPr lang="en-US" dirty="0">
              <a:solidFill>
                <a:srgbClr val="0070C0"/>
              </a:solidFill>
              <a:effectLst>
                <a:glow rad="76200">
                  <a:srgbClr val="92D050">
                    <a:alpha val="37000"/>
                  </a:srgbClr>
                </a:glow>
              </a:effectLst>
            </a:endParaRPr>
          </a:p>
        </p:txBody>
      </p:sp>
      <p:cxnSp>
        <p:nvCxnSpPr>
          <p:cNvPr id="55" name="Straight Arrow Connector 54"/>
          <p:cNvCxnSpPr>
            <a:endCxn id="51" idx="2"/>
          </p:cNvCxnSpPr>
          <p:nvPr/>
        </p:nvCxnSpPr>
        <p:spPr bwMode="auto">
          <a:xfrm>
            <a:off x="2043385" y="3706055"/>
            <a:ext cx="647555" cy="565061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639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304800" y="5919232"/>
            <a:ext cx="8595360" cy="6400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aseline="30000" dirty="0"/>
          </a:p>
        </p:txBody>
      </p:sp>
      <p:sp>
        <p:nvSpPr>
          <p:cNvPr id="12" name="Rounded Rectangle 11"/>
          <p:cNvSpPr/>
          <p:nvPr/>
        </p:nvSpPr>
        <p:spPr bwMode="auto">
          <a:xfrm>
            <a:off x="446176" y="4114800"/>
            <a:ext cx="2449424" cy="738485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589176" y="304800"/>
            <a:ext cx="5334000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Cosmological constant </a:t>
            </a:r>
            <a:endParaRPr lang="en-US" sz="36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1000" y="1981200"/>
            <a:ext cx="7924800" cy="1295400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6528414"/>
              </p:ext>
            </p:extLst>
          </p:nvPr>
        </p:nvGraphicFramePr>
        <p:xfrm>
          <a:off x="682625" y="2019300"/>
          <a:ext cx="7129463" cy="121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12" name="Equation" r:id="rId4" imgW="2819160" imgH="507960" progId="Equation.3">
                  <p:embed/>
                </p:oleObj>
              </mc:Choice>
              <mc:Fallback>
                <p:oleObj name="Equation" r:id="rId4" imgW="281916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2019300"/>
                        <a:ext cx="7129463" cy="121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86576"/>
              </p:ext>
            </p:extLst>
          </p:nvPr>
        </p:nvGraphicFramePr>
        <p:xfrm>
          <a:off x="643819" y="4257326"/>
          <a:ext cx="1890713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13" name="Equation" r:id="rId6" imgW="787320" imgH="241200" progId="Equation.3">
                  <p:embed/>
                </p:oleObj>
              </mc:Choice>
              <mc:Fallback>
                <p:oleObj name="Equation" r:id="rId6" imgW="7873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819" y="4257326"/>
                        <a:ext cx="1890713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81000" y="1415086"/>
            <a:ext cx="654217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In </a:t>
            </a:r>
            <a:r>
              <a:rPr lang="en-US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4+1 dim, 3d homogeneous and isotropic solution</a:t>
            </a:r>
            <a:endParaRPr lang="en-US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0525" y="3524250"/>
            <a:ext cx="861761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Vacuum equations G</a:t>
            </a:r>
            <a:r>
              <a:rPr lang="en-US" baseline="-250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AB</a:t>
            </a:r>
            <a:r>
              <a:rPr lang="en-US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= 0, for a 3d observer at </a:t>
            </a:r>
            <a:r>
              <a:rPr lang="el-GR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ψ</a:t>
            </a:r>
            <a:r>
              <a:rPr lang="en-US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= </a:t>
            </a:r>
            <a:r>
              <a:rPr lang="en-US" dirty="0" err="1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const</a:t>
            </a:r>
            <a:r>
              <a:rPr lang="en-US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look like </a:t>
            </a:r>
            <a:endParaRPr lang="en-US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" y="5181600"/>
            <a:ext cx="7094443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</a:t>
            </a:r>
            <a:r>
              <a:rPr lang="en-US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here T</a:t>
            </a:r>
            <a:r>
              <a:rPr lang="el-GR" baseline="-25000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μν</a:t>
            </a:r>
            <a:r>
              <a:rPr lang="en-US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is induced matter with p = - </a:t>
            </a:r>
            <a:r>
              <a:rPr lang="el-GR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ρ</a:t>
            </a:r>
            <a:r>
              <a:rPr lang="en-US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,    </a:t>
            </a:r>
            <a:r>
              <a:rPr lang="el-GR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ρ</a:t>
            </a:r>
            <a:r>
              <a:rPr lang="en-US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= </a:t>
            </a:r>
            <a:r>
              <a:rPr lang="el-GR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Λ</a:t>
            </a:r>
            <a:r>
              <a:rPr lang="en-US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/(8</a:t>
            </a:r>
            <a:r>
              <a:rPr lang="el-GR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π</a:t>
            </a:r>
            <a:r>
              <a:rPr lang="en-US" dirty="0" smtClean="0">
                <a:solidFill>
                  <a:srgbClr val="00206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G)  </a:t>
            </a:r>
            <a:endParaRPr lang="en-US" dirty="0">
              <a:solidFill>
                <a:srgbClr val="00206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437152"/>
              </p:ext>
            </p:extLst>
          </p:nvPr>
        </p:nvGraphicFramePr>
        <p:xfrm>
          <a:off x="390525" y="5968783"/>
          <a:ext cx="8485188" cy="540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14" name="Equation" r:id="rId8" imgW="3784320" imgH="241200" progId="Equation.3">
                  <p:embed/>
                </p:oleObj>
              </mc:Choice>
              <mc:Fallback>
                <p:oleObj name="Equation" r:id="rId8" imgW="378432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525" y="5968783"/>
                        <a:ext cx="8485188" cy="5409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96423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/>
          <p:cNvGrpSpPr/>
          <p:nvPr/>
        </p:nvGrpSpPr>
        <p:grpSpPr>
          <a:xfrm>
            <a:off x="2747051" y="2767581"/>
            <a:ext cx="3348950" cy="2791743"/>
            <a:chOff x="2071000" y="278438"/>
            <a:chExt cx="5867403" cy="5443797"/>
          </a:xfrm>
        </p:grpSpPr>
        <p:grpSp>
          <p:nvGrpSpPr>
            <p:cNvPr id="49" name="Group 48"/>
            <p:cNvGrpSpPr/>
            <p:nvPr/>
          </p:nvGrpSpPr>
          <p:grpSpPr>
            <a:xfrm>
              <a:off x="2071000" y="278438"/>
              <a:ext cx="5867403" cy="5443797"/>
              <a:chOff x="2071000" y="278438"/>
              <a:chExt cx="5867403" cy="544379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2071000" y="278438"/>
                <a:ext cx="5867403" cy="5443797"/>
                <a:chOff x="1714497" y="810996"/>
                <a:chExt cx="5867403" cy="5443797"/>
              </a:xfrm>
            </p:grpSpPr>
            <p:sp>
              <p:nvSpPr>
                <p:cNvPr id="37" name="Flowchart: Punched Tape 36"/>
                <p:cNvSpPr/>
                <p:nvPr/>
              </p:nvSpPr>
              <p:spPr bwMode="auto">
                <a:xfrm rot="5400000" flipH="1">
                  <a:off x="3891026" y="4209173"/>
                  <a:ext cx="1617755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sp>
              <p:nvSpPr>
                <p:cNvPr id="36" name="Flowchart: Punched Tape 35"/>
                <p:cNvSpPr/>
                <p:nvPr/>
              </p:nvSpPr>
              <p:spPr bwMode="auto">
                <a:xfrm rot="5400000" flipH="1">
                  <a:off x="1836955" y="3933719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sp>
              <p:nvSpPr>
                <p:cNvPr id="24" name="Flowchart: Punched Tape 23"/>
                <p:cNvSpPr/>
                <p:nvPr/>
              </p:nvSpPr>
              <p:spPr bwMode="auto">
                <a:xfrm rot="5400000" flipH="1">
                  <a:off x="3932457" y="2604425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sp>
              <p:nvSpPr>
                <p:cNvPr id="5" name="Flowchart: Punched Tape 4"/>
                <p:cNvSpPr/>
                <p:nvPr/>
              </p:nvSpPr>
              <p:spPr bwMode="auto">
                <a:xfrm rot="5400000" flipH="1">
                  <a:off x="5837457" y="1236732"/>
                  <a:ext cx="1660084" cy="1828799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sp>
              <p:nvSpPr>
                <p:cNvPr id="11" name="Flowchart: Punched Tape 10"/>
                <p:cNvSpPr/>
                <p:nvPr/>
              </p:nvSpPr>
              <p:spPr bwMode="auto">
                <a:xfrm rot="5400000" flipH="1">
                  <a:off x="3932458" y="944342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cxnSp>
              <p:nvCxnSpPr>
                <p:cNvPr id="21" name="Curved Connector 20"/>
                <p:cNvCxnSpPr/>
                <p:nvPr/>
              </p:nvCxnSpPr>
              <p:spPr bwMode="auto">
                <a:xfrm>
                  <a:off x="4000499" y="1066799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2" name="Curved Connector 21"/>
                <p:cNvCxnSpPr/>
                <p:nvPr/>
              </p:nvCxnSpPr>
              <p:spPr bwMode="auto">
                <a:xfrm>
                  <a:off x="5562598" y="1065287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5" name="Flowchart: Punched Tape 24"/>
                <p:cNvSpPr/>
                <p:nvPr/>
              </p:nvSpPr>
              <p:spPr bwMode="auto">
                <a:xfrm rot="5400000" flipH="1">
                  <a:off x="5799358" y="2858715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cxnSp>
              <p:nvCxnSpPr>
                <p:cNvPr id="26" name="Curved Connector 25"/>
                <p:cNvCxnSpPr/>
                <p:nvPr/>
              </p:nvCxnSpPr>
              <p:spPr bwMode="auto">
                <a:xfrm>
                  <a:off x="3995055" y="4386967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28" name="Flowchart: Punched Tape 27"/>
                <p:cNvSpPr/>
                <p:nvPr/>
              </p:nvSpPr>
              <p:spPr bwMode="auto">
                <a:xfrm rot="5400000" flipH="1">
                  <a:off x="2008405" y="688538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sp>
              <p:nvSpPr>
                <p:cNvPr id="29" name="Flowchart: Punched Tape 28"/>
                <p:cNvSpPr/>
                <p:nvPr/>
              </p:nvSpPr>
              <p:spPr bwMode="auto">
                <a:xfrm rot="5400000" flipH="1">
                  <a:off x="1951252" y="2326850"/>
                  <a:ext cx="1660083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cxnSp>
              <p:nvCxnSpPr>
                <p:cNvPr id="30" name="Curved Connector 29"/>
                <p:cNvCxnSpPr/>
                <p:nvPr/>
              </p:nvCxnSpPr>
              <p:spPr bwMode="auto">
                <a:xfrm>
                  <a:off x="2057398" y="2471080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" name="Curved Connector 30"/>
                <p:cNvCxnSpPr/>
                <p:nvPr/>
              </p:nvCxnSpPr>
              <p:spPr bwMode="auto">
                <a:xfrm>
                  <a:off x="2051954" y="4109392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" name="Curved Connector 31"/>
                <p:cNvCxnSpPr/>
                <p:nvPr/>
              </p:nvCxnSpPr>
              <p:spPr bwMode="auto">
                <a:xfrm>
                  <a:off x="2090055" y="810996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3" name="Curved Connector 32"/>
                <p:cNvCxnSpPr/>
                <p:nvPr/>
              </p:nvCxnSpPr>
              <p:spPr bwMode="auto">
                <a:xfrm>
                  <a:off x="3619497" y="812510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sp>
              <p:nvSpPr>
                <p:cNvPr id="38" name="Flowchart: Punched Tape 37"/>
                <p:cNvSpPr/>
                <p:nvPr/>
              </p:nvSpPr>
              <p:spPr bwMode="auto">
                <a:xfrm rot="5400000" flipH="1">
                  <a:off x="5814466" y="4500968"/>
                  <a:ext cx="1602651" cy="1905000"/>
                </a:xfrm>
                <a:prstGeom prst="flowChartPunchedTape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cxnSp>
              <p:nvCxnSpPr>
                <p:cNvPr id="39" name="Curved Connector 38"/>
                <p:cNvCxnSpPr/>
                <p:nvPr/>
              </p:nvCxnSpPr>
              <p:spPr bwMode="auto">
                <a:xfrm>
                  <a:off x="1929483" y="5716261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40" name="Curved Connector 39"/>
                <p:cNvCxnSpPr/>
                <p:nvPr/>
              </p:nvCxnSpPr>
              <p:spPr bwMode="auto">
                <a:xfrm>
                  <a:off x="3921580" y="5984371"/>
                  <a:ext cx="1943101" cy="254290"/>
                </a:xfrm>
                <a:prstGeom prst="curvedConnector3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9" name="Curved Connector 18"/>
              <p:cNvCxnSpPr/>
              <p:nvPr/>
            </p:nvCxnSpPr>
            <p:spPr bwMode="auto">
              <a:xfrm>
                <a:off x="3886200" y="1916750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Curved Connector 43"/>
              <p:cNvCxnSpPr/>
              <p:nvPr/>
            </p:nvCxnSpPr>
            <p:spPr bwMode="auto">
              <a:xfrm>
                <a:off x="5902766" y="2194325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Curved Connector 44"/>
              <p:cNvCxnSpPr/>
              <p:nvPr/>
            </p:nvCxnSpPr>
            <p:spPr bwMode="auto">
              <a:xfrm>
                <a:off x="3886199" y="3592732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Curved Connector 45"/>
              <p:cNvCxnSpPr/>
              <p:nvPr/>
            </p:nvCxnSpPr>
            <p:spPr bwMode="auto">
              <a:xfrm>
                <a:off x="5902765" y="3865294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7" name="Curved Connector 46"/>
              <p:cNvCxnSpPr/>
              <p:nvPr/>
            </p:nvCxnSpPr>
            <p:spPr bwMode="auto">
              <a:xfrm>
                <a:off x="3733800" y="5182695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8" name="Curved Connector 47"/>
              <p:cNvCxnSpPr/>
              <p:nvPr/>
            </p:nvCxnSpPr>
            <p:spPr bwMode="auto">
              <a:xfrm>
                <a:off x="5807529" y="5451813"/>
                <a:ext cx="1943101" cy="254290"/>
              </a:xfrm>
              <a:prstGeom prst="curvedConnector3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dash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5" name="Curved Connector 34"/>
            <p:cNvCxnSpPr/>
            <p:nvPr/>
          </p:nvCxnSpPr>
          <p:spPr bwMode="auto">
            <a:xfrm>
              <a:off x="4367888" y="2194326"/>
              <a:ext cx="1943101" cy="254290"/>
            </a:xfrm>
            <a:prstGeom prst="curvedConnector3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51" name="Flowchart: Connector 50"/>
          <p:cNvSpPr/>
          <p:nvPr/>
        </p:nvSpPr>
        <p:spPr bwMode="auto">
          <a:xfrm>
            <a:off x="2747050" y="3344437"/>
            <a:ext cx="1712639" cy="1513041"/>
          </a:xfrm>
          <a:prstGeom prst="flowChartConnector">
            <a:avLst/>
          </a:prstGeom>
          <a:noFill/>
          <a:ln w="222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" y="3394503"/>
            <a:ext cx="1747594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rgbClr val="FF0000"/>
                </a:solidFill>
              </a:rPr>
              <a:t>orizon size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3511" y="347923"/>
            <a:ext cx="8839200" cy="218521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75000"/>
                    <a:lumOff val="25000"/>
                  </a:schemeClr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Other large scale puzzles </a:t>
            </a:r>
          </a:p>
          <a:p>
            <a:endParaRPr lang="en-US" sz="3200" b="1" dirty="0" smtClean="0">
              <a:solidFill>
                <a:schemeClr val="accent4">
                  <a:lumMod val="75000"/>
                  <a:lumOff val="25000"/>
                </a:schemeClr>
              </a:solidFill>
              <a:effectLst>
                <a:glow rad="76200">
                  <a:srgbClr val="92D050">
                    <a:alpha val="37000"/>
                  </a:srgbClr>
                </a:glo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Bulk flow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“Axes of Evil”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Lack of CMB power on large scales</a:t>
            </a:r>
          </a:p>
        </p:txBody>
      </p:sp>
      <p:cxnSp>
        <p:nvCxnSpPr>
          <p:cNvPr id="55" name="Straight Arrow Connector 54"/>
          <p:cNvCxnSpPr>
            <a:endCxn id="51" idx="2"/>
          </p:cNvCxnSpPr>
          <p:nvPr/>
        </p:nvCxnSpPr>
        <p:spPr bwMode="auto">
          <a:xfrm>
            <a:off x="2043385" y="3706055"/>
            <a:ext cx="703665" cy="394903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141726" y="5880517"/>
            <a:ext cx="883920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Could be just the physics of large wavelength excitations of the lattice</a:t>
            </a:r>
          </a:p>
        </p:txBody>
      </p:sp>
    </p:spTree>
    <p:extLst>
      <p:ext uri="{BB962C8B-B14F-4D97-AF65-F5344CB8AC3E}">
        <p14:creationId xmlns:p14="http://schemas.microsoft.com/office/powerpoint/2010/main" val="26276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914400" y="304800"/>
            <a:ext cx="7391400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to describe this evolving background?</a:t>
            </a:r>
            <a:endParaRPr lang="en-US" sz="32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95286" y="1371600"/>
            <a:ext cx="8443914" cy="6096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I. R. </a:t>
            </a:r>
            <a:r>
              <a:rPr lang="en-US" dirty="0" err="1">
                <a:solidFill>
                  <a:schemeClr val="bg1">
                    <a:lumMod val="95000"/>
                  </a:schemeClr>
                </a:solidFill>
              </a:rPr>
              <a:t>Klebanov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 and L. Susskind, </a:t>
            </a:r>
            <a:r>
              <a:rPr lang="en-US" dirty="0" err="1" smtClean="0">
                <a:solidFill>
                  <a:schemeClr val="bg1">
                    <a:lumMod val="95000"/>
                  </a:schemeClr>
                </a:solidFill>
              </a:rPr>
              <a:t>Nucl.Phys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. B 309, 175 </a:t>
            </a: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(1988)</a:t>
            </a:r>
          </a:p>
          <a:p>
            <a:endParaRPr lang="en-US" sz="2800" b="1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002060"/>
                </a:solidFill>
              </a:rPr>
              <a:t>Take a string and chop it into N segments</a:t>
            </a:r>
            <a:endParaRPr lang="en-US" sz="2800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002060"/>
                </a:solidFill>
              </a:rPr>
              <a:t>Let each segment carry non-vanishing  P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+  </a:t>
            </a:r>
            <a:r>
              <a:rPr lang="en-US" sz="2800" b="1" dirty="0" smtClean="0">
                <a:solidFill>
                  <a:srgbClr val="002060"/>
                </a:solidFill>
              </a:rPr>
              <a:t>and P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┴  </a:t>
            </a:r>
            <a:endParaRPr lang="en-US" sz="2800" b="1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endParaRPr lang="en-US" sz="2800" b="1" baseline="-250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endParaRPr lang="en-US" sz="2800" b="1" baseline="-25000" dirty="0" smtClean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endParaRPr lang="en-US" sz="2800" b="1" baseline="-25000" dirty="0">
              <a:solidFill>
                <a:srgbClr val="002060"/>
              </a:solidFill>
            </a:endParaRP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002060"/>
                </a:solidFill>
              </a:rPr>
              <a:t>P</a:t>
            </a:r>
            <a:r>
              <a:rPr lang="en-US" sz="2800" b="1" baseline="30000" dirty="0" smtClean="0">
                <a:solidFill>
                  <a:srgbClr val="002060"/>
                </a:solidFill>
              </a:rPr>
              <a:t>+</a:t>
            </a:r>
            <a:r>
              <a:rPr lang="en-US" sz="2800" b="1" dirty="0" smtClean="0">
                <a:solidFill>
                  <a:srgbClr val="002060"/>
                </a:solidFill>
              </a:rPr>
              <a:t> makes the string grow in length </a:t>
            </a:r>
          </a:p>
          <a:p>
            <a:pPr marL="457200" indent="-457200">
              <a:lnSpc>
                <a:spcPct val="150000"/>
              </a:lnSpc>
              <a:buBlip>
                <a:blip r:embed="rId4"/>
              </a:buBlip>
            </a:pPr>
            <a:r>
              <a:rPr lang="en-US" sz="2800" b="1" dirty="0" smtClean="0">
                <a:solidFill>
                  <a:srgbClr val="002060"/>
                </a:solidFill>
              </a:rPr>
              <a:t>P</a:t>
            </a:r>
            <a:r>
              <a:rPr lang="en-US" sz="2800" b="1" baseline="-25000" dirty="0" smtClean="0">
                <a:solidFill>
                  <a:srgbClr val="002060"/>
                </a:solidFill>
              </a:rPr>
              <a:t>┴   </a:t>
            </a:r>
            <a:r>
              <a:rPr lang="en-US" sz="2800" b="1" dirty="0" smtClean="0">
                <a:solidFill>
                  <a:srgbClr val="002060"/>
                </a:solidFill>
              </a:rPr>
              <a:t>is the source of the extrinsic curvature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sz="2800" b="1" baseline="-25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baseline="-25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baseline="-25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baseline="-25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baseline="-250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baseline="-250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aseline="-25000" dirty="0" smtClean="0">
                <a:solidFill>
                  <a:srgbClr val="002060"/>
                </a:solidFill>
              </a:rPr>
              <a:t> 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914400" y="3643312"/>
            <a:ext cx="7010400" cy="914400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244018"/>
              </p:ext>
            </p:extLst>
          </p:nvPr>
        </p:nvGraphicFramePr>
        <p:xfrm>
          <a:off x="1447800" y="3733800"/>
          <a:ext cx="59070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87" name="Equation" r:id="rId5" imgW="2603160" imgH="419040" progId="Equation.3">
                  <p:embed/>
                </p:oleObj>
              </mc:Choice>
              <mc:Fallback>
                <p:oleObj name="Equation" r:id="rId5" imgW="2603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733800"/>
                        <a:ext cx="5907087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5415" name="Picture 7" descr="http://www.statuaryplace.com/store/images/Twisted%20Metallic%20gold%20string%202m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599" y="2057400"/>
            <a:ext cx="1417791" cy="108802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13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53030" y="217714"/>
            <a:ext cx="2121093" cy="64633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n w="1905"/>
                <a:solidFill>
                  <a:srgbClr val="FF0000"/>
                </a:solidFill>
                <a:effectLst>
                  <a:glow rad="101600">
                    <a:srgbClr val="FF9966">
                      <a:satMod val="175000"/>
                      <a:alpha val="40000"/>
                    </a:srgb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Based on:</a:t>
            </a:r>
            <a:endParaRPr lang="en-US" sz="3600" b="1" dirty="0">
              <a:ln w="1905"/>
              <a:solidFill>
                <a:srgbClr val="FF0000"/>
              </a:solidFill>
              <a:effectLst>
                <a:glow rad="101600">
                  <a:srgbClr val="FF9966">
                    <a:satMod val="175000"/>
                    <a:alpha val="40000"/>
                  </a:srgb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178" y="3414221"/>
            <a:ext cx="7924799" cy="92333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Vanishing Dimensions and Planar Events at the LHC.</a:t>
            </a:r>
            <a:r>
              <a:rPr lang="en-US" sz="1800" dirty="0">
                <a:solidFill>
                  <a:srgbClr val="000000"/>
                </a:solidFill>
              </a:rPr>
              <a:t/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  <a:hlinkClick r:id="rId3" action="ppaction://hlinkfile"/>
              </a:rPr>
              <a:t>L. </a:t>
            </a:r>
            <a:r>
              <a:rPr lang="en-US" sz="1800" dirty="0" err="1" smtClean="0">
                <a:solidFill>
                  <a:srgbClr val="000000"/>
                </a:solidFill>
                <a:hlinkClick r:id="rId3" action="ppaction://hlinkfile"/>
              </a:rPr>
              <a:t>Anchordoqui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hlinkClick r:id="rId4" action="ppaction://hlinkfile"/>
              </a:rPr>
              <a:t>D. Dai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hlinkClick r:id="rId5" action="ppaction://hlinkfile"/>
              </a:rPr>
              <a:t>M. Fairbairn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hlinkClick r:id="rId6" action="ppaction://hlinkfile"/>
              </a:rPr>
              <a:t>G. </a:t>
            </a:r>
            <a:r>
              <a:rPr lang="en-US" sz="1800" dirty="0">
                <a:solidFill>
                  <a:srgbClr val="000000"/>
                </a:solidFill>
                <a:hlinkClick r:id="rId6" action="ppaction://hlinkfile"/>
              </a:rPr>
              <a:t>Landsberg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  <a:hlinkClick r:id="rId7" action="ppaction://hlinkfile"/>
              </a:rPr>
              <a:t>D. Stojkovic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>
                <a:solidFill>
                  <a:srgbClr val="000000"/>
                </a:solidFill>
              </a:rPr>
              <a:t/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e-Print: </a:t>
            </a:r>
            <a:r>
              <a:rPr lang="en-US" sz="1800" b="1" dirty="0">
                <a:solidFill>
                  <a:srgbClr val="000000"/>
                </a:solidFill>
              </a:rPr>
              <a:t>arXiv:1003.5914</a:t>
            </a:r>
            <a:r>
              <a:rPr lang="en-US" sz="1800" dirty="0">
                <a:solidFill>
                  <a:srgbClr val="000000"/>
                </a:solidFill>
              </a:rPr>
              <a:t> [</a:t>
            </a:r>
            <a:r>
              <a:rPr lang="en-US" sz="1800" dirty="0" err="1">
                <a:solidFill>
                  <a:srgbClr val="000000"/>
                </a:solidFill>
              </a:rPr>
              <a:t>hep-ph</a:t>
            </a:r>
            <a:r>
              <a:rPr lang="en-US" sz="1800" dirty="0">
                <a:solidFill>
                  <a:srgbClr val="000000"/>
                </a:solidFill>
              </a:rPr>
              <a:t>]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" y="2209800"/>
            <a:ext cx="9296400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Searching for the Layered Structure of Space at the LHC.</a:t>
            </a:r>
            <a:r>
              <a:rPr lang="en-US" sz="1800" dirty="0">
                <a:solidFill>
                  <a:srgbClr val="000000"/>
                </a:solidFill>
              </a:rPr>
              <a:t/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  <a:hlinkClick r:id="rId8" action="ppaction://hlinkfile"/>
              </a:rPr>
              <a:t>L. </a:t>
            </a:r>
            <a:r>
              <a:rPr lang="en-US" sz="1800" dirty="0" err="1">
                <a:solidFill>
                  <a:srgbClr val="000000"/>
                </a:solidFill>
                <a:hlinkClick r:id="rId8" action="ppaction://hlinkfile"/>
              </a:rPr>
              <a:t>Anchordoqui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hlinkClick r:id="rId4" action="ppaction://hlinkfile"/>
              </a:rPr>
              <a:t>D. </a:t>
            </a:r>
            <a:r>
              <a:rPr lang="en-US" sz="1800" dirty="0">
                <a:solidFill>
                  <a:srgbClr val="000000"/>
                </a:solidFill>
                <a:hlinkClick r:id="rId4" action="ppaction://hlinkfile"/>
              </a:rPr>
              <a:t>Dai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hlinkClick r:id="rId9" action="ppaction://hlinkfile"/>
              </a:rPr>
              <a:t>H. Goldberg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hlinkClick r:id="rId6" action="ppaction://hlinkfile"/>
              </a:rPr>
              <a:t>G. </a:t>
            </a:r>
            <a:r>
              <a:rPr lang="en-US" sz="1800" dirty="0">
                <a:solidFill>
                  <a:srgbClr val="000000"/>
                </a:solidFill>
                <a:hlinkClick r:id="rId6" action="ppaction://hlinkfile"/>
              </a:rPr>
              <a:t>Landsberg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hlinkClick r:id="rId10" action="ppaction://hlinkfile"/>
              </a:rPr>
              <a:t>G. Shaughnessy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b="1" dirty="0" smtClean="0">
                <a:solidFill>
                  <a:srgbClr val="FF0000"/>
                </a:solidFill>
                <a:hlinkClick r:id="rId7" action="ppaction://hlinkfile"/>
              </a:rPr>
              <a:t>D. Stojkovic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smtClean="0">
                <a:solidFill>
                  <a:srgbClr val="000000"/>
                </a:solidFill>
                <a:hlinkClick r:id="rId11" action="ppaction://hlinkfile"/>
              </a:rPr>
              <a:t>T. </a:t>
            </a:r>
            <a:r>
              <a:rPr lang="en-US" sz="1800" dirty="0">
                <a:solidFill>
                  <a:srgbClr val="000000"/>
                </a:solidFill>
                <a:hlinkClick r:id="rId11" action="ppaction://hlinkfile"/>
              </a:rPr>
              <a:t>Weiler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Phys. Rev. D83, 114046 (2011)</a:t>
            </a:r>
            <a:r>
              <a:rPr lang="en-US" sz="1800" dirty="0" smtClean="0">
                <a:solidFill>
                  <a:srgbClr val="000000"/>
                </a:solidFill>
              </a:rPr>
              <a:t>   </a:t>
            </a:r>
          </a:p>
          <a:p>
            <a:r>
              <a:rPr lang="en-US" sz="1800" b="1" i="1" dirty="0" smtClean="0">
                <a:solidFill>
                  <a:srgbClr val="FF0000"/>
                </a:solidFill>
              </a:rPr>
              <a:t> </a:t>
            </a:r>
            <a:endParaRPr lang="en-US" sz="1800" b="1" i="1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1009471"/>
            <a:ext cx="8115298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000000"/>
                </a:solidFill>
              </a:rPr>
              <a:t>Detecting Vanishing Dimensions Via Primordial Gravitational Wave </a:t>
            </a:r>
            <a:r>
              <a:rPr lang="en-US" sz="1800" b="1" dirty="0" smtClean="0">
                <a:solidFill>
                  <a:srgbClr val="000000"/>
                </a:solidFill>
              </a:rPr>
              <a:t>Astronomy</a:t>
            </a:r>
            <a:r>
              <a:rPr lang="en-US" sz="1800" dirty="0">
                <a:solidFill>
                  <a:srgbClr val="000000"/>
                </a:solidFill>
              </a:rPr>
              <a:t/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 smtClean="0">
                <a:solidFill>
                  <a:srgbClr val="000000"/>
                </a:solidFill>
                <a:hlinkClick r:id="rId12" action="ppaction://hlinkfile"/>
              </a:rPr>
              <a:t>J. </a:t>
            </a:r>
            <a:r>
              <a:rPr lang="en-US" sz="1800" dirty="0" err="1">
                <a:solidFill>
                  <a:srgbClr val="000000"/>
                </a:solidFill>
                <a:hlinkClick r:id="rId12" action="ppaction://hlinkfile"/>
              </a:rPr>
              <a:t>Mureika</a:t>
            </a:r>
            <a:r>
              <a:rPr lang="en-US" sz="1800" b="1" dirty="0">
                <a:solidFill>
                  <a:srgbClr val="000000"/>
                </a:solidFill>
              </a:rPr>
              <a:t>, </a:t>
            </a:r>
            <a:r>
              <a:rPr lang="en-US" sz="1800" b="1" dirty="0" smtClean="0">
                <a:solidFill>
                  <a:srgbClr val="000000"/>
                </a:solidFill>
                <a:hlinkClick r:id="rId7" action="ppaction://hlinkfile"/>
              </a:rPr>
              <a:t>D. Stojkovic</a:t>
            </a:r>
            <a:r>
              <a:rPr lang="en-US" sz="1800" b="1" dirty="0" smtClean="0">
                <a:solidFill>
                  <a:srgbClr val="000000"/>
                </a:solidFill>
              </a:rPr>
              <a:t>,</a:t>
            </a:r>
          </a:p>
          <a:p>
            <a:r>
              <a:rPr lang="en-US" sz="1800" b="1" i="1" dirty="0" smtClean="0">
                <a:solidFill>
                  <a:srgbClr val="FF0000"/>
                </a:solidFill>
              </a:rPr>
              <a:t>Phys</a:t>
            </a:r>
            <a:r>
              <a:rPr lang="en-US" sz="1800" b="1" i="1" dirty="0">
                <a:solidFill>
                  <a:srgbClr val="FF0000"/>
                </a:solidFill>
              </a:rPr>
              <a:t>. Rev. </a:t>
            </a:r>
            <a:r>
              <a:rPr lang="en-US" sz="1800" b="1" i="1" dirty="0" err="1">
                <a:solidFill>
                  <a:srgbClr val="FF0000"/>
                </a:solidFill>
              </a:rPr>
              <a:t>Lett</a:t>
            </a:r>
            <a:r>
              <a:rPr lang="en-US" sz="1800" b="1" i="1" dirty="0">
                <a:solidFill>
                  <a:srgbClr val="FF0000"/>
                </a:solidFill>
              </a:rPr>
              <a:t>. 106, 101101 (2011).</a:t>
            </a:r>
            <a:r>
              <a:rPr lang="en-US" sz="1800" b="1" dirty="0">
                <a:solidFill>
                  <a:srgbClr val="FF0000"/>
                </a:solidFill>
              </a:rPr>
              <a:t> </a:t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 smtClean="0">
                <a:solidFill>
                  <a:srgbClr val="FF0000"/>
                </a:solidFill>
              </a:rPr>
              <a:t>    </a:t>
            </a:r>
            <a:r>
              <a:rPr lang="en-US" sz="1800" b="1" dirty="0">
                <a:solidFill>
                  <a:srgbClr val="FF0000"/>
                </a:solidFill>
              </a:rPr>
              <a:t> 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584676" y="5005444"/>
            <a:ext cx="6492524" cy="861956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 lvl="0"/>
            <a:r>
              <a:rPr lang="en-US" b="1" dirty="0" smtClean="0">
                <a:solidFill>
                  <a:srgbClr val="000000"/>
                </a:solidFill>
                <a:latin typeface="Times" pitchFamily="-65" charset="0"/>
                <a:ea typeface="ＭＳ Ｐゴシック" pitchFamily="34" charset="-128"/>
              </a:rPr>
              <a:t>Nature </a:t>
            </a:r>
            <a:r>
              <a:rPr lang="en-US" b="1" dirty="0">
                <a:solidFill>
                  <a:srgbClr val="000000"/>
                </a:solidFill>
                <a:latin typeface="Times" pitchFamily="-65" charset="0"/>
                <a:ea typeface="ＭＳ Ｐゴシック" pitchFamily="34" charset="-128"/>
              </a:rPr>
              <a:t>Editorial:  </a:t>
            </a:r>
            <a:r>
              <a:rPr lang="en-US" i="1" dirty="0">
                <a:solidFill>
                  <a:srgbClr val="000000"/>
                </a:solidFill>
                <a:latin typeface="Times" pitchFamily="-65" charset="0"/>
                <a:ea typeface="ＭＳ Ｐゴシック" pitchFamily="34" charset="-128"/>
              </a:rPr>
              <a:t>Nature </a:t>
            </a:r>
            <a:r>
              <a:rPr lang="en-US" b="1" dirty="0">
                <a:solidFill>
                  <a:srgbClr val="000000"/>
                </a:solidFill>
                <a:latin typeface="Times" pitchFamily="-65" charset="0"/>
                <a:ea typeface="ＭＳ Ｐゴシック" pitchFamily="34" charset="-128"/>
              </a:rPr>
              <a:t>466</a:t>
            </a:r>
            <a:r>
              <a:rPr lang="en-US" dirty="0">
                <a:solidFill>
                  <a:srgbClr val="000000"/>
                </a:solidFill>
                <a:latin typeface="Times" pitchFamily="-65" charset="0"/>
                <a:ea typeface="ＭＳ Ｐゴシック" pitchFamily="34" charset="-128"/>
              </a:rPr>
              <a:t>, 426 (2010</a:t>
            </a:r>
            <a:r>
              <a:rPr lang="en-US" dirty="0" smtClean="0">
                <a:solidFill>
                  <a:srgbClr val="000000"/>
                </a:solidFill>
                <a:latin typeface="Times" pitchFamily="-65" charset="0"/>
                <a:ea typeface="ＭＳ Ｐゴシック" pitchFamily="34" charset="-128"/>
              </a:rPr>
              <a:t>)</a:t>
            </a:r>
          </a:p>
          <a:p>
            <a:pPr lvl="0"/>
            <a:r>
              <a:rPr lang="en-US" sz="2000" i="1" dirty="0">
                <a:solidFill>
                  <a:srgbClr val="FFFF00"/>
                </a:solidFill>
                <a:latin typeface="Times" pitchFamily="-65" charset="0"/>
                <a:ea typeface="ＭＳ Ｐゴシック" pitchFamily="34" charset="-128"/>
              </a:rPr>
              <a:t>“Collider gets yet more exotic 'to-do' list”</a:t>
            </a:r>
          </a:p>
          <a:p>
            <a:pPr lvl="0"/>
            <a:endParaRPr lang="en-US" dirty="0">
              <a:solidFill>
                <a:srgbClr val="000000"/>
              </a:solidFill>
              <a:latin typeface="Times" pitchFamily="-65" charset="0"/>
              <a:ea typeface="ＭＳ Ｐゴシック" pitchFamily="34" charset="-128"/>
            </a:endParaRPr>
          </a:p>
          <a:p>
            <a:pPr>
              <a:defRPr/>
            </a:pPr>
            <a:endParaRPr lang="en-US" sz="44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man Old Style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32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489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  <a:cs typeface="Times New Roman" charset="0"/>
              </a:rPr>
              <a:t>  </a:t>
            </a:r>
            <a:endParaRPr lang="en-US" sz="2800" dirty="0">
              <a:solidFill>
                <a:srgbClr val="000000"/>
              </a:solidFill>
              <a:cs typeface="Times New Roman" charset="0"/>
              <a:sym typeface="Wingdings" pitchFamily="2" charset="2"/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76200" y="5334000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  <a:sym typeface="Wingdings" pitchFamily="2" charset="2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552699" y="215503"/>
            <a:ext cx="3962399" cy="851297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            </a:t>
            </a:r>
            <a:r>
              <a:rPr lang="en-US" sz="4400" dirty="0" smtClean="0">
                <a:solidFill>
                  <a:srgbClr val="FFFFFF"/>
                </a:solidFill>
                <a:effectLst>
                  <a:glow rad="139700">
                    <a:srgbClr val="FBDF53">
                      <a:satMod val="175000"/>
                      <a:alpha val="40000"/>
                    </a:srgbClr>
                  </a:glow>
                </a:effectLst>
              </a:rPr>
              <a:t>Result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231049" y="1479952"/>
            <a:ext cx="8758237" cy="5149448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  <a:sym typeface="Wingdings" pitchFamily="2" charset="2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19" y="1895384"/>
            <a:ext cx="4409881" cy="369823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7018" y="1638630"/>
            <a:ext cx="8608150" cy="48320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S</a:t>
            </a:r>
            <a:r>
              <a:rPr lang="en-US" sz="2800" dirty="0" smtClean="0"/>
              <a:t>uch </a:t>
            </a:r>
            <a:r>
              <a:rPr lang="en-US" sz="2800" dirty="0"/>
              <a:t>a string builds </a:t>
            </a:r>
            <a:r>
              <a:rPr lang="en-US" sz="2800" dirty="0" smtClean="0"/>
              <a:t>this structure: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 smtClean="0"/>
          </a:p>
          <a:p>
            <a:pPr marL="457200" indent="-457200">
              <a:buFont typeface="Arial" pitchFamily="34" charset="0"/>
              <a:buChar char="•"/>
            </a:pPr>
            <a:endParaRPr lang="en-US" sz="2800" dirty="0"/>
          </a:p>
          <a:p>
            <a:endParaRPr lang="en-US" sz="2800" dirty="0" smtClean="0"/>
          </a:p>
          <a:p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total </a:t>
            </a:r>
            <a:r>
              <a:rPr lang="en-US" sz="2800" dirty="0"/>
              <a:t>length of the string grows as </a:t>
            </a:r>
            <a:r>
              <a:rPr lang="en-US" sz="2800" i="1" dirty="0" smtClean="0"/>
              <a:t>N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radius </a:t>
            </a:r>
            <a:r>
              <a:rPr lang="en-US" sz="2800" dirty="0"/>
              <a:t>of the </a:t>
            </a:r>
            <a:r>
              <a:rPr lang="en-US" sz="2800" dirty="0" smtClean="0"/>
              <a:t>induced space grows as (Log N)</a:t>
            </a:r>
            <a:r>
              <a:rPr lang="en-US" sz="2800" baseline="30000" dirty="0" smtClean="0"/>
              <a:t>1/2</a:t>
            </a:r>
            <a:endParaRPr lang="en-US" sz="2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i</a:t>
            </a:r>
            <a:r>
              <a:rPr lang="en-US" sz="2800" dirty="0" smtClean="0"/>
              <a:t>n </a:t>
            </a:r>
            <a:r>
              <a:rPr lang="en-US" sz="2800" dirty="0"/>
              <a:t>the limit of </a:t>
            </a:r>
            <a:r>
              <a:rPr lang="en-US" sz="2800" i="1" dirty="0"/>
              <a:t>N </a:t>
            </a:r>
            <a:r>
              <a:rPr lang="en-US" sz="2800" i="1" dirty="0" smtClean="0"/>
              <a:t>→∞ </a:t>
            </a:r>
            <a:r>
              <a:rPr lang="en-US" sz="2800" dirty="0" smtClean="0"/>
              <a:t>the </a:t>
            </a:r>
            <a:r>
              <a:rPr lang="en-US" sz="2800" dirty="0"/>
              <a:t>string becomes </a:t>
            </a:r>
            <a:r>
              <a:rPr lang="en-US" sz="2800" dirty="0" smtClean="0"/>
              <a:t>space filling</a:t>
            </a:r>
            <a:endParaRPr lang="en-US" dirty="0"/>
          </a:p>
        </p:txBody>
      </p:sp>
      <p:pic>
        <p:nvPicPr>
          <p:cNvPr id="9" name="Picture 3" descr="C:\Users\dejan\Desktop\GIFS\88121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429000"/>
            <a:ext cx="1088299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11585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533400" y="361494"/>
            <a:ext cx="8382000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How do particles propagate on this background?</a:t>
            </a:r>
            <a:endParaRPr lang="en-US" sz="32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47464" name="Picture 8" descr="http://image.absoluteastronomy.com/images/topicimages/p/pa/path_integral_formul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33280"/>
            <a:ext cx="1973580" cy="192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.wistatutor.com/content/feed/u2268/cryst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2114550" cy="208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5693" y="3257521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2355556" y="1199694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0" y="1874769"/>
            <a:ext cx="3212739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2000" dirty="0"/>
              <a:t>B</a:t>
            </a:r>
            <a:r>
              <a:rPr lang="en-US" sz="2000" dirty="0" smtClean="0"/>
              <a:t>etween any two points </a:t>
            </a:r>
          </a:p>
          <a:p>
            <a:r>
              <a:rPr lang="en-US" sz="2000" dirty="0" smtClean="0"/>
              <a:t>there are many possible paths</a:t>
            </a:r>
            <a:endParaRPr lang="en-US" sz="2000" dirty="0"/>
          </a:p>
        </p:txBody>
      </p:sp>
      <p:sp>
        <p:nvSpPr>
          <p:cNvPr id="21" name="Right Arrow 20"/>
          <p:cNvSpPr/>
          <p:nvPr/>
        </p:nvSpPr>
        <p:spPr bwMode="auto">
          <a:xfrm rot="10648949">
            <a:off x="2585689" y="2157587"/>
            <a:ext cx="365758" cy="27432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 bwMode="auto">
          <a:xfrm>
            <a:off x="6387337" y="2157587"/>
            <a:ext cx="365758" cy="274320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297180" y="3733800"/>
            <a:ext cx="3436620" cy="5334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Feynman Path Integral </a:t>
            </a:r>
          </a:p>
          <a:p>
            <a:endParaRPr lang="en-U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7654" y="4419600"/>
            <a:ext cx="8627746" cy="230832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000" dirty="0" smtClean="0">
                <a:latin typeface="+mn-lt"/>
              </a:rPr>
              <a:t>Due </a:t>
            </a:r>
            <a:r>
              <a:rPr lang="en-US" sz="2000" dirty="0">
                <a:latin typeface="+mn-lt"/>
              </a:rPr>
              <a:t>to quantum </a:t>
            </a:r>
            <a:r>
              <a:rPr lang="en-US" sz="2000" dirty="0" smtClean="0">
                <a:latin typeface="+mn-lt"/>
              </a:rPr>
              <a:t>fluctuations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particle </a:t>
            </a:r>
            <a:r>
              <a:rPr lang="en-US" sz="2000" dirty="0">
                <a:latin typeface="+mn-lt"/>
              </a:rPr>
              <a:t>follows </a:t>
            </a:r>
            <a:r>
              <a:rPr lang="en-US" sz="2000" dirty="0" smtClean="0">
                <a:latin typeface="+mn-lt"/>
              </a:rPr>
              <a:t>a jagged path</a:t>
            </a:r>
          </a:p>
          <a:p>
            <a:pPr marL="342900" indent="-342900">
              <a:buBlip>
                <a:blip r:embed="rId4"/>
              </a:buBlip>
            </a:pPr>
            <a:endParaRPr lang="en-US" sz="2000" dirty="0" smtClean="0">
              <a:latin typeface="+mn-lt"/>
            </a:endParaRPr>
          </a:p>
          <a:p>
            <a:pPr marL="342900" indent="-342900">
              <a:buBlip>
                <a:blip r:embed="rId4"/>
              </a:buBlip>
            </a:pPr>
            <a:r>
              <a:rPr lang="en-US" sz="2000" dirty="0"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traight </a:t>
            </a:r>
            <a:r>
              <a:rPr lang="en-US" sz="2000" dirty="0">
                <a:latin typeface="+mn-lt"/>
              </a:rPr>
              <a:t>classical trajectory and paths nearest to it give the </a:t>
            </a:r>
            <a:r>
              <a:rPr lang="en-US" sz="2000" dirty="0" smtClean="0">
                <a:latin typeface="+mn-lt"/>
              </a:rPr>
              <a:t>highest contribution </a:t>
            </a:r>
          </a:p>
          <a:p>
            <a:pPr marL="342900" indent="-342900">
              <a:buBlip>
                <a:blip r:embed="rId4"/>
              </a:buBlip>
            </a:pPr>
            <a:endParaRPr lang="en-US" sz="2000" dirty="0">
              <a:latin typeface="+mn-lt"/>
            </a:endParaRPr>
          </a:p>
          <a:p>
            <a:pPr marL="342900" indent="-342900">
              <a:buBlip>
                <a:blip r:embed="rId4"/>
              </a:buBlip>
            </a:pPr>
            <a:r>
              <a:rPr lang="en-US" sz="2000" dirty="0" smtClean="0">
                <a:latin typeface="+mn-lt"/>
              </a:rPr>
              <a:t>Interference </a:t>
            </a:r>
            <a:r>
              <a:rPr lang="en-US" sz="2000" dirty="0">
                <a:latin typeface="+mn-lt"/>
              </a:rPr>
              <a:t>of many possible paths gives a straight propagation on </a:t>
            </a:r>
            <a:r>
              <a:rPr lang="en-US" sz="2000" dirty="0" smtClean="0">
                <a:latin typeface="+mn-lt"/>
              </a:rPr>
              <a:t>average</a:t>
            </a:r>
          </a:p>
          <a:p>
            <a:pPr marL="342900" indent="-342900">
              <a:buBlip>
                <a:blip r:embed="rId4"/>
              </a:buBlip>
            </a:pPr>
            <a:endParaRPr lang="en-US" sz="2000" dirty="0" smtClean="0">
              <a:latin typeface="+mn-lt"/>
            </a:endParaRPr>
          </a:p>
          <a:p>
            <a:pPr marL="342900" indent="-342900">
              <a:buBlip>
                <a:blip r:embed="rId4"/>
              </a:buBlip>
            </a:pPr>
            <a:r>
              <a:rPr lang="en-US" sz="2000" dirty="0" smtClean="0">
                <a:latin typeface="+mn-lt"/>
              </a:rPr>
              <a:t>Our case: geometry </a:t>
            </a:r>
            <a:r>
              <a:rPr lang="en-US" sz="2000" dirty="0">
                <a:latin typeface="+mn-lt"/>
              </a:rPr>
              <a:t>of the </a:t>
            </a:r>
            <a:r>
              <a:rPr lang="en-US" sz="2000" dirty="0" smtClean="0">
                <a:latin typeface="+mn-lt"/>
              </a:rPr>
              <a:t>lattice </a:t>
            </a:r>
            <a:r>
              <a:rPr lang="en-US" sz="2000" dirty="0">
                <a:latin typeface="+mn-lt"/>
              </a:rPr>
              <a:t>dictates the jaggedness of the path</a:t>
            </a: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2279356" y="1437880"/>
            <a:ext cx="152400" cy="152400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26" name="Flowchart: Connector 25"/>
          <p:cNvSpPr/>
          <p:nvPr/>
        </p:nvSpPr>
        <p:spPr bwMode="auto">
          <a:xfrm>
            <a:off x="514350" y="3200400"/>
            <a:ext cx="152400" cy="152400"/>
          </a:xfrm>
          <a:prstGeom prst="flowChartConnector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2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21061" y="296619"/>
            <a:ext cx="4430966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Geometry of the lattice </a:t>
            </a:r>
            <a:endParaRPr lang="en-US" sz="32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8600" y="5094357"/>
            <a:ext cx="7566687" cy="1015663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In all cases short distance physics is 2d  (1d)</a:t>
            </a:r>
          </a:p>
          <a:p>
            <a:r>
              <a:rPr lang="en-US" sz="2000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B</a:t>
            </a:r>
            <a:r>
              <a:rPr lang="en-US" sz="2000" dirty="0" smtClean="0"/>
              <a:t>ut the way one recovers 3d space at large distances is not the same </a:t>
            </a:r>
            <a:endParaRPr lang="en-US" sz="2000" dirty="0"/>
          </a:p>
        </p:txBody>
      </p:sp>
      <p:sp>
        <p:nvSpPr>
          <p:cNvPr id="21" name="Right Arrow 20"/>
          <p:cNvSpPr/>
          <p:nvPr/>
        </p:nvSpPr>
        <p:spPr bwMode="auto">
          <a:xfrm rot="5400000">
            <a:off x="1211100" y="3449031"/>
            <a:ext cx="365758" cy="274320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7553072" y="3447817"/>
            <a:ext cx="365758" cy="274320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>
            <a:off x="98667" y="3962400"/>
            <a:ext cx="2864947" cy="5334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“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Natural” Lattice </a:t>
            </a:r>
          </a:p>
          <a:p>
            <a:endParaRPr lang="en-U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  <p:pic>
        <p:nvPicPr>
          <p:cNvPr id="1474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090" y="1313295"/>
            <a:ext cx="3345735" cy="225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8" name="Group 27"/>
          <p:cNvGrpSpPr/>
          <p:nvPr/>
        </p:nvGrpSpPr>
        <p:grpSpPr>
          <a:xfrm>
            <a:off x="6387336" y="1362836"/>
            <a:ext cx="2612712" cy="1803505"/>
            <a:chOff x="186845" y="41472"/>
            <a:chExt cx="6967532" cy="6646948"/>
          </a:xfrm>
        </p:grpSpPr>
        <p:sp>
          <p:nvSpPr>
            <p:cNvPr id="29" name="Flowchart: Data 28"/>
            <p:cNvSpPr/>
            <p:nvPr/>
          </p:nvSpPr>
          <p:spPr bwMode="auto">
            <a:xfrm>
              <a:off x="186845" y="2286000"/>
              <a:ext cx="6934200" cy="1447800"/>
            </a:xfrm>
            <a:prstGeom prst="flowChartInputOutpu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 bwMode="auto">
            <a:xfrm rot="19426035">
              <a:off x="980159" y="2286000"/>
              <a:ext cx="5105400" cy="1447800"/>
            </a:xfrm>
            <a:prstGeom prst="flowChartInputOutpu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 bwMode="auto">
            <a:xfrm rot="14267175" flipV="1">
              <a:off x="94057" y="2470386"/>
              <a:ext cx="6646948" cy="1789120"/>
            </a:xfrm>
            <a:prstGeom prst="flowChartInputOutpu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32" name="Flowchart: Data 31"/>
            <p:cNvSpPr/>
            <p:nvPr/>
          </p:nvSpPr>
          <p:spPr bwMode="auto">
            <a:xfrm rot="1233961">
              <a:off x="220177" y="838200"/>
              <a:ext cx="6934200" cy="1447800"/>
            </a:xfrm>
            <a:prstGeom prst="flowChartInputOutpu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</p:grp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313" y="1329347"/>
            <a:ext cx="3154905" cy="1989492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3564274" y="1291064"/>
            <a:ext cx="2080138" cy="1828007"/>
            <a:chOff x="3329598" y="3206350"/>
            <a:chExt cx="1432902" cy="1423702"/>
          </a:xfrm>
        </p:grpSpPr>
        <p:sp>
          <p:nvSpPr>
            <p:cNvPr id="13" name="Parallelogram 12"/>
            <p:cNvSpPr/>
            <p:nvPr/>
          </p:nvSpPr>
          <p:spPr bwMode="auto">
            <a:xfrm>
              <a:off x="3329598" y="3487052"/>
              <a:ext cx="990600" cy="1143000"/>
            </a:xfrm>
            <a:prstGeom prst="parallelogram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35" name="Parallelogram 34"/>
            <p:cNvSpPr/>
            <p:nvPr/>
          </p:nvSpPr>
          <p:spPr bwMode="auto">
            <a:xfrm>
              <a:off x="3443898" y="3402671"/>
              <a:ext cx="990600" cy="1143000"/>
            </a:xfrm>
            <a:prstGeom prst="parallelogram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36" name="Parallelogram 35"/>
            <p:cNvSpPr/>
            <p:nvPr/>
          </p:nvSpPr>
          <p:spPr bwMode="auto">
            <a:xfrm>
              <a:off x="3552825" y="3353923"/>
              <a:ext cx="990600" cy="1143000"/>
            </a:xfrm>
            <a:prstGeom prst="parallelogram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37" name="Parallelogram 36"/>
            <p:cNvSpPr/>
            <p:nvPr/>
          </p:nvSpPr>
          <p:spPr bwMode="auto">
            <a:xfrm>
              <a:off x="3657600" y="3270986"/>
              <a:ext cx="990600" cy="1143000"/>
            </a:xfrm>
            <a:prstGeom prst="parallelogram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38" name="Parallelogram 37"/>
            <p:cNvSpPr/>
            <p:nvPr/>
          </p:nvSpPr>
          <p:spPr bwMode="auto">
            <a:xfrm>
              <a:off x="3771900" y="3206350"/>
              <a:ext cx="990600" cy="1143000"/>
            </a:xfrm>
            <a:prstGeom prst="parallelogram">
              <a:avLst/>
            </a:prstGeom>
            <a:solidFill>
              <a:schemeClr val="bg2">
                <a:lumMod val="40000"/>
                <a:lumOff val="60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</p:grpSp>
      <p:sp>
        <p:nvSpPr>
          <p:cNvPr id="40" name="Right Arrow 39"/>
          <p:cNvSpPr/>
          <p:nvPr/>
        </p:nvSpPr>
        <p:spPr bwMode="auto">
          <a:xfrm rot="5400000">
            <a:off x="4253665" y="3447817"/>
            <a:ext cx="365758" cy="274320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6248400" y="3962400"/>
            <a:ext cx="2689467" cy="5334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Random Lattice </a:t>
            </a:r>
          </a:p>
          <a:p>
            <a:endParaRPr lang="en-U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3217216" y="3962400"/>
            <a:ext cx="2712976" cy="5334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Stack of </a:t>
            </a:r>
            <a:r>
              <a:rPr lang="en-US" b="1" dirty="0" err="1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branes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endParaRPr lang="en-U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8438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474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23"/>
          <p:cNvSpPr/>
          <p:nvPr/>
        </p:nvSpPr>
        <p:spPr bwMode="auto">
          <a:xfrm>
            <a:off x="609600" y="4602478"/>
            <a:ext cx="7924801" cy="2103121"/>
          </a:xfrm>
          <a:prstGeom prst="roundRect">
            <a:avLst/>
          </a:prstGeom>
          <a:solidFill>
            <a:srgbClr val="92D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21061" y="296619"/>
            <a:ext cx="4430966" cy="838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Geometry of the lattice </a:t>
            </a:r>
            <a:endParaRPr lang="en-US" sz="32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192" y="4684542"/>
            <a:ext cx="7755649" cy="193899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pPr marL="342900" indent="-342900">
              <a:buBlip>
                <a:blip r:embed="rId2"/>
              </a:buBlip>
            </a:pPr>
            <a:r>
              <a:rPr lang="en-US" sz="2000" dirty="0" smtClean="0"/>
              <a:t>Avoids preferred direction in space</a:t>
            </a:r>
          </a:p>
          <a:p>
            <a:endParaRPr lang="en-US" sz="2000" dirty="0" smtClean="0"/>
          </a:p>
          <a:p>
            <a:pPr marL="342900" indent="-342900">
              <a:buBlip>
                <a:blip r:embed="rId2"/>
              </a:buBlip>
            </a:pPr>
            <a:r>
              <a:rPr lang="en-US" sz="2000" dirty="0" smtClean="0"/>
              <a:t>Avoids systematic violations of Lorentz invariance</a:t>
            </a:r>
          </a:p>
          <a:p>
            <a:endParaRPr lang="en-US" sz="2000" dirty="0" smtClean="0"/>
          </a:p>
          <a:p>
            <a:pPr marL="342900" indent="-342900">
              <a:buBlip>
                <a:blip r:embed="rId2"/>
              </a:buBlip>
            </a:pPr>
            <a:r>
              <a:rPr lang="en-US" sz="2000" dirty="0"/>
              <a:t>T</a:t>
            </a:r>
            <a:r>
              <a:rPr lang="en-US" sz="2000" dirty="0" smtClean="0"/>
              <a:t>he preferred reference system may exist: </a:t>
            </a:r>
            <a:r>
              <a:rPr lang="en-US" sz="2000" dirty="0" smtClean="0">
                <a:solidFill>
                  <a:srgbClr val="FF0000"/>
                </a:solidFill>
              </a:rPr>
              <a:t>the rest frame of the lattice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</a:t>
            </a:r>
            <a:r>
              <a:rPr lang="en-US" sz="2000" dirty="0" smtClean="0">
                <a:solidFill>
                  <a:srgbClr val="002060"/>
                </a:solidFill>
              </a:rPr>
              <a:t>(no more problematic than the preferred rest frame of the CMB) 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5400000">
            <a:off x="4116504" y="4187134"/>
            <a:ext cx="365758" cy="274320"/>
          </a:xfrm>
          <a:prstGeom prst="rightArrow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88075" y="1398996"/>
            <a:ext cx="2971800" cy="2031522"/>
            <a:chOff x="186845" y="41472"/>
            <a:chExt cx="6967532" cy="6646948"/>
          </a:xfrm>
          <a:effectLst>
            <a:glow rad="63500">
              <a:schemeClr val="accent4">
                <a:satMod val="175000"/>
                <a:alpha val="40000"/>
              </a:schemeClr>
            </a:glow>
          </a:effectLst>
        </p:grpSpPr>
        <p:sp>
          <p:nvSpPr>
            <p:cNvPr id="29" name="Flowchart: Data 28"/>
            <p:cNvSpPr/>
            <p:nvPr/>
          </p:nvSpPr>
          <p:spPr bwMode="auto">
            <a:xfrm>
              <a:off x="186845" y="2286000"/>
              <a:ext cx="6934200" cy="1447800"/>
            </a:xfrm>
            <a:prstGeom prst="flowChartInputOutpu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30" name="Flowchart: Data 29"/>
            <p:cNvSpPr/>
            <p:nvPr/>
          </p:nvSpPr>
          <p:spPr bwMode="auto">
            <a:xfrm rot="19426035">
              <a:off x="980159" y="2286000"/>
              <a:ext cx="5105400" cy="1447800"/>
            </a:xfrm>
            <a:prstGeom prst="flowChartInputOutpu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31" name="Flowchart: Data 30"/>
            <p:cNvSpPr/>
            <p:nvPr/>
          </p:nvSpPr>
          <p:spPr bwMode="auto">
            <a:xfrm rot="14267175" flipV="1">
              <a:off x="94057" y="2470386"/>
              <a:ext cx="6646948" cy="1789120"/>
            </a:xfrm>
            <a:prstGeom prst="flowChartInputOutpu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32" name="Flowchart: Data 31"/>
            <p:cNvSpPr/>
            <p:nvPr/>
          </p:nvSpPr>
          <p:spPr bwMode="auto">
            <a:xfrm rot="1233961">
              <a:off x="220177" y="838200"/>
              <a:ext cx="6934200" cy="1447800"/>
            </a:xfrm>
            <a:prstGeom prst="flowChartInputOutpu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2970486" y="3570288"/>
            <a:ext cx="2689467" cy="533400"/>
          </a:xfrm>
          <a:prstGeom prst="roundRect">
            <a:avLst/>
          </a:prstGeom>
          <a:solidFill>
            <a:srgbClr val="00B05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Random Lattice </a:t>
            </a:r>
          </a:p>
          <a:p>
            <a:endParaRPr lang="en-U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80267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4" descr="C:\Users\dejan\Desktop\mean_free_pa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5774176" y="3002752"/>
            <a:ext cx="2667000" cy="1392767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30" name="Rectangle 29"/>
          <p:cNvSpPr/>
          <p:nvPr/>
        </p:nvSpPr>
        <p:spPr>
          <a:xfrm>
            <a:off x="602135" y="4379912"/>
            <a:ext cx="7924800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000" dirty="0" smtClean="0"/>
              <a:t>Two simultaneously emitted</a:t>
            </a:r>
            <a:r>
              <a:rPr lang="en-US" sz="2000" dirty="0"/>
              <a:t> </a:t>
            </a:r>
            <a:r>
              <a:rPr lang="en-US" sz="2000" dirty="0" smtClean="0"/>
              <a:t>photons of energy </a:t>
            </a:r>
            <a:r>
              <a:rPr lang="it-IT" sz="2000" dirty="0"/>
              <a:t>difference </a:t>
            </a:r>
            <a:r>
              <a:rPr lang="el-GR" sz="2000" dirty="0"/>
              <a:t>Δ</a:t>
            </a:r>
            <a:r>
              <a:rPr lang="it-IT" sz="2000" dirty="0"/>
              <a:t>E = E</a:t>
            </a:r>
            <a:r>
              <a:rPr lang="it-IT" sz="2000" baseline="-25000" dirty="0"/>
              <a:t>1</a:t>
            </a:r>
            <a:r>
              <a:rPr lang="it-IT" sz="2000" dirty="0"/>
              <a:t> − E</a:t>
            </a:r>
            <a:r>
              <a:rPr lang="it-IT" sz="2000" baseline="-25000" dirty="0"/>
              <a:t>2</a:t>
            </a:r>
            <a:r>
              <a:rPr lang="it-IT" sz="2000" dirty="0"/>
              <a:t> </a:t>
            </a:r>
            <a:endParaRPr lang="it-IT" sz="2000" dirty="0" smtClean="0"/>
          </a:p>
          <a:p>
            <a:r>
              <a:rPr lang="en-US" sz="2000" dirty="0" smtClean="0"/>
              <a:t>will </a:t>
            </a:r>
            <a:r>
              <a:rPr lang="en-US" sz="2000" dirty="0"/>
              <a:t>arrive </a:t>
            </a:r>
            <a:r>
              <a:rPr lang="en-US" sz="2000" dirty="0" smtClean="0"/>
              <a:t>at the </a:t>
            </a:r>
            <a:r>
              <a:rPr lang="en-US" sz="2000" dirty="0"/>
              <a:t>observer with a time delay </a:t>
            </a:r>
            <a:r>
              <a:rPr lang="el-GR" sz="2000" dirty="0" smtClean="0"/>
              <a:t>Δ</a:t>
            </a:r>
            <a:r>
              <a:rPr lang="en-US" sz="2000" dirty="0" smtClean="0"/>
              <a:t>t </a:t>
            </a:r>
            <a:r>
              <a:rPr lang="en-US" sz="2000" dirty="0"/>
              <a:t>=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1</a:t>
            </a:r>
            <a:r>
              <a:rPr lang="en-US" sz="2000" dirty="0" smtClean="0"/>
              <a:t> </a:t>
            </a:r>
            <a:r>
              <a:rPr lang="en-US" sz="2000" dirty="0"/>
              <a:t>− </a:t>
            </a:r>
            <a:r>
              <a:rPr lang="en-US" sz="2000" dirty="0" smtClean="0"/>
              <a:t>t</a:t>
            </a:r>
            <a:r>
              <a:rPr lang="en-US" sz="2000" baseline="-25000" dirty="0" smtClean="0"/>
              <a:t>2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36" name="Rounded Rectangle 35"/>
          <p:cNvSpPr/>
          <p:nvPr/>
        </p:nvSpPr>
        <p:spPr bwMode="auto">
          <a:xfrm>
            <a:off x="5562599" y="5381258"/>
            <a:ext cx="2377440" cy="109728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en-US" sz="2000" baseline="30000" dirty="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21394" y="228600"/>
            <a:ext cx="5086282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Lorentz symmetry violation</a:t>
            </a:r>
            <a:endParaRPr lang="en-US" sz="32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295400"/>
            <a:ext cx="7467600" cy="132343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>
              <a:buBlip>
                <a:blip r:embed="rId4"/>
              </a:buBlip>
            </a:pPr>
            <a:r>
              <a:rPr lang="en-US" sz="2000" dirty="0">
                <a:solidFill>
                  <a:schemeClr val="tx1"/>
                </a:solidFill>
              </a:rPr>
              <a:t>Lorentz invariance is restored on average </a:t>
            </a:r>
            <a:r>
              <a:rPr lang="en-US" sz="2000" dirty="0" smtClean="0">
                <a:solidFill>
                  <a:schemeClr val="tx1"/>
                </a:solidFill>
              </a:rPr>
              <a:t>on large distances</a:t>
            </a:r>
          </a:p>
          <a:p>
            <a:pPr marL="342900" indent="-342900">
              <a:buBlip>
                <a:blip r:embed="rId4"/>
              </a:buBlip>
            </a:pPr>
            <a:endParaRPr lang="en-US" sz="2000" dirty="0"/>
          </a:p>
          <a:p>
            <a:pPr marL="342900" indent="-342900">
              <a:buBlip>
                <a:blip r:embed="rId4"/>
              </a:buBlip>
            </a:pPr>
            <a:r>
              <a:rPr lang="en-US" sz="2000" dirty="0" smtClean="0"/>
              <a:t> However, small </a:t>
            </a:r>
            <a:r>
              <a:rPr lang="en-US" sz="2000" dirty="0"/>
              <a:t>fluctuations of the path can </a:t>
            </a:r>
            <a:r>
              <a:rPr lang="en-US" sz="2000" dirty="0" smtClean="0"/>
              <a:t>have measurable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</a:t>
            </a:r>
            <a:r>
              <a:rPr lang="en-US" sz="2000" dirty="0"/>
              <a:t>effects for </a:t>
            </a:r>
            <a:r>
              <a:rPr lang="en-US" sz="2000" dirty="0" smtClean="0"/>
              <a:t> light </a:t>
            </a:r>
            <a:r>
              <a:rPr lang="en-US" sz="2000" dirty="0"/>
              <a:t>propagating over large </a:t>
            </a:r>
            <a:r>
              <a:rPr lang="en-US" sz="2000" dirty="0" smtClean="0"/>
              <a:t>cosmological distances</a:t>
            </a:r>
            <a:endParaRPr lang="en-US" sz="2000" dirty="0"/>
          </a:p>
        </p:txBody>
      </p:sp>
      <p:sp>
        <p:nvSpPr>
          <p:cNvPr id="28" name="Rectangle 27"/>
          <p:cNvSpPr/>
          <p:nvPr/>
        </p:nvSpPr>
        <p:spPr>
          <a:xfrm>
            <a:off x="602135" y="2895600"/>
            <a:ext cx="7924800" cy="132343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000" dirty="0" smtClean="0"/>
              <a:t>The effective speed of light </a:t>
            </a:r>
            <a:r>
              <a:rPr lang="en-US" sz="2000" dirty="0" smtClean="0">
                <a:solidFill>
                  <a:srgbClr val="FF0000"/>
                </a:solidFill>
              </a:rPr>
              <a:t>might</a:t>
            </a:r>
            <a:r>
              <a:rPr lang="en-US" sz="2000" dirty="0" smtClean="0"/>
              <a:t> change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9758424"/>
              </p:ext>
            </p:extLst>
          </p:nvPr>
        </p:nvGraphicFramePr>
        <p:xfrm>
          <a:off x="2209800" y="3458752"/>
          <a:ext cx="278765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58" name="Equation" r:id="rId5" imgW="1549080" imgH="482400" progId="Equation.3">
                  <p:embed/>
                </p:oleObj>
              </mc:Choice>
              <mc:Fallback>
                <p:oleObj name="Equation" r:id="rId5" imgW="1549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458752"/>
                        <a:ext cx="278765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527857"/>
              </p:ext>
            </p:extLst>
          </p:nvPr>
        </p:nvGraphicFramePr>
        <p:xfrm>
          <a:off x="1524000" y="5410200"/>
          <a:ext cx="324643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59" name="Equation" r:id="rId7" imgW="1803240" imgH="507960" progId="Equation.3">
                  <p:embed/>
                </p:oleObj>
              </mc:Choice>
              <mc:Fallback>
                <p:oleObj name="Equation" r:id="rId7" imgW="18032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410200"/>
                        <a:ext cx="3246438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055030"/>
              </p:ext>
            </p:extLst>
          </p:nvPr>
        </p:nvGraphicFramePr>
        <p:xfrm>
          <a:off x="5715000" y="5473491"/>
          <a:ext cx="1852613" cy="912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360" name="Equation" r:id="rId9" imgW="1028520" imgH="507960" progId="Equation.3">
                  <p:embed/>
                </p:oleObj>
              </mc:Choice>
              <mc:Fallback>
                <p:oleObj name="Equation" r:id="rId9" imgW="10285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5473491"/>
                        <a:ext cx="1852613" cy="912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216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46" name="Picture 14" descr="http://prime-spot.de/Bilder/BR/xmas_pic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72474" flipH="1">
            <a:off x="5820601" y="2424513"/>
            <a:ext cx="1129852" cy="35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706048" y="381000"/>
            <a:ext cx="5674806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amma rays and Fermi satellite</a:t>
            </a:r>
            <a:endParaRPr lang="en-US" sz="32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3148" y="4016119"/>
            <a:ext cx="7103803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Fermi observed one </a:t>
            </a:r>
            <a:r>
              <a:rPr lang="en-US" b="1" i="1" dirty="0">
                <a:solidFill>
                  <a:srgbClr val="FF0000"/>
                </a:solidFill>
              </a:rPr>
              <a:t>31-GeV and one </a:t>
            </a:r>
            <a:r>
              <a:rPr lang="en-US" b="1" i="1" dirty="0" smtClean="0">
                <a:solidFill>
                  <a:srgbClr val="FF0000"/>
                </a:solidFill>
              </a:rPr>
              <a:t>3-GeV photon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arriving with the time delay of less than 1 sec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46444" name="Picture 12" descr="http://www.necsc.us/images/earth_glob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920" y="1752600"/>
            <a:ext cx="1790055" cy="179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www.scri8e.com/stars/ani/2an1/spaar0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63148" y="2146384"/>
            <a:ext cx="685800" cy="914400"/>
          </a:xfrm>
          <a:prstGeom prst="rect">
            <a:avLst/>
          </a:prstGeom>
          <a:noFill/>
        </p:spPr>
      </p:pic>
      <p:pic>
        <p:nvPicPr>
          <p:cNvPr id="146447" name="Picture 15" descr="C:\Users\dejan\Desktop\Untitl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45484"/>
            <a:ext cx="3733800" cy="1752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363148" y="3060784"/>
            <a:ext cx="740908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GRB</a:t>
            </a:r>
            <a:endParaRPr lang="en-US" sz="2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342114" y="3076173"/>
            <a:ext cx="1832553" cy="36933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Space-time foam</a:t>
            </a:r>
            <a:endParaRPr lang="en-US" sz="1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71870" y="3616009"/>
            <a:ext cx="825867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Earth</a:t>
            </a:r>
            <a:endParaRPr lang="en-US" sz="2000" b="1" dirty="0"/>
          </a:p>
        </p:txBody>
      </p:sp>
      <p:sp>
        <p:nvSpPr>
          <p:cNvPr id="14" name="Right Arrow 13"/>
          <p:cNvSpPr/>
          <p:nvPr/>
        </p:nvSpPr>
        <p:spPr bwMode="auto">
          <a:xfrm rot="5400000">
            <a:off x="4047559" y="4808575"/>
            <a:ext cx="594360" cy="917079"/>
          </a:xfrm>
          <a:prstGeom prst="right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363148" y="5623560"/>
            <a:ext cx="6714052" cy="838200"/>
          </a:xfrm>
          <a:solidFill>
            <a:schemeClr val="tx2">
              <a:lumMod val="75000"/>
              <a:lumOff val="2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bg1"/>
                </a:solidFill>
              </a:rPr>
              <a:t>Usually interpreted as the limit E</a:t>
            </a:r>
            <a:r>
              <a:rPr lang="en-US" sz="2400" b="1" baseline="-25000" dirty="0" smtClean="0">
                <a:solidFill>
                  <a:schemeClr val="bg1"/>
                </a:solidFill>
              </a:rPr>
              <a:t>* </a:t>
            </a:r>
            <a:r>
              <a:rPr lang="en-US" sz="2400" b="1" dirty="0" smtClean="0">
                <a:solidFill>
                  <a:schemeClr val="bg1"/>
                </a:solidFill>
              </a:rPr>
              <a:t> ≥ </a:t>
            </a:r>
            <a:r>
              <a:rPr lang="en-US" sz="2400" b="1" dirty="0" err="1" smtClean="0">
                <a:solidFill>
                  <a:schemeClr val="bg1"/>
                </a:solidFill>
              </a:rPr>
              <a:t>M</a:t>
            </a:r>
            <a:r>
              <a:rPr lang="en-US" sz="2400" b="1" baseline="-25000" dirty="0" err="1" smtClean="0">
                <a:solidFill>
                  <a:schemeClr val="bg1"/>
                </a:solidFill>
              </a:rPr>
              <a:t>Pl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09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 bwMode="auto">
          <a:xfrm>
            <a:off x="381000" y="1536700"/>
            <a:ext cx="8383836" cy="4419600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b="1" dirty="0" smtClean="0"/>
              <a:t>Caveats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: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514350" marR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Only one event observed</a:t>
            </a:r>
          </a:p>
          <a:p>
            <a:pPr marL="514350" marR="0" indent="-5143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</a:pPr>
            <a:r>
              <a:rPr lang="en-US" dirty="0" smtClean="0"/>
              <a:t>Physics of the source poorly understood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Limit </a:t>
            </a:r>
            <a:r>
              <a:rPr lang="en-US" dirty="0"/>
              <a:t>E</a:t>
            </a:r>
            <a:r>
              <a:rPr lang="en-US" baseline="-25000" dirty="0"/>
              <a:t>* </a:t>
            </a:r>
            <a:r>
              <a:rPr lang="en-US" dirty="0"/>
              <a:t> ≥ </a:t>
            </a:r>
            <a:r>
              <a:rPr lang="en-US" dirty="0" err="1"/>
              <a:t>M</a:t>
            </a:r>
            <a:r>
              <a:rPr lang="en-US" baseline="-25000" dirty="0" err="1"/>
              <a:t>Pl</a:t>
            </a:r>
            <a:r>
              <a:rPr lang="en-US" dirty="0" smtClean="0"/>
              <a:t> valid only if linear corrections exist (LQG)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>
                <a:solidFill>
                  <a:srgbClr val="FF0000"/>
                </a:solidFill>
              </a:rPr>
              <a:t>Both photons E</a:t>
            </a:r>
            <a:r>
              <a:rPr lang="el-GR" baseline="-25000" dirty="0" smtClean="0">
                <a:solidFill>
                  <a:srgbClr val="FF0000"/>
                </a:solidFill>
              </a:rPr>
              <a:t>γ</a:t>
            </a:r>
            <a:r>
              <a:rPr lang="en-US" baseline="-25000" dirty="0" smtClean="0">
                <a:solidFill>
                  <a:srgbClr val="FF0000"/>
                </a:solidFill>
              </a:rPr>
              <a:t>  </a:t>
            </a:r>
            <a:r>
              <a:rPr lang="en-US" dirty="0" smtClean="0">
                <a:solidFill>
                  <a:srgbClr val="FF0000"/>
                </a:solidFill>
              </a:rPr>
              <a:t>&lt; </a:t>
            </a:r>
            <a:r>
              <a:rPr lang="en-US" dirty="0" err="1" smtClean="0">
                <a:solidFill>
                  <a:srgbClr val="FF0000"/>
                </a:solidFill>
              </a:rPr>
              <a:t>TeV</a:t>
            </a:r>
            <a:r>
              <a:rPr lang="en-US" dirty="0" smtClean="0">
                <a:solidFill>
                  <a:srgbClr val="FF0000"/>
                </a:solidFill>
              </a:rPr>
              <a:t>   →  no  </a:t>
            </a:r>
            <a:r>
              <a:rPr lang="en-US" dirty="0" err="1" smtClean="0">
                <a:solidFill>
                  <a:srgbClr val="FF0000"/>
                </a:solidFill>
              </a:rPr>
              <a:t>c</a:t>
            </a:r>
            <a:r>
              <a:rPr lang="en-US" baseline="-25000" dirty="0" err="1" smtClean="0">
                <a:solidFill>
                  <a:srgbClr val="FF0000"/>
                </a:solidFill>
              </a:rPr>
              <a:t>eff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el-GR" dirty="0" smtClean="0">
                <a:solidFill>
                  <a:srgbClr val="FF0000"/>
                </a:solidFill>
              </a:rPr>
              <a:t>Δ</a:t>
            </a:r>
            <a:r>
              <a:rPr lang="en-US" dirty="0" smtClean="0">
                <a:solidFill>
                  <a:srgbClr val="FF0000"/>
                </a:solidFill>
              </a:rPr>
              <a:t>E)  </a:t>
            </a:r>
          </a:p>
          <a:p>
            <a:pPr marL="514350" indent="-514350">
              <a:lnSpc>
                <a:spcPct val="150000"/>
              </a:lnSpc>
              <a:buFont typeface="+mj-lt"/>
              <a:buAutoNum type="romanLcPeriod"/>
            </a:pPr>
            <a:r>
              <a:rPr lang="en-US" dirty="0" smtClean="0"/>
              <a:t>High interaction probability for high energy gamma rays with CMB and infrared background photons (e</a:t>
            </a:r>
            <a:r>
              <a:rPr lang="en-US" baseline="30000" dirty="0" smtClean="0"/>
              <a:t>+</a:t>
            </a:r>
            <a:r>
              <a:rPr lang="en-US" dirty="0"/>
              <a:t> </a:t>
            </a:r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dirty="0" smtClean="0"/>
              <a:t>)  </a:t>
            </a:r>
          </a:p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</a:pPr>
            <a:endParaRPr lang="en-US" dirty="0" smtClean="0"/>
          </a:p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  <a:tabLst/>
            </a:pPr>
            <a:endParaRPr kumimoji="0" 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295400" y="304347"/>
            <a:ext cx="6248400" cy="838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Fermi result and vanishing dimensions</a:t>
            </a:r>
            <a:endParaRPr lang="en-US" sz="28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125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286000" y="152400"/>
            <a:ext cx="5257800" cy="838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Regular vs. random lattice</a:t>
            </a:r>
            <a:endParaRPr lang="en-US" sz="28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19400" y="4495800"/>
            <a:ext cx="6477000" cy="144655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b="1" dirty="0" smtClean="0"/>
              <a:t>(Poison) Randomization is crucial:</a:t>
            </a:r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One can’t tell what frame was used to produce sprinkling 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B050"/>
                </a:solidFill>
              </a:rPr>
              <a:t>Approximation is equally good in any frame 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1505429" y="3268031"/>
            <a:ext cx="6972759" cy="540133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b="1" dirty="0" smtClean="0"/>
              <a:t>  Regular lattice in two different Lorentz frames  (a) and (b) 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167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988" y="1544006"/>
            <a:ext cx="76962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http://lh6.ggpht.com/_4ruQ7t4zrFA/SdpDR7UcrxI/AAAAAAAAB84/LWF2xID8s24/perceive-random-ludol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8" y="3808164"/>
            <a:ext cx="2932742" cy="29283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30200" y="990600"/>
            <a:ext cx="7747000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1800" dirty="0" smtClean="0"/>
              <a:t>F. </a:t>
            </a:r>
            <a:r>
              <a:rPr lang="en-US" sz="1800" dirty="0" err="1" smtClean="0"/>
              <a:t>Dowker</a:t>
            </a:r>
            <a:r>
              <a:rPr lang="en-US" sz="1800" dirty="0" smtClean="0"/>
              <a:t>,</a:t>
            </a:r>
            <a:r>
              <a:rPr lang="en-US" sz="1800" dirty="0"/>
              <a:t> </a:t>
            </a:r>
            <a:r>
              <a:rPr lang="en-US" sz="1800" dirty="0" smtClean="0"/>
              <a:t>J. Henson, R. </a:t>
            </a:r>
            <a:r>
              <a:rPr lang="en-US" sz="1800" dirty="0" err="1" smtClean="0"/>
              <a:t>Sorkin</a:t>
            </a:r>
            <a:r>
              <a:rPr lang="en-US" sz="1800" dirty="0"/>
              <a:t>, </a:t>
            </a:r>
            <a:r>
              <a:rPr lang="en-US" sz="1800" dirty="0" smtClean="0"/>
              <a:t>gr-qc/0311055 </a:t>
            </a:r>
            <a:endParaRPr lang="en-US" sz="1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2986" y="6424690"/>
            <a:ext cx="492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LM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6644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ejan\Desktop\GIFS\5346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223" y="4991057"/>
            <a:ext cx="721189" cy="72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ounded Rectangle 13"/>
          <p:cNvSpPr/>
          <p:nvPr/>
        </p:nvSpPr>
        <p:spPr bwMode="auto">
          <a:xfrm>
            <a:off x="352553" y="1735165"/>
            <a:ext cx="5855809" cy="1008769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 smtClean="0"/>
              <a:t>To propagate from A to B with </a:t>
            </a:r>
            <a:r>
              <a:rPr lang="en-US" b="1" dirty="0" smtClean="0"/>
              <a:t>c</a:t>
            </a:r>
            <a:r>
              <a:rPr lang="en-US" sz="2000" dirty="0" smtClean="0"/>
              <a:t> on a straight line</a:t>
            </a:r>
          </a:p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It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must move with  </a:t>
            </a:r>
            <a:r>
              <a:rPr kumimoji="0" lang="en-US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c</a:t>
            </a:r>
            <a:r>
              <a:rPr kumimoji="0" lang="en-US" b="1" i="0" u="none" strike="noStrike" cap="none" normalizeH="0" baseline="-250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eff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= √3  c  </a:t>
            </a:r>
            <a:r>
              <a:rPr kumimoji="0" lang="en-US" sz="20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along the sides </a:t>
            </a:r>
            <a:endParaRPr kumimoji="0" lang="en-US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49226" y="304347"/>
            <a:ext cx="4724400" cy="83820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Effective speed of light</a:t>
            </a:r>
            <a:endParaRPr lang="en-US" sz="28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52553" y="3422325"/>
            <a:ext cx="8615860" cy="212365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b="1" dirty="0" smtClean="0"/>
              <a:t>No problem in the Feynman path integral picture</a:t>
            </a:r>
          </a:p>
          <a:p>
            <a:endParaRPr lang="en-US" dirty="0" smtClean="0"/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sz="2000" dirty="0" smtClean="0">
              <a:solidFill>
                <a:srgbClr val="00B050"/>
              </a:solidFill>
            </a:endParaRPr>
          </a:p>
          <a:p>
            <a:r>
              <a:rPr lang="en-US" sz="2000" dirty="0" smtClean="0">
                <a:solidFill>
                  <a:srgbClr val="00B050"/>
                </a:solidFill>
              </a:rPr>
              <a:t>In a short time (TeV</a:t>
            </a:r>
            <a:r>
              <a:rPr lang="en-US" sz="2000" baseline="30000" dirty="0" smtClean="0">
                <a:solidFill>
                  <a:srgbClr val="00B050"/>
                </a:solidFill>
              </a:rPr>
              <a:t>-1</a:t>
            </a:r>
            <a:r>
              <a:rPr lang="en-US" sz="2000" dirty="0" smtClean="0">
                <a:solidFill>
                  <a:srgbClr val="00B050"/>
                </a:solidFill>
              </a:rPr>
              <a:t>) particle can move with </a:t>
            </a:r>
            <a:r>
              <a:rPr lang="en-US" dirty="0" smtClean="0"/>
              <a:t>v &gt; c </a:t>
            </a:r>
            <a:r>
              <a:rPr lang="en-US" sz="2000" dirty="0" smtClean="0">
                <a:solidFill>
                  <a:srgbClr val="00B050"/>
                </a:solidFill>
              </a:rPr>
              <a:t>due to quantum effects</a:t>
            </a:r>
            <a:endParaRPr lang="en-US" sz="2000" dirty="0">
              <a:solidFill>
                <a:srgbClr val="00B050"/>
              </a:solidFill>
            </a:endParaRPr>
          </a:p>
        </p:txBody>
      </p:sp>
      <p:grpSp>
        <p:nvGrpSpPr>
          <p:cNvPr id="150532" name="Group 150531"/>
          <p:cNvGrpSpPr/>
          <p:nvPr/>
        </p:nvGrpSpPr>
        <p:grpSpPr>
          <a:xfrm>
            <a:off x="6431605" y="1021319"/>
            <a:ext cx="2251934" cy="2062776"/>
            <a:chOff x="1447800" y="2719057"/>
            <a:chExt cx="3365341" cy="2828659"/>
          </a:xfrm>
        </p:grpSpPr>
        <p:cxnSp>
          <p:nvCxnSpPr>
            <p:cNvPr id="21" name="Straight Connector 20"/>
            <p:cNvCxnSpPr>
              <a:endCxn id="27" idx="7"/>
            </p:cNvCxnSpPr>
            <p:nvPr/>
          </p:nvCxnSpPr>
          <p:spPr bwMode="auto">
            <a:xfrm flipV="1">
              <a:off x="3573144" y="2979561"/>
              <a:ext cx="907395" cy="487540"/>
            </a:xfrm>
            <a:prstGeom prst="line">
              <a:avLst/>
            </a:prstGeom>
            <a:solidFill>
              <a:schemeClr val="accent1"/>
            </a:solidFill>
            <a:ln w="635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grpSp>
          <p:nvGrpSpPr>
            <p:cNvPr id="23" name="Group 22"/>
            <p:cNvGrpSpPr/>
            <p:nvPr/>
          </p:nvGrpSpPr>
          <p:grpSpPr>
            <a:xfrm>
              <a:off x="1447800" y="2719057"/>
              <a:ext cx="3365341" cy="2828659"/>
              <a:chOff x="2431343" y="2590800"/>
              <a:chExt cx="3365341" cy="2828659"/>
            </a:xfrm>
          </p:grpSpPr>
          <p:pic>
            <p:nvPicPr>
              <p:cNvPr id="150530" name="Picture 2" descr="http://upload.wikimedia.org/wikipedia/commons/thumb/e/e7/Necker_cube.svg/400px-Necker_cube.svg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7000" y="2667000"/>
                <a:ext cx="2898648" cy="26087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4" name="Straight Connector 3"/>
              <p:cNvCxnSpPr/>
              <p:nvPr/>
            </p:nvCxnSpPr>
            <p:spPr bwMode="auto">
              <a:xfrm flipV="1">
                <a:off x="2819400" y="2895600"/>
                <a:ext cx="2590800" cy="2133600"/>
              </a:xfrm>
              <a:prstGeom prst="line">
                <a:avLst/>
              </a:prstGeom>
              <a:ln>
                <a:solidFill>
                  <a:srgbClr val="002060"/>
                </a:solidFill>
                <a:prstDash val="dash"/>
                <a:headEnd type="none" w="med" len="med"/>
                <a:tailEnd type="none" w="med" len="med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 bwMode="auto">
              <a:xfrm>
                <a:off x="2819400" y="5029200"/>
                <a:ext cx="1752600" cy="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flipV="1">
                <a:off x="4556687" y="3276600"/>
                <a:ext cx="0" cy="1752600"/>
              </a:xfrm>
              <a:prstGeom prst="line">
                <a:avLst/>
              </a:prstGeom>
              <a:solidFill>
                <a:schemeClr val="accent1"/>
              </a:solidFill>
              <a:ln w="508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 w="med" len="med"/>
              </a:ln>
              <a:effectLst/>
            </p:spPr>
          </p:cxnSp>
          <p:sp>
            <p:nvSpPr>
              <p:cNvPr id="24" name="TextBox 23"/>
              <p:cNvSpPr txBox="1"/>
              <p:nvPr/>
            </p:nvSpPr>
            <p:spPr>
              <a:xfrm>
                <a:off x="2431343" y="5019349"/>
                <a:ext cx="370614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A</a:t>
                </a:r>
                <a:endParaRPr lang="en-US" sz="2000" dirty="0"/>
              </a:p>
            </p:txBody>
          </p:sp>
          <p:sp>
            <p:nvSpPr>
              <p:cNvPr id="25" name="Flowchart: Connector 24"/>
              <p:cNvSpPr/>
              <p:nvPr/>
            </p:nvSpPr>
            <p:spPr bwMode="auto">
              <a:xfrm>
                <a:off x="2743200" y="4953000"/>
                <a:ext cx="152400" cy="152400"/>
              </a:xfrm>
              <a:prstGeom prst="flowChartConnector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440496" y="2590800"/>
                <a:ext cx="35618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B</a:t>
                </a:r>
              </a:p>
            </p:txBody>
          </p:sp>
          <p:sp>
            <p:nvSpPr>
              <p:cNvPr id="27" name="Flowchart: Connector 26"/>
              <p:cNvSpPr/>
              <p:nvPr/>
            </p:nvSpPr>
            <p:spPr bwMode="auto">
              <a:xfrm>
                <a:off x="5334000" y="2828986"/>
                <a:ext cx="152400" cy="152400"/>
              </a:xfrm>
              <a:prstGeom prst="flowChartConnector">
                <a:avLst/>
              </a:prstGeom>
              <a:solidFill>
                <a:schemeClr val="tx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</p:grpSp>
      <p:grpSp>
        <p:nvGrpSpPr>
          <p:cNvPr id="150547" name="Group 150546"/>
          <p:cNvGrpSpPr/>
          <p:nvPr/>
        </p:nvGrpSpPr>
        <p:grpSpPr>
          <a:xfrm>
            <a:off x="1433954" y="4174033"/>
            <a:ext cx="4157718" cy="578407"/>
            <a:chOff x="1211756" y="4453984"/>
            <a:chExt cx="4820926" cy="664728"/>
          </a:xfrm>
        </p:grpSpPr>
        <p:cxnSp>
          <p:nvCxnSpPr>
            <p:cNvPr id="150534" name="Straight Arrow Connector 150533"/>
            <p:cNvCxnSpPr/>
            <p:nvPr/>
          </p:nvCxnSpPr>
          <p:spPr bwMode="auto">
            <a:xfrm>
              <a:off x="1480781" y="5029200"/>
              <a:ext cx="1719619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4620658" y="5002576"/>
              <a:ext cx="1143000" cy="1652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0543" name="Straight Arrow Connector 150542"/>
            <p:cNvCxnSpPr/>
            <p:nvPr/>
          </p:nvCxnSpPr>
          <p:spPr bwMode="auto">
            <a:xfrm>
              <a:off x="3352800" y="5019101"/>
              <a:ext cx="1098014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50545" name="Flowchart: Connector 150544"/>
            <p:cNvSpPr/>
            <p:nvPr/>
          </p:nvSpPr>
          <p:spPr bwMode="auto">
            <a:xfrm>
              <a:off x="1332582" y="4939688"/>
              <a:ext cx="148199" cy="179024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52" name="Flowchart: Connector 51"/>
            <p:cNvSpPr/>
            <p:nvPr/>
          </p:nvSpPr>
          <p:spPr bwMode="auto">
            <a:xfrm>
              <a:off x="4038600" y="4939688"/>
              <a:ext cx="148199" cy="179024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53" name="Flowchart: Connector 52"/>
            <p:cNvSpPr/>
            <p:nvPr/>
          </p:nvSpPr>
          <p:spPr bwMode="auto">
            <a:xfrm>
              <a:off x="3661801" y="4939688"/>
              <a:ext cx="148199" cy="179024"/>
            </a:xfrm>
            <a:prstGeom prst="flowChartConnector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54" name="Flowchart: Connector 53"/>
            <p:cNvSpPr/>
            <p:nvPr/>
          </p:nvSpPr>
          <p:spPr bwMode="auto">
            <a:xfrm>
              <a:off x="5763658" y="4921326"/>
              <a:ext cx="148199" cy="179024"/>
            </a:xfrm>
            <a:prstGeom prst="flowChartConnector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150546" name="TextBox 150545"/>
            <p:cNvSpPr txBox="1"/>
            <p:nvPr/>
          </p:nvSpPr>
          <p:spPr>
            <a:xfrm>
              <a:off x="1211756" y="454030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591831" y="4453984"/>
              <a:ext cx="436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+</a:t>
              </a:r>
              <a:endParaRPr lang="en-US" dirty="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3952632" y="4453985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5642832" y="4496697"/>
              <a:ext cx="3898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</a:t>
              </a:r>
              <a:r>
                <a:rPr lang="en-US" baseline="30000" dirty="0" smtClean="0"/>
                <a:t>-</a:t>
              </a:r>
              <a:endParaRPr lang="en-US" dirty="0"/>
            </a:p>
          </p:txBody>
        </p:sp>
      </p:grpSp>
      <p:sp>
        <p:nvSpPr>
          <p:cNvPr id="60" name="Rounded Rectangle 59"/>
          <p:cNvSpPr/>
          <p:nvPr/>
        </p:nvSpPr>
        <p:spPr bwMode="auto">
          <a:xfrm>
            <a:off x="343292" y="5715000"/>
            <a:ext cx="8535399" cy="609600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solidFill>
                  <a:srgbClr val="C00000"/>
                </a:solidFill>
              </a:rPr>
              <a:t>Discrete structures don’t need to change an effective speed of light</a:t>
            </a:r>
          </a:p>
        </p:txBody>
      </p:sp>
    </p:spTree>
    <p:extLst>
      <p:ext uri="{BB962C8B-B14F-4D97-AF65-F5344CB8AC3E}">
        <p14:creationId xmlns:p14="http://schemas.microsoft.com/office/powerpoint/2010/main" val="938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C:\Users\dejan\Pictures\you-want-proo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409950" cy="373413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81200" y="457200"/>
            <a:ext cx="5105400" cy="1143000"/>
          </a:xfrm>
          <a:prstGeom prst="rect">
            <a:avLst/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Concrete Model?</a:t>
            </a:r>
            <a:endParaRPr lang="en-US" sz="40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46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/>
          <p:cNvPicPr>
            <a:picLocks noGrp="1" noChangeAspect="1" noChangeArrowheads="1"/>
          </p:cNvPicPr>
          <p:nvPr>
            <p:ph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0"/>
            <a:ext cx="9144000" cy="6858000"/>
          </a:xfrm>
          <a:blipFill dpi="0" rotWithShape="1">
            <a:blip r:embed="rId5"/>
            <a:srcRect/>
            <a:tile tx="0" ty="0" sx="100000" sy="100000" flip="none" algn="tl"/>
          </a:blipFill>
        </p:spPr>
      </p:pic>
      <p:sp>
        <p:nvSpPr>
          <p:cNvPr id="16387" name="Rectangle 6"/>
          <p:cNvSpPr>
            <a:spLocks noChangeArrowheads="1"/>
          </p:cNvSpPr>
          <p:nvPr/>
        </p:nvSpPr>
        <p:spPr bwMode="auto">
          <a:xfrm>
            <a:off x="3978275" y="3687763"/>
            <a:ext cx="4144963" cy="731837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Rounded Rectangle 5"/>
          <p:cNvSpPr/>
          <p:nvPr/>
        </p:nvSpPr>
        <p:spPr bwMode="auto">
          <a:xfrm>
            <a:off x="3657600" y="838200"/>
            <a:ext cx="5349557" cy="5577839"/>
          </a:xfrm>
          <a:prstGeom prst="roundRect">
            <a:avLst/>
          </a:prstGeom>
          <a:solidFill>
            <a:schemeClr val="accent5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733800" y="1143000"/>
            <a:ext cx="5410200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Times"/>
              </a:rPr>
              <a:t> </a:t>
            </a:r>
            <a:r>
              <a:rPr lang="en-US" sz="2800" b="1" dirty="0" smtClean="0">
                <a:latin typeface="Times"/>
              </a:rPr>
              <a:t>Brief overview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                              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      </a:t>
            </a:r>
            <a:endParaRPr lang="en-US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</a:t>
            </a:r>
            <a:r>
              <a:rPr lang="en-US" sz="2800" b="1" dirty="0" smtClean="0">
                <a:latin typeface="Times"/>
              </a:rPr>
              <a:t>Evolving dimensions:</a:t>
            </a:r>
            <a:endParaRPr lang="en-US" sz="2800" b="1" dirty="0">
              <a:latin typeface="Times"/>
            </a:endParaRPr>
          </a:p>
          <a:p>
            <a:pPr>
              <a:spcBef>
                <a:spcPct val="50000"/>
              </a:spcBef>
              <a:defRPr/>
            </a:pPr>
            <a:r>
              <a:rPr lang="en-US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"/>
              </a:rPr>
              <a:t>O</a:t>
            </a:r>
            <a:r>
              <a:rPr lang="en-US" sz="2400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"/>
              </a:rPr>
              <a:t>ur universe </a:t>
            </a:r>
            <a:r>
              <a:rPr lang="en-US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"/>
              </a:rPr>
              <a:t>is</a:t>
            </a:r>
            <a:r>
              <a:rPr lang="en-US" sz="2400" i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Times"/>
              </a:rPr>
              <a:t> lower dim on short scales and higher dim on large scales!</a:t>
            </a:r>
          </a:p>
          <a:p>
            <a:pPr>
              <a:spcBef>
                <a:spcPct val="50000"/>
              </a:spcBef>
              <a:defRPr/>
            </a:pPr>
            <a:endParaRPr lang="en-US" i="1" dirty="0">
              <a:solidFill>
                <a:srgbClr val="FF0000"/>
              </a:solidFill>
              <a:latin typeface="Times"/>
            </a:endParaRPr>
          </a:p>
          <a:p>
            <a:pPr>
              <a:spcBef>
                <a:spcPct val="50000"/>
              </a:spcBef>
              <a:defRPr/>
            </a:pPr>
            <a:endParaRPr lang="en-US" sz="2400" i="1" dirty="0" smtClean="0">
              <a:solidFill>
                <a:srgbClr val="FF0000"/>
              </a:solidFill>
              <a:latin typeface="Times"/>
            </a:endParaRPr>
          </a:p>
          <a:p>
            <a:pPr>
              <a:spcBef>
                <a:spcPct val="50000"/>
              </a:spcBef>
              <a:defRPr/>
            </a:pPr>
            <a:endParaRPr lang="en-US" i="1" dirty="0">
              <a:solidFill>
                <a:srgbClr val="FF0000"/>
              </a:solidFill>
              <a:latin typeface="Times"/>
            </a:endParaRPr>
          </a:p>
          <a:p>
            <a:pPr>
              <a:spcBef>
                <a:spcPct val="50000"/>
              </a:spcBef>
              <a:defRPr/>
            </a:pPr>
            <a:endParaRPr lang="en-US" sz="2400" i="1" dirty="0" smtClean="0">
              <a:solidFill>
                <a:srgbClr val="FF0000"/>
              </a:solidFill>
              <a:latin typeface="Times"/>
            </a:endParaRPr>
          </a:p>
          <a:p>
            <a:pPr>
              <a:spcBef>
                <a:spcPct val="50000"/>
              </a:spcBef>
              <a:defRPr/>
            </a:pPr>
            <a:endParaRPr lang="en-US" i="1" dirty="0">
              <a:solidFill>
                <a:srgbClr val="FF0000"/>
              </a:solidFill>
              <a:latin typeface="Times"/>
            </a:endParaRPr>
          </a:p>
          <a:p>
            <a:pPr>
              <a:spcBef>
                <a:spcPct val="50000"/>
              </a:spcBef>
              <a:defRPr/>
            </a:pPr>
            <a:endParaRPr lang="en-US" sz="2400" i="1" dirty="0" smtClean="0">
              <a:solidFill>
                <a:srgbClr val="FF0000"/>
              </a:solidFill>
              <a:latin typeface="Times"/>
            </a:endParaRPr>
          </a:p>
        </p:txBody>
      </p:sp>
      <p:sp>
        <p:nvSpPr>
          <p:cNvPr id="8" name="AutoShape 12"/>
          <p:cNvSpPr>
            <a:spLocks noChangeArrowheads="1"/>
          </p:cNvSpPr>
          <p:nvPr/>
        </p:nvSpPr>
        <p:spPr bwMode="auto">
          <a:xfrm>
            <a:off x="5143500" y="0"/>
            <a:ext cx="2247900" cy="914400"/>
          </a:xfrm>
          <a:prstGeom prst="horizontalScroll">
            <a:avLst>
              <a:gd name="adj" fmla="val 12500"/>
            </a:avLst>
          </a:prstGeom>
          <a:solidFill>
            <a:schemeClr val="accent5">
              <a:lumMod val="50000"/>
            </a:schemeClr>
          </a:solidFill>
          <a:ln w="9525">
            <a:solidFill>
              <a:srgbClr val="000000"/>
            </a:solidFill>
            <a:round/>
            <a:headEnd/>
            <a:tailEnd/>
          </a:ln>
          <a:effectLst>
            <a:prstShdw prst="shdw11">
              <a:srgbClr val="808080">
                <a:alpha val="50000"/>
              </a:srgbClr>
            </a:prstShdw>
          </a:effectLst>
        </p:spPr>
        <p:txBody>
          <a:bodyPr/>
          <a:lstStyle/>
          <a:p>
            <a:pPr>
              <a:defRPr/>
            </a:pP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Outline</a:t>
            </a:r>
            <a:endParaRPr lang="en-US" sz="4000" dirty="0">
              <a:solidFill>
                <a:srgbClr val="FFFF00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970337" y="3969940"/>
            <a:ext cx="4860925" cy="89931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"/>
              </a:rPr>
              <a:t>Motivation for this proposal</a:t>
            </a:r>
          </a:p>
          <a:p>
            <a:pPr marL="285750" indent="-285750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000" dirty="0" smtClean="0">
                <a:latin typeface="Times"/>
              </a:rPr>
              <a:t>Possible evidence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343400" y="5181600"/>
            <a:ext cx="4114800" cy="457200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            </a:t>
            </a:r>
            <a:r>
              <a:rPr lang="en-US" dirty="0" smtClean="0">
                <a:solidFill>
                  <a:schemeClr val="bg1"/>
                </a:solidFill>
                <a:latin typeface="Times"/>
              </a:rPr>
              <a:t>Potential problems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4800" y="1676400"/>
            <a:ext cx="4572000" cy="64633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"/>
              </a:rPr>
              <a:t> Dimensionality of space-time       </a:t>
            </a:r>
          </a:p>
          <a:p>
            <a:pPr>
              <a:buFont typeface="Arial" pitchFamily="34" charset="0"/>
              <a:buChar char="•"/>
            </a:pPr>
            <a:r>
              <a:rPr lang="en-US" sz="1800" dirty="0" smtClean="0">
                <a:latin typeface="Times"/>
              </a:rPr>
              <a:t> Extra dimensions</a:t>
            </a:r>
            <a:endParaRPr lang="en-US" sz="1800" dirty="0"/>
          </a:p>
        </p:txBody>
      </p:sp>
      <p:pic>
        <p:nvPicPr>
          <p:cNvPr id="12" name="Picture 6" descr="http://www.scri8e.com/stars/ani/2an1/spaar02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" y="228600"/>
            <a:ext cx="1143000" cy="1524000"/>
          </a:xfrm>
          <a:prstGeom prst="rect">
            <a:avLst/>
          </a:prstGeom>
          <a:noFill/>
        </p:spPr>
      </p:pic>
      <p:sp>
        <p:nvSpPr>
          <p:cNvPr id="13" name="Rounded Rectangle 12"/>
          <p:cNvSpPr/>
          <p:nvPr/>
        </p:nvSpPr>
        <p:spPr bwMode="auto">
          <a:xfrm>
            <a:off x="4343400" y="5791200"/>
            <a:ext cx="4114800" cy="514350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/>
              </a:rPr>
              <a:t>    Experimental signature</a:t>
            </a:r>
            <a:endParaRPr lang="en-US" dirty="0" smtClean="0">
              <a:solidFill>
                <a:schemeClr val="bg1"/>
              </a:solidFill>
              <a:latin typeface="Times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4343400" y="1143001"/>
            <a:ext cx="2096975" cy="1179730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auto">
          <a:xfrm>
            <a:off x="4114800" y="1066800"/>
            <a:ext cx="2782775" cy="1381125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47" name="Picture 43" descr="http://t1.gstatic.com/images?q=tbn:ANd9GcRJyaP3oyHvfX29Nm-jwtEJ6cmeXX3uBpeoZNt7TlrbuKF32vX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058" y="-39070"/>
            <a:ext cx="1844533" cy="1844534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36123" y="4628027"/>
            <a:ext cx="3490695" cy="2096258"/>
            <a:chOff x="1157505" y="4267200"/>
            <a:chExt cx="4180114" cy="2635581"/>
          </a:xfrm>
        </p:grpSpPr>
        <p:sp>
          <p:nvSpPr>
            <p:cNvPr id="9" name="Parallelogram 8"/>
            <p:cNvSpPr/>
            <p:nvPr/>
          </p:nvSpPr>
          <p:spPr bwMode="auto">
            <a:xfrm rot="2432494">
              <a:off x="1157505" y="4845381"/>
              <a:ext cx="4180114" cy="2057400"/>
            </a:xfrm>
            <a:prstGeom prst="parallelogram">
              <a:avLst>
                <a:gd name="adj" fmla="val 117593"/>
              </a:avLst>
            </a:prstGeom>
            <a:noFill/>
            <a:ln w="222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2743200" y="42672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17" name="Freeform 16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2895600" y="44196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23" name="Freeform 22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3048000" y="45720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26" name="Freeform 25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28" name="Group 27"/>
            <p:cNvGrpSpPr/>
            <p:nvPr/>
          </p:nvGrpSpPr>
          <p:grpSpPr>
            <a:xfrm>
              <a:off x="3200400" y="47244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29" name="Freeform 28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30" name="Freeform 29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3352800" y="48768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32" name="Freeform 31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34" name="Group 33"/>
            <p:cNvGrpSpPr/>
            <p:nvPr/>
          </p:nvGrpSpPr>
          <p:grpSpPr>
            <a:xfrm>
              <a:off x="3505200" y="50292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35" name="Freeform 34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3657600" y="51816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38" name="Freeform 37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3771900" y="42672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41" name="Freeform 40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43" name="Group 42"/>
            <p:cNvGrpSpPr/>
            <p:nvPr/>
          </p:nvGrpSpPr>
          <p:grpSpPr>
            <a:xfrm>
              <a:off x="3924300" y="44196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44" name="Freeform 43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4076700" y="45720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47" name="Freeform 46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49" name="Group 48"/>
            <p:cNvGrpSpPr/>
            <p:nvPr/>
          </p:nvGrpSpPr>
          <p:grpSpPr>
            <a:xfrm>
              <a:off x="4229100" y="47244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50" name="Freeform 49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51" name="Freeform 50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4381500" y="48768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53" name="Freeform 52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54" name="Freeform 53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55" name="Group 54"/>
            <p:cNvGrpSpPr/>
            <p:nvPr/>
          </p:nvGrpSpPr>
          <p:grpSpPr>
            <a:xfrm>
              <a:off x="4533900" y="50292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56" name="Freeform 55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57" name="Freeform 56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58" name="Group 57"/>
            <p:cNvGrpSpPr/>
            <p:nvPr/>
          </p:nvGrpSpPr>
          <p:grpSpPr>
            <a:xfrm>
              <a:off x="4686300" y="5181600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59" name="Freeform 58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60" name="Freeform 59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61" name="Group 60"/>
            <p:cNvGrpSpPr/>
            <p:nvPr/>
          </p:nvGrpSpPr>
          <p:grpSpPr>
            <a:xfrm>
              <a:off x="1828800" y="4319149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62" name="Freeform 61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63" name="Freeform 62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64" name="Group 63"/>
            <p:cNvGrpSpPr/>
            <p:nvPr/>
          </p:nvGrpSpPr>
          <p:grpSpPr>
            <a:xfrm>
              <a:off x="1981200" y="4471549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65" name="Freeform 64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66" name="Freeform 65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67" name="Group 66"/>
            <p:cNvGrpSpPr/>
            <p:nvPr/>
          </p:nvGrpSpPr>
          <p:grpSpPr>
            <a:xfrm>
              <a:off x="2133600" y="4623949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68" name="Freeform 67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69" name="Freeform 68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70" name="Group 69"/>
            <p:cNvGrpSpPr/>
            <p:nvPr/>
          </p:nvGrpSpPr>
          <p:grpSpPr>
            <a:xfrm>
              <a:off x="2286000" y="4776349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71" name="Freeform 70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73" name="Group 72"/>
            <p:cNvGrpSpPr/>
            <p:nvPr/>
          </p:nvGrpSpPr>
          <p:grpSpPr>
            <a:xfrm>
              <a:off x="2438400" y="4928749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74" name="Freeform 73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75" name="Freeform 74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76" name="Group 75"/>
            <p:cNvGrpSpPr/>
            <p:nvPr/>
          </p:nvGrpSpPr>
          <p:grpSpPr>
            <a:xfrm>
              <a:off x="2590800" y="5081149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77" name="Freeform 76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2743200" y="5233549"/>
              <a:ext cx="381000" cy="1219198"/>
              <a:chOff x="3088688" y="76201"/>
              <a:chExt cx="381000" cy="1219198"/>
            </a:xfrm>
            <a:effectLst>
              <a:glow rad="101600">
                <a:schemeClr val="accent4">
                  <a:satMod val="175000"/>
                  <a:alpha val="40000"/>
                </a:schemeClr>
              </a:glow>
            </a:effectLst>
          </p:grpSpPr>
          <p:sp>
            <p:nvSpPr>
              <p:cNvPr id="80" name="Freeform 79"/>
              <p:cNvSpPr/>
              <p:nvPr/>
            </p:nvSpPr>
            <p:spPr>
              <a:xfrm flipH="1">
                <a:off x="3088688" y="310724"/>
                <a:ext cx="152400" cy="984675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>
              <a:xfrm>
                <a:off x="3241088" y="76201"/>
                <a:ext cx="228600" cy="1219198"/>
              </a:xfrm>
              <a:custGeom>
                <a:avLst/>
                <a:gdLst>
                  <a:gd name="connsiteX0" fmla="*/ 50707 w 747393"/>
                  <a:gd name="connsiteY0" fmla="*/ 0 h 849086"/>
                  <a:gd name="connsiteX1" fmla="*/ 72479 w 747393"/>
                  <a:gd name="connsiteY1" fmla="*/ 631372 h 849086"/>
                  <a:gd name="connsiteX2" fmla="*/ 747393 w 747393"/>
                  <a:gd name="connsiteY2" fmla="*/ 849086 h 849086"/>
                  <a:gd name="connsiteX3" fmla="*/ 747393 w 747393"/>
                  <a:gd name="connsiteY3" fmla="*/ 849086 h 849086"/>
                  <a:gd name="connsiteX0" fmla="*/ 17676 w 828421"/>
                  <a:gd name="connsiteY0" fmla="*/ 0 h 858578"/>
                  <a:gd name="connsiteX1" fmla="*/ 153507 w 828421"/>
                  <a:gd name="connsiteY1" fmla="*/ 640864 h 858578"/>
                  <a:gd name="connsiteX2" fmla="*/ 828421 w 828421"/>
                  <a:gd name="connsiteY2" fmla="*/ 858578 h 858578"/>
                  <a:gd name="connsiteX3" fmla="*/ 828421 w 828421"/>
                  <a:gd name="connsiteY3" fmla="*/ 858578 h 858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8421" h="858578">
                    <a:moveTo>
                      <a:pt x="17676" y="0"/>
                    </a:moveTo>
                    <a:cubicBezTo>
                      <a:pt x="-29495" y="244929"/>
                      <a:pt x="18383" y="497768"/>
                      <a:pt x="153507" y="640864"/>
                    </a:cubicBezTo>
                    <a:cubicBezTo>
                      <a:pt x="288631" y="783960"/>
                      <a:pt x="828421" y="858578"/>
                      <a:pt x="828421" y="858578"/>
                    </a:cubicBezTo>
                    <a:lnTo>
                      <a:pt x="828421" y="858578"/>
                    </a:lnTo>
                  </a:path>
                </a:pathLst>
              </a:custGeom>
              <a:ln w="25400">
                <a:solidFill>
                  <a:schemeClr val="tx1"/>
                </a:solidFill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113377" y="2159324"/>
            <a:ext cx="4075624" cy="2037722"/>
            <a:chOff x="1685834" y="422436"/>
            <a:chExt cx="4635118" cy="2357108"/>
          </a:xfrm>
        </p:grpSpPr>
        <p:sp>
          <p:nvSpPr>
            <p:cNvPr id="3" name="Freeform 2"/>
            <p:cNvSpPr/>
            <p:nvPr/>
          </p:nvSpPr>
          <p:spPr>
            <a:xfrm>
              <a:off x="2373086" y="685800"/>
              <a:ext cx="68871" cy="969795"/>
            </a:xfrm>
            <a:custGeom>
              <a:avLst/>
              <a:gdLst>
                <a:gd name="connsiteX0" fmla="*/ 54428 w 68871"/>
                <a:gd name="connsiteY0" fmla="*/ 0 h 969795"/>
                <a:gd name="connsiteX1" fmla="*/ 65314 w 68871"/>
                <a:gd name="connsiteY1" fmla="*/ 968829 h 969795"/>
                <a:gd name="connsiteX2" fmla="*/ 0 w 68871"/>
                <a:gd name="connsiteY2" fmla="*/ 195943 h 969795"/>
                <a:gd name="connsiteX3" fmla="*/ 0 w 68871"/>
                <a:gd name="connsiteY3" fmla="*/ 195943 h 969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871" h="969795">
                  <a:moveTo>
                    <a:pt x="54428" y="0"/>
                  </a:moveTo>
                  <a:cubicBezTo>
                    <a:pt x="64406" y="468086"/>
                    <a:pt x="74385" y="936172"/>
                    <a:pt x="65314" y="968829"/>
                  </a:cubicBezTo>
                  <a:cubicBezTo>
                    <a:pt x="56243" y="1001486"/>
                    <a:pt x="0" y="195943"/>
                    <a:pt x="0" y="195943"/>
                  </a:cubicBezTo>
                  <a:lnTo>
                    <a:pt x="0" y="195943"/>
                  </a:lnTo>
                </a:path>
              </a:pathLst>
            </a:custGeom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grpSp>
          <p:nvGrpSpPr>
            <p:cNvPr id="82" name="Group 81"/>
            <p:cNvGrpSpPr/>
            <p:nvPr/>
          </p:nvGrpSpPr>
          <p:grpSpPr>
            <a:xfrm>
              <a:off x="2140838" y="531646"/>
              <a:ext cx="4180114" cy="2247898"/>
              <a:chOff x="1524000" y="1409702"/>
              <a:chExt cx="4180114" cy="2247898"/>
            </a:xfrm>
          </p:grpSpPr>
          <p:sp>
            <p:nvSpPr>
              <p:cNvPr id="2" name="Parallelogram 1"/>
              <p:cNvSpPr/>
              <p:nvPr/>
            </p:nvSpPr>
            <p:spPr bwMode="auto">
              <a:xfrm rot="2432494">
                <a:off x="1524000" y="1600200"/>
                <a:ext cx="4180114" cy="2057400"/>
              </a:xfrm>
              <a:prstGeom prst="parallelogram">
                <a:avLst>
                  <a:gd name="adj" fmla="val 117593"/>
                </a:avLst>
              </a:prstGeom>
              <a:noFill/>
              <a:ln w="222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65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3352800" y="1409702"/>
                <a:ext cx="381000" cy="1219198"/>
                <a:chOff x="3088688" y="76201"/>
                <a:chExt cx="381000" cy="1219198"/>
              </a:xfrm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</p:grpSpPr>
            <p:sp>
              <p:nvSpPr>
                <p:cNvPr id="6" name="Freeform 5"/>
                <p:cNvSpPr/>
                <p:nvPr/>
              </p:nvSpPr>
              <p:spPr>
                <a:xfrm flipH="1">
                  <a:off x="3088688" y="310724"/>
                  <a:ext cx="152400" cy="984675"/>
                </a:xfrm>
                <a:custGeom>
                  <a:avLst/>
                  <a:gdLst>
                    <a:gd name="connsiteX0" fmla="*/ 50707 w 747393"/>
                    <a:gd name="connsiteY0" fmla="*/ 0 h 849086"/>
                    <a:gd name="connsiteX1" fmla="*/ 72479 w 747393"/>
                    <a:gd name="connsiteY1" fmla="*/ 631372 h 849086"/>
                    <a:gd name="connsiteX2" fmla="*/ 747393 w 747393"/>
                    <a:gd name="connsiteY2" fmla="*/ 849086 h 849086"/>
                    <a:gd name="connsiteX3" fmla="*/ 747393 w 747393"/>
                    <a:gd name="connsiteY3" fmla="*/ 849086 h 849086"/>
                    <a:gd name="connsiteX0" fmla="*/ 17676 w 828421"/>
                    <a:gd name="connsiteY0" fmla="*/ 0 h 858578"/>
                    <a:gd name="connsiteX1" fmla="*/ 153507 w 828421"/>
                    <a:gd name="connsiteY1" fmla="*/ 640864 h 858578"/>
                    <a:gd name="connsiteX2" fmla="*/ 828421 w 828421"/>
                    <a:gd name="connsiteY2" fmla="*/ 858578 h 858578"/>
                    <a:gd name="connsiteX3" fmla="*/ 828421 w 828421"/>
                    <a:gd name="connsiteY3" fmla="*/ 858578 h 85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8421" h="858578">
                      <a:moveTo>
                        <a:pt x="17676" y="0"/>
                      </a:moveTo>
                      <a:cubicBezTo>
                        <a:pt x="-29495" y="244929"/>
                        <a:pt x="18383" y="497768"/>
                        <a:pt x="153507" y="640864"/>
                      </a:cubicBezTo>
                      <a:cubicBezTo>
                        <a:pt x="288631" y="783960"/>
                        <a:pt x="828421" y="858578"/>
                        <a:pt x="828421" y="858578"/>
                      </a:cubicBezTo>
                      <a:lnTo>
                        <a:pt x="828421" y="858578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  <p:sp>
              <p:nvSpPr>
                <p:cNvPr id="7" name="Freeform 6"/>
                <p:cNvSpPr/>
                <p:nvPr/>
              </p:nvSpPr>
              <p:spPr>
                <a:xfrm>
                  <a:off x="3241088" y="76201"/>
                  <a:ext cx="228600" cy="1219198"/>
                </a:xfrm>
                <a:custGeom>
                  <a:avLst/>
                  <a:gdLst>
                    <a:gd name="connsiteX0" fmla="*/ 50707 w 747393"/>
                    <a:gd name="connsiteY0" fmla="*/ 0 h 849086"/>
                    <a:gd name="connsiteX1" fmla="*/ 72479 w 747393"/>
                    <a:gd name="connsiteY1" fmla="*/ 631372 h 849086"/>
                    <a:gd name="connsiteX2" fmla="*/ 747393 w 747393"/>
                    <a:gd name="connsiteY2" fmla="*/ 849086 h 849086"/>
                    <a:gd name="connsiteX3" fmla="*/ 747393 w 747393"/>
                    <a:gd name="connsiteY3" fmla="*/ 849086 h 849086"/>
                    <a:gd name="connsiteX0" fmla="*/ 17676 w 828421"/>
                    <a:gd name="connsiteY0" fmla="*/ 0 h 858578"/>
                    <a:gd name="connsiteX1" fmla="*/ 153507 w 828421"/>
                    <a:gd name="connsiteY1" fmla="*/ 640864 h 858578"/>
                    <a:gd name="connsiteX2" fmla="*/ 828421 w 828421"/>
                    <a:gd name="connsiteY2" fmla="*/ 858578 h 858578"/>
                    <a:gd name="connsiteX3" fmla="*/ 828421 w 828421"/>
                    <a:gd name="connsiteY3" fmla="*/ 858578 h 8585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28421" h="858578">
                      <a:moveTo>
                        <a:pt x="17676" y="0"/>
                      </a:moveTo>
                      <a:cubicBezTo>
                        <a:pt x="-29495" y="244929"/>
                        <a:pt x="18383" y="497768"/>
                        <a:pt x="153507" y="640864"/>
                      </a:cubicBezTo>
                      <a:cubicBezTo>
                        <a:pt x="288631" y="783960"/>
                        <a:pt x="828421" y="858578"/>
                        <a:pt x="828421" y="858578"/>
                      </a:cubicBezTo>
                      <a:lnTo>
                        <a:pt x="828421" y="858578"/>
                      </a:lnTo>
                    </a:path>
                  </a:pathLst>
                </a:custGeom>
                <a:ln w="25400">
                  <a:solidFill>
                    <a:schemeClr val="tx1"/>
                  </a:solidFill>
                </a:ln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" pitchFamily="-65" charset="0"/>
                  </a:endParaRPr>
                </a:p>
              </p:txBody>
            </p:sp>
          </p:grpSp>
        </p:grpSp>
        <p:sp>
          <p:nvSpPr>
            <p:cNvPr id="86" name="TextBox 85"/>
            <p:cNvSpPr txBox="1"/>
            <p:nvPr/>
          </p:nvSpPr>
          <p:spPr>
            <a:xfrm>
              <a:off x="1685834" y="422436"/>
              <a:ext cx="1313180" cy="461665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D-</a:t>
              </a:r>
              <a:r>
                <a:rPr lang="en-US" dirty="0" err="1" smtClean="0">
                  <a:effectLst>
                    <a:glow rad="139700">
                      <a:schemeClr val="accent6">
                        <a:satMod val="175000"/>
                        <a:alpha val="40000"/>
                      </a:schemeClr>
                    </a:glow>
                  </a:effectLst>
                </a:rPr>
                <a:t>branes</a:t>
              </a:r>
              <a:endParaRPr lang="en-US" dirty="0"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4914900" y="1828800"/>
              <a:ext cx="966931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3-brane</a:t>
              </a:r>
              <a:endParaRPr lang="en-US" sz="20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4236338" y="485745"/>
              <a:ext cx="966931" cy="400110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1</a:t>
              </a:r>
              <a:r>
                <a:rPr lang="en-US" sz="2000" dirty="0" smtClean="0">
                  <a:effectLst>
                    <a:glow rad="139700">
                      <a:schemeClr val="accent1">
                        <a:satMod val="175000"/>
                        <a:alpha val="40000"/>
                      </a:schemeClr>
                    </a:glow>
                  </a:effectLst>
                </a:rPr>
                <a:t>-brane</a:t>
              </a:r>
              <a:endParaRPr lang="en-US" sz="20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337084" y="1066800"/>
            <a:ext cx="6597115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1800" dirty="0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C. </a:t>
            </a:r>
            <a:r>
              <a:rPr lang="en-US" sz="1800" dirty="0" err="1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Callan</a:t>
            </a:r>
            <a:r>
              <a:rPr lang="en-US" sz="1800" dirty="0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, J. </a:t>
            </a:r>
            <a:r>
              <a:rPr lang="en-US" sz="1800" dirty="0" err="1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Maldacena</a:t>
            </a:r>
            <a:r>
              <a:rPr lang="en-US" sz="1800" dirty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,</a:t>
            </a:r>
            <a:r>
              <a:rPr lang="en-US" sz="1800" dirty="0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 </a:t>
            </a:r>
            <a:r>
              <a:rPr lang="en-US" sz="1800" dirty="0" err="1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Nucl.Phys</a:t>
            </a:r>
            <a:r>
              <a:rPr lang="en-US" sz="1800" dirty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. </a:t>
            </a:r>
            <a:r>
              <a:rPr lang="en-US" sz="1800" dirty="0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B513, 198  </a:t>
            </a:r>
            <a:r>
              <a:rPr lang="en-US" sz="1800" dirty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(1998</a:t>
            </a:r>
            <a:r>
              <a:rPr lang="en-US" sz="1800" dirty="0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)</a:t>
            </a:r>
            <a:endParaRPr lang="en-US" sz="1800" dirty="0">
              <a:effectLst>
                <a:glow rad="101600">
                  <a:srgbClr val="5FEFCD">
                    <a:alpha val="60000"/>
                  </a:srgbClr>
                </a:glow>
              </a:effectLst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381471" y="228598"/>
            <a:ext cx="4172937" cy="58477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n w="1905"/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String theory solutions</a:t>
            </a:r>
            <a:endParaRPr lang="en-US" sz="3200" b="1" dirty="0">
              <a:ln w="1905"/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444945" y="2559950"/>
            <a:ext cx="3975768" cy="70788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1-brane smoothly matching 3-brane</a:t>
            </a:r>
            <a:r>
              <a:rPr lang="en-US" sz="2000" baseline="30000" dirty="0" smtClean="0"/>
              <a:t>   </a:t>
            </a:r>
            <a:endParaRPr lang="en-US" sz="2000" baseline="30000" dirty="0"/>
          </a:p>
          <a:p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2540592" y="1436132"/>
            <a:ext cx="7086600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1800" dirty="0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N. Constable</a:t>
            </a:r>
            <a:r>
              <a:rPr lang="en-US" sz="1800" dirty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, </a:t>
            </a:r>
            <a:r>
              <a:rPr lang="en-US" sz="1800" dirty="0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R. Myers</a:t>
            </a:r>
            <a:r>
              <a:rPr lang="en-US" sz="1800" dirty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, </a:t>
            </a:r>
            <a:r>
              <a:rPr lang="en-US" sz="1800" dirty="0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O. </a:t>
            </a:r>
            <a:r>
              <a:rPr lang="en-US" sz="1800" dirty="0" err="1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Tafjord</a:t>
            </a:r>
            <a:r>
              <a:rPr lang="en-US" sz="1800" dirty="0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, </a:t>
            </a:r>
            <a:r>
              <a:rPr lang="en-US" sz="1800" dirty="0" err="1" smtClean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Phys.Rev</a:t>
            </a:r>
            <a:r>
              <a:rPr lang="en-US" sz="1800" dirty="0">
                <a:effectLst>
                  <a:glow rad="101600">
                    <a:srgbClr val="5FEFCD">
                      <a:alpha val="60000"/>
                    </a:srgbClr>
                  </a:glow>
                </a:effectLst>
              </a:rPr>
              <a:t>. D61 (2000) 106009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3897193" y="5211554"/>
            <a:ext cx="5477782" cy="40011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000" dirty="0" smtClean="0"/>
              <a:t>3-brane</a:t>
            </a:r>
            <a:r>
              <a:rPr lang="en-US" sz="2000" b="1" baseline="30000" dirty="0" smtClean="0"/>
              <a:t>  </a:t>
            </a:r>
            <a:r>
              <a:rPr lang="en-US" sz="2000" dirty="0" smtClean="0"/>
              <a:t>that looks like 1-brane around every point</a:t>
            </a:r>
            <a:endParaRPr lang="en-US" sz="20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742925"/>
              </p:ext>
            </p:extLst>
          </p:nvPr>
        </p:nvGraphicFramePr>
        <p:xfrm>
          <a:off x="4491141" y="3226108"/>
          <a:ext cx="4289885" cy="4949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2" name="Equation" r:id="rId4" imgW="1981080" imgH="228600" progId="Equation.3">
                  <p:embed/>
                </p:oleObj>
              </mc:Choice>
              <mc:Fallback>
                <p:oleObj name="Equation" r:id="rId4" imgW="1981080" imgH="2286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1141" y="3226108"/>
                        <a:ext cx="4289885" cy="4949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333835" y="4204250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dz</a:t>
            </a:r>
            <a:r>
              <a:rPr lang="en-US" sz="2800" baseline="30000" dirty="0" smtClean="0"/>
              <a:t>2</a:t>
            </a:r>
            <a:endParaRPr lang="en-US" sz="2800" dirty="0"/>
          </a:p>
        </p:txBody>
      </p:sp>
      <p:sp>
        <p:nvSpPr>
          <p:cNvPr id="85" name="TextBox 84"/>
          <p:cNvSpPr txBox="1"/>
          <p:nvPr/>
        </p:nvSpPr>
        <p:spPr>
          <a:xfrm>
            <a:off x="7798048" y="426580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8136602" y="3761945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r→0</a:t>
            </a:r>
            <a:endParaRPr lang="en-US" sz="2000" dirty="0"/>
          </a:p>
        </p:txBody>
      </p:sp>
      <p:sp>
        <p:nvSpPr>
          <p:cNvPr id="90" name="TextBox 89"/>
          <p:cNvSpPr txBox="1"/>
          <p:nvPr/>
        </p:nvSpPr>
        <p:spPr>
          <a:xfrm>
            <a:off x="6646969" y="3749729"/>
            <a:ext cx="6543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r→0</a:t>
            </a:r>
            <a:endParaRPr lang="en-US" sz="2000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>
            <a:off x="6565294" y="3688926"/>
            <a:ext cx="0" cy="57827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7944824" y="3656934"/>
            <a:ext cx="0" cy="578274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cxnSp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1003681"/>
              </p:ext>
            </p:extLst>
          </p:nvPr>
        </p:nvGraphicFramePr>
        <p:xfrm>
          <a:off x="5871446" y="5802054"/>
          <a:ext cx="1122765" cy="7571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153" name="Equation" r:id="rId6" imgW="698400" imgH="469800" progId="Equation.3">
                  <p:embed/>
                </p:oleObj>
              </mc:Choice>
              <mc:Fallback>
                <p:oleObj name="Equation" r:id="rId6" imgW="698400" imgH="469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1446" y="5802054"/>
                        <a:ext cx="1122765" cy="7571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17385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362868" y="3384757"/>
            <a:ext cx="2685132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134559" y="300210"/>
            <a:ext cx="4578008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Experimental evidence?</a:t>
            </a:r>
            <a:endParaRPr lang="en-US" sz="32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34271" y="1371600"/>
            <a:ext cx="8763000" cy="6858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Experimental evidence for vanishing dimensions may already exists</a:t>
            </a:r>
            <a:r>
              <a:rPr lang="en-US" dirty="0" smtClean="0"/>
              <a:t>.</a:t>
            </a:r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pPr>
              <a:lnSpc>
                <a:spcPct val="150000"/>
              </a:lnSpc>
            </a:pP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baseline="-25000" dirty="0" smtClean="0">
                <a:solidFill>
                  <a:srgbClr val="002060"/>
                </a:solidFill>
              </a:rPr>
              <a:t>  </a:t>
            </a:r>
            <a:r>
              <a:rPr lang="en-US" sz="2800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440284" y="2362200"/>
            <a:ext cx="8781129" cy="41549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Alignment of high energy secondary particles was observed in families of cosmic ray particles detected in the Pamir mountains</a:t>
            </a:r>
          </a:p>
          <a:p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</a:t>
            </a:r>
          </a:p>
          <a:p>
            <a:r>
              <a:rPr lang="en-US" dirty="0" smtClean="0">
                <a:solidFill>
                  <a:schemeClr val="bg1"/>
                </a:solidFill>
                <a:effectLst/>
              </a:rPr>
              <a:t>6 out of 14 events</a:t>
            </a:r>
          </a:p>
          <a:p>
            <a:endParaRPr lang="en-US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endParaRPr lang="en-US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Alignment is statistically significant for families with high energies </a:t>
            </a:r>
          </a:p>
          <a:p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       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 &gt; 700 </a:t>
            </a:r>
            <a:r>
              <a:rPr lang="en-US" b="1" dirty="0" err="1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TeV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which corresponds to 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</a:t>
            </a:r>
            <a:r>
              <a:rPr lang="en-US" b="1" baseline="-25000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COM 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&gt; 4 </a:t>
            </a:r>
            <a:r>
              <a:rPr lang="en-US" b="1" dirty="0" err="1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TeV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1560" name="Picture 8" descr="http://www.windows2universe.org/physical_science/physics/atom_particle/cosmic_ray_spallation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895" y="3422398"/>
            <a:ext cx="3429000" cy="220541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sp>
        <p:nvSpPr>
          <p:cNvPr id="4" name="Rectangle 3"/>
          <p:cNvSpPr/>
          <p:nvPr/>
        </p:nvSpPr>
        <p:spPr>
          <a:xfrm>
            <a:off x="6708895" y="3200091"/>
            <a:ext cx="2525371" cy="3693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1800" b="1" dirty="0" smtClean="0"/>
              <a:t>(Russia </a:t>
            </a:r>
            <a:r>
              <a:rPr lang="en-US" sz="1800" b="1" dirty="0"/>
              <a:t>and </a:t>
            </a:r>
            <a:r>
              <a:rPr lang="en-US" sz="1800" b="1" dirty="0" smtClean="0"/>
              <a:t>Tajikistan) </a:t>
            </a:r>
            <a:endParaRPr lang="en-US" sz="1800" b="1" dirty="0"/>
          </a:p>
        </p:txBody>
      </p:sp>
      <p:sp>
        <p:nvSpPr>
          <p:cNvPr id="2" name="Rectangle 1"/>
          <p:cNvSpPr/>
          <p:nvPr/>
        </p:nvSpPr>
        <p:spPr>
          <a:xfrm>
            <a:off x="6712567" y="4294273"/>
            <a:ext cx="2287806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b="1" dirty="0" smtClean="0"/>
              <a:t>Altitude 4400 m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380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38995" y="506980"/>
            <a:ext cx="1158446" cy="3657600"/>
            <a:chOff x="3064131" y="914400"/>
            <a:chExt cx="1158446" cy="3657600"/>
          </a:xfrm>
        </p:grpSpPr>
        <p:cxnSp>
          <p:nvCxnSpPr>
            <p:cNvPr id="6" name="Straight Arrow Connector 5"/>
            <p:cNvCxnSpPr/>
            <p:nvPr/>
          </p:nvCxnSpPr>
          <p:spPr bwMode="auto">
            <a:xfrm>
              <a:off x="3491748" y="2983331"/>
              <a:ext cx="0" cy="105526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7" name="Straight Arrow Connector 6"/>
            <p:cNvCxnSpPr/>
            <p:nvPr/>
          </p:nvCxnSpPr>
          <p:spPr bwMode="auto">
            <a:xfrm flipH="1">
              <a:off x="3064132" y="2970477"/>
              <a:ext cx="427616" cy="1296723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8" name="Straight Arrow Connector 7"/>
            <p:cNvCxnSpPr/>
            <p:nvPr/>
          </p:nvCxnSpPr>
          <p:spPr bwMode="auto">
            <a:xfrm>
              <a:off x="3491748" y="2933849"/>
              <a:ext cx="730829" cy="133335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9" name="Straight Arrow Connector 8"/>
            <p:cNvCxnSpPr/>
            <p:nvPr/>
          </p:nvCxnSpPr>
          <p:spPr bwMode="auto">
            <a:xfrm>
              <a:off x="3491747" y="914400"/>
              <a:ext cx="0" cy="201944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cxnSp>
        <p:sp>
          <p:nvSpPr>
            <p:cNvPr id="15" name="Oval 14"/>
            <p:cNvSpPr/>
            <p:nvPr/>
          </p:nvSpPr>
          <p:spPr bwMode="auto">
            <a:xfrm>
              <a:off x="3064131" y="3962400"/>
              <a:ext cx="1158445" cy="609600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cxnSp>
          <p:nvCxnSpPr>
            <p:cNvPr id="18" name="Straight Arrow Connector 17"/>
            <p:cNvCxnSpPr/>
            <p:nvPr/>
          </p:nvCxnSpPr>
          <p:spPr bwMode="auto">
            <a:xfrm>
              <a:off x="3491748" y="2983331"/>
              <a:ext cx="242052" cy="158866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</p:grpSp>
      <p:grpSp>
        <p:nvGrpSpPr>
          <p:cNvPr id="46" name="Group 45"/>
          <p:cNvGrpSpPr/>
          <p:nvPr/>
        </p:nvGrpSpPr>
        <p:grpSpPr>
          <a:xfrm>
            <a:off x="4165632" y="506980"/>
            <a:ext cx="1158445" cy="3554831"/>
            <a:chOff x="3886201" y="508000"/>
            <a:chExt cx="1158445" cy="3554831"/>
          </a:xfrm>
        </p:grpSpPr>
        <p:cxnSp>
          <p:nvCxnSpPr>
            <p:cNvPr id="24" name="Straight Arrow Connector 23"/>
            <p:cNvCxnSpPr/>
            <p:nvPr/>
          </p:nvCxnSpPr>
          <p:spPr bwMode="auto">
            <a:xfrm flipH="1">
              <a:off x="4313816" y="2576931"/>
              <a:ext cx="1" cy="115686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>
              <a:off x="3886201" y="2564077"/>
              <a:ext cx="427616" cy="1296723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4313817" y="2527449"/>
              <a:ext cx="730829" cy="133335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4313816" y="508000"/>
              <a:ext cx="0" cy="201944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cxnSp>
        <p:sp>
          <p:nvSpPr>
            <p:cNvPr id="28" name="Oval 27"/>
            <p:cNvSpPr/>
            <p:nvPr/>
          </p:nvSpPr>
          <p:spPr bwMode="auto">
            <a:xfrm>
              <a:off x="3886201" y="3745331"/>
              <a:ext cx="1158445" cy="304800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>
              <a:off x="4313817" y="2474162"/>
              <a:ext cx="242052" cy="158866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</p:grpSp>
      <p:grpSp>
        <p:nvGrpSpPr>
          <p:cNvPr id="45" name="Group 44"/>
          <p:cNvGrpSpPr/>
          <p:nvPr/>
        </p:nvGrpSpPr>
        <p:grpSpPr>
          <a:xfrm>
            <a:off x="7178932" y="506980"/>
            <a:ext cx="1188930" cy="3398519"/>
            <a:chOff x="6781801" y="621131"/>
            <a:chExt cx="1188930" cy="3398519"/>
          </a:xfrm>
        </p:grpSpPr>
        <p:cxnSp>
          <p:nvCxnSpPr>
            <p:cNvPr id="31" name="Straight Arrow Connector 30"/>
            <p:cNvCxnSpPr/>
            <p:nvPr/>
          </p:nvCxnSpPr>
          <p:spPr bwMode="auto">
            <a:xfrm>
              <a:off x="7209417" y="2690062"/>
              <a:ext cx="0" cy="128386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32" name="Straight Arrow Connector 31"/>
            <p:cNvCxnSpPr/>
            <p:nvPr/>
          </p:nvCxnSpPr>
          <p:spPr bwMode="auto">
            <a:xfrm flipH="1">
              <a:off x="6781801" y="2677208"/>
              <a:ext cx="427616" cy="1296723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33" name="Straight Arrow Connector 32"/>
            <p:cNvCxnSpPr/>
            <p:nvPr/>
          </p:nvCxnSpPr>
          <p:spPr bwMode="auto">
            <a:xfrm>
              <a:off x="7209417" y="2640580"/>
              <a:ext cx="730829" cy="1333351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34" name="Straight Arrow Connector 33"/>
            <p:cNvCxnSpPr/>
            <p:nvPr/>
          </p:nvCxnSpPr>
          <p:spPr bwMode="auto">
            <a:xfrm>
              <a:off x="7209416" y="621131"/>
              <a:ext cx="0" cy="2019449"/>
            </a:xfrm>
            <a:prstGeom prst="straightConnector1">
              <a:avLst/>
            </a:prstGeom>
            <a:solidFill>
              <a:schemeClr val="accent1"/>
            </a:solidFill>
            <a:ln w="57150" cap="flat" cmpd="sng" algn="ctr">
              <a:solidFill>
                <a:schemeClr val="accent4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chemeClr val="tx1">
                  <a:alpha val="40000"/>
                </a:schemeClr>
              </a:glow>
            </a:effectLst>
          </p:spPr>
        </p:cxnSp>
        <p:sp>
          <p:nvSpPr>
            <p:cNvPr id="35" name="Oval 34"/>
            <p:cNvSpPr/>
            <p:nvPr/>
          </p:nvSpPr>
          <p:spPr bwMode="auto">
            <a:xfrm>
              <a:off x="6812286" y="3973931"/>
              <a:ext cx="1158445" cy="45719"/>
            </a:xfrm>
            <a:prstGeom prst="ellipse">
              <a:avLst/>
            </a:prstGeom>
            <a:noFill/>
            <a:ln w="254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>
              <a:off x="7209417" y="2690062"/>
              <a:ext cx="365414" cy="1283869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</p:grpSp>
      <p:sp>
        <p:nvSpPr>
          <p:cNvPr id="47" name="Rectangle 46"/>
          <p:cNvSpPr/>
          <p:nvPr/>
        </p:nvSpPr>
        <p:spPr>
          <a:xfrm>
            <a:off x="838995" y="4700047"/>
            <a:ext cx="1234633" cy="120032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dirty="0" smtClean="0"/>
              <a:t>Circle:</a:t>
            </a:r>
          </a:p>
          <a:p>
            <a:r>
              <a:rPr lang="en-US" dirty="0" smtClean="0"/>
              <a:t>3d event</a:t>
            </a:r>
          </a:p>
          <a:p>
            <a:r>
              <a:rPr lang="el-GR" dirty="0" smtClean="0"/>
              <a:t>λ</a:t>
            </a:r>
            <a:r>
              <a:rPr lang="en-US" dirty="0" smtClean="0"/>
              <a:t> = 0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3794721" y="4751893"/>
            <a:ext cx="2327881" cy="193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spAutoFit/>
          </a:bodyPr>
          <a:lstStyle/>
          <a:p>
            <a:r>
              <a:rPr lang="en-US" dirty="0" smtClean="0"/>
              <a:t>Ellipse:</a:t>
            </a:r>
          </a:p>
          <a:p>
            <a:r>
              <a:rPr lang="en-US" dirty="0" smtClean="0"/>
              <a:t>Somewhat planar</a:t>
            </a:r>
          </a:p>
          <a:p>
            <a:r>
              <a:rPr lang="el-GR" dirty="0" smtClean="0"/>
              <a:t>λ</a:t>
            </a:r>
            <a:r>
              <a:rPr lang="en-US" dirty="0" smtClean="0"/>
              <a:t> &gt;  0.5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7102744" y="4693891"/>
            <a:ext cx="1875835" cy="230832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 wrap="none">
            <a:spAutoFit/>
          </a:bodyPr>
          <a:lstStyle/>
          <a:p>
            <a:r>
              <a:rPr lang="en-US" dirty="0" smtClean="0"/>
              <a:t>Line:</a:t>
            </a:r>
          </a:p>
          <a:p>
            <a:r>
              <a:rPr lang="en-US" dirty="0" smtClean="0"/>
              <a:t>Pure 2d event</a:t>
            </a:r>
          </a:p>
          <a:p>
            <a:r>
              <a:rPr lang="el-GR" dirty="0" smtClean="0"/>
              <a:t>λ</a:t>
            </a:r>
            <a:r>
              <a:rPr lang="en-US" dirty="0" smtClean="0"/>
              <a:t> = 1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851695" y="6167665"/>
            <a:ext cx="7485681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Parameter </a:t>
            </a:r>
            <a:r>
              <a:rPr lang="el-GR" sz="2800" dirty="0" smtClean="0">
                <a:solidFill>
                  <a:srgbClr val="0070C0"/>
                </a:solidFill>
              </a:rPr>
              <a:t>λ</a:t>
            </a:r>
            <a:r>
              <a:rPr lang="en-US" sz="2800" dirty="0">
                <a:solidFill>
                  <a:srgbClr val="0070C0"/>
                </a:solidFill>
              </a:rPr>
              <a:t> </a:t>
            </a:r>
            <a:r>
              <a:rPr lang="en-US" sz="2800" dirty="0" smtClean="0">
                <a:solidFill>
                  <a:srgbClr val="0070C0"/>
                </a:solidFill>
              </a:rPr>
              <a:t>measures the degree of alignment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90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101" y="4715267"/>
            <a:ext cx="5867399" cy="193899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i="1" dirty="0"/>
              <a:t>STRANA</a:t>
            </a:r>
            <a:r>
              <a:rPr lang="en-US" dirty="0"/>
              <a:t> superfamily, </a:t>
            </a:r>
            <a:r>
              <a:rPr lang="en-US" dirty="0" smtClean="0"/>
              <a:t>detected on </a:t>
            </a:r>
            <a:r>
              <a:rPr lang="en-US" dirty="0"/>
              <a:t>board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of a </a:t>
            </a:r>
            <a:r>
              <a:rPr lang="en-US" dirty="0"/>
              <a:t>Russian stratospheric </a:t>
            </a:r>
            <a:r>
              <a:rPr lang="en-US" dirty="0" smtClean="0"/>
              <a:t>balloon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i="1" dirty="0" smtClean="0"/>
              <a:t>JF2af2</a:t>
            </a:r>
            <a:r>
              <a:rPr lang="en-US" dirty="0" smtClean="0"/>
              <a:t> </a:t>
            </a:r>
            <a:r>
              <a:rPr lang="en-US" dirty="0"/>
              <a:t>superfamily, detected </a:t>
            </a:r>
            <a:r>
              <a:rPr lang="en-US" dirty="0" smtClean="0"/>
              <a:t>on </a:t>
            </a:r>
            <a:r>
              <a:rPr lang="en-US" dirty="0"/>
              <a:t>a </a:t>
            </a:r>
            <a:endParaRPr lang="en-US" dirty="0" smtClean="0"/>
          </a:p>
          <a:p>
            <a:r>
              <a:rPr lang="en-US" dirty="0" smtClean="0"/>
              <a:t>     high-altitude </a:t>
            </a:r>
            <a:r>
              <a:rPr lang="en-US" dirty="0"/>
              <a:t>flight </a:t>
            </a:r>
            <a:r>
              <a:rPr lang="en-US" dirty="0" smtClean="0"/>
              <a:t>of the aircraft Concord</a:t>
            </a:r>
            <a:endParaRPr lang="en-US" dirty="0"/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134559" y="300210"/>
            <a:ext cx="4578008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Experimental evidence?</a:t>
            </a:r>
            <a:endParaRPr lang="en-US" sz="32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425531" y="1447800"/>
            <a:ext cx="8001000" cy="9144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</a:t>
            </a:r>
            <a:r>
              <a:rPr lang="en-US" dirty="0" smtClean="0">
                <a:solidFill>
                  <a:schemeClr val="bg1"/>
                </a:solidFill>
              </a:rPr>
              <a:t>ost of the aligned events originate just above </a:t>
            </a:r>
            <a:r>
              <a:rPr lang="en-US" dirty="0">
                <a:solidFill>
                  <a:schemeClr val="bg1"/>
                </a:solidFill>
              </a:rPr>
              <a:t>the </a:t>
            </a:r>
            <a:r>
              <a:rPr lang="en-US" dirty="0" smtClean="0">
                <a:solidFill>
                  <a:schemeClr val="bg1"/>
                </a:solidFill>
              </a:rPr>
              <a:t>chamber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Thus, sea/ground level experiments can’t see the effect </a:t>
            </a:r>
            <a:r>
              <a:rPr lang="en-US" sz="2800" baseline="-25000" dirty="0" smtClean="0">
                <a:solidFill>
                  <a:schemeClr val="bg1"/>
                </a:solidFill>
              </a:rPr>
              <a:t>  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2743200"/>
            <a:ext cx="4481565" cy="19389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dirty="0"/>
              <a:t>Mt. </a:t>
            </a:r>
            <a:r>
              <a:rPr lang="en-US" dirty="0" err="1" smtClean="0"/>
              <a:t>Kanbala</a:t>
            </a:r>
            <a:r>
              <a:rPr lang="en-US" dirty="0"/>
              <a:t> </a:t>
            </a:r>
            <a:r>
              <a:rPr lang="en-US" dirty="0" smtClean="0"/>
              <a:t>(in </a:t>
            </a:r>
            <a:r>
              <a:rPr lang="en-US" dirty="0"/>
              <a:t>China</a:t>
            </a:r>
            <a:r>
              <a:rPr lang="en-US" dirty="0" smtClean="0"/>
              <a:t>)</a:t>
            </a:r>
            <a:r>
              <a:rPr lang="en-US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b="1" dirty="0" smtClean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 </a:t>
            </a:r>
            <a:r>
              <a:rPr lang="en-US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&gt; 700 </a:t>
            </a:r>
            <a:r>
              <a:rPr lang="en-US" b="1" dirty="0" err="1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TeV</a:t>
            </a:r>
            <a:r>
              <a:rPr lang="en-US" b="1" dirty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, </a:t>
            </a:r>
            <a:r>
              <a:rPr lang="en-US" b="1" dirty="0" smtClean="0">
                <a:solidFill>
                  <a:srgbClr val="0070C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 out of 6 events</a:t>
            </a:r>
            <a:endParaRPr lang="en-US" dirty="0" smtClean="0">
              <a:solidFill>
                <a:srgbClr val="0070C0"/>
              </a:solidFill>
            </a:endParaRPr>
          </a:p>
          <a:p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/>
              <a:t>Two stratospheric </a:t>
            </a:r>
            <a:r>
              <a:rPr lang="en-US" dirty="0"/>
              <a:t>experiments</a:t>
            </a:r>
            <a:endParaRPr lang="en-U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="1" dirty="0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 &gt; 1000 </a:t>
            </a:r>
            <a:r>
              <a:rPr lang="en-US" b="1" dirty="0" err="1" smtClean="0">
                <a:solidFill>
                  <a:srgbClr val="FF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TeV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1558" name="Picture 6" descr="http://www.symmetrymagazine.org/breaking/wp-content/uploads/2010/05/CE0043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22" y="2667000"/>
            <a:ext cx="2964833" cy="382364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 bwMode="auto">
          <a:xfrm>
            <a:off x="267613" y="3712696"/>
            <a:ext cx="4846320" cy="91440"/>
          </a:xfrm>
          <a:prstGeom prst="round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4423563" y="4218294"/>
            <a:ext cx="1199367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l-GR" dirty="0"/>
              <a:t>λ</a:t>
            </a:r>
            <a:r>
              <a:rPr lang="en-US" dirty="0"/>
              <a:t> = </a:t>
            </a:r>
            <a:r>
              <a:rPr lang="en-US" dirty="0" smtClean="0"/>
              <a:t>0.99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9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163019" y="300210"/>
            <a:ext cx="4542581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Possible LHC signature</a:t>
            </a:r>
            <a:endParaRPr lang="en-US" sz="32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88808" y="1676400"/>
            <a:ext cx="8221792" cy="609600"/>
          </a:xfrm>
          <a:prstGeom prst="roundRect">
            <a:avLst/>
          </a:prstGeom>
          <a:solidFill>
            <a:srgbClr val="002060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chemeClr val="bg1"/>
                </a:solidFill>
              </a:rPr>
              <a:t>If the </a:t>
            </a:r>
            <a:r>
              <a:rPr lang="en-US" dirty="0" smtClean="0">
                <a:solidFill>
                  <a:schemeClr val="bg1"/>
                </a:solidFill>
              </a:rPr>
              <a:t>alignment in cosmic rays at 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E</a:t>
            </a:r>
            <a:r>
              <a:rPr lang="en-US" baseline="-25000" dirty="0" smtClean="0">
                <a:solidFill>
                  <a:srgbClr val="FFFF00"/>
                </a:solidFill>
                <a:effectLst/>
              </a:rPr>
              <a:t>COM </a:t>
            </a:r>
            <a:r>
              <a:rPr lang="en-US" dirty="0">
                <a:solidFill>
                  <a:srgbClr val="FFFF00"/>
                </a:solidFill>
                <a:effectLst/>
              </a:rPr>
              <a:t>&gt; 4 </a:t>
            </a:r>
            <a:r>
              <a:rPr lang="en-US" dirty="0" err="1">
                <a:solidFill>
                  <a:srgbClr val="FFFF00"/>
                </a:solidFill>
                <a:effectLst/>
              </a:rPr>
              <a:t>TeV</a:t>
            </a:r>
            <a:r>
              <a:rPr lang="en-US" dirty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rgbClr val="FFFF00"/>
                </a:solidFill>
                <a:effectLst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/>
              </a:rPr>
              <a:t>is not a fluke</a:t>
            </a:r>
            <a:endParaRPr lang="en-US" dirty="0">
              <a:solidFill>
                <a:schemeClr val="bg1"/>
              </a:solidFill>
              <a:effectLst/>
            </a:endParaRPr>
          </a:p>
        </p:txBody>
      </p:sp>
      <p:sp>
        <p:nvSpPr>
          <p:cNvPr id="8" name="Right Arrow 7"/>
          <p:cNvSpPr/>
          <p:nvPr/>
        </p:nvSpPr>
        <p:spPr bwMode="auto">
          <a:xfrm rot="5400000">
            <a:off x="3919719" y="2540407"/>
            <a:ext cx="624839" cy="832121"/>
          </a:xfrm>
          <a:prstGeom prst="rightArrow">
            <a:avLst/>
          </a:prstGeom>
          <a:solidFill>
            <a:srgbClr val="00206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88808" y="3429000"/>
            <a:ext cx="8221792" cy="762000"/>
          </a:xfrm>
          <a:prstGeom prst="roundRect">
            <a:avLst/>
          </a:prstGeom>
          <a:solidFill>
            <a:srgbClr val="FF0000"/>
          </a:solidFill>
          <a:ln w="381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        </a:t>
            </a:r>
            <a:r>
              <a:rPr lang="en-US" sz="3200" b="1" dirty="0" smtClean="0">
                <a:solidFill>
                  <a:schemeClr val="bg1"/>
                </a:solidFill>
              </a:rPr>
              <a:t>LHC might observe similar alignment</a:t>
            </a:r>
            <a:endParaRPr lang="en-US" sz="32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53602" name="Picture 2" descr="LHC-magne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191000"/>
            <a:ext cx="2821352" cy="2803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403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805" y="3200400"/>
            <a:ext cx="9031995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b="1" dirty="0" smtClean="0">
                <a:solidFill>
                  <a:srgbClr val="7030A0"/>
                </a:solidFill>
                <a:effectLst/>
              </a:rPr>
              <a:t>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Cross </a:t>
            </a:r>
            <a:r>
              <a:rPr lang="en-US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section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changes  </a:t>
            </a:r>
            <a:r>
              <a:rPr lang="en-US" b="1" dirty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due to the reduced phase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space</a:t>
            </a: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438400" y="300210"/>
            <a:ext cx="3580441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LHC signature</a:t>
            </a:r>
            <a:endParaRPr lang="en-US" sz="32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644718" y="1676400"/>
            <a:ext cx="7814168" cy="9144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i="1" dirty="0">
                <a:solidFill>
                  <a:schemeClr val="bg1"/>
                </a:solidFill>
              </a:rPr>
              <a:t>If the fundamental high energy physics is </a:t>
            </a:r>
            <a:r>
              <a:rPr lang="en-US" i="1" dirty="0" smtClean="0">
                <a:solidFill>
                  <a:schemeClr val="bg1"/>
                </a:solidFill>
              </a:rPr>
              <a:t>2d , the </a:t>
            </a:r>
            <a:r>
              <a:rPr lang="en-US" i="1" dirty="0">
                <a:solidFill>
                  <a:schemeClr val="bg1"/>
                </a:solidFill>
              </a:rPr>
              <a:t>following must be true regardless of the exact underlying model:</a:t>
            </a:r>
          </a:p>
        </p:txBody>
      </p:sp>
      <p:sp>
        <p:nvSpPr>
          <p:cNvPr id="5" name="Rectangle 4"/>
          <p:cNvSpPr/>
          <p:nvPr/>
        </p:nvSpPr>
        <p:spPr>
          <a:xfrm>
            <a:off x="41313" y="3733800"/>
            <a:ext cx="9031995" cy="120032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endParaRPr lang="en-US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</a:t>
            </a:r>
            <a:r>
              <a:rPr lang="en-US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igher </a:t>
            </a:r>
            <a:r>
              <a:rPr lang="en-US" b="1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order scattering processes at high energies become </a:t>
            </a:r>
            <a:r>
              <a:rPr lang="en-US" b="1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planar</a:t>
            </a:r>
            <a:endParaRPr lang="en-US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endParaRPr lang="en-US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2005" y="4648200"/>
            <a:ext cx="9031995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  <p:txBody>
          <a:bodyPr wrap="square">
            <a:spAutoFit/>
          </a:bodyPr>
          <a:lstStyle/>
          <a:p>
            <a:endParaRPr lang="en-US" b="1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J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ets </a:t>
            </a:r>
            <a:r>
              <a:rPr lang="en-US" b="1" dirty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of sufficiently high energy may become elliptic in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shape</a:t>
            </a:r>
            <a:endParaRPr lang="en-US" b="1" i="1" dirty="0">
              <a:solidFill>
                <a:srgbClr val="FF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8022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263694" y="152400"/>
            <a:ext cx="6324600" cy="838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3d momentum conservation  </a:t>
            </a:r>
            <a:endParaRPr lang="en-US" sz="36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263694" y="1195064"/>
            <a:ext cx="6324600" cy="990600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If  </a:t>
            </a:r>
            <a:r>
              <a:rPr lang="el-GR" dirty="0" smtClean="0">
                <a:solidFill>
                  <a:srgbClr val="FFFF00"/>
                </a:solidFill>
              </a:rPr>
              <a:t>λ</a:t>
            </a:r>
            <a:r>
              <a:rPr lang="en-US" baseline="-25000" dirty="0" smtClean="0">
                <a:solidFill>
                  <a:srgbClr val="FFFF00"/>
                </a:solidFill>
              </a:rPr>
              <a:t>de </a:t>
            </a:r>
            <a:r>
              <a:rPr lang="en-US" baseline="-25000" dirty="0">
                <a:solidFill>
                  <a:srgbClr val="FFFF00"/>
                </a:solidFill>
              </a:rPr>
              <a:t>Broglie </a:t>
            </a:r>
            <a:r>
              <a:rPr lang="en-US" dirty="0" smtClean="0">
                <a:solidFill>
                  <a:srgbClr val="FFFF00"/>
                </a:solidFill>
              </a:rPr>
              <a:t>&lt;  L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 particle propagates </a:t>
            </a:r>
            <a:r>
              <a:rPr lang="en-US" dirty="0">
                <a:solidFill>
                  <a:srgbClr val="FFFF00"/>
                </a:solidFill>
              </a:rPr>
              <a:t>locally in </a:t>
            </a:r>
            <a:r>
              <a:rPr lang="en-US" dirty="0" smtClean="0">
                <a:solidFill>
                  <a:srgbClr val="FFFF00"/>
                </a:solidFill>
              </a:rPr>
              <a:t>2d, </a:t>
            </a:r>
            <a:r>
              <a:rPr lang="en-US" dirty="0">
                <a:solidFill>
                  <a:srgbClr val="FFFF00"/>
                </a:solidFill>
              </a:rPr>
              <a:t>rather than </a:t>
            </a:r>
            <a:r>
              <a:rPr lang="en-US" dirty="0" smtClean="0">
                <a:solidFill>
                  <a:srgbClr val="FFFF00"/>
                </a:solidFill>
              </a:rPr>
              <a:t>3d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i="1" dirty="0" smtClean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7173" y="4392711"/>
            <a:ext cx="8318460" cy="990600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FF00"/>
                </a:solidFill>
              </a:rPr>
              <a:t>T</a:t>
            </a:r>
            <a:r>
              <a:rPr lang="en-US" dirty="0" smtClean="0">
                <a:solidFill>
                  <a:srgbClr val="FFFF00"/>
                </a:solidFill>
              </a:rPr>
              <a:t>o </a:t>
            </a:r>
            <a:r>
              <a:rPr lang="en-US" dirty="0">
                <a:solidFill>
                  <a:srgbClr val="FFFF00"/>
                </a:solidFill>
              </a:rPr>
              <a:t>preserve 3d momentum of particles propagating </a:t>
            </a:r>
            <a:r>
              <a:rPr lang="en-US" dirty="0" smtClean="0">
                <a:solidFill>
                  <a:srgbClr val="FFFF00"/>
                </a:solidFill>
              </a:rPr>
              <a:t>over L &gt;&gt; L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r>
              <a:rPr lang="en-US" dirty="0" smtClean="0">
                <a:solidFill>
                  <a:srgbClr val="FFFF00"/>
                </a:solidFill>
              </a:rPr>
              <a:t> lattice absorbs p</a:t>
            </a:r>
            <a:r>
              <a:rPr lang="en-US" baseline="-50000" dirty="0" smtClean="0">
                <a:solidFill>
                  <a:srgbClr val="FFFF00"/>
                </a:solidFill>
              </a:rPr>
              <a:t>┴</a:t>
            </a:r>
            <a:r>
              <a:rPr lang="en-US" dirty="0" smtClean="0">
                <a:solidFill>
                  <a:srgbClr val="FFFF00"/>
                </a:solidFill>
              </a:rPr>
              <a:t> and </a:t>
            </a:r>
            <a:r>
              <a:rPr lang="en-US" dirty="0">
                <a:solidFill>
                  <a:srgbClr val="FFFF00"/>
                </a:solidFill>
              </a:rPr>
              <a:t>then </a:t>
            </a:r>
            <a:r>
              <a:rPr lang="en-US" dirty="0" smtClean="0">
                <a:solidFill>
                  <a:srgbClr val="FFFF00"/>
                </a:solidFill>
              </a:rPr>
              <a:t>re-emits </a:t>
            </a:r>
            <a:r>
              <a:rPr lang="en-US" dirty="0">
                <a:solidFill>
                  <a:srgbClr val="FFFF00"/>
                </a:solidFill>
              </a:rPr>
              <a:t>it by the lattice </a:t>
            </a:r>
            <a:r>
              <a:rPr lang="en-US" dirty="0" smtClean="0">
                <a:solidFill>
                  <a:srgbClr val="FFFF00"/>
                </a:solidFill>
              </a:rPr>
              <a:t>back-reaction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801155" y="1322777"/>
            <a:ext cx="624839" cy="274320"/>
          </a:xfrm>
          <a:prstGeom prst="rightArrow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805049" y="3505200"/>
            <a:ext cx="738751" cy="879513"/>
          </a:xfrm>
          <a:custGeom>
            <a:avLst/>
            <a:gdLst>
              <a:gd name="connsiteX0" fmla="*/ 377949 w 1165961"/>
              <a:gd name="connsiteY0" fmla="*/ 1112703 h 1112703"/>
              <a:gd name="connsiteX1" fmla="*/ 25409 w 1165961"/>
              <a:gd name="connsiteY1" fmla="*/ 727113 h 1112703"/>
              <a:gd name="connsiteX2" fmla="*/ 994893 w 1165961"/>
              <a:gd name="connsiteY2" fmla="*/ 374573 h 1112703"/>
              <a:gd name="connsiteX3" fmla="*/ 1160146 w 1165961"/>
              <a:gd name="connsiteY3" fmla="*/ 0 h 11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961" h="1112703">
                <a:moveTo>
                  <a:pt x="377949" y="1112703"/>
                </a:moveTo>
                <a:cubicBezTo>
                  <a:pt x="150267" y="981419"/>
                  <a:pt x="-77415" y="850135"/>
                  <a:pt x="25409" y="727113"/>
                </a:cubicBezTo>
                <a:cubicBezTo>
                  <a:pt x="128233" y="604091"/>
                  <a:pt x="805770" y="495758"/>
                  <a:pt x="994893" y="374573"/>
                </a:cubicBezTo>
                <a:cubicBezTo>
                  <a:pt x="1184016" y="253388"/>
                  <a:pt x="1172081" y="126694"/>
                  <a:pt x="1160146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4130" y="3657600"/>
            <a:ext cx="190728" cy="231354"/>
          </a:xfrm>
          <a:custGeom>
            <a:avLst/>
            <a:gdLst>
              <a:gd name="connsiteX0" fmla="*/ 190728 w 190728"/>
              <a:gd name="connsiteY0" fmla="*/ 231354 h 231354"/>
              <a:gd name="connsiteX1" fmla="*/ 135643 w 190728"/>
              <a:gd name="connsiteY1" fmla="*/ 187287 h 231354"/>
              <a:gd name="connsiteX2" fmla="*/ 58525 w 190728"/>
              <a:gd name="connsiteY2" fmla="*/ 143219 h 231354"/>
              <a:gd name="connsiteX3" fmla="*/ 25475 w 190728"/>
              <a:gd name="connsiteY3" fmla="*/ 121186 h 231354"/>
              <a:gd name="connsiteX4" fmla="*/ 3441 w 190728"/>
              <a:gd name="connsiteY4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28" h="231354">
                <a:moveTo>
                  <a:pt x="190728" y="231354"/>
                </a:moveTo>
                <a:cubicBezTo>
                  <a:pt x="172366" y="216665"/>
                  <a:pt x="155208" y="200330"/>
                  <a:pt x="135643" y="187287"/>
                </a:cubicBezTo>
                <a:cubicBezTo>
                  <a:pt x="111008" y="170864"/>
                  <a:pt x="83913" y="158452"/>
                  <a:pt x="58525" y="143219"/>
                </a:cubicBezTo>
                <a:cubicBezTo>
                  <a:pt x="47172" y="136407"/>
                  <a:pt x="36492" y="128530"/>
                  <a:pt x="25475" y="121186"/>
                </a:cubicBezTo>
                <a:cubicBezTo>
                  <a:pt x="-12855" y="63691"/>
                  <a:pt x="3441" y="101376"/>
                  <a:pt x="344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7028761" y="3192088"/>
            <a:ext cx="916084" cy="1379912"/>
          </a:xfrm>
          <a:custGeom>
            <a:avLst/>
            <a:gdLst>
              <a:gd name="connsiteX0" fmla="*/ 0 w 916084"/>
              <a:gd name="connsiteY0" fmla="*/ 1379912 h 1379912"/>
              <a:gd name="connsiteX1" fmla="*/ 914400 w 916084"/>
              <a:gd name="connsiteY1" fmla="*/ 2804 h 1379912"/>
              <a:gd name="connsiteX2" fmla="*/ 242372 w 916084"/>
              <a:gd name="connsiteY2" fmla="*/ 1016355 h 1379912"/>
              <a:gd name="connsiteX3" fmla="*/ 837282 w 916084"/>
              <a:gd name="connsiteY3" fmla="*/ 807035 h 137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6084" h="1379912">
                <a:moveTo>
                  <a:pt x="0" y="1379912"/>
                </a:moveTo>
                <a:lnTo>
                  <a:pt x="914400" y="2804"/>
                </a:lnTo>
                <a:cubicBezTo>
                  <a:pt x="954795" y="-57789"/>
                  <a:pt x="255225" y="882317"/>
                  <a:pt x="242372" y="1016355"/>
                </a:cubicBezTo>
                <a:cubicBezTo>
                  <a:pt x="229519" y="1150393"/>
                  <a:pt x="533400" y="978714"/>
                  <a:pt x="837282" y="807035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899094" y="2379643"/>
            <a:ext cx="787706" cy="1355075"/>
          </a:xfrm>
          <a:custGeom>
            <a:avLst/>
            <a:gdLst>
              <a:gd name="connsiteX0" fmla="*/ 0 w 0"/>
              <a:gd name="connsiteY0" fmla="*/ 0 h 1355075"/>
              <a:gd name="connsiteX1" fmla="*/ 0 w 0"/>
              <a:gd name="connsiteY1" fmla="*/ 1355075 h 1355075"/>
              <a:gd name="connsiteX2" fmla="*/ 0 w 0"/>
              <a:gd name="connsiteY2" fmla="*/ 1355075 h 1355075"/>
              <a:gd name="connsiteX3" fmla="*/ 0 w 0"/>
              <a:gd name="connsiteY3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h="1355075">
                <a:moveTo>
                  <a:pt x="0" y="0"/>
                </a:moveTo>
                <a:lnTo>
                  <a:pt x="0" y="1355075"/>
                </a:lnTo>
                <a:lnTo>
                  <a:pt x="0" y="1355075"/>
                </a:lnTo>
                <a:lnTo>
                  <a:pt x="0" y="1355075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839200" y="821852"/>
            <a:ext cx="1544588" cy="2285664"/>
          </a:xfrm>
          <a:custGeom>
            <a:avLst/>
            <a:gdLst>
              <a:gd name="connsiteX0" fmla="*/ 0 w 1544588"/>
              <a:gd name="connsiteY0" fmla="*/ 0 h 2285664"/>
              <a:gd name="connsiteX1" fmla="*/ 176270 w 1544588"/>
              <a:gd name="connsiteY1" fmla="*/ 2214390 h 2285664"/>
              <a:gd name="connsiteX2" fmla="*/ 583894 w 1544588"/>
              <a:gd name="connsiteY2" fmla="*/ 1641513 h 2285664"/>
              <a:gd name="connsiteX3" fmla="*/ 771181 w 1544588"/>
              <a:gd name="connsiteY3" fmla="*/ 638978 h 22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588" h="2285664">
                <a:moveTo>
                  <a:pt x="0" y="0"/>
                </a:moveTo>
                <a:cubicBezTo>
                  <a:pt x="39477" y="970402"/>
                  <a:pt x="78954" y="1940805"/>
                  <a:pt x="176270" y="2214390"/>
                </a:cubicBezTo>
                <a:cubicBezTo>
                  <a:pt x="273586" y="2487975"/>
                  <a:pt x="484742" y="1904082"/>
                  <a:pt x="583894" y="1641513"/>
                </a:cubicBezTo>
                <a:cubicBezTo>
                  <a:pt x="683046" y="1378944"/>
                  <a:pt x="2568766" y="1142082"/>
                  <a:pt x="771181" y="638978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2089506" y="2242187"/>
            <a:ext cx="4355388" cy="1987898"/>
            <a:chOff x="2106372" y="2667000"/>
            <a:chExt cx="4812588" cy="2214265"/>
          </a:xfrm>
        </p:grpSpPr>
        <p:sp>
          <p:nvSpPr>
            <p:cNvPr id="23" name="Flowchart: Data 22"/>
            <p:cNvSpPr/>
            <p:nvPr/>
          </p:nvSpPr>
          <p:spPr bwMode="auto">
            <a:xfrm>
              <a:off x="3124200" y="3124200"/>
              <a:ext cx="3200400" cy="993648"/>
            </a:xfrm>
            <a:prstGeom prst="flowChartInputOutput">
              <a:avLst/>
            </a:prstGeom>
            <a:pattFill prst="lgGrid">
              <a:fgClr>
                <a:schemeClr val="bg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5400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cxnSp>
          <p:nvCxnSpPr>
            <p:cNvPr id="24" name="Straight Arrow Connector 23"/>
            <p:cNvCxnSpPr>
              <a:endCxn id="23" idx="5"/>
            </p:cNvCxnSpPr>
            <p:nvPr/>
          </p:nvCxnSpPr>
          <p:spPr bwMode="auto">
            <a:xfrm>
              <a:off x="3505200" y="3581400"/>
              <a:ext cx="2499360" cy="39624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5" name="Group 24"/>
            <p:cNvGrpSpPr/>
            <p:nvPr/>
          </p:nvGrpSpPr>
          <p:grpSpPr>
            <a:xfrm>
              <a:off x="2590800" y="2667000"/>
              <a:ext cx="914400" cy="934212"/>
              <a:chOff x="2590800" y="2667000"/>
              <a:chExt cx="914400" cy="934212"/>
            </a:xfrm>
          </p:grpSpPr>
          <p:cxnSp>
            <p:nvCxnSpPr>
              <p:cNvPr id="34" name="Straight Arrow Connector 33"/>
              <p:cNvCxnSpPr/>
              <p:nvPr/>
            </p:nvCxnSpPr>
            <p:spPr bwMode="auto">
              <a:xfrm>
                <a:off x="2590800" y="2667000"/>
                <a:ext cx="914400" cy="9144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5" name="Straight Arrow Connector 34"/>
              <p:cNvCxnSpPr/>
              <p:nvPr/>
            </p:nvCxnSpPr>
            <p:spPr bwMode="auto">
              <a:xfrm>
                <a:off x="2590800" y="2667000"/>
                <a:ext cx="0" cy="93421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6" name="Straight Arrow Connector 35"/>
              <p:cNvCxnSpPr/>
              <p:nvPr/>
            </p:nvCxnSpPr>
            <p:spPr bwMode="auto">
              <a:xfrm flipV="1">
                <a:off x="2590800" y="3581400"/>
                <a:ext cx="914400" cy="1981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grpSp>
          <p:nvGrpSpPr>
            <p:cNvPr id="26" name="Group 25"/>
            <p:cNvGrpSpPr/>
            <p:nvPr/>
          </p:nvGrpSpPr>
          <p:grpSpPr>
            <a:xfrm>
              <a:off x="6004560" y="3607106"/>
              <a:ext cx="914400" cy="934212"/>
              <a:chOff x="2590800" y="2667000"/>
              <a:chExt cx="914400" cy="934212"/>
            </a:xfrm>
          </p:grpSpPr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590800" y="2667000"/>
                <a:ext cx="914400" cy="914400"/>
              </a:xfrm>
              <a:prstGeom prst="straightConnector1">
                <a:avLst/>
              </a:prstGeom>
              <a:solidFill>
                <a:schemeClr val="accent1"/>
              </a:solidFill>
              <a:ln w="254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2" name="Straight Arrow Connector 31"/>
              <p:cNvCxnSpPr/>
              <p:nvPr/>
            </p:nvCxnSpPr>
            <p:spPr bwMode="auto">
              <a:xfrm>
                <a:off x="2590800" y="2667000"/>
                <a:ext cx="0" cy="93421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cxnSp>
            <p:nvCxnSpPr>
              <p:cNvPr id="33" name="Straight Arrow Connector 32"/>
              <p:cNvCxnSpPr/>
              <p:nvPr/>
            </p:nvCxnSpPr>
            <p:spPr bwMode="auto">
              <a:xfrm flipV="1">
                <a:off x="2590800" y="3581400"/>
                <a:ext cx="914400" cy="19812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</p:grpSp>
        <p:sp>
          <p:nvSpPr>
            <p:cNvPr id="27" name="TextBox 26"/>
            <p:cNvSpPr txBox="1"/>
            <p:nvPr/>
          </p:nvSpPr>
          <p:spPr>
            <a:xfrm>
              <a:off x="2106372" y="2893367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50000" dirty="0" smtClean="0"/>
                <a:t>┴</a:t>
              </a:r>
              <a:endParaRPr lang="en-US" baseline="-500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688755" y="3534714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36000" dirty="0" smtClean="0"/>
                <a:t>||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20132" y="4044106"/>
              <a:ext cx="4844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</a:t>
              </a:r>
              <a:r>
                <a:rPr lang="en-US" baseline="-50000" dirty="0" smtClean="0"/>
                <a:t>┴</a:t>
              </a:r>
              <a:endParaRPr lang="en-US" baseline="-50000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50805" y="4419600"/>
              <a:ext cx="421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</a:t>
              </a:r>
              <a:r>
                <a:rPr lang="en-US" baseline="-36000" dirty="0" smtClean="0"/>
                <a:t>||</a:t>
              </a:r>
              <a:endParaRPr lang="en-US" dirty="0"/>
            </a:p>
          </p:txBody>
        </p:sp>
      </p:grpSp>
      <p:sp>
        <p:nvSpPr>
          <p:cNvPr id="38" name="Rectangle 37"/>
          <p:cNvSpPr/>
          <p:nvPr/>
        </p:nvSpPr>
        <p:spPr>
          <a:xfrm>
            <a:off x="7607147" y="3442518"/>
            <a:ext cx="1159292" cy="46166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>
            <a:prstTxWarp prst="textChevron">
              <a:avLst/>
            </a:prstTxWarp>
            <a:spAutoFit/>
          </a:bodyPr>
          <a:lstStyle/>
          <a:p>
            <a:pPr lvl="0"/>
            <a:r>
              <a:rPr lang="en-US" dirty="0" err="1">
                <a:solidFill>
                  <a:srgbClr val="000000"/>
                </a:solidFill>
              </a:rPr>
              <a:t>branons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2" name="Curved Right Arrow 41"/>
          <p:cNvSpPr/>
          <p:nvPr/>
        </p:nvSpPr>
        <p:spPr bwMode="auto">
          <a:xfrm rot="10179203">
            <a:off x="8309214" y="3802500"/>
            <a:ext cx="375646" cy="1345404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9138" y="5962710"/>
            <a:ext cx="8874707" cy="40011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dirty="0" smtClean="0">
                <a:solidFill>
                  <a:srgbClr val="FF0000"/>
                </a:solidFill>
              </a:rPr>
              <a:t>article </a:t>
            </a:r>
            <a:r>
              <a:rPr lang="en-US" sz="2000" dirty="0">
                <a:solidFill>
                  <a:srgbClr val="FF0000"/>
                </a:solidFill>
              </a:rPr>
              <a:t>remembers its group velocity </a:t>
            </a:r>
            <a:r>
              <a:rPr lang="en-US" sz="2000" dirty="0" smtClean="0">
                <a:solidFill>
                  <a:srgbClr val="FF0000"/>
                </a:solidFill>
              </a:rPr>
              <a:t>through quantum interference of several paths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59104" y="3888954"/>
            <a:ext cx="1968809" cy="40011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Local description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621844" y="5562600"/>
            <a:ext cx="2388795" cy="40011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Non-local description</a:t>
            </a:r>
            <a:endParaRPr lang="en-US" sz="200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010067" y="139547"/>
            <a:ext cx="4527506" cy="838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 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2d scattering  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34370" y="1195064"/>
            <a:ext cx="8504829" cy="633736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For scattering to be 2d , wavelength of the mediator must be </a:t>
            </a:r>
            <a:r>
              <a:rPr lang="en-US" dirty="0">
                <a:solidFill>
                  <a:srgbClr val="FFFF00"/>
                </a:solidFill>
              </a:rPr>
              <a:t>&lt;</a:t>
            </a:r>
            <a:r>
              <a:rPr lang="en-US" dirty="0" smtClean="0">
                <a:solidFill>
                  <a:srgbClr val="FFFF00"/>
                </a:solidFill>
              </a:rPr>
              <a:t> L</a:t>
            </a:r>
            <a:r>
              <a:rPr lang="en-US" baseline="-25000" dirty="0" smtClean="0">
                <a:solidFill>
                  <a:srgbClr val="FFFF00"/>
                </a:solidFill>
              </a:rPr>
              <a:t>3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endParaRPr lang="en-US" i="1" dirty="0" smtClean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34371" y="4876800"/>
            <a:ext cx="8318460" cy="666520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Thus, only hard scattering can probe 2d structure of space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805049" y="3505200"/>
            <a:ext cx="738751" cy="879513"/>
          </a:xfrm>
          <a:custGeom>
            <a:avLst/>
            <a:gdLst>
              <a:gd name="connsiteX0" fmla="*/ 377949 w 1165961"/>
              <a:gd name="connsiteY0" fmla="*/ 1112703 h 1112703"/>
              <a:gd name="connsiteX1" fmla="*/ 25409 w 1165961"/>
              <a:gd name="connsiteY1" fmla="*/ 727113 h 1112703"/>
              <a:gd name="connsiteX2" fmla="*/ 994893 w 1165961"/>
              <a:gd name="connsiteY2" fmla="*/ 374573 h 1112703"/>
              <a:gd name="connsiteX3" fmla="*/ 1160146 w 1165961"/>
              <a:gd name="connsiteY3" fmla="*/ 0 h 11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961" h="1112703">
                <a:moveTo>
                  <a:pt x="377949" y="1112703"/>
                </a:moveTo>
                <a:cubicBezTo>
                  <a:pt x="150267" y="981419"/>
                  <a:pt x="-77415" y="850135"/>
                  <a:pt x="25409" y="727113"/>
                </a:cubicBezTo>
                <a:cubicBezTo>
                  <a:pt x="128233" y="604091"/>
                  <a:pt x="805770" y="495758"/>
                  <a:pt x="994893" y="374573"/>
                </a:cubicBezTo>
                <a:cubicBezTo>
                  <a:pt x="1184016" y="253388"/>
                  <a:pt x="1172081" y="126694"/>
                  <a:pt x="1160146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4130" y="3657600"/>
            <a:ext cx="190728" cy="231354"/>
          </a:xfrm>
          <a:custGeom>
            <a:avLst/>
            <a:gdLst>
              <a:gd name="connsiteX0" fmla="*/ 190728 w 190728"/>
              <a:gd name="connsiteY0" fmla="*/ 231354 h 231354"/>
              <a:gd name="connsiteX1" fmla="*/ 135643 w 190728"/>
              <a:gd name="connsiteY1" fmla="*/ 187287 h 231354"/>
              <a:gd name="connsiteX2" fmla="*/ 58525 w 190728"/>
              <a:gd name="connsiteY2" fmla="*/ 143219 h 231354"/>
              <a:gd name="connsiteX3" fmla="*/ 25475 w 190728"/>
              <a:gd name="connsiteY3" fmla="*/ 121186 h 231354"/>
              <a:gd name="connsiteX4" fmla="*/ 3441 w 190728"/>
              <a:gd name="connsiteY4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28" h="231354">
                <a:moveTo>
                  <a:pt x="190728" y="231354"/>
                </a:moveTo>
                <a:cubicBezTo>
                  <a:pt x="172366" y="216665"/>
                  <a:pt x="155208" y="200330"/>
                  <a:pt x="135643" y="187287"/>
                </a:cubicBezTo>
                <a:cubicBezTo>
                  <a:pt x="111008" y="170864"/>
                  <a:pt x="83913" y="158452"/>
                  <a:pt x="58525" y="143219"/>
                </a:cubicBezTo>
                <a:cubicBezTo>
                  <a:pt x="47172" y="136407"/>
                  <a:pt x="36492" y="128530"/>
                  <a:pt x="25475" y="121186"/>
                </a:cubicBezTo>
                <a:cubicBezTo>
                  <a:pt x="-12855" y="63691"/>
                  <a:pt x="3441" y="101376"/>
                  <a:pt x="344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899094" y="2379643"/>
            <a:ext cx="787706" cy="1355075"/>
          </a:xfrm>
          <a:custGeom>
            <a:avLst/>
            <a:gdLst>
              <a:gd name="connsiteX0" fmla="*/ 0 w 0"/>
              <a:gd name="connsiteY0" fmla="*/ 0 h 1355075"/>
              <a:gd name="connsiteX1" fmla="*/ 0 w 0"/>
              <a:gd name="connsiteY1" fmla="*/ 1355075 h 1355075"/>
              <a:gd name="connsiteX2" fmla="*/ 0 w 0"/>
              <a:gd name="connsiteY2" fmla="*/ 1355075 h 1355075"/>
              <a:gd name="connsiteX3" fmla="*/ 0 w 0"/>
              <a:gd name="connsiteY3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h="1355075">
                <a:moveTo>
                  <a:pt x="0" y="0"/>
                </a:moveTo>
                <a:lnTo>
                  <a:pt x="0" y="1355075"/>
                </a:lnTo>
                <a:lnTo>
                  <a:pt x="0" y="1355075"/>
                </a:lnTo>
                <a:lnTo>
                  <a:pt x="0" y="1355075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839200" y="821852"/>
            <a:ext cx="1544588" cy="2285664"/>
          </a:xfrm>
          <a:custGeom>
            <a:avLst/>
            <a:gdLst>
              <a:gd name="connsiteX0" fmla="*/ 0 w 1544588"/>
              <a:gd name="connsiteY0" fmla="*/ 0 h 2285664"/>
              <a:gd name="connsiteX1" fmla="*/ 176270 w 1544588"/>
              <a:gd name="connsiteY1" fmla="*/ 2214390 h 2285664"/>
              <a:gd name="connsiteX2" fmla="*/ 583894 w 1544588"/>
              <a:gd name="connsiteY2" fmla="*/ 1641513 h 2285664"/>
              <a:gd name="connsiteX3" fmla="*/ 771181 w 1544588"/>
              <a:gd name="connsiteY3" fmla="*/ 638978 h 22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588" h="2285664">
                <a:moveTo>
                  <a:pt x="0" y="0"/>
                </a:moveTo>
                <a:cubicBezTo>
                  <a:pt x="39477" y="970402"/>
                  <a:pt x="78954" y="1940805"/>
                  <a:pt x="176270" y="2214390"/>
                </a:cubicBezTo>
                <a:cubicBezTo>
                  <a:pt x="273586" y="2487975"/>
                  <a:pt x="484742" y="1904082"/>
                  <a:pt x="583894" y="1641513"/>
                </a:cubicBezTo>
                <a:cubicBezTo>
                  <a:pt x="683046" y="1378944"/>
                  <a:pt x="2568766" y="1142082"/>
                  <a:pt x="771181" y="638978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54626" name="Picture 2" descr="http://www-d0.fnal.gov/Run2Physics/top/top_public_web_pages/images/feynman_tb_yellowb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130796"/>
            <a:ext cx="3458546" cy="2326193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26597" y="2572948"/>
            <a:ext cx="2931444" cy="1200329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b="1" dirty="0" smtClean="0"/>
              <a:t>Momentum transfer </a:t>
            </a:r>
          </a:p>
          <a:p>
            <a:r>
              <a:rPr lang="en-US" b="1" dirty="0"/>
              <a:t>Q</a:t>
            </a:r>
            <a:r>
              <a:rPr lang="en-US" b="1" baseline="30000" dirty="0"/>
              <a:t>2</a:t>
            </a:r>
            <a:r>
              <a:rPr lang="en-US" b="1" dirty="0"/>
              <a:t> &gt; </a:t>
            </a:r>
            <a:r>
              <a:rPr lang="el-GR" b="1" dirty="0"/>
              <a:t>Λ</a:t>
            </a:r>
            <a:r>
              <a:rPr lang="en-US" b="1" baseline="-25000" dirty="0"/>
              <a:t>3</a:t>
            </a:r>
            <a:r>
              <a:rPr lang="en-US" b="1" baseline="30000" dirty="0"/>
              <a:t>2   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681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2010066" y="139547"/>
            <a:ext cx="5533733" cy="838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 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2d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3d scattering  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483099" y="1524000"/>
            <a:ext cx="8318460" cy="533400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Cross-section in 2d is a </a:t>
            </a:r>
            <a:r>
              <a:rPr lang="en-US" sz="2800" dirty="0" smtClean="0">
                <a:solidFill>
                  <a:srgbClr val="FF0000"/>
                </a:solidFill>
              </a:rPr>
              <a:t>line</a:t>
            </a:r>
            <a:r>
              <a:rPr lang="en-US" dirty="0" smtClean="0">
                <a:solidFill>
                  <a:srgbClr val="FFFF00"/>
                </a:solidFill>
              </a:rPr>
              <a:t>  (not a </a:t>
            </a:r>
            <a:r>
              <a:rPr lang="en-US" sz="2800" dirty="0" smtClean="0">
                <a:solidFill>
                  <a:srgbClr val="FF0000"/>
                </a:solidFill>
              </a:rPr>
              <a:t>disk</a:t>
            </a:r>
            <a:r>
              <a:rPr lang="en-US" dirty="0" smtClean="0">
                <a:solidFill>
                  <a:srgbClr val="FFFF00"/>
                </a:solidFill>
              </a:rPr>
              <a:t> as in 3d)</a:t>
            </a:r>
          </a:p>
        </p:txBody>
      </p:sp>
      <p:sp>
        <p:nvSpPr>
          <p:cNvPr id="2" name="Freeform 1"/>
          <p:cNvSpPr/>
          <p:nvPr/>
        </p:nvSpPr>
        <p:spPr>
          <a:xfrm>
            <a:off x="6805049" y="3505200"/>
            <a:ext cx="738751" cy="879513"/>
          </a:xfrm>
          <a:custGeom>
            <a:avLst/>
            <a:gdLst>
              <a:gd name="connsiteX0" fmla="*/ 377949 w 1165961"/>
              <a:gd name="connsiteY0" fmla="*/ 1112703 h 1112703"/>
              <a:gd name="connsiteX1" fmla="*/ 25409 w 1165961"/>
              <a:gd name="connsiteY1" fmla="*/ 727113 h 1112703"/>
              <a:gd name="connsiteX2" fmla="*/ 994893 w 1165961"/>
              <a:gd name="connsiteY2" fmla="*/ 374573 h 1112703"/>
              <a:gd name="connsiteX3" fmla="*/ 1160146 w 1165961"/>
              <a:gd name="connsiteY3" fmla="*/ 0 h 11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961" h="1112703">
                <a:moveTo>
                  <a:pt x="377949" y="1112703"/>
                </a:moveTo>
                <a:cubicBezTo>
                  <a:pt x="150267" y="981419"/>
                  <a:pt x="-77415" y="850135"/>
                  <a:pt x="25409" y="727113"/>
                </a:cubicBezTo>
                <a:cubicBezTo>
                  <a:pt x="128233" y="604091"/>
                  <a:pt x="805770" y="495758"/>
                  <a:pt x="994893" y="374573"/>
                </a:cubicBezTo>
                <a:cubicBezTo>
                  <a:pt x="1184016" y="253388"/>
                  <a:pt x="1172081" y="126694"/>
                  <a:pt x="1160146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4130" y="3657600"/>
            <a:ext cx="190728" cy="231354"/>
          </a:xfrm>
          <a:custGeom>
            <a:avLst/>
            <a:gdLst>
              <a:gd name="connsiteX0" fmla="*/ 190728 w 190728"/>
              <a:gd name="connsiteY0" fmla="*/ 231354 h 231354"/>
              <a:gd name="connsiteX1" fmla="*/ 135643 w 190728"/>
              <a:gd name="connsiteY1" fmla="*/ 187287 h 231354"/>
              <a:gd name="connsiteX2" fmla="*/ 58525 w 190728"/>
              <a:gd name="connsiteY2" fmla="*/ 143219 h 231354"/>
              <a:gd name="connsiteX3" fmla="*/ 25475 w 190728"/>
              <a:gd name="connsiteY3" fmla="*/ 121186 h 231354"/>
              <a:gd name="connsiteX4" fmla="*/ 3441 w 190728"/>
              <a:gd name="connsiteY4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28" h="231354">
                <a:moveTo>
                  <a:pt x="190728" y="231354"/>
                </a:moveTo>
                <a:cubicBezTo>
                  <a:pt x="172366" y="216665"/>
                  <a:pt x="155208" y="200330"/>
                  <a:pt x="135643" y="187287"/>
                </a:cubicBezTo>
                <a:cubicBezTo>
                  <a:pt x="111008" y="170864"/>
                  <a:pt x="83913" y="158452"/>
                  <a:pt x="58525" y="143219"/>
                </a:cubicBezTo>
                <a:cubicBezTo>
                  <a:pt x="47172" y="136407"/>
                  <a:pt x="36492" y="128530"/>
                  <a:pt x="25475" y="121186"/>
                </a:cubicBezTo>
                <a:cubicBezTo>
                  <a:pt x="-12855" y="63691"/>
                  <a:pt x="3441" y="101376"/>
                  <a:pt x="344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899094" y="2379643"/>
            <a:ext cx="787706" cy="1355075"/>
          </a:xfrm>
          <a:custGeom>
            <a:avLst/>
            <a:gdLst>
              <a:gd name="connsiteX0" fmla="*/ 0 w 0"/>
              <a:gd name="connsiteY0" fmla="*/ 0 h 1355075"/>
              <a:gd name="connsiteX1" fmla="*/ 0 w 0"/>
              <a:gd name="connsiteY1" fmla="*/ 1355075 h 1355075"/>
              <a:gd name="connsiteX2" fmla="*/ 0 w 0"/>
              <a:gd name="connsiteY2" fmla="*/ 1355075 h 1355075"/>
              <a:gd name="connsiteX3" fmla="*/ 0 w 0"/>
              <a:gd name="connsiteY3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h="1355075">
                <a:moveTo>
                  <a:pt x="0" y="0"/>
                </a:moveTo>
                <a:lnTo>
                  <a:pt x="0" y="1355075"/>
                </a:lnTo>
                <a:lnTo>
                  <a:pt x="0" y="1355075"/>
                </a:lnTo>
                <a:lnTo>
                  <a:pt x="0" y="1355075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839200" y="821852"/>
            <a:ext cx="1544588" cy="2285664"/>
          </a:xfrm>
          <a:custGeom>
            <a:avLst/>
            <a:gdLst>
              <a:gd name="connsiteX0" fmla="*/ 0 w 1544588"/>
              <a:gd name="connsiteY0" fmla="*/ 0 h 2285664"/>
              <a:gd name="connsiteX1" fmla="*/ 176270 w 1544588"/>
              <a:gd name="connsiteY1" fmla="*/ 2214390 h 2285664"/>
              <a:gd name="connsiteX2" fmla="*/ 583894 w 1544588"/>
              <a:gd name="connsiteY2" fmla="*/ 1641513 h 2285664"/>
              <a:gd name="connsiteX3" fmla="*/ 771181 w 1544588"/>
              <a:gd name="connsiteY3" fmla="*/ 638978 h 22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588" h="2285664">
                <a:moveTo>
                  <a:pt x="0" y="0"/>
                </a:moveTo>
                <a:cubicBezTo>
                  <a:pt x="39477" y="970402"/>
                  <a:pt x="78954" y="1940805"/>
                  <a:pt x="176270" y="2214390"/>
                </a:cubicBezTo>
                <a:cubicBezTo>
                  <a:pt x="273586" y="2487975"/>
                  <a:pt x="484742" y="1904082"/>
                  <a:pt x="583894" y="1641513"/>
                </a:cubicBezTo>
                <a:cubicBezTo>
                  <a:pt x="683046" y="1378944"/>
                  <a:pt x="2568766" y="1142082"/>
                  <a:pt x="771181" y="638978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35149" y="2674203"/>
            <a:ext cx="2436116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b="1" dirty="0" smtClean="0"/>
              <a:t>3d cross section </a:t>
            </a:r>
            <a:r>
              <a:rPr lang="en-US" b="1" baseline="30000" dirty="0" smtClean="0"/>
              <a:t> </a:t>
            </a:r>
            <a:endParaRPr lang="en-US" b="1" baseline="30000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290322" y="4232701"/>
            <a:ext cx="2359172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d cross section </a:t>
            </a:r>
            <a:r>
              <a:rPr lang="en-US" b="1" baseline="30000" dirty="0" smtClean="0"/>
              <a:t> </a:t>
            </a:r>
            <a:endParaRPr lang="en-US" b="1" baseline="30000" dirty="0"/>
          </a:p>
          <a:p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1109035" y="2515518"/>
            <a:ext cx="3462965" cy="1219200"/>
            <a:chOff x="1752600" y="1752600"/>
            <a:chExt cx="3698697" cy="1447800"/>
          </a:xfrm>
        </p:grpSpPr>
        <p:cxnSp>
          <p:nvCxnSpPr>
            <p:cNvPr id="23" name="Straight Arrow Connector 22"/>
            <p:cNvCxnSpPr/>
            <p:nvPr/>
          </p:nvCxnSpPr>
          <p:spPr bwMode="auto">
            <a:xfrm>
              <a:off x="1752600" y="1981200"/>
              <a:ext cx="162742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cxnSp>
        <p:cxnSp>
          <p:nvCxnSpPr>
            <p:cNvPr id="24" name="Straight Arrow Connector 23"/>
            <p:cNvCxnSpPr/>
            <p:nvPr/>
          </p:nvCxnSpPr>
          <p:spPr bwMode="auto">
            <a:xfrm flipH="1">
              <a:off x="3808119" y="2971800"/>
              <a:ext cx="164317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</p:cxnSp>
        <p:sp>
          <p:nvSpPr>
            <p:cNvPr id="25" name="Flowchart: Connector 24"/>
            <p:cNvSpPr/>
            <p:nvPr/>
          </p:nvSpPr>
          <p:spPr bwMode="auto">
            <a:xfrm>
              <a:off x="3264351" y="1752600"/>
              <a:ext cx="621849" cy="1447800"/>
            </a:xfrm>
            <a:prstGeom prst="flowChartConnector">
              <a:avLst/>
            </a:prstGeom>
            <a:solidFill>
              <a:schemeClr val="tx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41417" y="4282023"/>
            <a:ext cx="3025784" cy="796887"/>
            <a:chOff x="1636923" y="3810000"/>
            <a:chExt cx="3206655" cy="1066800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grpSpPr>
        <p:cxnSp>
          <p:nvCxnSpPr>
            <p:cNvPr id="27" name="Straight Arrow Connector 26"/>
            <p:cNvCxnSpPr/>
            <p:nvPr/>
          </p:nvCxnSpPr>
          <p:spPr bwMode="auto">
            <a:xfrm>
              <a:off x="1636923" y="3810000"/>
              <a:ext cx="162742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8" name="Straight Arrow Connector 27"/>
            <p:cNvCxnSpPr/>
            <p:nvPr/>
          </p:nvCxnSpPr>
          <p:spPr bwMode="auto">
            <a:xfrm flipH="1">
              <a:off x="3200400" y="4876800"/>
              <a:ext cx="1643178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3264351" y="3810000"/>
              <a:ext cx="0" cy="10668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0" name="Rounded Rectangle 29"/>
          <p:cNvSpPr/>
          <p:nvPr/>
        </p:nvSpPr>
        <p:spPr bwMode="auto">
          <a:xfrm>
            <a:off x="228600" y="5943600"/>
            <a:ext cx="8763000" cy="609600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</a:t>
            </a:r>
            <a:r>
              <a:rPr lang="en-US" dirty="0">
                <a:solidFill>
                  <a:srgbClr val="FFFF00"/>
                </a:solidFill>
              </a:rPr>
              <a:t>P</a:t>
            </a:r>
            <a:r>
              <a:rPr lang="en-US" dirty="0" smtClean="0">
                <a:solidFill>
                  <a:srgbClr val="FFFF00"/>
                </a:solidFill>
              </a:rPr>
              <a:t>hase space ~ d</a:t>
            </a:r>
            <a:r>
              <a:rPr lang="el-GR" dirty="0" smtClean="0">
                <a:solidFill>
                  <a:srgbClr val="FFFF00"/>
                </a:solidFill>
              </a:rPr>
              <a:t>Ω</a:t>
            </a:r>
            <a:r>
              <a:rPr lang="en-US" baseline="-25000" dirty="0" smtClean="0">
                <a:solidFill>
                  <a:srgbClr val="FFFF00"/>
                </a:solidFill>
              </a:rPr>
              <a:t>d</a:t>
            </a:r>
            <a:r>
              <a:rPr lang="en-US" dirty="0" smtClean="0">
                <a:solidFill>
                  <a:srgbClr val="FFFF00"/>
                </a:solidFill>
              </a:rPr>
              <a:t>: total cross-section reduced by a factor of 2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124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 bwMode="auto">
          <a:xfrm>
            <a:off x="533400" y="4384713"/>
            <a:ext cx="7511353" cy="2092287"/>
          </a:xfrm>
          <a:prstGeom prst="roundRect">
            <a:avLst/>
          </a:prstGeom>
          <a:solidFill>
            <a:schemeClr val="accent3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33399" y="1869420"/>
            <a:ext cx="7511354" cy="17493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805049" y="3505200"/>
            <a:ext cx="738751" cy="879513"/>
          </a:xfrm>
          <a:custGeom>
            <a:avLst/>
            <a:gdLst>
              <a:gd name="connsiteX0" fmla="*/ 377949 w 1165961"/>
              <a:gd name="connsiteY0" fmla="*/ 1112703 h 1112703"/>
              <a:gd name="connsiteX1" fmla="*/ 25409 w 1165961"/>
              <a:gd name="connsiteY1" fmla="*/ 727113 h 1112703"/>
              <a:gd name="connsiteX2" fmla="*/ 994893 w 1165961"/>
              <a:gd name="connsiteY2" fmla="*/ 374573 h 1112703"/>
              <a:gd name="connsiteX3" fmla="*/ 1160146 w 1165961"/>
              <a:gd name="connsiteY3" fmla="*/ 0 h 11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961" h="1112703">
                <a:moveTo>
                  <a:pt x="377949" y="1112703"/>
                </a:moveTo>
                <a:cubicBezTo>
                  <a:pt x="150267" y="981419"/>
                  <a:pt x="-77415" y="850135"/>
                  <a:pt x="25409" y="727113"/>
                </a:cubicBezTo>
                <a:cubicBezTo>
                  <a:pt x="128233" y="604091"/>
                  <a:pt x="805770" y="495758"/>
                  <a:pt x="994893" y="374573"/>
                </a:cubicBezTo>
                <a:cubicBezTo>
                  <a:pt x="1184016" y="253388"/>
                  <a:pt x="1172081" y="126694"/>
                  <a:pt x="1160146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4130" y="3657600"/>
            <a:ext cx="190728" cy="231354"/>
          </a:xfrm>
          <a:custGeom>
            <a:avLst/>
            <a:gdLst>
              <a:gd name="connsiteX0" fmla="*/ 190728 w 190728"/>
              <a:gd name="connsiteY0" fmla="*/ 231354 h 231354"/>
              <a:gd name="connsiteX1" fmla="*/ 135643 w 190728"/>
              <a:gd name="connsiteY1" fmla="*/ 187287 h 231354"/>
              <a:gd name="connsiteX2" fmla="*/ 58525 w 190728"/>
              <a:gd name="connsiteY2" fmla="*/ 143219 h 231354"/>
              <a:gd name="connsiteX3" fmla="*/ 25475 w 190728"/>
              <a:gd name="connsiteY3" fmla="*/ 121186 h 231354"/>
              <a:gd name="connsiteX4" fmla="*/ 3441 w 190728"/>
              <a:gd name="connsiteY4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28" h="231354">
                <a:moveTo>
                  <a:pt x="190728" y="231354"/>
                </a:moveTo>
                <a:cubicBezTo>
                  <a:pt x="172366" y="216665"/>
                  <a:pt x="155208" y="200330"/>
                  <a:pt x="135643" y="187287"/>
                </a:cubicBezTo>
                <a:cubicBezTo>
                  <a:pt x="111008" y="170864"/>
                  <a:pt x="83913" y="158452"/>
                  <a:pt x="58525" y="143219"/>
                </a:cubicBezTo>
                <a:cubicBezTo>
                  <a:pt x="47172" y="136407"/>
                  <a:pt x="36492" y="128530"/>
                  <a:pt x="25475" y="121186"/>
                </a:cubicBezTo>
                <a:cubicBezTo>
                  <a:pt x="-12855" y="63691"/>
                  <a:pt x="3441" y="101376"/>
                  <a:pt x="344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899094" y="2379643"/>
            <a:ext cx="787706" cy="1355075"/>
          </a:xfrm>
          <a:custGeom>
            <a:avLst/>
            <a:gdLst>
              <a:gd name="connsiteX0" fmla="*/ 0 w 0"/>
              <a:gd name="connsiteY0" fmla="*/ 0 h 1355075"/>
              <a:gd name="connsiteX1" fmla="*/ 0 w 0"/>
              <a:gd name="connsiteY1" fmla="*/ 1355075 h 1355075"/>
              <a:gd name="connsiteX2" fmla="*/ 0 w 0"/>
              <a:gd name="connsiteY2" fmla="*/ 1355075 h 1355075"/>
              <a:gd name="connsiteX3" fmla="*/ 0 w 0"/>
              <a:gd name="connsiteY3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h="1355075">
                <a:moveTo>
                  <a:pt x="0" y="0"/>
                </a:moveTo>
                <a:lnTo>
                  <a:pt x="0" y="1355075"/>
                </a:lnTo>
                <a:lnTo>
                  <a:pt x="0" y="1355075"/>
                </a:lnTo>
                <a:lnTo>
                  <a:pt x="0" y="1355075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839200" y="821852"/>
            <a:ext cx="1544588" cy="2285664"/>
          </a:xfrm>
          <a:custGeom>
            <a:avLst/>
            <a:gdLst>
              <a:gd name="connsiteX0" fmla="*/ 0 w 1544588"/>
              <a:gd name="connsiteY0" fmla="*/ 0 h 2285664"/>
              <a:gd name="connsiteX1" fmla="*/ 176270 w 1544588"/>
              <a:gd name="connsiteY1" fmla="*/ 2214390 h 2285664"/>
              <a:gd name="connsiteX2" fmla="*/ 583894 w 1544588"/>
              <a:gd name="connsiteY2" fmla="*/ 1641513 h 2285664"/>
              <a:gd name="connsiteX3" fmla="*/ 771181 w 1544588"/>
              <a:gd name="connsiteY3" fmla="*/ 638978 h 22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588" h="2285664">
                <a:moveTo>
                  <a:pt x="0" y="0"/>
                </a:moveTo>
                <a:cubicBezTo>
                  <a:pt x="39477" y="970402"/>
                  <a:pt x="78954" y="1940805"/>
                  <a:pt x="176270" y="2214390"/>
                </a:cubicBezTo>
                <a:cubicBezTo>
                  <a:pt x="273586" y="2487975"/>
                  <a:pt x="484742" y="1904082"/>
                  <a:pt x="583894" y="1641513"/>
                </a:cubicBezTo>
                <a:cubicBezTo>
                  <a:pt x="683046" y="1378944"/>
                  <a:pt x="2568766" y="1142082"/>
                  <a:pt x="771181" y="638978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808958"/>
              </p:ext>
            </p:extLst>
          </p:nvPr>
        </p:nvGraphicFramePr>
        <p:xfrm>
          <a:off x="1676400" y="2149776"/>
          <a:ext cx="1728509" cy="459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03" name="Equation" r:id="rId4" imgW="761760" imgH="203040" progId="Equation.3">
                  <p:embed/>
                </p:oleObj>
              </mc:Choice>
              <mc:Fallback>
                <p:oleObj name="Equation" r:id="rId4" imgW="76176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149776"/>
                        <a:ext cx="1728509" cy="45973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10066" y="139547"/>
            <a:ext cx="5533733" cy="838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 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2d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3d scattering  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93350"/>
              </p:ext>
            </p:extLst>
          </p:nvPr>
        </p:nvGraphicFramePr>
        <p:xfrm>
          <a:off x="1726788" y="2599543"/>
          <a:ext cx="2222513" cy="101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04" name="Equation" r:id="rId6" imgW="1054080" imgH="482400" progId="Equation.3">
                  <p:embed/>
                </p:oleObj>
              </mc:Choice>
              <mc:Fallback>
                <p:oleObj name="Equation" r:id="rId6" imgW="1054080" imgH="482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788" y="2599543"/>
                        <a:ext cx="2222513" cy="10159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49288" y="1320800"/>
            <a:ext cx="3714478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95000"/>
                    <a:lumOff val="5000"/>
                  </a:schemeClr>
                </a:solidFill>
              </a:rPr>
              <a:t>Coulomb Potential: </a:t>
            </a:r>
            <a:endParaRPr lang="en-US" sz="3200" dirty="0">
              <a:solidFill>
                <a:schemeClr val="accent4">
                  <a:lumMod val="95000"/>
                  <a:lumOff val="5000"/>
                </a:schemeClr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1725379"/>
              </p:ext>
            </p:extLst>
          </p:nvPr>
        </p:nvGraphicFramePr>
        <p:xfrm>
          <a:off x="2283561" y="4384713"/>
          <a:ext cx="2909888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05" name="Equation" r:id="rId8" imgW="1282680" imgH="419040" progId="Equation.3">
                  <p:embed/>
                </p:oleObj>
              </mc:Choice>
              <mc:Fallback>
                <p:oleObj name="Equation" r:id="rId8" imgW="1282680" imgH="41904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561" y="4384713"/>
                        <a:ext cx="2909888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118853"/>
              </p:ext>
            </p:extLst>
          </p:nvPr>
        </p:nvGraphicFramePr>
        <p:xfrm>
          <a:off x="2283561" y="5463232"/>
          <a:ext cx="27940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306" name="Equation" r:id="rId10" imgW="1231560" imgH="419040" progId="Equation.3">
                  <p:embed/>
                </p:oleObj>
              </mc:Choice>
              <mc:Fallback>
                <p:oleObj name="Equation" r:id="rId10" imgW="1231560" imgH="419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3561" y="5463232"/>
                        <a:ext cx="27940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927099" y="2644800"/>
            <a:ext cx="5753498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b="1" dirty="0" smtClean="0"/>
              <a:t>2d                                      </a:t>
            </a:r>
            <a:r>
              <a:rPr lang="en-US" sz="4000" b="1" dirty="0" smtClean="0"/>
              <a:t>→ </a:t>
            </a:r>
            <a:r>
              <a:rPr lang="en-US" b="1" dirty="0" smtClean="0"/>
              <a:t>        </a:t>
            </a:r>
            <a:r>
              <a:rPr lang="el-GR" sz="3200" b="1" dirty="0" smtClean="0"/>
              <a:t>α</a:t>
            </a:r>
            <a:r>
              <a:rPr lang="en-US" b="1" dirty="0" smtClean="0"/>
              <a:t> = L</a:t>
            </a:r>
            <a:r>
              <a:rPr lang="en-US" b="1" baseline="30000" dirty="0" smtClean="0"/>
              <a:t>-1</a:t>
            </a:r>
            <a:r>
              <a:rPr lang="en-US" b="1" dirty="0" smtClean="0"/>
              <a:t> </a:t>
            </a:r>
            <a:r>
              <a:rPr lang="en-US" b="1" baseline="30000" dirty="0" smtClean="0"/>
              <a:t> </a:t>
            </a:r>
            <a:endParaRPr lang="en-US" b="1" baseline="30000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927099" y="1905575"/>
            <a:ext cx="7117654" cy="10772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b="1" dirty="0" smtClean="0"/>
              <a:t>3d                                      </a:t>
            </a:r>
            <a:r>
              <a:rPr lang="en-US" sz="4000" b="1" dirty="0" smtClean="0"/>
              <a:t>→</a:t>
            </a:r>
            <a:r>
              <a:rPr lang="en-US" b="1" dirty="0" smtClean="0"/>
              <a:t>         </a:t>
            </a:r>
            <a:r>
              <a:rPr lang="el-GR" sz="3200" b="1" dirty="0" smtClean="0"/>
              <a:t>α</a:t>
            </a:r>
            <a:r>
              <a:rPr lang="en-US" b="1" dirty="0" smtClean="0"/>
              <a:t> is dimensionless </a:t>
            </a:r>
            <a:endParaRPr lang="en-US" b="1" baseline="30000" dirty="0"/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27099" y="4638254"/>
            <a:ext cx="1356462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b="1" dirty="0" smtClean="0"/>
              <a:t>3d           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27099" y="5753100"/>
            <a:ext cx="1356462" cy="461665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d           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4884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14835" y="1116333"/>
            <a:ext cx="8291015" cy="259080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rtlCol="0" anchor="ctr"/>
          <a:lstStyle/>
          <a:p>
            <a:pPr algn="ctr"/>
            <a:endParaRPr lang="en-US" sz="3600" dirty="0" smtClean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1451762"/>
            <a:ext cx="80200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itchFamily="34" charset="0"/>
              <a:buChar char="•"/>
            </a:pPr>
            <a:r>
              <a:rPr lang="en-US" sz="2400" b="1" dirty="0" smtClean="0"/>
              <a:t>   </a:t>
            </a:r>
            <a:r>
              <a:rPr lang="en-US" sz="2400" dirty="0" smtClean="0"/>
              <a:t>Let’s make the things more complicated </a:t>
            </a:r>
          </a:p>
          <a:p>
            <a:pPr eaLnBrk="1" hangingPunct="1">
              <a:buFont typeface="Arial" pitchFamily="34" charset="0"/>
              <a:buChar char="•"/>
            </a:pPr>
            <a:endParaRPr lang="en-US" sz="2400" dirty="0" smtClean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dirty="0" smtClean="0"/>
              <a:t>I</a:t>
            </a:r>
            <a:r>
              <a:rPr lang="en-US" sz="2400" dirty="0" smtClean="0"/>
              <a:t>ntroduce extra dimensions, new particles, new structures… </a:t>
            </a:r>
          </a:p>
          <a:p>
            <a:pPr marL="342900" indent="-342900" eaLnBrk="1" hangingPunct="1">
              <a:buFont typeface="Arial" pitchFamily="34" charset="0"/>
              <a:buChar char="•"/>
            </a:pPr>
            <a:endParaRPr lang="en-US" dirty="0"/>
          </a:p>
          <a:p>
            <a:pPr marL="342900" indent="-342900" eaLnBrk="1" hangingPunct="1">
              <a:buFont typeface="Arial" pitchFamily="34" charset="0"/>
              <a:buChar char="•"/>
            </a:pPr>
            <a:r>
              <a:rPr lang="en-US" sz="2400" dirty="0" smtClean="0"/>
              <a:t> And hope that the problems will miraculously disappear 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1752600" y="152400"/>
            <a:ext cx="5257800" cy="822960"/>
          </a:xfrm>
          <a:prstGeom prst="round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    </a:t>
            </a:r>
            <a:r>
              <a:rPr lang="en-US" sz="3600" b="1" dirty="0" smtClean="0">
                <a:solidFill>
                  <a:schemeClr val="tx1"/>
                </a:solidFill>
                <a:latin typeface="Arial" charset="0"/>
              </a:rPr>
              <a:t>The current wisdom </a:t>
            </a:r>
            <a:endParaRPr lang="en-US" sz="4400" b="1" dirty="0"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11" name="Right Arrow 10"/>
          <p:cNvSpPr/>
          <p:nvPr/>
        </p:nvSpPr>
        <p:spPr bwMode="auto">
          <a:xfrm rot="5400000">
            <a:off x="3627790" y="1858610"/>
            <a:ext cx="365758" cy="458539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3" name="Right Arrow 12"/>
          <p:cNvSpPr/>
          <p:nvPr/>
        </p:nvSpPr>
        <p:spPr bwMode="auto">
          <a:xfrm rot="5400000">
            <a:off x="3627790" y="2614901"/>
            <a:ext cx="365758" cy="458539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pic>
        <p:nvPicPr>
          <p:cNvPr id="14" name="Picture 4" descr="http://www.sciencecartoonsplus.com/gallery/math/math07.gif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400279"/>
            <a:ext cx="4724400" cy="3333612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6" name="Picture 4" descr="C:\Users\dejan\Desktop\GIFS\79710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1475" y="1413724"/>
            <a:ext cx="1168684" cy="85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0" name="Picture 2" descr="http://www.freefoto.com/images/41/07/41_07_9---Wrong-Way-Road-Traffic-Sign_web.jpg?&amp;k=Wrong+Way+Road+Traffic+Sig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"/>
            <a:ext cx="1143000" cy="7620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7958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 bwMode="auto">
          <a:xfrm>
            <a:off x="5345624" y="4114800"/>
            <a:ext cx="3657599" cy="15588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334370" y="1195064"/>
            <a:ext cx="8504829" cy="935732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Drell</a:t>
            </a:r>
            <a:r>
              <a:rPr lang="en-US" dirty="0" smtClean="0">
                <a:solidFill>
                  <a:srgbClr val="FFFF00"/>
                </a:solidFill>
              </a:rPr>
              <a:t>-Yan </a:t>
            </a:r>
            <a:r>
              <a:rPr lang="en-US" dirty="0">
                <a:solidFill>
                  <a:srgbClr val="FFFF00"/>
                </a:solidFill>
              </a:rPr>
              <a:t>cross section will </a:t>
            </a:r>
            <a:r>
              <a:rPr lang="en-US" dirty="0" smtClean="0">
                <a:solidFill>
                  <a:srgbClr val="FFFF00"/>
                </a:solidFill>
              </a:rPr>
              <a:t>drop </a:t>
            </a:r>
            <a:r>
              <a:rPr lang="en-US" dirty="0">
                <a:solidFill>
                  <a:srgbClr val="FFFF00"/>
                </a:solidFill>
              </a:rPr>
              <a:t>as </a:t>
            </a:r>
            <a:r>
              <a:rPr lang="en-US" dirty="0" smtClean="0">
                <a:solidFill>
                  <a:srgbClr val="FFFF00"/>
                </a:solidFill>
              </a:rPr>
              <a:t>1/E</a:t>
            </a:r>
            <a:r>
              <a:rPr lang="en-US" baseline="30000" dirty="0" smtClean="0">
                <a:solidFill>
                  <a:srgbClr val="FFFF00"/>
                </a:solidFill>
              </a:rPr>
              <a:t>3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smtClean="0">
                <a:solidFill>
                  <a:srgbClr val="FFFF00"/>
                </a:solidFill>
              </a:rPr>
              <a:t>instead of 1/E</a:t>
            </a:r>
            <a:r>
              <a:rPr lang="en-US" baseline="30000" dirty="0" smtClean="0">
                <a:solidFill>
                  <a:srgbClr val="FFFF00"/>
                </a:solidFill>
              </a:rPr>
              <a:t>2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once </a:t>
            </a:r>
            <a:r>
              <a:rPr lang="en-US" dirty="0">
                <a:solidFill>
                  <a:srgbClr val="FFFF00"/>
                </a:solidFill>
              </a:rPr>
              <a:t>the </a:t>
            </a:r>
            <a:r>
              <a:rPr lang="en-US" dirty="0" smtClean="0">
                <a:solidFill>
                  <a:srgbClr val="FFFF00"/>
                </a:solidFill>
              </a:rPr>
              <a:t>3d → 2d </a:t>
            </a:r>
            <a:r>
              <a:rPr lang="en-US" dirty="0">
                <a:solidFill>
                  <a:srgbClr val="FFFF00"/>
                </a:solidFill>
              </a:rPr>
              <a:t>crossover energy is surpassed</a:t>
            </a:r>
            <a:endParaRPr lang="en-US" i="1" dirty="0" smtClean="0">
              <a:solidFill>
                <a:srgbClr val="FFFF00"/>
              </a:solidFill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03190" y="6019800"/>
            <a:ext cx="8318460" cy="685800"/>
          </a:xfrm>
          <a:prstGeom prst="round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         Limits from </a:t>
            </a:r>
            <a:r>
              <a:rPr lang="en-US" dirty="0" err="1" smtClean="0">
                <a:solidFill>
                  <a:srgbClr val="FFFF00"/>
                </a:solidFill>
              </a:rPr>
              <a:t>Tevatron</a:t>
            </a:r>
            <a:r>
              <a:rPr lang="en-US" dirty="0" smtClean="0">
                <a:solidFill>
                  <a:srgbClr val="FFFF00"/>
                </a:solidFill>
              </a:rPr>
              <a:t> data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Λ</a:t>
            </a:r>
            <a:r>
              <a:rPr lang="en-US" sz="28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800" b="1" dirty="0" smtClean="0">
                <a:solidFill>
                  <a:srgbClr val="FF0000"/>
                </a:solidFill>
              </a:rPr>
              <a:t>  &gt; 800 </a:t>
            </a:r>
            <a:r>
              <a:rPr lang="en-US" sz="2800" b="1" dirty="0" err="1" smtClean="0">
                <a:solidFill>
                  <a:srgbClr val="FF0000"/>
                </a:solidFill>
              </a:rPr>
              <a:t>GeV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6805049" y="3505200"/>
            <a:ext cx="738751" cy="879513"/>
          </a:xfrm>
          <a:custGeom>
            <a:avLst/>
            <a:gdLst>
              <a:gd name="connsiteX0" fmla="*/ 377949 w 1165961"/>
              <a:gd name="connsiteY0" fmla="*/ 1112703 h 1112703"/>
              <a:gd name="connsiteX1" fmla="*/ 25409 w 1165961"/>
              <a:gd name="connsiteY1" fmla="*/ 727113 h 1112703"/>
              <a:gd name="connsiteX2" fmla="*/ 994893 w 1165961"/>
              <a:gd name="connsiteY2" fmla="*/ 374573 h 1112703"/>
              <a:gd name="connsiteX3" fmla="*/ 1160146 w 1165961"/>
              <a:gd name="connsiteY3" fmla="*/ 0 h 11127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5961" h="1112703">
                <a:moveTo>
                  <a:pt x="377949" y="1112703"/>
                </a:moveTo>
                <a:cubicBezTo>
                  <a:pt x="150267" y="981419"/>
                  <a:pt x="-77415" y="850135"/>
                  <a:pt x="25409" y="727113"/>
                </a:cubicBezTo>
                <a:cubicBezTo>
                  <a:pt x="128233" y="604091"/>
                  <a:pt x="805770" y="495758"/>
                  <a:pt x="994893" y="374573"/>
                </a:cubicBezTo>
                <a:cubicBezTo>
                  <a:pt x="1184016" y="253388"/>
                  <a:pt x="1172081" y="126694"/>
                  <a:pt x="1160146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7554130" y="3657600"/>
            <a:ext cx="190728" cy="231354"/>
          </a:xfrm>
          <a:custGeom>
            <a:avLst/>
            <a:gdLst>
              <a:gd name="connsiteX0" fmla="*/ 190728 w 190728"/>
              <a:gd name="connsiteY0" fmla="*/ 231354 h 231354"/>
              <a:gd name="connsiteX1" fmla="*/ 135643 w 190728"/>
              <a:gd name="connsiteY1" fmla="*/ 187287 h 231354"/>
              <a:gd name="connsiteX2" fmla="*/ 58525 w 190728"/>
              <a:gd name="connsiteY2" fmla="*/ 143219 h 231354"/>
              <a:gd name="connsiteX3" fmla="*/ 25475 w 190728"/>
              <a:gd name="connsiteY3" fmla="*/ 121186 h 231354"/>
              <a:gd name="connsiteX4" fmla="*/ 3441 w 190728"/>
              <a:gd name="connsiteY4" fmla="*/ 0 h 231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728" h="231354">
                <a:moveTo>
                  <a:pt x="190728" y="231354"/>
                </a:moveTo>
                <a:cubicBezTo>
                  <a:pt x="172366" y="216665"/>
                  <a:pt x="155208" y="200330"/>
                  <a:pt x="135643" y="187287"/>
                </a:cubicBezTo>
                <a:cubicBezTo>
                  <a:pt x="111008" y="170864"/>
                  <a:pt x="83913" y="158452"/>
                  <a:pt x="58525" y="143219"/>
                </a:cubicBezTo>
                <a:cubicBezTo>
                  <a:pt x="47172" y="136407"/>
                  <a:pt x="36492" y="128530"/>
                  <a:pt x="25475" y="121186"/>
                </a:cubicBezTo>
                <a:cubicBezTo>
                  <a:pt x="-12855" y="63691"/>
                  <a:pt x="3441" y="101376"/>
                  <a:pt x="3441" y="0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7899094" y="2379643"/>
            <a:ext cx="787706" cy="1355075"/>
          </a:xfrm>
          <a:custGeom>
            <a:avLst/>
            <a:gdLst>
              <a:gd name="connsiteX0" fmla="*/ 0 w 0"/>
              <a:gd name="connsiteY0" fmla="*/ 0 h 1355075"/>
              <a:gd name="connsiteX1" fmla="*/ 0 w 0"/>
              <a:gd name="connsiteY1" fmla="*/ 1355075 h 1355075"/>
              <a:gd name="connsiteX2" fmla="*/ 0 w 0"/>
              <a:gd name="connsiteY2" fmla="*/ 1355075 h 1355075"/>
              <a:gd name="connsiteX3" fmla="*/ 0 w 0"/>
              <a:gd name="connsiteY3" fmla="*/ 1355075 h 1355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h="1355075">
                <a:moveTo>
                  <a:pt x="0" y="0"/>
                </a:moveTo>
                <a:lnTo>
                  <a:pt x="0" y="1355075"/>
                </a:lnTo>
                <a:lnTo>
                  <a:pt x="0" y="1355075"/>
                </a:lnTo>
                <a:lnTo>
                  <a:pt x="0" y="1355075"/>
                </a:ln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8839200" y="821852"/>
            <a:ext cx="1544588" cy="2285664"/>
          </a:xfrm>
          <a:custGeom>
            <a:avLst/>
            <a:gdLst>
              <a:gd name="connsiteX0" fmla="*/ 0 w 1544588"/>
              <a:gd name="connsiteY0" fmla="*/ 0 h 2285664"/>
              <a:gd name="connsiteX1" fmla="*/ 176270 w 1544588"/>
              <a:gd name="connsiteY1" fmla="*/ 2214390 h 2285664"/>
              <a:gd name="connsiteX2" fmla="*/ 583894 w 1544588"/>
              <a:gd name="connsiteY2" fmla="*/ 1641513 h 2285664"/>
              <a:gd name="connsiteX3" fmla="*/ 771181 w 1544588"/>
              <a:gd name="connsiteY3" fmla="*/ 638978 h 2285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44588" h="2285664">
                <a:moveTo>
                  <a:pt x="0" y="0"/>
                </a:moveTo>
                <a:cubicBezTo>
                  <a:pt x="39477" y="970402"/>
                  <a:pt x="78954" y="1940805"/>
                  <a:pt x="176270" y="2214390"/>
                </a:cubicBezTo>
                <a:cubicBezTo>
                  <a:pt x="273586" y="2487975"/>
                  <a:pt x="484742" y="1904082"/>
                  <a:pt x="583894" y="1641513"/>
                </a:cubicBezTo>
                <a:cubicBezTo>
                  <a:pt x="683046" y="1378944"/>
                  <a:pt x="2568766" y="1142082"/>
                  <a:pt x="771181" y="638978"/>
                </a:cubicBezTo>
              </a:path>
            </a:pathLst>
          </a:custGeom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20906" y="3118991"/>
            <a:ext cx="2507033" cy="457200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Drell</a:t>
            </a:r>
            <a:r>
              <a:rPr lang="en-US" b="1" dirty="0" smtClean="0"/>
              <a:t>-Yan process</a:t>
            </a:r>
          </a:p>
          <a:p>
            <a:r>
              <a:rPr lang="en-US" b="1" baseline="30000" dirty="0" smtClean="0"/>
              <a:t>   </a:t>
            </a:r>
            <a:endParaRPr lang="en-US" b="1" baseline="30000" dirty="0"/>
          </a:p>
          <a:p>
            <a:endParaRPr lang="en-US" dirty="0"/>
          </a:p>
        </p:txBody>
      </p:sp>
      <p:pic>
        <p:nvPicPr>
          <p:cNvPr id="155650" name="Picture 2" descr="File:Drell-Yan.sv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79643"/>
            <a:ext cx="4489374" cy="224468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558139"/>
              </p:ext>
            </p:extLst>
          </p:nvPr>
        </p:nvGraphicFramePr>
        <p:xfrm>
          <a:off x="5416440" y="4347349"/>
          <a:ext cx="3348037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866" name="Equation" r:id="rId6" imgW="2095200" imgH="685800" progId="Equation.3">
                  <p:embed/>
                </p:oleObj>
              </mc:Choice>
              <mc:Fallback>
                <p:oleObj name="Equation" r:id="rId6" imgW="2095200" imgH="6858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6440" y="4347349"/>
                        <a:ext cx="3348037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2010066" y="139547"/>
            <a:ext cx="5533733" cy="838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  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2d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vs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3d scattering   </a:t>
            </a:r>
            <a:endParaRPr lang="en-US" sz="4000" dirty="0" smtClean="0">
              <a:solidFill>
                <a:schemeClr val="bg1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553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228600"/>
            <a:ext cx="6553200" cy="73152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4000" dirty="0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Planar </a:t>
            </a:r>
            <a:r>
              <a:rPr lang="en-US" sz="4000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multijet</a:t>
            </a:r>
            <a:r>
              <a:rPr lang="en-US" sz="4000" dirty="0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events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1606891" y="1502229"/>
            <a:ext cx="6235017" cy="9144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In 2 → 3 scattering with Q</a:t>
            </a:r>
            <a:r>
              <a:rPr lang="en-US" sz="2000" baseline="30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 &gt; </a:t>
            </a:r>
            <a:r>
              <a:rPr lang="el-GR" sz="2000" dirty="0" smtClean="0">
                <a:solidFill>
                  <a:schemeClr val="bg1"/>
                </a:solidFill>
              </a:rPr>
              <a:t>Λ</a:t>
            </a:r>
            <a:r>
              <a:rPr lang="en-US" sz="2000" baseline="-25000" dirty="0" smtClean="0">
                <a:solidFill>
                  <a:schemeClr val="bg1"/>
                </a:solidFill>
              </a:rPr>
              <a:t>3</a:t>
            </a:r>
            <a:r>
              <a:rPr lang="en-US" sz="2000" baseline="30000" dirty="0" smtClean="0">
                <a:solidFill>
                  <a:schemeClr val="bg1"/>
                </a:solidFill>
              </a:rPr>
              <a:t>2</a:t>
            </a:r>
            <a:r>
              <a:rPr lang="en-US" sz="2000" dirty="0" smtClean="0">
                <a:solidFill>
                  <a:schemeClr val="bg1"/>
                </a:solidFill>
              </a:rPr>
              <a:t> , all </a:t>
            </a:r>
            <a:r>
              <a:rPr lang="en-US" sz="2000" dirty="0">
                <a:solidFill>
                  <a:schemeClr val="bg1"/>
                </a:solidFill>
              </a:rPr>
              <a:t>the virtual particles (propagators) must move in the same </a:t>
            </a:r>
            <a:r>
              <a:rPr lang="en-US" sz="2000" dirty="0" smtClean="0">
                <a:solidFill>
                  <a:schemeClr val="bg1"/>
                </a:solidFill>
              </a:rPr>
              <a:t>2d  plane 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304800" y="5486400"/>
            <a:ext cx="8077200" cy="8382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Thus, </a:t>
            </a:r>
            <a:r>
              <a:rPr lang="en-US" sz="2000" dirty="0">
                <a:solidFill>
                  <a:schemeClr val="bg1"/>
                </a:solidFill>
              </a:rPr>
              <a:t>outgoing </a:t>
            </a:r>
            <a:r>
              <a:rPr lang="en-US" sz="2000" dirty="0" err="1" smtClean="0">
                <a:solidFill>
                  <a:schemeClr val="bg1"/>
                </a:solidFill>
              </a:rPr>
              <a:t>partons</a:t>
            </a:r>
            <a:r>
              <a:rPr lang="en-US" sz="2000" dirty="0" smtClean="0">
                <a:solidFill>
                  <a:schemeClr val="bg1"/>
                </a:solidFill>
              </a:rPr>
              <a:t> must </a:t>
            </a:r>
            <a:r>
              <a:rPr lang="en-US" sz="2000" dirty="0">
                <a:solidFill>
                  <a:schemeClr val="bg1"/>
                </a:solidFill>
              </a:rPr>
              <a:t>be in the same plane in the </a:t>
            </a:r>
            <a:r>
              <a:rPr lang="en-US" sz="2000" dirty="0" err="1">
                <a:solidFill>
                  <a:schemeClr val="bg1"/>
                </a:solidFill>
              </a:rPr>
              <a:t>c.o.m</a:t>
            </a:r>
            <a:r>
              <a:rPr lang="en-US" sz="2000" dirty="0">
                <a:solidFill>
                  <a:schemeClr val="bg1"/>
                </a:solidFill>
              </a:rPr>
              <a:t>. frame of the collision, thus drastically different from the </a:t>
            </a:r>
            <a:r>
              <a:rPr lang="en-US" sz="2000" dirty="0" smtClean="0">
                <a:solidFill>
                  <a:schemeClr val="bg1"/>
                </a:solidFill>
              </a:rPr>
              <a:t>3d scattering</a:t>
            </a:r>
            <a:endParaRPr lang="en-US" sz="2000" dirty="0" smtClean="0">
              <a:ln w="3175">
                <a:noFill/>
              </a:ln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9893" y="2921934"/>
            <a:ext cx="2804441" cy="1813352"/>
            <a:chOff x="2564955" y="2495550"/>
            <a:chExt cx="3111945" cy="2228850"/>
          </a:xfrm>
        </p:grpSpPr>
        <p:sp>
          <p:nvSpPr>
            <p:cNvPr id="8" name="Flowchart: Data 7"/>
            <p:cNvSpPr/>
            <p:nvPr/>
          </p:nvSpPr>
          <p:spPr bwMode="auto">
            <a:xfrm>
              <a:off x="3009900" y="3581400"/>
              <a:ext cx="2667000" cy="1143000"/>
            </a:xfrm>
            <a:prstGeom prst="flowChartInputOutpu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533400">
                <a:schemeClr val="accent4">
                  <a:satMod val="175000"/>
                  <a:alpha val="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 bwMode="auto">
            <a:xfrm>
              <a:off x="3568770" y="3592286"/>
              <a:ext cx="2083658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10" name="Straight Arrow Connector 9"/>
            <p:cNvCxnSpPr/>
            <p:nvPr/>
          </p:nvCxnSpPr>
          <p:spPr bwMode="auto">
            <a:xfrm flipH="1">
              <a:off x="3053941" y="3581400"/>
              <a:ext cx="494133" cy="114300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2564955" y="2495550"/>
              <a:ext cx="977972" cy="108585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</p:grpSp>
      <p:grpSp>
        <p:nvGrpSpPr>
          <p:cNvPr id="12" name="Group 11"/>
          <p:cNvGrpSpPr/>
          <p:nvPr/>
        </p:nvGrpSpPr>
        <p:grpSpPr>
          <a:xfrm>
            <a:off x="5715000" y="3698824"/>
            <a:ext cx="2667000" cy="1143000"/>
            <a:chOff x="2197545" y="4461782"/>
            <a:chExt cx="2667000" cy="1143000"/>
          </a:xfrm>
        </p:grpSpPr>
        <p:sp>
          <p:nvSpPr>
            <p:cNvPr id="13" name="Flowchart: Data 12"/>
            <p:cNvSpPr/>
            <p:nvPr/>
          </p:nvSpPr>
          <p:spPr bwMode="auto">
            <a:xfrm>
              <a:off x="2197545" y="4461782"/>
              <a:ext cx="2667000" cy="1143000"/>
            </a:xfrm>
            <a:prstGeom prst="flowChartInputOutpu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533400">
                <a:schemeClr val="accent4">
                  <a:satMod val="175000"/>
                  <a:alpha val="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>
              <a:off x="2756415" y="4472668"/>
              <a:ext cx="2083658" cy="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H="1">
              <a:off x="2241586" y="4461782"/>
              <a:ext cx="494133" cy="114300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17" name="Straight Arrow Connector 16"/>
            <p:cNvCxnSpPr/>
            <p:nvPr/>
          </p:nvCxnSpPr>
          <p:spPr bwMode="auto">
            <a:xfrm>
              <a:off x="2730572" y="4461782"/>
              <a:ext cx="1689028" cy="71981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</p:grpSp>
      <p:sp>
        <p:nvSpPr>
          <p:cNvPr id="18" name="TextBox 17"/>
          <p:cNvSpPr txBox="1"/>
          <p:nvPr/>
        </p:nvSpPr>
        <p:spPr>
          <a:xfrm>
            <a:off x="1685403" y="2667000"/>
            <a:ext cx="2013693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b="1" dirty="0" smtClean="0"/>
              <a:t>3d scattering </a:t>
            </a:r>
            <a:r>
              <a:rPr lang="en-US" b="1" baseline="30000" dirty="0" smtClean="0"/>
              <a:t> </a:t>
            </a:r>
            <a:endParaRPr lang="en-US" b="1" baseline="30000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990171" y="2666999"/>
            <a:ext cx="2013693" cy="830997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d scattering </a:t>
            </a:r>
            <a:r>
              <a:rPr lang="en-US" b="1" baseline="30000" dirty="0" smtClean="0"/>
              <a:t> </a:t>
            </a:r>
            <a:endParaRPr lang="en-US" b="1" baseline="30000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4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47800" y="228600"/>
            <a:ext cx="6553200" cy="73152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4000" dirty="0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Planar </a:t>
            </a:r>
            <a:r>
              <a:rPr lang="en-US" sz="4000" dirty="0" err="1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multijet</a:t>
            </a:r>
            <a:r>
              <a:rPr lang="en-US" sz="4000" dirty="0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events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7457" y="4861091"/>
            <a:ext cx="3974165" cy="76944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2000" dirty="0" smtClean="0"/>
              <a:t>Impossible in com frame even in 3d </a:t>
            </a:r>
            <a:r>
              <a:rPr lang="en-US" sz="2000" baseline="30000" dirty="0" smtClean="0"/>
              <a:t> </a:t>
            </a:r>
            <a:endParaRPr lang="en-US" sz="2000" baseline="30000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1986" y="3435118"/>
            <a:ext cx="1824538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c.o.m</a:t>
            </a:r>
            <a:r>
              <a:rPr lang="en-US" b="1" dirty="0" smtClean="0"/>
              <a:t>. frame</a:t>
            </a:r>
            <a:endParaRPr lang="en-US" b="1" baseline="30000" dirty="0" smtClean="0"/>
          </a:p>
          <a:p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304800" y="1371600"/>
            <a:ext cx="8534399" cy="1569660"/>
          </a:xfrm>
          <a:prstGeom prst="rect">
            <a:avLst/>
          </a:prstGeom>
          <a:solidFill>
            <a:schemeClr val="bg1"/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Local plane </a:t>
            </a:r>
            <a: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absorbs the initial p</a:t>
            </a:r>
            <a:r>
              <a:rPr lang="en-US" baseline="-50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┴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momentum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lanar </a:t>
            </a:r>
            <a: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scattering 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happens in </a:t>
            </a:r>
            <a:r>
              <a:rPr lang="en-US" dirty="0" err="1" smtClean="0">
                <a:solidFill>
                  <a:srgbClr val="FF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c.o.m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. frame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L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attice </a:t>
            </a:r>
            <a: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transfers p</a:t>
            </a:r>
            <a:r>
              <a:rPr lang="en-US" baseline="-50000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┴ 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to </a:t>
            </a:r>
            <a:r>
              <a:rPr lang="en-US" dirty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the outgoing particles giving them 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boost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/>
              <a:t>Planarity is </a:t>
            </a:r>
            <a:r>
              <a:rPr lang="en-US" dirty="0" smtClean="0"/>
              <a:t>preserved </a:t>
            </a:r>
            <a:r>
              <a:rPr lang="en-US" dirty="0"/>
              <a:t>once </a:t>
            </a:r>
            <a:r>
              <a:rPr lang="en-US" dirty="0" smtClean="0"/>
              <a:t>we </a:t>
            </a:r>
            <a:r>
              <a:rPr lang="en-US" dirty="0"/>
              <a:t>boost the particles back</a:t>
            </a:r>
            <a:r>
              <a:rPr lang="en-US" dirty="0" smtClean="0"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</a:t>
            </a:r>
            <a:endParaRPr lang="en-US" dirty="0"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2481" y="3352800"/>
            <a:ext cx="3389527" cy="1306285"/>
            <a:chOff x="794967" y="3608274"/>
            <a:chExt cx="3389527" cy="1306285"/>
          </a:xfrm>
        </p:grpSpPr>
        <p:sp>
          <p:nvSpPr>
            <p:cNvPr id="35" name="Flowchart: Data 34"/>
            <p:cNvSpPr/>
            <p:nvPr/>
          </p:nvSpPr>
          <p:spPr bwMode="auto">
            <a:xfrm>
              <a:off x="794967" y="4522674"/>
              <a:ext cx="3389527" cy="391885"/>
            </a:xfrm>
            <a:prstGeom prst="flowChartInputOutpu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533400">
                <a:schemeClr val="accent4">
                  <a:satMod val="175000"/>
                  <a:alpha val="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 bwMode="auto">
            <a:xfrm flipV="1">
              <a:off x="2384639" y="3608274"/>
              <a:ext cx="914400" cy="106680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37" name="Straight Arrow Connector 36"/>
            <p:cNvCxnSpPr/>
            <p:nvPr/>
          </p:nvCxnSpPr>
          <p:spPr bwMode="auto">
            <a:xfrm>
              <a:off x="2355864" y="4675074"/>
              <a:ext cx="449248" cy="239485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38" name="Straight Arrow Connector 37"/>
            <p:cNvCxnSpPr/>
            <p:nvPr/>
          </p:nvCxnSpPr>
          <p:spPr bwMode="auto">
            <a:xfrm flipV="1">
              <a:off x="2384639" y="4602820"/>
              <a:ext cx="1499435" cy="60688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</p:grpSp>
      <p:grpSp>
        <p:nvGrpSpPr>
          <p:cNvPr id="45" name="Group 44"/>
          <p:cNvGrpSpPr/>
          <p:nvPr/>
        </p:nvGrpSpPr>
        <p:grpSpPr>
          <a:xfrm>
            <a:off x="5410200" y="3505200"/>
            <a:ext cx="3663425" cy="1932014"/>
            <a:chOff x="4186620" y="3200400"/>
            <a:chExt cx="4195380" cy="2133599"/>
          </a:xfrm>
        </p:grpSpPr>
        <p:sp>
          <p:nvSpPr>
            <p:cNvPr id="40" name="Flowchart: Data 39"/>
            <p:cNvSpPr/>
            <p:nvPr/>
          </p:nvSpPr>
          <p:spPr bwMode="auto">
            <a:xfrm>
              <a:off x="4186620" y="3200400"/>
              <a:ext cx="4195380" cy="2133599"/>
            </a:xfrm>
            <a:prstGeom prst="flowChartInputOutpu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533400">
                <a:schemeClr val="accent4">
                  <a:satMod val="175000"/>
                  <a:alpha val="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 flipV="1">
              <a:off x="6104835" y="4367893"/>
              <a:ext cx="1783238" cy="10886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H="1">
              <a:off x="5710620" y="4337957"/>
              <a:ext cx="373520" cy="919843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H="1" flipV="1">
              <a:off x="5101020" y="3282043"/>
              <a:ext cx="977972" cy="108585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</p:grpSp>
      <p:sp>
        <p:nvSpPr>
          <p:cNvPr id="46" name="Rectangle 45"/>
          <p:cNvSpPr/>
          <p:nvPr/>
        </p:nvSpPr>
        <p:spPr>
          <a:xfrm>
            <a:off x="304800" y="5682343"/>
            <a:ext cx="8768825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Any three vectors originating from the common point and conserving overall zero momentum will be </a:t>
            </a:r>
            <a:r>
              <a:rPr lang="en-US" b="1" dirty="0" smtClean="0">
                <a:solidFill>
                  <a:srgbClr val="FF0000"/>
                </a:solidFill>
              </a:rPr>
              <a:t>co-planar even in 3d</a:t>
            </a:r>
            <a:endParaRPr lang="en-US" b="1" dirty="0">
              <a:ln w="3175">
                <a:noFill/>
              </a:ln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89851" y="3435117"/>
            <a:ext cx="1824538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c.o.m</a:t>
            </a:r>
            <a:r>
              <a:rPr lang="en-US" b="1" dirty="0" smtClean="0"/>
              <a:t>. frame</a:t>
            </a:r>
            <a:endParaRPr lang="en-US" b="1" baseline="30000" dirty="0" smtClean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2993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57637" y="1600200"/>
            <a:ext cx="2013693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b="1" dirty="0" smtClean="0"/>
              <a:t>3d scattering </a:t>
            </a:r>
            <a:r>
              <a:rPr lang="en-US" b="1" baseline="30000" dirty="0" smtClean="0"/>
              <a:t> </a:t>
            </a:r>
            <a:endParaRPr lang="en-US" b="1" baseline="30000" dirty="0"/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085825" y="1600199"/>
            <a:ext cx="2013693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d scattering </a:t>
            </a:r>
            <a:r>
              <a:rPr lang="en-US" b="1" baseline="30000" dirty="0" smtClean="0"/>
              <a:t> </a:t>
            </a:r>
            <a:endParaRPr lang="en-US" b="1" baseline="30000" dirty="0"/>
          </a:p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44965" y="2862956"/>
            <a:ext cx="3429000" cy="1493263"/>
            <a:chOff x="4419600" y="2971800"/>
            <a:chExt cx="3962400" cy="2019459"/>
          </a:xfrm>
        </p:grpSpPr>
        <p:sp>
          <p:nvSpPr>
            <p:cNvPr id="24" name="Flowchart: Data 23"/>
            <p:cNvSpPr/>
            <p:nvPr/>
          </p:nvSpPr>
          <p:spPr bwMode="auto">
            <a:xfrm>
              <a:off x="4419600" y="2971800"/>
              <a:ext cx="3962400" cy="2019459"/>
            </a:xfrm>
            <a:prstGeom prst="flowChartInputOutput">
              <a:avLst/>
            </a:prstGeom>
            <a:pattFill prst="horzBrick">
              <a:fgClr>
                <a:schemeClr val="tx1"/>
              </a:fgClr>
              <a:bgClr>
                <a:schemeClr val="bg1"/>
              </a:bgClr>
            </a:pattFill>
            <a:ln w="63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533400">
                <a:schemeClr val="accent4">
                  <a:satMod val="175000"/>
                  <a:alpha val="0"/>
                </a:schemeClr>
              </a:glow>
              <a:innerShdw blurRad="63500" dist="50800" dir="13500000">
                <a:prstClr val="black">
                  <a:alpha val="50000"/>
                </a:prstClr>
              </a:innerShdw>
              <a:softEdge rad="127000"/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6273870" y="3082498"/>
              <a:ext cx="1422330" cy="77664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26" name="Straight Arrow Connector 25"/>
            <p:cNvCxnSpPr/>
            <p:nvPr/>
          </p:nvCxnSpPr>
          <p:spPr bwMode="auto">
            <a:xfrm flipH="1">
              <a:off x="5759041" y="3848259"/>
              <a:ext cx="494133" cy="114300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6248027" y="3848259"/>
              <a:ext cx="844514" cy="114300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H="1" flipV="1">
              <a:off x="5257800" y="3082498"/>
              <a:ext cx="1006260" cy="776647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228600">
                <a:srgbClr val="FF0000">
                  <a:alpha val="40000"/>
                </a:srgbClr>
              </a:glow>
            </a:effectLst>
          </p:spPr>
        </p:cxnSp>
      </p:grpSp>
      <p:cxnSp>
        <p:nvCxnSpPr>
          <p:cNvPr id="29" name="Straight Arrow Connector 28"/>
          <p:cNvCxnSpPr/>
          <p:nvPr/>
        </p:nvCxnSpPr>
        <p:spPr bwMode="auto">
          <a:xfrm>
            <a:off x="2130616" y="3670749"/>
            <a:ext cx="1058105" cy="880119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</p:cxnSp>
      <p:sp>
        <p:nvSpPr>
          <p:cNvPr id="30" name="Flowchart: Data 29"/>
          <p:cNvSpPr/>
          <p:nvPr/>
        </p:nvSpPr>
        <p:spPr bwMode="auto">
          <a:xfrm>
            <a:off x="569719" y="3407868"/>
            <a:ext cx="3389527" cy="525762"/>
          </a:xfrm>
          <a:prstGeom prst="flowChartInputOutput">
            <a:avLst/>
          </a:prstGeom>
          <a:pattFill prst="horzBrick">
            <a:fgClr>
              <a:schemeClr val="tx1"/>
            </a:fgClr>
            <a:bgClr>
              <a:schemeClr val="bg1"/>
            </a:bgClr>
          </a:patt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glow rad="533400">
              <a:schemeClr val="accent4">
                <a:satMod val="175000"/>
                <a:alpha val="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 bwMode="auto">
          <a:xfrm flipV="1">
            <a:off x="2159391" y="2493469"/>
            <a:ext cx="914400" cy="11772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</p:cxnSp>
      <p:cxnSp>
        <p:nvCxnSpPr>
          <p:cNvPr id="32" name="Straight Arrow Connector 31"/>
          <p:cNvCxnSpPr/>
          <p:nvPr/>
        </p:nvCxnSpPr>
        <p:spPr bwMode="auto">
          <a:xfrm flipH="1" flipV="1">
            <a:off x="1225856" y="3407869"/>
            <a:ext cx="904760" cy="262880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</p:cxnSp>
      <p:cxnSp>
        <p:nvCxnSpPr>
          <p:cNvPr id="33" name="Straight Arrow Connector 32"/>
          <p:cNvCxnSpPr/>
          <p:nvPr/>
        </p:nvCxnSpPr>
        <p:spPr bwMode="auto">
          <a:xfrm flipV="1">
            <a:off x="2159391" y="3488015"/>
            <a:ext cx="1499435" cy="182734"/>
          </a:xfrm>
          <a:prstGeom prst="straightConnector1">
            <a:avLst/>
          </a:prstGeom>
          <a:solidFill>
            <a:schemeClr val="accent1"/>
          </a:solidFill>
          <a:ln w="349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>
            <a:glow rad="228600">
              <a:srgbClr val="FF0000">
                <a:alpha val="40000"/>
              </a:srgbClr>
            </a:glow>
          </a:effectLst>
        </p:spPr>
      </p:cxnSp>
      <p:sp>
        <p:nvSpPr>
          <p:cNvPr id="34" name="TextBox 33"/>
          <p:cNvSpPr txBox="1"/>
          <p:nvPr/>
        </p:nvSpPr>
        <p:spPr>
          <a:xfrm>
            <a:off x="454479" y="4724399"/>
            <a:ext cx="6408693" cy="83099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Need 4-jets for </a:t>
            </a:r>
            <a:r>
              <a:rPr lang="en-US" dirty="0" err="1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acoplanar</a:t>
            </a:r>
            <a:r>
              <a:rPr lang="en-US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events in 3d </a:t>
            </a:r>
            <a:r>
              <a:rPr lang="en-US" baseline="30000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en-US" baseline="30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dirty="0"/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 bwMode="auto">
          <a:xfrm>
            <a:off x="1447800" y="228600"/>
            <a:ext cx="6553200" cy="73152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  <a:softEdge rad="6350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4000" dirty="0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Planar </a:t>
            </a:r>
            <a:r>
              <a:rPr lang="en-US" sz="4000" dirty="0" err="1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multijet</a:t>
            </a:r>
            <a:r>
              <a:rPr lang="en-US" sz="4000" dirty="0" smtClean="0">
                <a:ln w="3175">
                  <a:noFill/>
                </a:ln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events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4724" y="5602143"/>
            <a:ext cx="8414476" cy="95410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Co-planar  4-jet events             clear 2d signature</a:t>
            </a:r>
            <a:r>
              <a:rPr lang="en-US" sz="3200" baseline="3000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 </a:t>
            </a:r>
            <a:endParaRPr lang="en-US" sz="3200" baseline="30000" dirty="0">
              <a:ln>
                <a:solidFill>
                  <a:srgbClr val="FFFF00"/>
                </a:solidFill>
              </a:ln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</a:endParaRPr>
          </a:p>
          <a:p>
            <a:endParaRPr lang="en-US" dirty="0"/>
          </a:p>
        </p:txBody>
      </p:sp>
      <p:sp>
        <p:nvSpPr>
          <p:cNvPr id="50" name="Right Arrow 49"/>
          <p:cNvSpPr/>
          <p:nvPr/>
        </p:nvSpPr>
        <p:spPr bwMode="auto">
          <a:xfrm>
            <a:off x="4631962" y="5836158"/>
            <a:ext cx="609600" cy="242316"/>
          </a:xfrm>
          <a:prstGeom prst="rightArrow">
            <a:avLst/>
          </a:prstGeom>
          <a:solidFill>
            <a:schemeClr val="tx1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60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590800" y="228600"/>
            <a:ext cx="3581400" cy="914400"/>
          </a:xfrm>
          <a:prstGeom prst="rect">
            <a:avLst/>
          </a:prstGeom>
          <a:solidFill>
            <a:schemeClr val="accent6">
              <a:lumMod val="50000"/>
            </a:schemeClr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4000" dirty="0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Elliptic Jets 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225689"/>
            <a:ext cx="8654143" cy="5632311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If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the lattice orientation is preserved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over distances Λ</a:t>
            </a:r>
            <a:r>
              <a:rPr lang="en-US" baseline="300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-1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QCD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individual jets at very high energy may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become elliptic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shape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Parton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showers are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ordered in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Q</a:t>
            </a:r>
            <a:r>
              <a:rPr lang="en-US" i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: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largest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Q</a:t>
            </a:r>
            <a:r>
              <a:rPr lang="en-US" i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happen first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	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Showers may not be spherical (start planar then expand in 3d) </a:t>
            </a:r>
            <a:endParaRPr lang="en-US" baseline="30000" dirty="0" smtClean="0">
              <a:solidFill>
                <a:schemeClr val="accent6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baseline="30000" dirty="0" smtClean="0">
                <a:solidFill>
                  <a:schemeClr val="accent2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156674" name="Picture 2" descr="C:\Users\dejan\Desktop\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62068"/>
            <a:ext cx="3049191" cy="2402484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Group 29"/>
          <p:cNvGrpSpPr/>
          <p:nvPr/>
        </p:nvGrpSpPr>
        <p:grpSpPr>
          <a:xfrm>
            <a:off x="4267200" y="3599785"/>
            <a:ext cx="4352249" cy="1264819"/>
            <a:chOff x="2219102" y="1804240"/>
            <a:chExt cx="3846157" cy="893017"/>
          </a:xfrm>
        </p:grpSpPr>
        <p:sp>
          <p:nvSpPr>
            <p:cNvPr id="9" name="Flowchart: Data 8"/>
            <p:cNvSpPr/>
            <p:nvPr/>
          </p:nvSpPr>
          <p:spPr bwMode="auto">
            <a:xfrm>
              <a:off x="2219102" y="2254763"/>
              <a:ext cx="3831940" cy="442494"/>
            </a:xfrm>
            <a:prstGeom prst="flowChartInputOutpu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10" name="Flowchart: Data 9"/>
            <p:cNvSpPr/>
            <p:nvPr/>
          </p:nvSpPr>
          <p:spPr bwMode="auto">
            <a:xfrm rot="19426035">
              <a:off x="3431824" y="2254763"/>
              <a:ext cx="2177561" cy="442494"/>
            </a:xfrm>
            <a:prstGeom prst="flowChartInputOutpu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sp>
          <p:nvSpPr>
            <p:cNvPr id="12" name="Flowchart: Data 11"/>
            <p:cNvSpPr/>
            <p:nvPr/>
          </p:nvSpPr>
          <p:spPr bwMode="auto">
            <a:xfrm rot="1233961">
              <a:off x="3107676" y="1812269"/>
              <a:ext cx="2957583" cy="442494"/>
            </a:xfrm>
            <a:prstGeom prst="flowChartInputOutpu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  <p:cxnSp>
          <p:nvCxnSpPr>
            <p:cNvPr id="16" name="Straight Arrow Connector 15"/>
            <p:cNvCxnSpPr>
              <a:stCxn id="9" idx="2"/>
            </p:cNvCxnSpPr>
            <p:nvPr/>
          </p:nvCxnSpPr>
          <p:spPr bwMode="auto">
            <a:xfrm>
              <a:off x="2602296" y="2476010"/>
              <a:ext cx="1918308" cy="1088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cxnSp>
        <p:cxnSp>
          <p:nvCxnSpPr>
            <p:cNvPr id="20" name="Straight Arrow Connector 19"/>
            <p:cNvCxnSpPr/>
            <p:nvPr/>
          </p:nvCxnSpPr>
          <p:spPr bwMode="auto">
            <a:xfrm>
              <a:off x="4938391" y="2123278"/>
              <a:ext cx="59122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4520604" y="2118894"/>
              <a:ext cx="432396" cy="35711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cxnSp>
        <p:cxnSp>
          <p:nvCxnSpPr>
            <p:cNvPr id="25" name="Straight Arrow Connector 24"/>
            <p:cNvCxnSpPr/>
            <p:nvPr/>
          </p:nvCxnSpPr>
          <p:spPr bwMode="auto">
            <a:xfrm flipH="1" flipV="1">
              <a:off x="4267200" y="1804240"/>
              <a:ext cx="642531" cy="329361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>
              <a:glow rad="101600">
                <a:schemeClr val="accent2">
                  <a:satMod val="175000"/>
                  <a:alpha val="40000"/>
                </a:schemeClr>
              </a:glow>
            </a:effectLst>
          </p:spPr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5638800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Gravity waves signature</a:t>
            </a:r>
            <a:endParaRPr lang="en-US" sz="36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04800" y="1415143"/>
            <a:ext cx="8596314" cy="6096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solidFill>
                  <a:srgbClr val="FFFF00"/>
                </a:solidFill>
              </a:rPr>
              <a:t>In 2+1 </a:t>
            </a:r>
            <a:r>
              <a:rPr lang="en-US" dirty="0" smtClean="0">
                <a:solidFill>
                  <a:srgbClr val="FFFF00"/>
                </a:solidFill>
              </a:rPr>
              <a:t>dim any </a:t>
            </a:r>
            <a:r>
              <a:rPr lang="en-US" dirty="0">
                <a:solidFill>
                  <a:srgbClr val="FFFF00"/>
                </a:solidFill>
              </a:rPr>
              <a:t>solution of the vacuum Einstein's </a:t>
            </a:r>
            <a:r>
              <a:rPr lang="en-US" dirty="0" smtClean="0">
                <a:solidFill>
                  <a:srgbClr val="FFFF00"/>
                </a:solidFill>
              </a:rPr>
              <a:t>eq. </a:t>
            </a:r>
            <a:r>
              <a:rPr lang="en-US" dirty="0">
                <a:solidFill>
                  <a:srgbClr val="FFFF00"/>
                </a:solidFill>
              </a:rPr>
              <a:t>is </a:t>
            </a:r>
            <a:r>
              <a:rPr lang="en-US" dirty="0" smtClean="0">
                <a:solidFill>
                  <a:srgbClr val="FFFF00"/>
                </a:solidFill>
              </a:rPr>
              <a:t>locally flat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dirty="0" smtClean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N</a:t>
            </a:r>
            <a:r>
              <a:rPr lang="en-US" sz="2800" b="1" dirty="0" smtClean="0">
                <a:solidFill>
                  <a:srgbClr val="002060"/>
                </a:solidFill>
              </a:rPr>
              <a:t>o </a:t>
            </a:r>
            <a:r>
              <a:rPr lang="en-US" sz="2800" b="1" dirty="0">
                <a:solidFill>
                  <a:srgbClr val="002060"/>
                </a:solidFill>
              </a:rPr>
              <a:t>local gravitational degrees of </a:t>
            </a:r>
            <a:r>
              <a:rPr lang="en-US" sz="2800" b="1" dirty="0" smtClean="0">
                <a:solidFill>
                  <a:srgbClr val="002060"/>
                </a:solidFill>
              </a:rPr>
              <a:t>freedom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>
                <a:solidFill>
                  <a:srgbClr val="002060"/>
                </a:solidFill>
              </a:rPr>
              <a:t>n</a:t>
            </a:r>
            <a:r>
              <a:rPr lang="en-US" sz="2800" dirty="0" smtClean="0">
                <a:solidFill>
                  <a:srgbClr val="002060"/>
                </a:solidFill>
              </a:rPr>
              <a:t>o gravitons in quantum theory </a:t>
            </a:r>
          </a:p>
          <a:p>
            <a:pPr marL="914400" lvl="1" indent="-45720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2060"/>
                </a:solidFill>
              </a:rPr>
              <a:t>no gravity waves in classical theory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530928" y="2286000"/>
            <a:ext cx="3929743" cy="685800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1569550"/>
              </p:ext>
            </p:extLst>
          </p:nvPr>
        </p:nvGraphicFramePr>
        <p:xfrm>
          <a:off x="3083378" y="2346415"/>
          <a:ext cx="2824843" cy="5649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011" name="Equation" r:id="rId4" imgW="1269720" imgH="253800" progId="Equation.3">
                  <p:embed/>
                </p:oleObj>
              </mc:Choice>
              <mc:Fallback>
                <p:oleObj name="Equation" r:id="rId4" imgW="12697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3378" y="2346415"/>
                        <a:ext cx="2824843" cy="5649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9748" name="Picture 4" descr="http://worldofweirdthings.com/wp-content/uploads/2010/12/gravity_waves_44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58" y="4724400"/>
            <a:ext cx="3144684" cy="19240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/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2743200" y="4572002"/>
            <a:ext cx="3200400" cy="2285998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 bwMode="auto">
          <a:xfrm>
            <a:off x="2743200" y="4495800"/>
            <a:ext cx="3657600" cy="2152650"/>
          </a:xfrm>
          <a:prstGeom prst="line">
            <a:avLst/>
          </a:prstGeom>
          <a:ln w="508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193554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5638800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Gravity waves signature</a:t>
            </a:r>
            <a:endParaRPr lang="en-US" sz="36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318657" y="3984171"/>
            <a:ext cx="3657600" cy="990600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1394463"/>
            <a:ext cx="8839200" cy="83099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The characteristic frequency </a:t>
            </a: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of </a:t>
            </a:r>
            <a:r>
              <a:rPr lang="en-US" dirty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gravitational </a:t>
            </a: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waves produced </a:t>
            </a:r>
            <a:r>
              <a:rPr lang="en-US" dirty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at some time </a:t>
            </a:r>
            <a:r>
              <a:rPr lang="en-US" i="1" dirty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t </a:t>
            </a:r>
            <a:r>
              <a:rPr lang="en-US" dirty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in the past is </a:t>
            </a:r>
            <a:r>
              <a:rPr lang="en-US" dirty="0" err="1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redshifted</a:t>
            </a:r>
            <a:r>
              <a:rPr lang="en-US" dirty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to </a:t>
            </a:r>
            <a:r>
              <a:rPr lang="en-US" dirty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its present-day value f</a:t>
            </a:r>
            <a:r>
              <a:rPr lang="en-US" baseline="-25000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0</a:t>
            </a: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 </a:t>
            </a:r>
            <a:r>
              <a:rPr lang="en-US" dirty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= </a:t>
            </a: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f</a:t>
            </a:r>
            <a:r>
              <a:rPr lang="en-US" baseline="-25000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* </a:t>
            </a:r>
            <a:r>
              <a:rPr lang="en-US" dirty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 </a:t>
            </a: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a(t)/a(t</a:t>
            </a:r>
            <a:r>
              <a:rPr lang="en-US" baseline="-25000" dirty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0</a:t>
            </a:r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)</a:t>
            </a:r>
            <a:endParaRPr lang="en-US" dirty="0">
              <a:solidFill>
                <a:srgbClr val="0070C0"/>
              </a:solidFill>
              <a:effectLst>
                <a:glow rad="76200">
                  <a:srgbClr val="92D050">
                    <a:alpha val="37000"/>
                  </a:srgbClr>
                </a:glo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0765308"/>
              </p:ext>
            </p:extLst>
          </p:nvPr>
        </p:nvGraphicFramePr>
        <p:xfrm>
          <a:off x="4572000" y="2590800"/>
          <a:ext cx="1600200" cy="80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2" name="Equation" r:id="rId4" imgW="914400" imgH="457200" progId="Equation.3">
                  <p:embed/>
                </p:oleObj>
              </mc:Choice>
              <mc:Fallback>
                <p:oleObj name="Equation" r:id="rId4" imgW="914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90800"/>
                        <a:ext cx="1600200" cy="80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800694"/>
              </p:ext>
            </p:extLst>
          </p:nvPr>
        </p:nvGraphicFramePr>
        <p:xfrm>
          <a:off x="2590800" y="4059583"/>
          <a:ext cx="2971800" cy="8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3" name="Equation" r:id="rId6" imgW="1600200" imgH="431640" progId="Equation.3">
                  <p:embed/>
                </p:oleObj>
              </mc:Choice>
              <mc:Fallback>
                <p:oleObj name="Equation" r:id="rId6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059583"/>
                        <a:ext cx="2971800" cy="8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533400" y="5486400"/>
            <a:ext cx="883920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Today’s frequency of primordial gravity waves created at T=T</a:t>
            </a:r>
            <a:r>
              <a:rPr lang="en-US" baseline="-25000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*</a:t>
            </a:r>
            <a:endParaRPr lang="en-US" dirty="0">
              <a:solidFill>
                <a:srgbClr val="0070C0"/>
              </a:solidFill>
              <a:effectLst>
                <a:glow rad="76200">
                  <a:srgbClr val="92D050">
                    <a:alpha val="37000"/>
                  </a:srgbClr>
                </a:glow>
              </a:effectLst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042182"/>
              </p:ext>
            </p:extLst>
          </p:nvPr>
        </p:nvGraphicFramePr>
        <p:xfrm>
          <a:off x="2133600" y="2667000"/>
          <a:ext cx="136260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84" name="Equation" r:id="rId8" imgW="545760" imgH="228600" progId="Equation.3">
                  <p:embed/>
                </p:oleObj>
              </mc:Choice>
              <mc:Fallback>
                <p:oleObj name="Equation" r:id="rId8" imgW="5457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2667000"/>
                        <a:ext cx="136260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19350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 txBox="1">
            <a:spLocks noChangeArrowheads="1"/>
          </p:cNvSpPr>
          <p:nvPr/>
        </p:nvSpPr>
        <p:spPr bwMode="auto">
          <a:xfrm>
            <a:off x="1676400" y="304800"/>
            <a:ext cx="5638800" cy="83820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Gravity waves signature</a:t>
            </a:r>
            <a:endParaRPr lang="en-US" sz="3600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2362201" y="2057400"/>
            <a:ext cx="4648200" cy="990600"/>
          </a:xfrm>
          <a:prstGeom prst="roundRect">
            <a:avLst/>
          </a:prstGeom>
          <a:solidFill>
            <a:srgbClr val="5FEFC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394462"/>
            <a:ext cx="8839200" cy="4616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effectLst>
                  <a:glow rad="76200">
                    <a:srgbClr val="92D050">
                      <a:alpha val="37000"/>
                    </a:srgbClr>
                  </a:glow>
                </a:effectLst>
              </a:rPr>
              <a:t>         LISA should be able to see a cut-off in GW frequency</a:t>
            </a:r>
            <a:endParaRPr lang="en-US" dirty="0">
              <a:solidFill>
                <a:srgbClr val="0070C0"/>
              </a:solidFill>
              <a:effectLst>
                <a:glow rad="76200">
                  <a:srgbClr val="92D050">
                    <a:alpha val="37000"/>
                  </a:srgbClr>
                </a:glow>
              </a:effectLst>
            </a:endParaRPr>
          </a:p>
        </p:txBody>
      </p:sp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3276600"/>
            <a:ext cx="5349737" cy="3237999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4883512"/>
              </p:ext>
            </p:extLst>
          </p:nvPr>
        </p:nvGraphicFramePr>
        <p:xfrm>
          <a:off x="3014990" y="2103438"/>
          <a:ext cx="3342621" cy="94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979" name="Equation" r:id="rId5" imgW="1600200" imgH="431640" progId="Equation.3">
                  <p:embed/>
                </p:oleObj>
              </mc:Choice>
              <mc:Fallback>
                <p:oleObj name="Equation" r:id="rId5" imgW="1600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4990" y="2103438"/>
                        <a:ext cx="3342621" cy="944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2829" name="Picture 13" descr="http://www.pd.infn.it/~dorigo/image0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2286000"/>
            <a:ext cx="2161742" cy="171678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18804" y="3624448"/>
            <a:ext cx="2011192" cy="40011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LISA’s sensitivity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91037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 bwMode="auto">
          <a:xfrm>
            <a:off x="2590800" y="304800"/>
            <a:ext cx="3565525" cy="776288"/>
          </a:xfrm>
          <a:prstGeom prst="roundRect">
            <a:avLst/>
          </a:prstGeom>
          <a:solidFill>
            <a:schemeClr val="tx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Conclusions</a:t>
            </a:r>
            <a:endParaRPr 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" name="Rounded Rectangle 2"/>
          <p:cNvSpPr/>
          <p:nvPr/>
        </p:nvSpPr>
        <p:spPr bwMode="auto">
          <a:xfrm>
            <a:off x="228600" y="1371600"/>
            <a:ext cx="8686800" cy="5334000"/>
          </a:xfrm>
          <a:prstGeom prst="roundRect">
            <a:avLst/>
          </a:prstGeom>
          <a:solidFill>
            <a:srgbClr val="ECEF69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Fundamental problems have accumulated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Current ideas do not work 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Time for radically new ideas  </a:t>
            </a:r>
            <a:endParaRPr lang="en-US" dirty="0" smtClean="0"/>
          </a:p>
          <a:p>
            <a:endParaRPr lang="en-US" dirty="0" smtClean="0"/>
          </a:p>
          <a:p>
            <a:r>
              <a:rPr lang="en-US" sz="2800" b="1" dirty="0" smtClean="0"/>
              <a:t>We introduced the concept of </a:t>
            </a:r>
            <a:r>
              <a:rPr lang="en-US" sz="2800" b="1" i="1" dirty="0" smtClean="0">
                <a:solidFill>
                  <a:srgbClr val="7030A0"/>
                </a:solidFill>
              </a:rPr>
              <a:t>evolving dimensions 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    Many problems simply disappear </a:t>
            </a:r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       Clear model independent observational signature</a:t>
            </a:r>
          </a:p>
          <a:p>
            <a:r>
              <a:rPr lang="en-US" dirty="0" smtClean="0"/>
              <a:t> </a:t>
            </a:r>
          </a:p>
          <a:p>
            <a:r>
              <a:rPr lang="en-US" sz="2800" b="1" dirty="0" smtClean="0"/>
              <a:t>Remains to be done: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     </a:t>
            </a:r>
            <a:r>
              <a:rPr lang="en-US" dirty="0" smtClean="0"/>
              <a:t>Concrete Model - Lagrangian</a:t>
            </a:r>
          </a:p>
          <a:p>
            <a:endParaRPr lang="en-US" dirty="0" smtClean="0"/>
          </a:p>
        </p:txBody>
      </p:sp>
      <p:pic>
        <p:nvPicPr>
          <p:cNvPr id="89092" name="Picture 7" descr="C:\Documents and Settings\quasar1\Local Settings\Temporary Internet Files\Content.IE5\QRSBCDEF\MCj0424466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572000"/>
            <a:ext cx="758825" cy="652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Picture 2" descr="C:\Users\dejan\Desktop\GIFS\758736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55951"/>
            <a:ext cx="571500" cy="5715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dejan\Desktop\GIFS\beba11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308145"/>
            <a:ext cx="1371600" cy="126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744379" y="1595210"/>
            <a:ext cx="723221" cy="723221"/>
            <a:chOff x="6744379" y="1595210"/>
            <a:chExt cx="723221" cy="723221"/>
          </a:xfrm>
        </p:grpSpPr>
        <p:pic>
          <p:nvPicPr>
            <p:cNvPr id="10" name="Picture 6" descr="C:\Users\dejan\Pictures\carrying_question_pa_sm_wm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44379" y="1595210"/>
              <a:ext cx="723221" cy="7232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 bwMode="auto">
            <a:xfrm>
              <a:off x="6747214" y="2193471"/>
              <a:ext cx="640080" cy="124960"/>
            </a:xfrm>
            <a:prstGeom prst="rect">
              <a:avLst/>
            </a:prstGeom>
            <a:solidFill>
              <a:schemeClr val="bg1"/>
            </a:solidFill>
            <a:ln w="222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-65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890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8909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9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 bwMode="auto">
          <a:xfrm>
            <a:off x="1676400" y="1493520"/>
            <a:ext cx="5471160" cy="3611880"/>
          </a:xfrm>
          <a:prstGeom prst="ellipse">
            <a:avLst/>
          </a:prstGeom>
          <a:solidFill>
            <a:srgbClr val="00000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pPr>
              <a:defRPr/>
            </a:pP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sz="4400" dirty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THANK YOU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489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  <a:cs typeface="Times New Roman" charset="0"/>
              </a:rPr>
              <a:t>  </a:t>
            </a:r>
            <a:endParaRPr lang="en-US" sz="2800" dirty="0">
              <a:solidFill>
                <a:srgbClr val="000000"/>
              </a:solidFill>
              <a:cs typeface="Times New Roman" charset="0"/>
              <a:sym typeface="Wingdings" pitchFamily="2" charset="2"/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76200" y="5334000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  <a:sym typeface="Wingdings" pitchFamily="2" charset="2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905000" y="215503"/>
            <a:ext cx="5257800" cy="8512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                 </a:t>
            </a:r>
            <a:r>
              <a:rPr lang="en-US" sz="4400" dirty="0" smtClean="0">
                <a:solidFill>
                  <a:srgbClr val="FFFFFF"/>
                </a:solidFill>
                <a:effectLst>
                  <a:glow rad="139700">
                    <a:srgbClr val="FBDF53">
                      <a:satMod val="175000"/>
                      <a:alpha val="40000"/>
                    </a:srgbClr>
                  </a:glow>
                </a:effectLst>
              </a:rPr>
              <a:t>Proposal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95300" y="1479952"/>
            <a:ext cx="8229600" cy="3429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000000"/>
                </a:solidFill>
                <a:cs typeface="Times New Roman" charset="0"/>
              </a:rPr>
              <a:t>Number of dim depends on scale which we are probing </a:t>
            </a:r>
          </a:p>
          <a:p>
            <a:endParaRPr lang="en-US" dirty="0" smtClean="0">
              <a:solidFill>
                <a:srgbClr val="000000"/>
              </a:solidFill>
              <a:cs typeface="Times New Roman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charset="0"/>
                <a:sym typeface="Wingdings" pitchFamily="2" charset="2"/>
              </a:rPr>
              <a:t> Short scales  (L &lt; TeV</a:t>
            </a:r>
            <a:r>
              <a:rPr lang="en-US" baseline="30000" dirty="0" smtClean="0">
                <a:solidFill>
                  <a:srgbClr val="000000"/>
                </a:solidFill>
                <a:cs typeface="Times New Roman" charset="0"/>
                <a:sym typeface="Wingdings" pitchFamily="2" charset="2"/>
              </a:rPr>
              <a:t>-1</a:t>
            </a:r>
            <a:r>
              <a:rPr lang="en-US" dirty="0" smtClean="0">
                <a:solidFill>
                  <a:srgbClr val="000000"/>
                </a:solidFill>
                <a:cs typeface="Times New Roman" charset="0"/>
                <a:sym typeface="Wingdings" pitchFamily="2" charset="2"/>
              </a:rPr>
              <a:t>)  space is lower dimensional</a:t>
            </a:r>
          </a:p>
          <a:p>
            <a:pPr lvl="1">
              <a:buFont typeface="Arial" pitchFamily="34" charset="0"/>
              <a:buChar char="•"/>
            </a:pPr>
            <a:endParaRPr lang="en-US" dirty="0" smtClean="0">
              <a:solidFill>
                <a:srgbClr val="000000"/>
              </a:solidFill>
              <a:cs typeface="Times New Roman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charset="0"/>
                <a:sym typeface="Wingdings" pitchFamily="2" charset="2"/>
              </a:rPr>
              <a:t> Medium scales (TeV</a:t>
            </a:r>
            <a:r>
              <a:rPr lang="en-US" baseline="30000" dirty="0" smtClean="0">
                <a:solidFill>
                  <a:srgbClr val="000000"/>
                </a:solidFill>
                <a:cs typeface="Times New Roman" charset="0"/>
                <a:sym typeface="Wingdings" pitchFamily="2" charset="2"/>
              </a:rPr>
              <a:t>-1</a:t>
            </a:r>
            <a:r>
              <a:rPr lang="en-US" dirty="0" smtClean="0">
                <a:solidFill>
                  <a:srgbClr val="000000"/>
                </a:solidFill>
                <a:cs typeface="Times New Roman" charset="0"/>
                <a:sym typeface="Wingdings" pitchFamily="2" charset="2"/>
              </a:rPr>
              <a:t> &lt; L &lt; </a:t>
            </a:r>
            <a:r>
              <a:rPr lang="en-US" dirty="0" err="1" smtClean="0">
                <a:solidFill>
                  <a:srgbClr val="000000"/>
                </a:solidFill>
                <a:cs typeface="Times New Roman" charset="0"/>
                <a:sym typeface="Wingdings" pitchFamily="2" charset="2"/>
              </a:rPr>
              <a:t>Gpc</a:t>
            </a:r>
            <a:r>
              <a:rPr lang="en-US" dirty="0" smtClean="0">
                <a:solidFill>
                  <a:srgbClr val="000000"/>
                </a:solidFill>
                <a:cs typeface="Times New Roman" charset="0"/>
                <a:sym typeface="Wingdings" pitchFamily="2" charset="2"/>
              </a:rPr>
              <a:t>) space is 3-dim </a:t>
            </a:r>
            <a:endParaRPr lang="en-US" dirty="0">
              <a:solidFill>
                <a:srgbClr val="000000"/>
              </a:solidFill>
              <a:cs typeface="Times New Roman" charset="0"/>
              <a:sym typeface="Wingdings" pitchFamily="2" charset="2"/>
            </a:endParaRPr>
          </a:p>
          <a:p>
            <a:pPr lvl="1"/>
            <a:endParaRPr lang="en-US" dirty="0">
              <a:solidFill>
                <a:srgbClr val="000000"/>
              </a:solidFill>
              <a:cs typeface="Times New Roman" charset="0"/>
              <a:sym typeface="Wingdings" pitchFamily="2" charset="2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  <a:cs typeface="Times New Roman" charset="0"/>
                <a:sym typeface="Wingdings" pitchFamily="2" charset="2"/>
              </a:rPr>
              <a:t> Large scales (L &gt; </a:t>
            </a:r>
            <a:r>
              <a:rPr lang="en-US" dirty="0" err="1" smtClean="0">
                <a:solidFill>
                  <a:srgbClr val="000000"/>
                </a:solidFill>
                <a:cs typeface="Times New Roman" charset="0"/>
                <a:sym typeface="Wingdings" pitchFamily="2" charset="2"/>
              </a:rPr>
              <a:t>Gpc</a:t>
            </a:r>
            <a:r>
              <a:rPr lang="en-US" dirty="0" smtClean="0">
                <a:solidFill>
                  <a:srgbClr val="000000"/>
                </a:solidFill>
                <a:cs typeface="Times New Roman" charset="0"/>
                <a:sym typeface="Wingdings" pitchFamily="2" charset="2"/>
              </a:rPr>
              <a:t>) space is higher dimensional</a:t>
            </a:r>
            <a:endParaRPr lang="en-US" dirty="0" smtClean="0">
              <a:solidFill>
                <a:srgbClr val="000000"/>
              </a:solidFill>
              <a:cs typeface="Times New Roman" charset="0"/>
            </a:endParaRPr>
          </a:p>
          <a:p>
            <a:pPr lvl="1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  <a:sym typeface="Wingdings" pitchFamily="2" charset="2"/>
            </a:endParaRPr>
          </a:p>
        </p:txBody>
      </p:sp>
      <p:pic>
        <p:nvPicPr>
          <p:cNvPr id="11" name="Picture 6" descr="http://www.isv.uu.se/thep/pictures/luppdis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7710" y="4794122"/>
            <a:ext cx="2448040" cy="1634067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33122" name="Picture 2" descr="http://www.windows2universe.org/the_universe/images/cosmic_gc3_ne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808" y="4737632"/>
            <a:ext cx="1943100" cy="1774593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24" name="Picture 4" descr="http://static.howstuffworks.com/gif/laboratory-universe-news-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4829157"/>
            <a:ext cx="2133600" cy="170688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rved Right Arrow 4"/>
          <p:cNvSpPr/>
          <p:nvPr/>
        </p:nvSpPr>
        <p:spPr bwMode="auto">
          <a:xfrm>
            <a:off x="323850" y="2514600"/>
            <a:ext cx="731520" cy="2819400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7" name="Curved Right Arrow 16"/>
          <p:cNvSpPr/>
          <p:nvPr/>
        </p:nvSpPr>
        <p:spPr bwMode="auto">
          <a:xfrm rot="20230617" flipH="1">
            <a:off x="8018738" y="3779153"/>
            <a:ext cx="1008922" cy="2259598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sp>
        <p:nvSpPr>
          <p:cNvPr id="18" name="Curved Right Arrow 17"/>
          <p:cNvSpPr/>
          <p:nvPr/>
        </p:nvSpPr>
        <p:spPr bwMode="auto">
          <a:xfrm rot="18999868">
            <a:off x="1843591" y="3099768"/>
            <a:ext cx="806289" cy="3701279"/>
          </a:xfrm>
          <a:prstGeom prst="curved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65" charset="0"/>
            </a:endParaRPr>
          </a:p>
        </p:txBody>
      </p:sp>
      <p:pic>
        <p:nvPicPr>
          <p:cNvPr id="152578" name="Picture 2" descr="C:\Users\dejan\Desktop\GIFS\V4D56250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7" y="400050"/>
            <a:ext cx="1190625" cy="66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83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489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  <a:cs typeface="Times New Roman" charset="0"/>
              </a:rPr>
              <a:t>  </a:t>
            </a:r>
            <a:endParaRPr lang="en-US" sz="2800" dirty="0">
              <a:solidFill>
                <a:srgbClr val="000000"/>
              </a:solidFill>
              <a:cs typeface="Times New Roman" charset="0"/>
              <a:sym typeface="Wingdings" pitchFamily="2" charset="2"/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76200" y="5334000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  <a:sym typeface="Wingdings" pitchFamily="2" charset="2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2362199" y="215503"/>
            <a:ext cx="4343400" cy="851297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            </a:t>
            </a:r>
            <a:r>
              <a:rPr lang="en-US" sz="4400" dirty="0" smtClean="0">
                <a:solidFill>
                  <a:srgbClr val="FFFFFF"/>
                </a:solidFill>
                <a:effectLst>
                  <a:glow rad="139700">
                    <a:srgbClr val="FBDF53">
                      <a:satMod val="175000"/>
                      <a:alpha val="40000"/>
                    </a:srgbClr>
                  </a:glow>
                </a:effectLst>
              </a:rPr>
              <a:t>Example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95300" y="1479952"/>
            <a:ext cx="8229600" cy="34290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1">
              <a:buFont typeface="Arial" pitchFamily="34" charset="0"/>
              <a:buChar char="•"/>
            </a:pPr>
            <a:endParaRPr lang="en-US" dirty="0">
              <a:solidFill>
                <a:srgbClr val="000000"/>
              </a:solidFill>
              <a:cs typeface="Times New Roman" charset="0"/>
              <a:sym typeface="Wingdings" pitchFamily="2" charset="2"/>
            </a:endParaRP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0921" y="2438400"/>
            <a:ext cx="5085957" cy="42652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52450" y="1762005"/>
            <a:ext cx="7962900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en-US" sz="2800" dirty="0"/>
              <a:t>An example of a structure which is </a:t>
            </a:r>
            <a:r>
              <a:rPr lang="en-US" sz="2800" dirty="0" smtClean="0"/>
              <a:t>1d </a:t>
            </a:r>
            <a:r>
              <a:rPr lang="en-US" sz="2800" dirty="0"/>
              <a:t>on short scales </a:t>
            </a:r>
            <a:endParaRPr lang="en-US" sz="2800" dirty="0" smtClean="0"/>
          </a:p>
          <a:p>
            <a:r>
              <a:rPr lang="en-US" sz="2800" dirty="0" smtClean="0"/>
              <a:t>while </a:t>
            </a:r>
            <a:r>
              <a:rPr lang="en-US" sz="2800" dirty="0"/>
              <a:t>it appears </a:t>
            </a:r>
            <a:r>
              <a:rPr lang="en-US" sz="2800" dirty="0" smtClean="0"/>
              <a:t>effectively 2d on large scales</a:t>
            </a:r>
            <a:r>
              <a:rPr lang="en-US" dirty="0"/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92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5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489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800" dirty="0">
                <a:solidFill>
                  <a:srgbClr val="FFFFFF"/>
                </a:solidFill>
                <a:cs typeface="Times New Roman" charset="0"/>
              </a:rPr>
              <a:t>  </a:t>
            </a:r>
            <a:endParaRPr lang="en-US" sz="2800" dirty="0">
              <a:solidFill>
                <a:srgbClr val="000000"/>
              </a:solidFill>
              <a:cs typeface="Times New Roman" charset="0"/>
              <a:sym typeface="Wingdings" pitchFamily="2" charset="2"/>
            </a:endParaRPr>
          </a:p>
        </p:txBody>
      </p:sp>
      <p:sp>
        <p:nvSpPr>
          <p:cNvPr id="243717" name="Text Box 5"/>
          <p:cNvSpPr txBox="1">
            <a:spLocks noChangeArrowheads="1"/>
          </p:cNvSpPr>
          <p:nvPr/>
        </p:nvSpPr>
        <p:spPr bwMode="auto">
          <a:xfrm>
            <a:off x="76200" y="5334000"/>
            <a:ext cx="3097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endParaRPr lang="en-US" sz="280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  <a:cs typeface="Times New Roman" charset="0"/>
              <a:sym typeface="Wingdings" pitchFamily="2" charset="2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1490663" y="215502"/>
            <a:ext cx="6096000" cy="851297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</a:rPr>
              <a:t>             </a:t>
            </a:r>
            <a:r>
              <a:rPr lang="en-US" sz="4400" dirty="0" smtClean="0">
                <a:solidFill>
                  <a:srgbClr val="FFFFFF"/>
                </a:solidFill>
                <a:effectLst>
                  <a:glow rad="139700">
                    <a:srgbClr val="FBDF53">
                      <a:satMod val="175000"/>
                      <a:alpha val="40000"/>
                    </a:srgbClr>
                  </a:glow>
                </a:effectLst>
              </a:rPr>
              <a:t>Ordered Lattice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0" y="1389667"/>
            <a:ext cx="8229600" cy="34290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Ordered Lattice. This structure is </a:t>
            </a:r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1d on scales 0 &lt; L &lt; </a:t>
            </a:r>
            <a:r>
              <a:rPr lang="en-US" i="1" dirty="0" smtClean="0"/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, 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2d on scales L</a:t>
            </a:r>
            <a:r>
              <a:rPr lang="en-US" baseline="-25000" dirty="0" smtClean="0"/>
              <a:t>1 </a:t>
            </a:r>
            <a:r>
              <a:rPr lang="en-US" dirty="0" smtClean="0"/>
              <a:t>&lt; L &lt; </a:t>
            </a:r>
            <a:r>
              <a:rPr lang="en-US" i="1" dirty="0" smtClean="0"/>
              <a:t>L</a:t>
            </a:r>
            <a:r>
              <a:rPr lang="en-US" baseline="-25000" dirty="0" smtClean="0"/>
              <a:t>2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aseline="-25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3d </a:t>
            </a:r>
            <a:r>
              <a:rPr lang="en-US" dirty="0"/>
              <a:t>on scales </a:t>
            </a:r>
            <a:r>
              <a:rPr lang="en-US" dirty="0" smtClean="0"/>
              <a:t>L</a:t>
            </a:r>
            <a:r>
              <a:rPr lang="en-US" baseline="-25000" dirty="0" smtClean="0"/>
              <a:t>2 </a:t>
            </a:r>
            <a:r>
              <a:rPr lang="en-US" dirty="0" smtClean="0"/>
              <a:t>&lt; </a:t>
            </a:r>
            <a:r>
              <a:rPr lang="en-US" dirty="0"/>
              <a:t>L &lt; </a:t>
            </a:r>
            <a:r>
              <a:rPr lang="en-US" i="1" dirty="0" smtClean="0"/>
              <a:t>L</a:t>
            </a:r>
            <a:r>
              <a:rPr lang="en-US" baseline="-25000" dirty="0" smtClean="0"/>
              <a:t>3</a:t>
            </a:r>
          </a:p>
          <a:p>
            <a:pPr marL="342900" indent="-342900">
              <a:buFont typeface="Arial" pitchFamily="34" charset="0"/>
              <a:buChar char="•"/>
            </a:pPr>
            <a:endParaRPr lang="en-US" baseline="-25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  ………………….. </a:t>
            </a:r>
            <a:endParaRPr lang="en-US" dirty="0"/>
          </a:p>
          <a:p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775124"/>
            <a:ext cx="4843463" cy="3054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0309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 descr="http://farm4.static.flickr.com/3182/3120756728_b03722051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6095999" cy="29805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484" name="Picture 4" descr="http://farm4.static.flickr.com/3291/3119924399_c21da94d2a.jpg?v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435893"/>
            <a:ext cx="5181600" cy="22479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 bwMode="auto">
          <a:xfrm>
            <a:off x="1752600" y="215502"/>
            <a:ext cx="5672137" cy="1191816"/>
          </a:xfrm>
          <a:prstGeom prst="round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eaLnBrk="1" hangingPunct="1"/>
            <a:r>
              <a:rPr lang="en-U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Graphene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eaLnBrk="1" hangingPunct="1"/>
            <a:r>
              <a:rPr lang="en-US" sz="2800" dirty="0" smtClean="0">
                <a:solidFill>
                  <a:srgbClr val="FFFFFF"/>
                </a:solidFill>
                <a:effectLst>
                  <a:glow rad="139700">
                    <a:srgbClr val="FBDF53">
                      <a:satMod val="175000"/>
                      <a:alpha val="40000"/>
                    </a:srgbClr>
                  </a:glow>
                </a:effectLst>
              </a:rPr>
              <a:t>Nature already builds these structures  </a:t>
            </a:r>
          </a:p>
        </p:txBody>
      </p:sp>
      <p:cxnSp>
        <p:nvCxnSpPr>
          <p:cNvPr id="4" name="Straight Arrow Connector 3"/>
          <p:cNvCxnSpPr/>
          <p:nvPr/>
        </p:nvCxnSpPr>
        <p:spPr bwMode="auto">
          <a:xfrm>
            <a:off x="1143000" y="3942937"/>
            <a:ext cx="0" cy="2514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39578" y="5200237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 smtClean="0"/>
              <a:t>3</a:t>
            </a:r>
            <a:endParaRPr lang="en-US" b="1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1581150" y="1580737"/>
            <a:ext cx="0" cy="19244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82453" y="2312135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267450" y="3414091"/>
            <a:ext cx="4924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L</a:t>
            </a:r>
            <a:r>
              <a:rPr lang="en-US" b="1" baseline="-25000" dirty="0"/>
              <a:t>1</a:t>
            </a:r>
            <a:endParaRPr lang="en-US" b="1" dirty="0"/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>
            <a:off x="5791200" y="3662361"/>
            <a:ext cx="41386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498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990600" y="381000"/>
            <a:ext cx="6858000" cy="1143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0"/>
          </a:effectLst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4000" dirty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B</a:t>
            </a:r>
            <a:r>
              <a:rPr lang="en-US" sz="4000" dirty="0" smtClean="0">
                <a:ln w="3175"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enefits?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uLnTx/>
              <a:uFillTx/>
              <a:latin typeface="+mj-lt"/>
              <a:ea typeface="ＭＳ Ｐゴシック" pitchFamily="34" charset="-128"/>
              <a:cs typeface="+mj-cs"/>
            </a:endParaRPr>
          </a:p>
        </p:txBody>
      </p:sp>
      <p:sp>
        <p:nvSpPr>
          <p:cNvPr id="6" name="Rounded Rectangle 5"/>
          <p:cNvSpPr/>
          <p:nvPr/>
        </p:nvSpPr>
        <p:spPr bwMode="auto">
          <a:xfrm>
            <a:off x="409575" y="2590800"/>
            <a:ext cx="8305800" cy="533400"/>
          </a:xfrm>
          <a:prstGeom prst="roundRect">
            <a:avLst/>
          </a:prstGeom>
          <a:solidFill>
            <a:srgbClr val="002060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 prst="angle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What do we gain by having less dimensions at high energies? </a:t>
            </a:r>
          </a:p>
          <a:p>
            <a:endParaRPr lang="en-US" dirty="0" smtClean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>
              <a:ln w="3175">
                <a:noFill/>
              </a:ln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ln w="3175">
                <a:noFill/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10400" y="5029200"/>
            <a:ext cx="124585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P(r)=?</a:t>
            </a:r>
          </a:p>
          <a:p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</a:t>
            </a:r>
            <a:r>
              <a:rPr lang="el-GR" dirty="0" smtClean="0">
                <a:ln w="3175">
                  <a:noFill/>
                </a:ln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ε</a:t>
            </a:r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(r)=?</a:t>
            </a:r>
          </a:p>
          <a:p>
            <a:r>
              <a:rPr lang="en-US" dirty="0" smtClean="0">
                <a:ln w="3175">
                  <a:noFill/>
                </a:ln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M(r) =?</a:t>
            </a:r>
          </a:p>
          <a:p>
            <a:endParaRPr lang="en-US" dirty="0" smtClean="0">
              <a:ln w="3175">
                <a:noFill/>
              </a:ln>
              <a:solidFill>
                <a:schemeClr val="bg1"/>
              </a:solidFill>
              <a:latin typeface="Cambria Math" pitchFamily="18" charset="0"/>
              <a:ea typeface="Cambria Math" pitchFamily="18" charset="0"/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5650" name="Picture 2" descr="http://www.americanconsumernews.com/wp-content/uploads/2008/01/benefi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2514600" cy="3101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56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ring.p3d 0"/>
  <p:tag name="POWER3D OPTIONS" val="Fast 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CounterRotatingDisks.p3d 0"/>
  <p:tag name="POWER3D OPTIONS" val="Fast 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olvingSlides.p3d 0"/>
  <p:tag name="POWER3D OPTIONS" val="Fast 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aceCube.p3d 0"/>
  <p:tag name="POWER3D OPTIONS" val="Fast 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OPTIONS" val="Fast 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MagicalDoors.p3d 0"/>
  <p:tag name="POWER3D OPTIONS" val="Fast 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MagicalDoors.p3d 0"/>
  <p:tag name="POWER3D OPTIONS" val="Fast 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MagicalDoors.p3d 0"/>
  <p:tag name="POWER3D OPTIONS" val="Fast 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MagicalDoors.p3d 0"/>
  <p:tag name="POWER3D OPTIONS" val="Fast 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MagicalDoors.p3d 0"/>
  <p:tag name="POWER3D OPTIONS" val="Fast 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Fast "/>
  <p:tag name="POWER3D IMAGE0" val="ORBIT.TGA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Fast "/>
  <p:tag name="POWER3D IMAGE0" val="ORBIT.TG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OrbitingtheEarth.p3d 0"/>
  <p:tag name="POWER3D OPTIONS" val="Fast "/>
  <p:tag name="POWER3D IMAGE0" val="ORBIT.TG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ominos.p3d 0"/>
  <p:tag name="POWER3D OPTIONS" val="Fast 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BigRings.p3d 0"/>
  <p:tag name="POWER3D OPTIONS" val="Fast 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emiTruck.p3d 0"/>
  <p:tag name="POWER3D OPTIONS" val="Fast 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aceCube.p3d 0"/>
  <p:tag name="POWER3D OPTIONS" val="Fast 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Diamond.p3d 0"/>
  <p:tag name="POWER3D OPTIONS" val="Fast 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aceCube.p3d 0"/>
  <p:tag name="POWER3D OPTIONS" val="Fast 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aceCube.p3d 0"/>
  <p:tag name="POWER3D OPTIONS" val="Fast 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SpaceCube.p3d 0"/>
  <p:tag name="POWER3D OPTIONS" val="Fast 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olvingSlides.p3d 0"/>
  <p:tag name="POWER3D OPTIONS" val="Fast 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3D TRANSITION" val="RevolvingSlides.p3d 0"/>
  <p:tag name="POWER3D OPTIONS" val="Fast "/>
</p:tagLst>
</file>

<file path=ppt/theme/theme1.xml><?xml version="1.0" encoding="utf-8"?>
<a:theme xmlns:a="http://schemas.openxmlformats.org/drawingml/2006/main" name="110 Template">
  <a:themeElements>
    <a:clrScheme name="110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10 Templa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pattFill prst="lgGrid">
          <a:fgClr>
            <a:schemeClr val="tx1"/>
          </a:fgClr>
          <a:bgClr>
            <a:schemeClr val="bg1"/>
          </a:bgClr>
        </a:pattFill>
        <a:ln w="222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11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110 Template">
  <a:themeElements>
    <a:clrScheme name="110 Templ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110 Template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65" charset="0"/>
          </a:defRPr>
        </a:defPPr>
      </a:lstStyle>
    </a:lnDef>
  </a:objectDefaults>
  <a:extraClrSchemeLst>
    <a:extraClrScheme>
      <a:clrScheme name="110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0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0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0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0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0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0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X:Templates:My Templates:110 Template.pot</Template>
  <TotalTime>100137</TotalTime>
  <Words>2012</Words>
  <Application>Microsoft Office PowerPoint</Application>
  <PresentationFormat>On-screen Show (4:3)</PresentationFormat>
  <Paragraphs>441</Paragraphs>
  <Slides>49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110 Template</vt:lpstr>
      <vt:lpstr>1_110 Template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Usually interpreted as the limit E*  ≥ MPl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CSU Bakersfield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  Stellar Evolution</dc:title>
  <dc:creator>Jeff Lewis</dc:creator>
  <cp:lastModifiedBy>dejan</cp:lastModifiedBy>
  <cp:revision>820</cp:revision>
  <cp:lastPrinted>2007-09-05T16:58:14Z</cp:lastPrinted>
  <dcterms:created xsi:type="dcterms:W3CDTF">2007-07-23T21:02:14Z</dcterms:created>
  <dcterms:modified xsi:type="dcterms:W3CDTF">2011-10-15T16:35:22Z</dcterms:modified>
</cp:coreProperties>
</file>