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customXml/itemProps1.xml" ContentType="application/vnd.openxmlformats-officedocument.customXmlProperties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20.xml" ContentType="application/vnd.openxmlformats-officedocument.presentationml.slide+xml"/>
  <Override PartName="/customXml/itemProps2.xml" ContentType="application/vnd.openxmlformats-officedocument.customXmlProperties+xml"/>
  <Override PartName="/ppt/presProps.xml" ContentType="application/vnd.openxmlformats-officedocument.presentationml.presProps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Default Extension="emf" ContentType="image/x-emf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customXml/itemProps3.xml" ContentType="application/vnd.openxmlformats-officedocument.customXmlProperties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theme/theme3.xml" ContentType="application/vnd.openxmlformats-officedocument.them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embeddings/oleObject1.bin" ContentType="application/vnd.openxmlformats-officedocument.oleObject"/>
  <Default Extension="pdf" ContentType="application/pdf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trictFirstAndLastChars="0" saveSubsetFonts="1" autoCompressPictures="0">
  <p:sldMasterIdLst>
    <p:sldMasterId r:id="rId4"/>
  </p:sldMasterIdLst>
  <p:notesMasterIdLst>
    <p:notesMasterId r:id="rId74"/>
  </p:notesMasterIdLst>
  <p:handoutMasterIdLst>
    <p:handoutMasterId r:id="rId75"/>
  </p:handoutMasterIdLst>
  <p:sldIdLst>
    <p:sldId id="2255" r:id="rId5"/>
    <p:sldId id="2260" r:id="rId6"/>
    <p:sldId id="2103" r:id="rId7"/>
    <p:sldId id="2264" r:id="rId8"/>
    <p:sldId id="2288" r:id="rId9"/>
    <p:sldId id="2297" r:id="rId10"/>
    <p:sldId id="2296" r:id="rId11"/>
    <p:sldId id="2326" r:id="rId12"/>
    <p:sldId id="2305" r:id="rId13"/>
    <p:sldId id="2306" r:id="rId14"/>
    <p:sldId id="2307" r:id="rId15"/>
    <p:sldId id="2308" r:id="rId16"/>
    <p:sldId id="2387" r:id="rId17"/>
    <p:sldId id="2389" r:id="rId18"/>
    <p:sldId id="2390" r:id="rId19"/>
    <p:sldId id="2392" r:id="rId20"/>
    <p:sldId id="2393" r:id="rId21"/>
    <p:sldId id="2394" r:id="rId22"/>
    <p:sldId id="1709" r:id="rId23"/>
    <p:sldId id="2341" r:id="rId24"/>
    <p:sldId id="2113" r:id="rId25"/>
    <p:sldId id="2356" r:id="rId26"/>
    <p:sldId id="1740" r:id="rId27"/>
    <p:sldId id="2267" r:id="rId28"/>
    <p:sldId id="2295" r:id="rId29"/>
    <p:sldId id="2130" r:id="rId30"/>
    <p:sldId id="1762" r:id="rId31"/>
    <p:sldId id="2358" r:id="rId32"/>
    <p:sldId id="2359" r:id="rId33"/>
    <p:sldId id="2362" r:id="rId34"/>
    <p:sldId id="1934" r:id="rId35"/>
    <p:sldId id="1985" r:id="rId36"/>
    <p:sldId id="2375" r:id="rId37"/>
    <p:sldId id="2248" r:id="rId38"/>
    <p:sldId id="2247" r:id="rId39"/>
    <p:sldId id="1703" r:id="rId40"/>
    <p:sldId id="2008" r:id="rId41"/>
    <p:sldId id="2147" r:id="rId42"/>
    <p:sldId id="2397" r:id="rId43"/>
    <p:sldId id="2239" r:id="rId44"/>
    <p:sldId id="1882" r:id="rId45"/>
    <p:sldId id="1996" r:id="rId46"/>
    <p:sldId id="1885" r:id="rId47"/>
    <p:sldId id="1884" r:id="rId48"/>
    <p:sldId id="2364" r:id="rId49"/>
    <p:sldId id="2400" r:id="rId50"/>
    <p:sldId id="1896" r:id="rId51"/>
    <p:sldId id="1889" r:id="rId52"/>
    <p:sldId id="2373" r:id="rId53"/>
    <p:sldId id="2395" r:id="rId54"/>
    <p:sldId id="2340" r:id="rId55"/>
    <p:sldId id="2401" r:id="rId56"/>
    <p:sldId id="1877" r:id="rId57"/>
    <p:sldId id="2257" r:id="rId58"/>
    <p:sldId id="1720" r:id="rId59"/>
    <p:sldId id="2259" r:id="rId60"/>
    <p:sldId id="2396" r:id="rId61"/>
    <p:sldId id="2149" r:id="rId62"/>
    <p:sldId id="2402" r:id="rId63"/>
    <p:sldId id="2405" r:id="rId64"/>
    <p:sldId id="2406" r:id="rId65"/>
    <p:sldId id="2407" r:id="rId66"/>
    <p:sldId id="2361" r:id="rId67"/>
    <p:sldId id="1874" r:id="rId68"/>
    <p:sldId id="2289" r:id="rId69"/>
    <p:sldId id="2292" r:id="rId70"/>
    <p:sldId id="2333" r:id="rId71"/>
    <p:sldId id="2342" r:id="rId72"/>
    <p:sldId id="2344" r:id="rId7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De Roeck Albert" initials="D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clrMru>
    <a:srgbClr val="B00000"/>
    <a:srgbClr val="0000FF"/>
    <a:srgbClr val="FF0000"/>
    <a:srgbClr val="4BC995"/>
    <a:srgbClr val="7D1E33"/>
    <a:srgbClr val="34913D"/>
    <a:srgbClr val="62090D"/>
    <a:srgbClr val="FF00FF"/>
    <a:srgbClr val="B4D9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6523" autoAdjust="0"/>
    <p:restoredTop sz="93357" autoAdjust="0"/>
  </p:normalViewPr>
  <p:slideViewPr>
    <p:cSldViewPr>
      <p:cViewPr>
        <p:scale>
          <a:sx n="100" d="100"/>
          <a:sy n="100" d="100"/>
        </p:scale>
        <p:origin x="-2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16"/>
    </p:cViewPr>
  </p:sorterViewPr>
  <p:notesViewPr>
    <p:cSldViewPr>
      <p:cViewPr varScale="1">
        <p:scale>
          <a:sx n="77" d="100"/>
          <a:sy n="77" d="100"/>
        </p:scale>
        <p:origin x="-2312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commentAuthors" Target="commentAuthors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43220B03-83F8-3440-80C4-DD6AE27836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FB0F8AD-805F-F448-BEF0-A7851DD6B0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479C2D-025B-9141-8D16-E3BAEEAD1EBF}" type="slidenum">
              <a:rPr lang="fr-FR"/>
              <a:pPr/>
              <a:t>0</a:t>
            </a:fld>
            <a:endParaRPr lang="fr-FR"/>
          </a:p>
        </p:txBody>
      </p:sp>
      <p:sp>
        <p:nvSpPr>
          <p:cNvPr id="1945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531D5A-E1F8-0F48-A02C-A0CE8CDEF598}" type="slidenum">
              <a:rPr lang="fr-FR"/>
              <a:pPr/>
              <a:t>35</a:t>
            </a:fld>
            <a:endParaRPr lang="fr-FR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F34A0-6ED9-3E49-A9FD-082881339036}" type="slidenum">
              <a:rPr lang="fr-FR"/>
              <a:pPr/>
              <a:t>45</a:t>
            </a:fld>
            <a:endParaRPr lang="fr-FR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4213"/>
            <a:ext cx="4573587" cy="3429000"/>
          </a:xfrm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B0F8AD-805F-F448-BEF0-A7851DD6B041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C31F48-436D-6043-8D8F-C38930DB9430}" type="slidenum">
              <a:rPr lang="fr-FR"/>
              <a:pPr/>
              <a:t>2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A38DE5-7651-E046-91AE-C368C203B6C7}" type="datetime1">
              <a:rPr lang="en-US" smtClean="0"/>
              <a:pPr/>
              <a:t>20/10/11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9279D-0FB1-5C41-9B4D-4EDA82D5596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4452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A38DE5-7651-E046-91AE-C368C203B6C7}" type="datetime1">
              <a:rPr lang="en-US" smtClean="0"/>
              <a:pPr/>
              <a:t>20/10/11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9279D-0FB1-5C41-9B4D-4EDA82D5596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226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7D66B-D317-7345-B7CC-4451CA6CE2B3}" type="slidenum">
              <a:rPr lang="fr-FR"/>
              <a:pPr/>
              <a:t>10</a:t>
            </a:fld>
            <a:endParaRPr lang="fr-FR"/>
          </a:p>
        </p:txBody>
      </p:sp>
      <p:sp>
        <p:nvSpPr>
          <p:cNvPr id="1146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Gamma-Gamma,   then WW,</a:t>
            </a:r>
            <a:r>
              <a:rPr lang="en-US" baseline="0" dirty="0" smtClean="0"/>
              <a:t> then ZZ-&gt;4l  </a:t>
            </a:r>
            <a:r>
              <a:rPr lang="en-US" dirty="0" smtClean="0"/>
              <a:t>Uses EPS </a:t>
            </a:r>
          </a:p>
          <a:p>
            <a:r>
              <a:rPr lang="en-US" dirty="0" smtClean="0"/>
              <a:t>t results with 1.1fb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A38DE5-7651-E046-91AE-C368C203B6C7}" type="datetime1">
              <a:rPr lang="en-US" smtClean="0"/>
              <a:pPr/>
              <a:t>20/10/11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9279D-0FB1-5C41-9B4D-4EDA82D5596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2044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D50E7-2C3D-2946-B3DC-16AF27DC4241}" type="slidenum">
              <a:rPr lang="fr-FR"/>
              <a:pPr/>
              <a:t>18</a:t>
            </a:fld>
            <a:endParaRPr lang="fr-FR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42" y="4343695"/>
            <a:ext cx="5027916" cy="411391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D8CDA-3A22-BA42-B731-4FB68969A6EF}" type="slidenum">
              <a:rPr lang="fr-FR"/>
              <a:pPr/>
              <a:t>31</a:t>
            </a:fld>
            <a:endParaRPr lang="fr-FR"/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29000"/>
          </a:xfrm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6647C-0FAB-E141-BC73-54E24A8E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84006-A360-C34A-8354-4005F3958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172200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1722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9144B-FB19-3A43-9F41-D4813E9A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382000" cy="571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0099FF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28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914400"/>
          </a:xfrm>
          <a:prstGeom prst="rect">
            <a:avLst/>
          </a:prstGeom>
        </p:spPr>
        <p:txBody>
          <a:bodyPr vert="horz" lIns="91407" tIns="45704" rIns="91407" bIns="45704" rtlCol="0" anchor="ctr">
            <a:normAutofit/>
          </a:bodyPr>
          <a:lstStyle>
            <a:lvl1pPr>
              <a:defRPr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37231" cy="514350"/>
          </a:xfrm>
        </p:spPr>
        <p:txBody>
          <a:bodyPr/>
          <a:lstStyle/>
          <a:p>
            <a:r>
              <a:rPr lang="en-US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838200"/>
            <a:ext cx="3815862" cy="5353050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66138" y="838201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66138" y="3590926"/>
            <a:ext cx="3815862" cy="2600325"/>
          </a:xfrm>
        </p:spPr>
        <p:txBody>
          <a:bodyPr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93EEB-75CB-7C4A-982F-7D71DD8B0593}" type="slidenum">
              <a:rPr lang="fr-CH"/>
              <a:pPr>
                <a:defRPr/>
              </a:pPr>
              <a:t>‹#›</a:t>
            </a:fld>
            <a:r>
              <a:rPr lang="fr-CH"/>
              <a:t> 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72CF-7C2B-4649-8ABF-C5A89D593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01D14-8C65-5C43-8E64-1F0A7F710F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1910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4406A-1268-B64E-94D5-08AC96D1C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073BB-2967-E04A-8A5C-832A142B8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619125"/>
            <a:ext cx="7239000" cy="90487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2C920-028E-2946-AE60-1B44A9951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2E69-D15F-A24A-8C3B-63DF190E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A495A-A608-DC4C-B7F0-9494D6E5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3508375" y="6519863"/>
            <a:ext cx="19177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6324600"/>
            <a:ext cx="2914650" cy="2714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D2487-C734-344E-8BF8-90D5E0A7D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8534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3900" y="6281738"/>
            <a:ext cx="19177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1" sz="1200">
                <a:latin typeface="Arial" charset="0"/>
              </a:defRPr>
            </a:lvl1pPr>
          </a:lstStyle>
          <a:p>
            <a:pPr>
              <a:defRPr/>
            </a:pPr>
            <a:fld id="{DC87F899-DFAB-B641-97F2-9233F4B6C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401638" y="6324600"/>
            <a:ext cx="8666162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/>
          </a:p>
        </p:txBody>
      </p:sp>
      <p:pic>
        <p:nvPicPr>
          <p:cNvPr id="7" name="Image 6" descr="Screen shot 2011-04-30 at 11.53.31 PM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"/>
            <a:ext cx="9144000" cy="764088"/>
          </a:xfrm>
          <a:prstGeom prst="rect">
            <a:avLst/>
          </a:prstGeom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76200"/>
            <a:ext cx="8382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  <p:sldLayoutId r:id="rId12"/>
    <p:sldLayoutId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>
          <a:solidFill>
            <a:srgbClr val="0000FF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>
              <a:lumMod val="75000"/>
            </a:schemeClr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00000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34913D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96.png"/><Relationship Id="rId5" Type="http://schemas.openxmlformats.org/officeDocument/2006/relationships/image" Target="../media/image97.pdf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2.jpeg"/><Relationship Id="rId6" Type="http://schemas.openxmlformats.org/officeDocument/2006/relationships/image" Target="../media/image96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Relationship Id="rId3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40.png"/><Relationship Id="rId8" Type="http://schemas.openxmlformats.org/officeDocument/2006/relationships/image" Target="../media/image141.png"/><Relationship Id="rId9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4" Type="http://schemas.openxmlformats.org/officeDocument/2006/relationships/image" Target="../media/image142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png"/><Relationship Id="rId3" Type="http://schemas.openxmlformats.org/officeDocument/2006/relationships/image" Target="../media/image1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2.png"/><Relationship Id="rId3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3.png"/><Relationship Id="rId3" Type="http://schemas.openxmlformats.org/officeDocument/2006/relationships/image" Target="../media/image20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02FF312F-0122-9A4F-83B9-F8BF263F9CE5}" type="slidenum">
              <a:rPr lang="fr-CH" smtClean="0"/>
              <a:pPr/>
              <a:t>0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8597" name="Text Box 5"/>
          <p:cNvSpPr txBox="1">
            <a:spLocks noChangeArrowheads="1"/>
          </p:cNvSpPr>
          <p:nvPr/>
        </p:nvSpPr>
        <p:spPr bwMode="auto">
          <a:xfrm>
            <a:off x="0" y="505361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GB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</a:t>
            </a: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Results from CMS</a:t>
            </a:r>
          </a:p>
          <a:p>
            <a:pPr eaLnBrk="0" hangingPunct="0">
              <a:defRPr/>
            </a:pPr>
            <a:r>
              <a:rPr lang="en-GB" sz="4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         </a:t>
            </a:r>
            <a:r>
              <a:rPr lang="en-GB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                </a:t>
            </a:r>
            <a:endParaRPr lang="en-US" sz="2400" b="1" dirty="0">
              <a:solidFill>
                <a:srgbClr val="FF3C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3851" y="2383810"/>
            <a:ext cx="4080464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Albert De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Roeck</a:t>
            </a:r>
          </a:p>
          <a:p>
            <a:pPr>
              <a:defRPr/>
            </a:pP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CERN, Geneva, </a:t>
            </a: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Switzerland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Antwerp University Belgium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Davis University USA</a:t>
            </a:r>
          </a:p>
          <a:p>
            <a:pPr eaLnBrk="0" hangingPunct="0">
              <a:defRPr/>
            </a:pPr>
            <a:endParaRPr lang="en-US" sz="2400" dirty="0" smtClean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  <a:p>
            <a:pPr eaLnBrk="0" hangingPunct="0">
              <a:defRPr/>
            </a:pPr>
            <a:r>
              <a:rPr lang="en-US" sz="24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October  20  </a:t>
            </a:r>
            <a:r>
              <a:rPr lang="en-US" sz="24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2011</a:t>
            </a:r>
          </a:p>
        </p:txBody>
      </p:sp>
      <p:pic>
        <p:nvPicPr>
          <p:cNvPr id="14" name="Image 13" descr="Screen shot 2011-10-14 at 2.06.1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5638800"/>
            <a:ext cx="4495800" cy="103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CMS + </a:t>
            </a:r>
            <a:r>
              <a:rPr lang="en-US" dirty="0" err="1" smtClean="0">
                <a:effectLst/>
              </a:rPr>
              <a:t>LHCb</a:t>
            </a:r>
            <a:r>
              <a:rPr lang="en-US" dirty="0" smtClean="0">
                <a:effectLst/>
              </a:rPr>
              <a:t> Combination </a:t>
            </a:r>
            <a:r>
              <a:rPr lang="en-US" dirty="0" err="1" smtClean="0">
                <a:effectLst/>
              </a:rPr>
              <a:t>B</a:t>
            </a:r>
            <a:r>
              <a:rPr lang="en-US" baseline="-25000" dirty="0" err="1" smtClean="0">
                <a:effectLst/>
              </a:rPr>
              <a:t>s</a:t>
            </a:r>
            <a:r>
              <a:rPr lang="en-US" baseline="-25000" dirty="0" smtClean="0">
                <a:effectLst/>
              </a:rPr>
              <a:t> </a:t>
            </a:r>
            <a:r>
              <a:rPr lang="en-US" dirty="0">
                <a:effectLst/>
                <a:sym typeface="Wingdings"/>
              </a:rPr>
              <a:t></a:t>
            </a:r>
            <a:r>
              <a:rPr lang="en-US" dirty="0" err="1">
                <a:effectLst/>
                <a:sym typeface="Wingdings"/>
              </a:rPr>
              <a:t>μμ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0" y="1028700"/>
            <a:ext cx="4406900" cy="4457700"/>
          </a:xfrm>
          <a:solidFill>
            <a:schemeClr val="accent5"/>
          </a:solidFill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CMS BR </a:t>
            </a:r>
            <a:r>
              <a:rPr lang="en-US" sz="2400" dirty="0" smtClean="0">
                <a:solidFill>
                  <a:srgbClr val="0000FF"/>
                </a:solidFill>
              </a:rPr>
              <a:t>Limit</a:t>
            </a:r>
            <a:endParaRPr lang="en-US" sz="2400" dirty="0">
              <a:solidFill>
                <a:srgbClr val="0000FF"/>
              </a:solidFill>
            </a:endParaRPr>
          </a:p>
          <a:p>
            <a:pPr lvl="1"/>
            <a:r>
              <a:rPr lang="en-US" sz="2400" dirty="0" err="1">
                <a:solidFill>
                  <a:srgbClr val="FF0000"/>
                </a:solidFill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µ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>
                <a:solidFill>
                  <a:srgbClr val="FF0000"/>
                </a:solidFill>
              </a:rPr>
              <a:t>µ</a:t>
            </a:r>
            <a:r>
              <a:rPr lang="en-US" sz="2400" baseline="30000" dirty="0">
                <a:solidFill>
                  <a:srgbClr val="FF0000"/>
                </a:solidFill>
              </a:rPr>
              <a:t>− </a:t>
            </a:r>
            <a:r>
              <a:rPr lang="en-US" sz="2400" dirty="0">
                <a:solidFill>
                  <a:srgbClr val="FF0000"/>
                </a:solidFill>
              </a:rPr>
              <a:t>&lt; 1.9×10</a:t>
            </a:r>
            <a:r>
              <a:rPr lang="en-US" sz="2400" baseline="30000" dirty="0">
                <a:solidFill>
                  <a:srgbClr val="FF0000"/>
                </a:solidFill>
              </a:rPr>
              <a:t>−8</a:t>
            </a:r>
            <a:r>
              <a:rPr lang="en-US" sz="2400" dirty="0">
                <a:solidFill>
                  <a:srgbClr val="FF0000"/>
                </a:solidFill>
              </a:rPr>
              <a:t>      </a:t>
            </a:r>
          </a:p>
          <a:p>
            <a:r>
              <a:rPr lang="en-US" sz="2400" dirty="0" err="1" smtClean="0">
                <a:solidFill>
                  <a:srgbClr val="0000FF"/>
                </a:solidFill>
              </a:rPr>
              <a:t>LHCb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BR limit</a:t>
            </a:r>
          </a:p>
          <a:p>
            <a:pPr lvl="1"/>
            <a:r>
              <a:rPr lang="en-US" sz="2400" dirty="0" err="1">
                <a:solidFill>
                  <a:srgbClr val="FF0000"/>
                </a:solidFill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µ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>
                <a:solidFill>
                  <a:srgbClr val="FF0000"/>
                </a:solidFill>
              </a:rPr>
              <a:t>µ</a:t>
            </a:r>
            <a:r>
              <a:rPr lang="en-US" sz="2400" baseline="30000" dirty="0">
                <a:solidFill>
                  <a:srgbClr val="FF0000"/>
                </a:solidFill>
              </a:rPr>
              <a:t>− </a:t>
            </a:r>
            <a:r>
              <a:rPr lang="en-US" sz="2400" dirty="0">
                <a:solidFill>
                  <a:srgbClr val="FF0000"/>
                </a:solidFill>
              </a:rPr>
              <a:t>&lt; 1.5×10</a:t>
            </a:r>
            <a:r>
              <a:rPr lang="en-US" sz="2400" baseline="30000" dirty="0">
                <a:solidFill>
                  <a:srgbClr val="FF0000"/>
                </a:solidFill>
              </a:rPr>
              <a:t>−8</a:t>
            </a:r>
            <a:r>
              <a:rPr lang="en-US" sz="2400" dirty="0">
                <a:solidFill>
                  <a:srgbClr val="FF0000"/>
                </a:solidFill>
              </a:rPr>
              <a:t>     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Combination of </a:t>
            </a:r>
            <a:r>
              <a:rPr lang="en-US" sz="2400" dirty="0" err="1">
                <a:solidFill>
                  <a:srgbClr val="0000FF"/>
                </a:solidFill>
              </a:rPr>
              <a:t>LHCb+CMS</a:t>
            </a:r>
            <a:r>
              <a:rPr lang="en-US" sz="2400" dirty="0">
                <a:solidFill>
                  <a:srgbClr val="0000FF"/>
                </a:solidFill>
              </a:rPr>
              <a:t>: </a:t>
            </a:r>
          </a:p>
          <a:p>
            <a:pPr lvl="1"/>
            <a:r>
              <a:rPr lang="en-US" sz="2400" dirty="0" err="1">
                <a:solidFill>
                  <a:srgbClr val="FF0000"/>
                </a:solidFill>
              </a:rPr>
              <a:t>B</a:t>
            </a:r>
            <a:r>
              <a:rPr lang="en-US" sz="2400" baseline="-25000" dirty="0" err="1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dirty="0">
                <a:solidFill>
                  <a:srgbClr val="FF0000"/>
                </a:solidFill>
              </a:rPr>
              <a:t>µ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>
                <a:solidFill>
                  <a:srgbClr val="FF0000"/>
                </a:solidFill>
              </a:rPr>
              <a:t>µ</a:t>
            </a:r>
            <a:r>
              <a:rPr lang="en-US" sz="2400" baseline="30000" dirty="0">
                <a:solidFill>
                  <a:srgbClr val="FF0000"/>
                </a:solidFill>
              </a:rPr>
              <a:t>− </a:t>
            </a:r>
            <a:r>
              <a:rPr lang="en-US" sz="2400" dirty="0">
                <a:solidFill>
                  <a:srgbClr val="FF0000"/>
                </a:solidFill>
              </a:rPr>
              <a:t>&lt; 1.08×10</a:t>
            </a:r>
            <a:r>
              <a:rPr lang="en-US" sz="2400" baseline="30000" dirty="0">
                <a:solidFill>
                  <a:srgbClr val="FF0000"/>
                </a:solidFill>
              </a:rPr>
              <a:t>−8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The value of CLs is in good agreement with background + SM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 descr="BSComb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42900" y="921644"/>
            <a:ext cx="3898900" cy="5500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82921" y="5679779"/>
            <a:ext cx="2818680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b="0" dirty="0"/>
              <a:t>LHCb-CONF-2011-047</a:t>
            </a:r>
          </a:p>
          <a:p>
            <a:r>
              <a:rPr lang="en-US" sz="2000" b="0" dirty="0" smtClean="0"/>
              <a:t>CMS </a:t>
            </a:r>
            <a:r>
              <a:rPr lang="en-US" sz="2000" b="0" dirty="0"/>
              <a:t>BPH-11-019</a:t>
            </a:r>
            <a:endParaRPr lang="en-US" sz="2000" b="0" dirty="0" smtClean="0">
              <a:latin typeface="Comic Sans M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88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11366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A919C9D4-5679-3B44-B812-D138AB9C6241}" type="slidenum">
              <a:rPr lang="fr-CH" smtClean="0"/>
              <a:pPr/>
              <a:t>10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13669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92369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914400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Arial" charset="0"/>
              </a:rPr>
              <a:t>The Hunt for the Higgs </a:t>
            </a:r>
            <a:endParaRPr lang="en-US" sz="4000" b="1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1752601"/>
            <a:ext cx="3048000" cy="822325"/>
            <a:chOff x="2160" y="960"/>
            <a:chExt cx="1920" cy="518"/>
          </a:xfrm>
        </p:grpSpPr>
        <p:sp>
          <p:nvSpPr>
            <p:cNvPr id="113685" name="Rectangle 10"/>
            <p:cNvSpPr>
              <a:spLocks noChangeArrowheads="1"/>
            </p:cNvSpPr>
            <p:nvPr/>
          </p:nvSpPr>
          <p:spPr bwMode="auto">
            <a:xfrm>
              <a:off x="2160" y="960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86" name="Rectangle 11"/>
            <p:cNvSpPr>
              <a:spLocks noChangeArrowheads="1"/>
            </p:cNvSpPr>
            <p:nvPr/>
          </p:nvSpPr>
          <p:spPr bwMode="auto">
            <a:xfrm>
              <a:off x="2218" y="1002"/>
              <a:ext cx="51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Where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7" name="Rectangle 12"/>
            <p:cNvSpPr>
              <a:spLocks noChangeArrowheads="1"/>
            </p:cNvSpPr>
            <p:nvPr/>
          </p:nvSpPr>
          <p:spPr bwMode="auto">
            <a:xfrm>
              <a:off x="2778" y="1002"/>
              <a:ext cx="194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do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8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23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the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9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549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rgbClr val="FFFF0C"/>
                  </a:solidFill>
                  <a:latin typeface="Times" charset="0"/>
                </a:rPr>
                <a:t>masses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90" name="Rectangle 15"/>
            <p:cNvSpPr>
              <a:spLocks noChangeArrowheads="1"/>
            </p:cNvSpPr>
            <p:nvPr/>
          </p:nvSpPr>
          <p:spPr bwMode="auto">
            <a:xfrm>
              <a:off x="2218" y="1232"/>
              <a:ext cx="845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come from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91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86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?</a:t>
              </a:r>
            </a:p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pic>
        <p:nvPicPr>
          <p:cNvPr id="113675" name="Picture 23" descr="Picture 19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2966" y="3181350"/>
            <a:ext cx="4550019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096000" y="3124201"/>
            <a:ext cx="3048000" cy="822325"/>
            <a:chOff x="2160" y="960"/>
            <a:chExt cx="1920" cy="518"/>
          </a:xfrm>
        </p:grpSpPr>
        <p:sp>
          <p:nvSpPr>
            <p:cNvPr id="113678" name="Rectangle 25"/>
            <p:cNvSpPr>
              <a:spLocks noChangeArrowheads="1"/>
            </p:cNvSpPr>
            <p:nvPr/>
          </p:nvSpPr>
          <p:spPr bwMode="auto">
            <a:xfrm>
              <a:off x="2160" y="960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679" name="Rectangle 26"/>
            <p:cNvSpPr>
              <a:spLocks noChangeArrowheads="1"/>
            </p:cNvSpPr>
            <p:nvPr/>
          </p:nvSpPr>
          <p:spPr bwMode="auto">
            <a:xfrm>
              <a:off x="2218" y="1002"/>
              <a:ext cx="1438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The key  question: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0" name="Rectangle 27"/>
            <p:cNvSpPr>
              <a:spLocks noChangeArrowheads="1"/>
            </p:cNvSpPr>
            <p:nvPr/>
          </p:nvSpPr>
          <p:spPr bwMode="auto">
            <a:xfrm>
              <a:off x="277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1" name="Rectangle 28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2" name="Rectangle 29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3" name="Rectangle 30"/>
            <p:cNvSpPr>
              <a:spLocks noChangeArrowheads="1"/>
            </p:cNvSpPr>
            <p:nvPr/>
          </p:nvSpPr>
          <p:spPr bwMode="auto">
            <a:xfrm>
              <a:off x="2218" y="1232"/>
              <a:ext cx="1577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solidFill>
                    <a:srgbClr val="FFFF0C"/>
                  </a:solidFill>
                  <a:latin typeface="Times" charset="0"/>
                </a:rPr>
                <a:t>Where is the Higgs?</a:t>
              </a:r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113684" name="Rectangle 31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  <p:pic>
        <p:nvPicPr>
          <p:cNvPr id="28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4200"/>
            <a:ext cx="4152900" cy="2692400"/>
          </a:xfrm>
          <a:prstGeom prst="rect">
            <a:avLst/>
          </a:prstGeom>
        </p:spPr>
      </p:pic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28600" y="5715000"/>
            <a:ext cx="3054350" cy="822325"/>
            <a:chOff x="2160" y="960"/>
            <a:chExt cx="1924" cy="518"/>
          </a:xfrm>
        </p:grpSpPr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>
              <a:off x="2160" y="960"/>
              <a:ext cx="1920" cy="51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>
              <a:off x="2218" y="1015"/>
              <a:ext cx="1866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Scalar field with at least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3" name="Rectangle 13"/>
            <p:cNvSpPr>
              <a:spLocks noChangeArrowheads="1"/>
            </p:cNvSpPr>
            <p:nvPr/>
          </p:nvSpPr>
          <p:spPr bwMode="auto">
            <a:xfrm>
              <a:off x="3018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3300" y="100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5" name="Rectangle 15"/>
            <p:cNvSpPr>
              <a:spLocks noChangeArrowheads="1"/>
            </p:cNvSpPr>
            <p:nvPr/>
          </p:nvSpPr>
          <p:spPr bwMode="auto">
            <a:xfrm>
              <a:off x="2218" y="1232"/>
              <a:ext cx="141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 smtClean="0">
                  <a:solidFill>
                    <a:srgbClr val="FFFF0C"/>
                  </a:solidFill>
                  <a:latin typeface="Times" charset="0"/>
                </a:rPr>
                <a:t>one scalar particle </a:t>
              </a:r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  <p:sp>
          <p:nvSpPr>
            <p:cNvPr id="36" name="Rectangle 16"/>
            <p:cNvSpPr>
              <a:spLocks noChangeArrowheads="1"/>
            </p:cNvSpPr>
            <p:nvPr/>
          </p:nvSpPr>
          <p:spPr bwMode="auto">
            <a:xfrm>
              <a:off x="3054" y="1232"/>
              <a:ext cx="0" cy="23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en-US" sz="2400" dirty="0">
                <a:solidFill>
                  <a:schemeClr val="tx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/>
          <a:lstStyle/>
          <a:p>
            <a:r>
              <a:rPr lang="en-US" dirty="0" smtClean="0">
                <a:effectLst/>
              </a:rPr>
              <a:t>Overview of Higgs Searches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286000"/>
            <a:ext cx="4724400" cy="4267200"/>
          </a:xfrm>
          <a:solidFill>
            <a:schemeClr val="accent5"/>
          </a:solidFill>
        </p:spPr>
        <p:txBody>
          <a:bodyPr/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   Channels studied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Light Higgs</a:t>
            </a:r>
          </a:p>
          <a:p>
            <a:pPr lvl="1"/>
            <a:r>
              <a:rPr lang="en-US" sz="2000" dirty="0" err="1">
                <a:solidFill>
                  <a:srgbClr val="0000FF"/>
                </a:solidFill>
                <a:sym typeface="Wingdings"/>
              </a:rPr>
              <a:t>H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bb</a:t>
            </a:r>
            <a:endParaRPr lang="en-US" sz="2000" dirty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Htau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sym typeface="Wingdings"/>
              </a:rPr>
              <a:t>tau</a:t>
            </a:r>
            <a:endParaRPr lang="en-US" sz="2000" dirty="0" smtClean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H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2 photons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HWW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HZZ4l</a:t>
            </a:r>
          </a:p>
          <a:p>
            <a:pPr>
              <a:buNone/>
            </a:pPr>
            <a:endParaRPr lang="en-US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Medium to Heavy Higgs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HWW2l2v (+jets)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HZZ (2l2j, 2l2v,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 4l,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2l2τ)</a:t>
            </a:r>
          </a:p>
          <a:p>
            <a:pPr lvl="1"/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YRHXS_BR_fig1 (1)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885824"/>
            <a:ext cx="3155577" cy="3027574"/>
          </a:xfrm>
          <a:prstGeom prst="rect">
            <a:avLst/>
          </a:prstGeom>
        </p:spPr>
      </p:pic>
      <p:pic>
        <p:nvPicPr>
          <p:cNvPr id="8" name="Picture 7" descr="Screen shot 2011-09-01 at 3.28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674530"/>
            <a:ext cx="3129973" cy="295487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7653867" y="4351867"/>
            <a:ext cx="1100666" cy="13885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Image 9" descr="Screen shot 2011-10-04 at 11.23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2286000"/>
            <a:ext cx="3251200" cy="2438400"/>
          </a:xfrm>
          <a:prstGeom prst="rect">
            <a:avLst/>
          </a:prstGeom>
        </p:spPr>
      </p:pic>
      <p:pic>
        <p:nvPicPr>
          <p:cNvPr id="11" name="Image 10" descr="Screen shot 2011-10-04 at 11.24.0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11" y="838200"/>
            <a:ext cx="5558589" cy="13716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13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atabkgoverlaycat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67000" y="911712"/>
            <a:ext cx="2767299" cy="2669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H</a:t>
            </a:r>
            <a:r>
              <a:rPr lang="en-US" dirty="0" smtClean="0">
                <a:effectLst/>
                <a:sym typeface="Wingdings"/>
              </a:rPr>
              <a:t> 2 Photons and 2 W’s </a:t>
            </a:r>
            <a:endParaRPr lang="en-US" baseline="30000" dirty="0"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Picture 11" descr="Figure_0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10200" y="981083"/>
            <a:ext cx="3871000" cy="2600317"/>
          </a:xfrm>
          <a:prstGeom prst="rect">
            <a:avLst/>
          </a:prstGeom>
        </p:spPr>
      </p:pic>
      <p:pic>
        <p:nvPicPr>
          <p:cNvPr id="10" name="Image 9" descr="Screen shot 2011-10-16 at 9.54.2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2667000" cy="2693760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6629400" y="762000"/>
            <a:ext cx="22860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</a:rPr>
              <a:t>CMS-</a:t>
            </a:r>
            <a:r>
              <a:rPr lang="en-US" sz="1600" b="0" dirty="0" smtClean="0">
                <a:latin typeface="Arial"/>
              </a:rPr>
              <a:t>HIG-11-021, 014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2438400" y="914400"/>
            <a:ext cx="228600" cy="1447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6" name="Image 15" descr="Screen shot 2011-10-16 at 9.56.1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9" y="4038600"/>
            <a:ext cx="2879481" cy="2495550"/>
          </a:xfrm>
          <a:prstGeom prst="rect">
            <a:avLst/>
          </a:prstGeom>
        </p:spPr>
      </p:pic>
      <p:pic>
        <p:nvPicPr>
          <p:cNvPr id="17" name="Picture 8" descr="histo_massll_ww1j_allhwwcu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84084" y="4012141"/>
            <a:ext cx="2426116" cy="2541059"/>
          </a:xfrm>
          <a:prstGeom prst="rect">
            <a:avLst/>
          </a:prstGeom>
        </p:spPr>
      </p:pic>
      <p:pic>
        <p:nvPicPr>
          <p:cNvPr id="18" name="Picture 6" descr="Figure_00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410200" y="3983803"/>
            <a:ext cx="3581400" cy="256939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28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152400"/>
            <a:ext cx="7239000" cy="904875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ZZ</a:t>
            </a:r>
            <a:r>
              <a:rPr lang="en-US" dirty="0" smtClean="0">
                <a:sym typeface="Wingdings"/>
              </a:rPr>
              <a:t> Channel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282" y="14370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 smtClean="0">
              <a:latin typeface="Comic Sans MS"/>
            </a:endParaRPr>
          </a:p>
        </p:txBody>
      </p:sp>
      <p:pic>
        <p:nvPicPr>
          <p:cNvPr id="11" name="Picture 10" descr="H4l-all_Mass_Low_l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743200" y="990600"/>
            <a:ext cx="2581899" cy="2477930"/>
          </a:xfrm>
          <a:prstGeom prst="rect">
            <a:avLst/>
          </a:prstGeom>
        </p:spPr>
      </p:pic>
      <p:pic>
        <p:nvPicPr>
          <p:cNvPr id="14" name="Picture 13" descr="H4l-ClsLimit_1.66f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57800" y="904317"/>
            <a:ext cx="3943924" cy="2829483"/>
          </a:xfrm>
          <a:prstGeom prst="rect">
            <a:avLst/>
          </a:prstGeom>
        </p:spPr>
      </p:pic>
      <p:pic>
        <p:nvPicPr>
          <p:cNvPr id="16" name="Picture 15" descr="Screen shot 2011-09-01 at 3.49.4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334000" y="4114800"/>
            <a:ext cx="2971800" cy="266699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916401" y="762000"/>
            <a:ext cx="2227599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</a:rPr>
              <a:t>CMS-</a:t>
            </a:r>
            <a:r>
              <a:rPr lang="en-US" sz="1600" b="0" dirty="0" smtClean="0">
                <a:latin typeface="Arial"/>
              </a:rPr>
              <a:t>HIG-11-015, 013</a:t>
            </a:r>
            <a:br>
              <a:rPr lang="en-US" sz="1600" b="0" dirty="0" smtClean="0">
                <a:latin typeface="Arial"/>
              </a:rPr>
            </a:br>
            <a:endParaRPr lang="en-US" sz="1600" b="0" dirty="0" smtClean="0">
              <a:latin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3505201"/>
            <a:ext cx="5181600" cy="45719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charset="2"/>
              <a:buChar char=""/>
              <a:defRPr kumimoji="1" sz="2400">
                <a:solidFill>
                  <a:srgbClr val="003399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charset="2"/>
              <a:buChar char="Ø"/>
              <a:defRPr kumimoji="1" sz="2000">
                <a:solidFill>
                  <a:srgbClr val="008000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65000"/>
              <a:buFont typeface="Zapf Dingbats" charset="0"/>
              <a:buChar char="l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FF"/>
              </a:buClr>
              <a:buSzPct val="75000"/>
              <a:buFont typeface="Zapf Dingbats" charset="0"/>
              <a:buChar char="è"/>
              <a:defRPr kumimoji="1" sz="2000">
                <a:solidFill>
                  <a:srgbClr val="FF00FF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0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Font typeface="Zapf Dingbats" charset="2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None/>
            </a:pPr>
            <a:r>
              <a:rPr lang="en-US" sz="2200" b="0" dirty="0" smtClean="0">
                <a:solidFill>
                  <a:srgbClr val="FF0000"/>
                </a:solidFill>
                <a:latin typeface="Arial"/>
              </a:rPr>
              <a:t>4lepton </a:t>
            </a:r>
            <a:r>
              <a:rPr lang="en-US" sz="2200" b="0" dirty="0">
                <a:solidFill>
                  <a:srgbClr val="FF0000"/>
                </a:solidFill>
                <a:latin typeface="Arial"/>
              </a:rPr>
              <a:t>mass </a:t>
            </a:r>
            <a:r>
              <a:rPr lang="en-US" sz="2200" b="0" dirty="0" smtClean="0">
                <a:solidFill>
                  <a:srgbClr val="FF0000"/>
                </a:solidFill>
                <a:latin typeface="Arial"/>
              </a:rPr>
              <a:t>resolution is O(2-3) </a:t>
            </a:r>
            <a:r>
              <a:rPr lang="en-US" sz="2200" b="0" dirty="0" err="1" smtClean="0">
                <a:solidFill>
                  <a:srgbClr val="FF0000"/>
                </a:solidFill>
                <a:latin typeface="Arial"/>
              </a:rPr>
              <a:t>GeV</a:t>
            </a:r>
            <a:endParaRPr lang="en-US" sz="2200" b="0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7400" y="2616200"/>
            <a:ext cx="267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/>
              <a:t/>
            </a:r>
            <a:br>
              <a:rPr lang="en-US" sz="2000" b="0" dirty="0"/>
            </a:br>
            <a:endParaRPr lang="en-US" sz="2000" b="0" dirty="0">
              <a:latin typeface="Comic Sans MS"/>
            </a:endParaRPr>
          </a:p>
        </p:txBody>
      </p:sp>
      <p:pic>
        <p:nvPicPr>
          <p:cNvPr id="21" name="Image 20" descr="Screen shot 2011-10-16 at 9.56.4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0"/>
            <a:ext cx="2787324" cy="2019300"/>
          </a:xfrm>
          <a:prstGeom prst="rect">
            <a:avLst/>
          </a:prstGeom>
        </p:spPr>
      </p:pic>
      <p:pic>
        <p:nvPicPr>
          <p:cNvPr id="12" name="Image 11" descr="Screen shot 2011-10-17 at 5.18.4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114800"/>
            <a:ext cx="2628900" cy="2536115"/>
          </a:xfrm>
          <a:prstGeom prst="rect">
            <a:avLst/>
          </a:prstGeom>
        </p:spPr>
      </p:pic>
      <p:pic>
        <p:nvPicPr>
          <p:cNvPr id="13" name="Image 12" descr="Screen shot 2011-10-17 at 5.18.2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14800"/>
            <a:ext cx="2781299" cy="256431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533400" y="4724400"/>
            <a:ext cx="1090162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ZZ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2l2ν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086600" y="1905000"/>
            <a:ext cx="1422885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ZZ</a:t>
            </a:r>
            <a:r>
              <a:rPr lang="en-US" sz="1600" dirty="0" err="1" smtClean="0">
                <a:solidFill>
                  <a:srgbClr val="0000FF"/>
                </a:solidFill>
                <a:sym typeface="Wingdings"/>
              </a:rPr>
              <a:t>e,μpairs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276600" y="4648200"/>
            <a:ext cx="1120820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ZZ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2l2jet 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019800" y="5334000"/>
            <a:ext cx="1090162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ZZ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2l2τ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37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6248400" cy="381000"/>
          </a:xfrm>
          <a:solidFill>
            <a:schemeClr val="accent5"/>
          </a:solidFill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Tau</a:t>
            </a:r>
            <a:r>
              <a:rPr lang="en-US" dirty="0" smtClean="0">
                <a:solidFill>
                  <a:srgbClr val="0000FF"/>
                </a:solidFill>
              </a:rPr>
              <a:t> Topologies: </a:t>
            </a:r>
            <a:r>
              <a:rPr lang="en-US" dirty="0" err="1" smtClean="0">
                <a:solidFill>
                  <a:srgbClr val="0000FF"/>
                </a:solidFill>
              </a:rPr>
              <a:t>μτ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eτ</a:t>
            </a:r>
            <a:r>
              <a:rPr lang="en-US" baseline="-25000" dirty="0" err="1" smtClean="0">
                <a:solidFill>
                  <a:srgbClr val="0000FF"/>
                </a:solidFill>
              </a:rPr>
              <a:t>h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eμ</a:t>
            </a:r>
            <a:r>
              <a:rPr lang="en-US" dirty="0" smtClean="0">
                <a:solidFill>
                  <a:srgbClr val="0000FF"/>
                </a:solidFill>
              </a:rPr>
              <a:t> (1.6 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), </a:t>
            </a:r>
            <a:r>
              <a:rPr lang="en-US" dirty="0" err="1" smtClean="0">
                <a:solidFill>
                  <a:srgbClr val="0000FF"/>
                </a:solidFill>
              </a:rPr>
              <a:t>μμ</a:t>
            </a:r>
            <a:r>
              <a:rPr lang="en-US" dirty="0" smtClean="0">
                <a:solidFill>
                  <a:srgbClr val="0000FF"/>
                </a:solidFill>
              </a:rPr>
              <a:t> (1.1fb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A Screen shot 2011-08-27 at 9.35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47800"/>
            <a:ext cx="3142232" cy="786743"/>
          </a:xfrm>
          <a:prstGeom prst="rect">
            <a:avLst/>
          </a:prstGeom>
        </p:spPr>
      </p:pic>
      <p:pic>
        <p:nvPicPr>
          <p:cNvPr id="10" name="Picture 9" descr="B Screen shot 2011-08-27 at 9.35.1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438400"/>
            <a:ext cx="3201825" cy="748045"/>
          </a:xfrm>
          <a:prstGeom prst="rect">
            <a:avLst/>
          </a:prstGeom>
        </p:spPr>
      </p:pic>
      <p:pic>
        <p:nvPicPr>
          <p:cNvPr id="12" name="Picture 11" descr="Screen shot 2011-08-27 at 10.01.4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29400" y="1295400"/>
            <a:ext cx="2243528" cy="2133600"/>
          </a:xfrm>
          <a:prstGeom prst="rect">
            <a:avLst/>
          </a:prstGeom>
        </p:spPr>
      </p:pic>
      <p:pic>
        <p:nvPicPr>
          <p:cNvPr id="14" name="Picture 13" descr="Screen shot 2011-08-27 at 10.05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9136" y="3505200"/>
            <a:ext cx="2986064" cy="27360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91300" y="761320"/>
            <a:ext cx="22860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</a:rPr>
              <a:t>CMS-</a:t>
            </a:r>
            <a:r>
              <a:rPr lang="en-US" sz="1600" b="0" dirty="0" smtClean="0">
                <a:latin typeface="Arial"/>
              </a:rPr>
              <a:t>HIG-11-020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14400" y="-762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/>
              </a:rPr>
              <a:t>H</a:t>
            </a:r>
            <a:r>
              <a:rPr lang="en-US" dirty="0" smtClean="0">
                <a:effectLst/>
                <a:sym typeface="Wingdings"/>
              </a:rPr>
              <a:t> 2 </a:t>
            </a:r>
            <a:r>
              <a:rPr lang="en-US" dirty="0" err="1" smtClean="0">
                <a:effectLst/>
                <a:sym typeface="Wingdings"/>
              </a:rPr>
              <a:t>Taus</a:t>
            </a:r>
            <a:r>
              <a:rPr lang="en-US" dirty="0" smtClean="0">
                <a:effectLst/>
                <a:sym typeface="Wingdings"/>
              </a:rPr>
              <a:t> Channel (SM/MSSM)</a:t>
            </a:r>
            <a:endParaRPr lang="en-US" baseline="30000" dirty="0">
              <a:effectLst/>
            </a:endParaRPr>
          </a:p>
        </p:txBody>
      </p:sp>
      <p:pic>
        <p:nvPicPr>
          <p:cNvPr id="17" name="Image 16" descr="Screen shot 2011-10-16 at 9.55.1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351" y="1276350"/>
            <a:ext cx="2210250" cy="2203749"/>
          </a:xfrm>
          <a:prstGeom prst="rect">
            <a:avLst/>
          </a:prstGeom>
        </p:spPr>
      </p:pic>
      <p:pic>
        <p:nvPicPr>
          <p:cNvPr id="18" name="Picture 6" descr="Screen shot 2011-08-27 at 10.07.4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267200" y="3581400"/>
            <a:ext cx="3667979" cy="2653995"/>
          </a:xfrm>
          <a:prstGeom prst="rect">
            <a:avLst/>
          </a:prstGeom>
        </p:spPr>
      </p:pic>
      <p:pic>
        <p:nvPicPr>
          <p:cNvPr id="13" name="Image 12" descr="Screen shot 2011-10-20 at 1.18.19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4953000"/>
            <a:ext cx="368300" cy="31750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9" name="ZoneTexte 18"/>
          <p:cNvSpPr txBox="1"/>
          <p:nvPr/>
        </p:nvSpPr>
        <p:spPr>
          <a:xfrm>
            <a:off x="4572000" y="29718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" name="ZoneTexte 19"/>
          <p:cNvSpPr txBox="1"/>
          <p:nvPr/>
        </p:nvSpPr>
        <p:spPr>
          <a:xfrm>
            <a:off x="6400800" y="6324600"/>
            <a:ext cx="86894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~0.04</a:t>
            </a:r>
            <a:endParaRPr lang="en-GB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0769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US" dirty="0" err="1" smtClean="0">
                <a:effectLst/>
              </a:rPr>
              <a:t>H</a:t>
            </a:r>
            <a:r>
              <a:rPr lang="en-US" dirty="0" err="1">
                <a:effectLst/>
                <a:sym typeface="Wingdings"/>
              </a:rPr>
              <a:t></a:t>
            </a:r>
            <a:r>
              <a:rPr lang="en-US" dirty="0" err="1" smtClean="0">
                <a:effectLst/>
                <a:sym typeface="Wingdings"/>
              </a:rPr>
              <a:t>bb</a:t>
            </a:r>
            <a:r>
              <a:rPr lang="en-US" dirty="0" smtClean="0">
                <a:effectLst/>
                <a:sym typeface="Wingdings"/>
              </a:rPr>
              <a:t> Channel</a:t>
            </a:r>
            <a:endParaRPr lang="en-US" baseline="30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038600"/>
            <a:ext cx="4953000" cy="2743200"/>
          </a:xfrm>
          <a:solidFill>
            <a:schemeClr val="accent5"/>
          </a:solidFill>
        </p:spPr>
        <p:txBody>
          <a:bodyPr>
            <a:normAutofit fontScale="70000" lnSpcReduction="20000"/>
          </a:bodyPr>
          <a:lstStyle/>
          <a:p>
            <a:pPr lvl="1">
              <a:buNone/>
            </a:pPr>
            <a:r>
              <a:rPr lang="en-US" sz="3143" dirty="0" smtClean="0">
                <a:solidFill>
                  <a:srgbClr val="FF0000"/>
                </a:solidFill>
              </a:rPr>
              <a:t>   Challenging at the LHC</a:t>
            </a:r>
          </a:p>
          <a:p>
            <a:pPr lvl="1">
              <a:buNone/>
            </a:pPr>
            <a:r>
              <a:rPr lang="en-US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err="1" smtClean="0">
                <a:solidFill>
                  <a:srgbClr val="0000FF"/>
                </a:solidFill>
              </a:rPr>
              <a:t>Associated</a:t>
            </a:r>
            <a:r>
              <a:rPr lang="en-US" dirty="0" smtClean="0">
                <a:solidFill>
                  <a:srgbClr val="0000FF"/>
                </a:solidFill>
              </a:rPr>
              <a:t> production with W/Z</a:t>
            </a:r>
          </a:p>
          <a:p>
            <a:pPr lvl="1">
              <a:buNone/>
            </a:pPr>
            <a:r>
              <a:rPr lang="en-US" u="sng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u="sng" dirty="0" err="1" smtClean="0">
                <a:solidFill>
                  <a:srgbClr val="0000FF"/>
                </a:solidFill>
              </a:rPr>
              <a:t>Boosted</a:t>
            </a:r>
            <a:r>
              <a:rPr lang="en-US" dirty="0" smtClean="0">
                <a:solidFill>
                  <a:srgbClr val="0000FF"/>
                </a:solidFill>
              </a:rPr>
              <a:t> W/Z topology, with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H back-to-back with W/Z</a:t>
            </a:r>
          </a:p>
          <a:p>
            <a:pPr lvl="1">
              <a:buNone/>
            </a:pP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2 b-jets (~10% mass resolution)</a:t>
            </a:r>
          </a:p>
          <a:p>
            <a:pPr lvl="1">
              <a:buNone/>
            </a:pPr>
            <a:r>
              <a:rPr lang="en-US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>
                <a:solidFill>
                  <a:srgbClr val="0000FF"/>
                </a:solidFill>
              </a:rPr>
              <a:t>5 topologies </a:t>
            </a:r>
            <a:r>
              <a:rPr lang="en-US" dirty="0" smtClean="0">
                <a:solidFill>
                  <a:srgbClr val="0000FF"/>
                </a:solidFill>
              </a:rPr>
              <a:t>studied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pPr lvl="2"/>
            <a:r>
              <a:rPr lang="en-US" dirty="0" smtClean="0">
                <a:sym typeface="Wingdings"/>
              </a:rPr>
              <a:t>WH  </a:t>
            </a:r>
            <a:r>
              <a:rPr lang="en-US" dirty="0" err="1" smtClean="0">
                <a:sym typeface="Wingdings"/>
              </a:rPr>
              <a:t>μvbb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>
                <a:sym typeface="Wingdings"/>
              </a:rPr>
              <a:t>evbb</a:t>
            </a:r>
            <a:endParaRPr lang="en-US" dirty="0">
              <a:sym typeface="Wingdings"/>
            </a:endParaRPr>
          </a:p>
          <a:p>
            <a:pPr lvl="2"/>
            <a:r>
              <a:rPr lang="en-US" dirty="0" smtClean="0"/>
              <a:t>ZH 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μμbb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eebb</a:t>
            </a:r>
            <a:endParaRPr lang="en-US" dirty="0" smtClean="0">
              <a:sym typeface="Wingdings"/>
            </a:endParaRPr>
          </a:p>
          <a:p>
            <a:pPr lvl="2"/>
            <a:r>
              <a:rPr lang="en-US" dirty="0" smtClean="0">
                <a:sym typeface="Wingdings"/>
              </a:rPr>
              <a:t>ZH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vvbb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Figure_005-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80578" y="3989996"/>
            <a:ext cx="4141678" cy="2803166"/>
          </a:xfrm>
          <a:prstGeom prst="rect">
            <a:avLst/>
          </a:prstGeom>
        </p:spPr>
      </p:pic>
      <p:pic>
        <p:nvPicPr>
          <p:cNvPr id="7" name="Picture 6" descr="Figure_004-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715000" y="922818"/>
            <a:ext cx="3120277" cy="29935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0" y="666690"/>
            <a:ext cx="18288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Arial"/>
              </a:rPr>
              <a:t>PAS HIG-11-012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63142" y="4199743"/>
            <a:ext cx="2005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2"/>
                </a:solidFill>
                <a:latin typeface="Comic Sans MS"/>
              </a:rPr>
              <a:t>BDT analysis</a:t>
            </a:r>
          </a:p>
        </p:txBody>
      </p:sp>
      <p:pic>
        <p:nvPicPr>
          <p:cNvPr id="9" name="Image 8" descr="Screen shot 2011-10-16 at 9.55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4400"/>
            <a:ext cx="4521200" cy="29718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84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Summary of all Searches (CMS)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486400"/>
            <a:ext cx="5943600" cy="990600"/>
          </a:xfrm>
          <a:solidFill>
            <a:schemeClr val="accent5"/>
          </a:solidFill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</a:rPr>
              <a:t>Solid lines: observed limits @ 95% CL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Dashed lines: expected limits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Figure_022-Higgs-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87178" y="1062563"/>
            <a:ext cx="6294622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29400" y="914400"/>
            <a:ext cx="1828800" cy="33855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</a:rPr>
              <a:t>CMS-</a:t>
            </a:r>
            <a:r>
              <a:rPr lang="en-US" sz="1600" b="0" dirty="0" smtClean="0">
                <a:latin typeface="Arial"/>
              </a:rPr>
              <a:t>HIG-11-022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6700" y="3195935"/>
            <a:ext cx="2984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dirty="0" err="1" smtClean="0">
                <a:latin typeface="Arial"/>
                <a:ea typeface="Lucida Grande"/>
                <a:cs typeface="Lucida Grande"/>
              </a:rPr>
              <a:t>Σ</a:t>
            </a:r>
            <a:r>
              <a:rPr lang="en-US" sz="2200" b="0" dirty="0">
                <a:latin typeface="Arial"/>
              </a:rPr>
              <a:t> </a:t>
            </a:r>
            <a:r>
              <a:rPr lang="en-US" sz="2200" b="0" dirty="0" smtClean="0">
                <a:latin typeface="Arial"/>
              </a:rPr>
              <a:t>(all this work)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78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Summary So Far</a:t>
            </a:r>
            <a:endParaRPr lang="en-GB" dirty="0"/>
          </a:p>
        </p:txBody>
      </p:sp>
      <p:pic>
        <p:nvPicPr>
          <p:cNvPr id="6" name="Espace réservé du contenu 5" descr="Screen shot 2011-10-16 at 9.57.3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914400"/>
            <a:ext cx="6241211" cy="4187142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304800" y="5181600"/>
            <a:ext cx="8467056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Expected 95% CL exclusion mass range:    130-440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Observed 95% CL exclusion mass range: 145-216, 226-288, 310-400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4800" y="6019800"/>
            <a:ext cx="8877826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Combine ATLAS+CMS  (Mid November)?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Next: full 2011 data analysis       Spring 2012? </a:t>
            </a:r>
            <a:r>
              <a:rPr lang="en-GB" dirty="0" err="1" smtClean="0">
                <a:solidFill>
                  <a:srgbClr val="0000FF"/>
                </a:solidFill>
              </a:rPr>
              <a:t>LHC+Tevatron</a:t>
            </a:r>
            <a:r>
              <a:rPr lang="en-GB" dirty="0" smtClean="0">
                <a:solidFill>
                  <a:srgbClr val="0000FF"/>
                </a:solidFill>
              </a:rPr>
              <a:t> combination?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2945423" y="-30163"/>
            <a:ext cx="34962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Beyond the Higgs Boson </a:t>
            </a:r>
          </a:p>
        </p:txBody>
      </p:sp>
      <p:pic>
        <p:nvPicPr>
          <p:cNvPr id="109573" name="Picture 3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Rectangle 4"/>
          <p:cNvSpPr>
            <a:spLocks noChangeArrowheads="1"/>
          </p:cNvSpPr>
          <p:nvPr/>
        </p:nvSpPr>
        <p:spPr bwMode="auto">
          <a:xfrm>
            <a:off x="7025054" y="6553201"/>
            <a:ext cx="22236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Times New Roman" charset="0"/>
                <a:ea typeface="ＭＳ Ｐゴシック" charset="-128"/>
                <a:cs typeface="ＭＳ Ｐゴシック" charset="-128"/>
              </a:rPr>
              <a:t>Picture from Marusa Bradac</a:t>
            </a:r>
            <a:endParaRPr lang="en-US" sz="2400">
              <a:solidFill>
                <a:schemeClr val="tx1"/>
              </a:solidFill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957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9138" y="1295400"/>
            <a:ext cx="5275385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7" name="Picture 8" descr="x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369" y="4114800"/>
            <a:ext cx="4079631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8" name="Text Box 9"/>
          <p:cNvSpPr txBox="1">
            <a:spLocks noChangeArrowheads="1"/>
          </p:cNvSpPr>
          <p:nvPr/>
        </p:nvSpPr>
        <p:spPr bwMode="auto">
          <a:xfrm>
            <a:off x="568786" y="3821668"/>
            <a:ext cx="3927014" cy="36933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CC"/>
                </a:solidFill>
                <a:latin typeface="Arial" charset="0"/>
              </a:rPr>
              <a:t>SUSY particle production at the LHC</a:t>
            </a:r>
          </a:p>
        </p:txBody>
      </p:sp>
      <p:sp>
        <p:nvSpPr>
          <p:cNvPr id="109579" name="Oval 10"/>
          <p:cNvSpPr>
            <a:spLocks noChangeArrowheads="1"/>
          </p:cNvSpPr>
          <p:nvPr/>
        </p:nvSpPr>
        <p:spPr bwMode="auto">
          <a:xfrm>
            <a:off x="2672861" y="41148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9580" name="Oval 11"/>
          <p:cNvSpPr>
            <a:spLocks noChangeArrowheads="1"/>
          </p:cNvSpPr>
          <p:nvPr/>
        </p:nvSpPr>
        <p:spPr bwMode="auto">
          <a:xfrm>
            <a:off x="2672861" y="5181600"/>
            <a:ext cx="422031" cy="4572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109581" name="Line 12"/>
          <p:cNvSpPr>
            <a:spLocks noChangeShapeType="1"/>
          </p:cNvSpPr>
          <p:nvPr/>
        </p:nvSpPr>
        <p:spPr bwMode="auto">
          <a:xfrm>
            <a:off x="3094892" y="4343400"/>
            <a:ext cx="2250831" cy="457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82" name="Line 13"/>
          <p:cNvSpPr>
            <a:spLocks noChangeShapeType="1"/>
          </p:cNvSpPr>
          <p:nvPr/>
        </p:nvSpPr>
        <p:spPr bwMode="auto">
          <a:xfrm flipV="1">
            <a:off x="3024554" y="4800600"/>
            <a:ext cx="2321169" cy="609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9583" name="Text Box 14"/>
          <p:cNvSpPr txBox="1">
            <a:spLocks noChangeArrowheads="1"/>
          </p:cNvSpPr>
          <p:nvPr/>
        </p:nvSpPr>
        <p:spPr bwMode="auto">
          <a:xfrm>
            <a:off x="5064370" y="4337051"/>
            <a:ext cx="4161741" cy="707886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CC"/>
                </a:solidFill>
                <a:latin typeface="Arial" charset="0"/>
              </a:rPr>
              <a:t>Candidate particles for Dark Matter</a:t>
            </a:r>
          </a:p>
          <a:p>
            <a:r>
              <a:rPr lang="en-US">
                <a:solidFill>
                  <a:srgbClr val="CC0000"/>
                </a:solidFill>
                <a:latin typeface="Arial" charset="0"/>
                <a:sym typeface="Symbol" charset="2"/>
              </a:rPr>
              <a:t> Produce Dark Matter in the lab</a:t>
            </a:r>
          </a:p>
        </p:txBody>
      </p:sp>
      <p:pic>
        <p:nvPicPr>
          <p:cNvPr id="109584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4185" y="5276850"/>
            <a:ext cx="1828800" cy="1504950"/>
          </a:xfrm>
          <a:prstGeom prst="rect">
            <a:avLst/>
          </a:prstGeom>
          <a:noFill/>
          <a:ln w="47625">
            <a:solidFill>
              <a:srgbClr val="FFFF66"/>
            </a:solidFill>
            <a:miter lim="800000"/>
            <a:headEnd/>
            <a:tailEnd/>
          </a:ln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33400" y="6488668"/>
            <a:ext cx="3512099" cy="369332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  <a:latin typeface="Arial" charset="0"/>
              </a:rPr>
              <a:t>Assume “R-Parity” Conservation</a:t>
            </a:r>
            <a:endParaRPr lang="en-US" sz="18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14400" y="228600"/>
            <a:ext cx="7620000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Arial" charset="0"/>
              </a:rPr>
              <a:t>Searches for </a:t>
            </a:r>
            <a:r>
              <a:rPr lang="en-US" sz="4000" b="1" dirty="0" err="1" smtClean="0">
                <a:solidFill>
                  <a:srgbClr val="0000CC"/>
                </a:solidFill>
                <a:latin typeface="Arial" charset="0"/>
              </a:rPr>
              <a:t>Supersymmetry</a:t>
            </a:r>
            <a:r>
              <a:rPr lang="en-US" sz="4000" b="1" dirty="0" smtClean="0">
                <a:solidFill>
                  <a:srgbClr val="0000CC"/>
                </a:solidFill>
                <a:latin typeface="Arial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-12700"/>
            <a:ext cx="9182100" cy="6896100"/>
          </a:xfrm>
          <a:prstGeom prst="rect">
            <a:avLst/>
          </a:prstGeom>
          <a:gradFill flip="none" rotWithShape="1">
            <a:gsLst>
              <a:gs pos="22000">
                <a:schemeClr val="tx1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 l="18205" t="23021" r="17239" b="29629"/>
          <a:stretch>
            <a:fillRect/>
          </a:stretch>
        </p:blipFill>
        <p:spPr bwMode="auto">
          <a:xfrm>
            <a:off x="8140700" y="368300"/>
            <a:ext cx="708527" cy="673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918200" y="1219200"/>
            <a:ext cx="2984500" cy="75485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reflection stA="50000" endPos="70000" dir="5400000" sy="-100000" algn="bl" rotWithShape="0"/>
                </a:effectLst>
                <a:latin typeface="Tahoma"/>
                <a:cs typeface="Tahoma"/>
              </a:rPr>
              <a:t>Outline</a:t>
            </a:r>
            <a:endParaRPr lang="en-US" dirty="0">
              <a:solidFill>
                <a:schemeClr val="bg1"/>
              </a:solidFill>
              <a:effectLst>
                <a:reflection stA="50000" endPos="70000" dir="5400000" sy="-100000" algn="bl" rotWithShape="0"/>
              </a:effectLst>
              <a:latin typeface="Tahoma"/>
              <a:cs typeface="Tahoma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10000" y="1981200"/>
            <a:ext cx="5334000" cy="4632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Introduction  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A Few Standard Model results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The search for the Higgs 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Supersymmetry</a:t>
            </a: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Extra Dimensions  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Other “conventional” BSM </a:t>
            </a:r>
          </a:p>
          <a:p>
            <a:pPr>
              <a:spcBef>
                <a:spcPts val="200"/>
              </a:spcBef>
            </a:pPr>
            <a:r>
              <a:rPr lang="en-GB" sz="2800" dirty="0" smtClean="0">
                <a:solidFill>
                  <a:schemeClr val="bg1"/>
                </a:solidFill>
              </a:rPr>
              <a:t>  signatures</a:t>
            </a:r>
          </a:p>
          <a:p>
            <a:pPr>
              <a:spcBef>
                <a:spcPts val="200"/>
              </a:spcBef>
              <a:buFont typeface="Arial"/>
              <a:buChar char="•"/>
            </a:pPr>
            <a:r>
              <a:rPr lang="en-GB" sz="2800" dirty="0" smtClean="0">
                <a:solidFill>
                  <a:schemeClr val="bg1"/>
                </a:solidFill>
              </a:rPr>
              <a:t> New BSM signatures</a:t>
            </a: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pPr>
              <a:spcBef>
                <a:spcPts val="200"/>
              </a:spcBef>
            </a:pPr>
            <a:endParaRPr lang="en-GB" sz="2800" dirty="0" smtClean="0">
              <a:solidFill>
                <a:schemeClr val="bg1"/>
              </a:solidFill>
            </a:endParaRP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Image 9" descr="Screen shot 2010-05-02 at 7.54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3691296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Screen shot 2011-04-02 at 12.26.4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527" y="990601"/>
            <a:ext cx="8672873" cy="5677002"/>
          </a:xfr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304800" y="3581400"/>
            <a:ext cx="8534400" cy="304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8" name="Image 7" descr="Screen shot 2011-01-09 at 10.40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641271"/>
            <a:ext cx="3048000" cy="2911929"/>
          </a:xfrm>
          <a:prstGeom prst="rect">
            <a:avLst/>
          </a:prstGeom>
        </p:spPr>
      </p:pic>
      <p:pic>
        <p:nvPicPr>
          <p:cNvPr id="9" name="Espace réservé du contenu 6" descr="Screen shot 2011-01-09 at 10.37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601" y="3352802"/>
            <a:ext cx="1523999" cy="33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Espace réservé du contenu 5" descr="Screen shot 2011-01-09 at 10.38.0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51891" y="4063181"/>
            <a:ext cx="2934509" cy="889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438400" y="5153561"/>
            <a:ext cx="3276600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Control</a:t>
            </a:r>
            <a:r>
              <a:rPr lang="en-GB" dirty="0" smtClean="0">
                <a:solidFill>
                  <a:srgbClr val="0000FF"/>
                </a:solidFill>
              </a:rPr>
              <a:t> jet SM background with the α</a:t>
            </a:r>
            <a:r>
              <a:rPr lang="en-GB" baseline="-25000" dirty="0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variable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No</a:t>
            </a:r>
            <a:r>
              <a:rPr lang="en-GB" dirty="0" smtClean="0">
                <a:solidFill>
                  <a:srgbClr val="0000FF"/>
                </a:solidFill>
              </a:rPr>
              <a:t> jet SM background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expected for α</a:t>
            </a:r>
            <a:r>
              <a:rPr lang="en-GB" baseline="-25000" dirty="0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&gt; 0.5</a:t>
            </a:r>
          </a:p>
          <a:p>
            <a:endParaRPr lang="en-GB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2341553" y="3429000"/>
            <a:ext cx="3819099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Example: Jets plus MET channel</a:t>
            </a:r>
            <a:endParaRPr lang="en-GB" dirty="0"/>
          </a:p>
        </p:txBody>
      </p:sp>
      <p:sp>
        <p:nvSpPr>
          <p:cNvPr id="14" name="Titre 1"/>
          <p:cNvSpPr txBox="1">
            <a:spLocks/>
          </p:cNvSpPr>
          <p:nvPr/>
        </p:nvSpPr>
        <p:spPr bwMode="auto">
          <a:xfrm>
            <a:off x="10668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SUSY 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Searches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in CMS 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Image 10" descr="Screen shot 2011-09-03 at 3.13.51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3847346"/>
            <a:ext cx="3124200" cy="2593209"/>
          </a:xfrm>
          <a:prstGeom prst="rect">
            <a:avLst/>
          </a:prstGeom>
        </p:spPr>
      </p:pic>
      <p:pic>
        <p:nvPicPr>
          <p:cNvPr id="15" name="Image 14" descr="Screen shot 2011-09-01 at 2.32.11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340" y="3810000"/>
            <a:ext cx="3165812" cy="2825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2 at 8.15.1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6222387" cy="44958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1295400" y="9906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CMS-SUS-11-003</a:t>
            </a:r>
            <a:endParaRPr lang="en-GB" sz="1600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172200" y="1600200"/>
            <a:ext cx="3042588" cy="4031873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</a:rPr>
              <a:t>So far Constrained Minimal </a:t>
            </a:r>
            <a:r>
              <a:rPr lang="en-US" sz="1600" dirty="0" err="1" smtClean="0">
                <a:solidFill>
                  <a:srgbClr val="000099"/>
                </a:solidFill>
              </a:rPr>
              <a:t>Supersymmetric</a:t>
            </a:r>
            <a:r>
              <a:rPr lang="en-US" sz="1600" dirty="0" smtClean="0">
                <a:solidFill>
                  <a:srgbClr val="000099"/>
                </a:solidFill>
              </a:rPr>
              <a:t> Standard Model  </a:t>
            </a:r>
            <a:r>
              <a:rPr lang="en-US" sz="1600" dirty="0" smtClean="0">
                <a:solidFill>
                  <a:srgbClr val="FF0000"/>
                </a:solidFill>
              </a:rPr>
              <a:t>CMSSM  </a:t>
            </a:r>
            <a:r>
              <a:rPr lang="en-US" sz="1600" dirty="0" smtClean="0">
                <a:solidFill>
                  <a:srgbClr val="000099"/>
                </a:solidFill>
              </a:rPr>
              <a:t>is often used as a benchmark model for presenting the search results…</a:t>
            </a:r>
          </a:p>
          <a:p>
            <a:endParaRPr lang="en-US" sz="1600" dirty="0" smtClean="0">
              <a:solidFill>
                <a:srgbClr val="000099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The CMSSM has  4 </a:t>
            </a:r>
            <a:r>
              <a:rPr lang="en-US" sz="1600" dirty="0">
                <a:solidFill>
                  <a:srgbClr val="FF0000"/>
                </a:solidFill>
              </a:rPr>
              <a:t>parameters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1</a:t>
            </a:r>
            <a:r>
              <a:rPr lang="en-US" sz="1600" b="1" baseline="-25000" dirty="0">
                <a:solidFill>
                  <a:srgbClr val="FF0000"/>
                </a:solidFill>
              </a:rPr>
              <a:t>/2</a:t>
            </a:r>
            <a:r>
              <a:rPr lang="en-US" sz="1600" dirty="0">
                <a:solidFill>
                  <a:srgbClr val="000099"/>
                </a:solidFill>
              </a:rPr>
              <a:t>: universal </a:t>
            </a:r>
            <a:r>
              <a:rPr lang="en-US" sz="1600" dirty="0" err="1">
                <a:solidFill>
                  <a:srgbClr val="000099"/>
                </a:solidFill>
              </a:rPr>
              <a:t>gaugino</a:t>
            </a:r>
            <a:r>
              <a:rPr lang="en-US" sz="1600" dirty="0">
                <a:solidFill>
                  <a:srgbClr val="000099"/>
                </a:solidFill>
              </a:rPr>
              <a:t> mass at GUT scale</a:t>
            </a:r>
            <a:endParaRPr lang="en-US" sz="1600" dirty="0" smtClean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99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m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dirty="0">
                <a:solidFill>
                  <a:srgbClr val="000099"/>
                </a:solidFill>
              </a:rPr>
              <a:t>:    universal scalar mass at GUT scale</a:t>
            </a:r>
            <a:endParaRPr lang="en-US" sz="1600" dirty="0" smtClean="0">
              <a:solidFill>
                <a:srgbClr val="000099"/>
              </a:solidFill>
            </a:endParaRPr>
          </a:p>
          <a:p>
            <a:pPr>
              <a:buFontTx/>
              <a:buChar char="-"/>
            </a:pPr>
            <a:r>
              <a:rPr lang="en-US" sz="1600" dirty="0" err="1" smtClean="0">
                <a:solidFill>
                  <a:srgbClr val="FF0000"/>
                </a:solidFill>
              </a:rPr>
              <a:t>tan</a:t>
            </a:r>
            <a:r>
              <a:rPr lang="en-US" sz="1600" dirty="0" err="1">
                <a:solidFill>
                  <a:srgbClr val="FF0000"/>
                </a:solidFill>
                <a:sym typeface="Symbol" charset="2"/>
              </a:rPr>
              <a:t></a:t>
            </a:r>
            <a:r>
              <a:rPr lang="en-US" sz="1600" dirty="0">
                <a:solidFill>
                  <a:srgbClr val="000099"/>
                </a:solidFill>
                <a:sym typeface="Symbol" charset="2"/>
              </a:rPr>
              <a:t>: </a:t>
            </a:r>
            <a:r>
              <a:rPr lang="en-US" sz="1600" dirty="0" err="1">
                <a:solidFill>
                  <a:srgbClr val="000099"/>
                </a:solidFill>
                <a:sym typeface="Symbol" charset="2"/>
              </a:rPr>
              <a:t>vev</a:t>
            </a:r>
            <a:r>
              <a:rPr lang="en-US" sz="1600" dirty="0">
                <a:solidFill>
                  <a:srgbClr val="000099"/>
                </a:solidFill>
                <a:sym typeface="Symbol" charset="2"/>
              </a:rPr>
              <a:t> ratio for 2 Higgs </a:t>
            </a:r>
            <a:r>
              <a:rPr lang="en-US" sz="1600" dirty="0" smtClean="0">
                <a:solidFill>
                  <a:srgbClr val="000099"/>
                </a:solidFill>
                <a:sym typeface="Symbol" charset="2"/>
              </a:rPr>
              <a:t>doublets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</a:rPr>
              <a:t>A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0</a:t>
            </a:r>
            <a:r>
              <a:rPr lang="en-US" sz="1600" dirty="0" smtClean="0">
                <a:solidFill>
                  <a:srgbClr val="000099"/>
                </a:solidFill>
              </a:rPr>
              <a:t>:    </a:t>
            </a:r>
            <a:r>
              <a:rPr lang="en-US" sz="1600" dirty="0" err="1" smtClean="0">
                <a:solidFill>
                  <a:srgbClr val="000099"/>
                </a:solidFill>
              </a:rPr>
              <a:t>trilinear</a:t>
            </a:r>
            <a:r>
              <a:rPr lang="en-US" sz="1600" dirty="0" smtClean="0">
                <a:solidFill>
                  <a:srgbClr val="000099"/>
                </a:solidFill>
              </a:rPr>
              <a:t> coupling</a:t>
            </a:r>
          </a:p>
          <a:p>
            <a:r>
              <a:rPr lang="en-US" sz="1600" dirty="0" smtClean="0">
                <a:solidFill>
                  <a:srgbClr val="000099"/>
                </a:solidFill>
                <a:sym typeface="Symbol" charset="2"/>
              </a:rPr>
              <a:t>and the sign </a:t>
            </a:r>
            <a:r>
              <a:rPr lang="en-US" sz="1600" dirty="0">
                <a:solidFill>
                  <a:srgbClr val="000099"/>
                </a:solidFill>
                <a:sym typeface="Symbol" charset="2"/>
              </a:rPr>
              <a:t>of Higgs mixing </a:t>
            </a:r>
            <a:r>
              <a:rPr lang="en-US" sz="1600" dirty="0" err="1" smtClean="0">
                <a:solidFill>
                  <a:srgbClr val="000099"/>
                </a:solidFill>
                <a:sym typeface="Symbol" charset="2"/>
              </a:rPr>
              <a:t>parameterμ</a:t>
            </a:r>
            <a:endParaRPr lang="en-US" sz="1600" dirty="0" smtClean="0">
              <a:solidFill>
                <a:srgbClr val="000099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sz="3600" dirty="0" smtClean="0"/>
              <a:t>Jets + Missing E</a:t>
            </a:r>
            <a:r>
              <a:rPr lang="en-GB" sz="3600" baseline="-25000" dirty="0" smtClean="0"/>
              <a:t>T</a:t>
            </a:r>
            <a:r>
              <a:rPr lang="en-GB" sz="3600" dirty="0" smtClean="0"/>
              <a:t> Channel </a:t>
            </a:r>
            <a:endParaRPr lang="en-GB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800600" y="990600"/>
            <a:ext cx="1489902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Using 1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endParaRPr lang="en-GB" baseline="30000" dirty="0">
              <a:solidFill>
                <a:srgbClr val="0000FF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0" y="6019800"/>
            <a:ext cx="9144000" cy="707886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Within the</a:t>
            </a:r>
            <a:r>
              <a:rPr lang="en-US" dirty="0" smtClean="0">
                <a:solidFill>
                  <a:srgbClr val="0000FF"/>
                </a:solidFill>
              </a:rPr>
              <a:t> Constrained MSSM model </a:t>
            </a:r>
            <a:r>
              <a:rPr lang="en-US" dirty="0">
                <a:solidFill>
                  <a:srgbClr val="0000FF"/>
                </a:solidFill>
              </a:rPr>
              <a:t>we are crossing the border of </a:t>
            </a:r>
            <a:r>
              <a:rPr lang="en-US" dirty="0">
                <a:solidFill>
                  <a:srgbClr val="FF0000"/>
                </a:solidFill>
              </a:rPr>
              <a:t>excluding </a:t>
            </a:r>
            <a:r>
              <a:rPr lang="en-US" dirty="0" err="1">
                <a:solidFill>
                  <a:srgbClr val="FF0000"/>
                </a:solidFill>
              </a:rPr>
              <a:t>gluinos</a:t>
            </a:r>
            <a:r>
              <a:rPr lang="en-US" dirty="0">
                <a:solidFill>
                  <a:srgbClr val="FF0000"/>
                </a:solidFill>
              </a:rPr>
              <a:t> up to 1TeV and </a:t>
            </a:r>
            <a:r>
              <a:rPr lang="en-US" dirty="0" err="1">
                <a:solidFill>
                  <a:srgbClr val="FF0000"/>
                </a:solidFill>
              </a:rPr>
              <a:t>squarks</a:t>
            </a:r>
            <a:r>
              <a:rPr lang="en-US" dirty="0">
                <a:solidFill>
                  <a:srgbClr val="FF0000"/>
                </a:solidFill>
              </a:rPr>
              <a:t> up to 1.25TeV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Lepton+jet</a:t>
            </a:r>
            <a:r>
              <a:rPr lang="en-GB" dirty="0" smtClean="0"/>
              <a:t> Channel</a:t>
            </a:r>
            <a:endParaRPr lang="en-GB" dirty="0"/>
          </a:p>
        </p:txBody>
      </p:sp>
      <p:pic>
        <p:nvPicPr>
          <p:cNvPr id="5" name="Espace réservé du contenu 4" descr="Screen shot 2011-10-14 at 1.40.3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514600"/>
            <a:ext cx="5273622" cy="380973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rcRect b="5902"/>
          <a:stretch>
            <a:fillRect/>
          </a:stretch>
        </p:blipFill>
        <p:spPr>
          <a:xfrm>
            <a:off x="2438400" y="838200"/>
            <a:ext cx="4035477" cy="93213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2400" y="1905000"/>
            <a:ext cx="870036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Selection: single lepton + 3 or more jets (40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GeV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) and MHT (250-350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GeV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)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86600" y="2667000"/>
            <a:ext cx="18142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MHT= vector sum </a:t>
            </a:r>
          </a:p>
          <a:p>
            <a:r>
              <a:rPr lang="en-GB" sz="1600" dirty="0" smtClean="0"/>
              <a:t>of all jets with </a:t>
            </a:r>
          </a:p>
          <a:p>
            <a:r>
              <a:rPr lang="en-GB" sz="1600" dirty="0" err="1" smtClean="0"/>
              <a:t>p</a:t>
            </a:r>
            <a:r>
              <a:rPr lang="en-GB" sz="1600" baseline="-25000" dirty="0" err="1" smtClean="0"/>
              <a:t>T</a:t>
            </a:r>
            <a:r>
              <a:rPr lang="en-GB" sz="1600" dirty="0" smtClean="0"/>
              <a:t>&gt;50 </a:t>
            </a:r>
            <a:r>
              <a:rPr lang="en-GB" sz="1600" dirty="0" err="1" smtClean="0"/>
              <a:t>GeV</a:t>
            </a:r>
            <a:endParaRPr lang="en-GB" sz="1600" dirty="0" smtClean="0"/>
          </a:p>
          <a:p>
            <a:r>
              <a:rPr lang="en-GB" sz="1600" dirty="0" smtClean="0"/>
              <a:t>HT= scalar sum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-15240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SUSY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Summary:lepton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and </a:t>
            </a:r>
            <a:r>
              <a:rPr kumimoji="0" lang="en-GB" sz="32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hadronic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channels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33400" y="838200"/>
            <a:ext cx="4857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CMS summary of channels with new data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172200" y="1447800"/>
            <a:ext cx="2971800" cy="1938992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Results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>
                <a:solidFill>
                  <a:srgbClr val="FF0000"/>
                </a:solidFill>
              </a:rPr>
              <a:t>three SUSY analyses completed on</a:t>
            </a:r>
            <a:r>
              <a:rPr lang="en-US" dirty="0" smtClean="0">
                <a:solidFill>
                  <a:srgbClr val="FF0000"/>
                </a:solidFill>
              </a:rPr>
              <a:t> full summer 2011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baseline="-25000" dirty="0" err="1" smtClean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,</a:t>
            </a:r>
            <a:r>
              <a:rPr lang="en-US" dirty="0" smtClean="0">
                <a:solidFill>
                  <a:srgbClr val="0000FF"/>
                </a:solidFill>
              </a:rPr>
              <a:t> MHT, MT2, (Razor), Same </a:t>
            </a:r>
            <a:r>
              <a:rPr lang="en-US" dirty="0">
                <a:solidFill>
                  <a:srgbClr val="0000FF"/>
                </a:solidFill>
              </a:rPr>
              <a:t>Sign and Opposite Sign </a:t>
            </a:r>
            <a:r>
              <a:rPr lang="en-US" dirty="0" err="1" smtClean="0">
                <a:solidFill>
                  <a:srgbClr val="0000FF"/>
                </a:solidFill>
              </a:rPr>
              <a:t>dileptons</a:t>
            </a:r>
            <a:r>
              <a:rPr lang="en-US" dirty="0" smtClean="0">
                <a:solidFill>
                  <a:srgbClr val="0000FF"/>
                </a:solidFill>
              </a:rPr>
              <a:t>…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629400" y="34290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CMS-SUS-11-003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629400" y="37338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CMS-SUS-11-004</a:t>
            </a:r>
            <a:endParaRPr lang="en-GB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629400" y="40386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CMS-SUS-11-005</a:t>
            </a:r>
            <a:endParaRPr lang="en-GB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5638800" y="914400"/>
            <a:ext cx="1489902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Using 1 fb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  <a:endParaRPr lang="en-GB" baseline="30000" dirty="0">
              <a:solidFill>
                <a:srgbClr val="0000FF"/>
              </a:solidFill>
            </a:endParaRPr>
          </a:p>
        </p:txBody>
      </p:sp>
      <p:pic>
        <p:nvPicPr>
          <p:cNvPr id="17" name="Image 16" descr="Screen shot 2011-08-31 at 2.29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47800"/>
            <a:ext cx="6110795" cy="44958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6629400" y="43434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CMS-SUS-11-010</a:t>
            </a:r>
            <a:endParaRPr lang="en-GB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6643824" y="46482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CMS-SUS-11-011</a:t>
            </a:r>
            <a:endParaRPr lang="en-GB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643824" y="49530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CMS-SUS-11-015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304800" y="-66675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Interpretation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in Simplified Models</a:t>
            </a: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Image 3" descr="Screen shot 2011-10-03 at 10.54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8305800" cy="50667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8600" y="6096000"/>
            <a:ext cx="8720757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How to present best the experimental data?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Clearly an important discussion with the community; </a:t>
            </a:r>
            <a:r>
              <a:rPr lang="en-GB" sz="1600" dirty="0" smtClean="0">
                <a:solidFill>
                  <a:srgbClr val="0000FF"/>
                </a:solidFill>
              </a:rPr>
              <a:t>see also </a:t>
            </a:r>
            <a:r>
              <a:rPr lang="en-GB" sz="1600" dirty="0" err="1" smtClean="0">
                <a:solidFill>
                  <a:srgbClr val="0000FF"/>
                </a:solidFill>
              </a:rPr>
              <a:t>eg</a:t>
            </a:r>
            <a:r>
              <a:rPr lang="en-GB" sz="1600" dirty="0" smtClean="0">
                <a:solidFill>
                  <a:srgbClr val="0000FF"/>
                </a:solidFill>
              </a:rPr>
              <a:t> CERN workshop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1016" y="5562600"/>
            <a:ext cx="8440615" cy="1200328"/>
          </a:xfrm>
          <a:prstGeom prst="rect">
            <a:avLst/>
          </a:prstGeom>
          <a:solidFill>
            <a:schemeClr val="accent5"/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Event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with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five jets and large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missing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transverse 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energy</a:t>
            </a:r>
            <a:endParaRPr lang="fr-FR" sz="2400" dirty="0" smtClean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r>
              <a:rPr lang="fr-FR" sz="2400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fr-FR" sz="2400" dirty="0" err="1" smtClean="0">
                <a:solidFill>
                  <a:srgbClr val="0000FF"/>
                </a:solidFill>
                <a:latin typeface="Arial"/>
              </a:rPr>
              <a:t>Total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 err="1">
                <a:solidFill>
                  <a:srgbClr val="0000FF"/>
                </a:solidFill>
                <a:latin typeface="Arial"/>
              </a:rPr>
              <a:t>sum</a:t>
            </a:r>
            <a:r>
              <a:rPr lang="fr-FR" sz="2400" dirty="0">
                <a:solidFill>
                  <a:srgbClr val="0000FF"/>
                </a:solidFill>
                <a:latin typeface="Arial"/>
              </a:rPr>
              <a:t> of 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transverse </a:t>
            </a:r>
            <a:r>
              <a:rPr lang="fr-FR" sz="2400" dirty="0" err="1">
                <a:solidFill>
                  <a:srgbClr val="0000FF"/>
                </a:solidFill>
                <a:latin typeface="Arial"/>
              </a:rPr>
              <a:t>momentum</a:t>
            </a:r>
            <a:r>
              <a:rPr lang="fr-FR" sz="2400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ial"/>
              </a:rPr>
              <a:t>H</a:t>
            </a:r>
            <a:r>
              <a:rPr lang="fr-FR" sz="2400" baseline="-25000" dirty="0">
                <a:solidFill>
                  <a:srgbClr val="FF0000"/>
                </a:solidFill>
                <a:latin typeface="Arial"/>
              </a:rPr>
              <a:t>T</a:t>
            </a:r>
            <a:r>
              <a:rPr lang="fr-FR" sz="2400" dirty="0">
                <a:solidFill>
                  <a:srgbClr val="FF0000"/>
                </a:solidFill>
                <a:latin typeface="Arial"/>
              </a:rPr>
              <a:t>= 1132 </a:t>
            </a:r>
            <a:r>
              <a:rPr lang="fr-FR" sz="2400" dirty="0" err="1">
                <a:solidFill>
                  <a:srgbClr val="FF0000"/>
                </a:solidFill>
                <a:latin typeface="Arial"/>
              </a:rPr>
              <a:t>GeV</a:t>
            </a:r>
            <a:r>
              <a:rPr lang="fr-FR" sz="2400" dirty="0">
                <a:solidFill>
                  <a:srgbClr val="FF0000"/>
                </a:solidFill>
                <a:latin typeface="Arial"/>
              </a:rPr>
              <a:t>   </a:t>
            </a:r>
            <a:r>
              <a:rPr lang="fr-FR" sz="2400" dirty="0">
                <a:solidFill>
                  <a:srgbClr val="0000FF"/>
                </a:solidFill>
                <a:latin typeface="Arial"/>
              </a:rPr>
              <a:t>and</a:t>
            </a: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  </a:t>
            </a:r>
          </a:p>
          <a:p>
            <a:pPr>
              <a:defRPr/>
            </a:pPr>
            <a:r>
              <a:rPr lang="fr-FR" sz="2400" dirty="0" smtClean="0">
                <a:solidFill>
                  <a:srgbClr val="0000FF"/>
                </a:solidFill>
                <a:latin typeface="Arial"/>
              </a:rPr>
              <a:t>  </a:t>
            </a:r>
            <a:r>
              <a:rPr lang="fr-FR" sz="2400" dirty="0" err="1" smtClean="0">
                <a:solidFill>
                  <a:srgbClr val="FF3C00"/>
                </a:solidFill>
                <a:latin typeface="Arial"/>
              </a:rPr>
              <a:t>missing</a:t>
            </a:r>
            <a:r>
              <a:rPr lang="fr-FR" sz="2400" dirty="0" smtClean="0">
                <a:solidFill>
                  <a:srgbClr val="FF3C00"/>
                </a:solidFill>
                <a:latin typeface="Arial"/>
              </a:rPr>
              <a:t> </a:t>
            </a:r>
            <a:r>
              <a:rPr lang="fr-FR" sz="2400" dirty="0">
                <a:solidFill>
                  <a:srgbClr val="FF3C00"/>
                </a:solidFill>
                <a:latin typeface="Arial"/>
              </a:rPr>
              <a:t>transverse</a:t>
            </a:r>
            <a:r>
              <a:rPr lang="fr-FR" sz="2400" dirty="0" smtClean="0">
                <a:solidFill>
                  <a:srgbClr val="FF3C00"/>
                </a:solidFill>
                <a:latin typeface="Arial"/>
              </a:rPr>
              <a:t> </a:t>
            </a:r>
            <a:r>
              <a:rPr lang="fr-FR" sz="2400" dirty="0" err="1" smtClean="0">
                <a:solidFill>
                  <a:srgbClr val="FF3C00"/>
                </a:solidFill>
                <a:latin typeface="Arial"/>
              </a:rPr>
              <a:t>energy</a:t>
            </a:r>
            <a:r>
              <a:rPr lang="fr-FR" sz="2400" dirty="0" smtClean="0">
                <a:solidFill>
                  <a:srgbClr val="FF3C00"/>
                </a:solidFill>
                <a:latin typeface="Arial"/>
              </a:rPr>
              <a:t>  </a:t>
            </a:r>
            <a:r>
              <a:rPr lang="fr-FR" sz="2400" dirty="0" err="1">
                <a:solidFill>
                  <a:srgbClr val="FF3C00"/>
                </a:solidFill>
                <a:latin typeface="Arial"/>
              </a:rPr>
              <a:t>H</a:t>
            </a:r>
            <a:r>
              <a:rPr lang="fr-FR" sz="2400" baseline="-25000" dirty="0" err="1">
                <a:solidFill>
                  <a:srgbClr val="FF3C00"/>
                </a:solidFill>
                <a:latin typeface="Arial"/>
              </a:rPr>
              <a:t>TMiss</a:t>
            </a:r>
            <a:r>
              <a:rPr lang="fr-FR" sz="2400" dirty="0">
                <a:solidFill>
                  <a:srgbClr val="FF3C00"/>
                </a:solidFill>
                <a:latin typeface="Arial"/>
              </a:rPr>
              <a:t> = 693 </a:t>
            </a:r>
            <a:r>
              <a:rPr lang="fr-FR" sz="2400" dirty="0" err="1" smtClean="0">
                <a:solidFill>
                  <a:srgbClr val="FF3C00"/>
                </a:solidFill>
                <a:latin typeface="Arial"/>
              </a:rPr>
              <a:t>GeV</a:t>
            </a:r>
            <a:r>
              <a:rPr lang="fr-FR" sz="2400" dirty="0" smtClean="0">
                <a:solidFill>
                  <a:srgbClr val="FF0000"/>
                </a:solidFill>
                <a:latin typeface="Arial"/>
              </a:rPr>
              <a:t>  </a:t>
            </a:r>
            <a:endParaRPr lang="fr-FR" sz="2400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8" name="Espace réservé du contenu 7" descr="Screen shot 2011-04-30 at 9.47.1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357" y="914400"/>
            <a:ext cx="6474043" cy="4417237"/>
          </a:xfrm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838200" y="-762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…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Some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I</a:t>
            </a: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nteresting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lang="fr-FR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E</a:t>
            </a:r>
            <a:r>
              <a:rPr kumimoji="0" lang="fr-FR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vents…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15400" cy="914400"/>
          </a:xfrm>
        </p:spPr>
        <p:txBody>
          <a:bodyPr>
            <a:noAutofit/>
          </a:bodyPr>
          <a:lstStyle/>
          <a:p>
            <a:r>
              <a:rPr lang="en-US" sz="3200" dirty="0" smtClean="0">
                <a:effectLst/>
              </a:rPr>
              <a:t>Impact of LHC Summer Results on SUSY</a:t>
            </a:r>
            <a:endParaRPr lang="en-US" sz="3200" dirty="0">
              <a:effectLst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91000" y="838200"/>
            <a:ext cx="3614779" cy="1200329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CC0000"/>
                </a:solidFill>
              </a:rPr>
              <a:t>“Predict”</a:t>
            </a:r>
            <a:r>
              <a:rPr lang="en-US" sz="1800" dirty="0"/>
              <a:t> on the basis of </a:t>
            </a:r>
          </a:p>
          <a:p>
            <a:r>
              <a:rPr lang="en-US" sz="1800" dirty="0"/>
              <a:t>present data what the preferred</a:t>
            </a:r>
          </a:p>
          <a:p>
            <a:r>
              <a:rPr lang="en-US" sz="1800" dirty="0"/>
              <a:t>region for SUSY is (in constrained</a:t>
            </a:r>
          </a:p>
          <a:p>
            <a:r>
              <a:rPr lang="en-US" sz="1800" dirty="0"/>
              <a:t>MSSM SUSY)</a:t>
            </a:r>
          </a:p>
        </p:txBody>
      </p:sp>
      <p:pic>
        <p:nvPicPr>
          <p:cNvPr id="8" name="Image 7" descr="Screen shot 2011-07-31 at 2.42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2051645" cy="1244600"/>
          </a:xfrm>
          <a:prstGeom prst="rect">
            <a:avLst/>
          </a:prstGeom>
        </p:spPr>
      </p:pic>
      <p:sp>
        <p:nvSpPr>
          <p:cNvPr id="9" name="TextBox 38"/>
          <p:cNvSpPr txBox="1"/>
          <p:nvPr/>
        </p:nvSpPr>
        <p:spPr>
          <a:xfrm>
            <a:off x="76200" y="5181600"/>
            <a:ext cx="9028399" cy="113877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Include the 1 fb</a:t>
            </a:r>
            <a:r>
              <a:rPr lang="en-US" sz="2200" baseline="30000" dirty="0" smtClean="0">
                <a:solidFill>
                  <a:srgbClr val="0000FF"/>
                </a:solidFill>
              </a:rPr>
              <a:t>-1</a:t>
            </a:r>
            <a:r>
              <a:rPr lang="en-US" sz="2200" dirty="0" smtClean="0">
                <a:solidFill>
                  <a:srgbClr val="0000FF"/>
                </a:solidFill>
              </a:rPr>
              <a:t> SUSY searches (</a:t>
            </a:r>
            <a:r>
              <a:rPr lang="en-US" sz="2200" dirty="0" err="1" smtClean="0">
                <a:solidFill>
                  <a:srgbClr val="0000FF"/>
                </a:solidFill>
              </a:rPr>
              <a:t>jet+MET</a:t>
            </a:r>
            <a:r>
              <a:rPr lang="en-US" sz="2200" dirty="0" smtClean="0">
                <a:solidFill>
                  <a:srgbClr val="0000FF"/>
                </a:solidFill>
              </a:rPr>
              <a:t>), B</a:t>
            </a:r>
            <a:r>
              <a:rPr lang="en-US" sz="2200" baseline="-25000" dirty="0" smtClean="0">
                <a:solidFill>
                  <a:srgbClr val="0000FF"/>
                </a:solidFill>
              </a:rPr>
              <a:t>s</a:t>
            </a:r>
            <a:r>
              <a:rPr lang="en-GB" sz="2400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</a:rPr>
              <a:t>μμ</a:t>
            </a:r>
            <a:r>
              <a:rPr lang="en-US" sz="2200" dirty="0" smtClean="0">
                <a:solidFill>
                  <a:srgbClr val="0000FF"/>
                </a:solidFill>
              </a:rPr>
              <a:t> and XENON100 </a:t>
            </a:r>
          </a:p>
          <a:p>
            <a:r>
              <a:rPr lang="en-US" sz="2200" dirty="0" smtClean="0"/>
              <a:t>χ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probability: P</a:t>
            </a:r>
            <a:r>
              <a:rPr lang="en-US" sz="2200" dirty="0"/>
              <a:t>(χ</a:t>
            </a:r>
            <a:r>
              <a:rPr lang="en-US" sz="2200" baseline="30000" dirty="0"/>
              <a:t>2</a:t>
            </a:r>
            <a:r>
              <a:rPr lang="en-US" sz="2200" dirty="0" smtClean="0"/>
              <a:t>) for CMSSM</a:t>
            </a:r>
          </a:p>
          <a:p>
            <a:r>
              <a:rPr lang="en-US" sz="2200" dirty="0" smtClean="0"/>
              <a:t>  Before EPS/LP11: 43%        </a:t>
            </a:r>
            <a:r>
              <a:rPr lang="en-US" sz="2200" dirty="0" smtClean="0">
                <a:solidFill>
                  <a:srgbClr val="FF0000"/>
                </a:solidFill>
              </a:rPr>
              <a:t>Including EPS/LP11 results: &lt;16%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0" name="TextBox 39"/>
          <p:cNvSpPr txBox="1"/>
          <p:nvPr/>
        </p:nvSpPr>
        <p:spPr>
          <a:xfrm>
            <a:off x="152400" y="6336268"/>
            <a:ext cx="88392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LHC direct searches significantly constrain allowed CMSSM parameter space</a:t>
            </a:r>
            <a:r>
              <a:rPr lang="en-US" dirty="0" smtClean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12" name="Image 11" descr="Screen shot 2011-10-15 at 8.34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3600"/>
            <a:ext cx="3944552" cy="30353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4800" y="4876800"/>
            <a:ext cx="2867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Buchmuller</a:t>
            </a:r>
            <a:r>
              <a:rPr lang="en-GB" sz="1400" dirty="0" smtClean="0"/>
              <a:t> et al. </a:t>
            </a:r>
            <a:r>
              <a:rPr lang="en-GB" sz="1400" dirty="0" err="1" smtClean="0"/>
              <a:t>arXiv</a:t>
            </a:r>
            <a:r>
              <a:rPr lang="en-GB" sz="1400" dirty="0" smtClean="0"/>
              <a:t> 1110.2529 </a:t>
            </a:r>
            <a:endParaRPr lang="en-GB" sz="1400" dirty="0"/>
          </a:p>
        </p:txBody>
      </p:sp>
      <p:pic>
        <p:nvPicPr>
          <p:cNvPr id="14" name="Image 13" descr="Screen shot 2011-10-15 at 8.34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2133600"/>
            <a:ext cx="4384500" cy="3060700"/>
          </a:xfrm>
          <a:prstGeom prst="rect">
            <a:avLst/>
          </a:prstGeom>
        </p:spPr>
      </p:pic>
      <p:sp>
        <p:nvSpPr>
          <p:cNvPr id="11" name="Explosion 2 10"/>
          <p:cNvSpPr/>
          <p:nvPr/>
        </p:nvSpPr>
        <p:spPr bwMode="auto">
          <a:xfrm>
            <a:off x="7696200" y="1219200"/>
            <a:ext cx="1447800" cy="7620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563B666B-A7D2-9F49-97D1-EF33BFAA68BA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" name="Titre 1"/>
          <p:cNvSpPr txBox="1">
            <a:spLocks/>
          </p:cNvSpPr>
          <p:nvPr/>
        </p:nvSpPr>
        <p:spPr bwMode="auto">
          <a:xfrm>
            <a:off x="990600" y="-1524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What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is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Next</a:t>
            </a:r>
            <a:r>
              <a:rPr kumimoji="0" lang="fr-FR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?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152400" y="762000"/>
            <a:ext cx="4572000" cy="5943600"/>
          </a:xfrm>
          <a:solidFill>
            <a:schemeClr val="accent5"/>
          </a:solidFill>
        </p:spPr>
        <p:txBody>
          <a:bodyPr/>
          <a:lstStyle/>
          <a:p>
            <a:r>
              <a:rPr lang="en-GB" sz="2400" dirty="0" smtClean="0">
                <a:solidFill>
                  <a:srgbClr val="0000FF"/>
                </a:solidFill>
              </a:rPr>
              <a:t>Think beyond the simplest or most constrained models and optimize searches</a:t>
            </a:r>
          </a:p>
          <a:p>
            <a:pPr lvl="1"/>
            <a:r>
              <a:rPr lang="en-GB" sz="1800" dirty="0" err="1" smtClean="0">
                <a:solidFill>
                  <a:srgbClr val="FF0000"/>
                </a:solidFill>
              </a:rPr>
              <a:t>pMSSM</a:t>
            </a:r>
            <a:endParaRPr lang="en-GB" sz="1800" dirty="0" smtClean="0">
              <a:solidFill>
                <a:srgbClr val="FF0000"/>
              </a:solidFill>
            </a:endParaRP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NMSSM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Degenerate mass spectra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Light 3</a:t>
            </a:r>
            <a:r>
              <a:rPr lang="en-GB" sz="1800" baseline="30000" dirty="0" smtClean="0">
                <a:solidFill>
                  <a:srgbClr val="FF0000"/>
                </a:solidFill>
              </a:rPr>
              <a:t>rd</a:t>
            </a:r>
            <a:r>
              <a:rPr lang="en-GB" sz="1800" dirty="0" smtClean="0">
                <a:solidFill>
                  <a:srgbClr val="FF0000"/>
                </a:solidFill>
              </a:rPr>
              <a:t> generation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Split SUSY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RPV SUSY</a:t>
            </a:r>
          </a:p>
          <a:p>
            <a:pPr lvl="1"/>
            <a:r>
              <a:rPr lang="en-GB" sz="1800" dirty="0" smtClean="0">
                <a:solidFill>
                  <a:srgbClr val="FF0000"/>
                </a:solidFill>
              </a:rPr>
              <a:t>…</a:t>
            </a:r>
            <a:endParaRPr lang="en-GB" sz="2400" dirty="0" smtClean="0">
              <a:solidFill>
                <a:srgbClr val="0000FF"/>
              </a:solidFill>
            </a:endParaRPr>
          </a:p>
          <a:p>
            <a:r>
              <a:rPr lang="en-GB" sz="2200" dirty="0" smtClean="0">
                <a:solidFill>
                  <a:srgbClr val="0000FF"/>
                </a:solidFill>
              </a:rPr>
              <a:t>How much of the “theory space” do we really cover? May have to revise our searches for other scenarios</a:t>
            </a:r>
          </a:p>
          <a:p>
            <a:r>
              <a:rPr lang="en-GB" sz="2200" dirty="0" smtClean="0">
                <a:solidFill>
                  <a:srgbClr val="FF0000"/>
                </a:solidFill>
              </a:rPr>
              <a:t>More ideas at the LPCC </a:t>
            </a:r>
            <a:r>
              <a:rPr lang="en-GB" sz="2200" dirty="0" err="1" smtClean="0">
                <a:solidFill>
                  <a:srgbClr val="FF0000"/>
                </a:solidFill>
              </a:rPr>
              <a:t>Workshop@CERN</a:t>
            </a:r>
            <a:r>
              <a:rPr lang="en-GB" sz="2200" dirty="0" smtClean="0">
                <a:solidFill>
                  <a:srgbClr val="FF0000"/>
                </a:solidFill>
              </a:rPr>
              <a:t> </a:t>
            </a:r>
            <a:r>
              <a:rPr lang="en-GB" sz="1600" dirty="0" smtClean="0">
                <a:solidFill>
                  <a:srgbClr val="FF0000"/>
                </a:solidFill>
              </a:rPr>
              <a:t>(Aug‘11- June ’12)</a:t>
            </a:r>
          </a:p>
          <a:p>
            <a:pPr>
              <a:buNone/>
            </a:pPr>
            <a:r>
              <a:rPr lang="en-GB" sz="1600" dirty="0" smtClean="0"/>
              <a:t>        LHC Implications for </a:t>
            </a:r>
            <a:r>
              <a:rPr lang="en-GB" sz="1600" dirty="0" err="1" smtClean="0"/>
              <a:t>TeV</a:t>
            </a:r>
            <a:r>
              <a:rPr lang="en-GB" sz="1600" dirty="0" smtClean="0"/>
              <a:t> scale physics</a:t>
            </a:r>
            <a:endParaRPr lang="en-GB" sz="1600" dirty="0"/>
          </a:p>
        </p:txBody>
      </p:sp>
      <p:pic>
        <p:nvPicPr>
          <p:cNvPr id="7" name="Espace réservé du contenu 4" descr="Screen shot 2011-07-30 at 6.48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24401" y="2949936"/>
            <a:ext cx="4419600" cy="3069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715000" y="1524000"/>
            <a:ext cx="1147745" cy="52322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A lot!!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Multi-lepton Analysis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Image 4" descr="Screen shot 2011-10-16 at 6.47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29000"/>
            <a:ext cx="3594100" cy="2743200"/>
          </a:xfrm>
          <a:prstGeom prst="rect">
            <a:avLst/>
          </a:prstGeom>
        </p:spPr>
      </p:pic>
      <p:pic>
        <p:nvPicPr>
          <p:cNvPr id="6" name="Image 5" descr="Screen shot 2011-10-16 at 6.47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352800"/>
            <a:ext cx="3733800" cy="2860625"/>
          </a:xfrm>
          <a:prstGeom prst="rect">
            <a:avLst/>
          </a:prstGeom>
        </p:spPr>
      </p:pic>
      <p:pic>
        <p:nvPicPr>
          <p:cNvPr id="7" name="Image 6" descr="Screen shot 2011-10-16 at 6.47.0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762000"/>
            <a:ext cx="3220995" cy="2590800"/>
          </a:xfrm>
          <a:prstGeom prst="rect">
            <a:avLst/>
          </a:prstGeom>
        </p:spPr>
      </p:pic>
      <p:pic>
        <p:nvPicPr>
          <p:cNvPr id="8" name="Image 7" descr="Screen shot 2011-10-15 at 8.30.1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905000"/>
            <a:ext cx="2285306" cy="14351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2400" y="990600"/>
            <a:ext cx="4314001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Selection: </a:t>
            </a:r>
            <a:r>
              <a:rPr lang="en-GB" dirty="0" smtClean="0">
                <a:solidFill>
                  <a:srgbClr val="0000FF"/>
                </a:solidFill>
              </a:rPr>
              <a:t>3 or 4 leptons </a:t>
            </a:r>
            <a:r>
              <a:rPr lang="en-GB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54 categories with low/high MET/HT,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or without Z veto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Explosion 2 9"/>
          <p:cNvSpPr/>
          <p:nvPr/>
        </p:nvSpPr>
        <p:spPr bwMode="auto">
          <a:xfrm>
            <a:off x="2819400" y="24384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743200" y="20574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CMS-SUS-11-009</a:t>
            </a:r>
            <a:endParaRPr lang="en-GB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304800" y="6400800"/>
            <a:ext cx="8146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Some small excesses in </a:t>
            </a:r>
            <a:r>
              <a:rPr lang="en-GB" sz="1600" smtClean="0">
                <a:solidFill>
                  <a:srgbClr val="0000FF"/>
                </a:solidFill>
              </a:rPr>
              <a:t>data in </a:t>
            </a:r>
            <a:r>
              <a:rPr lang="en-GB" sz="1600" dirty="0" smtClean="0">
                <a:solidFill>
                  <a:srgbClr val="0000FF"/>
                </a:solidFill>
              </a:rPr>
              <a:t>3 lepton/Z veto channels but less </a:t>
            </a:r>
            <a:r>
              <a:rPr lang="en-GB" sz="1600" smtClean="0">
                <a:solidFill>
                  <a:srgbClr val="0000FF"/>
                </a:solidFill>
              </a:rPr>
              <a:t>than 2σ significance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with a </a:t>
            </a:r>
            <a:r>
              <a:rPr lang="en-GB" dirty="0" err="1" smtClean="0"/>
              <a:t>b</a:t>
            </a:r>
            <a:r>
              <a:rPr lang="en-GB" dirty="0" smtClean="0"/>
              <a:t>-jet</a:t>
            </a:r>
            <a:endParaRPr lang="en-GB" dirty="0"/>
          </a:p>
        </p:txBody>
      </p:sp>
      <p:pic>
        <p:nvPicPr>
          <p:cNvPr id="5" name="Espace réservé du contenu 4" descr="Screen shot 2011-10-14 at 6.39.0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082924"/>
            <a:ext cx="4889607" cy="378447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81000" y="990600"/>
            <a:ext cx="833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Similar to the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jet+MET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 (MHT) analysis but require on jet to be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b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-tagged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" y="6229290"/>
            <a:ext cx="646154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Towards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sbottom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 limits, and particularly stop limits…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8" name="Image 7" descr="Screen shot 2011-10-16 at 7.00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538801"/>
            <a:ext cx="2286000" cy="1356799"/>
          </a:xfrm>
          <a:prstGeom prst="rect">
            <a:avLst/>
          </a:prstGeom>
        </p:spPr>
      </p:pic>
      <p:pic>
        <p:nvPicPr>
          <p:cNvPr id="9" name="Espace réservé du contenu 4" descr="Screen shot 2011-10-16 at 7.01.2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585713" y="2971800"/>
            <a:ext cx="3558287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xplosion 2 9"/>
          <p:cNvSpPr/>
          <p:nvPr/>
        </p:nvSpPr>
        <p:spPr bwMode="auto">
          <a:xfrm>
            <a:off x="4267200" y="13716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57200" y="14478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CMS-SUS-11-006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a date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32984" cy="514350"/>
          </a:xfrm>
        </p:spPr>
        <p:txBody>
          <a:bodyPr/>
          <a:lstStyle/>
          <a:p>
            <a:pPr eaLnBrk="1" hangingPunct="1"/>
            <a:r>
              <a:rPr lang="en-US" sz="3200" dirty="0"/>
              <a:t>Physics case for new High Energy Machines</a:t>
            </a: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211016" y="2052221"/>
            <a:ext cx="6509815" cy="4678204"/>
          </a:xfrm>
          <a:prstGeom prst="rect">
            <a:avLst/>
          </a:prstGeom>
          <a:solidFill>
            <a:schemeClr val="accent5"/>
          </a:solidFill>
          <a:ln w="508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900" dirty="0">
                <a:solidFill>
                  <a:srgbClr val="000099"/>
                </a:solidFill>
              </a:rPr>
              <a:t>Reminder: </a:t>
            </a:r>
            <a:r>
              <a:rPr lang="en-US" sz="1900" dirty="0">
                <a:solidFill>
                  <a:srgbClr val="CC0000"/>
                </a:solidFill>
              </a:rPr>
              <a:t>The Standard Model</a:t>
            </a:r>
            <a:r>
              <a:rPr lang="en-US" sz="1900" dirty="0">
                <a:solidFill>
                  <a:srgbClr val="000099"/>
                </a:solidFill>
              </a:rPr>
              <a:t>  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tells us </a:t>
            </a:r>
            <a:r>
              <a:rPr lang="en-US" sz="1900" dirty="0">
                <a:solidFill>
                  <a:srgbClr val="CC0000"/>
                </a:solidFill>
              </a:rPr>
              <a:t>how</a:t>
            </a:r>
            <a:r>
              <a:rPr lang="en-US" sz="1900" dirty="0">
                <a:solidFill>
                  <a:srgbClr val="000099"/>
                </a:solidFill>
              </a:rPr>
              <a:t> but not </a:t>
            </a:r>
            <a:r>
              <a:rPr lang="en-US" sz="1900" dirty="0">
                <a:solidFill>
                  <a:srgbClr val="CC0000"/>
                </a:solidFill>
              </a:rPr>
              <a:t>why 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   3 </a:t>
            </a:r>
            <a:r>
              <a:rPr lang="en-US" sz="1900" dirty="0" err="1">
                <a:solidFill>
                  <a:srgbClr val="000099"/>
                </a:solidFill>
              </a:rPr>
              <a:t>flavour</a:t>
            </a:r>
            <a:r>
              <a:rPr lang="en-US" sz="1900" dirty="0">
                <a:solidFill>
                  <a:srgbClr val="000099"/>
                </a:solidFill>
              </a:rPr>
              <a:t> families? Mass spectra? Hierarchy?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needs fine tuning of parameters to level of 10</a:t>
            </a:r>
            <a:r>
              <a:rPr lang="en-US" sz="1900" b="1" baseline="30000" dirty="0">
                <a:solidFill>
                  <a:srgbClr val="000099"/>
                </a:solidFill>
              </a:rPr>
              <a:t>-30 </a:t>
            </a:r>
            <a:r>
              <a:rPr lang="en-US" sz="1900" dirty="0">
                <a:solidFill>
                  <a:srgbClr val="000099"/>
                </a:solidFill>
              </a:rPr>
              <a:t>!</a:t>
            </a:r>
            <a:endParaRPr lang="en-US" sz="1900" b="1" baseline="300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has no connection with gravity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no unification of the forces at high energy</a:t>
            </a:r>
          </a:p>
          <a:p>
            <a:r>
              <a:rPr lang="en-US" sz="1900" dirty="0" smtClean="0">
                <a:solidFill>
                  <a:srgbClr val="000099"/>
                </a:solidFill>
              </a:rPr>
              <a:t> </a:t>
            </a:r>
          </a:p>
          <a:p>
            <a:endParaRPr lang="en-US" sz="1900" dirty="0" smtClean="0">
              <a:solidFill>
                <a:srgbClr val="000099"/>
              </a:solidFill>
            </a:endParaRPr>
          </a:p>
          <a:p>
            <a:endParaRPr lang="en-US" sz="1900" dirty="0" smtClean="0">
              <a:solidFill>
                <a:srgbClr val="000099"/>
              </a:solidFill>
            </a:endParaRPr>
          </a:p>
          <a:p>
            <a:r>
              <a:rPr lang="en-US" sz="1900" dirty="0" smtClean="0">
                <a:solidFill>
                  <a:srgbClr val="000099"/>
                </a:solidFill>
              </a:rPr>
              <a:t>If </a:t>
            </a:r>
            <a:r>
              <a:rPr lang="en-US" sz="1900" dirty="0">
                <a:solidFill>
                  <a:srgbClr val="000099"/>
                </a:solidFill>
              </a:rPr>
              <a:t>a Higgs field exists:</a:t>
            </a: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 err="1">
                <a:solidFill>
                  <a:srgbClr val="CC0000"/>
                </a:solidFill>
              </a:rPr>
              <a:t>Supersymmetry</a:t>
            </a:r>
            <a:endParaRPr lang="en-US" sz="1900" dirty="0">
              <a:solidFill>
                <a:srgbClr val="CC0000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>
                <a:solidFill>
                  <a:srgbClr val="CC0000"/>
                </a:solidFill>
              </a:rPr>
              <a:t>Extra space dimensions</a:t>
            </a:r>
          </a:p>
          <a:p>
            <a:r>
              <a:rPr lang="en-US" sz="1900" dirty="0">
                <a:solidFill>
                  <a:srgbClr val="000099"/>
                </a:solidFill>
              </a:rPr>
              <a:t>If there is no Higgs below ~ 700 </a:t>
            </a:r>
            <a:r>
              <a:rPr lang="en-US" sz="1900" dirty="0" err="1">
                <a:solidFill>
                  <a:srgbClr val="000099"/>
                </a:solidFill>
              </a:rPr>
              <a:t>GeV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1900" dirty="0">
                <a:solidFill>
                  <a:srgbClr val="000099"/>
                </a:solidFill>
              </a:rPr>
              <a:t>  - </a:t>
            </a:r>
            <a:r>
              <a:rPr lang="en-US" sz="1900" dirty="0">
                <a:solidFill>
                  <a:srgbClr val="CC0000"/>
                </a:solidFill>
              </a:rPr>
              <a:t>Strong electroweak symmetry breaking around 1 </a:t>
            </a:r>
            <a:r>
              <a:rPr lang="en-US" sz="1900" dirty="0" err="1">
                <a:solidFill>
                  <a:srgbClr val="CC0000"/>
                </a:solidFill>
              </a:rPr>
              <a:t>TeV</a:t>
            </a:r>
            <a:endParaRPr lang="en-US" sz="1900" dirty="0">
              <a:solidFill>
                <a:srgbClr val="000099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Other ideas: more</a:t>
            </a:r>
            <a:r>
              <a:rPr lang="en-US" sz="1600" dirty="0" smtClean="0">
                <a:solidFill>
                  <a:schemeClr val="tx2"/>
                </a:solidFill>
              </a:rPr>
              <a:t> symmetry &amp; gauge bosons, L-R symmetry, quark </a:t>
            </a:r>
            <a:r>
              <a:rPr lang="en-US" sz="1600" dirty="0">
                <a:solidFill>
                  <a:schemeClr val="tx2"/>
                </a:solidFill>
              </a:rPr>
              <a:t>&amp;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lepton </a:t>
            </a:r>
            <a:r>
              <a:rPr lang="en-US" sz="1600" dirty="0">
                <a:solidFill>
                  <a:schemeClr val="tx2"/>
                </a:solidFill>
              </a:rPr>
              <a:t>substructure</a:t>
            </a:r>
            <a:r>
              <a:rPr lang="en-US" sz="1600" dirty="0" smtClean="0">
                <a:solidFill>
                  <a:schemeClr val="tx2"/>
                </a:solidFill>
              </a:rPr>
              <a:t>, Little </a:t>
            </a:r>
            <a:r>
              <a:rPr lang="en-US" sz="1600" dirty="0">
                <a:solidFill>
                  <a:schemeClr val="tx2"/>
                </a:solidFill>
              </a:rPr>
              <a:t>Higgs models, </a:t>
            </a:r>
            <a:r>
              <a:rPr lang="en-US" sz="1600" dirty="0" smtClean="0">
                <a:solidFill>
                  <a:schemeClr val="tx2"/>
                </a:solidFill>
              </a:rPr>
              <a:t>Technicolor, Hidden Valleys…</a:t>
            </a:r>
            <a:endParaRPr lang="en-US" sz="1900" dirty="0" smtClean="0">
              <a:solidFill>
                <a:srgbClr val="000099"/>
              </a:solidFill>
            </a:endParaRPr>
          </a:p>
          <a:p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22534" name="Rectangle 4"/>
          <p:cNvSpPr>
            <a:spLocks noChangeArrowheads="1"/>
          </p:cNvSpPr>
          <p:nvPr/>
        </p:nvSpPr>
        <p:spPr bwMode="auto">
          <a:xfrm>
            <a:off x="4487008" y="3140076"/>
            <a:ext cx="184666" cy="58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3200" b="1"/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844061" y="1001524"/>
            <a:ext cx="8159262" cy="446276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Understand the mechanism Electroweak Symmetry Breaking</a:t>
            </a:r>
            <a:endParaRPr lang="en-US" sz="2300" dirty="0">
              <a:solidFill>
                <a:srgbClr val="000099"/>
              </a:solidFill>
            </a:endParaRP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844062" y="1519535"/>
            <a:ext cx="6260123" cy="461665"/>
          </a:xfrm>
          <a:prstGeom prst="rect">
            <a:avLst/>
          </a:prstGeom>
          <a:solidFill>
            <a:srgbClr val="FFFF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300" dirty="0">
                <a:solidFill>
                  <a:srgbClr val="CC0000"/>
                </a:solidFill>
              </a:rPr>
              <a:t>Discover physics beyond the Standard Model</a:t>
            </a:r>
          </a:p>
        </p:txBody>
      </p:sp>
      <p:sp>
        <p:nvSpPr>
          <p:cNvPr id="22540" name="AutoShape 14"/>
          <p:cNvSpPr>
            <a:spLocks noChangeArrowheads="1"/>
          </p:cNvSpPr>
          <p:nvPr/>
        </p:nvSpPr>
        <p:spPr bwMode="auto">
          <a:xfrm>
            <a:off x="70339" y="1080968"/>
            <a:ext cx="619858" cy="366832"/>
          </a:xfrm>
          <a:prstGeom prst="rightArrow">
            <a:avLst>
              <a:gd name="adj1" fmla="val 50000"/>
              <a:gd name="adj2" fmla="val 65278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 sz="1800" dirty="0"/>
          </a:p>
        </p:txBody>
      </p:sp>
      <p:sp>
        <p:nvSpPr>
          <p:cNvPr id="22541" name="AutoShape 15"/>
          <p:cNvSpPr>
            <a:spLocks noChangeArrowheads="1"/>
          </p:cNvSpPr>
          <p:nvPr/>
        </p:nvSpPr>
        <p:spPr bwMode="auto">
          <a:xfrm>
            <a:off x="76200" y="1600200"/>
            <a:ext cx="609600" cy="397401"/>
          </a:xfrm>
          <a:prstGeom prst="rightArrow">
            <a:avLst>
              <a:gd name="adj1" fmla="val 50000"/>
              <a:gd name="adj2" fmla="val 50936"/>
            </a:avLst>
          </a:prstGeom>
          <a:solidFill>
            <a:srgbClr val="FF0000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281354" y="4171890"/>
            <a:ext cx="4219600" cy="40011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Most popular extensions these days</a:t>
            </a:r>
          </a:p>
        </p:txBody>
      </p:sp>
      <p:pic>
        <p:nvPicPr>
          <p:cNvPr id="19" name="Image 18" descr="Screen shot 2011-08-01 at 9.11.4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409" y="4343400"/>
            <a:ext cx="2138791" cy="2295135"/>
          </a:xfrm>
          <a:prstGeom prst="rect">
            <a:avLst/>
          </a:prstGeom>
        </p:spPr>
      </p:pic>
      <p:pic>
        <p:nvPicPr>
          <p:cNvPr id="20" name="Image 19" descr="Screen shot 2011-08-01 at 9.12.2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554" y="2057400"/>
            <a:ext cx="2080446" cy="2285999"/>
          </a:xfrm>
          <a:prstGeom prst="rect">
            <a:avLst/>
          </a:prstGeom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2667000" y="4876800"/>
            <a:ext cx="4507523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5345723" y="3429000"/>
            <a:ext cx="1688123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04875"/>
          </a:xfrm>
        </p:spPr>
        <p:txBody>
          <a:bodyPr/>
          <a:lstStyle/>
          <a:p>
            <a:r>
              <a:rPr lang="en-GB" dirty="0" smtClean="0"/>
              <a:t>Analyses with Photons and MET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Espace réservé du contenu 6" descr="Screen shot 2011-10-14 at 1.48.57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5684" y="1524000"/>
            <a:ext cx="2954916" cy="2681121"/>
          </a:xfrm>
        </p:spPr>
      </p:pic>
      <p:pic>
        <p:nvPicPr>
          <p:cNvPr id="9" name="Image 8" descr="Screen shot 2011-10-14 at 1.48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47801"/>
            <a:ext cx="3810000" cy="270253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52400" y="1047690"/>
            <a:ext cx="4378122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2 photons + one or more jets + MET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961215" y="1047690"/>
            <a:ext cx="3877985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1 photon + 3 or more jets + MET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2" name="Image 11" descr="Screen shot 2011-10-16 at 7.24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09" y="4191000"/>
            <a:ext cx="3280041" cy="2438400"/>
          </a:xfrm>
          <a:prstGeom prst="rect">
            <a:avLst/>
          </a:prstGeom>
        </p:spPr>
      </p:pic>
      <p:pic>
        <p:nvPicPr>
          <p:cNvPr id="13" name="Image 12" descr="Screen shot 2011-10-16 at 7.2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19" y="4191000"/>
            <a:ext cx="2835781" cy="26606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324600" y="5486400"/>
            <a:ext cx="2088432" cy="30777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Wino–like </a:t>
            </a:r>
            <a:r>
              <a:rPr lang="en-GB" sz="1400" dirty="0" err="1" smtClean="0">
                <a:solidFill>
                  <a:srgbClr val="0000FF"/>
                </a:solidFill>
              </a:rPr>
              <a:t>neutralino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057400" y="685800"/>
            <a:ext cx="5077958" cy="4001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Study of general gauge mediated scenarios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Image 15" descr="Screen shot 2011-07-31 at 5.03.4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676400"/>
            <a:ext cx="1219200" cy="5080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752600" y="4267200"/>
            <a:ext cx="1749197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</a:rPr>
              <a:t>Diphoton</a:t>
            </a:r>
            <a:r>
              <a:rPr lang="en-GB" sz="1800" dirty="0" smtClean="0">
                <a:solidFill>
                  <a:srgbClr val="0000FF"/>
                </a:solidFill>
              </a:rPr>
              <a:t> result 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334000" y="4114800"/>
            <a:ext cx="2032791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</a:rPr>
              <a:t>One-photon result 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976824" y="2286000"/>
            <a:ext cx="1738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CMS-SUS-11-009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RP Violating SUSY Searches</a:t>
            </a:r>
            <a:endParaRPr lang="en-GB" dirty="0"/>
          </a:p>
        </p:txBody>
      </p:sp>
      <p:pic>
        <p:nvPicPr>
          <p:cNvPr id="7" name="Espace réservé du contenu 5" descr="Screen shot 2011-07-21 at 10.03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3505200"/>
            <a:ext cx="3835991" cy="259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Espace réservé du contenu 5" descr="Screen shot 2011-07-21 at 10.03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3352800"/>
            <a:ext cx="4038600" cy="273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Screen shot 2011-07-21 at 10.41.3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1" y="762000"/>
            <a:ext cx="2362199" cy="2597150"/>
          </a:xfrm>
          <a:prstGeom prst="rect">
            <a:avLst/>
          </a:prstGeom>
        </p:spPr>
      </p:pic>
      <p:pic>
        <p:nvPicPr>
          <p:cNvPr id="11" name="Image 10" descr="Screen shot 2011-07-24 at 4.23.51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752600"/>
            <a:ext cx="4394200" cy="12065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581400" y="1143000"/>
            <a:ext cx="3297873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Sparticle</a:t>
            </a:r>
            <a:r>
              <a:rPr lang="en-GB" dirty="0" smtClean="0">
                <a:solidFill>
                  <a:srgbClr val="0000FF"/>
                </a:solidFill>
              </a:rPr>
              <a:t> decays into 3 jets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2400" y="6096000"/>
            <a:ext cx="9046066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signal for </a:t>
            </a:r>
            <a:r>
              <a:rPr lang="en-GB" dirty="0" err="1" smtClean="0">
                <a:solidFill>
                  <a:srgbClr val="FF0000"/>
                </a:solidFill>
              </a:rPr>
              <a:t>gluino</a:t>
            </a:r>
            <a:r>
              <a:rPr lang="en-GB" dirty="0" smtClean="0">
                <a:solidFill>
                  <a:srgbClr val="FF0000"/>
                </a:solidFill>
              </a:rPr>
              <a:t> masses up to 280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High mass excursion is less than 2σ taking into account look</a:t>
            </a:r>
            <a:r>
              <a:rPr lang="en-GB" dirty="0" smtClean="0">
                <a:solidFill>
                  <a:srgbClr val="0000FF"/>
                </a:solidFill>
              </a:rPr>
              <a:t> elsewhere </a:t>
            </a:r>
            <a:r>
              <a:rPr lang="en-GB" dirty="0" smtClean="0">
                <a:solidFill>
                  <a:srgbClr val="0000FF"/>
                </a:solidFill>
              </a:rPr>
              <a:t>effect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629400" y="3014246"/>
            <a:ext cx="1650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arXiv:1107.3084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21974159-E041-4542-B88F-03AEE7050A7F}" type="slidenum">
              <a:rPr lang="fr-CH" smtClean="0"/>
              <a:pPr/>
              <a:t>31</a:t>
            </a:fld>
            <a:r>
              <a:rPr lang="fr-CH" smtClean="0"/>
              <a:t> </a:t>
            </a:r>
            <a:endParaRPr lang="fr-FR" smtClean="0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1800"/>
          </a:p>
        </p:txBody>
      </p:sp>
      <p:pic>
        <p:nvPicPr>
          <p:cNvPr id="93190" name="Picture 4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1" name="Picture 5" descr="darkmatte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636369" cy="695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2" name="Rectangle 6"/>
          <p:cNvSpPr>
            <a:spLocks noChangeArrowheads="1"/>
          </p:cNvSpPr>
          <p:nvPr/>
        </p:nvSpPr>
        <p:spPr bwMode="auto">
          <a:xfrm>
            <a:off x="1055077" y="228600"/>
            <a:ext cx="7244862" cy="762000"/>
          </a:xfrm>
          <a:prstGeom prst="rect">
            <a:avLst/>
          </a:prstGeom>
          <a:gradFill rotWithShape="0">
            <a:gsLst>
              <a:gs pos="0">
                <a:srgbClr val="0099FF"/>
              </a:gs>
              <a:gs pos="50000">
                <a:srgbClr val="CCECFF"/>
              </a:gs>
              <a:gs pos="100000">
                <a:srgbClr val="0099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/>
              <a:t> </a:t>
            </a:r>
            <a:r>
              <a:rPr lang="en-US" sz="4000" b="1" dirty="0">
                <a:solidFill>
                  <a:srgbClr val="0000FF"/>
                </a:solidFill>
                <a:latin typeface="Arial" charset="0"/>
              </a:rPr>
              <a:t>Extra Space Dimensions</a:t>
            </a:r>
          </a:p>
        </p:txBody>
      </p:sp>
      <p:pic>
        <p:nvPicPr>
          <p:cNvPr id="2853896" name="Picture 8" descr="e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677" y="3105150"/>
            <a:ext cx="2782766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3897" name="Picture 9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094892" y="2819400"/>
            <a:ext cx="3165231" cy="33083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sp>
        <p:nvSpPr>
          <p:cNvPr id="2853898" name="Text Box 10"/>
          <p:cNvSpPr txBox="1">
            <a:spLocks noChangeArrowheads="1"/>
          </p:cNvSpPr>
          <p:nvPr/>
        </p:nvSpPr>
        <p:spPr bwMode="auto">
          <a:xfrm>
            <a:off x="1063869" y="6324600"/>
            <a:ext cx="3605675" cy="461665"/>
          </a:xfrm>
          <a:prstGeom prst="rect">
            <a:avLst/>
          </a:prstGeom>
          <a:solidFill>
            <a:srgbClr val="FFFF99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CC0000"/>
                </a:solidFill>
                <a:latin typeface="Arial" charset="0"/>
              </a:rPr>
              <a:t>Gravity </a:t>
            </a:r>
            <a:r>
              <a:rPr lang="en-US" sz="2400" dirty="0">
                <a:solidFill>
                  <a:srgbClr val="CC0000"/>
                </a:solidFill>
                <a:latin typeface="Arial" charset="0"/>
              </a:rPr>
              <a:t>becomes strong!</a:t>
            </a:r>
          </a:p>
        </p:txBody>
      </p:sp>
      <p:pic>
        <p:nvPicPr>
          <p:cNvPr id="2853899" name="Picture 11" descr="Plan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2492" y="3267076"/>
            <a:ext cx="2602523" cy="2371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53900" name="AutoShape 12"/>
          <p:cNvSpPr>
            <a:spLocks noChangeArrowheads="1"/>
          </p:cNvSpPr>
          <p:nvPr/>
        </p:nvSpPr>
        <p:spPr bwMode="auto">
          <a:xfrm>
            <a:off x="6062296" y="4314826"/>
            <a:ext cx="690196" cy="485775"/>
          </a:xfrm>
          <a:prstGeom prst="rightArrow">
            <a:avLst>
              <a:gd name="adj1" fmla="val 50000"/>
              <a:gd name="adj2" fmla="val 38480"/>
            </a:avLst>
          </a:prstGeom>
          <a:solidFill>
            <a:srgbClr val="FFFF66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1" name="Rectangle 13"/>
          <p:cNvSpPr>
            <a:spLocks noChangeArrowheads="1"/>
          </p:cNvSpPr>
          <p:nvPr/>
        </p:nvSpPr>
        <p:spPr bwMode="auto">
          <a:xfrm>
            <a:off x="3094892" y="20574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53902" name="Rectangle 14"/>
          <p:cNvSpPr>
            <a:spLocks noChangeArrowheads="1"/>
          </p:cNvSpPr>
          <p:nvPr/>
        </p:nvSpPr>
        <p:spPr bwMode="auto">
          <a:xfrm>
            <a:off x="3094892" y="3657600"/>
            <a:ext cx="281354" cy="304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3200" name="Picture 15" descr="bh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80492" y="1862138"/>
            <a:ext cx="3024554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01" name="Picture 16" descr="bh4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9108" y="1863726"/>
            <a:ext cx="344658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202" name="Text Box 17"/>
          <p:cNvSpPr txBox="1">
            <a:spLocks noChangeArrowheads="1"/>
          </p:cNvSpPr>
          <p:nvPr/>
        </p:nvSpPr>
        <p:spPr bwMode="auto">
          <a:xfrm>
            <a:off x="140677" y="1873250"/>
            <a:ext cx="2032002" cy="646331"/>
          </a:xfrm>
          <a:prstGeom prst="rect">
            <a:avLst/>
          </a:prstGeom>
          <a:solidFill>
            <a:srgbClr val="FFFF66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Arial" charset="0"/>
              </a:rPr>
              <a:t>Problem:</a:t>
            </a:r>
          </a:p>
        </p:txBody>
      </p:sp>
      <p:sp>
        <p:nvSpPr>
          <p:cNvPr id="93203" name="AutoShape 18"/>
          <p:cNvSpPr>
            <a:spLocks noChangeArrowheads="1"/>
          </p:cNvSpPr>
          <p:nvPr/>
        </p:nvSpPr>
        <p:spPr bwMode="auto">
          <a:xfrm>
            <a:off x="5209443" y="1905000"/>
            <a:ext cx="839665" cy="794802"/>
          </a:xfrm>
          <a:prstGeom prst="leftRightArrow">
            <a:avLst>
              <a:gd name="adj1" fmla="val 50000"/>
              <a:gd name="adj2" fmla="val 37451"/>
            </a:avLst>
          </a:prstGeom>
          <a:solidFill>
            <a:srgbClr val="0000FF"/>
          </a:solidFill>
          <a:ln w="47625">
            <a:solidFill>
              <a:srgbClr val="0000FF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52400" y="838200"/>
            <a:ext cx="5518909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Mono-jet</a:t>
            </a:r>
            <a:r>
              <a:rPr lang="fr-FR" sz="2400" dirty="0" smtClean="0">
                <a:solidFill>
                  <a:srgbClr val="0000FF"/>
                </a:solidFill>
              </a:rPr>
              <a:t> final state +</a:t>
            </a:r>
            <a:r>
              <a:rPr lang="fr-FR" sz="2400" dirty="0" err="1" smtClean="0">
                <a:solidFill>
                  <a:srgbClr val="0000FF"/>
                </a:solidFill>
              </a:rPr>
              <a:t>Missing</a:t>
            </a:r>
            <a:r>
              <a:rPr lang="fr-FR" sz="2400" dirty="0" smtClean="0">
                <a:solidFill>
                  <a:srgbClr val="0000FF"/>
                </a:solidFill>
              </a:rPr>
              <a:t> E</a:t>
            </a:r>
            <a:r>
              <a:rPr lang="fr-FR" sz="2400" baseline="-25000" dirty="0" smtClean="0">
                <a:solidFill>
                  <a:srgbClr val="0000FF"/>
                </a:solidFill>
              </a:rPr>
              <a:t>T</a:t>
            </a:r>
            <a:r>
              <a:rPr lang="fr-FR" sz="2400" dirty="0" smtClean="0">
                <a:solidFill>
                  <a:srgbClr val="0000FF"/>
                </a:solidFill>
              </a:rPr>
              <a:t> (ADD)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077200" cy="904875"/>
          </a:xfrm>
        </p:spPr>
        <p:txBody>
          <a:bodyPr/>
          <a:lstStyle/>
          <a:p>
            <a:r>
              <a:rPr lang="fr-FR" dirty="0" err="1" smtClean="0"/>
              <a:t>Search</a:t>
            </a:r>
            <a:r>
              <a:rPr lang="fr-FR" dirty="0" smtClean="0"/>
              <a:t> for Extra Dimensions</a:t>
            </a:r>
            <a:endParaRPr lang="fr-FR" dirty="0"/>
          </a:p>
        </p:txBody>
      </p:sp>
      <p:pic>
        <p:nvPicPr>
          <p:cNvPr id="12" name="Image 11" descr="Screen shot 2011-07-27 at 10.06.5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1600"/>
            <a:ext cx="2438400" cy="203938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371600" y="3178314"/>
            <a:ext cx="425729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Lower Limit on the Planck Scale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versus number of extra dimensions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81800" y="4419600"/>
            <a:ext cx="1885252" cy="1200328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Limits on M</a:t>
            </a:r>
            <a:r>
              <a:rPr lang="en-GB" sz="2400" baseline="-25000" dirty="0" smtClean="0">
                <a:solidFill>
                  <a:srgbClr val="FF0000"/>
                </a:solidFill>
              </a:rPr>
              <a:t>D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between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2 and 4 </a:t>
            </a:r>
            <a:r>
              <a:rPr lang="en-GB" sz="2400" dirty="0" err="1" smtClean="0">
                <a:solidFill>
                  <a:srgbClr val="FF0000"/>
                </a:solidFill>
              </a:rPr>
              <a:t>TeV</a:t>
            </a:r>
            <a:endParaRPr lang="en-GB" sz="2400" dirty="0" smtClean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04800" y="1828800"/>
            <a:ext cx="685800" cy="53340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025867" y="1752600"/>
            <a:ext cx="2105806" cy="707886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p</a:t>
            </a:r>
            <a:r>
              <a:rPr lang="en-GB" baseline="-25000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jet &gt; 110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MET &gt; 200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3" name="Image 12" descr="Screen shot 2011-10-16 at 11.15.4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06" y="838200"/>
            <a:ext cx="3110994" cy="2971800"/>
          </a:xfrm>
          <a:prstGeom prst="rect">
            <a:avLst/>
          </a:prstGeom>
        </p:spPr>
      </p:pic>
      <p:pic>
        <p:nvPicPr>
          <p:cNvPr id="19" name="Image 18" descr="Screen shot 2011-10-16 at 11.16.5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41750"/>
            <a:ext cx="3176147" cy="3016250"/>
          </a:xfrm>
          <a:prstGeom prst="rect">
            <a:avLst/>
          </a:prstGeom>
        </p:spPr>
      </p:pic>
      <p:pic>
        <p:nvPicPr>
          <p:cNvPr id="21" name="Image 20" descr="Screen shot 2011-10-16 at 11.17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091" y="3886201"/>
            <a:ext cx="3262441" cy="29718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352800" y="12954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CMS-EXO-11-059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Espace réservé du contenu 4" descr="Screen shot 2011-09-02 at 10.19.0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858000" y="999003"/>
            <a:ext cx="1981200" cy="110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52400" y="909935"/>
            <a:ext cx="6117781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Mono-photon</a:t>
            </a:r>
            <a:r>
              <a:rPr lang="fr-FR" sz="2400" dirty="0" smtClean="0">
                <a:solidFill>
                  <a:srgbClr val="0000FF"/>
                </a:solidFill>
              </a:rPr>
              <a:t> final state +</a:t>
            </a:r>
            <a:r>
              <a:rPr lang="fr-FR" sz="2400" dirty="0" err="1" smtClean="0">
                <a:solidFill>
                  <a:srgbClr val="0000FF"/>
                </a:solidFill>
              </a:rPr>
              <a:t>Missing</a:t>
            </a:r>
            <a:r>
              <a:rPr lang="fr-FR" sz="2400" dirty="0" smtClean="0">
                <a:solidFill>
                  <a:srgbClr val="0000FF"/>
                </a:solidFill>
              </a:rPr>
              <a:t> E</a:t>
            </a:r>
            <a:r>
              <a:rPr lang="fr-FR" sz="2400" baseline="-25000" dirty="0" smtClean="0">
                <a:solidFill>
                  <a:srgbClr val="0000FF"/>
                </a:solidFill>
              </a:rPr>
              <a:t>T</a:t>
            </a:r>
            <a:r>
              <a:rPr lang="fr-FR" sz="2400" dirty="0" smtClean="0">
                <a:solidFill>
                  <a:srgbClr val="0000FF"/>
                </a:solidFill>
              </a:rPr>
              <a:t> (ADD)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762000" y="-152400"/>
            <a:ext cx="80772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Search for Extra Dimensions</a:t>
            </a:r>
            <a:endParaRPr kumimoji="0" lang="fr-FR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Image 8" descr="Screen shot 2011-10-16 at 11.12.5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038600"/>
            <a:ext cx="2703702" cy="2667000"/>
          </a:xfrm>
          <a:prstGeom prst="rect">
            <a:avLst/>
          </a:prstGeom>
        </p:spPr>
      </p:pic>
      <p:pic>
        <p:nvPicPr>
          <p:cNvPr id="12" name="Image 11" descr="Screen shot 2011-10-16 at 11.13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845" y="2463800"/>
            <a:ext cx="3915755" cy="3632200"/>
          </a:xfrm>
          <a:prstGeom prst="rect">
            <a:avLst/>
          </a:prstGeom>
        </p:spPr>
      </p:pic>
      <p:pic>
        <p:nvPicPr>
          <p:cNvPr id="14" name="Image 13" descr="Screen shot 2011-10-16 at 11.14.2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447800"/>
            <a:ext cx="2667000" cy="255718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2971800" y="1600200"/>
            <a:ext cx="3501630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</a:t>
            </a:r>
            <a:r>
              <a:rPr lang="en-GB" baseline="-25000" dirty="0" smtClean="0">
                <a:solidFill>
                  <a:srgbClr val="0000FF"/>
                </a:solidFill>
              </a:rPr>
              <a:t>γ</a:t>
            </a:r>
            <a:r>
              <a:rPr lang="en-GB" dirty="0" smtClean="0">
                <a:solidFill>
                  <a:srgbClr val="0000FF"/>
                </a:solidFill>
              </a:rPr>
              <a:t>&gt; 95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 &amp; MET&gt;80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267200" y="6172200"/>
            <a:ext cx="2929257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"/>
              </a:rPr>
              <a:t>Limit: M</a:t>
            </a:r>
            <a:r>
              <a:rPr lang="en-GB" sz="2400" baseline="-25000" dirty="0" smtClean="0">
                <a:solidFill>
                  <a:srgbClr val="FF0000"/>
                </a:solidFill>
                <a:latin typeface="Arial"/>
              </a:rPr>
              <a:t>D</a:t>
            </a:r>
            <a:r>
              <a:rPr lang="en-GB" sz="2400" dirty="0" smtClean="0">
                <a:solidFill>
                  <a:srgbClr val="FF0000"/>
                </a:solidFill>
                <a:latin typeface="Arial"/>
              </a:rPr>
              <a:t>&gt; 1.25 </a:t>
            </a:r>
            <a:r>
              <a:rPr lang="en-GB" sz="2400" dirty="0" err="1" smtClean="0">
                <a:solidFill>
                  <a:srgbClr val="FF0000"/>
                </a:solidFill>
                <a:latin typeface="Arial"/>
              </a:rPr>
              <a:t>TeV</a:t>
            </a:r>
            <a:endParaRPr lang="en-GB" sz="2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200400" y="21336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CMS-EXO-11-058</a:t>
            </a:r>
            <a:endParaRPr lang="en-GB" sz="1600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8763000" y="990600"/>
            <a:ext cx="152400" cy="11430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2033098" y="914400"/>
            <a:ext cx="4866386" cy="830997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Two Photons Resonances</a:t>
            </a:r>
            <a:r>
              <a:rPr lang="en-GB" sz="2400" baseline="-25000" dirty="0" smtClean="0">
                <a:solidFill>
                  <a:srgbClr val="0000FF"/>
                </a:solidFill>
              </a:rPr>
              <a:t> </a:t>
            </a:r>
            <a:r>
              <a:rPr lang="en-GB" sz="2400" dirty="0" smtClean="0">
                <a:solidFill>
                  <a:srgbClr val="0000FF"/>
                </a:solidFill>
              </a:rPr>
              <a:t> (RS)</a:t>
            </a:r>
          </a:p>
          <a:p>
            <a:r>
              <a:rPr lang="en-GB" sz="2400" dirty="0" smtClean="0">
                <a:solidFill>
                  <a:srgbClr val="0000FF"/>
                </a:solidFill>
              </a:rPr>
              <a:t>Select 2 photons with E</a:t>
            </a:r>
            <a:r>
              <a:rPr lang="en-GB" sz="2400" baseline="-25000" dirty="0" smtClean="0">
                <a:solidFill>
                  <a:srgbClr val="0000FF"/>
                </a:solidFill>
              </a:rPr>
              <a:t>T</a:t>
            </a:r>
            <a:r>
              <a:rPr lang="en-GB" sz="2400" dirty="0" smtClean="0">
                <a:solidFill>
                  <a:srgbClr val="0000FF"/>
                </a:solidFill>
              </a:rPr>
              <a:t>&gt; 70 </a:t>
            </a:r>
            <a:r>
              <a:rPr lang="en-GB" sz="2400" dirty="0" err="1" smtClean="0">
                <a:solidFill>
                  <a:srgbClr val="0000FF"/>
                </a:solidFill>
              </a:rPr>
              <a:t>GeV</a:t>
            </a:r>
            <a:r>
              <a:rPr lang="en-GB" sz="2400" dirty="0" smtClean="0">
                <a:solidFill>
                  <a:srgbClr val="0000FF"/>
                </a:solidFill>
              </a:rPr>
              <a:t> 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GB" dirty="0" smtClean="0">
                <a:effectLst/>
              </a:rPr>
              <a:t>Search for Extra Dimensions</a:t>
            </a:r>
            <a:endParaRPr lang="en-GB" b="0" dirty="0">
              <a:effectLst/>
            </a:endParaRPr>
          </a:p>
        </p:txBody>
      </p:sp>
      <p:pic>
        <p:nvPicPr>
          <p:cNvPr id="8" name="Image 7" descr="Screen shot 2011-10-16 at 10.56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432050"/>
            <a:ext cx="4099317" cy="2901950"/>
          </a:xfrm>
          <a:prstGeom prst="rect">
            <a:avLst/>
          </a:prstGeom>
        </p:spPr>
      </p:pic>
      <p:pic>
        <p:nvPicPr>
          <p:cNvPr id="11" name="Image 10" descr="Screen shot 2011-10-16 at 11.34.2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4750335" cy="41402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267200" y="6172200"/>
            <a:ext cx="2929257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  <a:latin typeface="Arial"/>
              </a:rPr>
              <a:t>Limit: M</a:t>
            </a:r>
            <a:r>
              <a:rPr lang="en-GB" sz="2400" baseline="-25000" dirty="0" smtClean="0">
                <a:solidFill>
                  <a:srgbClr val="FF0000"/>
                </a:solidFill>
                <a:latin typeface="Arial"/>
              </a:rPr>
              <a:t>D</a:t>
            </a:r>
            <a:r>
              <a:rPr lang="en-GB" sz="2400" dirty="0" smtClean="0">
                <a:solidFill>
                  <a:srgbClr val="FF0000"/>
                </a:solidFill>
                <a:latin typeface="Arial"/>
              </a:rPr>
              <a:t>&gt; 1.25 </a:t>
            </a:r>
            <a:r>
              <a:rPr lang="en-GB" sz="2400" dirty="0" err="1" smtClean="0">
                <a:solidFill>
                  <a:srgbClr val="FF0000"/>
                </a:solidFill>
                <a:latin typeface="Arial"/>
              </a:rPr>
              <a:t>TeV</a:t>
            </a:r>
            <a:endParaRPr lang="en-GB" sz="2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781800" y="1981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CMS-EXO-11-038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AutoShape 6"/>
          <p:cNvSpPr>
            <a:spLocks noChangeAspect="1" noChangeArrowheads="1"/>
          </p:cNvSpPr>
          <p:nvPr/>
        </p:nvSpPr>
        <p:spPr bwMode="auto">
          <a:xfrm>
            <a:off x="2570285" y="2362200"/>
            <a:ext cx="155331" cy="312738"/>
          </a:xfrm>
          <a:prstGeom prst="downArrow">
            <a:avLst>
              <a:gd name="adj1" fmla="val 50000"/>
              <a:gd name="adj2" fmla="val 46462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NZ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953000" y="1066800"/>
            <a:ext cx="4402015" cy="1905000"/>
            <a:chOff x="2784" y="1494"/>
            <a:chExt cx="2684" cy="1018"/>
          </a:xfrm>
        </p:grpSpPr>
        <p:graphicFrame>
          <p:nvGraphicFramePr>
            <p:cNvPr id="100354" name="Object 2"/>
            <p:cNvGraphicFramePr>
              <a:graphicFrameLocks noChangeAspect="1"/>
            </p:cNvGraphicFramePr>
            <p:nvPr/>
          </p:nvGraphicFramePr>
          <p:xfrm>
            <a:off x="2784" y="1494"/>
            <a:ext cx="2684" cy="1018"/>
          </p:xfrm>
          <a:graphic>
            <a:graphicData uri="http://schemas.openxmlformats.org/presentationml/2006/ole">
              <p:oleObj spid="_x0000_s896002" name="CorelPhotoPaint.Image.10" r:id="rId4" imgW="5320635" imgH="2019048" progId="">
                <p:embed/>
              </p:oleObj>
            </a:graphicData>
          </a:graphic>
        </p:graphicFrame>
        <p:sp>
          <p:nvSpPr>
            <p:cNvPr id="100371" name="Rectangle 10"/>
            <p:cNvSpPr>
              <a:spLocks noChangeArrowheads="1"/>
            </p:cNvSpPr>
            <p:nvPr/>
          </p:nvSpPr>
          <p:spPr bwMode="auto">
            <a:xfrm>
              <a:off x="4752" y="1872"/>
              <a:ext cx="144" cy="1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sp>
          <p:nvSpPr>
            <p:cNvPr id="100372" name="Text Box 11"/>
            <p:cNvSpPr txBox="1">
              <a:spLocks noChangeArrowheads="1"/>
            </p:cNvSpPr>
            <p:nvPr/>
          </p:nvSpPr>
          <p:spPr bwMode="auto">
            <a:xfrm>
              <a:off x="4656" y="1905"/>
              <a:ext cx="27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CC0000"/>
                  </a:solidFill>
                </a:rPr>
                <a:t>R</a:t>
              </a:r>
              <a:r>
                <a:rPr lang="en-US" sz="1800" b="1" baseline="-25000">
                  <a:solidFill>
                    <a:srgbClr val="CC0000"/>
                  </a:solidFill>
                </a:rPr>
                <a:t>S</a:t>
              </a:r>
            </a:p>
          </p:txBody>
        </p:sp>
      </p:grpSp>
      <p:sp>
        <p:nvSpPr>
          <p:cNvPr id="100357" name="Text Box 19"/>
          <p:cNvSpPr txBox="1">
            <a:spLocks noChangeArrowheads="1"/>
          </p:cNvSpPr>
          <p:nvPr/>
        </p:nvSpPr>
        <p:spPr bwMode="auto">
          <a:xfrm>
            <a:off x="633046" y="381000"/>
            <a:ext cx="984738" cy="40005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3051545" name="Picture 25" descr="event26-blackHole3000-Y-wireframe-rot-more-blueTrack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838201"/>
            <a:ext cx="2250831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51551" name="Text Box 31"/>
          <p:cNvSpPr txBox="1">
            <a:spLocks noChangeArrowheads="1"/>
          </p:cNvSpPr>
          <p:nvPr/>
        </p:nvSpPr>
        <p:spPr bwMode="auto">
          <a:xfrm>
            <a:off x="6358305" y="3028950"/>
            <a:ext cx="2827032" cy="400110"/>
          </a:xfrm>
          <a:prstGeom prst="rect">
            <a:avLst/>
          </a:prstGeom>
          <a:solidFill>
            <a:srgbClr val="CCFFFF"/>
          </a:solidFill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Evaporates in 10</a:t>
            </a:r>
            <a:r>
              <a:rPr lang="en-US" baseline="30000">
                <a:latin typeface="Arial" charset="0"/>
              </a:rPr>
              <a:t>-27</a:t>
            </a:r>
            <a:r>
              <a:rPr lang="en-US">
                <a:latin typeface="Arial" charset="0"/>
              </a:rPr>
              <a:t> sec</a:t>
            </a:r>
          </a:p>
        </p:txBody>
      </p:sp>
      <p:pic>
        <p:nvPicPr>
          <p:cNvPr id="100360" name="Picture 8" descr="ed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914400"/>
            <a:ext cx="25908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1" name="Flèche vers la droite 16"/>
          <p:cNvSpPr>
            <a:spLocks noChangeArrowheads="1"/>
          </p:cNvSpPr>
          <p:nvPr/>
        </p:nvSpPr>
        <p:spPr bwMode="auto">
          <a:xfrm>
            <a:off x="3276600" y="1600200"/>
            <a:ext cx="1143000" cy="762000"/>
          </a:xfrm>
          <a:prstGeom prst="rightArrow">
            <a:avLst>
              <a:gd name="adj1" fmla="val 50000"/>
              <a:gd name="adj2" fmla="val 49999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00362" name="ZoneTexte 17"/>
          <p:cNvSpPr txBox="1">
            <a:spLocks noChangeArrowheads="1"/>
          </p:cNvSpPr>
          <p:nvPr/>
        </p:nvSpPr>
        <p:spPr bwMode="auto">
          <a:xfrm>
            <a:off x="2743200" y="1066801"/>
            <a:ext cx="24737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>
                <a:solidFill>
                  <a:srgbClr val="FF0000"/>
                </a:solidFill>
                <a:latin typeface="Arial" charset="0"/>
              </a:rPr>
              <a:t>Extra Dimensions!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-17585" y="3581400"/>
            <a:ext cx="3072100" cy="2308324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Look for the decay </a:t>
            </a:r>
            <a:r>
              <a:rPr lang="en-GB" sz="1800" dirty="0" err="1" smtClean="0">
                <a:solidFill>
                  <a:srgbClr val="FF0000"/>
                </a:solidFill>
                <a:latin typeface="Arial"/>
              </a:rPr>
              <a:t>producs</a:t>
            </a: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en-GB" sz="1800" dirty="0" smtClean="0">
                <a:solidFill>
                  <a:srgbClr val="FF0000"/>
                </a:solidFill>
                <a:latin typeface="Arial"/>
              </a:rPr>
              <a:t>of an evaporating black hole </a:t>
            </a:r>
          </a:p>
          <a:p>
            <a:pPr>
              <a:defRPr/>
            </a:pPr>
            <a:endParaRPr lang="en-GB" sz="1800" dirty="0" smtClean="0">
              <a:latin typeface="Arial"/>
              <a:ea typeface="Wingdings" charset="2"/>
              <a:cs typeface="Wingdings" charset="2"/>
            </a:endParaRPr>
          </a:p>
          <a:p>
            <a:pPr>
              <a:defRPr/>
            </a:pPr>
            <a:r>
              <a:rPr lang="en-GB" sz="1800" dirty="0" err="1" smtClean="0"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Define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to be the scalar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sum of all high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p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T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objects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found in the event</a:t>
            </a:r>
          </a:p>
          <a:p>
            <a:pPr>
              <a:defRPr/>
            </a:pPr>
            <a:r>
              <a:rPr lang="en-GB" sz="1800" dirty="0" err="1" smtClean="0">
                <a:solidFill>
                  <a:srgbClr val="0000FF"/>
                </a:solidFill>
                <a:latin typeface="Arial"/>
                <a:ea typeface="Wingdings" charset="2"/>
                <a:cs typeface="Wingdings" charset="2"/>
              </a:rPr>
              <a:t>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Look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for deviations </a:t>
            </a:r>
          </a:p>
          <a:p>
            <a:pPr>
              <a:defRPr/>
            </a:pP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 at high S</a:t>
            </a:r>
            <a:r>
              <a:rPr lang="en-GB" sz="1800" baseline="-25000" dirty="0" smtClean="0">
                <a:solidFill>
                  <a:srgbClr val="0000FF"/>
                </a:solidFill>
                <a:latin typeface="Arial"/>
              </a:rPr>
              <a:t>T</a:t>
            </a:r>
            <a:endParaRPr lang="en-GB" sz="1800" baseline="-25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0367" name="ZoneTexte 22"/>
          <p:cNvSpPr txBox="1">
            <a:spLocks noChangeArrowheads="1"/>
          </p:cNvSpPr>
          <p:nvPr/>
        </p:nvSpPr>
        <p:spPr bwMode="auto">
          <a:xfrm>
            <a:off x="3032130" y="2438400"/>
            <a:ext cx="17684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200" dirty="0">
                <a:solidFill>
                  <a:srgbClr val="FF0000"/>
                </a:solidFill>
                <a:latin typeface="Arial" charset="0"/>
              </a:rPr>
              <a:t>Planck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scale</a:t>
            </a:r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fr-FR" sz="2200" dirty="0" smtClean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few </a:t>
            </a:r>
            <a:r>
              <a:rPr lang="fr-FR" sz="22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fr-FR" sz="2200" dirty="0">
                <a:solidFill>
                  <a:srgbClr val="FF0000"/>
                </a:solidFill>
                <a:latin typeface="Arial" charset="0"/>
              </a:rPr>
              <a:t>?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211016" y="6381751"/>
            <a:ext cx="8428234" cy="400110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Arial"/>
              </a:rPr>
              <a:t>Black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hole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masses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excluded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in </a:t>
            </a:r>
            <a:r>
              <a:rPr lang="fr-FR" dirty="0" smtClean="0">
                <a:solidFill>
                  <a:srgbClr val="FF0000"/>
                </a:solidFill>
                <a:latin typeface="Arial"/>
              </a:rPr>
              <a:t>range ~5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TeV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depending</a:t>
            </a:r>
            <a:r>
              <a:rPr lang="fr-FR" dirty="0">
                <a:solidFill>
                  <a:srgbClr val="FF0000"/>
                </a:solidFill>
                <a:latin typeface="Arial"/>
              </a:rPr>
              <a:t> on </a:t>
            </a:r>
            <a:r>
              <a:rPr lang="fr-FR" dirty="0" err="1">
                <a:solidFill>
                  <a:srgbClr val="FF0000"/>
                </a:solidFill>
                <a:latin typeface="Arial"/>
              </a:rPr>
              <a:t>assumptions</a:t>
            </a:r>
            <a:endParaRPr lang="fr-FR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 bwMode="auto">
          <a:xfrm>
            <a:off x="762000" y="-76200"/>
            <a:ext cx="7239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Search for Micro Black Holes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" name="Espace réservé du contenu 5" descr="Screen shot 2011-07-21 at 10.28.5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971800" y="3429000"/>
            <a:ext cx="323088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Espace réservé du contenu 5" descr="Screen shot 2011-07-21 at 10.30.18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172200" y="3429000"/>
            <a:ext cx="3084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533400" y="32004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CMS-EXO-11-071</a:t>
            </a:r>
            <a:endParaRPr lang="en-GB" sz="1600" dirty="0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5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5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1 at 10.29.0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4343400"/>
            <a:ext cx="3429000" cy="23042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66675"/>
            <a:ext cx="7239000" cy="904875"/>
          </a:xfrm>
        </p:spPr>
        <p:txBody>
          <a:bodyPr/>
          <a:lstStyle/>
          <a:p>
            <a:pPr lvl="0"/>
            <a:r>
              <a:rPr lang="en-GB" smtClean="0"/>
              <a:t>Search for Micro Black Holes</a:t>
            </a:r>
            <a:br>
              <a:rPr lang="en-GB" smtClean="0"/>
            </a:br>
            <a:endParaRPr lang="en-GB" dirty="0"/>
          </a:p>
        </p:txBody>
      </p:sp>
      <p:pic>
        <p:nvPicPr>
          <p:cNvPr id="7" name="Espace réservé du contenu 5" descr="Screen shot 2011-07-21 at 10.29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45114" y="4267200"/>
            <a:ext cx="3217886" cy="232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667000" y="4191000"/>
            <a:ext cx="3841642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Nice events,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this 10 jet event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Espace réservé du contenu 5" descr="Screen shot 2011-07-21 at 10.29.5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8020" y="838200"/>
            <a:ext cx="360426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Espace réservé du contenu 5" descr="Screen shot 2011-07-21 at 10.30.2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410200" y="914400"/>
            <a:ext cx="3430996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524000" y="2362200"/>
            <a:ext cx="2568131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Model independent results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61303" y="2057400"/>
            <a:ext cx="1749297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String ball search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5562600"/>
          </a:xfrm>
          <a:solidFill>
            <a:schemeClr val="accent5"/>
          </a:solidFill>
        </p:spPr>
        <p:txBody>
          <a:bodyPr/>
          <a:lstStyle/>
          <a:p>
            <a:pPr lvl="1"/>
            <a:r>
              <a:rPr lang="en-GB" dirty="0" smtClean="0">
                <a:solidFill>
                  <a:srgbClr val="0000FF"/>
                </a:solidFill>
              </a:rPr>
              <a:t>New Gauge bosons</a:t>
            </a:r>
          </a:p>
          <a:p>
            <a:pPr lvl="1"/>
            <a:r>
              <a:rPr lang="en-GB" dirty="0" err="1" smtClean="0">
                <a:solidFill>
                  <a:srgbClr val="0000FF"/>
                </a:solidFill>
              </a:rPr>
              <a:t>Colored</a:t>
            </a:r>
            <a:r>
              <a:rPr lang="en-GB" dirty="0" smtClean="0">
                <a:solidFill>
                  <a:srgbClr val="0000FF"/>
                </a:solidFill>
              </a:rPr>
              <a:t> resonances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Objects decaying into top quarks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Strong EW symmetry breaking </a:t>
            </a:r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topcolor</a:t>
            </a:r>
            <a:endParaRPr lang="en-GB" dirty="0" smtClean="0">
              <a:solidFill>
                <a:srgbClr val="0000FF"/>
              </a:solidFill>
            </a:endParaRP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4</a:t>
            </a:r>
            <a:r>
              <a:rPr lang="en-GB" baseline="30000" dirty="0" smtClean="0">
                <a:solidFill>
                  <a:srgbClr val="0000FF"/>
                </a:solidFill>
              </a:rPr>
              <a:t>th</a:t>
            </a:r>
            <a:r>
              <a:rPr lang="en-GB" dirty="0" smtClean="0">
                <a:solidFill>
                  <a:srgbClr val="0000FF"/>
                </a:solidFill>
              </a:rPr>
              <a:t> Generation of quarks and leptons 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Substructure /contact interactions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Technicolor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Long lived particles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Dark/Hidden Sector particles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…and more…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fr-FR" dirty="0" err="1" smtClean="0">
                <a:effectLst/>
              </a:rPr>
              <a:t>Other</a:t>
            </a:r>
            <a:r>
              <a:rPr lang="fr-FR" dirty="0" smtClean="0">
                <a:effectLst/>
              </a:rPr>
              <a:t> </a:t>
            </a:r>
            <a:r>
              <a:rPr lang="fr-FR" dirty="0" err="1" smtClean="0">
                <a:effectLst/>
              </a:rPr>
              <a:t>Searches</a:t>
            </a:r>
            <a:endParaRPr lang="fr-FR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fr-FR" dirty="0" err="1" smtClean="0"/>
              <a:t>Search</a:t>
            </a:r>
            <a:r>
              <a:rPr lang="fr-FR" dirty="0" smtClean="0"/>
              <a:t> for G</a:t>
            </a:r>
            <a:r>
              <a:rPr lang="fr-FR" baseline="-25000" dirty="0" smtClean="0"/>
              <a:t>KK</a:t>
            </a:r>
            <a:r>
              <a:rPr lang="fr-FR" dirty="0" smtClean="0"/>
              <a:t> &amp; New Gauge Bosons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152400" y="6172200"/>
            <a:ext cx="82296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Exclude</a:t>
            </a:r>
            <a:r>
              <a:rPr lang="fr-FR" dirty="0" smtClean="0">
                <a:solidFill>
                  <a:srgbClr val="FF0000"/>
                </a:solidFill>
              </a:rPr>
              <a:t> (SSM) Z’ up to 1.94 </a:t>
            </a:r>
            <a:r>
              <a:rPr lang="fr-FR" dirty="0" err="1" smtClean="0">
                <a:solidFill>
                  <a:srgbClr val="FF0000"/>
                </a:solidFill>
              </a:rPr>
              <a:t>TeV</a:t>
            </a:r>
            <a:r>
              <a:rPr lang="fr-FR" dirty="0" smtClean="0">
                <a:solidFill>
                  <a:srgbClr val="FF0000"/>
                </a:solidFill>
              </a:rPr>
              <a:t> and G</a:t>
            </a:r>
            <a:r>
              <a:rPr lang="fr-FR" baseline="-25000" dirty="0" smtClean="0">
                <a:solidFill>
                  <a:srgbClr val="FF0000"/>
                </a:solidFill>
              </a:rPr>
              <a:t>KK</a:t>
            </a:r>
            <a:r>
              <a:rPr lang="fr-FR" dirty="0" smtClean="0">
                <a:solidFill>
                  <a:srgbClr val="FF0000"/>
                </a:solidFill>
              </a:rPr>
              <a:t> up to 1.78 </a:t>
            </a:r>
            <a:r>
              <a:rPr lang="fr-FR" dirty="0" err="1" smtClean="0">
                <a:solidFill>
                  <a:srgbClr val="FF0000"/>
                </a:solidFill>
              </a:rPr>
              <a:t>TeV</a:t>
            </a:r>
            <a:r>
              <a:rPr lang="fr-FR" dirty="0" smtClean="0">
                <a:solidFill>
                  <a:srgbClr val="FF0000"/>
                </a:solidFill>
              </a:rPr>
              <a:t> or @ 95% CL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and new W’ bosons up to ~2.27 </a:t>
            </a:r>
            <a:r>
              <a:rPr lang="fr-FR" dirty="0" err="1" smtClean="0">
                <a:solidFill>
                  <a:srgbClr val="FF0000"/>
                </a:solidFill>
              </a:rPr>
              <a:t>TeV</a:t>
            </a:r>
            <a:r>
              <a:rPr lang="fr-FR" dirty="0" smtClean="0">
                <a:solidFill>
                  <a:srgbClr val="FF0000"/>
                </a:solidFill>
              </a:rPr>
              <a:t> @ 95% CL</a:t>
            </a:r>
          </a:p>
          <a:p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2400" y="895290"/>
            <a:ext cx="427294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Study</a:t>
            </a:r>
            <a:r>
              <a:rPr lang="fr-FR" dirty="0" smtClean="0">
                <a:solidFill>
                  <a:srgbClr val="0000FF"/>
                </a:solidFill>
              </a:rPr>
              <a:t> of the </a:t>
            </a:r>
            <a:r>
              <a:rPr lang="fr-FR" dirty="0" err="1" smtClean="0">
                <a:solidFill>
                  <a:srgbClr val="0000FF"/>
                </a:solidFill>
              </a:rPr>
              <a:t>channels</a:t>
            </a:r>
            <a:r>
              <a:rPr lang="en-US" dirty="0" smtClean="0">
                <a:solidFill>
                  <a:srgbClr val="0000FF"/>
                </a:solidFill>
                <a:sym typeface="Symbol"/>
              </a:rPr>
              <a:t>  Z’μμ, </a:t>
            </a:r>
            <a:r>
              <a:rPr lang="en-US" dirty="0" err="1" smtClean="0">
                <a:solidFill>
                  <a:srgbClr val="0000FF"/>
                </a:solidFill>
                <a:sym typeface="Symbol"/>
              </a:rPr>
              <a:t>ee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fr-FR" dirty="0"/>
          </a:p>
        </p:txBody>
      </p:sp>
      <p:pic>
        <p:nvPicPr>
          <p:cNvPr id="15" name="Espace réservé du contenu 5" descr="Screen shot 2011-07-21 at 10.17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" y="3810000"/>
            <a:ext cx="3505200" cy="229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3581400" y="1905000"/>
            <a:ext cx="1755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/>
          </a:p>
          <a:p>
            <a:r>
              <a:rPr lang="en-GB" sz="1600" dirty="0" smtClean="0"/>
              <a:t>CMS-EXO-11-019</a:t>
            </a:r>
            <a:endParaRPr lang="en-GB" sz="1600" dirty="0"/>
          </a:p>
        </p:txBody>
      </p:sp>
      <p:pic>
        <p:nvPicPr>
          <p:cNvPr id="26" name="Image 25" descr="Screen shot 2011-07-27 at 12.27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5715000"/>
            <a:ext cx="1231900" cy="279400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58" y="1295400"/>
            <a:ext cx="1229042" cy="762001"/>
          </a:xfrm>
          <a:prstGeom prst="rect">
            <a:avLst/>
          </a:prstGeom>
          <a:noFill/>
          <a:ln w="4127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 flipH="1">
            <a:off x="3962400" y="16734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Z’</a:t>
            </a:r>
            <a:endParaRPr lang="en-GB" sz="1400" dirty="0"/>
          </a:p>
        </p:txBody>
      </p:sp>
      <p:pic>
        <p:nvPicPr>
          <p:cNvPr id="23" name="Image 22" descr="Screen shot 2011-08-02 at 11.48.17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447800"/>
            <a:ext cx="3505200" cy="237489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825909" y="895290"/>
            <a:ext cx="4241891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Study</a:t>
            </a:r>
            <a:r>
              <a:rPr lang="fr-FR" dirty="0" smtClean="0">
                <a:solidFill>
                  <a:srgbClr val="0000FF"/>
                </a:solidFill>
              </a:rPr>
              <a:t> of the </a:t>
            </a:r>
            <a:r>
              <a:rPr lang="fr-FR" dirty="0" err="1" smtClean="0">
                <a:solidFill>
                  <a:srgbClr val="0000FF"/>
                </a:solidFill>
              </a:rPr>
              <a:t>channels</a:t>
            </a:r>
            <a:r>
              <a:rPr lang="fr-FR" dirty="0" smtClean="0">
                <a:solidFill>
                  <a:srgbClr val="0000FF"/>
                </a:solidFill>
              </a:rPr>
              <a:t> W’</a:t>
            </a:r>
            <a:r>
              <a:rPr lang="en-US" dirty="0" err="1" smtClean="0">
                <a:solidFill>
                  <a:srgbClr val="0000FF"/>
                </a:solidFill>
                <a:sym typeface="Symbol"/>
              </a:rPr>
              <a:t>μν,eν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fr-FR" dirty="0"/>
          </a:p>
        </p:txBody>
      </p:sp>
      <p:pic>
        <p:nvPicPr>
          <p:cNvPr id="19" name="Image 18" descr="Screen shot 2011-10-16 at 10.47.2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295" y="1219200"/>
            <a:ext cx="2749705" cy="2533436"/>
          </a:xfrm>
          <a:prstGeom prst="rect">
            <a:avLst/>
          </a:prstGeom>
        </p:spPr>
      </p:pic>
      <p:pic>
        <p:nvPicPr>
          <p:cNvPr id="20" name="Espace réservé du contenu 5" descr="Screen shot 2011-07-21 at 10.24.1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096000" y="3703373"/>
            <a:ext cx="2676356" cy="254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 descr="Screen shot 2011-07-27 at 12.33.31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4400" y="3691304"/>
            <a:ext cx="1404471" cy="103309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343400" y="4876800"/>
            <a:ext cx="1755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/>
          </a:p>
          <a:p>
            <a:r>
              <a:rPr lang="en-GB" sz="1600" dirty="0" smtClean="0"/>
              <a:t>CMS-EXO-11-024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>
                <a:latin typeface="Arial" charset="0"/>
              </a:rPr>
              <a:t>Theory Space</a:t>
            </a:r>
          </a:p>
        </p:txBody>
      </p:sp>
      <p:pic>
        <p:nvPicPr>
          <p:cNvPr id="40963" name="Espace réservé du contenu 5" descr="Screen shot 2011-09-09 at 4.48.50 PM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70338" y="914400"/>
            <a:ext cx="5486400" cy="5734050"/>
          </a:xfrm>
        </p:spPr>
      </p:pic>
      <p:sp>
        <p:nvSpPr>
          <p:cNvPr id="40964" name="Espace réservé de la date 3"/>
          <p:cNvSpPr>
            <a:spLocks noGrp="1"/>
          </p:cNvSpPr>
          <p:nvPr>
            <p:ph type="dt" sz="quarter" idx="4294967295"/>
          </p:nvPr>
        </p:nvSpPr>
        <p:spPr>
          <a:xfrm>
            <a:off x="70338" y="6543675"/>
            <a:ext cx="2760785" cy="247650"/>
          </a:xfrm>
          <a:prstGeom prst="rect">
            <a:avLst/>
          </a:prstGeom>
          <a:noFill/>
        </p:spPr>
        <p:txBody>
          <a:bodyPr/>
          <a:lstStyle/>
          <a:p>
            <a:r>
              <a:rPr lang="fr-CH" smtClean="0"/>
              <a:t>	</a:t>
            </a:r>
            <a:endParaRPr lang="fr-FR" smtClean="0"/>
          </a:p>
        </p:txBody>
      </p:sp>
      <p:sp>
        <p:nvSpPr>
          <p:cNvPr id="4096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8141677" y="6524625"/>
            <a:ext cx="791308" cy="171450"/>
          </a:xfrm>
          <a:prstGeom prst="rect">
            <a:avLst/>
          </a:prstGeom>
          <a:noFill/>
        </p:spPr>
        <p:txBody>
          <a:bodyPr/>
          <a:lstStyle/>
          <a:p>
            <a:fld id="{81459C1F-41A6-7B45-B1F6-549E41755B41}" type="slidenum">
              <a:rPr lang="fr-CH" smtClean="0"/>
              <a:pPr/>
              <a:t>3</a:t>
            </a:fld>
            <a:r>
              <a:rPr lang="fr-CH" smtClean="0"/>
              <a:t> </a:t>
            </a:r>
            <a:endParaRPr lang="fr-FR" smtClean="0"/>
          </a:p>
        </p:txBody>
      </p:sp>
      <p:pic>
        <p:nvPicPr>
          <p:cNvPr id="7" name="Image 6" descr="Screen shot 2011-09-09 at 4.49.22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00200"/>
            <a:ext cx="513470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8"/>
          <p:cNvCxnSpPr>
            <a:cxnSpLocks noChangeShapeType="1"/>
          </p:cNvCxnSpPr>
          <p:nvPr/>
        </p:nvCxnSpPr>
        <p:spPr bwMode="auto">
          <a:xfrm flipV="1">
            <a:off x="2039815" y="1143000"/>
            <a:ext cx="773723" cy="304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3024554" y="914401"/>
            <a:ext cx="3063384" cy="52322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2011: LHC Impact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5345724" y="1466195"/>
            <a:ext cx="3979825" cy="440120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FF"/>
                </a:solidFill>
                <a:latin typeface="Arial" charset="0"/>
              </a:rPr>
              <a:t>Note that during the last 3-4 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Years we –LHC experimentalists-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got more models to deal with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than we needed…</a:t>
            </a:r>
          </a:p>
          <a:p>
            <a:endParaRPr lang="en-GB">
              <a:solidFill>
                <a:srgbClr val="0000FF"/>
              </a:solidFill>
              <a:latin typeface="Arial" charset="0"/>
            </a:endParaRP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Some theorists found it a 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challenge to invent a model 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with signatures difficult for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</a:rPr>
              <a:t>the experiments: 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</a:rPr>
              <a:t>heavy stable charged particles, </a:t>
            </a:r>
          </a:p>
          <a:p>
            <a:r>
              <a:rPr lang="en-GB">
                <a:solidFill>
                  <a:srgbClr val="FF0000"/>
                </a:solidFill>
                <a:latin typeface="Arial" charset="0"/>
              </a:rPr>
              <a:t>hidden valley models, Quirks…</a:t>
            </a:r>
          </a:p>
          <a:p>
            <a:endParaRPr lang="en-GB">
              <a:solidFill>
                <a:srgbClr val="FF0000"/>
              </a:solidFill>
              <a:latin typeface="Arial" charset="0"/>
            </a:endParaRPr>
          </a:p>
          <a:p>
            <a:r>
              <a:rPr lang="en-GB">
                <a:solidFill>
                  <a:srgbClr val="FF0000"/>
                </a:solidFill>
                <a:latin typeface="Arial" charset="0"/>
              </a:rPr>
              <a:t>NOW WE STRIKE BACK!! </a:t>
            </a:r>
          </a:p>
          <a:p>
            <a:r>
              <a:rPr lang="en-GB">
                <a:latin typeface="Arial" charset="0"/>
              </a:rPr>
              <a:t> </a:t>
            </a:r>
          </a:p>
        </p:txBody>
      </p:sp>
      <p:sp>
        <p:nvSpPr>
          <p:cNvPr id="40970" name="ZoneTexte 9"/>
          <p:cNvSpPr txBox="1">
            <a:spLocks noChangeArrowheads="1"/>
          </p:cNvSpPr>
          <p:nvPr/>
        </p:nvSpPr>
        <p:spPr bwMode="auto">
          <a:xfrm>
            <a:off x="3657600" y="1371600"/>
            <a:ext cx="154012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M. Schmaltz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16062" y="5943601"/>
            <a:ext cx="357186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dirty="0">
                <a:latin typeface="Arial"/>
              </a:rPr>
              <a:t>But remember that these </a:t>
            </a:r>
          </a:p>
          <a:p>
            <a:pPr>
              <a:defRPr/>
            </a:pPr>
            <a:r>
              <a:rPr lang="en-GB" sz="2400" dirty="0">
                <a:latin typeface="Arial"/>
              </a:rPr>
              <a:t>are still early days!!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0970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Searching for Technicolor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Espace réservé du contenu 6" descr="Screen shot 2011-09-02 at 1.10.54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2209800"/>
            <a:ext cx="6784474" cy="4419600"/>
          </a:xfrm>
        </p:spPr>
      </p:pic>
      <p:pic>
        <p:nvPicPr>
          <p:cNvPr id="8" name="Image 7" descr="Screen shot 2011-09-02 at 4.43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162800" cy="60608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81000" y="1676400"/>
            <a:ext cx="6060423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Technicolor ~ QCD (</a:t>
            </a:r>
            <a:r>
              <a:rPr lang="en-GB" dirty="0" err="1" smtClean="0">
                <a:solidFill>
                  <a:srgbClr val="0000FF"/>
                </a:solidFill>
              </a:rPr>
              <a:t>color</a:t>
            </a:r>
            <a:r>
              <a:rPr lang="en-GB" dirty="0" smtClean="0">
                <a:solidFill>
                  <a:srgbClr val="0000FF"/>
                </a:solidFill>
              </a:rPr>
              <a:t> force); Higgs is composite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1 at 10.05.02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3374036"/>
            <a:ext cx="6096000" cy="2798164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7696200" cy="904875"/>
          </a:xfrm>
        </p:spPr>
        <p:txBody>
          <a:bodyPr/>
          <a:lstStyle/>
          <a:p>
            <a:r>
              <a:rPr lang="en-GB" dirty="0" smtClean="0"/>
              <a:t>Heavy Neutrinos in W</a:t>
            </a:r>
            <a:r>
              <a:rPr lang="en-GB" baseline="-25000" dirty="0" smtClean="0"/>
              <a:t>R</a:t>
            </a:r>
            <a:r>
              <a:rPr lang="en-GB" dirty="0" smtClean="0"/>
              <a:t> Decays</a:t>
            </a:r>
            <a:endParaRPr lang="en-GB" dirty="0"/>
          </a:p>
        </p:txBody>
      </p:sp>
      <p:pic>
        <p:nvPicPr>
          <p:cNvPr id="8" name="Espace réservé du contenu 5" descr="Screen shot 2011-07-21 at 10.37.4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6200" y="1587500"/>
            <a:ext cx="30353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361078" y="2286000"/>
            <a:ext cx="2430122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Select events with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2 leptons and 2 jets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0" name="Image 9" descr="Screen shot 2011-07-23 at 9.23.2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6469166" cy="2900283"/>
          </a:xfrm>
          <a:prstGeom prst="rect">
            <a:avLst/>
          </a:prstGeom>
        </p:spPr>
      </p:pic>
      <p:pic>
        <p:nvPicPr>
          <p:cNvPr id="11" name="Image 10" descr="Screen shot 2011-07-23 at 9.22.1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367" y="1371600"/>
            <a:ext cx="3126633" cy="22098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477000" y="3733800"/>
            <a:ext cx="2707559" cy="193899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Large exclusion range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 mass of the W</a:t>
            </a:r>
            <a:r>
              <a:rPr lang="en-GB" baseline="-25000" dirty="0" smtClean="0">
                <a:solidFill>
                  <a:srgbClr val="0000FF"/>
                </a:solidFill>
              </a:rPr>
              <a:t>R</a:t>
            </a:r>
            <a:r>
              <a:rPr lang="en-GB" dirty="0" smtClean="0">
                <a:solidFill>
                  <a:srgbClr val="0000FF"/>
                </a:solidFill>
              </a:rPr>
              <a:t> and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heavy neutrino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Tevatron</a:t>
            </a:r>
            <a:r>
              <a:rPr lang="en-GB" dirty="0" smtClean="0">
                <a:solidFill>
                  <a:srgbClr val="FF0000"/>
                </a:solidFill>
              </a:rPr>
              <a:t> excludes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W</a:t>
            </a:r>
            <a:r>
              <a:rPr lang="en-GB" baseline="-25000" dirty="0" smtClean="0">
                <a:solidFill>
                  <a:srgbClr val="FF0000"/>
                </a:solidFill>
              </a:rPr>
              <a:t>R</a:t>
            </a:r>
            <a:r>
              <a:rPr lang="en-GB" dirty="0" smtClean="0">
                <a:solidFill>
                  <a:srgbClr val="FF0000"/>
                </a:solidFill>
              </a:rPr>
              <a:t>~ 780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52400" y="914400"/>
            <a:ext cx="7366119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Left-right symmetric extension of the Standard Model</a:t>
            </a:r>
            <a:endParaRPr lang="en-GB" sz="2400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91000" y="1371600"/>
            <a:ext cx="1755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1600" dirty="0" smtClean="0"/>
          </a:p>
          <a:p>
            <a:r>
              <a:rPr lang="en-GB" sz="1600" dirty="0" smtClean="0"/>
              <a:t>CMS-EXO-11-002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904875"/>
          </a:xfrm>
        </p:spPr>
        <p:txBody>
          <a:bodyPr/>
          <a:lstStyle/>
          <a:p>
            <a:r>
              <a:rPr lang="en-GB" dirty="0" smtClean="0"/>
              <a:t>Search for Dijet Resonances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304800" y="838200"/>
            <a:ext cx="5230911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Select events with 2 jets with M</a:t>
            </a:r>
            <a:r>
              <a:rPr lang="en-GB" baseline="-25000" dirty="0" smtClean="0">
                <a:solidFill>
                  <a:srgbClr val="0000FF"/>
                </a:solidFill>
              </a:rPr>
              <a:t>JJ</a:t>
            </a:r>
            <a:r>
              <a:rPr lang="en-GB" dirty="0" smtClean="0">
                <a:solidFill>
                  <a:srgbClr val="0000FF"/>
                </a:solidFill>
              </a:rPr>
              <a:t>&gt; 1 </a:t>
            </a:r>
            <a:r>
              <a:rPr lang="en-GB" dirty="0" err="1" smtClean="0">
                <a:solidFill>
                  <a:srgbClr val="0000FF"/>
                </a:solidFill>
              </a:rPr>
              <a:t>TeV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Search for a bump in the invariant jet mass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5" name="Image 14" descr="Screen shot 2011-07-27 at 7.53.0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2362200"/>
            <a:ext cx="1562100" cy="901700"/>
          </a:xfrm>
          <a:prstGeom prst="rect">
            <a:avLst/>
          </a:prstGeom>
        </p:spPr>
      </p:pic>
      <p:pic>
        <p:nvPicPr>
          <p:cNvPr id="16" name="Espace réservé du contenu 5" descr="Screen shot 2011-07-21 at 10.13.2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76200" y="2257796"/>
            <a:ext cx="3116027" cy="292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Espace réservé du contenu 5" descr="Screen shot 2011-07-21 at 10.13.5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24200" y="2286000"/>
            <a:ext cx="304956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6553200" y="1143000"/>
            <a:ext cx="220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CMS:arXiv:1107.4771</a:t>
            </a:r>
          </a:p>
          <a:p>
            <a:endParaRPr lang="en-GB" sz="1600" dirty="0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81000" y="5475982"/>
            <a:ext cx="8077200" cy="1077218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</a:rPr>
              <a:t>The data exclude new particles predicted in the following models at the 95%</a:t>
            </a:r>
            <a:r>
              <a:rPr lang="en-US" sz="1600" dirty="0" smtClean="0">
                <a:solidFill>
                  <a:srgbClr val="0000FF"/>
                </a:solidFill>
              </a:rPr>
              <a:t>CL (CMS) </a:t>
            </a:r>
          </a:p>
          <a:p>
            <a:pPr algn="l"/>
            <a:r>
              <a:rPr lang="en-US" sz="1600" dirty="0">
                <a:solidFill>
                  <a:srgbClr val="FF0000"/>
                </a:solidFill>
              </a:rPr>
              <a:t>S</a:t>
            </a:r>
            <a:r>
              <a:rPr lang="en-US" sz="1600" dirty="0" smtClean="0">
                <a:solidFill>
                  <a:srgbClr val="FF0000"/>
                </a:solidFill>
              </a:rPr>
              <a:t>tring </a:t>
            </a:r>
            <a:r>
              <a:rPr lang="en-US" sz="1600" dirty="0">
                <a:solidFill>
                  <a:srgbClr val="FF0000"/>
                </a:solidFill>
              </a:rPr>
              <a:t>resonances with mass M(S)&lt;4.00TeV, E</a:t>
            </a:r>
            <a:r>
              <a:rPr lang="en-US" sz="1600" baseline="-25000" dirty="0">
                <a:solidFill>
                  <a:srgbClr val="FF0000"/>
                </a:solidFill>
              </a:rPr>
              <a:t>6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diquarks</a:t>
            </a:r>
            <a:r>
              <a:rPr lang="en-US" sz="1600" dirty="0">
                <a:solidFill>
                  <a:srgbClr val="FF0000"/>
                </a:solidFill>
              </a:rPr>
              <a:t> with M(D) &lt;3.52TeV, excited quarks with </a:t>
            </a:r>
            <a:r>
              <a:rPr lang="en-US" sz="1600" dirty="0" err="1">
                <a:solidFill>
                  <a:srgbClr val="FF0000"/>
                </a:solidFill>
              </a:rPr>
              <a:t>M(q</a:t>
            </a:r>
            <a:r>
              <a:rPr lang="en-US" sz="1600" dirty="0">
                <a:solidFill>
                  <a:srgbClr val="FF0000"/>
                </a:solidFill>
              </a:rPr>
              <a:t>∗)&lt;2.49TeV, </a:t>
            </a:r>
            <a:r>
              <a:rPr lang="en-US" sz="1600" dirty="0" err="1">
                <a:solidFill>
                  <a:srgbClr val="FF0000"/>
                </a:solidFill>
              </a:rPr>
              <a:t>axigluons</a:t>
            </a:r>
            <a:r>
              <a:rPr lang="en-US" sz="1600" dirty="0">
                <a:solidFill>
                  <a:srgbClr val="FF0000"/>
                </a:solidFill>
              </a:rPr>
              <a:t> and </a:t>
            </a:r>
            <a:r>
              <a:rPr lang="en-US" sz="1600" dirty="0" err="1">
                <a:solidFill>
                  <a:srgbClr val="FF0000"/>
                </a:solidFill>
              </a:rPr>
              <a:t>colorons</a:t>
            </a:r>
            <a:r>
              <a:rPr lang="en-US" sz="1600" dirty="0">
                <a:solidFill>
                  <a:srgbClr val="FF0000"/>
                </a:solidFill>
              </a:rPr>
              <a:t> with M(A,C)&lt;2.47TeV, and</a:t>
            </a:r>
            <a:r>
              <a:rPr lang="en-US" sz="1600" dirty="0" smtClean="0">
                <a:solidFill>
                  <a:srgbClr val="FF0000"/>
                </a:solidFill>
              </a:rPr>
              <a:t> W’ bosons </a:t>
            </a:r>
            <a:r>
              <a:rPr lang="en-US" sz="1600" dirty="0">
                <a:solidFill>
                  <a:srgbClr val="FF0000"/>
                </a:solidFill>
              </a:rPr>
              <a:t>with M(</a:t>
            </a:r>
            <a:r>
              <a:rPr lang="en-US" sz="1600" dirty="0" smtClean="0">
                <a:solidFill>
                  <a:srgbClr val="FF0000"/>
                </a:solidFill>
              </a:rPr>
              <a:t>W’)  &lt;1.51TeV</a:t>
            </a:r>
            <a:endParaRPr lang="en-US" sz="1600" dirty="0">
              <a:solidFill>
                <a:srgbClr val="184B8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1000" y="1676400"/>
            <a:ext cx="5334000" cy="492443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bump found  </a:t>
            </a:r>
            <a:r>
              <a:rPr lang="en-GB" dirty="0" smtClean="0">
                <a:solidFill>
                  <a:srgbClr val="FF0000"/>
                </a:solidFill>
              </a:rPr>
              <a:t>Limits  </a:t>
            </a:r>
            <a:r>
              <a:rPr lang="en-US" sz="2600" b="1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~1-4 </a:t>
            </a:r>
            <a:r>
              <a:rPr lang="en-US" dirty="0" err="1" smtClean="0">
                <a:solidFill>
                  <a:srgbClr val="FF0000"/>
                </a:solidFill>
                <a:sym typeface="Symbol"/>
              </a:rPr>
              <a:t>TeV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Range</a:t>
            </a:r>
            <a:r>
              <a:rPr lang="en-US" dirty="0" smtClean="0"/>
              <a:t> </a:t>
            </a:r>
            <a:endParaRPr lang="en-GB" dirty="0"/>
          </a:p>
        </p:txBody>
      </p:sp>
      <p:pic>
        <p:nvPicPr>
          <p:cNvPr id="24" name="Image 23" descr="Screen shot 2011-10-16 at 10.42.0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3657600"/>
            <a:ext cx="2971800" cy="1261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Z’</a:t>
            </a:r>
            <a:r>
              <a:rPr lang="en-US" dirty="0" smtClean="0">
                <a:sym typeface="Symbol"/>
              </a:rPr>
              <a:t> </a:t>
            </a:r>
            <a:r>
              <a:rPr lang="en-US" dirty="0" err="1" smtClean="0">
                <a:sym typeface="Symbol"/>
              </a:rPr>
              <a:t></a:t>
            </a:r>
            <a:r>
              <a:rPr lang="en-US" dirty="0" smtClean="0"/>
              <a:t> </a:t>
            </a:r>
            <a:r>
              <a:rPr lang="en-GB" dirty="0" smtClean="0"/>
              <a:t> </a:t>
            </a:r>
            <a:r>
              <a:rPr lang="en-GB" dirty="0" err="1" smtClean="0"/>
              <a:t>tt</a:t>
            </a:r>
            <a:r>
              <a:rPr lang="en-GB" dirty="0" smtClean="0"/>
              <a:t> Search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838200"/>
            <a:ext cx="8915399" cy="1323439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Search</a:t>
            </a:r>
            <a:r>
              <a:rPr lang="en-GB" dirty="0" smtClean="0">
                <a:solidFill>
                  <a:srgbClr val="0000FF"/>
                </a:solidFill>
              </a:rPr>
              <a:t> in the all </a:t>
            </a:r>
            <a:r>
              <a:rPr lang="en-GB" dirty="0" err="1" smtClean="0">
                <a:solidFill>
                  <a:srgbClr val="0000FF"/>
                </a:solidFill>
              </a:rPr>
              <a:t>hadronic</a:t>
            </a:r>
            <a:r>
              <a:rPr lang="en-GB" dirty="0" smtClean="0">
                <a:solidFill>
                  <a:srgbClr val="0000FF"/>
                </a:solidFill>
              </a:rPr>
              <a:t> decay channel for the tops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Top</a:t>
            </a:r>
            <a:r>
              <a:rPr lang="en-GB" dirty="0" smtClean="0">
                <a:solidFill>
                  <a:srgbClr val="FF0000"/>
                </a:solidFill>
              </a:rPr>
              <a:t> quarks  are boosted for high mass Z’, jets merge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Start</a:t>
            </a:r>
            <a:r>
              <a:rPr lang="en-GB" dirty="0" smtClean="0">
                <a:solidFill>
                  <a:srgbClr val="0000FF"/>
                </a:solidFill>
              </a:rPr>
              <a:t> from Cambridge-Aachen FAT jets and apply jet pruning to find sub-jets</a:t>
            </a: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QCD background estimate from data (</a:t>
            </a:r>
            <a:r>
              <a:rPr lang="en-GB" dirty="0" err="1" smtClean="0">
                <a:solidFill>
                  <a:srgbClr val="0000FF"/>
                </a:solidFill>
              </a:rPr>
              <a:t>mistag</a:t>
            </a:r>
            <a:r>
              <a:rPr lang="en-GB" dirty="0" smtClean="0">
                <a:solidFill>
                  <a:srgbClr val="0000FF"/>
                </a:solidFill>
              </a:rPr>
              <a:t> method) </a:t>
            </a:r>
          </a:p>
          <a:p>
            <a:endParaRPr lang="en-GB" dirty="0" smtClean="0"/>
          </a:p>
        </p:txBody>
      </p:sp>
      <p:pic>
        <p:nvPicPr>
          <p:cNvPr id="12" name="Image 11" descr="Screen shot 2011-07-24 at 4.47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76600"/>
            <a:ext cx="3829050" cy="2975799"/>
          </a:xfrm>
          <a:prstGeom prst="rect">
            <a:avLst/>
          </a:prstGeom>
        </p:spPr>
      </p:pic>
      <p:pic>
        <p:nvPicPr>
          <p:cNvPr id="13" name="Image 12" descr="Screen shot 2011-07-24 at 4.41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1" y="3276600"/>
            <a:ext cx="4778189" cy="3048000"/>
          </a:xfrm>
          <a:prstGeom prst="rect">
            <a:avLst/>
          </a:prstGeom>
        </p:spPr>
      </p:pic>
      <p:pic>
        <p:nvPicPr>
          <p:cNvPr id="14" name="Image 13" descr="Screen shot 2011-07-24 at 4.54.0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209800"/>
            <a:ext cx="4673600" cy="10160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029200" y="2743200"/>
            <a:ext cx="4002067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Exclude KK-Gluons  1&lt;M&lt;1.5 </a:t>
            </a:r>
            <a:r>
              <a:rPr lang="en-GB" dirty="0" err="1" smtClean="0">
                <a:solidFill>
                  <a:srgbClr val="FF0000"/>
                </a:solidFill>
              </a:rPr>
              <a:t>TeV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2362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CMS-EXO-11-006</a:t>
            </a:r>
            <a:endParaRPr lang="en-GB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029200" y="2209800"/>
            <a:ext cx="422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Particle flow an asset for this study!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7312" y="6400800"/>
            <a:ext cx="8260031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T. Rizzo: look in boosted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leptonic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top decays to check OPERA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…</a:t>
            </a:r>
            <a:r>
              <a:rPr lang="fr-FR" sz="1600" dirty="0" smtClean="0"/>
              <a:t>arXiv:1110.0821</a:t>
            </a:r>
            <a:endParaRPr lang="en-GB" sz="1600" dirty="0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4</a:t>
            </a:r>
            <a:r>
              <a:rPr lang="en-GB" baseline="30000" dirty="0" smtClean="0"/>
              <a:t>th</a:t>
            </a:r>
            <a:r>
              <a:rPr lang="en-GB" dirty="0" smtClean="0"/>
              <a:t> Generation: Top partners </a:t>
            </a:r>
            <a:endParaRPr lang="en-GB" dirty="0"/>
          </a:p>
        </p:txBody>
      </p:sp>
      <p:pic>
        <p:nvPicPr>
          <p:cNvPr id="10" name="Image 9" descr="Screen shot 2011-07-24 at 5.20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14400"/>
            <a:ext cx="977900" cy="304800"/>
          </a:xfrm>
          <a:prstGeom prst="rect">
            <a:avLst/>
          </a:prstGeom>
        </p:spPr>
      </p:pic>
      <p:pic>
        <p:nvPicPr>
          <p:cNvPr id="11" name="Image 10" descr="Screen shot 2011-07-24 at 5.02.2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07" y="1371600"/>
            <a:ext cx="4272293" cy="2759651"/>
          </a:xfrm>
          <a:prstGeom prst="rect">
            <a:avLst/>
          </a:prstGeom>
        </p:spPr>
      </p:pic>
      <p:pic>
        <p:nvPicPr>
          <p:cNvPr id="12" name="Image 11" descr="Screen shot 2011-07-24 at 5.14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914400"/>
            <a:ext cx="3314700" cy="381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791200" y="5029200"/>
            <a:ext cx="3159990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</a:t>
            </a:r>
            <a:r>
              <a:rPr lang="en-GB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’ with found in the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region of </a:t>
            </a:r>
            <a:r>
              <a:rPr lang="en-GB" dirty="0" smtClean="0">
                <a:solidFill>
                  <a:srgbClr val="FF0000"/>
                </a:solidFill>
              </a:rPr>
              <a:t>mass &lt; 450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at 95% CL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2400" y="5105400"/>
            <a:ext cx="4462930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top-like quark with </a:t>
            </a:r>
            <a:r>
              <a:rPr lang="en-GB" dirty="0" err="1" smtClean="0">
                <a:solidFill>
                  <a:srgbClr val="0000FF"/>
                </a:solidFill>
              </a:rPr>
              <a:t>tZ</a:t>
            </a:r>
            <a:r>
              <a:rPr lang="en-GB" dirty="0" smtClean="0">
                <a:solidFill>
                  <a:srgbClr val="0000FF"/>
                </a:solidFill>
              </a:rPr>
              <a:t> decay found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 </a:t>
            </a:r>
            <a:r>
              <a:rPr lang="en-GB" dirty="0" smtClean="0">
                <a:solidFill>
                  <a:srgbClr val="FF0000"/>
                </a:solidFill>
              </a:rPr>
              <a:t>mass &lt; 475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at 95% CL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Image 15" descr="Screen shot 2011-07-24 at 6.14.0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324600"/>
            <a:ext cx="5054600" cy="3429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257800" y="6305490"/>
            <a:ext cx="382147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</a:t>
            </a:r>
            <a:r>
              <a:rPr lang="en-GB" dirty="0" err="1" smtClean="0">
                <a:solidFill>
                  <a:srgbClr val="FF0000"/>
                </a:solidFill>
              </a:rPr>
              <a:t>b</a:t>
            </a:r>
            <a:r>
              <a:rPr lang="en-GB" dirty="0" smtClean="0">
                <a:solidFill>
                  <a:srgbClr val="FF0000"/>
                </a:solidFill>
              </a:rPr>
              <a:t>’ with 255&lt;mass&lt; 361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779192" y="4343400"/>
            <a:ext cx="1867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CMS-EXO-11-0051</a:t>
            </a:r>
            <a:endParaRPr lang="en-GB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457200" y="4385846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CMS-EXO-11-005</a:t>
            </a:r>
            <a:endParaRPr lang="en-GB" sz="1600" dirty="0"/>
          </a:p>
        </p:txBody>
      </p:sp>
      <p:pic>
        <p:nvPicPr>
          <p:cNvPr id="20" name="Image 19" descr="Screen shot 2011-10-19 at 8.29.4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14" y="1295400"/>
            <a:ext cx="4222286" cy="2889250"/>
          </a:xfrm>
          <a:prstGeom prst="rect">
            <a:avLst/>
          </a:prstGeom>
        </p:spPr>
      </p:pic>
      <p:sp>
        <p:nvSpPr>
          <p:cNvPr id="21" name="Explosion 2 20"/>
          <p:cNvSpPr/>
          <p:nvPr/>
        </p:nvSpPr>
        <p:spPr bwMode="auto">
          <a:xfrm>
            <a:off x="2971800" y="4267200"/>
            <a:ext cx="1295400" cy="6858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610600" cy="904875"/>
          </a:xfrm>
        </p:spPr>
        <p:txBody>
          <a:bodyPr/>
          <a:lstStyle/>
          <a:p>
            <a:r>
              <a:rPr lang="en-GB" dirty="0" smtClean="0"/>
              <a:t>Generic search for 4</a:t>
            </a:r>
            <a:r>
              <a:rPr lang="en-GB" baseline="30000" dirty="0" smtClean="0"/>
              <a:t>th</a:t>
            </a:r>
            <a:r>
              <a:rPr lang="en-GB" dirty="0" smtClean="0"/>
              <a:t> generation</a:t>
            </a:r>
            <a:endParaRPr lang="en-GB" dirty="0"/>
          </a:p>
        </p:txBody>
      </p:sp>
      <p:pic>
        <p:nvPicPr>
          <p:cNvPr id="5" name="Espace réservé du contenu 4" descr="Screen shot 2011-10-14 at 2.00.4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3200400"/>
            <a:ext cx="3212479" cy="3048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52400" y="838200"/>
            <a:ext cx="8299869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Search</a:t>
            </a:r>
            <a:r>
              <a:rPr lang="en-GB" dirty="0" smtClean="0">
                <a:solidFill>
                  <a:srgbClr val="0000FF"/>
                </a:solidFill>
              </a:rPr>
              <a:t> channel : High P</a:t>
            </a:r>
            <a:r>
              <a:rPr lang="en-GB" baseline="-25000" dirty="0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err="1" smtClean="0">
                <a:solidFill>
                  <a:srgbClr val="0000FF"/>
                </a:solidFill>
              </a:rPr>
              <a:t>muon</a:t>
            </a:r>
            <a:r>
              <a:rPr lang="en-GB" dirty="0" smtClean="0">
                <a:solidFill>
                  <a:srgbClr val="0000FF"/>
                </a:solidFill>
              </a:rPr>
              <a:t> (17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) and MET (40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), 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-quark and W-&gt; jets (30 </a:t>
            </a:r>
            <a:r>
              <a:rPr lang="en-GB" dirty="0" err="1" smtClean="0">
                <a:solidFill>
                  <a:srgbClr val="0000FF"/>
                </a:solidFill>
              </a:rPr>
              <a:t>GeV</a:t>
            </a:r>
            <a:r>
              <a:rPr lang="en-GB" dirty="0" smtClean="0">
                <a:solidFill>
                  <a:srgbClr val="0000FF"/>
                </a:solidFill>
              </a:rPr>
              <a:t>)</a:t>
            </a:r>
            <a:r>
              <a:rPr lang="en-GB" dirty="0" smtClean="0">
                <a:solidFill>
                  <a:srgbClr val="0000FF"/>
                </a:solidFill>
              </a:rPr>
              <a:t>    </a:t>
            </a:r>
            <a:r>
              <a:rPr lang="en-GB" dirty="0" smtClean="0">
                <a:solidFill>
                  <a:srgbClr val="0000FF"/>
                </a:solidFill>
              </a:rPr>
              <a:t>HT scalar sum of all selected objects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1-10-16 at 10.12.1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24200"/>
            <a:ext cx="3286921" cy="3083522"/>
          </a:xfrm>
          <a:prstGeom prst="rect">
            <a:avLst/>
          </a:prstGeom>
        </p:spPr>
      </p:pic>
      <p:pic>
        <p:nvPicPr>
          <p:cNvPr id="8" name="Image 7" descr="Screen shot 2011-10-16 at 9.57.4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583372"/>
            <a:ext cx="2221235" cy="1464628"/>
          </a:xfrm>
          <a:prstGeom prst="rect">
            <a:avLst/>
          </a:prstGeom>
        </p:spPr>
      </p:pic>
      <p:pic>
        <p:nvPicPr>
          <p:cNvPr id="9" name="Image 8" descr="Screen shot 2011-10-16 at 9.55.2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81200"/>
            <a:ext cx="1219200" cy="533400"/>
          </a:xfrm>
          <a:prstGeom prst="rect">
            <a:avLst/>
          </a:prstGeom>
        </p:spPr>
      </p:pic>
      <p:pic>
        <p:nvPicPr>
          <p:cNvPr id="10" name="Image 9" descr="Screen shot 2011-10-16 at 9.55.1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1600200"/>
            <a:ext cx="3124200" cy="144520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053363" y="1727537"/>
            <a:ext cx="1610337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6 classes on </a:t>
            </a:r>
          </a:p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# of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b’s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 and </a:t>
            </a:r>
          </a:p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# of W’s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2" name="Image 11" descr="Screen shot 2011-10-16 at 10.16.26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6370599"/>
            <a:ext cx="4495800" cy="411201"/>
          </a:xfrm>
          <a:prstGeom prst="rect">
            <a:avLst/>
          </a:prstGeom>
          <a:solidFill>
            <a:srgbClr val="0000FF"/>
          </a:solidFill>
          <a:ln w="34925">
            <a:solidFill>
              <a:srgbClr val="0000FF"/>
            </a:solidFill>
          </a:ln>
        </p:spPr>
      </p:pic>
      <p:sp>
        <p:nvSpPr>
          <p:cNvPr id="13" name="ZoneTexte 12"/>
          <p:cNvSpPr txBox="1"/>
          <p:nvPr/>
        </p:nvSpPr>
        <p:spPr>
          <a:xfrm>
            <a:off x="7388792" y="28956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CMS-EXO-11-054</a:t>
            </a:r>
            <a:endParaRPr lang="en-GB" sz="1600" dirty="0"/>
          </a:p>
        </p:txBody>
      </p:sp>
      <p:sp>
        <p:nvSpPr>
          <p:cNvPr id="14" name="Explosion 2 13"/>
          <p:cNvSpPr/>
          <p:nvPr/>
        </p:nvSpPr>
        <p:spPr bwMode="auto">
          <a:xfrm>
            <a:off x="7315200" y="39624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Espace réservé du numéro de diapositive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9F1E2B4-2F73-334D-90B9-9A0CB1C567F5}" type="slidenum">
              <a:rPr lang="fr-CH"/>
              <a:pPr/>
              <a:t>45</a:t>
            </a:fld>
            <a:r>
              <a:rPr lang="fr-CH"/>
              <a:t> </a:t>
            </a:r>
            <a:endParaRPr lang="fr-FR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34046" cy="685800"/>
          </a:xfrm>
        </p:spPr>
        <p:txBody>
          <a:bodyPr/>
          <a:lstStyle/>
          <a:p>
            <a:r>
              <a:rPr lang="en-US" sz="3600" dirty="0">
                <a:latin typeface="Arial" charset="0"/>
              </a:rPr>
              <a:t>Long Lived Particles </a:t>
            </a: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4648200" cy="5486400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400" dirty="0"/>
              <a:t>      </a:t>
            </a:r>
            <a:r>
              <a:rPr lang="en-US" dirty="0">
                <a:solidFill>
                  <a:schemeClr val="tx2"/>
                </a:solidFill>
              </a:rPr>
              <a:t>  </a:t>
            </a:r>
            <a:r>
              <a:rPr lang="en-US" sz="2000" dirty="0">
                <a:solidFill>
                  <a:schemeClr val="tx2"/>
                </a:solidFill>
                <a:latin typeface="Arial" charset="0"/>
              </a:rPr>
              <a:t>Split </a:t>
            </a:r>
            <a:r>
              <a:rPr lang="en-US" sz="2000" dirty="0" err="1">
                <a:solidFill>
                  <a:schemeClr val="tx2"/>
                </a:solidFill>
                <a:latin typeface="Arial" charset="0"/>
              </a:rPr>
              <a:t>Supersymmetry</a:t>
            </a:r>
            <a:endParaRPr lang="en-US" sz="2000" dirty="0" smtClean="0">
              <a:solidFill>
                <a:srgbClr val="000099"/>
              </a:solidFill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The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only light particles are the </a:t>
            </a:r>
            <a:r>
              <a:rPr lang="en-US" sz="1800" dirty="0">
                <a:solidFill>
                  <a:srgbClr val="006600"/>
                </a:solidFill>
                <a:latin typeface="Arial" charset="0"/>
              </a:rPr>
              <a:t>Higgs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and the </a:t>
            </a:r>
            <a:r>
              <a:rPr lang="en-US" sz="1800" dirty="0" err="1">
                <a:solidFill>
                  <a:srgbClr val="006600"/>
                </a:solidFill>
                <a:latin typeface="Arial" charset="0"/>
              </a:rPr>
              <a:t>gauginos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-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Gluino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can live long: sec, min, years!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- </a:t>
            </a:r>
            <a:r>
              <a:rPr lang="en-US" sz="1800" dirty="0">
                <a:solidFill>
                  <a:srgbClr val="CC0000"/>
                </a:solidFill>
                <a:latin typeface="Arial" charset="0"/>
              </a:rPr>
              <a:t>R-</a:t>
            </a:r>
            <a:r>
              <a:rPr lang="en-US" sz="1800" dirty="0" err="1">
                <a:solidFill>
                  <a:srgbClr val="CC0000"/>
                </a:solidFill>
                <a:latin typeface="Arial" charset="0"/>
              </a:rPr>
              <a:t>hadron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formation (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eg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: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gluino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+ gluon): slow, heavy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particles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   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 </a:t>
            </a:r>
            <a:r>
              <a:rPr lang="en-US" sz="1800" dirty="0" err="1" smtClean="0">
                <a:solidFill>
                  <a:schemeClr val="tx2"/>
                </a:solidFill>
                <a:latin typeface="Arial" charset="0"/>
              </a:rPr>
              <a:t>Gravitino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Dark Matter and GMSB 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0099"/>
                </a:solidFill>
                <a:latin typeface="Arial" charset="0"/>
              </a:rPr>
              <a:t>In some models/phase space the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gravitino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is the LSP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0099"/>
                </a:solidFill>
                <a:latin typeface="Arial" charset="0"/>
                <a:sym typeface="Symbol" charset="2"/>
              </a:rPr>
              <a:t></a:t>
            </a:r>
            <a:r>
              <a:rPr lang="en-US" sz="1800" dirty="0">
                <a:solidFill>
                  <a:srgbClr val="000099"/>
                </a:solidFill>
                <a:latin typeface="Arial" charset="0"/>
                <a:sym typeface="Symbol" charset="2"/>
              </a:rPr>
              <a:t> 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NLSP (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neutralino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en-US" sz="1800" dirty="0" err="1">
                <a:solidFill>
                  <a:srgbClr val="000099"/>
                </a:solidFill>
                <a:latin typeface="Arial" charset="0"/>
              </a:rPr>
              <a:t>stau</a:t>
            </a:r>
            <a:r>
              <a:rPr lang="en-US" sz="1800" dirty="0">
                <a:solidFill>
                  <a:srgbClr val="000099"/>
                </a:solidFill>
                <a:latin typeface="Arial" charset="0"/>
              </a:rPr>
              <a:t> lepton) can live ‘long’</a:t>
            </a:r>
          </a:p>
          <a:p>
            <a:pPr>
              <a:lnSpc>
                <a:spcPct val="90000"/>
              </a:lnSpc>
            </a:pPr>
            <a:r>
              <a:rPr lang="en-US" sz="1800" dirty="0" err="1">
                <a:solidFill>
                  <a:srgbClr val="000099"/>
                </a:solidFill>
                <a:latin typeface="Arial" charset="0"/>
                <a:sym typeface="Symbol" charset="2"/>
              </a:rPr>
              <a:t></a:t>
            </a:r>
            <a:r>
              <a:rPr lang="en-US" sz="1800" dirty="0">
                <a:solidFill>
                  <a:srgbClr val="000099"/>
                </a:solidFill>
                <a:latin typeface="Arial" charset="0"/>
                <a:sym typeface="Symbol" charset="2"/>
              </a:rPr>
              <a:t> non-pointing </a:t>
            </a:r>
            <a:r>
              <a:rPr lang="en-US" sz="1800" dirty="0" smtClean="0">
                <a:solidFill>
                  <a:srgbClr val="000099"/>
                </a:solidFill>
                <a:latin typeface="Arial" charset="0"/>
                <a:sym typeface="Symbol" charset="2"/>
              </a:rPr>
              <a:t>photons</a:t>
            </a:r>
          </a:p>
          <a:p>
            <a:pPr>
              <a:lnSpc>
                <a:spcPct val="90000"/>
              </a:lnSpc>
            </a:pPr>
            <a:endParaRPr lang="en-US" sz="1800" dirty="0" smtClean="0">
              <a:solidFill>
                <a:srgbClr val="000099"/>
              </a:solidFill>
              <a:latin typeface="Arial" charset="0"/>
              <a:sym typeface="Symbol" charset="2"/>
            </a:endParaRP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       Hidden Valley modes!…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rgbClr val="000099"/>
                </a:solidFill>
                <a:latin typeface="Arial" charset="0"/>
              </a:rPr>
              <a:t>     Plethora of possibilities for long lived neutrals</a:t>
            </a:r>
          </a:p>
          <a:p>
            <a:pPr>
              <a:lnSpc>
                <a:spcPct val="90000"/>
              </a:lnSpc>
              <a:buNone/>
            </a:pP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 </a:t>
            </a:r>
            <a:endParaRPr lang="en-US" sz="1800" dirty="0">
              <a:solidFill>
                <a:srgbClr val="000099"/>
              </a:solidFill>
              <a:latin typeface="Arial" charset="0"/>
              <a:sym typeface="Symbol" charset="2"/>
            </a:endParaRPr>
          </a:p>
        </p:txBody>
      </p:sp>
      <p:pic>
        <p:nvPicPr>
          <p:cNvPr id="102406" name="Picture 6" descr="cms"/>
          <p:cNvPicPr>
            <a:picLocks noChangeAspect="1" noChangeArrowheads="1"/>
          </p:cNvPicPr>
          <p:nvPr/>
        </p:nvPicPr>
        <p:blipFill>
          <a:blip r:embed="rId3"/>
          <a:srcRect l="18274" r="21255"/>
          <a:stretch>
            <a:fillRect/>
          </a:stretch>
        </p:blipFill>
        <p:spPr bwMode="auto">
          <a:xfrm>
            <a:off x="5486401" y="3581400"/>
            <a:ext cx="2347546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04800" y="6350913"/>
            <a:ext cx="4327089" cy="430887"/>
          </a:xfrm>
          <a:prstGeom prst="rect">
            <a:avLst/>
          </a:prstGeom>
          <a:solidFill>
            <a:srgbClr val="FFFF99"/>
          </a:solidFill>
          <a:ln w="476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ym typeface="Symbol" charset="2"/>
              </a:rPr>
              <a:t></a:t>
            </a:r>
            <a:r>
              <a:rPr lang="en-US" sz="2200" dirty="0" err="1" smtClean="0">
                <a:latin typeface="Arial" charset="0"/>
              </a:rPr>
              <a:t>Challenges</a:t>
            </a:r>
            <a:r>
              <a:rPr lang="en-US" sz="2200" dirty="0" smtClean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to the experiments!</a:t>
            </a:r>
          </a:p>
        </p:txBody>
      </p:sp>
      <p:sp>
        <p:nvSpPr>
          <p:cNvPr id="102408" name="Text Box 8"/>
          <p:cNvSpPr txBox="1">
            <a:spLocks noChangeArrowheads="1"/>
          </p:cNvSpPr>
          <p:nvPr/>
        </p:nvSpPr>
        <p:spPr bwMode="auto">
          <a:xfrm>
            <a:off x="4876800" y="5867400"/>
            <a:ext cx="4195999" cy="892552"/>
          </a:xfrm>
          <a:prstGeom prst="rect">
            <a:avLst/>
          </a:prstGeom>
          <a:solidFill>
            <a:srgbClr val="CCFFFF"/>
          </a:solidFill>
          <a:ln w="476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700" dirty="0" err="1">
                <a:latin typeface="Arial" charset="0"/>
              </a:rPr>
              <a:t>Sparticles</a:t>
            </a:r>
            <a:r>
              <a:rPr lang="en-US" sz="1700" dirty="0">
                <a:latin typeface="Arial" charset="0"/>
              </a:rPr>
              <a:t> stopped in the </a:t>
            </a:r>
            <a:r>
              <a:rPr lang="en-US" sz="1700" dirty="0" err="1">
                <a:latin typeface="Arial" charset="0"/>
              </a:rPr>
              <a:t>detector,walls</a:t>
            </a:r>
            <a:r>
              <a:rPr lang="en-US" sz="1700" dirty="0">
                <a:latin typeface="Arial" charset="0"/>
              </a:rPr>
              <a:t> </a:t>
            </a:r>
          </a:p>
          <a:p>
            <a:r>
              <a:rPr lang="en-US" sz="1700" dirty="0">
                <a:latin typeface="Arial" charset="0"/>
              </a:rPr>
              <a:t>of the cavern, or dense ‘stopper’ detector. </a:t>
            </a:r>
          </a:p>
          <a:p>
            <a:r>
              <a:rPr lang="en-US" sz="1700" dirty="0">
                <a:latin typeface="Arial" charset="0"/>
              </a:rPr>
              <a:t>They  decay after hours---months… </a:t>
            </a:r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 flipH="1">
            <a:off x="6471138" y="5029200"/>
            <a:ext cx="281354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10" name="Line 10"/>
          <p:cNvSpPr>
            <a:spLocks noChangeShapeType="1"/>
          </p:cNvSpPr>
          <p:nvPr/>
        </p:nvSpPr>
        <p:spPr bwMode="auto">
          <a:xfrm flipH="1" flipV="1">
            <a:off x="5838092" y="4724400"/>
            <a:ext cx="914400" cy="3048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2411" name="Text Box 11"/>
          <p:cNvSpPr txBox="1">
            <a:spLocks noChangeArrowheads="1"/>
          </p:cNvSpPr>
          <p:nvPr/>
        </p:nvSpPr>
        <p:spPr bwMode="auto">
          <a:xfrm>
            <a:off x="4768361" y="550863"/>
            <a:ext cx="184666" cy="40011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12" name="Text Box 13"/>
          <p:cNvSpPr txBox="1">
            <a:spLocks noChangeArrowheads="1"/>
          </p:cNvSpPr>
          <p:nvPr/>
        </p:nvSpPr>
        <p:spPr bwMode="auto">
          <a:xfrm>
            <a:off x="4953000" y="3276600"/>
            <a:ext cx="4052499" cy="52322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EG: K</a:t>
            </a:r>
            <a:r>
              <a:rPr lang="en-US" sz="1400" dirty="0">
                <a:solidFill>
                  <a:schemeClr val="tx2"/>
                </a:solidFill>
              </a:rPr>
              <a:t>. </a:t>
            </a:r>
            <a:r>
              <a:rPr lang="en-US" sz="1400" dirty="0" err="1">
                <a:solidFill>
                  <a:schemeClr val="tx2"/>
                </a:solidFill>
              </a:rPr>
              <a:t>Hamaguchi,M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en-US" sz="1400" dirty="0" err="1" smtClean="0">
                <a:solidFill>
                  <a:schemeClr val="tx2"/>
                </a:solidFill>
              </a:rPr>
              <a:t>Nojiri</a:t>
            </a:r>
            <a:r>
              <a:rPr lang="en-US" sz="1400" dirty="0" err="1">
                <a:solidFill>
                  <a:schemeClr val="tx2"/>
                </a:solidFill>
              </a:rPr>
              <a:t>,ADR</a:t>
            </a:r>
            <a:r>
              <a:rPr lang="en-US" sz="1400" dirty="0">
                <a:solidFill>
                  <a:schemeClr val="tx2"/>
                </a:solidFill>
              </a:rPr>
              <a:t> hep-ph/0612060</a:t>
            </a:r>
          </a:p>
          <a:p>
            <a:r>
              <a:rPr lang="en-US" sz="1400" dirty="0">
                <a:solidFill>
                  <a:schemeClr val="tx2"/>
                </a:solidFill>
              </a:rPr>
              <a:t>ADR, J. Ellis et al. </a:t>
            </a:r>
            <a:r>
              <a:rPr lang="en-US" sz="1400" dirty="0">
                <a:solidFill>
                  <a:schemeClr val="tx1"/>
                </a:solidFill>
              </a:rPr>
              <a:t>hep-ph/0508198</a:t>
            </a:r>
            <a:r>
              <a:rPr lang="en-US" sz="1400" dirty="0"/>
              <a:t> </a:t>
            </a:r>
          </a:p>
        </p:txBody>
      </p:sp>
      <p:pic>
        <p:nvPicPr>
          <p:cNvPr id="14" name="Espace réservé du contenu 5" descr="Screen shot 2011-07-21 at 10.55.53 PM.pn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16689" y="1066800"/>
            <a:ext cx="4627312" cy="1828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904875"/>
          </a:xfrm>
        </p:spPr>
        <p:txBody>
          <a:bodyPr/>
          <a:lstStyle/>
          <a:p>
            <a:pPr eaLnBrk="1" hangingPunct="1"/>
            <a:r>
              <a:rPr lang="fr-FR" sz="3800" dirty="0" err="1" smtClean="0">
                <a:latin typeface="Arial" charset="0"/>
              </a:rPr>
              <a:t>Search</a:t>
            </a:r>
            <a:r>
              <a:rPr lang="fr-FR" sz="3800" dirty="0" smtClean="0">
                <a:latin typeface="Arial" charset="0"/>
              </a:rPr>
              <a:t> for  </a:t>
            </a:r>
            <a:r>
              <a:rPr lang="fr-FR" sz="3800" dirty="0" err="1" smtClean="0">
                <a:latin typeface="Arial" charset="0"/>
              </a:rPr>
              <a:t>Stopped</a:t>
            </a:r>
            <a:r>
              <a:rPr lang="fr-FR" sz="3800" dirty="0" smtClean="0">
                <a:latin typeface="Arial" charset="0"/>
              </a:rPr>
              <a:t> </a:t>
            </a:r>
            <a:r>
              <a:rPr lang="fr-FR" sz="3800" dirty="0" err="1" smtClean="0">
                <a:latin typeface="Arial" charset="0"/>
              </a:rPr>
              <a:t>Gluinos</a:t>
            </a:r>
            <a:endParaRPr lang="fr-FR" sz="3800" dirty="0" smtClean="0">
              <a:latin typeface="Arial" charset="0"/>
            </a:endParaRPr>
          </a:p>
        </p:txBody>
      </p:sp>
      <p:sp>
        <p:nvSpPr>
          <p:cNvPr id="104454" name="ZoneTexte 5"/>
          <p:cNvSpPr txBox="1">
            <a:spLocks noChangeArrowheads="1"/>
          </p:cNvSpPr>
          <p:nvPr/>
        </p:nvSpPr>
        <p:spPr bwMode="auto">
          <a:xfrm>
            <a:off x="304800" y="1068050"/>
            <a:ext cx="8731451" cy="144655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200" dirty="0">
                <a:solidFill>
                  <a:srgbClr val="0000FF"/>
                </a:solidFill>
                <a:latin typeface="Arial" charset="0"/>
              </a:rPr>
              <a:t>Search for Heavy Stable Charged Particles that </a:t>
            </a:r>
            <a:r>
              <a:rPr lang="en-GB" sz="2200" dirty="0">
                <a:solidFill>
                  <a:srgbClr val="FF0000"/>
                </a:solidFill>
                <a:latin typeface="Arial" charset="0"/>
              </a:rPr>
              <a:t>stop in the detectors </a:t>
            </a:r>
            <a:endParaRPr lang="en-GB" sz="2200" dirty="0" smtClean="0">
              <a:solidFill>
                <a:srgbClr val="FF0000"/>
              </a:solidFill>
              <a:latin typeface="Arial" charset="0"/>
            </a:endParaRPr>
          </a:p>
          <a:p>
            <a:r>
              <a:rPr lang="en-GB" sz="2200" dirty="0" smtClean="0">
                <a:solidFill>
                  <a:srgbClr val="0000FF"/>
                </a:solidFill>
                <a:latin typeface="Arial" charset="0"/>
              </a:rPr>
              <a:t> and </a:t>
            </a:r>
            <a:r>
              <a:rPr lang="en-GB" sz="2200" dirty="0">
                <a:solidFill>
                  <a:srgbClr val="FF0000"/>
                </a:solidFill>
                <a:latin typeface="Arial" charset="0"/>
              </a:rPr>
              <a:t>decay a long time afterwards 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(</a:t>
            </a:r>
            <a:r>
              <a:rPr lang="en-GB" sz="2200" dirty="0" err="1">
                <a:solidFill>
                  <a:srgbClr val="0000FF"/>
                </a:solidFill>
                <a:latin typeface="Arial" charset="0"/>
              </a:rPr>
              <a:t>nsec</a:t>
            </a:r>
            <a:r>
              <a:rPr lang="en-GB" sz="2200" dirty="0">
                <a:solidFill>
                  <a:srgbClr val="0000FF"/>
                </a:solidFill>
                <a:latin typeface="Arial" charset="0"/>
              </a:rPr>
              <a:t>, sec, hrs…</a:t>
            </a:r>
            <a:r>
              <a:rPr lang="en-GB" sz="2200" dirty="0" smtClean="0">
                <a:solidFill>
                  <a:srgbClr val="0000FF"/>
                </a:solidFill>
                <a:latin typeface="Arial" charset="0"/>
              </a:rPr>
              <a:t>)</a:t>
            </a:r>
          </a:p>
          <a:p>
            <a:r>
              <a:rPr lang="en-GB" sz="2200" dirty="0" smtClean="0">
                <a:solidFill>
                  <a:srgbClr val="0000FF"/>
                </a:solidFill>
                <a:latin typeface="Arial" charset="0"/>
              </a:rPr>
              <a:t>Special data taking after the beams are dumped and during beam </a:t>
            </a:r>
          </a:p>
          <a:p>
            <a:r>
              <a:rPr lang="en-GB" sz="2200" dirty="0" smtClean="0">
                <a:solidFill>
                  <a:srgbClr val="0000FF"/>
                </a:solidFill>
                <a:latin typeface="Arial" charset="0"/>
              </a:rPr>
              <a:t> abort gaps  </a:t>
            </a:r>
            <a:endParaRPr lang="en-GB" sz="2200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13" name="Espace réservé du contenu 5" descr="Screen shot 2011-07-21 at 10.15.3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2590800"/>
            <a:ext cx="4114800" cy="3145479"/>
          </a:xfrm>
        </p:spPr>
      </p:pic>
      <p:pic>
        <p:nvPicPr>
          <p:cNvPr id="14" name="Espace réservé du contenu 5" descr="Screen shot 2011-07-21 at 10.15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2590800"/>
            <a:ext cx="41005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28600" y="6019800"/>
            <a:ext cx="8833493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95% CL Limits: Stopped </a:t>
            </a:r>
            <a:r>
              <a:rPr lang="en-GB" dirty="0" err="1" smtClean="0">
                <a:solidFill>
                  <a:srgbClr val="FF0000"/>
                </a:solidFill>
              </a:rPr>
              <a:t>Gluinos</a:t>
            </a:r>
            <a:r>
              <a:rPr lang="en-GB" dirty="0" smtClean="0">
                <a:solidFill>
                  <a:srgbClr val="FF0000"/>
                </a:solidFill>
              </a:rPr>
              <a:t> &gt; 600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, Stopped Stop quarks&gt; 337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248400" y="22098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CMS-EXO-11-020</a:t>
            </a:r>
            <a:endParaRPr lang="en-GB" sz="16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re 1"/>
          <p:cNvSpPr>
            <a:spLocks noGrp="1"/>
          </p:cNvSpPr>
          <p:nvPr>
            <p:ph type="title"/>
          </p:nvPr>
        </p:nvSpPr>
        <p:spPr>
          <a:xfrm>
            <a:off x="568569" y="-76200"/>
            <a:ext cx="8423031" cy="752475"/>
          </a:xfrm>
        </p:spPr>
        <p:txBody>
          <a:bodyPr/>
          <a:lstStyle/>
          <a:p>
            <a:r>
              <a:rPr lang="fr-FR" sz="3800" dirty="0" err="1" smtClean="0">
                <a:latin typeface="Arial" charset="0"/>
              </a:rPr>
              <a:t>Heavy</a:t>
            </a:r>
            <a:r>
              <a:rPr lang="fr-FR" sz="3800" dirty="0" smtClean="0">
                <a:latin typeface="Arial" charset="0"/>
              </a:rPr>
              <a:t> Stable </a:t>
            </a:r>
            <a:r>
              <a:rPr lang="fr-FR" sz="3800" dirty="0" err="1" smtClean="0">
                <a:latin typeface="Arial" charset="0"/>
              </a:rPr>
              <a:t>Charged</a:t>
            </a:r>
            <a:r>
              <a:rPr lang="fr-FR" sz="3800" dirty="0" smtClean="0">
                <a:latin typeface="Arial" charset="0"/>
              </a:rPr>
              <a:t> </a:t>
            </a:r>
            <a:r>
              <a:rPr lang="fr-FR" sz="3800" dirty="0" err="1" smtClean="0">
                <a:latin typeface="Arial" charset="0"/>
              </a:rPr>
              <a:t>Particles</a:t>
            </a:r>
            <a:endParaRPr lang="fr-FR" sz="3800" dirty="0" smtClean="0">
              <a:latin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324600" y="1524000"/>
            <a:ext cx="2594055" cy="1938992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Arial" charset="0"/>
              </a:rPr>
              <a:t>Stable </a:t>
            </a:r>
            <a:r>
              <a:rPr lang="fr-FR" dirty="0" err="1">
                <a:solidFill>
                  <a:srgbClr val="FF0000"/>
                </a:solidFill>
                <a:latin typeface="Arial" charset="0"/>
              </a:rPr>
              <a:t>particles</a:t>
            </a:r>
            <a:r>
              <a:rPr lang="fr-FR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fr-FR" dirty="0" err="1" smtClean="0">
                <a:solidFill>
                  <a:srgbClr val="FF0000"/>
                </a:solidFill>
                <a:latin typeface="Arial" charset="0"/>
              </a:rPr>
              <a:t>that</a:t>
            </a:r>
            <a:r>
              <a:rPr lang="fr-FR" dirty="0" smtClean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fr-FR" dirty="0" smtClean="0">
                <a:solidFill>
                  <a:srgbClr val="FF0000"/>
                </a:solidFill>
                <a:latin typeface="Arial" charset="0"/>
              </a:rPr>
              <a:t>traverse </a:t>
            </a:r>
            <a:r>
              <a:rPr lang="fr-FR" dirty="0">
                <a:solidFill>
                  <a:srgbClr val="FF0000"/>
                </a:solidFill>
                <a:latin typeface="Arial" charset="0"/>
              </a:rPr>
              <a:t>the</a:t>
            </a:r>
            <a:r>
              <a:rPr lang="fr-FR" dirty="0" smtClean="0">
                <a:solidFill>
                  <a:srgbClr val="FF0000"/>
                </a:solidFill>
                <a:latin typeface="Arial" charset="0"/>
              </a:rPr>
              <a:t> detector, </a:t>
            </a:r>
          </a:p>
          <a:p>
            <a:pPr>
              <a:defRPr/>
            </a:pPr>
            <a:r>
              <a:rPr lang="fr-FR" dirty="0" smtClean="0">
                <a:solidFill>
                  <a:srgbClr val="FF0000"/>
                </a:solidFill>
                <a:latin typeface="Arial" charset="0"/>
              </a:rPr>
              <a:t>and move </a:t>
            </a:r>
            <a:r>
              <a:rPr lang="fr-FR" dirty="0" err="1" smtClean="0">
                <a:solidFill>
                  <a:srgbClr val="FF0000"/>
                </a:solidFill>
                <a:latin typeface="Arial" charset="0"/>
              </a:rPr>
              <a:t>slowly</a:t>
            </a:r>
            <a:endParaRPr lang="fr-FR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endParaRPr lang="fr-FR" dirty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fr-FR" dirty="0" err="1">
                <a:solidFill>
                  <a:srgbClr val="0000FF"/>
                </a:solidFill>
                <a:latin typeface="Arial" charset="0"/>
              </a:rPr>
              <a:t>Eg</a:t>
            </a:r>
            <a:r>
              <a:rPr lang="fr-FR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Arial" charset="0"/>
              </a:rPr>
              <a:t>heavy</a:t>
            </a:r>
            <a:r>
              <a:rPr lang="fr-FR" dirty="0">
                <a:solidFill>
                  <a:srgbClr val="0000FF"/>
                </a:solidFill>
                <a:latin typeface="Arial" charset="0"/>
              </a:rPr>
              <a:t> stable</a:t>
            </a:r>
            <a:r>
              <a:rPr lang="fr-FR" dirty="0" smtClean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>
              <a:defRPr/>
            </a:pPr>
            <a:r>
              <a:rPr lang="fr-FR" dirty="0" err="1" smtClean="0">
                <a:solidFill>
                  <a:srgbClr val="0000FF"/>
                </a:solidFill>
                <a:latin typeface="Arial" charset="0"/>
              </a:rPr>
              <a:t>gluino</a:t>
            </a:r>
            <a:r>
              <a:rPr lang="fr-FR" dirty="0" smtClean="0">
                <a:solidFill>
                  <a:srgbClr val="0000FF"/>
                </a:solidFill>
                <a:latin typeface="Arial" charset="0"/>
              </a:rPr>
              <a:t> or </a:t>
            </a:r>
            <a:r>
              <a:rPr lang="fr-FR" dirty="0">
                <a:solidFill>
                  <a:srgbClr val="0000FF"/>
                </a:solidFill>
                <a:latin typeface="Arial" charset="0"/>
              </a:rPr>
              <a:t>stop/</a:t>
            </a:r>
            <a:r>
              <a:rPr lang="fr-FR" dirty="0" err="1">
                <a:solidFill>
                  <a:srgbClr val="0000FF"/>
                </a:solidFill>
                <a:latin typeface="Arial" charset="0"/>
              </a:rPr>
              <a:t>stau</a:t>
            </a:r>
            <a:endParaRPr lang="fr-FR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0" y="4343400"/>
            <a:ext cx="2864812" cy="2246769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 err="1" smtClean="0">
                <a:solidFill>
                  <a:srgbClr val="0000FF"/>
                </a:solidFill>
                <a:latin typeface="Arial"/>
              </a:rPr>
              <a:t>Search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dirty="0" err="1">
                <a:solidFill>
                  <a:srgbClr val="0000FF"/>
                </a:solidFill>
                <a:latin typeface="Arial"/>
              </a:rPr>
              <a:t>limits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Arial"/>
              </a:rPr>
              <a:t>using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fr-FR" dirty="0" err="1" smtClean="0">
                <a:solidFill>
                  <a:srgbClr val="0000FF"/>
                </a:solidFill>
                <a:latin typeface="Arial"/>
              </a:rPr>
              <a:t>tracker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fr-FR" dirty="0">
                <a:solidFill>
                  <a:srgbClr val="0000FF"/>
                </a:solidFill>
                <a:latin typeface="Arial"/>
              </a:rPr>
              <a:t>de/</a:t>
            </a:r>
            <a:r>
              <a:rPr lang="fr-FR" dirty="0" err="1" smtClean="0">
                <a:solidFill>
                  <a:srgbClr val="0000FF"/>
                </a:solidFill>
                <a:latin typeface="Arial"/>
              </a:rPr>
              <a:t>dx</a:t>
            </a:r>
            <a:r>
              <a:rPr lang="fr-FR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and </a:t>
            </a:r>
          </a:p>
          <a:p>
            <a:pPr>
              <a:defRPr/>
            </a:pPr>
            <a:r>
              <a:rPr lang="fr-FR" dirty="0" smtClean="0">
                <a:solidFill>
                  <a:srgbClr val="0000FF"/>
                </a:solidFill>
                <a:latin typeface="Arial"/>
              </a:rPr>
              <a:t>Muon TOF information</a:t>
            </a:r>
          </a:p>
          <a:p>
            <a:pPr>
              <a:defRPr/>
            </a:pPr>
            <a:endParaRPr lang="fr-FR" dirty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r>
              <a:rPr lang="fr-FR" dirty="0" err="1">
                <a:solidFill>
                  <a:srgbClr val="0000FF"/>
                </a:solidFill>
                <a:latin typeface="Arial"/>
              </a:rPr>
              <a:t>Result</a:t>
            </a:r>
            <a:r>
              <a:rPr lang="fr-FR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for 1 </a:t>
            </a:r>
            <a:r>
              <a:rPr lang="fr-FR" dirty="0">
                <a:solidFill>
                  <a:srgbClr val="0000FF"/>
                </a:solidFill>
                <a:latin typeface="Arial"/>
              </a:rPr>
              <a:t>f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b</a:t>
            </a:r>
            <a:r>
              <a:rPr lang="fr-FR" baseline="30000" dirty="0">
                <a:solidFill>
                  <a:srgbClr val="0000FF"/>
                </a:solidFill>
                <a:latin typeface="Arial"/>
              </a:rPr>
              <a:t>-</a:t>
            </a:r>
            <a:r>
              <a:rPr lang="fr-FR" baseline="30000" dirty="0" smtClean="0">
                <a:solidFill>
                  <a:srgbClr val="0000FF"/>
                </a:solidFill>
                <a:latin typeface="Arial"/>
              </a:rPr>
              <a:t>1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: </a:t>
            </a:r>
          </a:p>
          <a:p>
            <a:pPr>
              <a:defRPr/>
            </a:pPr>
            <a:r>
              <a:rPr lang="fr-FR" dirty="0" smtClean="0">
                <a:solidFill>
                  <a:srgbClr val="0000FF"/>
                </a:solidFill>
                <a:latin typeface="Arial"/>
              </a:rPr>
              <a:t>#Events consistent </a:t>
            </a:r>
            <a:r>
              <a:rPr lang="fr-FR" dirty="0" err="1" smtClean="0">
                <a:solidFill>
                  <a:srgbClr val="0000FF"/>
                </a:solidFill>
                <a:latin typeface="Arial"/>
              </a:rPr>
              <a:t>with</a:t>
            </a:r>
            <a:endParaRPr lang="fr-FR" dirty="0" smtClean="0">
              <a:solidFill>
                <a:srgbClr val="0000FF"/>
              </a:solidFill>
              <a:latin typeface="Arial"/>
            </a:endParaRPr>
          </a:p>
          <a:p>
            <a:pPr>
              <a:defRPr/>
            </a:pPr>
            <a:r>
              <a:rPr lang="fr-FR" dirty="0" err="1" smtClean="0">
                <a:solidFill>
                  <a:srgbClr val="0000FF"/>
                </a:solidFill>
                <a:latin typeface="Arial"/>
              </a:rPr>
              <a:t>estimated</a:t>
            </a:r>
            <a:r>
              <a:rPr lang="fr-FR" dirty="0" smtClean="0">
                <a:solidFill>
                  <a:srgbClr val="0000FF"/>
                </a:solidFill>
                <a:latin typeface="Arial"/>
              </a:rPr>
              <a:t> background</a:t>
            </a:r>
          </a:p>
          <a:p>
            <a:pPr>
              <a:defRPr/>
            </a:pPr>
            <a:endParaRPr lang="fr-FR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8" name="Espace réservé du contenu 5" descr="Screen shot 2011-07-21 at 10.22.41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121803"/>
            <a:ext cx="5791200" cy="3069197"/>
          </a:xfrm>
        </p:spPr>
      </p:pic>
      <p:pic>
        <p:nvPicPr>
          <p:cNvPr id="9" name="Image 8" descr="Screen shot 2011-07-24 at 11.21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572000"/>
            <a:ext cx="6248400" cy="14986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04800" y="838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CMS-EXO-11-022</a:t>
            </a:r>
            <a:endParaRPr lang="en-GB" sz="1600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Lived Stable Particles</a:t>
            </a:r>
            <a:endParaRPr lang="en-GB" dirty="0"/>
          </a:p>
        </p:txBody>
      </p:sp>
      <p:pic>
        <p:nvPicPr>
          <p:cNvPr id="5" name="Espace réservé du contenu 4" descr="Screen shot 2011-10-14 at 1.58.3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362200"/>
            <a:ext cx="3762691" cy="35052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76200" y="914400"/>
            <a:ext cx="9022597" cy="132343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             Long lived neutral particles like in Hidden Valley models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Simple</a:t>
            </a:r>
            <a:r>
              <a:rPr lang="en-GB" dirty="0" smtClean="0">
                <a:solidFill>
                  <a:srgbClr val="0000FF"/>
                </a:solidFill>
              </a:rPr>
              <a:t> Example: </a:t>
            </a:r>
            <a:r>
              <a:rPr lang="en-GB" dirty="0" err="1" smtClean="0">
                <a:solidFill>
                  <a:srgbClr val="0000FF"/>
                </a:solidFill>
              </a:rPr>
              <a:t>Higgs</a:t>
            </a:r>
            <a:r>
              <a:rPr lang="en-GB" dirty="0" err="1" smtClean="0">
                <a:solidFill>
                  <a:srgbClr val="0000FF"/>
                </a:solidFill>
                <a:sym typeface="Symbol"/>
              </a:rPr>
              <a:t></a:t>
            </a:r>
            <a:r>
              <a:rPr lang="en-GB" dirty="0" smtClean="0">
                <a:solidFill>
                  <a:srgbClr val="0000FF"/>
                </a:solidFill>
                <a:sym typeface="Symbol"/>
              </a:rPr>
              <a:t> X, where X decays into leptons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Symbol"/>
              </a:rPr>
              <a:t></a:t>
            </a:r>
            <a:r>
              <a:rPr lang="en-GB" dirty="0" err="1" smtClean="0">
                <a:solidFill>
                  <a:srgbClr val="0000FF"/>
                </a:solidFill>
                <a:sym typeface="Symbol"/>
              </a:rPr>
              <a:t>Search</a:t>
            </a:r>
            <a:r>
              <a:rPr lang="en-GB" dirty="0" smtClean="0">
                <a:solidFill>
                  <a:srgbClr val="0000FF"/>
                </a:solidFill>
                <a:sym typeface="Symbol"/>
              </a:rPr>
              <a:t> for electrons from displaced vertices in the inner tracker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  <a:sym typeface="Symbol"/>
              </a:rPr>
              <a:t></a:t>
            </a:r>
            <a:r>
              <a:rPr lang="en-GB" dirty="0" err="1" smtClean="0">
                <a:solidFill>
                  <a:srgbClr val="0000FF"/>
                </a:solidFill>
                <a:sym typeface="Symbol"/>
              </a:rPr>
              <a:t>Part</a:t>
            </a:r>
            <a:r>
              <a:rPr lang="en-GB" dirty="0" smtClean="0">
                <a:solidFill>
                  <a:srgbClr val="0000FF"/>
                </a:solidFill>
                <a:sym typeface="Symbol"/>
              </a:rPr>
              <a:t> of CMS tracking to find displaced vertices, for up to 50 cm displacement </a:t>
            </a:r>
            <a:r>
              <a:rPr lang="en-GB" dirty="0" smtClean="0">
                <a:solidFill>
                  <a:srgbClr val="0000FF"/>
                </a:solidFill>
              </a:rPr>
              <a:t>   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7" name="Image 6" descr="Screen shot 2011-10-16 at 9.10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362200"/>
            <a:ext cx="3810000" cy="343969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132956" y="3810000"/>
            <a:ext cx="1534044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m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H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=200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GeV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105400" y="3810000"/>
            <a:ext cx="1534044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m</a:t>
            </a:r>
            <a:r>
              <a:rPr lang="en-GB" sz="1800" baseline="-25000" dirty="0" err="1" smtClean="0">
                <a:solidFill>
                  <a:srgbClr val="0000FF"/>
                </a:solidFill>
                <a:latin typeface="Arial"/>
              </a:rPr>
              <a:t>H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=400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GeV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5006" y="6172200"/>
            <a:ext cx="8073194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Upper limits on cross sections ~ 0.03-0.003 </a:t>
            </a:r>
            <a:r>
              <a:rPr lang="en-GB" dirty="0" err="1" smtClean="0">
                <a:solidFill>
                  <a:srgbClr val="FF0000"/>
                </a:solidFill>
              </a:rPr>
              <a:t>pb</a:t>
            </a:r>
            <a:r>
              <a:rPr lang="en-GB" dirty="0" smtClean="0">
                <a:solidFill>
                  <a:srgbClr val="FF0000"/>
                </a:solidFill>
              </a:rPr>
              <a:t> (if decay in detector)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388792" y="1219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CMS-EXO-11-004</a:t>
            </a:r>
            <a:endParaRPr lang="en-GB" sz="1600" dirty="0"/>
          </a:p>
        </p:txBody>
      </p:sp>
      <p:sp>
        <p:nvSpPr>
          <p:cNvPr id="12" name="Explosion 2 11"/>
          <p:cNvSpPr/>
          <p:nvPr/>
        </p:nvSpPr>
        <p:spPr bwMode="auto">
          <a:xfrm>
            <a:off x="7391400" y="42672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239000" cy="904875"/>
          </a:xfrm>
        </p:spPr>
        <p:txBody>
          <a:bodyPr/>
          <a:lstStyle/>
          <a:p>
            <a:r>
              <a:rPr lang="en-GB" dirty="0" smtClean="0"/>
              <a:t>CMS &amp; 2011 pp Run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76200" y="4857452"/>
            <a:ext cx="8839200" cy="144655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CMS Experiment: General purpose - large acceptance detector </a:t>
            </a:r>
            <a:endParaRPr lang="en-GB" dirty="0" smtClean="0">
              <a:solidFill>
                <a:srgbClr val="0000FF"/>
              </a:solidFill>
              <a:latin typeface="Wingdings"/>
              <a:ea typeface="Wingdings"/>
              <a:cs typeface="Wingdings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smtClean="0">
                <a:solidFill>
                  <a:srgbClr val="0000FF"/>
                </a:solidFill>
              </a:rPr>
              <a:t>LHC running now with 1380 bunches and  ~</a:t>
            </a:r>
            <a:r>
              <a:rPr lang="en-NZ" dirty="0" smtClean="0">
                <a:solidFill>
                  <a:srgbClr val="FF0000"/>
                </a:solidFill>
                <a:latin typeface="Arial" charset="0"/>
              </a:rPr>
              <a:t>3.3</a:t>
            </a:r>
            <a:r>
              <a:rPr lang="en-NZ" dirty="0" smtClean="0">
                <a:solidFill>
                  <a:srgbClr val="FF0000"/>
                </a:solidFill>
                <a:latin typeface="Wingdings" charset="2"/>
                <a:ea typeface="Wingdings" charset="2"/>
                <a:cs typeface="Wingdings" charset="2"/>
              </a:rPr>
              <a:t></a:t>
            </a:r>
            <a:r>
              <a:rPr lang="en-NZ" dirty="0" smtClean="0">
                <a:solidFill>
                  <a:srgbClr val="FF0000"/>
                </a:solidFill>
                <a:latin typeface="Arial" charset="0"/>
              </a:rPr>
              <a:t>10</a:t>
            </a:r>
            <a:r>
              <a:rPr lang="en-NZ" baseline="30000" dirty="0" smtClean="0">
                <a:solidFill>
                  <a:srgbClr val="FF0000"/>
                </a:solidFill>
                <a:latin typeface="Arial" charset="0"/>
              </a:rPr>
              <a:t>33</a:t>
            </a:r>
            <a:r>
              <a:rPr lang="en-NZ" dirty="0" smtClean="0">
                <a:solidFill>
                  <a:srgbClr val="FF0000"/>
                </a:solidFill>
                <a:latin typeface="Arial" charset="0"/>
              </a:rPr>
              <a:t>cm</a:t>
            </a:r>
            <a:r>
              <a:rPr lang="en-NZ" baseline="30000" dirty="0" smtClean="0">
                <a:solidFill>
                  <a:srgbClr val="FF0000"/>
                </a:solidFill>
                <a:latin typeface="Arial" charset="0"/>
              </a:rPr>
              <a:t>-2</a:t>
            </a:r>
            <a:r>
              <a:rPr lang="en-NZ" dirty="0" smtClean="0">
                <a:solidFill>
                  <a:srgbClr val="FF0000"/>
                </a:solidFill>
                <a:latin typeface="Arial" charset="0"/>
              </a:rPr>
              <a:t>s</a:t>
            </a:r>
            <a:r>
              <a:rPr lang="en-NZ" baseline="30000" dirty="0" smtClean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en-NZ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luminosity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-&gt; </a:t>
            </a:r>
            <a:r>
              <a:rPr lang="en-GB" sz="2400" dirty="0" smtClean="0">
                <a:solidFill>
                  <a:srgbClr val="FF0000"/>
                </a:solidFill>
              </a:rPr>
              <a:t>5.3 fb</a:t>
            </a:r>
            <a:r>
              <a:rPr lang="en-GB" sz="2400" baseline="30000" dirty="0" smtClean="0">
                <a:solidFill>
                  <a:srgbClr val="FF0000"/>
                </a:solidFill>
              </a:rPr>
              <a:t>-1</a:t>
            </a:r>
            <a:r>
              <a:rPr lang="en-GB" sz="2400" dirty="0" smtClean="0">
                <a:solidFill>
                  <a:srgbClr val="FF0000"/>
                </a:solidFill>
              </a:rPr>
              <a:t> delivered and 4.8 fb</a:t>
            </a:r>
            <a:r>
              <a:rPr lang="en-GB" sz="2400" baseline="30000" dirty="0" smtClean="0">
                <a:solidFill>
                  <a:srgbClr val="FF0000"/>
                </a:solidFill>
              </a:rPr>
              <a:t>-1</a:t>
            </a:r>
            <a:r>
              <a:rPr lang="en-GB" sz="2400" dirty="0" smtClean="0">
                <a:solidFill>
                  <a:srgbClr val="FF0000"/>
                </a:solidFill>
              </a:rPr>
              <a:t> recorded </a:t>
            </a:r>
          </a:p>
          <a:p>
            <a:r>
              <a:rPr lang="en-GB" sz="2400" dirty="0" smtClean="0">
                <a:solidFill>
                  <a:srgbClr val="FF0000"/>
                </a:solidFill>
              </a:rPr>
              <a:t>    </a:t>
            </a:r>
            <a:r>
              <a:rPr lang="en-GB" dirty="0" smtClean="0">
                <a:solidFill>
                  <a:srgbClr val="FF0000"/>
                </a:solidFill>
              </a:rPr>
              <a:t>Next week: end of pp running for 2011; Heavy Ion running in November 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19800" y="990600"/>
            <a:ext cx="1949222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Total luminosity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84851" y="914400"/>
            <a:ext cx="204414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CMS Experiment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Image 11" descr="Screen shot 2011-10-15 at 8.49.1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477912"/>
            <a:ext cx="4038600" cy="3094088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4954036" cy="312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Image 9" descr="Screen shot 2011-10-19 at 12.53.2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200" y="1447800"/>
            <a:ext cx="4141000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Displaced Photons</a:t>
            </a:r>
            <a:endParaRPr lang="en-GB" dirty="0"/>
          </a:p>
        </p:txBody>
      </p:sp>
      <p:pic>
        <p:nvPicPr>
          <p:cNvPr id="5" name="Espace réservé du contenu 4" descr="Screen shot 2011-10-18 at 10.56.47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3962400"/>
            <a:ext cx="4216400" cy="2691496"/>
          </a:xfrm>
        </p:spPr>
      </p:pic>
      <p:pic>
        <p:nvPicPr>
          <p:cNvPr id="6" name="Image 5" descr="Screen shot 2011-10-18 at 10.56.2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962400"/>
            <a:ext cx="4538410" cy="2895600"/>
          </a:xfrm>
          <a:prstGeom prst="rect">
            <a:avLst/>
          </a:prstGeom>
        </p:spPr>
      </p:pic>
      <p:pic>
        <p:nvPicPr>
          <p:cNvPr id="8" name="Image 7" descr="Screen shot 2011-10-18 at 10.55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688" y="1066800"/>
            <a:ext cx="2940912" cy="1947253"/>
          </a:xfrm>
          <a:prstGeom prst="rect">
            <a:avLst/>
          </a:prstGeom>
        </p:spPr>
      </p:pic>
      <p:pic>
        <p:nvPicPr>
          <p:cNvPr id="9" name="Image 8" descr="Screen shot 2011-10-18 at 10.54.5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501900"/>
            <a:ext cx="3175747" cy="138430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28600" y="762000"/>
            <a:ext cx="5481088" cy="163121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      EG: GMSB models, Hidden Valleys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Use</a:t>
            </a:r>
            <a:r>
              <a:rPr lang="en-GB" dirty="0" smtClean="0">
                <a:solidFill>
                  <a:srgbClr val="0000FF"/>
                </a:solidFill>
              </a:rPr>
              <a:t> photon conversions in CMS tracker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Probe</a:t>
            </a:r>
            <a:r>
              <a:rPr lang="en-GB" dirty="0" smtClean="0">
                <a:solidFill>
                  <a:srgbClr val="0000FF"/>
                </a:solidFill>
              </a:rPr>
              <a:t> ~0.1-1.0 </a:t>
            </a:r>
            <a:r>
              <a:rPr lang="en-GB" dirty="0" err="1" smtClean="0">
                <a:solidFill>
                  <a:srgbClr val="0000FF"/>
                </a:solidFill>
              </a:rPr>
              <a:t>nsec</a:t>
            </a:r>
            <a:r>
              <a:rPr lang="en-GB" dirty="0" smtClean="0">
                <a:solidFill>
                  <a:srgbClr val="0000FF"/>
                </a:solidFill>
              </a:rPr>
              <a:t> lifetimes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 (2-25 cm displaced vertices)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Select</a:t>
            </a:r>
            <a:r>
              <a:rPr lang="en-GB" dirty="0" smtClean="0">
                <a:solidFill>
                  <a:srgbClr val="0000FF"/>
                </a:solidFill>
              </a:rPr>
              <a:t> events with 2 jets, 2 photons and MET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76400" y="3886200"/>
            <a:ext cx="2955983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Transverse displacement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943600" y="3733800"/>
            <a:ext cx="2967479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Cross section upper limit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038600" y="3505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CMS-EXO-11-067</a:t>
            </a:r>
            <a:endParaRPr lang="en-GB" sz="1600" dirty="0"/>
          </a:p>
        </p:txBody>
      </p:sp>
      <p:pic>
        <p:nvPicPr>
          <p:cNvPr id="15" name="Image 14" descr="Screen shot 2011-07-31 at 5.03.4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2743200"/>
            <a:ext cx="1219200" cy="508000"/>
          </a:xfrm>
          <a:prstGeom prst="rect">
            <a:avLst/>
          </a:prstGeom>
        </p:spPr>
      </p:pic>
      <p:sp>
        <p:nvSpPr>
          <p:cNvPr id="16" name="Explosion 2 15"/>
          <p:cNvSpPr/>
          <p:nvPr/>
        </p:nvSpPr>
        <p:spPr bwMode="auto">
          <a:xfrm>
            <a:off x="7315200" y="27432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Top Charge Asymmetries </a:t>
            </a:r>
            <a:endParaRPr lang="en-US" baseline="300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5791200" cy="28956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Top charge asymmetry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Larger than expected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@ </a:t>
            </a:r>
            <a:r>
              <a:rPr lang="en-US" sz="2000" dirty="0" err="1" smtClean="0">
                <a:solidFill>
                  <a:srgbClr val="0000FF"/>
                </a:solidFill>
              </a:rPr>
              <a:t>Tevatron</a:t>
            </a:r>
            <a:r>
              <a:rPr lang="en-US" sz="2000" dirty="0" smtClean="0">
                <a:solidFill>
                  <a:srgbClr val="0000FF"/>
                </a:solidFill>
              </a:rPr>
              <a:t>! </a:t>
            </a: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Lepton+Jets</a:t>
            </a:r>
            <a:r>
              <a:rPr lang="en-US" sz="2000" dirty="0" smtClean="0">
                <a:solidFill>
                  <a:srgbClr val="0000FF"/>
                </a:solidFill>
              </a:rPr>
              <a:t> channel</a:t>
            </a:r>
          </a:p>
          <a:p>
            <a:pPr lvl="1"/>
            <a:r>
              <a:rPr lang="en-US" sz="2000" dirty="0" err="1" smtClean="0">
                <a:solidFill>
                  <a:srgbClr val="0000FF"/>
                </a:solidFill>
              </a:rPr>
              <a:t>Δ</a:t>
            </a:r>
            <a:r>
              <a:rPr lang="en-US" sz="2000" dirty="0" smtClean="0">
                <a:solidFill>
                  <a:srgbClr val="0000FF"/>
                </a:solidFill>
              </a:rPr>
              <a:t>(|</a:t>
            </a:r>
            <a:r>
              <a:rPr lang="en-US" sz="2000" dirty="0" err="1" smtClean="0">
                <a:solidFill>
                  <a:srgbClr val="0000FF"/>
                </a:solidFill>
              </a:rPr>
              <a:t>η</a:t>
            </a:r>
            <a:r>
              <a:rPr lang="en-US" sz="2000" dirty="0" smtClean="0">
                <a:solidFill>
                  <a:srgbClr val="0000FF"/>
                </a:solidFill>
              </a:rPr>
              <a:t>|) = |</a:t>
            </a:r>
            <a:r>
              <a:rPr lang="en-US" sz="2000" dirty="0" err="1" smtClean="0">
                <a:solidFill>
                  <a:srgbClr val="0000FF"/>
                </a:solidFill>
              </a:rPr>
              <a:t>η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</a:t>
            </a:r>
            <a:r>
              <a:rPr lang="en-US" sz="2000" dirty="0" smtClean="0">
                <a:solidFill>
                  <a:srgbClr val="0000FF"/>
                </a:solidFill>
              </a:rPr>
              <a:t>| - |</a:t>
            </a:r>
            <a:r>
              <a:rPr lang="en-US" sz="2000" dirty="0" err="1" smtClean="0">
                <a:solidFill>
                  <a:srgbClr val="0000FF"/>
                </a:solidFill>
              </a:rPr>
              <a:t>η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tbar</a:t>
            </a:r>
            <a:r>
              <a:rPr lang="en-US" sz="2000" dirty="0" smtClean="0">
                <a:solidFill>
                  <a:srgbClr val="0000FF"/>
                </a:solidFill>
              </a:rPr>
              <a:t>|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</a:t>
            </a:r>
            <a:r>
              <a:rPr lang="en-US" sz="2000" baseline="-25000" dirty="0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= </a:t>
            </a:r>
            <a:r>
              <a:rPr lang="en-US" sz="2000" dirty="0" smtClean="0">
                <a:solidFill>
                  <a:srgbClr val="0000FF"/>
                </a:solidFill>
              </a:rPr>
              <a:t>[N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Δ</a:t>
            </a:r>
            <a:r>
              <a:rPr lang="en-US" sz="2000" dirty="0">
                <a:solidFill>
                  <a:srgbClr val="0000FF"/>
                </a:solidFill>
              </a:rPr>
              <a:t>&gt;0</a:t>
            </a:r>
            <a:r>
              <a:rPr lang="en-US" sz="2000" dirty="0" smtClean="0">
                <a:solidFill>
                  <a:srgbClr val="0000FF"/>
                </a:solidFill>
              </a:rPr>
              <a:t>) - N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Δ</a:t>
            </a:r>
            <a:r>
              <a:rPr lang="en-US" sz="2000" dirty="0">
                <a:solidFill>
                  <a:srgbClr val="0000FF"/>
                </a:solidFill>
              </a:rPr>
              <a:t>&lt;</a:t>
            </a:r>
            <a:r>
              <a:rPr lang="en-US" sz="2000" dirty="0" smtClean="0">
                <a:solidFill>
                  <a:srgbClr val="0000FF"/>
                </a:solidFill>
              </a:rPr>
              <a:t>0)]/</a:t>
            </a:r>
            <a:r>
              <a:rPr lang="en-US" sz="2000" dirty="0" err="1" smtClean="0">
                <a:solidFill>
                  <a:srgbClr val="0000FF"/>
                </a:solidFill>
              </a:rPr>
              <a:t>N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tot</a:t>
            </a:r>
            <a:r>
              <a:rPr lang="en-US" sz="2000" dirty="0" smtClean="0">
                <a:solidFill>
                  <a:srgbClr val="0000FF"/>
                </a:solidFill>
              </a:rPr>
              <a:t/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>     = </a:t>
            </a:r>
            <a:r>
              <a:rPr lang="en-US" sz="2000" dirty="0">
                <a:solidFill>
                  <a:srgbClr val="0000FF"/>
                </a:solidFill>
              </a:rPr>
              <a:t>-</a:t>
            </a:r>
            <a:r>
              <a:rPr lang="en-US" sz="2000" dirty="0" smtClean="0">
                <a:solidFill>
                  <a:srgbClr val="0000FF"/>
                </a:solidFill>
              </a:rPr>
              <a:t>1.6 ± 3.0(stat) </a:t>
            </a:r>
            <a:r>
              <a:rPr lang="en-US" sz="2000" baseline="30000" dirty="0" smtClean="0">
                <a:solidFill>
                  <a:srgbClr val="0000FF"/>
                </a:solidFill>
              </a:rPr>
              <a:t>+1.0</a:t>
            </a:r>
            <a:r>
              <a:rPr lang="en-US" sz="2000" baseline="-25000" dirty="0" smtClean="0">
                <a:solidFill>
                  <a:srgbClr val="0000FF"/>
                </a:solidFill>
              </a:rPr>
              <a:t>-1.9</a:t>
            </a:r>
            <a:r>
              <a:rPr lang="en-US" sz="2000" dirty="0" smtClean="0">
                <a:solidFill>
                  <a:srgbClr val="0000FF"/>
                </a:solidFill>
              </a:rPr>
              <a:t>(</a:t>
            </a:r>
            <a:r>
              <a:rPr lang="en-US" sz="2000" dirty="0" err="1" smtClean="0">
                <a:solidFill>
                  <a:srgbClr val="0000FF"/>
                </a:solidFill>
              </a:rPr>
              <a:t>syst</a:t>
            </a:r>
            <a:r>
              <a:rPr lang="en-US" sz="2000" dirty="0" smtClean="0">
                <a:solidFill>
                  <a:srgbClr val="0000FF"/>
                </a:solidFill>
              </a:rPr>
              <a:t>) %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</a:t>
            </a:r>
            <a:r>
              <a:rPr lang="en-US" sz="2000" baseline="-25000" dirty="0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 (theory) = 1.3%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" name="Image 10" descr="Screen shot 2011-10-03 at 4.39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83" y="1143000"/>
            <a:ext cx="3291217" cy="1295400"/>
          </a:xfrm>
          <a:prstGeom prst="rect">
            <a:avLst/>
          </a:prstGeom>
        </p:spPr>
      </p:pic>
      <p:pic>
        <p:nvPicPr>
          <p:cNvPr id="12" name="Image 11" descr="Screen shot 2011-10-03 at 4.39.1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04" y="914400"/>
            <a:ext cx="2164796" cy="2914650"/>
          </a:xfrm>
          <a:prstGeom prst="rect">
            <a:avLst/>
          </a:prstGeom>
        </p:spPr>
      </p:pic>
      <p:pic>
        <p:nvPicPr>
          <p:cNvPr id="13" name="Picture 9" descr="Result_Data_DeltaAbsEta_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8600" y="4307117"/>
            <a:ext cx="3276600" cy="2354541"/>
          </a:xfrm>
          <a:prstGeom prst="rect">
            <a:avLst/>
          </a:prstGeom>
        </p:spPr>
      </p:pic>
      <p:pic>
        <p:nvPicPr>
          <p:cNvPr id="9" name="Image 8" descr="Screen shot 2011-10-18 at 6.29.0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4267199"/>
            <a:ext cx="3260994" cy="243840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858000" y="4343400"/>
            <a:ext cx="2428870" cy="193899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More</a:t>
            </a:r>
            <a:r>
              <a:rPr lang="en-GB" dirty="0" smtClean="0">
                <a:solidFill>
                  <a:srgbClr val="FF0000"/>
                </a:solidFill>
              </a:rPr>
              <a:t> difficult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compared to the 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Tevatron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FF0000"/>
                </a:solidFill>
              </a:rPr>
              <a:t>No</a:t>
            </a:r>
            <a:r>
              <a:rPr lang="en-GB" dirty="0" smtClean="0">
                <a:solidFill>
                  <a:srgbClr val="FF0000"/>
                </a:solidFill>
              </a:rPr>
              <a:t> “exceptionally”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large deviation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observed 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43400" y="6019800"/>
            <a:ext cx="2196635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Asymmetry </a:t>
            </a:r>
            <a:r>
              <a:rPr lang="en-GB" sz="1600" dirty="0" err="1" smtClean="0">
                <a:solidFill>
                  <a:srgbClr val="0000FF"/>
                </a:solidFill>
              </a:rPr>
              <a:t>vs</a:t>
            </a:r>
            <a:r>
              <a:rPr lang="en-GB" sz="1600" dirty="0" smtClean="0">
                <a:solidFill>
                  <a:srgbClr val="0000FF"/>
                </a:solidFill>
              </a:rPr>
              <a:t> </a:t>
            </a:r>
            <a:r>
              <a:rPr lang="en-GB" sz="1600" dirty="0" err="1" smtClean="0">
                <a:solidFill>
                  <a:srgbClr val="0000FF"/>
                </a:solidFill>
              </a:rPr>
              <a:t>tt</a:t>
            </a:r>
            <a:r>
              <a:rPr lang="en-GB" sz="1600" dirty="0" smtClean="0">
                <a:solidFill>
                  <a:srgbClr val="0000FF"/>
                </a:solidFill>
              </a:rPr>
              <a:t> mass</a:t>
            </a:r>
            <a:endParaRPr lang="en-GB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6024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763000" cy="904875"/>
          </a:xfrm>
        </p:spPr>
        <p:txBody>
          <a:bodyPr/>
          <a:lstStyle/>
          <a:p>
            <a:r>
              <a:rPr lang="en-GB" sz="3800" dirty="0" smtClean="0"/>
              <a:t>Like Sign Top Production at the LHC</a:t>
            </a:r>
            <a:endParaRPr lang="en-GB" sz="3800" dirty="0"/>
          </a:p>
        </p:txBody>
      </p:sp>
      <p:pic>
        <p:nvPicPr>
          <p:cNvPr id="5" name="Espace réservé du contenu 4" descr="Screen shot 2011-06-09 at 3.00.54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5731" y="3505200"/>
            <a:ext cx="4203469" cy="3124200"/>
          </a:xfrm>
        </p:spPr>
      </p:pic>
      <p:pic>
        <p:nvPicPr>
          <p:cNvPr id="6" name="Image 5" descr="Screen shot 2011-06-09 at 3.00.2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71600"/>
            <a:ext cx="3014870" cy="1981200"/>
          </a:xfrm>
          <a:prstGeom prst="rect">
            <a:avLst/>
          </a:prstGeom>
        </p:spPr>
      </p:pic>
      <p:pic>
        <p:nvPicPr>
          <p:cNvPr id="7" name="Image 6" descr="Screen shot 2011-06-09 at 3.00.0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1397000"/>
            <a:ext cx="2679700" cy="19558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6214" y="838200"/>
            <a:ext cx="8662986" cy="43088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200" dirty="0" smtClean="0">
                <a:solidFill>
                  <a:srgbClr val="FF0000"/>
                </a:solidFill>
              </a:rPr>
              <a:t>Is the </a:t>
            </a:r>
            <a:r>
              <a:rPr lang="en-GB" sz="2200" dirty="0" err="1" smtClean="0">
                <a:solidFill>
                  <a:srgbClr val="FF0000"/>
                </a:solidFill>
              </a:rPr>
              <a:t>Tevatron</a:t>
            </a:r>
            <a:r>
              <a:rPr lang="en-GB" sz="2200" dirty="0" smtClean="0">
                <a:solidFill>
                  <a:srgbClr val="FF0000"/>
                </a:solidFill>
              </a:rPr>
              <a:t> observation due to </a:t>
            </a:r>
            <a:r>
              <a:rPr lang="en-GB" sz="2200" dirty="0" err="1" smtClean="0">
                <a:solidFill>
                  <a:srgbClr val="FF0000"/>
                </a:solidFill>
              </a:rPr>
              <a:t>flavor</a:t>
            </a:r>
            <a:r>
              <a:rPr lang="en-GB" sz="2200" dirty="0" smtClean="0">
                <a:solidFill>
                  <a:srgbClr val="FF0000"/>
                </a:solidFill>
              </a:rPr>
              <a:t> changing neutral currents?</a:t>
            </a: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28600" y="3770055"/>
            <a:ext cx="4169756" cy="286232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This would lead for most models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to same sign top production at LHC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Search in CMS for like-sign leptons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from top quarks</a:t>
            </a:r>
          </a:p>
          <a:p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Two events found with one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background event predicted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-&gt; Exclusion limits!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590800" y="35052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CMS-EXO-11-065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2 at 10.22.45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71599"/>
            <a:ext cx="2971800" cy="4191001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Can we miss something?</a:t>
            </a:r>
            <a:endParaRPr lang="en-GB" dirty="0"/>
          </a:p>
        </p:txBody>
      </p:sp>
      <p:pic>
        <p:nvPicPr>
          <p:cNvPr id="7" name="Image 6" descr="Screen shot 2011-07-22 at 10.23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258122"/>
            <a:ext cx="5334000" cy="1170878"/>
          </a:xfrm>
          <a:prstGeom prst="rect">
            <a:avLst/>
          </a:prstGeom>
        </p:spPr>
      </p:pic>
      <p:pic>
        <p:nvPicPr>
          <p:cNvPr id="8" name="Image 7" descr="Screen shot 2011-07-21 at 9.56.5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30600"/>
            <a:ext cx="4114800" cy="2794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32355" y="838200"/>
            <a:ext cx="4497245" cy="132343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  </a:t>
            </a:r>
            <a:r>
              <a:rPr lang="en-GB" dirty="0" smtClean="0">
                <a:solidFill>
                  <a:srgbClr val="FF0000"/>
                </a:solidFill>
              </a:rPr>
              <a:t>Model independent search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Divide</a:t>
            </a:r>
            <a:r>
              <a:rPr lang="en-GB" dirty="0" smtClean="0">
                <a:solidFill>
                  <a:srgbClr val="0000FF"/>
                </a:solidFill>
              </a:rPr>
              <a:t> events into exclusive classes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Study</a:t>
            </a:r>
            <a:r>
              <a:rPr lang="en-GB" dirty="0" smtClean="0">
                <a:solidFill>
                  <a:srgbClr val="0000FF"/>
                </a:solidFill>
              </a:rPr>
              <a:t> deviations from SM predictions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 in a statistical way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28600" y="5715000"/>
            <a:ext cx="4134816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Probability distribution as expected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for 35 pb</a:t>
            </a:r>
            <a:r>
              <a:rPr lang="en-GB" baseline="30000" dirty="0" smtClean="0">
                <a:solidFill>
                  <a:srgbClr val="0000FF"/>
                </a:solidFill>
              </a:rPr>
              <a:t>-1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Look at &amp; watch the outliers…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800" y="9906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CMS-EXO-10-021</a:t>
            </a:r>
            <a:endParaRPr lang="en-GB" sz="1600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3" name="Image 2" descr="Screen shot 2011-09-26 at 2.32.1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762000"/>
            <a:ext cx="3776444" cy="5638800"/>
          </a:xfrm>
          <a:prstGeom prst="rect">
            <a:avLst/>
          </a:prstGeom>
        </p:spPr>
      </p:pic>
      <p:pic>
        <p:nvPicPr>
          <p:cNvPr id="5" name="Image 4" descr="Screen shot 2011-09-26 at 2.31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838200"/>
            <a:ext cx="3798849" cy="5562600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457200" y="-152400"/>
            <a:ext cx="8305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Summary of the Searches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28600" y="6400800"/>
            <a:ext cx="1813843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Since PIC2011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re 1"/>
          <p:cNvSpPr>
            <a:spLocks noGrp="1"/>
          </p:cNvSpPr>
          <p:nvPr>
            <p:ph type="title"/>
          </p:nvPr>
        </p:nvSpPr>
        <p:spPr>
          <a:xfrm>
            <a:off x="211015" y="-152400"/>
            <a:ext cx="8710246" cy="866775"/>
          </a:xfrm>
        </p:spPr>
        <p:txBody>
          <a:bodyPr/>
          <a:lstStyle/>
          <a:p>
            <a:r>
              <a:rPr lang="fr-FR" sz="3800" dirty="0" err="1" smtClean="0">
                <a:latin typeface="Arial" charset="0"/>
              </a:rPr>
              <a:t>Summary</a:t>
            </a:r>
            <a:r>
              <a:rPr lang="fr-FR" sz="3800" dirty="0" smtClean="0">
                <a:latin typeface="Arial" charset="0"/>
              </a:rPr>
              <a:t>: The </a:t>
            </a:r>
            <a:r>
              <a:rPr lang="fr-FR" sz="3800" dirty="0" err="1" smtClean="0">
                <a:latin typeface="Arial" charset="0"/>
              </a:rPr>
              <a:t>Searches</a:t>
            </a:r>
            <a:r>
              <a:rPr lang="fr-FR" sz="3800" dirty="0" smtClean="0">
                <a:latin typeface="Arial" charset="0"/>
              </a:rPr>
              <a:t> are on!</a:t>
            </a:r>
            <a:endParaRPr lang="fr-FR" sz="38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288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6997212" y="6281739"/>
            <a:ext cx="1918188" cy="542925"/>
          </a:xfrm>
          <a:prstGeom prst="rect">
            <a:avLst/>
          </a:prstGeom>
          <a:noFill/>
        </p:spPr>
        <p:txBody>
          <a:bodyPr/>
          <a:lstStyle/>
          <a:p>
            <a:fld id="{6AD3E268-318B-4D40-8509-39873DE903DA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NZ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122885" name="Espace réservé du contenu 2"/>
          <p:cNvSpPr txBox="1">
            <a:spLocks/>
          </p:cNvSpPr>
          <p:nvPr/>
        </p:nvSpPr>
        <p:spPr bwMode="auto">
          <a:xfrm>
            <a:off x="0" y="1066800"/>
            <a:ext cx="8991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has entered new territory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The ATLAS and CMS experiments are ready for searches for new physics. The most popular example is SUSY, but many other New Physics model searches are covered.   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No clear sign </a:t>
            </a:r>
            <a:r>
              <a:rPr lang="en-GB" sz="2400" dirty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of new physics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yet in the first 1-2 fb</a:t>
            </a:r>
            <a:r>
              <a:rPr lang="en-GB" sz="2400" baseline="300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 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at 7 </a:t>
            </a:r>
            <a:r>
              <a:rPr lang="en-GB" sz="2400" dirty="0" err="1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TeV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</a:p>
          <a:p>
            <a:pPr marL="342900" indent="-342900">
              <a:spcBef>
                <a:spcPct val="20000"/>
              </a:spcBef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   Starts to cut into the ‘preferred SUSY region’. The air for constrained models is getting very thin. We’ </a:t>
            </a:r>
            <a:r>
              <a:rPr lang="en-GB" sz="2400" dirty="0" err="1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ll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need to dig deeper.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Input from our theory colleagues welcome!</a:t>
            </a:r>
            <a:endParaRPr lang="en-GB" sz="2400" dirty="0" smtClean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Some analyses have been released only with 35 pb</a:t>
            </a:r>
            <a:r>
              <a:rPr lang="en-GB" sz="2400" baseline="300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so far so these have a lot of headroom left.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LHC did its </a:t>
            </a:r>
            <a:r>
              <a:rPr lang="en-GB" sz="24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part so far with a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great run in 2011 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Expect between 10 and 20 fb</a:t>
            </a:r>
            <a:r>
              <a:rPr lang="en-GB" sz="2400" baseline="300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-1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by end of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2012,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and perhaps a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slightly </a:t>
            </a:r>
            <a:r>
              <a:rPr lang="en-GB" sz="240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higher energy in 2012,which would help for searches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endParaRPr lang="en-GB" sz="2400" dirty="0">
              <a:solidFill>
                <a:srgbClr val="FF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" name="Image 2" descr="Screen shot 2011-10-03 at 1.47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8610600" cy="54742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05200" y="762000"/>
            <a:ext cx="171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H. Murayama </a:t>
            </a:r>
          </a:p>
          <a:p>
            <a:r>
              <a:rPr lang="en-GB" dirty="0" smtClean="0"/>
              <a:t>ICFA Seminar</a:t>
            </a:r>
            <a:endParaRPr lang="en-GB" dirty="0"/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04800" y="-152400"/>
            <a:ext cx="86106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kern="0" dirty="0" smtClean="0">
                <a:solidFill>
                  <a:srgbClr val="0000FF"/>
                </a:solidFill>
                <a:latin typeface="Arial"/>
                <a:ea typeface="ＭＳ Ｐゴシック" charset="-128"/>
                <a:cs typeface="ＭＳ Ｐゴシック" charset="-128"/>
              </a:rPr>
              <a:t>How does it feel to be a (BSM) Theorist</a:t>
            </a:r>
            <a:r>
              <a:rPr kumimoji="0" lang="en-GB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?</a:t>
            </a:r>
            <a:endParaRPr kumimoji="0" lang="en-GB" sz="3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Future?</a:t>
            </a:r>
            <a:endParaRPr lang="en-GB" dirty="0"/>
          </a:p>
        </p:txBody>
      </p:sp>
      <p:pic>
        <p:nvPicPr>
          <p:cNvPr id="5" name="Espace réservé du contenu 4" descr="Screen shot 2011-10-18 at 9.36.10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882401"/>
            <a:ext cx="8153400" cy="57886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85800" y="2667000"/>
            <a:ext cx="7772400" cy="914400"/>
          </a:xfrm>
        </p:spPr>
        <p:txBody>
          <a:bodyPr/>
          <a:lstStyle/>
          <a:p>
            <a:r>
              <a:rPr lang="en-GB" dirty="0" smtClean="0"/>
              <a:t>BACKUP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904875"/>
          </a:xfrm>
        </p:spPr>
        <p:txBody>
          <a:bodyPr/>
          <a:lstStyle/>
          <a:p>
            <a:r>
              <a:rPr lang="en-GB" dirty="0" smtClean="0"/>
              <a:t>Top Resonance Searches</a:t>
            </a:r>
            <a:endParaRPr lang="en-GB" dirty="0"/>
          </a:p>
        </p:txBody>
      </p:sp>
      <p:pic>
        <p:nvPicPr>
          <p:cNvPr id="5" name="Espace réservé du contenu 4" descr="Screen shot 2011-08-14 at 7.28.5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71800"/>
            <a:ext cx="2882664" cy="24384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Espace réservé du contenu 4" descr="Screen shot 2011-08-14 at 9.21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67000" y="2971800"/>
            <a:ext cx="320997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0" y="2709446"/>
            <a:ext cx="1735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CMS-TOP-10-007</a:t>
            </a:r>
            <a:endParaRPr lang="en-GB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3276600" y="2709446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CMS-EXO-11-055</a:t>
            </a:r>
            <a:endParaRPr lang="en-GB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228600" y="2114490"/>
            <a:ext cx="2117787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Low mass search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124200" y="2035314"/>
            <a:ext cx="2177148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High mass search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(boosted jets)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Explosion 2 11"/>
          <p:cNvSpPr/>
          <p:nvPr/>
        </p:nvSpPr>
        <p:spPr bwMode="auto">
          <a:xfrm>
            <a:off x="3352800" y="54102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pic>
        <p:nvPicPr>
          <p:cNvPr id="13" name="Image 12" descr="Screen shot 2011-08-22 at 7.23.59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971800"/>
            <a:ext cx="3517338" cy="2438400"/>
          </a:xfrm>
          <a:prstGeom prst="rect">
            <a:avLst/>
          </a:prstGeom>
        </p:spPr>
      </p:pic>
      <p:sp>
        <p:nvSpPr>
          <p:cNvPr id="14" name="Explosion 2 13"/>
          <p:cNvSpPr/>
          <p:nvPr/>
        </p:nvSpPr>
        <p:spPr bwMode="auto">
          <a:xfrm>
            <a:off x="6629400" y="54102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7200" y="1504890"/>
            <a:ext cx="4436130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 Searches in the lepton + jet  channel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210523" y="1504890"/>
            <a:ext cx="2552477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The </a:t>
            </a:r>
            <a:r>
              <a:rPr lang="en-GB" dirty="0" err="1" smtClean="0">
                <a:solidFill>
                  <a:srgbClr val="0000FF"/>
                </a:solidFill>
              </a:rPr>
              <a:t>dilepton</a:t>
            </a:r>
            <a:r>
              <a:rPr lang="en-GB" dirty="0" smtClean="0">
                <a:solidFill>
                  <a:srgbClr val="0000FF"/>
                </a:solidFill>
              </a:rPr>
              <a:t> channel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600200" y="909935"/>
            <a:ext cx="6019597" cy="46166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Heavy resonance decaying into a </a:t>
            </a:r>
            <a:r>
              <a:rPr lang="en-GB" sz="2400" dirty="0" err="1" smtClean="0">
                <a:solidFill>
                  <a:srgbClr val="FF0000"/>
                </a:solidFill>
              </a:rPr>
              <a:t>ttbar</a:t>
            </a:r>
            <a:r>
              <a:rPr lang="en-GB" sz="2400" dirty="0" smtClean="0">
                <a:solidFill>
                  <a:srgbClr val="FF0000"/>
                </a:solidFill>
              </a:rPr>
              <a:t> pair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2000" y="6400800"/>
            <a:ext cx="3364623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No signal observed so far …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629400" y="2667000"/>
            <a:ext cx="2283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ATLAS-CONF-2011-123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Pile-Up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7900" y="2603500"/>
            <a:ext cx="4356100" cy="3644900"/>
          </a:xfrm>
          <a:solidFill>
            <a:schemeClr val="accent5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number of reconstructed vertices after the August Technical Stop increased by factor </a:t>
            </a:r>
            <a:r>
              <a:rPr lang="en-US" dirty="0">
                <a:solidFill>
                  <a:srgbClr val="0000FF"/>
                </a:solidFill>
              </a:rPr>
              <a:t>1.5 </a:t>
            </a:r>
            <a:r>
              <a:rPr lang="en-US" dirty="0" smtClean="0">
                <a:solidFill>
                  <a:srgbClr val="0000FF"/>
                </a:solidFill>
              </a:rPr>
              <a:t> (</a:t>
            </a:r>
            <a:r>
              <a:rPr lang="en-US" dirty="0">
                <a:solidFill>
                  <a:srgbClr val="0000FF"/>
                </a:solidFill>
              </a:rPr>
              <a:t>β*=1.5m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1m 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Fills</a:t>
            </a:r>
            <a:r>
              <a:rPr lang="en-US" dirty="0" smtClean="0">
                <a:solidFill>
                  <a:srgbClr val="FF0000"/>
                </a:solidFill>
              </a:rPr>
              <a:t> start with ~15 pile-up interactions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Vertex reconstruction still quite linear with luminosity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Total inelastic cross section also has been measured from pile-up  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σ</a:t>
            </a:r>
            <a:r>
              <a:rPr lang="en-US" baseline="-25000" dirty="0" err="1" smtClean="0">
                <a:solidFill>
                  <a:schemeClr val="tx1"/>
                </a:solidFill>
              </a:rPr>
              <a:t>inel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pp</a:t>
            </a:r>
            <a:r>
              <a:rPr lang="en-US" b="1" dirty="0">
                <a:solidFill>
                  <a:schemeClr val="tx1"/>
                </a:solidFill>
              </a:rPr>
              <a:t>)= </a:t>
            </a:r>
            <a:r>
              <a:rPr lang="en-US" dirty="0" smtClean="0">
                <a:solidFill>
                  <a:schemeClr val="tx1"/>
                </a:solidFill>
              </a:rPr>
              <a:t>68.0 ± 2.0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Syst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     ± 2.4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Lum</a:t>
            </a:r>
            <a:r>
              <a:rPr lang="en-US" b="1" dirty="0" smtClean="0">
                <a:solidFill>
                  <a:schemeClr val="tx1"/>
                </a:solidFill>
              </a:rPr>
              <a:t>) </a:t>
            </a:r>
            <a:r>
              <a:rPr lang="en-US" dirty="0" smtClean="0">
                <a:solidFill>
                  <a:schemeClr val="tx1"/>
                </a:solidFill>
              </a:rPr>
              <a:t>± 4 </a:t>
            </a:r>
            <a:r>
              <a:rPr lang="en-US" b="1" dirty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Extrap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en-US" b="1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mb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11" descr="multi_vert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2019300"/>
          </a:xfrm>
          <a:prstGeom prst="rect">
            <a:avLst/>
          </a:prstGeom>
        </p:spPr>
      </p:pic>
      <p:pic>
        <p:nvPicPr>
          <p:cNvPr id="19" name="Picture 18" descr="nvtx_Run2011BvsRun2011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1599" y="2565983"/>
            <a:ext cx="4643465" cy="31490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8400" y="5791200"/>
            <a:ext cx="2413000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00FF"/>
                </a:solidFill>
                <a:latin typeface="Arial"/>
              </a:rPr>
              <a:t>Averaged over fills</a:t>
            </a:r>
          </a:p>
          <a:p>
            <a:r>
              <a:rPr lang="en-US" b="0" dirty="0" smtClean="0">
                <a:solidFill>
                  <a:srgbClr val="0000FF"/>
                </a:solidFill>
                <a:latin typeface="Arial"/>
              </a:rPr>
              <a:t>   </a:t>
            </a:r>
            <a:r>
              <a:rPr lang="en-US" b="0" dirty="0" err="1" smtClean="0">
                <a:solidFill>
                  <a:srgbClr val="0000FF"/>
                </a:solidFill>
                <a:latin typeface="Arial"/>
              </a:rPr>
              <a:t>N</a:t>
            </a:r>
            <a:r>
              <a:rPr lang="en-US" b="0" baseline="-25000" dirty="0" err="1" smtClean="0">
                <a:solidFill>
                  <a:srgbClr val="0000FF"/>
                </a:solidFill>
                <a:latin typeface="Arial"/>
              </a:rPr>
              <a:t>rec</a:t>
            </a:r>
            <a:r>
              <a:rPr lang="en-US" b="0" dirty="0" smtClean="0">
                <a:solidFill>
                  <a:srgbClr val="0000FF"/>
                </a:solidFill>
                <a:latin typeface="Arial"/>
              </a:rPr>
              <a:t>~ 0.7 x </a:t>
            </a:r>
            <a:r>
              <a:rPr lang="en-US" b="0" dirty="0" err="1" smtClean="0">
                <a:solidFill>
                  <a:srgbClr val="0000FF"/>
                </a:solidFill>
                <a:latin typeface="Arial"/>
              </a:rPr>
              <a:t>N</a:t>
            </a:r>
            <a:r>
              <a:rPr lang="en-US" b="0" baseline="-25000" dirty="0" err="1" smtClean="0">
                <a:solidFill>
                  <a:srgbClr val="0000FF"/>
                </a:solidFill>
                <a:latin typeface="Arial"/>
              </a:rPr>
              <a:t>pu</a:t>
            </a:r>
            <a:endParaRPr lang="en-US" b="0" baseline="-25000" dirty="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4495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latin typeface="Comic Sans MS"/>
              </a:rPr>
              <a:t>Before</a:t>
            </a:r>
            <a:r>
              <a:rPr lang="en-US" sz="1400" b="0" dirty="0" smtClean="0">
                <a:latin typeface="Comic Sans MS"/>
              </a:rPr>
              <a:t> </a:t>
            </a:r>
            <a:r>
              <a:rPr lang="en-US" sz="1400" b="0" dirty="0" smtClean="0">
                <a:latin typeface="Comic Sans MS"/>
              </a:rPr>
              <a:t>August</a:t>
            </a:r>
            <a:r>
              <a:rPr lang="en-US" sz="1400" dirty="0" smtClean="0">
                <a:latin typeface="Comic Sans MS"/>
              </a:rPr>
              <a:t> </a:t>
            </a:r>
            <a:r>
              <a:rPr lang="en-US" sz="1400" dirty="0" smtClean="0">
                <a:latin typeface="Comic Sans MS"/>
              </a:rPr>
              <a:t>Technical Stop</a:t>
            </a:r>
            <a:endParaRPr lang="en-US" sz="1400" b="0" dirty="0" smtClean="0">
              <a:latin typeface="Comic Sans M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5500" y="4457700"/>
            <a:ext cx="104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latin typeface="Comic Sans MS"/>
              </a:rPr>
              <a:t>after</a:t>
            </a:r>
          </a:p>
        </p:txBody>
      </p:sp>
      <p:pic>
        <p:nvPicPr>
          <p:cNvPr id="15" name="Image 14" descr="Screen shot 2011-09-26 at 2.04.2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9144000" cy="2438400"/>
          </a:xfrm>
          <a:prstGeom prst="rect">
            <a:avLst/>
          </a:prstGeom>
        </p:spPr>
      </p:pic>
      <p:sp>
        <p:nvSpPr>
          <p:cNvPr id="20" name="TextBox 12"/>
          <p:cNvSpPr txBox="1"/>
          <p:nvPr/>
        </p:nvSpPr>
        <p:spPr>
          <a:xfrm>
            <a:off x="1828800" y="152401"/>
            <a:ext cx="495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"/>
              </a:rPr>
              <a:t>Special  this year: </a:t>
            </a:r>
            <a:r>
              <a:rPr lang="en-US" sz="3200" dirty="0" smtClean="0">
                <a:solidFill>
                  <a:schemeClr val="accent3"/>
                </a:solidFill>
                <a:latin typeface="Arial"/>
              </a:rPr>
              <a:t>Pile</a:t>
            </a:r>
            <a:r>
              <a:rPr lang="en-US" sz="3600" dirty="0" smtClean="0">
                <a:solidFill>
                  <a:schemeClr val="accent3"/>
                </a:solidFill>
                <a:latin typeface="Arial"/>
              </a:rPr>
              <a:t> Up</a:t>
            </a:r>
          </a:p>
        </p:txBody>
      </p:sp>
      <p:sp>
        <p:nvSpPr>
          <p:cNvPr id="24" name="TextBox 17"/>
          <p:cNvSpPr txBox="1"/>
          <p:nvPr/>
        </p:nvSpPr>
        <p:spPr>
          <a:xfrm>
            <a:off x="7353300" y="1422400"/>
            <a:ext cx="161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Arial"/>
              </a:rPr>
              <a:t>20 vertices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294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7239000" cy="904875"/>
          </a:xfrm>
        </p:spPr>
        <p:txBody>
          <a:bodyPr/>
          <a:lstStyle/>
          <a:p>
            <a:r>
              <a:rPr lang="en-GB" dirty="0" smtClean="0"/>
              <a:t>Search for t’ Production</a:t>
            </a:r>
            <a:endParaRPr lang="en-GB" dirty="0"/>
          </a:p>
        </p:txBody>
      </p:sp>
      <p:pic>
        <p:nvPicPr>
          <p:cNvPr id="5" name="Espace réservé du contenu 4" descr="Screen shot 2011-08-14 at 7.23.15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4168189"/>
            <a:ext cx="3590018" cy="2537411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2286000" y="762000"/>
            <a:ext cx="4049406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Lepton+ jet and </a:t>
            </a:r>
            <a:r>
              <a:rPr lang="en-GB" dirty="0" err="1" smtClean="0">
                <a:solidFill>
                  <a:srgbClr val="0000FF"/>
                </a:solidFill>
              </a:rPr>
              <a:t>di</a:t>
            </a:r>
            <a:r>
              <a:rPr lang="en-GB" dirty="0" smtClean="0">
                <a:solidFill>
                  <a:srgbClr val="0000FF"/>
                </a:solidFill>
              </a:rPr>
              <a:t>-lepton channel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9" name="Image 8" descr="Screen shot 2011-08-21 at 10.26.2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0" y="1600200"/>
            <a:ext cx="3257550" cy="2514600"/>
          </a:xfrm>
          <a:prstGeom prst="rect">
            <a:avLst/>
          </a:prstGeom>
        </p:spPr>
      </p:pic>
      <p:pic>
        <p:nvPicPr>
          <p:cNvPr id="12" name="Image 11" descr="Screen shot 2011-08-21 at 10.27.1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191000"/>
            <a:ext cx="3340100" cy="2458449"/>
          </a:xfrm>
          <a:prstGeom prst="rect">
            <a:avLst/>
          </a:prstGeom>
        </p:spPr>
      </p:pic>
      <p:pic>
        <p:nvPicPr>
          <p:cNvPr id="13" name="Image 12" descr="Screen shot 2011-08-21 at 10.26.5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572000"/>
            <a:ext cx="1611194" cy="457415"/>
          </a:xfrm>
          <a:prstGeom prst="rect">
            <a:avLst/>
          </a:prstGeom>
        </p:spPr>
      </p:pic>
      <p:pic>
        <p:nvPicPr>
          <p:cNvPr id="14" name="Image 13" descr="Screen shot 2011-08-21 at 10.26.44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1143000"/>
            <a:ext cx="1581150" cy="52037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04800" y="1219200"/>
            <a:ext cx="164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CMS-EXO-11-51</a:t>
            </a:r>
            <a:endParaRPr lang="en-GB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5971749" y="1261646"/>
            <a:ext cx="119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CDF 10395</a:t>
            </a:r>
            <a:endParaRPr lang="en-GB" sz="1600" dirty="0"/>
          </a:p>
        </p:txBody>
      </p:sp>
      <p:pic>
        <p:nvPicPr>
          <p:cNvPr id="19" name="Image 18" descr="Screen shot 2011-07-24 at 5.02.25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1600200"/>
            <a:ext cx="3662693" cy="2365885"/>
          </a:xfrm>
          <a:prstGeom prst="rect">
            <a:avLst/>
          </a:prstGeom>
        </p:spPr>
      </p:pic>
      <p:pic>
        <p:nvPicPr>
          <p:cNvPr id="20" name="Image 19" descr="Screen shot 2011-07-24 at 5.14.13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1186792"/>
            <a:ext cx="2933700" cy="337207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3645052" y="5382161"/>
            <a:ext cx="2069948" cy="132343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</a:t>
            </a:r>
            <a:r>
              <a:rPr lang="en-GB" dirty="0" err="1" smtClean="0">
                <a:solidFill>
                  <a:srgbClr val="0000FF"/>
                </a:solidFill>
              </a:rPr>
              <a:t>t</a:t>
            </a:r>
            <a:r>
              <a:rPr lang="en-GB" dirty="0" smtClean="0">
                <a:solidFill>
                  <a:srgbClr val="0000FF"/>
                </a:solidFill>
              </a:rPr>
              <a:t>’ with found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 the region of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mass &lt; 450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at 95% CL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4800" y="4038600"/>
            <a:ext cx="164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CMS-EXO-11-50</a:t>
            </a:r>
            <a:endParaRPr lang="en-GB" sz="16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572264" y="4019140"/>
            <a:ext cx="1663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arXiv:1104.4521</a:t>
            </a:r>
            <a:endParaRPr lang="en-GB" sz="1600" dirty="0"/>
          </a:p>
        </p:txBody>
      </p:sp>
      <p:sp>
        <p:nvSpPr>
          <p:cNvPr id="24" name="Explosion 2 23"/>
          <p:cNvSpPr/>
          <p:nvPr/>
        </p:nvSpPr>
        <p:spPr bwMode="auto">
          <a:xfrm>
            <a:off x="3200400" y="40386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pic>
        <p:nvPicPr>
          <p:cNvPr id="25" name="Image 24" descr="Screen shot 2011-08-22 at 7.46.46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6007311"/>
            <a:ext cx="2438400" cy="319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924800" cy="904875"/>
          </a:xfrm>
        </p:spPr>
        <p:txBody>
          <a:bodyPr/>
          <a:lstStyle/>
          <a:p>
            <a:r>
              <a:rPr lang="en-GB" dirty="0" smtClean="0"/>
              <a:t>Search for </a:t>
            </a:r>
            <a:r>
              <a:rPr lang="en-GB" dirty="0" err="1" smtClean="0"/>
              <a:t>b</a:t>
            </a:r>
            <a:r>
              <a:rPr lang="en-GB" dirty="0" smtClean="0"/>
              <a:t>’ Production</a:t>
            </a:r>
            <a:endParaRPr lang="en-GB" dirty="0"/>
          </a:p>
        </p:txBody>
      </p:sp>
      <p:pic>
        <p:nvPicPr>
          <p:cNvPr id="5" name="Espace réservé du contenu 4" descr="Screen shot 2011-08-14 at 7.18.0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200400"/>
            <a:ext cx="4081182" cy="27432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" name="Espace réservé du contenu 4" descr="Screen shot 2011-08-14 at 7.17.3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8600" y="1219200"/>
            <a:ext cx="4114800" cy="19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Screen shot 2011-07-24 at 6.14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40053"/>
            <a:ext cx="4114800" cy="27914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1000" y="3200400"/>
            <a:ext cx="164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CMS-EXO-11-36</a:t>
            </a:r>
            <a:endParaRPr lang="en-GB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81000" y="5921514"/>
            <a:ext cx="3981529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</a:t>
            </a:r>
            <a:r>
              <a:rPr lang="en-GB" dirty="0" err="1" smtClean="0">
                <a:solidFill>
                  <a:srgbClr val="0000FF"/>
                </a:solidFill>
              </a:rPr>
              <a:t>b</a:t>
            </a:r>
            <a:r>
              <a:rPr lang="en-GB" dirty="0" smtClean="0">
                <a:solidFill>
                  <a:srgbClr val="0000FF"/>
                </a:solidFill>
              </a:rPr>
              <a:t>’ quark with </a:t>
            </a:r>
            <a:r>
              <a:rPr lang="en-GB" dirty="0" err="1" smtClean="0">
                <a:solidFill>
                  <a:srgbClr val="0000FF"/>
                </a:solidFill>
              </a:rPr>
              <a:t>tW</a:t>
            </a:r>
            <a:r>
              <a:rPr lang="en-GB" dirty="0" smtClean="0">
                <a:solidFill>
                  <a:srgbClr val="0000FF"/>
                </a:solidFill>
              </a:rPr>
              <a:t>decay found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 </a:t>
            </a:r>
            <a:r>
              <a:rPr lang="en-GB" dirty="0" smtClean="0">
                <a:solidFill>
                  <a:srgbClr val="FF0000"/>
                </a:solidFill>
              </a:rPr>
              <a:t>mass &lt;495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at 95% CL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" name="Image 15" descr="Screen shot 2011-07-31 at 4.37.2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1447800"/>
            <a:ext cx="1923267" cy="1676400"/>
          </a:xfrm>
          <a:prstGeom prst="rect">
            <a:avLst/>
          </a:prstGeom>
        </p:spPr>
      </p:pic>
      <p:pic>
        <p:nvPicPr>
          <p:cNvPr id="17" name="Image 16" descr="Screen shot 2011-07-30 at 5.37.46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783" y="1752600"/>
            <a:ext cx="2296486" cy="1371600"/>
          </a:xfrm>
          <a:prstGeom prst="rect">
            <a:avLst/>
          </a:prstGeom>
        </p:spPr>
      </p:pic>
      <p:pic>
        <p:nvPicPr>
          <p:cNvPr id="18" name="Image 17" descr="Screen shot 2011-07-30 at 5.38.2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3325979"/>
            <a:ext cx="3733800" cy="254142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5191443" y="5943600"/>
            <a:ext cx="3342957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Q4quark  found with 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mass &lt;270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at 95% CL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724400" y="914400"/>
            <a:ext cx="4169130" cy="40011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Final states with top-like signatures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3" name="Explosion 2 22"/>
          <p:cNvSpPr/>
          <p:nvPr/>
        </p:nvSpPr>
        <p:spPr bwMode="auto">
          <a:xfrm>
            <a:off x="3352800" y="36576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4724400" y="1447800"/>
            <a:ext cx="2335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ATLAS-CONF-2011-023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Top Partner Production </a:t>
            </a:r>
            <a:endParaRPr lang="en-GB" dirty="0"/>
          </a:p>
        </p:txBody>
      </p:sp>
      <p:pic>
        <p:nvPicPr>
          <p:cNvPr id="7" name="Image 6" descr="Screen shot 2011-07-21 at 10.08.5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3581400" cy="248492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0" y="5845314"/>
            <a:ext cx="4462930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top-like quark with </a:t>
            </a:r>
            <a:r>
              <a:rPr lang="en-GB" dirty="0" err="1" smtClean="0">
                <a:solidFill>
                  <a:srgbClr val="0000FF"/>
                </a:solidFill>
              </a:rPr>
              <a:t>tZ</a:t>
            </a:r>
            <a:r>
              <a:rPr lang="en-GB" dirty="0" smtClean="0">
                <a:solidFill>
                  <a:srgbClr val="0000FF"/>
                </a:solidFill>
              </a:rPr>
              <a:t> decay found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 </a:t>
            </a:r>
            <a:r>
              <a:rPr lang="en-GB" dirty="0" smtClean="0">
                <a:solidFill>
                  <a:srgbClr val="FF0000"/>
                </a:solidFill>
              </a:rPr>
              <a:t>mass &lt; 417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at 95% CL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0" name="Image 19" descr="Screen shot 2011-08-21 at 12.42.1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4038600" cy="2138602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048000" y="742890"/>
            <a:ext cx="2976771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Eg</a:t>
            </a:r>
            <a:r>
              <a:rPr lang="en-GB" dirty="0" smtClean="0">
                <a:solidFill>
                  <a:srgbClr val="0000FF"/>
                </a:solidFill>
              </a:rPr>
              <a:t> in Little Higgs models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23" name="Image 22" descr="fig_01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481398"/>
            <a:ext cx="2819400" cy="202380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0" y="1066800"/>
            <a:ext cx="175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CMS-EXO-11-005</a:t>
            </a:r>
            <a:endParaRPr lang="en-GB" sz="1600" dirty="0"/>
          </a:p>
        </p:txBody>
      </p:sp>
      <p:sp>
        <p:nvSpPr>
          <p:cNvPr id="27" name="Explosion 2 26"/>
          <p:cNvSpPr/>
          <p:nvPr/>
        </p:nvSpPr>
        <p:spPr bwMode="auto">
          <a:xfrm>
            <a:off x="7315200" y="1524000"/>
            <a:ext cx="1828800" cy="914400"/>
          </a:xfrm>
          <a:prstGeom prst="irregularSeal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ahoma" charset="0"/>
              </a:rPr>
              <a:t>NEW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pic>
        <p:nvPicPr>
          <p:cNvPr id="28" name="Image 27" descr="fig_0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505200"/>
            <a:ext cx="3290829" cy="2362200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4681070" y="5845314"/>
            <a:ext cx="4613337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No top-like quark with tA</a:t>
            </a:r>
            <a:r>
              <a:rPr lang="en-GB" baseline="-25000" dirty="0" smtClean="0">
                <a:solidFill>
                  <a:srgbClr val="0000FF"/>
                </a:solidFill>
              </a:rPr>
              <a:t>0</a:t>
            </a:r>
            <a:r>
              <a:rPr lang="en-GB" dirty="0" smtClean="0">
                <a:solidFill>
                  <a:srgbClr val="0000FF"/>
                </a:solidFill>
              </a:rPr>
              <a:t>decay found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with  </a:t>
            </a:r>
            <a:r>
              <a:rPr lang="en-GB" dirty="0" smtClean="0">
                <a:solidFill>
                  <a:srgbClr val="FF0000"/>
                </a:solidFill>
              </a:rPr>
              <a:t>mass &lt;420 </a:t>
            </a:r>
            <a:r>
              <a:rPr lang="en-GB" dirty="0" err="1" smtClean="0">
                <a:solidFill>
                  <a:srgbClr val="FF0000"/>
                </a:solidFill>
              </a:rPr>
              <a:t>GeV</a:t>
            </a:r>
            <a:r>
              <a:rPr lang="en-GB" dirty="0" smtClean="0">
                <a:solidFill>
                  <a:srgbClr val="FF0000"/>
                </a:solidFill>
              </a:rPr>
              <a:t> at 95% CL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6858000" y="838200"/>
            <a:ext cx="23350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         based on</a:t>
            </a:r>
          </a:p>
          <a:p>
            <a:r>
              <a:rPr lang="en-GB" sz="1600" dirty="0" smtClean="0"/>
              <a:t> ATLAS-CONF-2011-036</a:t>
            </a:r>
            <a:endParaRPr lang="en-GB" sz="1600" dirty="0"/>
          </a:p>
        </p:txBody>
      </p:sp>
      <p:pic>
        <p:nvPicPr>
          <p:cNvPr id="31" name="Image 30" descr="Screen shot 2011-08-21 at 12.30.4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091702"/>
            <a:ext cx="1181100" cy="432298"/>
          </a:xfrm>
          <a:prstGeom prst="rect">
            <a:avLst/>
          </a:prstGeom>
        </p:spPr>
      </p:pic>
      <p:pic>
        <p:nvPicPr>
          <p:cNvPr id="32" name="Image 31" descr="Screen shot 2011-07-24 at 5.20.2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000" y="1066800"/>
            <a:ext cx="9779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Analysis including a Z + jets</a:t>
            </a:r>
            <a:endParaRPr lang="en-GB" dirty="0"/>
          </a:p>
        </p:txBody>
      </p:sp>
      <p:pic>
        <p:nvPicPr>
          <p:cNvPr id="5" name="Espace réservé du contenu 4" descr="Screen shot 2011-10-14 at 1.45.56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1524000"/>
            <a:ext cx="4652513" cy="323387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Image 5" descr="Screen shot 2011-10-16 at 7.11.4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800600"/>
            <a:ext cx="6572250" cy="18239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3400" y="1066800"/>
            <a:ext cx="6019597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Arial"/>
              </a:rPr>
              <a:t>Z boson+2 or more jets with pt &gt; 30 </a:t>
            </a:r>
            <a:r>
              <a:rPr lang="en-GB" dirty="0" err="1" smtClean="0">
                <a:solidFill>
                  <a:srgbClr val="0000FF"/>
                </a:solidFill>
                <a:latin typeface="Arial"/>
              </a:rPr>
              <a:t>GeV</a:t>
            </a:r>
            <a:r>
              <a:rPr lang="en-GB" dirty="0" smtClean="0">
                <a:solidFill>
                  <a:srgbClr val="0000FF"/>
                </a:solidFill>
                <a:latin typeface="Arial"/>
              </a:rPr>
              <a:t>, and MET</a:t>
            </a:r>
            <a:endParaRPr lang="en-GB" dirty="0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Screen shot 2011-07-22 at 10.36.57 A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12" y="2133600"/>
            <a:ext cx="4443801" cy="3276600"/>
          </a:xfr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990600" y="-152400"/>
            <a:ext cx="7239000" cy="904875"/>
          </a:xfrm>
        </p:spPr>
        <p:txBody>
          <a:bodyPr/>
          <a:lstStyle/>
          <a:p>
            <a:r>
              <a:rPr lang="en-GB" dirty="0" smtClean="0"/>
              <a:t>Missing Transverse Energy</a:t>
            </a:r>
            <a:endParaRPr lang="en-GB" dirty="0"/>
          </a:p>
        </p:txBody>
      </p:sp>
      <p:pic>
        <p:nvPicPr>
          <p:cNvPr id="7" name="Image 6" descr="Screen shot 2011-07-22 at 10.35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184" y="2133600"/>
            <a:ext cx="4374816" cy="32385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1000" y="1349514"/>
            <a:ext cx="8324915" cy="707886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Generally appreciated to be a difficult quantity to measure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Very sensitive to fluctuations, miss-measurements, noise, backgrounds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3400" y="5638800"/>
            <a:ext cx="8149086" cy="1015663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In</a:t>
            </a:r>
            <a:r>
              <a:rPr lang="en-GB" dirty="0" smtClean="0">
                <a:solidFill>
                  <a:srgbClr val="0000FF"/>
                </a:solidFill>
              </a:rPr>
              <a:t> practice, rather well under control, from the start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Good</a:t>
            </a:r>
            <a:r>
              <a:rPr lang="en-GB" dirty="0" smtClean="0">
                <a:solidFill>
                  <a:srgbClr val="0000FF"/>
                </a:solidFill>
              </a:rPr>
              <a:t> resolution using ‘particle flow’ </a:t>
            </a:r>
            <a:r>
              <a:rPr lang="en-GB" dirty="0" err="1" smtClean="0">
                <a:solidFill>
                  <a:srgbClr val="0000FF"/>
                </a:solidFill>
              </a:rPr>
              <a:t>ie</a:t>
            </a:r>
            <a:r>
              <a:rPr lang="en-GB" dirty="0" smtClean="0">
                <a:solidFill>
                  <a:srgbClr val="0000FF"/>
                </a:solidFill>
              </a:rPr>
              <a:t> maximally identifying particles</a:t>
            </a:r>
          </a:p>
          <a:p>
            <a:r>
              <a:rPr lang="en-GB" dirty="0" err="1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en-GB" dirty="0" err="1" smtClean="0">
                <a:solidFill>
                  <a:srgbClr val="0000FF"/>
                </a:solidFill>
              </a:rPr>
              <a:t>More</a:t>
            </a:r>
            <a:r>
              <a:rPr lang="en-GB" dirty="0" smtClean="0">
                <a:solidFill>
                  <a:srgbClr val="0000FF"/>
                </a:solidFill>
              </a:rPr>
              <a:t> Pile-up in future will NOT make this simpler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676400" y="3733800"/>
            <a:ext cx="2565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Minimum bias events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7315200" y="4095690"/>
            <a:ext cx="1553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Particle flow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57400" y="838200"/>
            <a:ext cx="544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Total transverse momentum imbalance</a:t>
            </a:r>
            <a:endParaRPr lang="en-GB" sz="2400" dirty="0"/>
          </a:p>
        </p:txBody>
      </p:sp>
      <p:pic>
        <p:nvPicPr>
          <p:cNvPr id="14" name="Image 13" descr="Screen shot 2011-07-27 at 9.42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133600"/>
            <a:ext cx="4495800" cy="3276600"/>
          </a:xfrm>
          <a:prstGeom prst="rect">
            <a:avLst/>
          </a:prstGeom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	</a:t>
            </a:r>
            <a:endParaRPr lang="fr-FR"/>
          </a:p>
        </p:txBody>
      </p:sp>
      <p:sp>
        <p:nvSpPr>
          <p:cNvPr id="289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8610600" cy="904875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Light Higgs: </a:t>
            </a:r>
            <a:r>
              <a:rPr lang="en-US" dirty="0"/>
              <a:t>C</a:t>
            </a:r>
            <a:r>
              <a:rPr lang="en-US" dirty="0" smtClean="0"/>
              <a:t>onsequences</a:t>
            </a:r>
            <a:endParaRPr lang="en-US" dirty="0"/>
          </a:p>
        </p:txBody>
      </p:sp>
      <p:sp>
        <p:nvSpPr>
          <p:cNvPr id="289796" name="Text Box 1028"/>
          <p:cNvSpPr txBox="1">
            <a:spLocks noChangeArrowheads="1"/>
          </p:cNvSpPr>
          <p:nvPr/>
        </p:nvSpPr>
        <p:spPr bwMode="auto">
          <a:xfrm>
            <a:off x="759069" y="858839"/>
            <a:ext cx="7922661" cy="707886"/>
          </a:xfrm>
          <a:prstGeom prst="rect">
            <a:avLst/>
          </a:prstGeom>
          <a:solidFill>
            <a:schemeClr val="accent5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 light Higgs implies that the Standard Model cannot be stable up to</a:t>
            </a:r>
          </a:p>
          <a:p>
            <a:r>
              <a:rPr lang="en-US" dirty="0"/>
              <a:t>the GUT or Planck scale (10</a:t>
            </a:r>
            <a:r>
              <a:rPr lang="en-US" b="1" baseline="30000" dirty="0"/>
              <a:t>19 </a:t>
            </a:r>
            <a:r>
              <a:rPr lang="en-US" dirty="0" err="1"/>
              <a:t>GeV</a:t>
            </a:r>
            <a:r>
              <a:rPr lang="en-US" dirty="0"/>
              <a:t>) </a:t>
            </a:r>
          </a:p>
        </p:txBody>
      </p:sp>
      <p:sp>
        <p:nvSpPr>
          <p:cNvPr id="289797" name="Text Box 1029"/>
          <p:cNvSpPr txBox="1">
            <a:spLocks noChangeArrowheads="1"/>
          </p:cNvSpPr>
          <p:nvPr/>
        </p:nvSpPr>
        <p:spPr bwMode="auto">
          <a:xfrm>
            <a:off x="5682762" y="1770064"/>
            <a:ext cx="2819727" cy="1015663"/>
          </a:xfrm>
          <a:prstGeom prst="rect">
            <a:avLst/>
          </a:prstGeom>
          <a:solidFill>
            <a:schemeClr val="accent5"/>
          </a:solidFill>
          <a:ln w="508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 effective potential</a:t>
            </a:r>
          </a:p>
          <a:p>
            <a:r>
              <a:rPr lang="en-US" dirty="0"/>
              <a:t>blows up, due to heavy</a:t>
            </a:r>
          </a:p>
          <a:p>
            <a:r>
              <a:rPr lang="en-US" dirty="0"/>
              <a:t>top quark mass</a:t>
            </a:r>
          </a:p>
        </p:txBody>
      </p:sp>
      <p:sp>
        <p:nvSpPr>
          <p:cNvPr id="289798" name="Text Box 1030"/>
          <p:cNvSpPr txBox="1">
            <a:spLocks noChangeArrowheads="1"/>
          </p:cNvSpPr>
          <p:nvPr/>
        </p:nvSpPr>
        <p:spPr bwMode="auto">
          <a:xfrm>
            <a:off x="5562600" y="4724401"/>
            <a:ext cx="3610083" cy="1015663"/>
          </a:xfrm>
          <a:prstGeom prst="rect">
            <a:avLst/>
          </a:prstGeom>
          <a:solidFill>
            <a:schemeClr val="accent5"/>
          </a:solidFill>
          <a:ln w="508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The electroweak vacuum</a:t>
            </a:r>
          </a:p>
          <a:p>
            <a:r>
              <a:rPr lang="en-US" dirty="0"/>
              <a:t>is unstable to corrections</a:t>
            </a:r>
          </a:p>
          <a:p>
            <a:r>
              <a:rPr lang="en-US" dirty="0"/>
              <a:t>from scales </a:t>
            </a:r>
            <a:r>
              <a:rPr lang="en-US" dirty="0" err="1">
                <a:sym typeface="Symbol" charset="2"/>
              </a:rPr>
              <a:t></a:t>
            </a:r>
            <a:r>
              <a:rPr lang="en-US" dirty="0">
                <a:sym typeface="Symbol" charset="2"/>
              </a:rPr>
              <a:t> &gt;&gt; </a:t>
            </a:r>
            <a:r>
              <a:rPr lang="en-US" dirty="0" err="1">
                <a:sym typeface="Symbol" charset="2"/>
              </a:rPr>
              <a:t>v</a:t>
            </a:r>
            <a:r>
              <a:rPr lang="en-US" dirty="0">
                <a:sym typeface="Symbol" charset="2"/>
              </a:rPr>
              <a:t>= 246 </a:t>
            </a:r>
            <a:r>
              <a:rPr lang="en-US" dirty="0" err="1">
                <a:sym typeface="Symbol" charset="2"/>
              </a:rPr>
              <a:t>GeV</a:t>
            </a:r>
            <a:endParaRPr lang="en-US" dirty="0"/>
          </a:p>
        </p:txBody>
      </p:sp>
      <p:sp>
        <p:nvSpPr>
          <p:cNvPr id="289801" name="Text Box 1033"/>
          <p:cNvSpPr txBox="1">
            <a:spLocks noChangeArrowheads="1"/>
          </p:cNvSpPr>
          <p:nvPr/>
        </p:nvSpPr>
        <p:spPr bwMode="auto">
          <a:xfrm>
            <a:off x="6049108" y="3200400"/>
            <a:ext cx="2314656" cy="1015663"/>
          </a:xfrm>
          <a:prstGeom prst="rect">
            <a:avLst/>
          </a:prstGeom>
          <a:solidFill>
            <a:schemeClr val="accent5"/>
          </a:solidFill>
          <a:ln w="508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Allowed corridor</a:t>
            </a:r>
          </a:p>
          <a:p>
            <a:r>
              <a:rPr lang="en-US" dirty="0"/>
              <a:t>but needs strong</a:t>
            </a:r>
          </a:p>
          <a:p>
            <a:r>
              <a:rPr lang="en-US" dirty="0"/>
              <a:t>fine-tuning…</a:t>
            </a:r>
          </a:p>
        </p:txBody>
      </p:sp>
      <p:sp>
        <p:nvSpPr>
          <p:cNvPr id="289803" name="Text Box 1035"/>
          <p:cNvSpPr txBox="1">
            <a:spLocks noChangeArrowheads="1"/>
          </p:cNvSpPr>
          <p:nvPr/>
        </p:nvSpPr>
        <p:spPr bwMode="auto">
          <a:xfrm>
            <a:off x="3853962" y="5961064"/>
            <a:ext cx="4173513" cy="400110"/>
          </a:xfrm>
          <a:prstGeom prst="rect">
            <a:avLst/>
          </a:prstGeom>
          <a:solidFill>
            <a:schemeClr val="accent5"/>
          </a:solidFill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</a:rPr>
              <a:t>New physics expected in </a:t>
            </a:r>
            <a:r>
              <a:rPr lang="en-US" dirty="0" err="1">
                <a:solidFill>
                  <a:srgbClr val="CC0000"/>
                </a:solidFill>
              </a:rPr>
              <a:t>TeV</a:t>
            </a:r>
            <a:r>
              <a:rPr lang="en-US" dirty="0">
                <a:solidFill>
                  <a:srgbClr val="CC0000"/>
                </a:solidFill>
              </a:rPr>
              <a:t> range</a:t>
            </a:r>
          </a:p>
        </p:txBody>
      </p:sp>
      <p:sp>
        <p:nvSpPr>
          <p:cNvPr id="289804" name="Text Box 1036"/>
          <p:cNvSpPr txBox="1">
            <a:spLocks noChangeArrowheads="1"/>
          </p:cNvSpPr>
          <p:nvPr/>
        </p:nvSpPr>
        <p:spPr bwMode="auto">
          <a:xfrm>
            <a:off x="152400" y="6019800"/>
            <a:ext cx="1194257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 smtClean="0">
                <a:solidFill>
                  <a:schemeClr val="tx2"/>
                </a:solidFill>
              </a:rPr>
              <a:t>Harigaya</a:t>
            </a:r>
            <a:endParaRPr lang="en-US" sz="1600" dirty="0" smtClean="0">
              <a:solidFill>
                <a:schemeClr val="tx2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Matsumoto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Murayama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5" name="Image 14" descr="Screen shot 2011-09-02 at 4.57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65350"/>
            <a:ext cx="5129050" cy="3625850"/>
          </a:xfrm>
          <a:prstGeom prst="rect">
            <a:avLst/>
          </a:prstGeom>
        </p:spPr>
      </p:pic>
      <p:sp>
        <p:nvSpPr>
          <p:cNvPr id="16" name="Line 1031"/>
          <p:cNvSpPr>
            <a:spLocks noChangeShapeType="1"/>
          </p:cNvSpPr>
          <p:nvPr/>
        </p:nvSpPr>
        <p:spPr bwMode="auto">
          <a:xfrm flipH="1" flipV="1">
            <a:off x="4038600" y="4953000"/>
            <a:ext cx="1588477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Line 1034"/>
          <p:cNvSpPr>
            <a:spLocks noChangeShapeType="1"/>
          </p:cNvSpPr>
          <p:nvPr/>
        </p:nvSpPr>
        <p:spPr bwMode="auto">
          <a:xfrm flipH="1">
            <a:off x="4648200" y="4191000"/>
            <a:ext cx="1195754" cy="533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Line 1032"/>
          <p:cNvSpPr>
            <a:spLocks noChangeShapeType="1"/>
          </p:cNvSpPr>
          <p:nvPr/>
        </p:nvSpPr>
        <p:spPr bwMode="auto">
          <a:xfrm flipH="1">
            <a:off x="3880338" y="2514600"/>
            <a:ext cx="1758462" cy="1219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3" name="Image 2" descr="Screen shot 2011-10-05 at 7.55.0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29828"/>
            <a:ext cx="8458200" cy="56233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The Higgs: 4</a:t>
            </a:r>
            <a:r>
              <a:rPr lang="en-US" sz="4000" b="1" kern="0" baseline="3000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th</a:t>
            </a:r>
            <a:r>
              <a:rPr lang="en-US" sz="4000" b="1" kern="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 Generation?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90600"/>
            <a:ext cx="53276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6096000" y="5715000"/>
            <a:ext cx="1843088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Sub. to JHEP</a:t>
            </a:r>
          </a:p>
          <a:p>
            <a:r>
              <a:rPr lang="en-US" sz="1200"/>
              <a:t>arXiv:1104.1617[hep-ex]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8763" y="1981200"/>
            <a:ext cx="38052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Box 8"/>
          <p:cNvSpPr txBox="1">
            <a:spLocks noChangeArrowheads="1"/>
          </p:cNvSpPr>
          <p:nvPr/>
        </p:nvSpPr>
        <p:spPr bwMode="auto">
          <a:xfrm>
            <a:off x="5715000" y="1062037"/>
            <a:ext cx="24758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Example of using </a:t>
            </a:r>
            <a:r>
              <a:rPr lang="en-US" dirty="0" err="1">
                <a:solidFill>
                  <a:srgbClr val="0000FF"/>
                </a:solidFill>
                <a:latin typeface="Symbol" charset="2"/>
              </a:rPr>
              <a:t>t</a:t>
            </a:r>
            <a:r>
              <a:rPr lang="en-US" dirty="0" err="1">
                <a:solidFill>
                  <a:srgbClr val="0000FF"/>
                </a:solidFill>
              </a:rPr>
              <a:t>’s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0554C-337F-1541-8A9C-CF8B8234449F}" type="slidenum">
              <a:rPr lang="en-US"/>
              <a:pPr/>
              <a:t>66</a:t>
            </a:fld>
            <a:endParaRPr lang="en-US"/>
          </a:p>
        </p:txBody>
      </p:sp>
      <p:sp>
        <p:nvSpPr>
          <p:cNvPr id="12" name="Titre 1"/>
          <p:cNvSpPr txBox="1">
            <a:spLocks/>
          </p:cNvSpPr>
          <p:nvPr/>
        </p:nvSpPr>
        <p:spPr bwMode="auto">
          <a:xfrm>
            <a:off x="152400" y="-142875"/>
            <a:ext cx="868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137160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Using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</a:t>
            </a:r>
            <a:r>
              <a:rPr kumimoji="0" lang="en-GB" sz="4000" b="1" i="0" u="none" strike="noStrike" kern="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Tau</a:t>
            </a:r>
            <a:r>
              <a:rPr kumimoji="0" lang="en-GB" sz="40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leptons 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atlas.web.cern.ch/Atlas/GROUPS/PHYSICS/CONFNOTES/ATLAS-CONF-2011-135/fig_04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65729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6036" y="838200"/>
            <a:ext cx="432176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6"/>
          <p:cNvSpPr txBox="1">
            <a:spLocks noChangeArrowheads="1"/>
          </p:cNvSpPr>
          <p:nvPr/>
        </p:nvSpPr>
        <p:spPr bwMode="auto">
          <a:xfrm>
            <a:off x="17269" y="147935"/>
            <a:ext cx="8974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Arial"/>
              </a:rPr>
              <a:t>Status of Lepton Photon Conference Mumbai, 22</a:t>
            </a:r>
            <a:r>
              <a:rPr lang="en-US" sz="2400" b="1" baseline="30000" dirty="0">
                <a:solidFill>
                  <a:srgbClr val="0000FF"/>
                </a:solidFill>
                <a:latin typeface="Arial"/>
              </a:rPr>
              <a:t>nd</a:t>
            </a:r>
            <a:r>
              <a:rPr lang="en-US" sz="2400" b="1" dirty="0">
                <a:solidFill>
                  <a:srgbClr val="0000FF"/>
                </a:solidFill>
                <a:latin typeface="Arial"/>
              </a:rPr>
              <a:t> Aug 2011</a:t>
            </a:r>
          </a:p>
        </p:txBody>
      </p:sp>
      <p:sp>
        <p:nvSpPr>
          <p:cNvPr id="111621" name="TextBox 12"/>
          <p:cNvSpPr txBox="1">
            <a:spLocks noChangeArrowheads="1"/>
          </p:cNvSpPr>
          <p:nvPr/>
        </p:nvSpPr>
        <p:spPr bwMode="auto">
          <a:xfrm>
            <a:off x="152400" y="5534561"/>
            <a:ext cx="8894457" cy="1323439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</a:rPr>
              <a:t>	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     </a:t>
            </a:r>
            <a:r>
              <a:rPr lang="en-US" u="sng" dirty="0">
                <a:solidFill>
                  <a:srgbClr val="0000FF"/>
                </a:solidFill>
                <a:latin typeface="Arial"/>
              </a:rPr>
              <a:t>95% CL</a:t>
            </a:r>
            <a:r>
              <a:rPr lang="en-US" u="sng" dirty="0" smtClean="0">
                <a:solidFill>
                  <a:srgbClr val="0000FF"/>
                </a:solidFill>
                <a:latin typeface="Arial"/>
              </a:rPr>
              <a:t> “</a:t>
            </a:r>
            <a:r>
              <a:rPr lang="en-US" u="sng" dirty="0" err="1" smtClean="0">
                <a:solidFill>
                  <a:srgbClr val="0000FF"/>
                </a:solidFill>
                <a:latin typeface="Arial"/>
              </a:rPr>
              <a:t>disfavoured</a:t>
            </a:r>
            <a:r>
              <a:rPr lang="en-US" u="sng" dirty="0" smtClean="0">
                <a:solidFill>
                  <a:srgbClr val="0000FF"/>
                </a:solidFill>
                <a:latin typeface="Arial"/>
              </a:rPr>
              <a:t>” </a:t>
            </a:r>
            <a:r>
              <a:rPr lang="en-US" u="sng" dirty="0">
                <a:solidFill>
                  <a:srgbClr val="0000FF"/>
                </a:solidFill>
                <a:latin typeface="Arial"/>
              </a:rPr>
              <a:t>SM Higgs mass ranges (</a:t>
            </a:r>
            <a:r>
              <a:rPr lang="en-US" u="sng" dirty="0" err="1">
                <a:solidFill>
                  <a:srgbClr val="0000FF"/>
                </a:solidFill>
                <a:latin typeface="Arial"/>
              </a:rPr>
              <a:t>GeV</a:t>
            </a:r>
            <a:r>
              <a:rPr lang="en-US" u="sng" dirty="0">
                <a:solidFill>
                  <a:srgbClr val="0000FF"/>
                </a:solidFill>
                <a:latin typeface="Arial"/>
              </a:rPr>
              <a:t>)</a:t>
            </a:r>
          </a:p>
          <a:p>
            <a:r>
              <a:rPr lang="en-US" dirty="0">
                <a:solidFill>
                  <a:srgbClr val="0000FF"/>
                </a:solidFill>
                <a:latin typeface="Arial"/>
              </a:rPr>
              <a:t>	    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               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ATLAS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	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	                      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CMS</a:t>
            </a:r>
          </a:p>
          <a:p>
            <a:r>
              <a:rPr lang="en-US" dirty="0">
                <a:solidFill>
                  <a:srgbClr val="0000FF"/>
                </a:solidFill>
                <a:latin typeface="Arial"/>
              </a:rPr>
              <a:t>Expected	    131 – 447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	                                130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– 447</a:t>
            </a:r>
          </a:p>
          <a:p>
            <a:r>
              <a:rPr lang="en-US" dirty="0">
                <a:solidFill>
                  <a:srgbClr val="FF0000"/>
                </a:solidFill>
                <a:latin typeface="Arial"/>
              </a:rPr>
              <a:t>Data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	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146 – 232, 256 – 282, 296 – </a:t>
            </a:r>
            <a:r>
              <a:rPr lang="en-US" dirty="0" smtClean="0">
                <a:solidFill>
                  <a:srgbClr val="FF0000"/>
                </a:solidFill>
                <a:latin typeface="Arial"/>
              </a:rPr>
              <a:t>466     145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– 216, 226 – 288, 310 - 400</a:t>
            </a:r>
          </a:p>
        </p:txBody>
      </p:sp>
      <p:sp>
        <p:nvSpPr>
          <p:cNvPr id="111622" name="TextBox 5"/>
          <p:cNvSpPr txBox="1">
            <a:spLocks noChangeArrowheads="1"/>
          </p:cNvSpPr>
          <p:nvPr/>
        </p:nvSpPr>
        <p:spPr bwMode="auto">
          <a:xfrm>
            <a:off x="7010400" y="4114800"/>
            <a:ext cx="17145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CMS-PAS-HIG-11-022</a:t>
            </a:r>
          </a:p>
        </p:txBody>
      </p:sp>
      <p:sp>
        <p:nvSpPr>
          <p:cNvPr id="111623" name="TextBox 5"/>
          <p:cNvSpPr txBox="1">
            <a:spLocks noChangeArrowheads="1"/>
          </p:cNvSpPr>
          <p:nvPr/>
        </p:nvSpPr>
        <p:spPr bwMode="auto">
          <a:xfrm>
            <a:off x="2438400" y="4191000"/>
            <a:ext cx="1833563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ATLAS-CONF-2011-135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6123-008C-2A41-8132-86BBF0BFB595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742E69-D15F-A24A-8C3B-63DF190EA34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3" name="Image 2" descr="Screen shot 2011-10-03 at 1.44.2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813256"/>
            <a:ext cx="8648699" cy="573994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-762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7" tIns="45704" rIns="91407" bIns="45704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rgbClr val="0000FF"/>
                </a:solidFill>
                <a:effectLst/>
                <a:latin typeface="Arial"/>
                <a:ea typeface="ＭＳ Ｐゴシック" charset="-128"/>
                <a:cs typeface="ＭＳ Ｐゴシック" charset="-128"/>
              </a:rPr>
              <a:t>The Higgs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610600" cy="904875"/>
          </a:xfrm>
        </p:spPr>
        <p:txBody>
          <a:bodyPr/>
          <a:lstStyle/>
          <a:p>
            <a:r>
              <a:rPr lang="en-GB" dirty="0" smtClean="0"/>
              <a:t>Standard Model: EWK and QCD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762000"/>
            <a:ext cx="2514600" cy="2714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dimuonSpectrum_40pb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14400"/>
            <a:ext cx="34080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fig_0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4328638"/>
            <a:ext cx="3376682" cy="252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72469"/>
            <a:ext cx="2540535" cy="3133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572000"/>
            <a:ext cx="2477829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85800" y="838200"/>
            <a:ext cx="2070323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Di-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muon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spectrum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031124" y="762000"/>
            <a:ext cx="2198476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W/Z measurements 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629400" y="3429000"/>
            <a:ext cx="248735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W+jets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measurements 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86200" y="4050268"/>
            <a:ext cx="2365176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W charge asymmetry 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7200" y="4202668"/>
            <a:ext cx="1341646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Z-&gt;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TauTau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pic>
        <p:nvPicPr>
          <p:cNvPr id="16" name="Image 15" descr="Screen shot 2011-10-16 at 5.19.0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1219200"/>
            <a:ext cx="2898886" cy="28194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916176" y="914400"/>
            <a:ext cx="1570224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Inclusive Jets 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Standard Model: Top quark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072CF-7C2B-4649-8ABF-C5A89D5935B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Espace réservé du contenu 4" descr="Screen shot 2011-01-09 at 11.29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914400"/>
            <a:ext cx="302585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6" descr="Screen shot 2011-08-20 at 9.04.2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219200"/>
            <a:ext cx="3447921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Top_Summary_7Te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766351" y="1219200"/>
            <a:ext cx="2377649" cy="292680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4136205"/>
            <a:ext cx="3681412" cy="264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ombinedResul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657600"/>
            <a:ext cx="4075611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267200" y="4419600"/>
            <a:ext cx="4314001" cy="707886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lvl="1"/>
            <a:r>
              <a:rPr lang="en-US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Δm(t-tbar</a:t>
            </a:r>
            <a:r>
              <a:rPr lang="en-US" dirty="0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</a:rPr>
              <a:t>) = </a:t>
            </a:r>
          </a:p>
          <a:p>
            <a:pPr marL="0" lvl="1"/>
            <a:r>
              <a:rPr lang="en-US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-1.20±1.21(stat)±0.47(syst) </a:t>
            </a:r>
            <a:r>
              <a:rPr lang="en-US" dirty="0" err="1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GeV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sz="1800" dirty="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038600" y="838200"/>
            <a:ext cx="2834505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Di-lepton + </a:t>
            </a:r>
            <a:r>
              <a:rPr lang="en-GB" sz="1800" dirty="0" err="1" smtClean="0">
                <a:solidFill>
                  <a:srgbClr val="0000FF"/>
                </a:solidFill>
                <a:latin typeface="Arial"/>
              </a:rPr>
              <a:t>btag</a:t>
            </a:r>
            <a:r>
              <a:rPr lang="en-GB" sz="1800" dirty="0" smtClean="0">
                <a:solidFill>
                  <a:srgbClr val="0000FF"/>
                </a:solidFill>
                <a:latin typeface="Arial"/>
              </a:rPr>
              <a:t> Selection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010400" y="838200"/>
            <a:ext cx="1967982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Top cross section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14400" y="3745468"/>
            <a:ext cx="1172466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GB" sz="1800" dirty="0" smtClean="0">
                <a:solidFill>
                  <a:srgbClr val="0000FF"/>
                </a:solidFill>
                <a:latin typeface="Arial"/>
              </a:rPr>
              <a:t>Top Mass </a:t>
            </a:r>
            <a:endParaRPr lang="en-GB" sz="1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66519" y="5486400"/>
            <a:ext cx="4712648" cy="1200328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Arial"/>
              </a:rPr>
              <a:t>In Short: a pretty good picture of </a:t>
            </a:r>
          </a:p>
          <a:p>
            <a:r>
              <a:rPr lang="en-GB" sz="2400" dirty="0" smtClean="0">
                <a:solidFill>
                  <a:srgbClr val="0000FF"/>
                </a:solidFill>
                <a:latin typeface="Arial"/>
              </a:rPr>
              <a:t>Standard Model Physics at 7 </a:t>
            </a:r>
            <a:r>
              <a:rPr lang="en-GB" sz="2400" dirty="0" err="1" smtClean="0">
                <a:solidFill>
                  <a:srgbClr val="0000FF"/>
                </a:solidFill>
                <a:latin typeface="Arial"/>
              </a:rPr>
              <a:t>TeV</a:t>
            </a:r>
            <a:endParaRPr lang="en-GB" sz="2400" dirty="0" smtClean="0">
              <a:solidFill>
                <a:srgbClr val="0000FF"/>
              </a:solidFill>
              <a:latin typeface="Arial"/>
            </a:endParaRPr>
          </a:p>
          <a:p>
            <a:r>
              <a:rPr lang="en-GB" sz="2400" dirty="0" smtClean="0">
                <a:solidFill>
                  <a:srgbClr val="FF0000"/>
                </a:solidFill>
                <a:latin typeface="Arial"/>
              </a:rPr>
              <a:t>      Now going for Searches!   </a:t>
            </a:r>
            <a:endParaRPr lang="en-GB" sz="2400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7772400" cy="914400"/>
          </a:xfrm>
        </p:spPr>
        <p:txBody>
          <a:bodyPr/>
          <a:lstStyle/>
          <a:p>
            <a:r>
              <a:rPr lang="en-US" dirty="0" smtClean="0">
                <a:effectLst/>
              </a:rPr>
              <a:t>Search for </a:t>
            </a:r>
            <a:r>
              <a:rPr lang="en-US" dirty="0" err="1" smtClean="0">
                <a:effectLst/>
              </a:rPr>
              <a:t>B</a:t>
            </a:r>
            <a:r>
              <a:rPr lang="en-US" baseline="-25000" dirty="0" err="1" smtClean="0">
                <a:effectLst/>
              </a:rPr>
              <a:t>s(d</a:t>
            </a:r>
            <a:r>
              <a:rPr lang="en-US" baseline="-25000" dirty="0" smtClean="0">
                <a:effectLst/>
              </a:rPr>
              <a:t>) </a:t>
            </a:r>
            <a:r>
              <a:rPr lang="en-US" dirty="0" err="1" smtClean="0">
                <a:effectLst/>
                <a:sym typeface="Wingdings"/>
              </a:rPr>
              <a:t>μμ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7901"/>
            <a:ext cx="8610600" cy="56769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Decays are highly suppressed in the SM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BR(</a:t>
            </a:r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μμ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): (3.2±0.2)x10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-9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err="1" smtClean="0">
                <a:solidFill>
                  <a:srgbClr val="0000FF"/>
                </a:solidFill>
                <a:sym typeface="Wingdings"/>
              </a:rPr>
              <a:t>μμ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: (1.0±0.1)x10</a:t>
            </a:r>
            <a:r>
              <a:rPr lang="en-US" sz="2400" baseline="30000" dirty="0" smtClean="0">
                <a:solidFill>
                  <a:srgbClr val="0000FF"/>
                </a:solidFill>
                <a:sym typeface="Wingdings"/>
              </a:rPr>
              <a:t>-10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Indirect sensitivity to new physics 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MSSM:  BR∝(tanβ)</a:t>
            </a:r>
            <a:r>
              <a:rPr lang="en-US" sz="2400" baseline="30000" dirty="0" smtClean="0">
                <a:solidFill>
                  <a:srgbClr val="0000FF"/>
                </a:solidFill>
              </a:rPr>
              <a:t>6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Blind analysis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FF"/>
                </a:solidFill>
              </a:rPr>
              <a:t> J/</a:t>
            </a:r>
            <a:r>
              <a:rPr lang="en-US" sz="2400" dirty="0" err="1" smtClean="0">
                <a:solidFill>
                  <a:srgbClr val="0000FF"/>
                </a:solidFill>
              </a:rPr>
              <a:t>ψ</a:t>
            </a:r>
            <a:r>
              <a:rPr lang="en-US" sz="2400" dirty="0" smtClean="0">
                <a:solidFill>
                  <a:srgbClr val="0000FF"/>
                </a:solidFill>
              </a:rPr>
              <a:t> K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 used for normalization</a:t>
            </a:r>
          </a:p>
          <a:p>
            <a:pPr lvl="1"/>
            <a:r>
              <a:rPr lang="en-US" sz="2400" dirty="0" smtClean="0">
                <a:solidFill>
                  <a:srgbClr val="0000FF"/>
                </a:solidFill>
              </a:rPr>
              <a:t>B</a:t>
            </a:r>
            <a:r>
              <a:rPr lang="en-US" sz="2400" baseline="30000" dirty="0" smtClean="0">
                <a:solidFill>
                  <a:srgbClr val="0000FF"/>
                </a:solidFill>
              </a:rPr>
              <a:t>0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>
                <a:solidFill>
                  <a:srgbClr val="0000FF"/>
                </a:solidFill>
              </a:rPr>
              <a:t> J/</a:t>
            </a:r>
            <a:r>
              <a:rPr lang="en-US" sz="2400" dirty="0" err="1">
                <a:solidFill>
                  <a:srgbClr val="0000FF"/>
                </a:solidFill>
              </a:rPr>
              <a:t>ψ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ϕ</a:t>
            </a:r>
            <a:r>
              <a:rPr lang="en-US" sz="2400" dirty="0" smtClean="0">
                <a:solidFill>
                  <a:srgbClr val="0000FF"/>
                </a:solidFill>
              </a:rPr>
              <a:t> used as control regions for efficiencies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Events observed in the </a:t>
            </a:r>
            <a:r>
              <a:rPr lang="en-US" sz="2000" dirty="0" err="1">
                <a:solidFill>
                  <a:srgbClr val="0000FF"/>
                </a:solidFill>
              </a:rPr>
              <a:t>u</a:t>
            </a:r>
            <a:r>
              <a:rPr lang="en-US" sz="2000" dirty="0" err="1" smtClean="0">
                <a:solidFill>
                  <a:srgbClr val="0000FF"/>
                </a:solidFill>
              </a:rPr>
              <a:t>nblinded</a:t>
            </a:r>
            <a:r>
              <a:rPr lang="en-US" sz="2000" dirty="0" smtClean="0">
                <a:solidFill>
                  <a:srgbClr val="0000FF"/>
                </a:solidFill>
              </a:rPr>
              <a:t> windows are </a:t>
            </a:r>
            <a:r>
              <a:rPr lang="en-US" sz="2000" dirty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onsistent with bkg. </a:t>
            </a:r>
            <a:r>
              <a:rPr lang="en-US" sz="2000" dirty="0">
                <a:solidFill>
                  <a:srgbClr val="0000FF"/>
                </a:solidFill>
              </a:rPr>
              <a:t>p</a:t>
            </a:r>
            <a:r>
              <a:rPr lang="en-US" sz="2000" dirty="0" smtClean="0">
                <a:solidFill>
                  <a:srgbClr val="0000FF"/>
                </a:solidFill>
              </a:rPr>
              <a:t>lus SM expectations.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CMS BR Limits at 95% CL</a:t>
            </a:r>
          </a:p>
          <a:p>
            <a:pPr lvl="1"/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s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FF"/>
                </a:solidFill>
              </a:rPr>
              <a:t>µ</a:t>
            </a:r>
            <a:r>
              <a:rPr lang="en-US" sz="2400" baseline="30000" dirty="0" smtClean="0">
                <a:solidFill>
                  <a:srgbClr val="0000FF"/>
                </a:solidFill>
              </a:rPr>
              <a:t>+</a:t>
            </a:r>
            <a:r>
              <a:rPr lang="en-US" sz="2400" dirty="0" smtClean="0">
                <a:solidFill>
                  <a:srgbClr val="0000FF"/>
                </a:solidFill>
              </a:rPr>
              <a:t>µ</a:t>
            </a:r>
            <a:r>
              <a:rPr lang="en-US" sz="2400" baseline="30000" dirty="0" smtClean="0">
                <a:solidFill>
                  <a:srgbClr val="0000FF"/>
                </a:solidFill>
              </a:rPr>
              <a:t>− </a:t>
            </a:r>
            <a:r>
              <a:rPr lang="en-US" sz="2400" dirty="0" smtClean="0">
                <a:solidFill>
                  <a:srgbClr val="0000FF"/>
                </a:solidFill>
              </a:rPr>
              <a:t>&lt; 1.9×10</a:t>
            </a:r>
            <a:r>
              <a:rPr lang="en-US" sz="2400" baseline="30000" dirty="0" smtClean="0">
                <a:solidFill>
                  <a:srgbClr val="0000FF"/>
                </a:solidFill>
              </a:rPr>
              <a:t>−8</a:t>
            </a:r>
            <a:r>
              <a:rPr lang="en-US" sz="2400" dirty="0" smtClean="0">
                <a:solidFill>
                  <a:srgbClr val="0000FF"/>
                </a:solidFill>
              </a:rPr>
              <a:t>      </a:t>
            </a:r>
          </a:p>
          <a:p>
            <a:pPr lvl="1"/>
            <a:r>
              <a:rPr lang="en-US" sz="2400" dirty="0" err="1" smtClean="0">
                <a:solidFill>
                  <a:srgbClr val="0000FF"/>
                </a:solidFill>
              </a:rPr>
              <a:t>B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FF"/>
                </a:solidFill>
              </a:rPr>
              <a:t>µ</a:t>
            </a:r>
            <a:r>
              <a:rPr lang="en-US" sz="2400" baseline="30000" dirty="0">
                <a:solidFill>
                  <a:srgbClr val="0000FF"/>
                </a:solidFill>
              </a:rPr>
              <a:t>+</a:t>
            </a:r>
            <a:r>
              <a:rPr lang="en-US" sz="2400" dirty="0">
                <a:solidFill>
                  <a:srgbClr val="0000FF"/>
                </a:solidFill>
              </a:rPr>
              <a:t>µ</a:t>
            </a:r>
            <a:r>
              <a:rPr lang="en-US" sz="2400" baseline="30000" dirty="0">
                <a:solidFill>
                  <a:srgbClr val="0000FF"/>
                </a:solidFill>
              </a:rPr>
              <a:t>− </a:t>
            </a:r>
            <a:r>
              <a:rPr lang="en-US" sz="2400" dirty="0">
                <a:solidFill>
                  <a:srgbClr val="0000FF"/>
                </a:solidFill>
              </a:rPr>
              <a:t>&lt; </a:t>
            </a:r>
            <a:r>
              <a:rPr lang="en-US" sz="2400" dirty="0" smtClean="0">
                <a:solidFill>
                  <a:srgbClr val="0000FF"/>
                </a:solidFill>
              </a:rPr>
              <a:t>4.6×</a:t>
            </a:r>
            <a:r>
              <a:rPr lang="en-US" sz="2400" dirty="0">
                <a:solidFill>
                  <a:srgbClr val="0000FF"/>
                </a:solidFill>
              </a:rPr>
              <a:t>10</a:t>
            </a:r>
            <a:r>
              <a:rPr lang="en-US" sz="2400" baseline="30000" dirty="0" smtClean="0">
                <a:solidFill>
                  <a:srgbClr val="0000FF"/>
                </a:solidFill>
              </a:rPr>
              <a:t>−9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6" name="Picture 15" descr="Screen shot 2011-09-17 at 7.01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91395" y="4495800"/>
            <a:ext cx="3952605" cy="22098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6400800" y="1981200"/>
            <a:ext cx="1828800" cy="1693332"/>
            <a:chOff x="6773333" y="1219201"/>
            <a:chExt cx="2506132" cy="1998132"/>
          </a:xfrm>
        </p:grpSpPr>
        <p:pic>
          <p:nvPicPr>
            <p:cNvPr id="10" name="Picture 9" descr="Screen shot 2011-09-17 at 6.40.00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7044265" y="1219201"/>
              <a:ext cx="2235200" cy="188826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6773333" y="2929467"/>
              <a:ext cx="795867" cy="2878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14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union_17_01_03">
  <a:themeElements>
    <a:clrScheme name="Reunion_17_01_0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eunion_17_01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Reunion_17_01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union_17_01_0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union_17_01_0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E2FAED9-7DAD-4E4E-9DA8-3DFDA72659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2270AB-C998-4F97-93A9-39174A3BBD86}">
  <ds:schemaRefs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A248C7B-BB18-4DC6-A696-92564656A5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Jaguar:Applications:Microsoft Office X:Modèles:Présentations:Modèles:Écran</Template>
  <TotalTime>97979</TotalTime>
  <Words>3937</Words>
  <Application>Microsoft PowerPoint</Application>
  <PresentationFormat>Présentation à l'écran (4:3)</PresentationFormat>
  <Paragraphs>661</Paragraphs>
  <Slides>69</Slides>
  <Notes>11</Notes>
  <HiddenSlides>2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1" baseType="lpstr">
      <vt:lpstr>Reunion_17_01_03</vt:lpstr>
      <vt:lpstr>CorelPhotoPaint.Image.10</vt:lpstr>
      <vt:lpstr>Diapositive 0</vt:lpstr>
      <vt:lpstr>Outline</vt:lpstr>
      <vt:lpstr>Physics case for new High Energy Machines</vt:lpstr>
      <vt:lpstr>Theory Space</vt:lpstr>
      <vt:lpstr>CMS &amp; 2011 pp Run</vt:lpstr>
      <vt:lpstr>Pile-Up </vt:lpstr>
      <vt:lpstr>Standard Model: EWK and QCD</vt:lpstr>
      <vt:lpstr>Standard Model: Top quark</vt:lpstr>
      <vt:lpstr>Search for Bs(d) μμ</vt:lpstr>
      <vt:lpstr>CMS + LHCb Combination Bs μμ</vt:lpstr>
      <vt:lpstr>Diapositive 10</vt:lpstr>
      <vt:lpstr>Overview of Higgs Searches</vt:lpstr>
      <vt:lpstr>H 2 Photons and 2 W’s </vt:lpstr>
      <vt:lpstr>HZZ Channel</vt:lpstr>
      <vt:lpstr>H 2 Taus Channel (SM/MSSM)</vt:lpstr>
      <vt:lpstr>Hbb Channel</vt:lpstr>
      <vt:lpstr>Summary of all Searches (CMS)</vt:lpstr>
      <vt:lpstr>Higgs Summary So Far</vt:lpstr>
      <vt:lpstr>Diapositive 18</vt:lpstr>
      <vt:lpstr>Diapositive 19</vt:lpstr>
      <vt:lpstr>Jets + Missing ET Channel </vt:lpstr>
      <vt:lpstr>Lepton+jet Channel</vt:lpstr>
      <vt:lpstr>Diapositive 22</vt:lpstr>
      <vt:lpstr>Diapositive 23</vt:lpstr>
      <vt:lpstr>Diapositive 24</vt:lpstr>
      <vt:lpstr>Impact of LHC Summer Results on SUSY</vt:lpstr>
      <vt:lpstr>Diapositive 26</vt:lpstr>
      <vt:lpstr>Multi-lepton Analysis</vt:lpstr>
      <vt:lpstr>Analysis with a b-jet</vt:lpstr>
      <vt:lpstr>Analyses with Photons and MET</vt:lpstr>
      <vt:lpstr>RP Violating SUSY Searches</vt:lpstr>
      <vt:lpstr>Diapositive 31</vt:lpstr>
      <vt:lpstr>Search for Extra Dimensions</vt:lpstr>
      <vt:lpstr>Diapositive 33</vt:lpstr>
      <vt:lpstr>Search for Extra Dimensions</vt:lpstr>
      <vt:lpstr>Diapositive 35</vt:lpstr>
      <vt:lpstr>Search for Micro Black Holes </vt:lpstr>
      <vt:lpstr>Other Searches</vt:lpstr>
      <vt:lpstr>Search for GKK &amp; New Gauge Bosons</vt:lpstr>
      <vt:lpstr>Searching for Technicolor</vt:lpstr>
      <vt:lpstr>Heavy Neutrinos in WR Decays</vt:lpstr>
      <vt:lpstr>Search for Dijet Resonances</vt:lpstr>
      <vt:lpstr>Z’   tt Search</vt:lpstr>
      <vt:lpstr>4th Generation: Top partners </vt:lpstr>
      <vt:lpstr>Generic search for 4th generation</vt:lpstr>
      <vt:lpstr>Long Lived Particles </vt:lpstr>
      <vt:lpstr>Search for  Stopped Gluinos</vt:lpstr>
      <vt:lpstr>Heavy Stable Charged Particles</vt:lpstr>
      <vt:lpstr>Long Lived Stable Particles</vt:lpstr>
      <vt:lpstr>Displaced Photons</vt:lpstr>
      <vt:lpstr>Top Charge Asymmetries </vt:lpstr>
      <vt:lpstr>Like Sign Top Production at the LHC</vt:lpstr>
      <vt:lpstr>Can we miss something?</vt:lpstr>
      <vt:lpstr>Diapositive 53</vt:lpstr>
      <vt:lpstr>Summary: The Searches are on!</vt:lpstr>
      <vt:lpstr>Diapositive 55</vt:lpstr>
      <vt:lpstr>The Future?</vt:lpstr>
      <vt:lpstr>BACKUP</vt:lpstr>
      <vt:lpstr>Top Resonance Searches</vt:lpstr>
      <vt:lpstr>Search for t’ Production</vt:lpstr>
      <vt:lpstr>Search for b’ Production</vt:lpstr>
      <vt:lpstr>Top Partner Production </vt:lpstr>
      <vt:lpstr>Analysis including a Z + jets</vt:lpstr>
      <vt:lpstr>Missing Transverse Energy</vt:lpstr>
      <vt:lpstr>A Light Higgs: Consequences</vt:lpstr>
      <vt:lpstr>Diapositive 65</vt:lpstr>
      <vt:lpstr>Diapositive 66</vt:lpstr>
      <vt:lpstr>Diapositive 67</vt:lpstr>
      <vt:lpstr>Diapositive 68</vt:lpstr>
    </vt:vector>
  </TitlesOfParts>
  <Company>ѻ ]翘ԭੌ뿿큠ř㸠]翘ѻ盼뿿큐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Yves Sirois</dc:creator>
  <cp:lastModifiedBy>De Roeck Albert</cp:lastModifiedBy>
  <cp:revision>4035</cp:revision>
  <cp:lastPrinted>2011-10-20T12:02:05Z</cp:lastPrinted>
  <dcterms:created xsi:type="dcterms:W3CDTF">2011-10-20T11:20:00Z</dcterms:created>
  <dcterms:modified xsi:type="dcterms:W3CDTF">2011-10-20T18:27:30Z</dcterms:modified>
</cp:coreProperties>
</file>