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2" r:id="rId4"/>
    <p:sldId id="261" r:id="rId5"/>
    <p:sldId id="266" r:id="rId6"/>
    <p:sldId id="267" r:id="rId7"/>
    <p:sldId id="269" r:id="rId8"/>
    <p:sldId id="270" r:id="rId9"/>
    <p:sldId id="271" r:id="rId10"/>
    <p:sldId id="273" r:id="rId11"/>
    <p:sldId id="274" r:id="rId12"/>
    <p:sldId id="280" r:id="rId13"/>
    <p:sldId id="276" r:id="rId14"/>
    <p:sldId id="281" r:id="rId15"/>
    <p:sldId id="277" r:id="rId16"/>
    <p:sldId id="275" r:id="rId17"/>
    <p:sldId id="278" r:id="rId18"/>
    <p:sldId id="282" r:id="rId19"/>
    <p:sldId id="283" r:id="rId20"/>
    <p:sldId id="279" r:id="rId21"/>
    <p:sldId id="263" r:id="rId22"/>
    <p:sldId id="264" r:id="rId23"/>
    <p:sldId id="265" r:id="rId24"/>
    <p:sldId id="291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F00FF"/>
    <a:srgbClr val="2C2829"/>
    <a:srgbClr val="4F552A"/>
    <a:srgbClr val="1D3362"/>
    <a:srgbClr val="500000"/>
    <a:srgbClr val="00A5D6"/>
    <a:srgbClr val="104554"/>
    <a:srgbClr val="5B4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9" autoAdjust="0"/>
  </p:normalViewPr>
  <p:slideViewPr>
    <p:cSldViewPr snapToGrid="0">
      <p:cViewPr varScale="1">
        <p:scale>
          <a:sx n="61" d="100"/>
          <a:sy n="61" d="100"/>
        </p:scale>
        <p:origin x="-210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49E11DC2-8A99-4339-9F31-357AE991EE83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3E4C9C13-289B-49B8-BCD1-5FDEBDEA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470025"/>
          </a:xfrm>
          <a:prstGeom prst="rect">
            <a:avLst/>
          </a:prstGeom>
          <a:solidFill>
            <a:srgbClr val="00A5D6"/>
          </a:solidFill>
        </p:spPr>
        <p:txBody>
          <a:bodyPr anchor="ctr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471032"/>
            <a:ext cx="1100968" cy="1100968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71032"/>
            <a:ext cx="1097280" cy="109728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54759"/>
            <a:ext cx="9144000" cy="76944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lang="en-US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authors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-24809" y="4881027"/>
            <a:ext cx="9144000" cy="113877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lang="en-US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meeting title, date and URL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-3170" y="592765"/>
            <a:ext cx="9144000" cy="59473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9395"/>
            <a:ext cx="8458200" cy="268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Yuriy Pakhotin		Brookhaven Forum 2011. October 19-21, 2011</a:t>
            </a:r>
            <a:endParaRPr lang="en-US" dirty="0"/>
          </a:p>
        </p:txBody>
      </p:sp>
      <p:pic>
        <p:nvPicPr>
          <p:cNvPr id="12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3675"/>
            <a:ext cx="9144000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" cy="548640"/>
          </a:xfrm>
          <a:prstGeom prst="rect">
            <a:avLst/>
          </a:prstGeom>
        </p:spPr>
      </p:pic>
      <p:pic>
        <p:nvPicPr>
          <p:cNvPr id="15" name="Picture 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90" y="0"/>
            <a:ext cx="54864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9144000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0"/>
            <a:ext cx="8043550" cy="548640"/>
          </a:xfrm>
          <a:prstGeom prst="rect">
            <a:avLst/>
          </a:prstGeom>
          <a:gradFill>
            <a:gsLst>
              <a:gs pos="100000">
                <a:schemeClr val="bg1"/>
              </a:gs>
              <a:gs pos="1667">
                <a:srgbClr val="00A5D6"/>
              </a:gs>
              <a:gs pos="100000">
                <a:srgbClr val="00A5D6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lang="en-US" sz="3200" b="1" i="0" kern="1200" dirty="0">
                <a:solidFill>
                  <a:srgbClr val="5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3440" y="6589395"/>
            <a:ext cx="667390" cy="268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B065-BE73-4E0C-9647-EF6F0E467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19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00000"/>
        </a:buClr>
        <a:buFont typeface="Wingdings" pitchFamily="2" charset="2"/>
        <a:buChar char="ü"/>
        <a:defRPr sz="2800" kern="1200" baseline="0">
          <a:solidFill>
            <a:srgbClr val="1D336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D3362"/>
        </a:buClr>
        <a:buFont typeface="Arial" pitchFamily="34" charset="0"/>
        <a:buChar char="•"/>
        <a:defRPr sz="2400" kern="1200" baseline="0">
          <a:solidFill>
            <a:srgbClr val="5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F5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cdsweb.cern.ch/record/13809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cdsweb.cern.ch/record/13700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cdsweb.cern.ch/record/13700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370065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sweb.cern.ch/record/137006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sweb.cern.ch/record/137006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sweb.cern.ch/record/1356592" TargetMode="Externa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sweb.cern.ch/record/1377324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sweb.cern.ch/record/1377324" TargetMode="External"/><Relationship Id="rId4" Type="http://schemas.openxmlformats.org/officeDocument/2006/relationships/image" Target="../media/image6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hc.web.cern.ch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opscience.iop.org/1748-0221/3/08/S08004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dsweb.cern.ch/record/1370066" TargetMode="External"/><Relationship Id="rId3" Type="http://schemas.openxmlformats.org/officeDocument/2006/relationships/hyperlink" Target="http://cdsweb.cern.ch/record/1370596" TargetMode="External"/><Relationship Id="rId7" Type="http://schemas.openxmlformats.org/officeDocument/2006/relationships/hyperlink" Target="http://cdsweb.cern.ch/record/1370065" TargetMode="External"/><Relationship Id="rId2" Type="http://schemas.openxmlformats.org/officeDocument/2006/relationships/hyperlink" Target="http://cdsweb.cern.ch/record/13784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sweb.cern.ch/record/1370064" TargetMode="External"/><Relationship Id="rId11" Type="http://schemas.openxmlformats.org/officeDocument/2006/relationships/hyperlink" Target="https://twiki.cern.ch/twiki/bin/view/CMSPublic/PhysicsResultsSUS" TargetMode="External"/><Relationship Id="rId5" Type="http://schemas.openxmlformats.org/officeDocument/2006/relationships/hyperlink" Target="http://cdsweb.cern.ch/record/1380922?ln=en" TargetMode="External"/><Relationship Id="rId10" Type="http://schemas.openxmlformats.org/officeDocument/2006/relationships/hyperlink" Target="http://cdsweb.cern.ch/record/1377324?ln=en" TargetMode="External"/><Relationship Id="rId4" Type="http://schemas.openxmlformats.org/officeDocument/2006/relationships/hyperlink" Target="http://cdsweb.cern.ch/record/1377032?ln=en" TargetMode="External"/><Relationship Id="rId9" Type="http://schemas.openxmlformats.org/officeDocument/2006/relationships/hyperlink" Target="http://cdsweb.cern.ch/record/13565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sweb.cern.ch/record/137847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://cdsweb.cern.ch/record/137059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hyperlink" Target="http://cdsweb.cern.ch/record/1377032" TargetMode="External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sweb.cern.ch/record/1377032" TargetMode="Externa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289801" cy="6096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371600" y="1097280"/>
            <a:ext cx="6553200" cy="4770120"/>
          </a:xfrm>
          <a:solidFill>
            <a:srgbClr val="00A5D6">
              <a:alpha val="70000"/>
            </a:srgbClr>
          </a:solidFill>
        </p:spPr>
        <p:txBody>
          <a:bodyPr>
            <a:noAutofit/>
          </a:bodyPr>
          <a:lstStyle/>
          <a:p>
            <a:r>
              <a:rPr lang="en-US" sz="3600" dirty="0"/>
              <a:t>Searches for </a:t>
            </a:r>
            <a:r>
              <a:rPr lang="en-US" sz="3600" dirty="0" smtClean="0"/>
              <a:t>Supersymmetry</a:t>
            </a:r>
            <a:r>
              <a:rPr lang="en-US" sz="3600" dirty="0"/>
              <a:t> </a:t>
            </a:r>
            <a:r>
              <a:rPr lang="en-US" sz="3600" dirty="0" smtClean="0"/>
              <a:t>with</a:t>
            </a:r>
            <a:r>
              <a:rPr lang="en-US" sz="3600" dirty="0"/>
              <a:t> </a:t>
            </a:r>
            <a:r>
              <a:rPr lang="en-US" sz="3600" dirty="0" smtClean="0"/>
              <a:t>the </a:t>
            </a:r>
            <a:r>
              <a:rPr lang="en-US" sz="3600" dirty="0"/>
              <a:t>CMS Detector at the </a:t>
            </a:r>
            <a:r>
              <a:rPr lang="en-US" sz="3600" dirty="0" smtClean="0"/>
              <a:t>LHC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Yuriy </a:t>
            </a:r>
            <a:r>
              <a:rPr lang="en-US" sz="2000" dirty="0"/>
              <a:t>Pakhotin</a:t>
            </a:r>
            <a:br>
              <a:rPr lang="en-US" sz="2000" dirty="0"/>
            </a:br>
            <a:r>
              <a:rPr lang="en-US" sz="2000" dirty="0"/>
              <a:t>On b</a:t>
            </a:r>
            <a:r>
              <a:rPr lang="en-US" sz="2000" dirty="0" smtClean="0"/>
              <a:t>ehalf </a:t>
            </a:r>
            <a:r>
              <a:rPr lang="en-US" sz="2000" dirty="0"/>
              <a:t>of the CMS </a:t>
            </a:r>
            <a:r>
              <a:rPr lang="en-US" sz="2000" dirty="0" smtClean="0"/>
              <a:t>Collaboration</a:t>
            </a:r>
            <a:br>
              <a:rPr lang="en-US" sz="2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/>
              <a:t>Brookhaven Forum 2011: A First Glimpse of the </a:t>
            </a:r>
            <a:r>
              <a:rPr lang="en-US" sz="2000" dirty="0" err="1"/>
              <a:t>Tera</a:t>
            </a:r>
            <a:r>
              <a:rPr lang="en-US" sz="2000" dirty="0"/>
              <a:t> Scale</a:t>
            </a:r>
            <a:br>
              <a:rPr lang="en-US" sz="2000" dirty="0"/>
            </a:br>
            <a:r>
              <a:rPr lang="en-US" sz="2000" dirty="0"/>
              <a:t>October </a:t>
            </a:r>
            <a:r>
              <a:rPr lang="en-US" sz="2000" dirty="0" smtClean="0"/>
              <a:t>19-21, 2011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968" cy="1100968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170" y="592765"/>
            <a:ext cx="5170081" cy="5947366"/>
          </a:xfrm>
        </p:spPr>
        <p:txBody>
          <a:bodyPr/>
          <a:lstStyle/>
          <a:p>
            <a:r>
              <a:rPr lang="en-US" sz="2400" dirty="0" smtClean="0"/>
              <a:t>Exactly </a:t>
            </a:r>
            <a:r>
              <a:rPr lang="ru-RU" sz="2400" dirty="0" smtClean="0"/>
              <a:t>1 </a:t>
            </a:r>
            <a:r>
              <a:rPr lang="en-US" sz="2400" dirty="0" smtClean="0"/>
              <a:t>lepton</a:t>
            </a:r>
            <a:r>
              <a:rPr lang="en-US" sz="2400" dirty="0"/>
              <a:t>, Jets and large MET</a:t>
            </a:r>
          </a:p>
          <a:p>
            <a:pPr lvl="1"/>
            <a:r>
              <a:rPr lang="en-US" sz="2000" dirty="0"/>
              <a:t>Require exactly one isolated lepton with </a:t>
            </a:r>
            <a:r>
              <a:rPr lang="en-US" sz="2000" dirty="0" err="1"/>
              <a:t>pT</a:t>
            </a:r>
            <a:r>
              <a:rPr lang="en-US" sz="2000" dirty="0"/>
              <a:t> &gt; 20 </a:t>
            </a:r>
            <a:r>
              <a:rPr lang="en-US" sz="2000" dirty="0" err="1"/>
              <a:t>GeV</a:t>
            </a:r>
            <a:endParaRPr lang="en-US" sz="2000" dirty="0"/>
          </a:p>
          <a:p>
            <a:pPr lvl="1"/>
            <a:r>
              <a:rPr lang="en-US" sz="2000" dirty="0"/>
              <a:t>At least 3 Jets with PT &gt; 40 </a:t>
            </a:r>
            <a:r>
              <a:rPr lang="en-US" sz="2000" dirty="0" err="1"/>
              <a:t>GeV</a:t>
            </a:r>
            <a:endParaRPr lang="en-US" sz="2000" dirty="0"/>
          </a:p>
          <a:p>
            <a:pPr lvl="1"/>
            <a:r>
              <a:rPr lang="en-US" sz="2000" dirty="0"/>
              <a:t>HT &gt; 300 </a:t>
            </a:r>
            <a:r>
              <a:rPr lang="en-US" sz="2000" dirty="0" err="1"/>
              <a:t>GeV</a:t>
            </a:r>
            <a:r>
              <a:rPr lang="en-US" sz="2000" dirty="0"/>
              <a:t> and MET &gt; 60 </a:t>
            </a:r>
            <a:r>
              <a:rPr lang="en-US" sz="2000" dirty="0" err="1" smtClean="0"/>
              <a:t>GeV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Backgrounds</a:t>
            </a:r>
          </a:p>
          <a:p>
            <a:pPr lvl="1">
              <a:spcBef>
                <a:spcPts val="0"/>
              </a:spcBef>
            </a:pPr>
            <a:r>
              <a:rPr lang="en-US" sz="2000" dirty="0" err="1" smtClean="0"/>
              <a:t>ttbar</a:t>
            </a:r>
            <a:r>
              <a:rPr lang="en-US" sz="2000" dirty="0" smtClean="0"/>
              <a:t>, </a:t>
            </a:r>
            <a:r>
              <a:rPr lang="en-US" sz="2000" dirty="0" err="1" smtClean="0"/>
              <a:t>W+Jets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Data driven methods</a:t>
            </a:r>
            <a:endParaRPr lang="en-US" sz="2000" dirty="0"/>
          </a:p>
          <a:p>
            <a:pPr lvl="2">
              <a:spcBef>
                <a:spcPts val="0"/>
              </a:spcBef>
            </a:pPr>
            <a:r>
              <a:rPr lang="en-US" sz="1600" dirty="0" smtClean="0"/>
              <a:t>Lepton Spectrum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Lepton Projection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No </a:t>
            </a:r>
            <a:r>
              <a:rPr lang="en-US" sz="2800" b="1" dirty="0">
                <a:solidFill>
                  <a:srgbClr val="FF0000"/>
                </a:solidFill>
              </a:rPr>
              <a:t>excess observed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a lepton and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2"/>
              </a:rPr>
              <a:t>PAS-SUS-11-015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87" y="1112997"/>
            <a:ext cx="2869023" cy="165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31" y="2918437"/>
            <a:ext cx="2852693" cy="360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06" y="2928954"/>
            <a:ext cx="2852693" cy="36024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3483" y="3208154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0978" y="3208154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i="1" dirty="0" smtClean="0">
                <a:solidFill>
                  <a:srgbClr val="FF0000"/>
                </a:solidFill>
              </a:rPr>
              <a:t>μ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170" y="592765"/>
            <a:ext cx="6775929" cy="5947366"/>
          </a:xfrm>
        </p:spPr>
        <p:txBody>
          <a:bodyPr/>
          <a:lstStyle/>
          <a:p>
            <a:r>
              <a:rPr lang="en-US" sz="2400" dirty="0" smtClean="0"/>
              <a:t>Two same-sign isolated leptons is natural signature in many SUSY models and rare in SM</a:t>
            </a:r>
          </a:p>
          <a:p>
            <a:r>
              <a:rPr lang="en-US" sz="2400" dirty="0" smtClean="0"/>
              <a:t>Several regions are searched</a:t>
            </a:r>
          </a:p>
          <a:p>
            <a:pPr lvl="1"/>
            <a:r>
              <a:rPr lang="en-US" sz="2000" dirty="0" smtClean="0"/>
              <a:t>Different cuts on lepton </a:t>
            </a:r>
            <a:r>
              <a:rPr lang="en-US" sz="2000" dirty="0" err="1" smtClean="0"/>
              <a:t>pT</a:t>
            </a:r>
            <a:endParaRPr lang="en-US" sz="2000" dirty="0" smtClean="0"/>
          </a:p>
          <a:p>
            <a:pPr lvl="1"/>
            <a:r>
              <a:rPr lang="en-US" sz="2000" dirty="0" smtClean="0"/>
              <a:t>Different cuts on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activity: MET and HT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same-sign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37698" y="586907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2"/>
              </a:rPr>
              <a:t>PAS-SUS-11-010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34" y="3611103"/>
            <a:ext cx="3036531" cy="2906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87" y="3611103"/>
            <a:ext cx="3031512" cy="2906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3611103"/>
            <a:ext cx="3077237" cy="2906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346" y="3241771"/>
            <a:ext cx="19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Inclusive </a:t>
            </a:r>
            <a:r>
              <a:rPr lang="en-US" b="1" dirty="0" err="1" smtClean="0">
                <a:solidFill>
                  <a:srgbClr val="FF0000"/>
                </a:solidFill>
              </a:rPr>
              <a:t>dileptons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4429" y="3241771"/>
            <a:ext cx="18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High-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dileptons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8871" y="3241771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dileptons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82" y="956239"/>
            <a:ext cx="2981418" cy="22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Fake leptons from </a:t>
            </a:r>
            <a:r>
              <a:rPr lang="en-US" dirty="0" err="1" smtClean="0"/>
              <a:t>ttbar</a:t>
            </a:r>
            <a:r>
              <a:rPr lang="en-US" dirty="0" smtClean="0"/>
              <a:t> (b/</a:t>
            </a:r>
            <a:r>
              <a:rPr lang="en-US" dirty="0" err="1" smtClean="0"/>
              <a:t>c→e</a:t>
            </a:r>
            <a:r>
              <a:rPr lang="en-US" dirty="0" smtClean="0"/>
              <a:t>/</a:t>
            </a:r>
            <a:r>
              <a:rPr lang="el-GR" dirty="0" smtClean="0"/>
              <a:t>μ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Charge misidentification</a:t>
            </a:r>
          </a:p>
          <a:p>
            <a:pPr lvl="1"/>
            <a:r>
              <a:rPr lang="en-US" dirty="0" smtClean="0"/>
              <a:t>QCD fakes for final states with </a:t>
            </a:r>
            <a:r>
              <a:rPr lang="el-GR" dirty="0" smtClean="0"/>
              <a:t>τα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No excess </a:t>
            </a:r>
            <a:r>
              <a:rPr lang="en-US" b="1" dirty="0" smtClean="0">
                <a:solidFill>
                  <a:srgbClr val="FF0000"/>
                </a:solidFill>
              </a:rPr>
              <a:t>observed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same-sign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2"/>
              </a:rPr>
              <a:t>PAS-SUS-11-010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" y="3929290"/>
            <a:ext cx="3188446" cy="2568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38" y="3929290"/>
            <a:ext cx="3183236" cy="2537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53" y="3929290"/>
            <a:ext cx="3136347" cy="2537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346" y="3241771"/>
            <a:ext cx="19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Inclusive </a:t>
            </a:r>
            <a:r>
              <a:rPr lang="en-US" b="1" dirty="0" err="1" smtClean="0">
                <a:solidFill>
                  <a:srgbClr val="FF0000"/>
                </a:solidFill>
              </a:rPr>
              <a:t>dileptons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4429" y="3241771"/>
            <a:ext cx="18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High-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dileptons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8871" y="3241771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dileptons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Counting experiment</a:t>
            </a:r>
          </a:p>
          <a:p>
            <a:r>
              <a:rPr lang="en-US" sz="2400" dirty="0" smtClean="0"/>
              <a:t>Event selection</a:t>
            </a:r>
          </a:p>
          <a:p>
            <a:pPr lvl="1"/>
            <a:r>
              <a:rPr lang="en-US" sz="2000" dirty="0"/>
              <a:t>Two isolated leptons (e, </a:t>
            </a:r>
            <a:r>
              <a:rPr lang="el-GR" sz="2000" dirty="0" smtClean="0"/>
              <a:t>μ</a:t>
            </a:r>
            <a:r>
              <a:rPr lang="en-US" sz="2000" dirty="0" smtClean="0"/>
              <a:t>): </a:t>
            </a:r>
            <a:r>
              <a:rPr lang="en-US" sz="2000" dirty="0"/>
              <a:t>one with </a:t>
            </a:r>
            <a:r>
              <a:rPr lang="en-US" sz="2000" dirty="0" err="1"/>
              <a:t>pT</a:t>
            </a:r>
            <a:r>
              <a:rPr lang="en-US" sz="2000" dirty="0"/>
              <a:t> &gt; 20 </a:t>
            </a:r>
            <a:r>
              <a:rPr lang="en-US" sz="2000" dirty="0" err="1"/>
              <a:t>GeV</a:t>
            </a:r>
            <a:r>
              <a:rPr lang="en-US" sz="2000" dirty="0"/>
              <a:t>, other with </a:t>
            </a:r>
            <a:r>
              <a:rPr lang="en-US" sz="2000" dirty="0" err="1"/>
              <a:t>pT</a:t>
            </a:r>
            <a:r>
              <a:rPr lang="en-US" sz="2000" dirty="0"/>
              <a:t> &gt; 10 </a:t>
            </a:r>
            <a:r>
              <a:rPr lang="en-US" sz="2000" dirty="0" err="1"/>
              <a:t>GeV</a:t>
            </a:r>
            <a:endParaRPr lang="en-US" sz="2000" dirty="0"/>
          </a:p>
          <a:p>
            <a:pPr lvl="1"/>
            <a:r>
              <a:rPr lang="en-US" sz="2000" dirty="0"/>
              <a:t>At least 2 jets with </a:t>
            </a:r>
            <a:r>
              <a:rPr lang="en-US" sz="2000" dirty="0" err="1"/>
              <a:t>pT</a:t>
            </a:r>
            <a:r>
              <a:rPr lang="en-US" sz="2000" dirty="0"/>
              <a:t> &gt; 30 and </a:t>
            </a:r>
            <a:r>
              <a:rPr lang="en-US" sz="2000" dirty="0" smtClean="0"/>
              <a:t>|</a:t>
            </a:r>
            <a:r>
              <a:rPr lang="el-GR" sz="2000" dirty="0" smtClean="0"/>
              <a:t>η</a:t>
            </a:r>
            <a:r>
              <a:rPr lang="en-US" sz="2000" dirty="0" smtClean="0"/>
              <a:t>| </a:t>
            </a:r>
            <a:r>
              <a:rPr lang="en-US" sz="2000" dirty="0"/>
              <a:t>&lt; 3.0, MET &gt; 30 </a:t>
            </a:r>
            <a:r>
              <a:rPr lang="en-US" sz="2000" dirty="0" err="1"/>
              <a:t>GeV</a:t>
            </a:r>
            <a:r>
              <a:rPr lang="en-US" sz="2000" dirty="0"/>
              <a:t>, HT &gt; 100 </a:t>
            </a:r>
            <a:r>
              <a:rPr lang="en-US" sz="2000" dirty="0" err="1"/>
              <a:t>GeV</a:t>
            </a:r>
            <a:endParaRPr lang="en-US" sz="2000" dirty="0"/>
          </a:p>
          <a:p>
            <a:pPr lvl="1"/>
            <a:r>
              <a:rPr lang="en-US" sz="2000" dirty="0"/>
              <a:t>Veto same-flavor pairs in Z mass window (76, 106) and </a:t>
            </a:r>
            <a:r>
              <a:rPr lang="en-US" sz="2000" dirty="0" err="1"/>
              <a:t>mll</a:t>
            </a:r>
            <a:r>
              <a:rPr lang="en-US" sz="2000" dirty="0"/>
              <a:t> &lt; 12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400" dirty="0" smtClean="0"/>
              <a:t>Signal regions</a:t>
            </a:r>
          </a:p>
          <a:p>
            <a:pPr lvl="1"/>
            <a:r>
              <a:rPr lang="en-US" sz="2000" dirty="0"/>
              <a:t>High MET signal </a:t>
            </a:r>
            <a:r>
              <a:rPr lang="en-US" sz="2000" dirty="0" smtClean="0"/>
              <a:t>region</a:t>
            </a:r>
          </a:p>
          <a:p>
            <a:pPr lvl="2"/>
            <a:r>
              <a:rPr lang="en-US" sz="1600" dirty="0" smtClean="0"/>
              <a:t>MET </a:t>
            </a:r>
            <a:r>
              <a:rPr lang="en-US" sz="1600" dirty="0"/>
              <a:t>&gt; 275 </a:t>
            </a:r>
            <a:r>
              <a:rPr lang="en-US" sz="1600" dirty="0" err="1"/>
              <a:t>GeV</a:t>
            </a:r>
            <a:r>
              <a:rPr lang="en-US" sz="1600" dirty="0"/>
              <a:t>, HT &gt; 300 </a:t>
            </a:r>
            <a:r>
              <a:rPr lang="en-US" sz="1600" dirty="0" err="1" smtClean="0"/>
              <a:t>GeV</a:t>
            </a:r>
            <a:endParaRPr lang="en-US" sz="1600" dirty="0"/>
          </a:p>
          <a:p>
            <a:pPr lvl="1"/>
            <a:r>
              <a:rPr lang="en-US" sz="2000" dirty="0"/>
              <a:t>High HT signal </a:t>
            </a:r>
            <a:r>
              <a:rPr lang="en-US" sz="2000" dirty="0" smtClean="0"/>
              <a:t>region</a:t>
            </a:r>
          </a:p>
          <a:p>
            <a:pPr lvl="2"/>
            <a:r>
              <a:rPr lang="en-US" sz="1600" dirty="0" smtClean="0"/>
              <a:t>MET </a:t>
            </a:r>
            <a:r>
              <a:rPr lang="en-US" sz="1600" dirty="0"/>
              <a:t>&gt; 200 </a:t>
            </a:r>
            <a:r>
              <a:rPr lang="en-US" sz="1600" dirty="0" err="1"/>
              <a:t>GeV</a:t>
            </a:r>
            <a:r>
              <a:rPr lang="en-US" sz="1600" dirty="0"/>
              <a:t>, HT &gt; 600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r>
              <a:rPr lang="en-US" sz="2400" dirty="0" smtClean="0"/>
              <a:t>Backgrounds</a:t>
            </a:r>
          </a:p>
          <a:p>
            <a:pPr lvl="1"/>
            <a:r>
              <a:rPr lang="en-US" sz="2000" dirty="0" smtClean="0"/>
              <a:t>Mostly </a:t>
            </a:r>
            <a:r>
              <a:rPr lang="en-US" sz="2000" dirty="0" err="1" smtClean="0"/>
              <a:t>ttbar</a:t>
            </a:r>
            <a:endParaRPr lang="en-US" sz="2000" dirty="0" smtClean="0"/>
          </a:p>
          <a:p>
            <a:pPr lvl="1"/>
            <a:r>
              <a:rPr lang="en-US" sz="2000" dirty="0" smtClean="0"/>
              <a:t>Data driven methods</a:t>
            </a:r>
          </a:p>
          <a:p>
            <a:pPr lvl="2"/>
            <a:r>
              <a:rPr lang="en-US" sz="1600" dirty="0"/>
              <a:t>Lepton spectrum method (</a:t>
            </a:r>
            <a:r>
              <a:rPr lang="en-US" sz="1600" dirty="0" err="1"/>
              <a:t>pT</a:t>
            </a:r>
            <a:r>
              <a:rPr lang="en-US" sz="1600" dirty="0"/>
              <a:t>(</a:t>
            </a:r>
            <a:r>
              <a:rPr lang="en-US" sz="1600" dirty="0" err="1"/>
              <a:t>ll</a:t>
            </a:r>
            <a:r>
              <a:rPr lang="en-US" sz="1600" dirty="0" smtClean="0"/>
              <a:t>))</a:t>
            </a:r>
          </a:p>
          <a:p>
            <a:pPr lvl="2"/>
            <a:r>
              <a:rPr lang="en-US" sz="1600" dirty="0" smtClean="0"/>
              <a:t>ABCD’ method</a:t>
            </a:r>
          </a:p>
          <a:p>
            <a:r>
              <a:rPr lang="en-US" b="1" dirty="0">
                <a:solidFill>
                  <a:srgbClr val="FF0000"/>
                </a:solidFill>
              </a:rPr>
              <a:t>No excess </a:t>
            </a:r>
            <a:r>
              <a:rPr lang="en-US" b="1" dirty="0" smtClean="0">
                <a:solidFill>
                  <a:srgbClr val="FF0000"/>
                </a:solidFill>
              </a:rPr>
              <a:t>observed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opposite-sign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54" y="2249670"/>
            <a:ext cx="4135546" cy="3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3"/>
              </a:rPr>
              <a:t>PAS-SUS-11-011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2" y="3248667"/>
            <a:ext cx="3411161" cy="327252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opposite-sign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51" y="3248280"/>
            <a:ext cx="3411566" cy="3272908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-3170" y="592765"/>
            <a:ext cx="9144000" cy="59473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00000"/>
              </a:buClr>
              <a:buFont typeface="Wingdings" pitchFamily="2" charset="2"/>
              <a:buChar char="ü"/>
              <a:defRPr sz="2800" kern="1200" baseline="0">
                <a:solidFill>
                  <a:srgbClr val="1D33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D3362"/>
              </a:buClr>
              <a:buFont typeface="Arial" pitchFamily="34" charset="0"/>
              <a:buChar char="•"/>
              <a:defRPr sz="2400" kern="1200" baseline="0">
                <a:solidFill>
                  <a:srgbClr val="5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F55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Search for kinematic edge in m(</a:t>
            </a:r>
            <a:r>
              <a:rPr lang="en-US" sz="2000" b="1" dirty="0" err="1"/>
              <a:t>ll</a:t>
            </a:r>
            <a:r>
              <a:rPr lang="en-US" sz="2000" b="1" dirty="0"/>
              <a:t>) </a:t>
            </a:r>
            <a:r>
              <a:rPr lang="en-US" sz="2000" b="1" dirty="0" smtClean="0"/>
              <a:t>distribution</a:t>
            </a:r>
          </a:p>
          <a:p>
            <a:r>
              <a:rPr lang="en-US" sz="2000" dirty="0"/>
              <a:t>Perform extended maximum likelihood fit simultaneously to </a:t>
            </a:r>
            <a:r>
              <a:rPr lang="en-US" sz="2000" dirty="0" err="1"/>
              <a:t>ee</a:t>
            </a:r>
            <a:r>
              <a:rPr lang="en-US" sz="2000" dirty="0"/>
              <a:t>, </a:t>
            </a:r>
            <a:r>
              <a:rPr lang="en-US" sz="2000" dirty="0" err="1" smtClean="0"/>
              <a:t>μμ</a:t>
            </a:r>
            <a:r>
              <a:rPr lang="en-US" sz="2000" dirty="0" smtClean="0"/>
              <a:t>, </a:t>
            </a:r>
            <a:r>
              <a:rPr lang="en-US" sz="2000" dirty="0" err="1" smtClean="0"/>
              <a:t>eμ</a:t>
            </a:r>
            <a:r>
              <a:rPr lang="en-US" sz="2000" dirty="0" smtClean="0"/>
              <a:t> </a:t>
            </a:r>
            <a:r>
              <a:rPr lang="en-US" sz="2000" dirty="0"/>
              <a:t>events</a:t>
            </a:r>
          </a:p>
          <a:p>
            <a:pPr lvl="1"/>
            <a:r>
              <a:rPr lang="en-US" sz="1800" dirty="0" err="1" smtClean="0"/>
              <a:t>ee</a:t>
            </a:r>
            <a:r>
              <a:rPr lang="en-US" sz="1800" dirty="0" smtClean="0"/>
              <a:t>/</a:t>
            </a:r>
            <a:r>
              <a:rPr lang="en-US" sz="1800" dirty="0" err="1" smtClean="0"/>
              <a:t>μμ</a:t>
            </a:r>
            <a:r>
              <a:rPr lang="en-US" sz="1800" dirty="0" smtClean="0"/>
              <a:t> </a:t>
            </a:r>
            <a:r>
              <a:rPr lang="en-US" sz="1800" dirty="0"/>
              <a:t>with signal + Z + </a:t>
            </a:r>
            <a:r>
              <a:rPr lang="en-US" sz="1800" dirty="0" err="1"/>
              <a:t>bkg</a:t>
            </a:r>
            <a:endParaRPr lang="en-US" sz="1800" dirty="0"/>
          </a:p>
          <a:p>
            <a:pPr lvl="1"/>
            <a:r>
              <a:rPr lang="en-US" sz="1800" dirty="0" err="1" smtClean="0"/>
              <a:t>eμ</a:t>
            </a:r>
            <a:r>
              <a:rPr lang="en-US" sz="1800" dirty="0" smtClean="0"/>
              <a:t> : </a:t>
            </a:r>
            <a:r>
              <a:rPr lang="en-US" sz="1800" dirty="0" err="1"/>
              <a:t>bkg</a:t>
            </a:r>
            <a:r>
              <a:rPr lang="en-US" sz="1800" dirty="0"/>
              <a:t> only</a:t>
            </a:r>
          </a:p>
          <a:p>
            <a:r>
              <a:rPr lang="en-US" sz="2000" dirty="0"/>
              <a:t>Validate fit in control region dominated by </a:t>
            </a:r>
            <a:r>
              <a:rPr lang="en-US" sz="2000" dirty="0" err="1" smtClean="0"/>
              <a:t>ttbar</a:t>
            </a:r>
            <a:endParaRPr lang="en-US" sz="2000" dirty="0" smtClean="0"/>
          </a:p>
          <a:p>
            <a:pPr lvl="1"/>
            <a:r>
              <a:rPr lang="en-US" sz="1600" dirty="0" smtClean="0"/>
              <a:t>MET </a:t>
            </a:r>
            <a:r>
              <a:rPr lang="en-US" sz="1600" dirty="0"/>
              <a:t>&gt; 100 </a:t>
            </a:r>
            <a:r>
              <a:rPr lang="en-US" sz="1600" dirty="0" err="1"/>
              <a:t>GeV</a:t>
            </a:r>
            <a:r>
              <a:rPr lang="en-US" sz="1600" dirty="0"/>
              <a:t>, 100 &lt; HT &lt; </a:t>
            </a:r>
            <a:r>
              <a:rPr lang="en-US" sz="1600" dirty="0" smtClean="0"/>
              <a:t>300 </a:t>
            </a:r>
            <a:r>
              <a:rPr lang="en-US" sz="1600" dirty="0" err="1" smtClean="0"/>
              <a:t>GeV</a:t>
            </a:r>
            <a:endParaRPr lang="en-US" sz="1600" dirty="0"/>
          </a:p>
          <a:p>
            <a:r>
              <a:rPr lang="en-US" sz="2000" dirty="0"/>
              <a:t>Search for </a:t>
            </a:r>
            <a:r>
              <a:rPr lang="en-US" sz="2000" dirty="0" smtClean="0"/>
              <a:t>edges </a:t>
            </a:r>
            <a:r>
              <a:rPr lang="en-US" sz="2000" dirty="0"/>
              <a:t>in signal region (MET &gt; 100 </a:t>
            </a:r>
            <a:r>
              <a:rPr lang="en-US" sz="2000" dirty="0" err="1"/>
              <a:t>GeV</a:t>
            </a:r>
            <a:r>
              <a:rPr lang="en-US" sz="2000" dirty="0"/>
              <a:t>, HT &gt; 300 </a:t>
            </a:r>
            <a:r>
              <a:rPr lang="en-US" sz="2000" dirty="0" err="1"/>
              <a:t>GeV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No evidence </a:t>
            </a:r>
            <a:r>
              <a:rPr lang="en-US" sz="2000" dirty="0"/>
              <a:t>for kinematic </a:t>
            </a:r>
            <a:r>
              <a:rPr lang="en-US" sz="2000" dirty="0" smtClean="0"/>
              <a:t>edge, set </a:t>
            </a:r>
            <a:r>
              <a:rPr lang="en-US" sz="2000" dirty="0"/>
              <a:t>upper limit on the signal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31963" y="343083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ee</a:t>
            </a:r>
            <a:r>
              <a:rPr lang="en-US" dirty="0" smtClean="0"/>
              <a:t>/</a:t>
            </a:r>
            <a:r>
              <a:rPr lang="en-US" dirty="0" err="1" smtClean="0"/>
              <a:t>μμ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29421" y="3430838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eμ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4"/>
              </a:rPr>
              <a:t>PAS-SUS-11-011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a Z-boson, </a:t>
            </a:r>
            <a:r>
              <a:rPr lang="en-US" dirty="0" smtClean="0"/>
              <a:t>2 </a:t>
            </a:r>
            <a:r>
              <a:rPr lang="en-US" dirty="0"/>
              <a:t>or more jets and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5"/>
                <a:ext cx="9144000" cy="5947366"/>
              </a:xfrm>
            </p:spPr>
            <p:txBody>
              <a:bodyPr/>
              <a:lstStyle/>
              <a:p>
                <a:r>
                  <a:rPr lang="en-US" sz="2400" dirty="0"/>
                  <a:t>Search for SUSY in Z final state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l-GR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000" dirty="0"/>
                  <a:t>Two isolated leptons (e, </a:t>
                </a:r>
                <a:r>
                  <a:rPr lang="el-GR" sz="2000" dirty="0" smtClean="0"/>
                  <a:t>μ</a:t>
                </a:r>
                <a:r>
                  <a:rPr lang="en-US" sz="2000" dirty="0" smtClean="0"/>
                  <a:t>): </a:t>
                </a:r>
                <a:r>
                  <a:rPr lang="en-US" sz="2000" dirty="0" err="1"/>
                  <a:t>pT</a:t>
                </a:r>
                <a:r>
                  <a:rPr lang="en-US" sz="2000" dirty="0"/>
                  <a:t> &gt; 20 </a:t>
                </a:r>
                <a:r>
                  <a:rPr lang="en-US" sz="2000" dirty="0" err="1"/>
                  <a:t>GeV</a:t>
                </a:r>
                <a:endParaRPr lang="en-US" sz="2000" dirty="0"/>
              </a:p>
              <a:p>
                <a:pPr lvl="1"/>
                <a:r>
                  <a:rPr lang="en-US" sz="2000" dirty="0"/>
                  <a:t>At least 2 jets with </a:t>
                </a:r>
                <a:r>
                  <a:rPr lang="en-US" sz="2000" dirty="0" err="1"/>
                  <a:t>pT</a:t>
                </a:r>
                <a:r>
                  <a:rPr lang="en-US" sz="2000" dirty="0"/>
                  <a:t> &gt; 30 and </a:t>
                </a:r>
                <a:r>
                  <a:rPr lang="en-US" sz="2000" dirty="0" smtClean="0"/>
                  <a:t>|</a:t>
                </a:r>
                <a:r>
                  <a:rPr lang="el-GR" sz="2000" dirty="0" smtClean="0"/>
                  <a:t>η</a:t>
                </a:r>
                <a:r>
                  <a:rPr lang="en-US" sz="2000" dirty="0" smtClean="0"/>
                  <a:t>| </a:t>
                </a:r>
                <a:r>
                  <a:rPr lang="en-US" sz="2000" dirty="0"/>
                  <a:t>&lt; 3.0</a:t>
                </a:r>
              </a:p>
              <a:p>
                <a:pPr lvl="1"/>
                <a:r>
                  <a:rPr lang="en-US" sz="2000" dirty="0"/>
                  <a:t>Require same-flavor pairs in Z mass window (81 – 101) </a:t>
                </a:r>
                <a:r>
                  <a:rPr lang="en-US" sz="2000" dirty="0" err="1" smtClean="0"/>
                  <a:t>GeV</a:t>
                </a:r>
                <a:endParaRPr lang="en-US" sz="2000" dirty="0" smtClean="0"/>
              </a:p>
              <a:p>
                <a:r>
                  <a:rPr lang="en-US" sz="2400" dirty="0" smtClean="0"/>
                  <a:t>Signal regions</a:t>
                </a:r>
              </a:p>
              <a:p>
                <a:pPr lvl="1"/>
                <a:r>
                  <a:rPr lang="nl-NL" sz="2000" dirty="0"/>
                  <a:t>Loose region: MET &gt; 100 GeV</a:t>
                </a:r>
              </a:p>
              <a:p>
                <a:pPr lvl="1"/>
                <a:r>
                  <a:rPr lang="nl-NL" sz="2000" dirty="0"/>
                  <a:t>Tight region: MET &gt; 200 GeV</a:t>
                </a:r>
                <a:endParaRPr lang="en-US" sz="2000" dirty="0" smtClean="0"/>
              </a:p>
              <a:p>
                <a:r>
                  <a:rPr lang="en-US" sz="2400" dirty="0" smtClean="0"/>
                  <a:t>Backgrounds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dirty="0" smtClean="0"/>
                  <a:t>Z </a:t>
                </a:r>
                <a:r>
                  <a:rPr lang="en-US" dirty="0"/>
                  <a:t>+ </a:t>
                </a:r>
                <a:r>
                  <a:rPr lang="en-US" dirty="0" smtClean="0"/>
                  <a:t>Jets</a:t>
                </a:r>
              </a:p>
              <a:p>
                <a:pPr lvl="2"/>
                <a:r>
                  <a:rPr lang="en-US" dirty="0"/>
                  <a:t>MET </a:t>
                </a:r>
                <a:r>
                  <a:rPr lang="en-US" dirty="0" smtClean="0"/>
                  <a:t>template in </a:t>
                </a:r>
                <a:r>
                  <a:rPr lang="en-US" dirty="0"/>
                  <a:t>control 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samples </a:t>
                </a:r>
                <a:r>
                  <a:rPr lang="en-US" dirty="0"/>
                  <a:t>(QCD &amp; photon +Jets)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Ttbar</a:t>
                </a:r>
                <a:endParaRPr lang="en-US" dirty="0" smtClean="0"/>
              </a:p>
              <a:p>
                <a:pPr lvl="2"/>
                <a:r>
                  <a:rPr lang="en-US" dirty="0"/>
                  <a:t>Flavor </a:t>
                </a:r>
                <a:r>
                  <a:rPr lang="en-US" dirty="0" smtClean="0"/>
                  <a:t>subtraction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5"/>
                <a:ext cx="9144000" cy="5947366"/>
              </a:xfrm>
              <a:blipFill rotWithShape="1">
                <a:blip r:embed="rId2"/>
                <a:stretch>
                  <a:fillRect l="-867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82" y="2773223"/>
            <a:ext cx="4691618" cy="31816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2652" y="5724063"/>
            <a:ext cx="268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 excess observed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4"/>
              </a:rPr>
              <a:t>PAS-SUS-11-017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Search for SUSY in Z final state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l-GR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l-GR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000" dirty="0" smtClean="0"/>
                  <a:t>Two </a:t>
                </a:r>
                <a:r>
                  <a:rPr lang="en-US" sz="2000" dirty="0"/>
                  <a:t>isolated leptons (e, </a:t>
                </a:r>
                <a:r>
                  <a:rPr lang="el-GR" sz="2000" dirty="0" smtClean="0"/>
                  <a:t>μ</a:t>
                </a:r>
                <a:r>
                  <a:rPr lang="en-US" sz="2000" dirty="0" smtClean="0"/>
                  <a:t>): </a:t>
                </a:r>
                <a:r>
                  <a:rPr lang="en-US" sz="2000" dirty="0" err="1"/>
                  <a:t>pT</a:t>
                </a:r>
                <a:r>
                  <a:rPr lang="en-US" sz="2000" dirty="0"/>
                  <a:t> &gt; 20 </a:t>
                </a:r>
                <a:r>
                  <a:rPr lang="en-US" sz="2000" dirty="0" err="1"/>
                  <a:t>GeV</a:t>
                </a:r>
                <a:endParaRPr lang="en-US" sz="2000" dirty="0"/>
              </a:p>
              <a:p>
                <a:pPr lvl="1"/>
                <a:r>
                  <a:rPr lang="en-US" sz="2000" dirty="0"/>
                  <a:t>At least 3 jets with </a:t>
                </a:r>
                <a:r>
                  <a:rPr lang="en-US" sz="2000" dirty="0" err="1"/>
                  <a:t>pT</a:t>
                </a:r>
                <a:r>
                  <a:rPr lang="en-US" sz="2000" dirty="0"/>
                  <a:t> &gt; 30 and </a:t>
                </a:r>
                <a:r>
                  <a:rPr lang="en-US" sz="2000" dirty="0" smtClean="0"/>
                  <a:t>|</a:t>
                </a:r>
                <a:r>
                  <a:rPr lang="el-GR" sz="2000" dirty="0" smtClean="0"/>
                  <a:t>η</a:t>
                </a:r>
                <a:r>
                  <a:rPr lang="en-US" sz="2000" dirty="0" smtClean="0"/>
                  <a:t>| </a:t>
                </a:r>
                <a:r>
                  <a:rPr lang="en-US" sz="2000" dirty="0"/>
                  <a:t>&lt; 3.0</a:t>
                </a:r>
              </a:p>
              <a:p>
                <a:pPr lvl="1"/>
                <a:r>
                  <a:rPr lang="en-US" sz="2000" dirty="0"/>
                  <a:t>Require same-flavor pairs in Z mass window |</a:t>
                </a:r>
                <a:r>
                  <a:rPr lang="en-US" sz="2000" dirty="0" err="1"/>
                  <a:t>mll</a:t>
                </a:r>
                <a:r>
                  <a:rPr lang="en-US" sz="2000" dirty="0"/>
                  <a:t> – Z| &lt; 20 </a:t>
                </a:r>
                <a:r>
                  <a:rPr lang="en-US" sz="2000" dirty="0" err="1"/>
                  <a:t>GeV</a:t>
                </a:r>
                <a:endParaRPr lang="en-US" sz="2000" dirty="0"/>
              </a:p>
              <a:p>
                <a:r>
                  <a:rPr lang="en-US" sz="2400" dirty="0"/>
                  <a:t>Backgrounds:</a:t>
                </a:r>
              </a:p>
              <a:p>
                <a:pPr lvl="1"/>
                <a:r>
                  <a:rPr lang="en-US" dirty="0" smtClean="0"/>
                  <a:t>Z </a:t>
                </a:r>
                <a:r>
                  <a:rPr lang="en-US" dirty="0"/>
                  <a:t>+ Jets + instrumental MET</a:t>
                </a:r>
              </a:p>
              <a:p>
                <a:pPr lvl="1"/>
                <a:r>
                  <a:rPr lang="en-US" dirty="0" smtClean="0"/>
                  <a:t>OSSF </a:t>
                </a:r>
                <a:r>
                  <a:rPr lang="en-US" dirty="0" err="1"/>
                  <a:t>dileptons</a:t>
                </a:r>
                <a:r>
                  <a:rPr lang="en-US" dirty="0"/>
                  <a:t> from </a:t>
                </a:r>
                <a:r>
                  <a:rPr lang="en-US" dirty="0" err="1"/>
                  <a:t>ttbar</a:t>
                </a:r>
                <a:endParaRPr lang="en-US" dirty="0"/>
              </a:p>
              <a:p>
                <a:pPr lvl="2"/>
                <a:r>
                  <a:rPr lang="en-US" dirty="0" smtClean="0"/>
                  <a:t>Predict using OSOF subtraction method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7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a Z-boson, </a:t>
            </a:r>
            <a:r>
              <a:rPr lang="en-US" dirty="0" smtClean="0"/>
              <a:t>3 </a:t>
            </a:r>
            <a:r>
              <a:rPr lang="en-US" dirty="0"/>
              <a:t>or more jets and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6394" y="4308529"/>
                <a:ext cx="2587375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𝐽𝑍𝐵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𝑒𝑡𝑠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4" y="4308529"/>
                <a:ext cx="2587375" cy="810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96" y="3058369"/>
            <a:ext cx="3564610" cy="3418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2652" y="5724063"/>
            <a:ext cx="268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 excess observed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5"/>
              </a:rPr>
              <a:t>PAS-SUS-11-012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Observed limits from </a:t>
            </a:r>
            <a:r>
              <a:rPr lang="en-US" dirty="0" smtClean="0"/>
              <a:t>2011 </a:t>
            </a:r>
            <a:r>
              <a:rPr lang="en-US" dirty="0"/>
              <a:t>CMS SUSY searches plotted in (m0,m1/2) </a:t>
            </a:r>
            <a:r>
              <a:rPr lang="en-US" dirty="0" smtClean="0"/>
              <a:t>plane of the Constrained MSSM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Exclusion Limits: </a:t>
            </a:r>
            <a:r>
              <a:rPr lang="en-US" dirty="0" err="1" smtClean="0"/>
              <a:t>Hadronic</a:t>
            </a:r>
            <a:r>
              <a:rPr lang="en-US" dirty="0" smtClean="0"/>
              <a:t> and </a:t>
            </a:r>
            <a:r>
              <a:rPr lang="en-US" dirty="0" err="1" smtClean="0"/>
              <a:t>Leptonic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153"/>
            <a:ext cx="6850245" cy="491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913682" y="3458400"/>
            <a:ext cx="6013342" cy="132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2"/>
          </p:cNvCxnSpPr>
          <p:nvPr/>
        </p:nvCxnSpPr>
        <p:spPr>
          <a:xfrm flipH="1">
            <a:off x="5827363" y="3458400"/>
            <a:ext cx="1914039" cy="4006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38804" y="2504293"/>
            <a:ext cx="280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First glimpse at </a:t>
            </a:r>
            <a:r>
              <a:rPr lang="en-US" sz="2800" b="1" dirty="0" err="1" smtClean="0">
                <a:solidFill>
                  <a:srgbClr val="FF0000"/>
                </a:solidFill>
              </a:rPr>
              <a:t>Tera</a:t>
            </a:r>
            <a:r>
              <a:rPr lang="en-US" sz="2800" b="1" dirty="0" smtClean="0">
                <a:solidFill>
                  <a:srgbClr val="FF0000"/>
                </a:solidFill>
              </a:rPr>
              <a:t> scale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93" y="3762012"/>
            <a:ext cx="2702707" cy="27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31" y="3700842"/>
            <a:ext cx="3927256" cy="28220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Events with photons, jets and </a:t>
            </a:r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94" y="604434"/>
            <a:ext cx="3336405" cy="3192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-3170" y="592765"/>
                <a:ext cx="5810764" cy="594736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500000"/>
                  </a:buClr>
                  <a:buFont typeface="Wingdings" pitchFamily="2" charset="2"/>
                  <a:buChar char="ü"/>
                  <a:defRPr sz="2800" kern="1200" baseline="0">
                    <a:solidFill>
                      <a:srgbClr val="1D336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1D3362"/>
                  </a:buClr>
                  <a:buFont typeface="Arial" pitchFamily="34" charset="0"/>
                  <a:buChar char="•"/>
                  <a:defRPr sz="2400" kern="1200" baseline="0">
                    <a:solidFill>
                      <a:srgbClr val="5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§"/>
                  <a:defRPr sz="2000" kern="1200">
                    <a:solidFill>
                      <a:srgbClr val="4F552A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Favorite topology to search for SUSY with gage-mediated breaking mechanism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𝐿𝑆𝑃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𝑁𝐿𝑆𝑃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endParaRPr lang="en-US" sz="2400" dirty="0" smtClean="0"/>
              </a:p>
              <a:p>
                <a:pPr>
                  <a:spcBef>
                    <a:spcPts val="0"/>
                  </a:spcBef>
                </a:pPr>
                <a:endParaRPr lang="en-US" sz="2400" dirty="0" smtClean="0"/>
              </a:p>
              <a:p>
                <a:pPr>
                  <a:spcBef>
                    <a:spcPts val="0"/>
                  </a:spcBef>
                </a:pPr>
                <a:endParaRPr lang="en-US" sz="24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Events selection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000" dirty="0"/>
                  <a:t>1 photon, 3 or more jets, MET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&gt;75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sz="1600" dirty="0"/>
                  <a:t>&lt;1.4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600" i="1">
                            <a:latin typeface="Cambria Math"/>
                          </a:rPr>
                          <m:t>𝑗𝑒𝑡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&gt;30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/>
                      <m:t>|</m:t>
                    </m:r>
                    <m:r>
                      <m:rPr>
                        <m:nor/>
                      </m:rPr>
                      <a:rPr lang="el-GR" sz="1600" dirty="0"/>
                      <m:t>η</m:t>
                    </m:r>
                    <m:r>
                      <m:rPr>
                        <m:nor/>
                      </m:rPr>
                      <a:rPr lang="en-US" sz="1600" dirty="0"/>
                      <m:t>|&lt;2.6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&gt;400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endParaRPr lang="en-US" sz="1600" dirty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𝑀𝐸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&gt;200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endParaRPr lang="en-US" sz="2000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sz="2000" dirty="0" smtClean="0"/>
                  <a:t>2 photons, 1 or more jets, MET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&gt;</m:t>
                    </m:r>
                    <m:r>
                      <a:rPr lang="en-US" sz="1600" b="0" i="1" smtClean="0">
                        <a:latin typeface="Cambria Math"/>
                      </a:rPr>
                      <m:t>45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,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&gt;</m:t>
                    </m:r>
                    <m:r>
                      <a:rPr lang="en-US" sz="1600" b="0" i="1" smtClean="0">
                        <a:latin typeface="Cambria Math"/>
                      </a:rPr>
                      <m:t>30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600" i="1" smtClean="0">
                            <a:latin typeface="Cambria Math"/>
                          </a:rPr>
                          <m:t>𝑗𝑒𝑡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&gt;</m:t>
                    </m:r>
                    <m:r>
                      <a:rPr lang="en-US" sz="1600" b="0" i="1" smtClean="0">
                        <a:latin typeface="Cambria Math"/>
                      </a:rPr>
                      <m:t>3</m:t>
                    </m:r>
                    <m:r>
                      <a:rPr lang="en-US" sz="1600" i="1">
                        <a:latin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/>
                      <m:t>|</m:t>
                    </m:r>
                    <m:r>
                      <m:rPr>
                        <m:nor/>
                      </m:rPr>
                      <a:rPr lang="el-GR" sz="1600" dirty="0"/>
                      <m:t>η</m:t>
                    </m:r>
                    <m:r>
                      <m:rPr>
                        <m:nor/>
                      </m:rPr>
                      <a:rPr lang="en-US" sz="1600" dirty="0"/>
                      <m:t>|&lt;2.</m:t>
                    </m:r>
                    <m:r>
                      <m:rPr>
                        <m:nor/>
                      </m:rPr>
                      <a:rPr lang="en-US" sz="1600" b="0" i="0" dirty="0" smtClean="0"/>
                      <m:t>6</m:t>
                    </m:r>
                  </m:oMath>
                </a14:m>
                <a:endParaRPr lang="en-US" sz="1600" dirty="0" smtClean="0"/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</m:t>
                    </m:r>
                    <m:r>
                      <a:rPr lang="en-US" sz="1600" b="0" i="1" smtClean="0">
                        <a:latin typeface="Cambria Math"/>
                      </a:rPr>
                      <m:t>100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endParaRPr lang="en-US" sz="16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Backgrounds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000" dirty="0" smtClean="0"/>
                  <a:t>QCD, EWK e</a:t>
                </a:r>
                <a:r>
                  <a:rPr lang="en-US" sz="2000" dirty="0"/>
                  <a:t> → </a:t>
                </a:r>
                <a:r>
                  <a:rPr lang="el-GR" sz="2000" dirty="0" smtClean="0"/>
                  <a:t>γ</a:t>
                </a:r>
                <a:r>
                  <a:rPr lang="en-US" sz="2000" dirty="0" smtClean="0"/>
                  <a:t>, Z→</a:t>
                </a:r>
                <a:r>
                  <a:rPr lang="el-GR" sz="2000" dirty="0" smtClean="0"/>
                  <a:t>νν</a:t>
                </a:r>
                <a:r>
                  <a:rPr lang="en-US" sz="2000" dirty="0" smtClean="0"/>
                  <a:t>+Jets, </a:t>
                </a:r>
                <a:r>
                  <a:rPr lang="en-US" sz="2000" dirty="0" err="1" smtClean="0"/>
                  <a:t>W+Jets</a:t>
                </a: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No excess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observed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70" y="592765"/>
                <a:ext cx="5810764" cy="5947366"/>
              </a:xfrm>
              <a:prstGeom prst="rect">
                <a:avLst/>
              </a:prstGeom>
              <a:blipFill rotWithShape="1">
                <a:blip r:embed="rId4"/>
                <a:stretch>
                  <a:fillRect l="-1363" t="-820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" y="1882231"/>
            <a:ext cx="5494131" cy="8230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6"/>
              </a:rPr>
              <a:t>PAS-SUS-11-009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Exclusion limits: Photonic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48" y="3146424"/>
            <a:ext cx="3512508" cy="3371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8" y="3146420"/>
            <a:ext cx="3512508" cy="3371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708" y="765591"/>
            <a:ext cx="538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Observed limits from 2011 CMS SUSY searches </a:t>
            </a:r>
            <a:r>
              <a:rPr lang="en-US" sz="2400" dirty="0" smtClean="0">
                <a:solidFill>
                  <a:schemeClr val="tx2"/>
                </a:solidFill>
              </a:rPr>
              <a:t>with photons plotted </a:t>
            </a:r>
            <a:r>
              <a:rPr lang="en-US" sz="2400" dirty="0">
                <a:solidFill>
                  <a:schemeClr val="tx2"/>
                </a:solidFill>
              </a:rPr>
              <a:t>in the (m</a:t>
            </a:r>
            <a:r>
              <a:rPr lang="en-US" sz="2400" baseline="-25000" dirty="0">
                <a:solidFill>
                  <a:schemeClr val="tx2"/>
                </a:solidFill>
              </a:rPr>
              <a:t>squark</a:t>
            </a:r>
            <a:r>
              <a:rPr lang="en-US" sz="2400" dirty="0">
                <a:solidFill>
                  <a:schemeClr val="tx2"/>
                </a:solidFill>
              </a:rPr>
              <a:t>,m</a:t>
            </a:r>
            <a:r>
              <a:rPr lang="en-US" sz="2400" baseline="-25000" dirty="0">
                <a:solidFill>
                  <a:schemeClr val="tx2"/>
                </a:solidFill>
              </a:rPr>
              <a:t>gluino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 smtClean="0">
                <a:solidFill>
                  <a:schemeClr val="tx2"/>
                </a:solidFill>
              </a:rPr>
              <a:t>plane of general gauge-mediation (GGM</a:t>
            </a:r>
            <a:r>
              <a:rPr lang="en-US" sz="2400" dirty="0">
                <a:solidFill>
                  <a:schemeClr val="tx2"/>
                </a:solidFill>
              </a:rPr>
              <a:t>) SUSY </a:t>
            </a:r>
            <a:r>
              <a:rPr lang="en-US" sz="2400" dirty="0" smtClean="0">
                <a:solidFill>
                  <a:schemeClr val="tx2"/>
                </a:solidFill>
              </a:rPr>
              <a:t>scenario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9006" y="3075994"/>
            <a:ext cx="28791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sz="2000" b="1" dirty="0" smtClean="0">
                <a:solidFill>
                  <a:srgbClr val="FF0000"/>
                </a:solidFill>
              </a:rPr>
              <a:t>, ≥3 jets, MET&gt;200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93" y="734595"/>
            <a:ext cx="3580108" cy="2548796"/>
          </a:xfrm>
        </p:spPr>
      </p:pic>
      <p:sp>
        <p:nvSpPr>
          <p:cNvPr id="11" name="TextBox 10"/>
          <p:cNvSpPr txBox="1"/>
          <p:nvPr/>
        </p:nvSpPr>
        <p:spPr>
          <a:xfrm>
            <a:off x="5193436" y="3088912"/>
            <a:ext cx="28791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sz="2000" b="1" dirty="0" smtClean="0">
                <a:solidFill>
                  <a:srgbClr val="FF0000"/>
                </a:solidFill>
              </a:rPr>
              <a:t>, ≥3 jets, MET&gt;200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1826" y="2471825"/>
            <a:ext cx="27765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sz="2000" b="1" dirty="0" smtClean="0">
                <a:solidFill>
                  <a:srgbClr val="FF0000"/>
                </a:solidFill>
              </a:rPr>
              <a:t>, ≥1 jet, MET&gt;100 </a:t>
            </a:r>
            <a:r>
              <a:rPr lang="en-US" sz="2000" b="1" dirty="0" err="1" smtClean="0">
                <a:solidFill>
                  <a:srgbClr val="FF0000"/>
                </a:solidFill>
              </a:rPr>
              <a:t>GeV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5"/>
              </a:rPr>
              <a:t>PAS-SUS-11-009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of Large Hadron Collider and CMS detector</a:t>
            </a:r>
          </a:p>
          <a:p>
            <a:pPr lvl="1"/>
            <a:r>
              <a:rPr lang="en-US" dirty="0" smtClean="0"/>
              <a:t>Prerequisites for discovery or precise measurement</a:t>
            </a:r>
          </a:p>
          <a:p>
            <a:r>
              <a:rPr lang="en-US" dirty="0" smtClean="0"/>
              <a:t>Search for Supersymmetry (SUSY)</a:t>
            </a:r>
          </a:p>
          <a:p>
            <a:pPr lvl="1"/>
            <a:r>
              <a:rPr lang="en-US" dirty="0" smtClean="0"/>
              <a:t>Topologies</a:t>
            </a:r>
          </a:p>
          <a:p>
            <a:pPr lvl="1"/>
            <a:r>
              <a:rPr lang="en-US" dirty="0" smtClean="0"/>
              <a:t>Results: exclusion limits</a:t>
            </a:r>
          </a:p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Yuriy Pakhotin		Brookhaven Forum 2011. October 19-21,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Searches for SUSY with the CMS is presented</a:t>
            </a:r>
          </a:p>
          <a:p>
            <a:pPr lvl="1"/>
            <a:r>
              <a:rPr lang="en-US" dirty="0" smtClean="0"/>
              <a:t>Model independent, signature oriented</a:t>
            </a:r>
          </a:p>
          <a:p>
            <a:r>
              <a:rPr lang="en-US" dirty="0" smtClean="0"/>
              <a:t>Wide range of topologies is reviewed</a:t>
            </a:r>
          </a:p>
          <a:p>
            <a:pPr lvl="1"/>
            <a:r>
              <a:rPr lang="en-US" dirty="0" smtClean="0"/>
              <a:t>All-</a:t>
            </a:r>
            <a:r>
              <a:rPr lang="en-US" dirty="0" err="1" smtClean="0"/>
              <a:t>hadronic</a:t>
            </a:r>
            <a:r>
              <a:rPr lang="en-US" dirty="0" smtClean="0"/>
              <a:t>, </a:t>
            </a:r>
            <a:r>
              <a:rPr lang="en-US" dirty="0" err="1" smtClean="0"/>
              <a:t>leptonic</a:t>
            </a:r>
            <a:r>
              <a:rPr lang="en-US" dirty="0"/>
              <a:t> and photonic </a:t>
            </a:r>
            <a:endParaRPr lang="en-US" dirty="0" smtClean="0"/>
          </a:p>
          <a:p>
            <a:pPr lvl="1"/>
            <a:r>
              <a:rPr lang="en-US" dirty="0" smtClean="0"/>
              <a:t>Most backgrounds estimated from data</a:t>
            </a:r>
          </a:p>
          <a:p>
            <a:r>
              <a:rPr lang="en-US" dirty="0" smtClean="0"/>
              <a:t>No excess over SM backgrounds observed</a:t>
            </a:r>
          </a:p>
          <a:p>
            <a:pPr lvl="1"/>
            <a:r>
              <a:rPr lang="en-US" dirty="0" smtClean="0"/>
              <a:t>Set exclusion limits using simple SUSY models</a:t>
            </a:r>
          </a:p>
          <a:p>
            <a:pPr lvl="1"/>
            <a:r>
              <a:rPr lang="en-US" dirty="0" smtClean="0"/>
              <a:t>Some limits enter </a:t>
            </a:r>
            <a:r>
              <a:rPr lang="en-US" dirty="0" err="1" smtClean="0"/>
              <a:t>Tera</a:t>
            </a:r>
            <a:r>
              <a:rPr lang="en-US" dirty="0" smtClean="0"/>
              <a:t> scale</a:t>
            </a:r>
          </a:p>
          <a:p>
            <a:r>
              <a:rPr lang="en-US" dirty="0" smtClean="0"/>
              <a:t>Update with ~5 fb</a:t>
            </a:r>
            <a:r>
              <a:rPr lang="en-US" baseline="30000" dirty="0" smtClean="0"/>
              <a:t>-1</a:t>
            </a:r>
            <a:r>
              <a:rPr lang="en-US" dirty="0" smtClean="0"/>
              <a:t> underway</a:t>
            </a:r>
          </a:p>
          <a:p>
            <a:pPr lvl="1"/>
            <a:r>
              <a:rPr lang="en-US" dirty="0" smtClean="0"/>
              <a:t>LHC running well (expected stop at the end of October)</a:t>
            </a:r>
          </a:p>
          <a:p>
            <a:pPr lvl="1"/>
            <a:r>
              <a:rPr lang="en-US" dirty="0" smtClean="0"/>
              <a:t>CMS collecting data with high efficiency (&gt;90%)</a:t>
            </a:r>
          </a:p>
          <a:p>
            <a:pPr lvl="1"/>
            <a:r>
              <a:rPr lang="en-US" dirty="0" smtClean="0"/>
              <a:t>Stay tuned!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102"/>
            <a:ext cx="9144000" cy="5943600"/>
          </a:xfrm>
          <a:prstGeom prst="rect">
            <a:avLst/>
          </a:prstGeom>
          <a:solidFill>
            <a:srgbClr val="ABB4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4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Large Hadron Collider (LHC)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3" descr="L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144000" cy="54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488" y="664041"/>
            <a:ext cx="5284932" cy="20405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anchorCtr="1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914400">
              <a:lnSpc>
                <a:spcPct val="12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0021A5"/>
                </a:solidFill>
                <a:latin typeface="Comic Sans MS" pitchFamily="66" charset="0"/>
              </a:rPr>
              <a:t>design center of mass energy: √s = 14 TeV</a:t>
            </a:r>
          </a:p>
          <a:p>
            <a:pPr defTabSz="914400">
              <a:lnSpc>
                <a:spcPct val="12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0021A5"/>
                </a:solidFill>
                <a:latin typeface="Comic Sans MS" pitchFamily="66" charset="0"/>
              </a:rPr>
              <a:t>design luminosity: L = 10</a:t>
            </a:r>
            <a:r>
              <a:rPr lang="en-US" sz="1800" baseline="30000" dirty="0">
                <a:solidFill>
                  <a:srgbClr val="0021A5"/>
                </a:solidFill>
                <a:latin typeface="Comic Sans MS" pitchFamily="66" charset="0"/>
              </a:rPr>
              <a:t>34</a:t>
            </a:r>
            <a:r>
              <a:rPr lang="en-US" sz="1800" dirty="0">
                <a:solidFill>
                  <a:srgbClr val="0021A5"/>
                </a:solidFill>
                <a:latin typeface="Comic Sans MS" pitchFamily="66" charset="0"/>
              </a:rPr>
              <a:t> cm</a:t>
            </a:r>
            <a:r>
              <a:rPr lang="en-US" sz="1800" baseline="30000" dirty="0">
                <a:solidFill>
                  <a:srgbClr val="0021A5"/>
                </a:solidFill>
                <a:latin typeface="Comic Sans MS" pitchFamily="66" charset="0"/>
              </a:rPr>
              <a:t>-2</a:t>
            </a:r>
            <a:r>
              <a:rPr lang="en-US" sz="1800" dirty="0">
                <a:solidFill>
                  <a:srgbClr val="0021A5"/>
                </a:solidFill>
                <a:latin typeface="Comic Sans MS" pitchFamily="66" charset="0"/>
              </a:rPr>
              <a:t>s</a:t>
            </a:r>
            <a:r>
              <a:rPr lang="en-US" sz="1800" baseline="30000" dirty="0">
                <a:solidFill>
                  <a:srgbClr val="0021A5"/>
                </a:solidFill>
                <a:latin typeface="Comic Sans MS" pitchFamily="66" charset="0"/>
              </a:rPr>
              <a:t>-1</a:t>
            </a:r>
          </a:p>
          <a:p>
            <a:pPr defTabSz="914400">
              <a:lnSpc>
                <a:spcPct val="12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current 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center of mass energy: √s = 7 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TeV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Time with stable beams in 2011: T ≈ 1300 hours</a:t>
            </a:r>
            <a:endParaRPr lang="en-US" sz="1800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current record luminosity: L </a:t>
            </a:r>
            <a:r>
              <a:rPr lang="en-US" dirty="0">
                <a:solidFill>
                  <a:srgbClr val="003300"/>
                </a:solidFill>
                <a:latin typeface="Comic Sans MS" pitchFamily="66" charset="0"/>
              </a:rPr>
              <a:t>≈ 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3.6·10</a:t>
            </a:r>
            <a:r>
              <a:rPr lang="en-US" sz="1800" baseline="30000" dirty="0" smtClean="0">
                <a:solidFill>
                  <a:srgbClr val="003300"/>
                </a:solidFill>
                <a:latin typeface="Comic Sans MS" pitchFamily="66" charset="0"/>
              </a:rPr>
              <a:t>33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cm</a:t>
            </a:r>
            <a:r>
              <a:rPr lang="en-US" sz="1800" baseline="30000" dirty="0">
                <a:solidFill>
                  <a:srgbClr val="003300"/>
                </a:solidFill>
                <a:latin typeface="Comic Sans MS" pitchFamily="66" charset="0"/>
              </a:rPr>
              <a:t>-2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s</a:t>
            </a:r>
            <a:r>
              <a:rPr lang="en-US" sz="1800" baseline="30000" dirty="0">
                <a:solidFill>
                  <a:srgbClr val="003300"/>
                </a:solidFill>
                <a:latin typeface="Comic Sans MS" pitchFamily="66" charset="0"/>
              </a:rPr>
              <a:t>-1</a:t>
            </a:r>
          </a:p>
          <a:p>
            <a:pPr defTabSz="914400">
              <a:lnSpc>
                <a:spcPct val="12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delivered 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luminosity to CMS: 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∫</a:t>
            </a:r>
            <a:r>
              <a:rPr lang="en-US" sz="1800" dirty="0" err="1">
                <a:solidFill>
                  <a:srgbClr val="003300"/>
                </a:solidFill>
                <a:latin typeface="Comic Sans MS" pitchFamily="66" charset="0"/>
              </a:rPr>
              <a:t>L·dt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 ≈ </a:t>
            </a: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5.3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f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b</a:t>
            </a:r>
            <a:r>
              <a:rPr lang="en-US" sz="1800" baseline="30000" dirty="0" smtClean="0">
                <a:solidFill>
                  <a:srgbClr val="003300"/>
                </a:solidFill>
                <a:latin typeface="Comic Sans MS" pitchFamily="66" charset="0"/>
              </a:rPr>
              <a:t>-1</a:t>
            </a:r>
            <a:endParaRPr lang="en-US" sz="1800" baseline="300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604434"/>
            <a:ext cx="3501325" cy="23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Rediscovery of Standard Model with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85800"/>
            <a:ext cx="83724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5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		Brookhaven Forum 2011. October 19-21,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CMS Benchmark Points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01" y="760085"/>
            <a:ext cx="5861508" cy="55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14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91" y="609601"/>
            <a:ext cx="2270544" cy="143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Large Hadron Collider (LHC)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04" y="2290698"/>
            <a:ext cx="4227631" cy="4227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" y="2287291"/>
            <a:ext cx="4247827" cy="424782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1676400" y="2819400"/>
            <a:ext cx="1981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7531" y="28310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3.6·10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33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cm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10400" y="2895600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3645" y="29072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5.3 fb</a:t>
            </a:r>
            <a:r>
              <a:rPr lang="en-US" b="1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2091" y="609600"/>
            <a:ext cx="22919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5"/>
              </a:rPr>
              <a:t>http://lhc.web.cern.ch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0" y="609600"/>
            <a:ext cx="599646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anchorCtr="1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914400">
              <a:lnSpc>
                <a:spcPct val="120000"/>
              </a:lnSpc>
              <a:buClrTx/>
              <a:buSzTx/>
            </a:pP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LHC is running in 2011 very well:</a:t>
            </a:r>
          </a:p>
          <a:p>
            <a:pPr marL="285750" indent="-285750" defTabSz="914400">
              <a:lnSpc>
                <a:spcPct val="120000"/>
              </a:lnSpc>
              <a:buClrTx/>
              <a:buSzTx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Current 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center of mass energy: √s = 7 TeV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C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urrent 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record luminosity: L </a:t>
            </a:r>
            <a:r>
              <a:rPr lang="en-US" dirty="0">
                <a:solidFill>
                  <a:srgbClr val="003300"/>
                </a:solidFill>
                <a:latin typeface="Comic Sans MS" pitchFamily="66" charset="0"/>
              </a:rPr>
              <a:t>≈ 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3.6·10</a:t>
            </a:r>
            <a:r>
              <a:rPr lang="en-US" sz="1800" baseline="30000" dirty="0" smtClean="0">
                <a:solidFill>
                  <a:srgbClr val="003300"/>
                </a:solidFill>
                <a:latin typeface="Comic Sans MS" pitchFamily="66" charset="0"/>
              </a:rPr>
              <a:t>33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cm</a:t>
            </a:r>
            <a:r>
              <a:rPr lang="en-US" sz="1800" baseline="30000" dirty="0">
                <a:solidFill>
                  <a:srgbClr val="003300"/>
                </a:solidFill>
                <a:latin typeface="Comic Sans MS" pitchFamily="66" charset="0"/>
              </a:rPr>
              <a:t>-2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s</a:t>
            </a:r>
            <a:r>
              <a:rPr lang="en-US" sz="1800" baseline="30000" dirty="0">
                <a:solidFill>
                  <a:srgbClr val="003300"/>
                </a:solidFill>
                <a:latin typeface="Comic Sans MS" pitchFamily="66" charset="0"/>
              </a:rPr>
              <a:t>-1</a:t>
            </a:r>
          </a:p>
          <a:p>
            <a:pPr marL="285750" indent="-285750" defTabSz="914400">
              <a:lnSpc>
                <a:spcPct val="120000"/>
              </a:lnSpc>
              <a:buClrTx/>
              <a:buSzTx/>
              <a:buFont typeface="Arial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D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elivered luminosity to CMS: 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∫</a:t>
            </a:r>
            <a:r>
              <a:rPr lang="en-US" sz="1800" dirty="0" err="1">
                <a:solidFill>
                  <a:srgbClr val="003300"/>
                </a:solidFill>
                <a:latin typeface="Comic Sans MS" pitchFamily="66" charset="0"/>
              </a:rPr>
              <a:t>L·dt</a:t>
            </a:r>
            <a:r>
              <a:rPr lang="en-US" sz="1800" dirty="0">
                <a:solidFill>
                  <a:srgbClr val="003300"/>
                </a:solidFill>
                <a:latin typeface="Comic Sans MS" pitchFamily="66" charset="0"/>
              </a:rPr>
              <a:t> ≈ </a:t>
            </a: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5.3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f</a:t>
            </a:r>
            <a:r>
              <a:rPr lang="en-US" sz="1800" dirty="0" smtClean="0">
                <a:solidFill>
                  <a:srgbClr val="003300"/>
                </a:solidFill>
                <a:latin typeface="Comic Sans MS" pitchFamily="66" charset="0"/>
              </a:rPr>
              <a:t>b</a:t>
            </a:r>
            <a:r>
              <a:rPr lang="en-US" sz="1800" baseline="30000" dirty="0" smtClean="0">
                <a:solidFill>
                  <a:srgbClr val="003300"/>
                </a:solidFill>
                <a:latin typeface="Comic Sans MS" pitchFamily="66" charset="0"/>
              </a:rPr>
              <a:t>-1</a:t>
            </a:r>
            <a:endParaRPr lang="en-US" sz="1800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marL="285750" indent="-285750" defTabSz="914400">
              <a:lnSpc>
                <a:spcPct val="120000"/>
              </a:lnSpc>
              <a:buClrTx/>
              <a:buSzTx/>
              <a:buFont typeface="Arial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  <a:latin typeface="Comic Sans MS" pitchFamily="66" charset="0"/>
              </a:rPr>
              <a:t>Stop expected at the end of October</a:t>
            </a:r>
            <a:endParaRPr lang="en-US" sz="1800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82004" y="5326206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79178" y="4668532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This talk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~1 fb</a:t>
            </a:r>
            <a:r>
              <a:rPr lang="en-US" b="1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Compact Muon Solenoid (CMS)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59038" y="4700588"/>
            <a:ext cx="609525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3038" indent="-173038"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dirty="0">
                <a:solidFill>
                  <a:srgbClr val="990000"/>
                </a:solidFill>
                <a:latin typeface="Comic Sans MS" pitchFamily="66" charset="0"/>
              </a:rPr>
              <a:t>Muons:</a:t>
            </a:r>
          </a:p>
          <a:p>
            <a:pPr defTabSz="914400">
              <a:buClr>
                <a:srgbClr val="990000"/>
              </a:buClr>
              <a:buSzTx/>
              <a:buFont typeface="Wingdings" pitchFamily="2" charset="2"/>
              <a:buChar char="ü"/>
            </a:pPr>
            <a:r>
              <a:rPr lang="en-US" b="0" dirty="0">
                <a:solidFill>
                  <a:srgbClr val="0021A5"/>
                </a:solidFill>
                <a:latin typeface="Comic Sans MS" pitchFamily="66" charset="0"/>
              </a:rPr>
              <a:t>muon system acceptance: |</a:t>
            </a:r>
            <a:r>
              <a:rPr lang="el-GR" b="0" dirty="0">
                <a:solidFill>
                  <a:srgbClr val="0021A5"/>
                </a:solidFill>
                <a:latin typeface="Comic Sans MS" pitchFamily="66" charset="0"/>
              </a:rPr>
              <a:t>η</a:t>
            </a:r>
            <a:r>
              <a:rPr lang="en-US" b="0" dirty="0">
                <a:solidFill>
                  <a:srgbClr val="0021A5"/>
                </a:solidFill>
                <a:latin typeface="Comic Sans MS" pitchFamily="66" charset="0"/>
              </a:rPr>
              <a:t>|&lt;2.4</a:t>
            </a:r>
          </a:p>
          <a:p>
            <a:pPr defTabSz="914400">
              <a:buClr>
                <a:srgbClr val="990000"/>
              </a:buClr>
              <a:buSzTx/>
              <a:buFont typeface="Wingdings" pitchFamily="2" charset="2"/>
              <a:buChar char="ü"/>
            </a:pPr>
            <a:r>
              <a:rPr lang="en-US" b="0" dirty="0">
                <a:solidFill>
                  <a:srgbClr val="660066"/>
                </a:solidFill>
                <a:latin typeface="Comic Sans MS" pitchFamily="66" charset="0"/>
              </a:rPr>
              <a:t>muons momentum resolution: </a:t>
            </a:r>
            <a:r>
              <a:rPr lang="en-US" b="0" dirty="0" err="1">
                <a:solidFill>
                  <a:srgbClr val="660066"/>
                </a:solidFill>
                <a:latin typeface="Comic Sans MS" pitchFamily="66" charset="0"/>
              </a:rPr>
              <a:t>dp</a:t>
            </a:r>
            <a:r>
              <a:rPr lang="en-US" b="0" baseline="-25000" dirty="0" err="1">
                <a:solidFill>
                  <a:srgbClr val="660066"/>
                </a:solidFill>
                <a:latin typeface="Comic Sans MS" pitchFamily="66" charset="0"/>
              </a:rPr>
              <a:t>T</a:t>
            </a:r>
            <a:r>
              <a:rPr lang="en-US" b="0" dirty="0">
                <a:solidFill>
                  <a:srgbClr val="660066"/>
                </a:solidFill>
                <a:latin typeface="Comic Sans MS" pitchFamily="66" charset="0"/>
              </a:rPr>
              <a:t>/p</a:t>
            </a:r>
            <a:r>
              <a:rPr lang="en-US" b="0" baseline="-25000" dirty="0">
                <a:solidFill>
                  <a:srgbClr val="660066"/>
                </a:solidFill>
                <a:latin typeface="Comic Sans MS" pitchFamily="66" charset="0"/>
              </a:rPr>
              <a:t>T</a:t>
            </a:r>
            <a:r>
              <a:rPr lang="en-US" b="0" dirty="0">
                <a:solidFill>
                  <a:srgbClr val="660066"/>
                </a:solidFill>
                <a:latin typeface="Comic Sans MS" pitchFamily="66" charset="0"/>
              </a:rPr>
              <a:t>~1% (p</a:t>
            </a:r>
            <a:r>
              <a:rPr lang="en-US" b="0" baseline="-25000" dirty="0">
                <a:solidFill>
                  <a:srgbClr val="660066"/>
                </a:solidFill>
                <a:latin typeface="Comic Sans MS" pitchFamily="66" charset="0"/>
              </a:rPr>
              <a:t>T</a:t>
            </a:r>
            <a:r>
              <a:rPr lang="en-US" b="0" dirty="0">
                <a:solidFill>
                  <a:srgbClr val="660066"/>
                </a:solidFill>
                <a:latin typeface="Comic Sans MS" pitchFamily="66" charset="0"/>
              </a:rPr>
              <a:t>~25 </a:t>
            </a:r>
            <a:r>
              <a:rPr lang="en-US" b="0" dirty="0" err="1">
                <a:solidFill>
                  <a:srgbClr val="660066"/>
                </a:solidFill>
                <a:latin typeface="Comic Sans MS" pitchFamily="66" charset="0"/>
              </a:rPr>
              <a:t>GeV</a:t>
            </a:r>
            <a:r>
              <a:rPr lang="en-US" b="0" dirty="0">
                <a:solidFill>
                  <a:srgbClr val="660066"/>
                </a:solidFill>
                <a:latin typeface="Comic Sans MS" pitchFamily="66" charset="0"/>
              </a:rPr>
              <a:t>)</a:t>
            </a:r>
            <a:r>
              <a:rPr lang="en-US" b="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defTabSz="914400">
              <a:buClrTx/>
              <a:buSzTx/>
              <a:buFontTx/>
              <a:buNone/>
            </a:pPr>
            <a:r>
              <a:rPr lang="en-US" dirty="0" err="1">
                <a:solidFill>
                  <a:srgbClr val="990000"/>
                </a:solidFill>
                <a:latin typeface="Comic Sans MS" pitchFamily="66" charset="0"/>
              </a:rPr>
              <a:t>Calorimetry</a:t>
            </a:r>
            <a:r>
              <a:rPr lang="en-US" dirty="0">
                <a:solidFill>
                  <a:srgbClr val="990000"/>
                </a:solidFill>
                <a:latin typeface="Comic Sans MS" pitchFamily="66" charset="0"/>
              </a:rPr>
              <a:t>:</a:t>
            </a:r>
          </a:p>
          <a:p>
            <a:pPr defTabSz="914400">
              <a:buClr>
                <a:srgbClr val="990000"/>
              </a:buClr>
              <a:buSzTx/>
              <a:buFont typeface="Wingdings" pitchFamily="2" charset="2"/>
              <a:buChar char="ü"/>
            </a:pPr>
            <a:r>
              <a:rPr lang="en-US" b="0" dirty="0">
                <a:solidFill>
                  <a:srgbClr val="0021A5"/>
                </a:solidFill>
                <a:latin typeface="Comic Sans MS" pitchFamily="66" charset="0"/>
              </a:rPr>
              <a:t>HCAL	</a:t>
            </a:r>
            <a:r>
              <a:rPr lang="en-US" sz="1800" b="0" dirty="0">
                <a:solidFill>
                  <a:srgbClr val="0021A5"/>
                </a:solidFill>
                <a:latin typeface="Comic Sans MS" pitchFamily="66" charset="0"/>
              </a:rPr>
              <a:t>|</a:t>
            </a:r>
            <a:r>
              <a:rPr lang="el-GR" sz="1800" b="0" dirty="0">
                <a:solidFill>
                  <a:srgbClr val="0021A5"/>
                </a:solidFill>
                <a:latin typeface="Comic Sans MS" pitchFamily="66" charset="0"/>
              </a:rPr>
              <a:t>η</a:t>
            </a:r>
            <a:r>
              <a:rPr lang="en-US" sz="1800" b="0" dirty="0">
                <a:solidFill>
                  <a:srgbClr val="0021A5"/>
                </a:solidFill>
                <a:latin typeface="Comic Sans MS" pitchFamily="66" charset="0"/>
              </a:rPr>
              <a:t>|&lt;5.0,	</a:t>
            </a:r>
            <a:r>
              <a:rPr lang="el-GR" sz="1800" b="0" dirty="0">
                <a:solidFill>
                  <a:srgbClr val="0021A5"/>
                </a:solidFill>
                <a:latin typeface="Comic Sans MS" pitchFamily="66" charset="0"/>
                <a:cs typeface="Arial" pitchFamily="34" charset="0"/>
              </a:rPr>
              <a:t>δ</a:t>
            </a:r>
            <a:r>
              <a:rPr lang="en-US" sz="1800" b="0" dirty="0">
                <a:solidFill>
                  <a:srgbClr val="0021A5"/>
                </a:solidFill>
                <a:latin typeface="Comic Sans MS" pitchFamily="66" charset="0"/>
                <a:cs typeface="Arial" pitchFamily="34" charset="0"/>
              </a:rPr>
              <a:t>E</a:t>
            </a:r>
            <a:r>
              <a:rPr lang="en-US" sz="1800" b="0" dirty="0">
                <a:solidFill>
                  <a:srgbClr val="0021A5"/>
                </a:solidFill>
                <a:latin typeface="Comic Sans MS" pitchFamily="66" charset="0"/>
              </a:rPr>
              <a:t>/E ~ </a:t>
            </a:r>
            <a:r>
              <a:rPr lang="en-US" sz="1800" b="0" dirty="0" smtClean="0">
                <a:solidFill>
                  <a:srgbClr val="0021A5"/>
                </a:solidFill>
                <a:latin typeface="Comic Sans MS" pitchFamily="66" charset="0"/>
              </a:rPr>
              <a:t>100</a:t>
            </a:r>
            <a:r>
              <a:rPr lang="en-US" sz="1800" b="0" dirty="0">
                <a:solidFill>
                  <a:srgbClr val="0021A5"/>
                </a:solidFill>
                <a:latin typeface="Comic Sans MS" pitchFamily="66" charset="0"/>
              </a:rPr>
              <a:t>% / √E + </a:t>
            </a:r>
            <a:r>
              <a:rPr lang="en-US" sz="1800" b="0" dirty="0" smtClean="0">
                <a:solidFill>
                  <a:srgbClr val="0021A5"/>
                </a:solidFill>
                <a:latin typeface="Comic Sans MS" pitchFamily="66" charset="0"/>
              </a:rPr>
              <a:t>5%</a:t>
            </a:r>
            <a:endParaRPr lang="en-US" sz="1800" b="0" dirty="0">
              <a:solidFill>
                <a:srgbClr val="0021A5"/>
              </a:solidFill>
              <a:latin typeface="Comic Sans MS" pitchFamily="66" charset="0"/>
            </a:endParaRPr>
          </a:p>
          <a:p>
            <a:pPr defTabSz="914400">
              <a:buClr>
                <a:srgbClr val="990000"/>
              </a:buClr>
              <a:buSzTx/>
              <a:buFont typeface="Wingdings" pitchFamily="2" charset="2"/>
              <a:buChar char="ü"/>
            </a:pPr>
            <a:r>
              <a:rPr lang="en-US" b="0" dirty="0">
                <a:solidFill>
                  <a:srgbClr val="660066"/>
                </a:solidFill>
                <a:latin typeface="Comic Sans MS" pitchFamily="66" charset="0"/>
              </a:rPr>
              <a:t>ECAL</a:t>
            </a:r>
            <a:r>
              <a:rPr lang="en-US" sz="1800" b="0" dirty="0">
                <a:solidFill>
                  <a:srgbClr val="660066"/>
                </a:solidFill>
                <a:latin typeface="Comic Sans MS" pitchFamily="66" charset="0"/>
              </a:rPr>
              <a:t> 	|</a:t>
            </a:r>
            <a:r>
              <a:rPr lang="el-GR" sz="1800" b="0" dirty="0">
                <a:solidFill>
                  <a:srgbClr val="660066"/>
                </a:solidFill>
                <a:latin typeface="Comic Sans MS" pitchFamily="66" charset="0"/>
              </a:rPr>
              <a:t>η</a:t>
            </a:r>
            <a:r>
              <a:rPr lang="en-US" sz="1800" b="0" dirty="0">
                <a:solidFill>
                  <a:srgbClr val="660066"/>
                </a:solidFill>
                <a:latin typeface="Comic Sans MS" pitchFamily="66" charset="0"/>
              </a:rPr>
              <a:t>|&lt;3.0,	</a:t>
            </a:r>
            <a:r>
              <a:rPr lang="el-GR" sz="1800" b="0" dirty="0">
                <a:solidFill>
                  <a:srgbClr val="660066"/>
                </a:solidFill>
                <a:latin typeface="Comic Sans MS" pitchFamily="66" charset="0"/>
              </a:rPr>
              <a:t>δ</a:t>
            </a:r>
            <a:r>
              <a:rPr lang="en-US" sz="1800" b="0" dirty="0">
                <a:solidFill>
                  <a:srgbClr val="660066"/>
                </a:solidFill>
                <a:latin typeface="Comic Sans MS" pitchFamily="66" charset="0"/>
              </a:rPr>
              <a:t>E/E ~ </a:t>
            </a:r>
            <a:r>
              <a:rPr lang="en-US" dirty="0">
                <a:solidFill>
                  <a:srgbClr val="660066"/>
                </a:solidFill>
                <a:latin typeface="Comic Sans MS" pitchFamily="66" charset="0"/>
              </a:rPr>
              <a:t>3</a:t>
            </a:r>
            <a:r>
              <a:rPr lang="en-US" sz="1800" b="0" dirty="0" smtClean="0">
                <a:solidFill>
                  <a:srgbClr val="660066"/>
                </a:solidFill>
                <a:latin typeface="Comic Sans MS" pitchFamily="66" charset="0"/>
              </a:rPr>
              <a:t>% </a:t>
            </a:r>
            <a:r>
              <a:rPr lang="en-US" sz="1800" b="0" dirty="0">
                <a:solidFill>
                  <a:srgbClr val="660066"/>
                </a:solidFill>
                <a:latin typeface="Comic Sans MS" pitchFamily="66" charset="0"/>
              </a:rPr>
              <a:t>/ </a:t>
            </a:r>
            <a:r>
              <a:rPr lang="en-US" sz="1800" b="0" dirty="0">
                <a:solidFill>
                  <a:srgbClr val="660066"/>
                </a:solidFill>
                <a:latin typeface="Comic Sans MS" pitchFamily="66" charset="0"/>
                <a:cs typeface="Arial" pitchFamily="34" charset="0"/>
              </a:rPr>
              <a:t>√</a:t>
            </a:r>
            <a:r>
              <a:rPr lang="en-US" sz="1800" b="0" dirty="0">
                <a:solidFill>
                  <a:srgbClr val="660066"/>
                </a:solidFill>
                <a:latin typeface="Comic Sans MS" pitchFamily="66" charset="0"/>
              </a:rPr>
              <a:t>E  + 0.3</a:t>
            </a:r>
            <a:r>
              <a:rPr lang="en-US" sz="1800" b="0" dirty="0" smtClean="0">
                <a:solidFill>
                  <a:srgbClr val="660066"/>
                </a:solidFill>
                <a:latin typeface="Comic Sans MS" pitchFamily="66" charset="0"/>
              </a:rPr>
              <a:t>%</a:t>
            </a:r>
            <a:endParaRPr lang="el-GR" sz="1800" b="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7" name="Picture 4" descr="The image “file:///E:/ScienceCover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" y="2879725"/>
            <a:ext cx="2282825" cy="33147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085975" y="769937"/>
            <a:ext cx="6530975" cy="4183063"/>
            <a:chOff x="48" y="624"/>
            <a:chExt cx="5631" cy="3365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" y="1004"/>
              <a:ext cx="3887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970" y="2569"/>
              <a:ext cx="1812" cy="1400"/>
              <a:chOff x="2254" y="2665"/>
              <a:chExt cx="1812" cy="1400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3437" y="2680"/>
                <a:ext cx="62" cy="6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9"/>
              <p:cNvSpPr>
                <a:spLocks noChangeArrowheads="1"/>
              </p:cNvSpPr>
              <p:nvPr/>
            </p:nvSpPr>
            <p:spPr bwMode="auto">
              <a:xfrm>
                <a:off x="3346" y="2665"/>
                <a:ext cx="62" cy="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" name="Group 10"/>
              <p:cNvGrpSpPr>
                <a:grpSpLocks/>
              </p:cNvGrpSpPr>
              <p:nvPr/>
            </p:nvGrpSpPr>
            <p:grpSpPr bwMode="auto">
              <a:xfrm>
                <a:off x="2254" y="2696"/>
                <a:ext cx="1812" cy="1369"/>
                <a:chOff x="2254" y="2696"/>
                <a:chExt cx="1812" cy="1369"/>
              </a:xfrm>
            </p:grpSpPr>
            <p:sp>
              <p:nvSpPr>
                <p:cNvPr id="60" name="Rectangle 11"/>
                <p:cNvSpPr>
                  <a:spLocks noChangeArrowheads="1"/>
                </p:cNvSpPr>
                <p:nvPr/>
              </p:nvSpPr>
              <p:spPr bwMode="auto">
                <a:xfrm>
                  <a:off x="2606" y="3600"/>
                  <a:ext cx="1146" cy="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400">
                      <a:solidFill>
                        <a:srgbClr val="1C1C1C"/>
                      </a:solidFill>
                      <a:latin typeface="Helvetica" pitchFamily="34" charset="0"/>
                    </a:rPr>
                    <a:t>MUON BARREL</a:t>
                  </a:r>
                  <a:endParaRPr lang="en-US" sz="14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61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3468" y="2711"/>
                  <a:ext cx="143" cy="986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737" y="2696"/>
                  <a:ext cx="641" cy="9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Rectangle 14"/>
                <p:cNvSpPr>
                  <a:spLocks noChangeArrowheads="1"/>
                </p:cNvSpPr>
                <p:nvPr/>
              </p:nvSpPr>
              <p:spPr bwMode="auto">
                <a:xfrm>
                  <a:off x="2255" y="3812"/>
                  <a:ext cx="482" cy="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Drift Tube</a:t>
                  </a:r>
                  <a:endParaRPr lang="en-US" sz="10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64" name="Rectangle 15"/>
                <p:cNvSpPr>
                  <a:spLocks noChangeArrowheads="1"/>
                </p:cNvSpPr>
                <p:nvPr/>
              </p:nvSpPr>
              <p:spPr bwMode="auto">
                <a:xfrm>
                  <a:off x="2254" y="3927"/>
                  <a:ext cx="814" cy="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Chambers ( </a:t>
                  </a:r>
                  <a:r>
                    <a:rPr lang="en-US" sz="1000">
                      <a:solidFill>
                        <a:srgbClr val="000000"/>
                      </a:solidFill>
                      <a:latin typeface="Helvetica" pitchFamily="34" charset="0"/>
                    </a:rPr>
                    <a:t>DT</a:t>
                  </a: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 )</a:t>
                  </a:r>
                  <a:endParaRPr lang="en-US" sz="10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65" name="Rectangle 16"/>
                <p:cNvSpPr>
                  <a:spLocks noChangeArrowheads="1"/>
                </p:cNvSpPr>
                <p:nvPr/>
              </p:nvSpPr>
              <p:spPr bwMode="auto">
                <a:xfrm>
                  <a:off x="3168" y="3820"/>
                  <a:ext cx="723" cy="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Resistive Plate</a:t>
                  </a:r>
                  <a:endParaRPr lang="en-US" sz="10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66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7" y="3942"/>
                  <a:ext cx="899" cy="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Chambers ( </a:t>
                  </a:r>
                  <a:r>
                    <a:rPr lang="en-US" sz="1000">
                      <a:solidFill>
                        <a:srgbClr val="000000"/>
                      </a:solidFill>
                      <a:latin typeface="Helvetica" pitchFamily="34" charset="0"/>
                    </a:rPr>
                    <a:t>RPC</a:t>
                  </a: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 )</a:t>
                  </a:r>
                  <a:endParaRPr lang="en-US" sz="10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</p:grpSp>
        </p:grp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285" y="672"/>
              <a:ext cx="2273" cy="1081"/>
              <a:chOff x="569" y="768"/>
              <a:chExt cx="2273" cy="1081"/>
            </a:xfrm>
          </p:grpSpPr>
          <p:grpSp>
            <p:nvGrpSpPr>
              <p:cNvPr id="51" name="Group 19"/>
              <p:cNvGrpSpPr>
                <a:grpSpLocks/>
              </p:cNvGrpSpPr>
              <p:nvPr/>
            </p:nvGrpSpPr>
            <p:grpSpPr bwMode="auto">
              <a:xfrm>
                <a:off x="569" y="768"/>
                <a:ext cx="2243" cy="1049"/>
                <a:chOff x="569" y="768"/>
                <a:chExt cx="2243" cy="1049"/>
              </a:xfrm>
            </p:grpSpPr>
            <p:grpSp>
              <p:nvGrpSpPr>
                <p:cNvPr id="53" name="Group 20"/>
                <p:cNvGrpSpPr>
                  <a:grpSpLocks/>
                </p:cNvGrpSpPr>
                <p:nvPr/>
              </p:nvGrpSpPr>
              <p:grpSpPr bwMode="auto">
                <a:xfrm>
                  <a:off x="569" y="768"/>
                  <a:ext cx="1570" cy="332"/>
                  <a:chOff x="622" y="720"/>
                  <a:chExt cx="1589" cy="332"/>
                </a:xfrm>
              </p:grpSpPr>
              <p:sp>
                <p:nvSpPr>
                  <p:cNvPr id="5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22" y="720"/>
                    <a:ext cx="1589" cy="1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400">
                        <a:solidFill>
                          <a:srgbClr val="1C1C1C"/>
                        </a:solidFill>
                        <a:latin typeface="Helvetica" pitchFamily="34" charset="0"/>
                      </a:rPr>
                      <a:t>SUPERCONDUCTING</a:t>
                    </a:r>
                    <a:endParaRPr lang="en-US" sz="1400" b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5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622" y="881"/>
                    <a:ext cx="370" cy="1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400">
                        <a:solidFill>
                          <a:srgbClr val="1C1C1C"/>
                        </a:solidFill>
                        <a:latin typeface="Helvetica" pitchFamily="34" charset="0"/>
                      </a:rPr>
                      <a:t>COIL</a:t>
                    </a:r>
                    <a:endParaRPr lang="en-US" sz="1400" b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54" name="Line 23"/>
                <p:cNvSpPr>
                  <a:spLocks noChangeShapeType="1"/>
                </p:cNvSpPr>
                <p:nvPr/>
              </p:nvSpPr>
              <p:spPr bwMode="auto">
                <a:xfrm>
                  <a:off x="997" y="972"/>
                  <a:ext cx="1815" cy="84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Oval 24"/>
              <p:cNvSpPr>
                <a:spLocks noChangeArrowheads="1"/>
              </p:cNvSpPr>
              <p:nvPr/>
            </p:nvSpPr>
            <p:spPr bwMode="auto">
              <a:xfrm>
                <a:off x="2780" y="1787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3735" y="1607"/>
              <a:ext cx="1944" cy="171"/>
              <a:chOff x="4019" y="1703"/>
              <a:chExt cx="1944" cy="171"/>
            </a:xfrm>
          </p:grpSpPr>
          <p:grpSp>
            <p:nvGrpSpPr>
              <p:cNvPr id="47" name="Group 26"/>
              <p:cNvGrpSpPr>
                <a:grpSpLocks/>
              </p:cNvGrpSpPr>
              <p:nvPr/>
            </p:nvGrpSpPr>
            <p:grpSpPr bwMode="auto">
              <a:xfrm>
                <a:off x="4030" y="1703"/>
                <a:ext cx="1933" cy="171"/>
                <a:chOff x="3896" y="1741"/>
                <a:chExt cx="1933" cy="171"/>
              </a:xfrm>
            </p:grpSpPr>
            <p:sp>
              <p:nvSpPr>
                <p:cNvPr id="49" name="Rectangle 27"/>
                <p:cNvSpPr>
                  <a:spLocks noChangeArrowheads="1"/>
                </p:cNvSpPr>
                <p:nvPr/>
              </p:nvSpPr>
              <p:spPr bwMode="auto">
                <a:xfrm>
                  <a:off x="4968" y="1741"/>
                  <a:ext cx="861" cy="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400">
                      <a:solidFill>
                        <a:srgbClr val="1C1C1C"/>
                      </a:solidFill>
                      <a:latin typeface="Helvetica" pitchFamily="34" charset="0"/>
                    </a:rPr>
                    <a:t>IRON YOKE</a:t>
                  </a:r>
                  <a:endParaRPr lang="en-US" sz="14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50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896" y="1811"/>
                  <a:ext cx="966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Oval 29"/>
              <p:cNvSpPr>
                <a:spLocks noChangeArrowheads="1"/>
              </p:cNvSpPr>
              <p:nvPr/>
            </p:nvSpPr>
            <p:spPr bwMode="auto">
              <a:xfrm>
                <a:off x="4019" y="1740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380" y="1950"/>
              <a:ext cx="2171" cy="1160"/>
              <a:chOff x="664" y="2046"/>
              <a:chExt cx="2171" cy="1160"/>
            </a:xfrm>
          </p:grpSpPr>
          <p:sp>
            <p:nvSpPr>
              <p:cNvPr id="40" name="Oval 31"/>
              <p:cNvSpPr>
                <a:spLocks noChangeArrowheads="1"/>
              </p:cNvSpPr>
              <p:nvPr/>
            </p:nvSpPr>
            <p:spPr bwMode="auto">
              <a:xfrm>
                <a:off x="2774" y="2046"/>
                <a:ext cx="61" cy="6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" name="Group 32"/>
              <p:cNvGrpSpPr>
                <a:grpSpLocks/>
              </p:cNvGrpSpPr>
              <p:nvPr/>
            </p:nvGrpSpPr>
            <p:grpSpPr bwMode="auto">
              <a:xfrm>
                <a:off x="664" y="2078"/>
                <a:ext cx="2140" cy="1128"/>
                <a:chOff x="664" y="2078"/>
                <a:chExt cx="2140" cy="1128"/>
              </a:xfrm>
            </p:grpSpPr>
            <p:grpSp>
              <p:nvGrpSpPr>
                <p:cNvPr id="42" name="Group 33"/>
                <p:cNvGrpSpPr>
                  <a:grpSpLocks/>
                </p:cNvGrpSpPr>
                <p:nvPr/>
              </p:nvGrpSpPr>
              <p:grpSpPr bwMode="auto">
                <a:xfrm>
                  <a:off x="664" y="2976"/>
                  <a:ext cx="882" cy="230"/>
                  <a:chOff x="622" y="3488"/>
                  <a:chExt cx="893" cy="230"/>
                </a:xfrm>
              </p:grpSpPr>
              <p:sp>
                <p:nvSpPr>
                  <p:cNvPr id="4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622" y="3488"/>
                    <a:ext cx="893" cy="12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000" b="0">
                        <a:solidFill>
                          <a:srgbClr val="000000"/>
                        </a:solidFill>
                        <a:latin typeface="Helvetica" pitchFamily="34" charset="0"/>
                      </a:rPr>
                      <a:t>Silicon Microstrips</a:t>
                    </a:r>
                    <a:endParaRPr lang="en-US" sz="1000" b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4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622" y="3595"/>
                    <a:ext cx="297" cy="1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000" b="0">
                        <a:solidFill>
                          <a:srgbClr val="000000"/>
                        </a:solidFill>
                        <a:latin typeface="Helvetica" pitchFamily="34" charset="0"/>
                      </a:rPr>
                      <a:t>Pixels</a:t>
                    </a:r>
                    <a:endParaRPr lang="en-US" sz="1000" b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4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283" y="2078"/>
                  <a:ext cx="1521" cy="8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37"/>
                <p:cNvSpPr>
                  <a:spLocks noChangeArrowheads="1"/>
                </p:cNvSpPr>
                <p:nvPr/>
              </p:nvSpPr>
              <p:spPr bwMode="auto">
                <a:xfrm>
                  <a:off x="664" y="2736"/>
                  <a:ext cx="746" cy="1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400">
                      <a:solidFill>
                        <a:srgbClr val="1C1C1C"/>
                      </a:solidFill>
                      <a:latin typeface="Helvetica" pitchFamily="34" charset="0"/>
                    </a:rPr>
                    <a:t>TRACKER</a:t>
                  </a:r>
                  <a:endParaRPr lang="en-US" sz="14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</p:grp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3785" y="2943"/>
              <a:ext cx="1856" cy="1046"/>
              <a:chOff x="4069" y="3039"/>
              <a:chExt cx="1856" cy="1046"/>
            </a:xfrm>
          </p:grpSpPr>
          <p:sp>
            <p:nvSpPr>
              <p:cNvPr id="34" name="Oval 39"/>
              <p:cNvSpPr>
                <a:spLocks noChangeArrowheads="1"/>
              </p:cNvSpPr>
              <p:nvPr/>
            </p:nvSpPr>
            <p:spPr bwMode="auto">
              <a:xfrm>
                <a:off x="4069" y="3039"/>
                <a:ext cx="62" cy="6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" name="Group 40"/>
              <p:cNvGrpSpPr>
                <a:grpSpLocks/>
              </p:cNvGrpSpPr>
              <p:nvPr/>
            </p:nvGrpSpPr>
            <p:grpSpPr bwMode="auto">
              <a:xfrm>
                <a:off x="4101" y="3070"/>
                <a:ext cx="1824" cy="1015"/>
                <a:chOff x="4101" y="3070"/>
                <a:chExt cx="1824" cy="1015"/>
              </a:xfrm>
            </p:grpSpPr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4101" y="3070"/>
                  <a:ext cx="877" cy="4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8" y="3761"/>
                  <a:ext cx="1594" cy="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 Cathode Strip Chambers (</a:t>
                  </a:r>
                  <a:r>
                    <a:rPr lang="en-US" sz="1000">
                      <a:solidFill>
                        <a:srgbClr val="000000"/>
                      </a:solidFill>
                      <a:latin typeface="Helvetica" pitchFamily="34" charset="0"/>
                    </a:rPr>
                    <a:t>CSC</a:t>
                  </a: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 )</a:t>
                  </a:r>
                  <a:endParaRPr lang="en-US" sz="10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8" name="Rectangle 43"/>
                <p:cNvSpPr>
                  <a:spLocks noChangeArrowheads="1"/>
                </p:cNvSpPr>
                <p:nvPr/>
              </p:nvSpPr>
              <p:spPr bwMode="auto">
                <a:xfrm>
                  <a:off x="4334" y="3963"/>
                  <a:ext cx="1591" cy="1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Resistive Plate Chambers (</a:t>
                  </a:r>
                  <a:r>
                    <a:rPr lang="en-US" sz="1000">
                      <a:solidFill>
                        <a:srgbClr val="000000"/>
                      </a:solidFill>
                      <a:latin typeface="Helvetica" pitchFamily="34" charset="0"/>
                    </a:rPr>
                    <a:t>RPC</a:t>
                  </a:r>
                  <a:r>
                    <a:rPr lang="en-US" sz="1000" b="0">
                      <a:solidFill>
                        <a:srgbClr val="000000"/>
                      </a:solidFill>
                      <a:latin typeface="Helvetica" pitchFamily="34" charset="0"/>
                    </a:rPr>
                    <a:t>)</a:t>
                  </a:r>
                  <a:endParaRPr lang="en-US" sz="10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39" name="Rectangle 44"/>
                <p:cNvSpPr>
                  <a:spLocks noChangeArrowheads="1"/>
                </p:cNvSpPr>
                <p:nvPr/>
              </p:nvSpPr>
              <p:spPr bwMode="auto">
                <a:xfrm>
                  <a:off x="5024" y="3360"/>
                  <a:ext cx="746" cy="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400">
                      <a:solidFill>
                        <a:srgbClr val="1C1C1C"/>
                      </a:solidFill>
                      <a:latin typeface="Helvetica" pitchFamily="34" charset="0"/>
                    </a:rPr>
                    <a:t>MUON</a:t>
                  </a:r>
                </a:p>
                <a:p>
                  <a:pPr eaLnBrk="0" hangingPunct="0">
                    <a:buClrTx/>
                    <a:buSzTx/>
                    <a:buFontTx/>
                    <a:buNone/>
                  </a:pPr>
                  <a:r>
                    <a:rPr lang="en-US" sz="1400">
                      <a:solidFill>
                        <a:srgbClr val="1C1C1C"/>
                      </a:solidFill>
                      <a:latin typeface="Helvetica" pitchFamily="34" charset="0"/>
                    </a:rPr>
                    <a:t>ENDCAPS</a:t>
                  </a:r>
                  <a:endParaRPr lang="en-US" sz="1400" b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</p:grp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2580" y="624"/>
              <a:ext cx="2680" cy="1350"/>
              <a:chOff x="2864" y="720"/>
              <a:chExt cx="2680" cy="1350"/>
            </a:xfrm>
          </p:grpSpPr>
          <p:sp>
            <p:nvSpPr>
              <p:cNvPr id="22" name="Oval 46"/>
              <p:cNvSpPr>
                <a:spLocks noChangeArrowheads="1"/>
              </p:cNvSpPr>
              <p:nvPr/>
            </p:nvSpPr>
            <p:spPr bwMode="auto">
              <a:xfrm>
                <a:off x="3204" y="2008"/>
                <a:ext cx="61" cy="6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47"/>
              <p:cNvGrpSpPr>
                <a:grpSpLocks/>
              </p:cNvGrpSpPr>
              <p:nvPr/>
            </p:nvGrpSpPr>
            <p:grpSpPr bwMode="auto">
              <a:xfrm>
                <a:off x="2864" y="720"/>
                <a:ext cx="2680" cy="1320"/>
                <a:chOff x="2864" y="720"/>
                <a:chExt cx="2680" cy="1320"/>
              </a:xfrm>
            </p:grpSpPr>
            <p:sp>
              <p:nvSpPr>
                <p:cNvPr id="24" name="Oval 48"/>
                <p:cNvSpPr>
                  <a:spLocks noChangeArrowheads="1"/>
                </p:cNvSpPr>
                <p:nvPr/>
              </p:nvSpPr>
              <p:spPr bwMode="auto">
                <a:xfrm>
                  <a:off x="2864" y="1948"/>
                  <a:ext cx="61" cy="6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" name="Group 49"/>
                <p:cNvGrpSpPr>
                  <a:grpSpLocks/>
                </p:cNvGrpSpPr>
                <p:nvPr/>
              </p:nvGrpSpPr>
              <p:grpSpPr bwMode="auto">
                <a:xfrm>
                  <a:off x="2895" y="720"/>
                  <a:ext cx="2649" cy="1320"/>
                  <a:chOff x="2895" y="720"/>
                  <a:chExt cx="2649" cy="1320"/>
                </a:xfrm>
              </p:grpSpPr>
              <p:sp>
                <p:nvSpPr>
                  <p:cNvPr id="26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5" y="1307"/>
                    <a:ext cx="384" cy="67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319" y="720"/>
                    <a:ext cx="1226" cy="1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400">
                        <a:solidFill>
                          <a:srgbClr val="1C1C1C"/>
                        </a:solidFill>
                        <a:latin typeface="Helvetica" pitchFamily="34" charset="0"/>
                      </a:rPr>
                      <a:t>CALORIMETERS</a:t>
                    </a:r>
                    <a:endParaRPr lang="en-US" sz="1400" b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2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367" y="911"/>
                    <a:ext cx="355" cy="1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200">
                        <a:solidFill>
                          <a:srgbClr val="000000"/>
                        </a:solidFill>
                        <a:latin typeface="Helvetica" pitchFamily="34" charset="0"/>
                      </a:rPr>
                      <a:t>ECAL</a:t>
                    </a:r>
                    <a:endParaRPr lang="en-US" sz="1200" b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2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176" y="1056"/>
                    <a:ext cx="785" cy="29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400" b="0">
                        <a:solidFill>
                          <a:srgbClr val="000000"/>
                        </a:solidFill>
                        <a:latin typeface="Helvetica" pitchFamily="34" charset="0"/>
                      </a:rPr>
                      <a:t> </a:t>
                    </a:r>
                    <a:r>
                      <a:rPr lang="en-US" sz="1000" b="0">
                        <a:solidFill>
                          <a:srgbClr val="000000"/>
                        </a:solidFill>
                        <a:latin typeface="Helvetica" pitchFamily="34" charset="0"/>
                      </a:rPr>
                      <a:t>Scintillating</a:t>
                    </a:r>
                    <a:r>
                      <a:rPr lang="en-US" sz="1400" b="0">
                        <a:solidFill>
                          <a:srgbClr val="000000"/>
                        </a:solidFill>
                        <a:latin typeface="Helvetica" pitchFamily="34" charset="0"/>
                      </a:rPr>
                      <a:t> </a:t>
                    </a:r>
                  </a:p>
                  <a:p>
                    <a:pPr eaLnBrk="0" hangingPunct="0">
                      <a:buClrTx/>
                      <a:buSzTx/>
                      <a:buFontTx/>
                      <a:buNone/>
                    </a:pPr>
                    <a:r>
                      <a:rPr lang="en-US" sz="1000" b="0">
                        <a:solidFill>
                          <a:srgbClr val="000000"/>
                        </a:solidFill>
                        <a:latin typeface="Helvetica" pitchFamily="34" charset="0"/>
                      </a:rPr>
                      <a:t>PbWO4 crystals</a:t>
                    </a:r>
                    <a:endParaRPr lang="en-US" sz="1000" b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grpSp>
                <p:nvGrpSpPr>
                  <p:cNvPr id="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3235" y="960"/>
                    <a:ext cx="2309" cy="1080"/>
                    <a:chOff x="3235" y="960"/>
                    <a:chExt cx="2309" cy="1080"/>
                  </a:xfrm>
                </p:grpSpPr>
                <p:sp>
                  <p:nvSpPr>
                    <p:cNvPr id="31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35" y="1155"/>
                      <a:ext cx="1136" cy="88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6" y="960"/>
                      <a:ext cx="361" cy="14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Helvetica" pitchFamily="34" charset="0"/>
                        </a:rPr>
                        <a:t>HCAL</a:t>
                      </a:r>
                      <a:endParaRPr lang="en-US" sz="1200" b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9" y="1151"/>
                      <a:ext cx="1135" cy="2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Helvetica" pitchFamily="34" charset="0"/>
                        </a:rPr>
                        <a:t>Plastic scintillator/brass</a:t>
                      </a:r>
                    </a:p>
                    <a:p>
                      <a:pPr eaLnBrk="0" hangingPunct="0"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Helvetica" pitchFamily="34" charset="0"/>
                        </a:rPr>
                        <a:t>sandwich</a:t>
                      </a:r>
                      <a:endParaRPr lang="en-US" sz="1000" b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8" y="3264"/>
              <a:ext cx="1333" cy="603"/>
              <a:chOff x="4574" y="1553"/>
              <a:chExt cx="1304" cy="632"/>
            </a:xfrm>
          </p:grpSpPr>
          <p:sp>
            <p:nvSpPr>
              <p:cNvPr id="17" name="Rectangle 59"/>
              <p:cNvSpPr>
                <a:spLocks noChangeArrowheads="1"/>
              </p:cNvSpPr>
              <p:nvPr/>
            </p:nvSpPr>
            <p:spPr bwMode="auto">
              <a:xfrm>
                <a:off x="4574" y="1553"/>
                <a:ext cx="1304" cy="63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60"/>
              <p:cNvSpPr>
                <a:spLocks noChangeArrowheads="1"/>
              </p:cNvSpPr>
              <p:nvPr/>
            </p:nvSpPr>
            <p:spPr bwMode="auto">
              <a:xfrm>
                <a:off x="4662" y="1627"/>
                <a:ext cx="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Tx/>
                  <a:buSzTx/>
                  <a:buFontTx/>
                  <a:buNone/>
                </a:pPr>
                <a:endParaRPr lang="en-US" sz="1000" b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9" name="Rectangle 61"/>
              <p:cNvSpPr>
                <a:spLocks noChangeArrowheads="1"/>
              </p:cNvSpPr>
              <p:nvPr/>
            </p:nvSpPr>
            <p:spPr bwMode="auto">
              <a:xfrm>
                <a:off x="4662" y="1757"/>
                <a:ext cx="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Tx/>
                  <a:buSzTx/>
                  <a:buFontTx/>
                  <a:buNone/>
                </a:pPr>
                <a:endParaRPr lang="en-US" sz="1000" b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0" name="Rectangle 62"/>
              <p:cNvSpPr>
                <a:spLocks noChangeArrowheads="1"/>
              </p:cNvSpPr>
              <p:nvPr/>
            </p:nvSpPr>
            <p:spPr bwMode="auto">
              <a:xfrm>
                <a:off x="4662" y="1882"/>
                <a:ext cx="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Tx/>
                  <a:buSzTx/>
                  <a:buFontTx/>
                  <a:buNone/>
                </a:pPr>
                <a:endParaRPr lang="en-US" sz="1000" b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1" name="Rectangle 63"/>
              <p:cNvSpPr>
                <a:spLocks noChangeArrowheads="1"/>
              </p:cNvSpPr>
              <p:nvPr/>
            </p:nvSpPr>
            <p:spPr bwMode="auto">
              <a:xfrm>
                <a:off x="4662" y="2010"/>
                <a:ext cx="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Tx/>
                  <a:buSzTx/>
                  <a:buFontTx/>
                  <a:buNone/>
                </a:pPr>
                <a:endParaRPr lang="en-US" sz="1000" b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</p:grpSp>
      </p:grpSp>
      <p:sp>
        <p:nvSpPr>
          <p:cNvPr id="67" name="Text Box 64"/>
          <p:cNvSpPr txBox="1">
            <a:spLocks noChangeArrowheads="1"/>
          </p:cNvSpPr>
          <p:nvPr/>
        </p:nvSpPr>
        <p:spPr bwMode="auto">
          <a:xfrm>
            <a:off x="155575" y="1892300"/>
            <a:ext cx="2090738" cy="8318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 typeface="Wingdings" pitchFamily="2" charset="2"/>
              <a:buNone/>
            </a:pPr>
            <a:r>
              <a:rPr lang="en-US" sz="1200"/>
              <a:t>Total weight:   12,500 t</a:t>
            </a:r>
          </a:p>
          <a:p>
            <a:pPr>
              <a:buClrTx/>
              <a:buFont typeface="Wingdings" pitchFamily="2" charset="2"/>
              <a:buNone/>
            </a:pPr>
            <a:r>
              <a:rPr lang="en-US" sz="1200"/>
              <a:t>Diameter:       15 m</a:t>
            </a:r>
          </a:p>
          <a:p>
            <a:pPr>
              <a:buClrTx/>
              <a:buFont typeface="Wingdings" pitchFamily="2" charset="2"/>
              <a:buNone/>
            </a:pPr>
            <a:r>
              <a:rPr lang="en-US" sz="1200"/>
              <a:t>Overall Length: 22 m</a:t>
            </a:r>
          </a:p>
          <a:p>
            <a:pPr>
              <a:buClrTx/>
              <a:buFont typeface="Wingdings" pitchFamily="2" charset="2"/>
              <a:buNone/>
            </a:pPr>
            <a:r>
              <a:rPr lang="en-US" sz="1200"/>
              <a:t>Magnetic field: 4 Tesla</a:t>
            </a:r>
          </a:p>
        </p:txBody>
      </p:sp>
      <p:pic>
        <p:nvPicPr>
          <p:cNvPr id="68" name="Picture 65" descr="cmslogo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50875"/>
            <a:ext cx="1100138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6929932" y="594970"/>
            <a:ext cx="221406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5"/>
              </a:rPr>
              <a:t>JINST3:S08004 (2008)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051289"/>
              </p:ext>
            </p:extLst>
          </p:nvPr>
        </p:nvGraphicFramePr>
        <p:xfrm>
          <a:off x="1" y="2616200"/>
          <a:ext cx="91439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/>
                <a:gridCol w="5562600"/>
                <a:gridCol w="17526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Topology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 to PAS*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Lumi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0 L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All-</a:t>
                      </a:r>
                      <a:r>
                        <a:rPr lang="en-US" dirty="0" err="1" smtClean="0"/>
                        <a:t>hadronic</a:t>
                      </a:r>
                      <a:r>
                        <a:rPr lang="en-US" dirty="0" smtClean="0"/>
                        <a:t> events with missing energy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PAS-SUS-11-004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  fb-1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All-</a:t>
                      </a:r>
                      <a:r>
                        <a:rPr lang="en-US" dirty="0" err="1" smtClean="0"/>
                        <a:t>hadronic</a:t>
                      </a:r>
                      <a:r>
                        <a:rPr lang="en-US" dirty="0" smtClean="0"/>
                        <a:t> events with </a:t>
                      </a:r>
                      <a:r>
                        <a:rPr lang="el-GR" dirty="0" smtClean="0"/>
                        <a:t>α</a:t>
                      </a:r>
                      <a:r>
                        <a:rPr lang="en-US" baseline="-25000" dirty="0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PAS-SUS-11-003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All-</a:t>
                      </a:r>
                      <a:r>
                        <a:rPr lang="en-US" dirty="0" err="1" smtClean="0"/>
                        <a:t>hadronic</a:t>
                      </a:r>
                      <a:r>
                        <a:rPr lang="en-US" dirty="0" smtClean="0"/>
                        <a:t> events with M</a:t>
                      </a:r>
                      <a:r>
                        <a:rPr lang="en-US" baseline="-25000" dirty="0" smtClean="0"/>
                        <a:t>T2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PAS-SUS-11-005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L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 with a lepton and missing transverse energy (MET)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PAS-SUS-11-015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SSDL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 with same-sign isolated </a:t>
                      </a:r>
                      <a:r>
                        <a:rPr lang="en-US" dirty="0" err="1" smtClean="0"/>
                        <a:t>dileptons</a:t>
                      </a:r>
                      <a:r>
                        <a:rPr lang="en-US" dirty="0" smtClean="0"/>
                        <a:t>, jets and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PAS-SUS-11-010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0.98  fb-1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OSDL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 with opposite-sign </a:t>
                      </a:r>
                      <a:r>
                        <a:rPr lang="en-US" dirty="0" err="1" smtClean="0"/>
                        <a:t>dileptons</a:t>
                      </a:r>
                      <a:r>
                        <a:rPr lang="en-US" dirty="0" smtClean="0"/>
                        <a:t>, jets and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PAS-SUS-11-011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 with a Z-boson, 2 or more jets and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PAS-SUS-11-017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Events with a Z-boson, 3 or more jets and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PAS-SUS-11-012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 pb-1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1-2 </a:t>
                      </a:r>
                      <a:r>
                        <a:rPr lang="el-GR" dirty="0" smtClean="0"/>
                        <a:t>γ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 with photons, jets and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/>
                        </a:rPr>
                        <a:t>PAS-SUS-11-009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 fb-1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Search for SUSY in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6414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*PAS – Physics Analysis Summary – public CMS document  with brief analysis description and results</a:t>
            </a:r>
            <a:endParaRPr lang="en-US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3301868" y="2252464"/>
            <a:ext cx="582794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11"/>
              </a:rPr>
              <a:t>twiki.cern.ch/</a:t>
            </a:r>
            <a:r>
              <a:rPr lang="en-US" dirty="0" err="1" smtClean="0">
                <a:solidFill>
                  <a:srgbClr val="FF0000"/>
                </a:solidFill>
                <a:hlinkClick r:id="rId11"/>
              </a:rPr>
              <a:t>twiki</a:t>
            </a:r>
            <a:r>
              <a:rPr lang="en-US" dirty="0" smtClean="0">
                <a:solidFill>
                  <a:srgbClr val="FF0000"/>
                </a:solidFill>
                <a:hlinkClick r:id="rId11"/>
              </a:rPr>
              <a:t>/bin/view/</a:t>
            </a:r>
            <a:r>
              <a:rPr lang="en-US" dirty="0" err="1" smtClean="0">
                <a:solidFill>
                  <a:srgbClr val="FF0000"/>
                </a:solidFill>
                <a:hlinkClick r:id="rId11"/>
              </a:rPr>
              <a:t>CMSPublic</a:t>
            </a:r>
            <a:r>
              <a:rPr lang="en-US" dirty="0" smtClean="0">
                <a:solidFill>
                  <a:srgbClr val="FF0000"/>
                </a:solidFill>
                <a:hlinkClick r:id="rId11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hlinkClick r:id="rId11"/>
              </a:rPr>
              <a:t>PhysicsResultsSUS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0" y="609600"/>
            <a:ext cx="914401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anchor="t" anchorCtr="0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defTabSz="914400">
              <a:lnSpc>
                <a:spcPct val="120000"/>
              </a:lnSpc>
              <a:buClrTx/>
              <a:buSzTx/>
            </a:pP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Selection of simple generic topologies:</a:t>
            </a:r>
          </a:p>
          <a:p>
            <a:pPr marL="57150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Many require jets assuming strong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SUSY production of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squarks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gluino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  <a:p>
            <a:pPr marL="57150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Categorized by number of leptons and photons enhancing SUSY signal</a:t>
            </a:r>
            <a:endParaRPr lang="en-US" baseline="30000" dirty="0">
              <a:solidFill>
                <a:schemeClr val="tx2"/>
              </a:solidFill>
              <a:latin typeface="Comic Sans MS" pitchFamily="66" charset="0"/>
            </a:endParaRPr>
          </a:p>
          <a:p>
            <a:pPr marL="57150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Common 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to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various range of SUSY 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models</a:t>
            </a:r>
          </a:p>
          <a:p>
            <a:pPr marL="682625" lvl="1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Many include Missing Transverse Energy (MET) assuming R-parity conservation</a:t>
            </a:r>
          </a:p>
        </p:txBody>
      </p:sp>
      <p:sp>
        <p:nvSpPr>
          <p:cNvPr id="2" name="TextBox 1"/>
          <p:cNvSpPr txBox="1"/>
          <p:nvPr/>
        </p:nvSpPr>
        <p:spPr>
          <a:xfrm rot="-2700000">
            <a:off x="1403147" y="4346851"/>
            <a:ext cx="447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Public results with 2011 data only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15" y="2774196"/>
            <a:ext cx="3942084" cy="375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400" dirty="0"/>
                  <a:t>Most sensitive for strongly produced </a:t>
                </a:r>
                <a:r>
                  <a:rPr lang="en-US" sz="2400" dirty="0" smtClean="0"/>
                  <a:t>SUSY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400" dirty="0" smtClean="0"/>
                  <a:t>Events selection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 smtClean="0"/>
                  <a:t>3 or more high momentum jets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&gt;50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dirty="0"/>
                      <m:t>|</m:t>
                    </m:r>
                    <m:r>
                      <m:rPr>
                        <m:nor/>
                      </m:rPr>
                      <a:rPr lang="el-GR" sz="1600" dirty="0"/>
                      <m:t>η</m:t>
                    </m:r>
                    <m:r>
                      <m:rPr>
                        <m:nor/>
                      </m:rPr>
                      <a:rPr lang="en-US" sz="1600" dirty="0"/>
                      <m:t>|&lt;2.5</m:t>
                    </m:r>
                  </m:oMath>
                </a14:m>
                <a:endParaRPr lang="en-US" sz="1600" dirty="0" smtClean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/>
                  <a:t>Large </a:t>
                </a:r>
                <a:r>
                  <a:rPr lang="en-US" sz="2000" dirty="0" err="1"/>
                  <a:t>hadronic</a:t>
                </a:r>
                <a:r>
                  <a:rPr lang="en-US" sz="2000" dirty="0"/>
                  <a:t> activity and missing energy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&gt;350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 - scalar </a:t>
                </a:r>
                <a:r>
                  <a:rPr lang="en-US" sz="1600" dirty="0"/>
                  <a:t>sum of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𝑀𝐻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&gt;200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 - </a:t>
                </a:r>
                <a:r>
                  <a:rPr lang="en-US" sz="1600" dirty="0"/>
                  <a:t>negative </a:t>
                </a:r>
                <a:r>
                  <a:rPr lang="en-US" sz="1600" dirty="0" smtClean="0"/>
                  <a:t>vector </a:t>
                </a:r>
                <a:r>
                  <a:rPr lang="en-US" sz="1600" dirty="0"/>
                  <a:t>sum of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 smtClean="0"/>
                  <a:t>Veto events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𝑀𝐻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aligned with jets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 smtClean="0"/>
                  <a:t>Veto events with isolated leptons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67" t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All-</a:t>
            </a:r>
            <a:r>
              <a:rPr lang="en-US" dirty="0" err="1"/>
              <a:t>hadronic</a:t>
            </a:r>
            <a:r>
              <a:rPr lang="en-US" dirty="0"/>
              <a:t> </a:t>
            </a:r>
            <a:r>
              <a:rPr lang="en-US" dirty="0" smtClean="0"/>
              <a:t>topology with missing energy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65287"/>
            <a:ext cx="4572000" cy="242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1D3362"/>
                </a:solidFill>
              </a:rPr>
              <a:t>Backgrounds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500000"/>
                </a:solidFill>
              </a:rPr>
              <a:t>Multi-jet QCD, Z→</a:t>
            </a:r>
            <a:r>
              <a:rPr lang="el-GR" sz="2000" dirty="0">
                <a:solidFill>
                  <a:srgbClr val="500000"/>
                </a:solidFill>
              </a:rPr>
              <a:t>νν</a:t>
            </a:r>
            <a:r>
              <a:rPr lang="en-US" sz="2000" dirty="0">
                <a:solidFill>
                  <a:srgbClr val="500000"/>
                </a:solidFill>
              </a:rPr>
              <a:t>+Jets, </a:t>
            </a:r>
            <a:r>
              <a:rPr lang="en-US" sz="2000" dirty="0" err="1">
                <a:solidFill>
                  <a:srgbClr val="500000"/>
                </a:solidFill>
              </a:rPr>
              <a:t>W+Jets</a:t>
            </a:r>
            <a:r>
              <a:rPr lang="en-US" sz="2000" dirty="0">
                <a:solidFill>
                  <a:srgbClr val="500000"/>
                </a:solidFill>
              </a:rPr>
              <a:t>, </a:t>
            </a:r>
            <a:r>
              <a:rPr lang="en-US" sz="2000" dirty="0" err="1">
                <a:solidFill>
                  <a:srgbClr val="500000"/>
                </a:solidFill>
              </a:rPr>
              <a:t>ttbar+Jets</a:t>
            </a:r>
            <a:endParaRPr lang="en-US" sz="2000" dirty="0">
              <a:solidFill>
                <a:srgbClr val="50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500000"/>
                </a:solidFill>
              </a:rPr>
              <a:t>All determined using data-driven methods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No excess observed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7699" y="609600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4"/>
              </a:rPr>
              <a:t>PAS-SUS-11-004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All-</a:t>
            </a:r>
            <a:r>
              <a:rPr lang="en-US" dirty="0" err="1"/>
              <a:t>hadronic</a:t>
            </a:r>
            <a:r>
              <a:rPr lang="en-US" dirty="0"/>
              <a:t> events with </a:t>
            </a:r>
            <a:r>
              <a:rPr lang="el-GR" dirty="0"/>
              <a:t>α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70" y="2785317"/>
            <a:ext cx="4470030" cy="302732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29749" y="510272"/>
            <a:ext cx="8952259" cy="2299186"/>
            <a:chOff x="129749" y="897722"/>
            <a:chExt cx="8952259" cy="2299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17448" y="1539427"/>
                  <a:ext cx="2227045" cy="1515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𝑗𝑒𝑡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𝑗𝑒𝑡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𝑗𝑒𝑡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𝑗𝑒𝑡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𝑗𝑒𝑡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⁡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448" y="1539427"/>
                  <a:ext cx="2227045" cy="151535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129749" y="1035090"/>
              <a:ext cx="2094259" cy="1742138"/>
              <a:chOff x="3401343" y="1864940"/>
              <a:chExt cx="2094259" cy="1742138"/>
            </a:xfrm>
          </p:grpSpPr>
          <p:sp>
            <p:nvSpPr>
              <p:cNvPr id="8" name="Right Arrow 7"/>
              <p:cNvSpPr/>
              <p:nvPr/>
            </p:nvSpPr>
            <p:spPr>
              <a:xfrm rot="2700000">
                <a:off x="4431386" y="2900023"/>
                <a:ext cx="914400" cy="499710"/>
              </a:xfrm>
              <a:prstGeom prst="right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Jet 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Left Arrow 11"/>
              <p:cNvSpPr/>
              <p:nvPr/>
            </p:nvSpPr>
            <p:spPr>
              <a:xfrm rot="2700000">
                <a:off x="3582724" y="2070680"/>
                <a:ext cx="914400" cy="502920"/>
              </a:xfrm>
              <a:prstGeom prst="left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Jet 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2"/>
              <p:cNvSpPr>
                <a:spLocks/>
              </p:cNvSpPr>
              <p:nvPr/>
            </p:nvSpPr>
            <p:spPr>
              <a:xfrm>
                <a:off x="4358142" y="265585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01343" y="2561629"/>
                <a:ext cx="8483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QCD</a:t>
                </a:r>
                <a:endParaRPr lang="en-US" sz="28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745076" y="1866899"/>
                    <a:ext cx="75052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076" y="1866899"/>
                    <a:ext cx="750526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Arc 22"/>
              <p:cNvSpPr/>
              <p:nvPr/>
            </p:nvSpPr>
            <p:spPr>
              <a:xfrm rot="-2700000">
                <a:off x="4144063" y="2198656"/>
                <a:ext cx="914400" cy="914400"/>
              </a:xfrm>
              <a:prstGeom prst="arc">
                <a:avLst>
                  <a:gd name="adj1" fmla="val 16200000"/>
                  <a:gd name="adj2" fmla="val 5585126"/>
                </a:avLst>
              </a:pr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129223" y="897722"/>
              <a:ext cx="2141253" cy="2003495"/>
              <a:chOff x="5681633" y="1591448"/>
              <a:chExt cx="2141253" cy="2003495"/>
            </a:xfrm>
          </p:grpSpPr>
          <p:sp>
            <p:nvSpPr>
              <p:cNvPr id="14" name="Right Arrow 13"/>
              <p:cNvSpPr/>
              <p:nvPr/>
            </p:nvSpPr>
            <p:spPr>
              <a:xfrm rot="-2700000">
                <a:off x="6908486" y="2060551"/>
                <a:ext cx="914400" cy="499710"/>
              </a:xfrm>
              <a:prstGeom prst="right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Jet 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Left Arrow 14"/>
              <p:cNvSpPr/>
              <p:nvPr/>
            </p:nvSpPr>
            <p:spPr>
              <a:xfrm rot="2700000">
                <a:off x="6059824" y="2052602"/>
                <a:ext cx="914400" cy="502920"/>
              </a:xfrm>
              <a:prstGeom prst="left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Jet 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/>
              <p:cNvSpPr>
                <a:spLocks/>
              </p:cNvSpPr>
              <p:nvPr/>
            </p:nvSpPr>
            <p:spPr>
              <a:xfrm>
                <a:off x="6835242" y="263777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 rot="2700000">
                <a:off x="6910031" y="2887888"/>
                <a:ext cx="914400" cy="499710"/>
              </a:xfrm>
              <a:prstGeom prst="rightArrow">
                <a:avLst/>
              </a:prstGeom>
              <a:no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</a:rPr>
                  <a:t>LSP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Left Arrow 17"/>
              <p:cNvSpPr/>
              <p:nvPr/>
            </p:nvSpPr>
            <p:spPr>
              <a:xfrm rot="-2700000">
                <a:off x="6072742" y="2886914"/>
                <a:ext cx="914400" cy="502920"/>
              </a:xfrm>
              <a:prstGeom prst="leftArrow">
                <a:avLst/>
              </a:prstGeom>
              <a:no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</a:rPr>
                  <a:t>LSP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81633" y="2467609"/>
                <a:ext cx="937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SUSY</a:t>
                </a:r>
                <a:endParaRPr lang="en-US" sz="2800" b="1" dirty="0"/>
              </a:p>
            </p:txBody>
          </p:sp>
          <p:sp>
            <p:nvSpPr>
              <p:cNvPr id="21" name="Arc 20"/>
              <p:cNvSpPr/>
              <p:nvPr/>
            </p:nvSpPr>
            <p:spPr>
              <a:xfrm rot="-2700000">
                <a:off x="6469482" y="2104429"/>
                <a:ext cx="914400" cy="914400"/>
              </a:xfrm>
              <a:prstGeom prst="arc">
                <a:avLst/>
              </a:pr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533773" y="1591448"/>
                    <a:ext cx="75052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3773" y="1591448"/>
                    <a:ext cx="750526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525" y="1005384"/>
              <a:ext cx="2541723" cy="219152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29749" y="1006055"/>
              <a:ext cx="8952259" cy="2078100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29213" y="1036348"/>
              <a:ext cx="170630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hlinkClick r:id="rId7"/>
                </a:rPr>
                <a:t>PAS-SUS-11-003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2670645"/>
                <a:ext cx="9144000" cy="3839403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400" dirty="0" smtClean="0"/>
                  <a:t>Events selection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/>
                  <a:t>2</a:t>
                </a:r>
                <a:r>
                  <a:rPr lang="en-US" sz="2000" dirty="0" smtClean="0"/>
                  <a:t> or more high momentum jets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&gt;50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dirty="0"/>
                      <m:t>|</m:t>
                    </m:r>
                    <m:r>
                      <m:rPr>
                        <m:nor/>
                      </m:rPr>
                      <a:rPr lang="el-GR" sz="1600" dirty="0"/>
                      <m:t>η</m:t>
                    </m:r>
                    <m:r>
                      <m:rPr>
                        <m:nor/>
                      </m:rPr>
                      <a:rPr lang="en-US" sz="1600" dirty="0"/>
                      <m:t>|&lt;</m:t>
                    </m:r>
                    <m:r>
                      <m:rPr>
                        <m:nor/>
                      </m:rPr>
                      <a:rPr lang="en-US" sz="1600" b="0" i="0" dirty="0" smtClean="0"/>
                      <m:t>3</m:t>
                    </m:r>
                  </m:oMath>
                </a14:m>
                <a:endParaRPr lang="en-US" sz="1600" dirty="0" smtClean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 smtClean="0"/>
                  <a:t>Large </a:t>
                </a:r>
                <a:r>
                  <a:rPr lang="en-US" sz="2000" dirty="0" err="1"/>
                  <a:t>hadronic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activity</a:t>
                </a:r>
                <a:endParaRPr lang="en-US" sz="2000" dirty="0"/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&gt;275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 - scalar </a:t>
                </a:r>
                <a:r>
                  <a:rPr lang="en-US" sz="1600" dirty="0"/>
                  <a:t>sum of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𝑗𝑒𝑡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𝑗𝑒𝑡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&gt;100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/>
                  <a:t>Suppress QCD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&gt;0.55</m:t>
                    </m:r>
                  </m:oMath>
                </a14:m>
                <a:endParaRPr lang="en-US" sz="1600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 smtClean="0"/>
                  <a:t>Veto events with isolated leptons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400" dirty="0" smtClean="0"/>
                  <a:t>Backgrounds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dirty="0" smtClean="0"/>
                  <a:t>Z→</a:t>
                </a:r>
                <a:r>
                  <a:rPr lang="el-GR" sz="2000" dirty="0" smtClean="0"/>
                  <a:t>νν</a:t>
                </a:r>
                <a:r>
                  <a:rPr lang="en-US" sz="2000" dirty="0" smtClean="0"/>
                  <a:t>+Jets, </a:t>
                </a:r>
                <a:r>
                  <a:rPr lang="en-US" sz="2000" dirty="0" err="1" smtClean="0"/>
                  <a:t>W+Jets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ttbar+Jets</a:t>
                </a:r>
                <a:endParaRPr lang="en-US" sz="2000" dirty="0"/>
              </a:p>
            </p:txBody>
          </p:sp>
        </mc:Choice>
        <mc:Fallback xmlns="">
          <p:sp>
            <p:nvSpPr>
              <p:cNvPr id="3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70645"/>
                <a:ext cx="9144000" cy="3839403"/>
              </a:xfrm>
              <a:blipFill rotWithShape="1">
                <a:blip r:embed="rId8"/>
                <a:stretch>
                  <a:fillRect l="-867" t="-159" b="-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565059" y="5880705"/>
            <a:ext cx="268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excess observed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062537" y="1867549"/>
            <a:ext cx="14288" cy="6604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48728" y="203735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All-</a:t>
            </a:r>
            <a:r>
              <a:rPr lang="en-US" dirty="0" err="1"/>
              <a:t>hadronic</a:t>
            </a:r>
            <a:r>
              <a:rPr lang="en-US" dirty="0"/>
              <a:t> events with </a:t>
            </a:r>
            <a:r>
              <a:rPr lang="en-US" dirty="0" smtClean="0"/>
              <a:t>M</a:t>
            </a:r>
            <a:r>
              <a:rPr lang="en-US" baseline="-25000" dirty="0" smtClean="0"/>
              <a:t>T2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3656" y="915033"/>
            <a:ext cx="8832354" cy="2142540"/>
            <a:chOff x="133656" y="1008021"/>
            <a:chExt cx="8832354" cy="2142540"/>
          </a:xfrm>
        </p:grpSpPr>
        <p:grpSp>
          <p:nvGrpSpPr>
            <p:cNvPr id="95" name="Group 94"/>
            <p:cNvGrpSpPr/>
            <p:nvPr/>
          </p:nvGrpSpPr>
          <p:grpSpPr>
            <a:xfrm>
              <a:off x="133656" y="1008021"/>
              <a:ext cx="8832354" cy="2142540"/>
              <a:chOff x="133656" y="1008021"/>
              <a:chExt cx="8832354" cy="214254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92603" y="1706995"/>
                <a:ext cx="3436053" cy="1399810"/>
                <a:chOff x="373947" y="1069245"/>
                <a:chExt cx="3436053" cy="139981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419405" y="1657954"/>
                  <a:ext cx="274320" cy="27432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821411" y="1220802"/>
                  <a:ext cx="1774184" cy="423194"/>
                  <a:chOff x="821411" y="1220802"/>
                  <a:chExt cx="1774184" cy="423194"/>
                </a:xfrm>
              </p:grpSpPr>
              <p:sp>
                <p:nvSpPr>
                  <p:cNvPr id="9" name="Right Arrow 8"/>
                  <p:cNvSpPr/>
                  <p:nvPr/>
                </p:nvSpPr>
                <p:spPr>
                  <a:xfrm>
                    <a:off x="821411" y="1332854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ight Arrow 14"/>
                  <p:cNvSpPr/>
                  <p:nvPr/>
                </p:nvSpPr>
                <p:spPr>
                  <a:xfrm rot="20700000">
                    <a:off x="1681195" y="1220802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" name="Group 20"/>
                  <p:cNvGrpSpPr/>
                  <p:nvPr/>
                </p:nvGrpSpPr>
                <p:grpSpPr>
                  <a:xfrm rot="1200000">
                    <a:off x="1713753" y="1643996"/>
                    <a:ext cx="731520" cy="0"/>
                    <a:chOff x="2570206" y="2825842"/>
                    <a:chExt cx="706394" cy="0"/>
                  </a:xfrm>
                </p:grpSpPr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>
                      <a:off x="2570206" y="2825842"/>
                      <a:ext cx="36576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2910840" y="2825842"/>
                      <a:ext cx="36576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" name="Oval 9"/>
                  <p:cNvSpPr/>
                  <p:nvPr/>
                </p:nvSpPr>
                <p:spPr>
                  <a:xfrm>
                    <a:off x="1535947" y="1285229"/>
                    <a:ext cx="274320" cy="27432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 flipV="1">
                  <a:off x="829499" y="1956326"/>
                  <a:ext cx="1774184" cy="423194"/>
                  <a:chOff x="821411" y="1220802"/>
                  <a:chExt cx="1774184" cy="423194"/>
                </a:xfrm>
              </p:grpSpPr>
              <p:sp>
                <p:nvSpPr>
                  <p:cNvPr id="33" name="Right Arrow 32"/>
                  <p:cNvSpPr/>
                  <p:nvPr/>
                </p:nvSpPr>
                <p:spPr>
                  <a:xfrm>
                    <a:off x="821411" y="1332854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ight Arrow 33"/>
                  <p:cNvSpPr/>
                  <p:nvPr/>
                </p:nvSpPr>
                <p:spPr>
                  <a:xfrm rot="20700000">
                    <a:off x="1681195" y="1220802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 rot="1200000">
                    <a:off x="1713753" y="1643996"/>
                    <a:ext cx="731520" cy="0"/>
                    <a:chOff x="2570206" y="2825842"/>
                    <a:chExt cx="706394" cy="0"/>
                  </a:xfrm>
                </p:grpSpPr>
                <p:cxnSp>
                  <p:nvCxnSpPr>
                    <p:cNvPr id="37" name="Straight Arrow Connector 36"/>
                    <p:cNvCxnSpPr/>
                    <p:nvPr/>
                  </p:nvCxnSpPr>
                  <p:spPr>
                    <a:xfrm>
                      <a:off x="2570206" y="2825842"/>
                      <a:ext cx="36576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2910840" y="2825842"/>
                      <a:ext cx="36576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Oval 35"/>
                  <p:cNvSpPr/>
                  <p:nvPr/>
                </p:nvSpPr>
                <p:spPr>
                  <a:xfrm>
                    <a:off x="1535947" y="1285229"/>
                    <a:ext cx="274320" cy="27432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2" name="Straight Connector 41"/>
                <p:cNvCxnSpPr>
                  <a:stCxn id="22" idx="6"/>
                </p:cNvCxnSpPr>
                <p:nvPr/>
              </p:nvCxnSpPr>
              <p:spPr>
                <a:xfrm>
                  <a:off x="2693725" y="1795114"/>
                  <a:ext cx="563825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3257550" y="1414769"/>
                  <a:ext cx="371475" cy="37082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3267075" y="1786244"/>
                  <a:ext cx="371475" cy="37082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400599" y="1177881"/>
                      <a:ext cx="4289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0599" y="1177881"/>
                      <a:ext cx="428900" cy="461665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b="-92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373947" y="1945195"/>
                      <a:ext cx="4289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3947" y="1945195"/>
                      <a:ext cx="428900" cy="46166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34286" b="-10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2761187" y="1369563"/>
                      <a:ext cx="55739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𝑊</m:t>
                            </m:r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61187" y="1369563"/>
                      <a:ext cx="557397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370331" y="1069245"/>
                      <a:ext cx="4126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0331" y="1069245"/>
                      <a:ext cx="412612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3265941" y="2007390"/>
                      <a:ext cx="54405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65941" y="2007390"/>
                      <a:ext cx="544059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3656" y="1169703"/>
                    <a:ext cx="4340099" cy="5934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latin typeface="Cambria Math"/>
                                        </a:rPr>
                                        <m:t>ν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latin typeface="Cambria Math"/>
                                        </a:rPr>
                                        <m:t>ν</m:t>
                                      </m:r>
                                    </m:sup>
                                  </m:sSubSup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latin typeface="Cambria Math"/>
                                        </a:rPr>
                                        <m:t>ν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656" y="1169703"/>
                    <a:ext cx="4340099" cy="5934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TextBox 79"/>
              <p:cNvSpPr txBox="1"/>
              <p:nvPr/>
            </p:nvSpPr>
            <p:spPr>
              <a:xfrm>
                <a:off x="678262" y="2191323"/>
                <a:ext cx="1313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6600"/>
                    </a:solidFill>
                  </a:rPr>
                  <a:t>W</a:t>
                </a:r>
                <a:r>
                  <a:rPr lang="en-US" sz="2400" b="1" dirty="0" smtClean="0">
                    <a:solidFill>
                      <a:srgbClr val="006600"/>
                    </a:solidFill>
                  </a:rPr>
                  <a:t> at SPS</a:t>
                </a:r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4745922" y="1008021"/>
                <a:ext cx="3805702" cy="1671438"/>
                <a:chOff x="4460172" y="1008021"/>
                <a:chExt cx="3805702" cy="1671438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6505630" y="1699721"/>
                  <a:ext cx="274320" cy="27432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4907636" y="1262569"/>
                  <a:ext cx="1774184" cy="423194"/>
                  <a:chOff x="821411" y="1220802"/>
                  <a:chExt cx="1774184" cy="423194"/>
                </a:xfrm>
              </p:grpSpPr>
              <p:sp>
                <p:nvSpPr>
                  <p:cNvPr id="74" name="Right Arrow 73"/>
                  <p:cNvSpPr/>
                  <p:nvPr/>
                </p:nvSpPr>
                <p:spPr>
                  <a:xfrm>
                    <a:off x="821411" y="1332854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ight Arrow 74"/>
                  <p:cNvSpPr/>
                  <p:nvPr/>
                </p:nvSpPr>
                <p:spPr>
                  <a:xfrm rot="20700000">
                    <a:off x="1681195" y="1220802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" name="Group 75"/>
                  <p:cNvGrpSpPr/>
                  <p:nvPr/>
                </p:nvGrpSpPr>
                <p:grpSpPr>
                  <a:xfrm rot="1200000">
                    <a:off x="1713753" y="1643996"/>
                    <a:ext cx="731520" cy="0"/>
                    <a:chOff x="2570206" y="2825842"/>
                    <a:chExt cx="706394" cy="0"/>
                  </a:xfrm>
                </p:grpSpPr>
                <p:cxnSp>
                  <p:nvCxnSpPr>
                    <p:cNvPr id="78" name="Straight Arrow Connector 77"/>
                    <p:cNvCxnSpPr/>
                    <p:nvPr/>
                  </p:nvCxnSpPr>
                  <p:spPr>
                    <a:xfrm>
                      <a:off x="2570206" y="2825842"/>
                      <a:ext cx="36576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2910840" y="2825842"/>
                      <a:ext cx="36576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7" name="Oval 76"/>
                  <p:cNvSpPr/>
                  <p:nvPr/>
                </p:nvSpPr>
                <p:spPr>
                  <a:xfrm>
                    <a:off x="1535947" y="1285229"/>
                    <a:ext cx="274320" cy="27432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 flipV="1">
                  <a:off x="4915724" y="1998093"/>
                  <a:ext cx="1774184" cy="423194"/>
                  <a:chOff x="821411" y="1220802"/>
                  <a:chExt cx="1774184" cy="423194"/>
                </a:xfrm>
              </p:grpSpPr>
              <p:sp>
                <p:nvSpPr>
                  <p:cNvPr id="68" name="Right Arrow 67"/>
                  <p:cNvSpPr/>
                  <p:nvPr/>
                </p:nvSpPr>
                <p:spPr>
                  <a:xfrm>
                    <a:off x="821411" y="1332854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ight Arrow 68"/>
                  <p:cNvSpPr/>
                  <p:nvPr/>
                </p:nvSpPr>
                <p:spPr>
                  <a:xfrm rot="20700000">
                    <a:off x="1681195" y="1220802"/>
                    <a:ext cx="914400" cy="182880"/>
                  </a:xfrm>
                  <a:prstGeom prst="rightArrow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0" name="Group 69"/>
                  <p:cNvGrpSpPr/>
                  <p:nvPr/>
                </p:nvGrpSpPr>
                <p:grpSpPr>
                  <a:xfrm rot="1200000">
                    <a:off x="1713753" y="1643996"/>
                    <a:ext cx="731520" cy="0"/>
                    <a:chOff x="2570206" y="2825842"/>
                    <a:chExt cx="706394" cy="0"/>
                  </a:xfrm>
                </p:grpSpPr>
                <p:cxnSp>
                  <p:nvCxnSpPr>
                    <p:cNvPr id="72" name="Straight Arrow Connector 71"/>
                    <p:cNvCxnSpPr/>
                    <p:nvPr/>
                  </p:nvCxnSpPr>
                  <p:spPr>
                    <a:xfrm>
                      <a:off x="2570206" y="2825842"/>
                      <a:ext cx="36576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2910840" y="2825842"/>
                      <a:ext cx="365760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1" name="Oval 70"/>
                  <p:cNvSpPr/>
                  <p:nvPr/>
                </p:nvSpPr>
                <p:spPr>
                  <a:xfrm>
                    <a:off x="1535947" y="1285229"/>
                    <a:ext cx="274320" cy="27432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6779950" y="1591791"/>
                  <a:ext cx="563825" cy="23556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V="1">
                  <a:off x="7343775" y="1219834"/>
                  <a:ext cx="371475" cy="37082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7353300" y="1590654"/>
                  <a:ext cx="504825" cy="175885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4486824" y="1219648"/>
                      <a:ext cx="4289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86824" y="1219648"/>
                      <a:ext cx="428900" cy="46166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92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4460172" y="1986962"/>
                      <a:ext cx="4289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60172" y="1986962"/>
                      <a:ext cx="428900" cy="461665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92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6747999" y="1238854"/>
                      <a:ext cx="53905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47999" y="1238854"/>
                      <a:ext cx="539057" cy="461665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7791450" y="1403791"/>
                      <a:ext cx="40267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χ</m:t>
                            </m:r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1450" y="1403791"/>
                      <a:ext cx="402674" cy="461665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78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1" name="TextBox 80"/>
                <p:cNvSpPr txBox="1"/>
                <p:nvPr/>
              </p:nvSpPr>
              <p:spPr>
                <a:xfrm>
                  <a:off x="4479210" y="1600179"/>
                  <a:ext cx="17132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6600"/>
                      </a:solidFill>
                    </a:rPr>
                    <a:t>SUSY at LHC</a:t>
                  </a:r>
                  <a:endParaRPr lang="en-US" sz="2400" b="1" dirty="0">
                    <a:solidFill>
                      <a:srgbClr val="006600"/>
                    </a:solidFill>
                  </a:endParaRPr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 flipV="1">
                  <a:off x="6779950" y="1856452"/>
                  <a:ext cx="1078175" cy="607522"/>
                  <a:chOff x="6932350" y="1372234"/>
                  <a:chExt cx="1078175" cy="607522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6932350" y="1744191"/>
                    <a:ext cx="563825" cy="23556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/>
                  <p:cNvCxnSpPr/>
                  <p:nvPr/>
                </p:nvCxnSpPr>
                <p:spPr>
                  <a:xfrm flipV="1">
                    <a:off x="7496175" y="1372234"/>
                    <a:ext cx="371475" cy="370820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Arrow Connector 85"/>
                  <p:cNvCxnSpPr/>
                  <p:nvPr/>
                </p:nvCxnSpPr>
                <p:spPr>
                  <a:xfrm>
                    <a:off x="7505700" y="1743054"/>
                    <a:ext cx="504825" cy="17588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7791450" y="1755344"/>
                      <a:ext cx="40267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χ</m:t>
                            </m:r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1450" y="1755344"/>
                      <a:ext cx="402674" cy="461665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b="-78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7715250" y="1008021"/>
                      <a:ext cx="54617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5250" y="1008021"/>
                      <a:ext cx="546175" cy="461665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6747998" y="1865456"/>
                      <a:ext cx="54617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90" name="TextBox 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47998" y="1865456"/>
                      <a:ext cx="546175" cy="461665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7719699" y="2217794"/>
                      <a:ext cx="54617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i="1" dirty="0"/>
                    </a:p>
                  </p:txBody>
                </p:sp>
              </mc:Choice>
              <mc:Fallback xmlns="">
                <p:sp>
                  <p:nvSpPr>
                    <p:cNvPr id="91" name="TextBox 9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19699" y="2217794"/>
                      <a:ext cx="546175" cy="461665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4268442" y="2587137"/>
                    <a:ext cx="4697568" cy="5634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/>
                                    </a:rPr>
                                    <m:t>χ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b/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sz="1600" i="1" smtClean="0">
                                          <a:latin typeface="Cambria Math"/>
                                        </a:rPr>
                                        <m:t>χ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(1)</m:t>
                                      </m:r>
                                    </m:sup>
                                  </m:sSub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b/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sz="1600" i="1">
                                          <a:latin typeface="Cambria Math"/>
                                        </a:rPr>
                                        <m:t>χ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(2)</m:t>
                                      </m:r>
                                    </m:sup>
                                  </m:sSub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b/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𝑚𝑖𝑠𝑠</m:t>
                                      </m:r>
                                    </m:sup>
                                  </m:sSubSup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/>
                                            </a:rPr>
                                            <m:t>max</m:t>
                                          </m:r>
                                        </m:e>
                                        <m:lim/>
                                      </m:limLow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𝑇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b/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(1)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/>
                                                    </a:rPr>
                                                    <m:t>𝑇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b/>
                                            <m:sup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442" y="2587137"/>
                    <a:ext cx="4697568" cy="563424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Rectangle 1"/>
            <p:cNvSpPr/>
            <p:nvPr/>
          </p:nvSpPr>
          <p:spPr>
            <a:xfrm>
              <a:off x="133656" y="1008021"/>
              <a:ext cx="8832354" cy="2142540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17"/>
              </a:rPr>
              <a:t>PAS-SUS-11-005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81300" y="3308022"/>
            <a:ext cx="3546062" cy="3030988"/>
            <a:chOff x="4597813" y="3385512"/>
            <a:chExt cx="3546062" cy="3030988"/>
          </a:xfrm>
        </p:grpSpPr>
        <p:grpSp>
          <p:nvGrpSpPr>
            <p:cNvPr id="7" name="Group 6"/>
            <p:cNvGrpSpPr/>
            <p:nvPr/>
          </p:nvGrpSpPr>
          <p:grpSpPr>
            <a:xfrm>
              <a:off x="5680726" y="3407469"/>
              <a:ext cx="1861440" cy="3009031"/>
              <a:chOff x="4206425" y="3515489"/>
              <a:chExt cx="1861440" cy="3009031"/>
            </a:xfrm>
          </p:grpSpPr>
          <p:sp>
            <p:nvSpPr>
              <p:cNvPr id="83" name="Right Arrow 82"/>
              <p:cNvSpPr/>
              <p:nvPr/>
            </p:nvSpPr>
            <p:spPr>
              <a:xfrm rot="2700000">
                <a:off x="4787305" y="5474411"/>
                <a:ext cx="1600509" cy="499710"/>
              </a:xfrm>
              <a:prstGeom prst="right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PseudoJet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Left Arrow 93"/>
              <p:cNvSpPr/>
              <p:nvPr/>
            </p:nvSpPr>
            <p:spPr>
              <a:xfrm rot="3600000">
                <a:off x="3683316" y="4038598"/>
                <a:ext cx="1549137" cy="502920"/>
              </a:xfrm>
              <a:prstGeom prst="left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PseudoJet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Oval 95"/>
              <p:cNvSpPr>
                <a:spLocks/>
              </p:cNvSpPr>
              <p:nvPr/>
            </p:nvSpPr>
            <p:spPr>
              <a:xfrm>
                <a:off x="4814540" y="498766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201474" y="4198711"/>
                    <a:ext cx="86639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474" y="4198711"/>
                    <a:ext cx="866391" cy="523220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Arc 97"/>
              <p:cNvSpPr/>
              <p:nvPr/>
            </p:nvSpPr>
            <p:spPr>
              <a:xfrm rot="18900000">
                <a:off x="4600461" y="4530468"/>
                <a:ext cx="914400" cy="914400"/>
              </a:xfrm>
              <a:prstGeom prst="arc">
                <a:avLst>
                  <a:gd name="adj1" fmla="val 16200000"/>
                  <a:gd name="adj2" fmla="val 5585126"/>
                </a:avLst>
              </a:pr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V="1">
              <a:off x="4987024" y="4044144"/>
              <a:ext cx="2320202" cy="2314642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-2700000">
              <a:off x="4597813" y="5358643"/>
              <a:ext cx="1507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</a:rPr>
                <a:t>Hemisphere 2</a:t>
              </a:r>
              <a:endParaRPr lang="en-US" b="1" dirty="0">
                <a:solidFill>
                  <a:srgbClr val="0066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-2700000">
              <a:off x="5105700" y="5726190"/>
              <a:ext cx="1507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</a:rPr>
                <a:t>Hemisphere 1</a:t>
              </a:r>
              <a:endParaRPr lang="en-US" b="1" dirty="0">
                <a:solidFill>
                  <a:srgbClr val="0066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675775" y="5015324"/>
              <a:ext cx="1234643" cy="60092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6408890" y="5255714"/>
              <a:ext cx="624858" cy="1103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6434435" y="3385512"/>
              <a:ext cx="102806" cy="1348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 flipV="1">
              <a:off x="4960372" y="4182038"/>
              <a:ext cx="1108482" cy="6916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24410" y="5127687"/>
              <a:ext cx="619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Jet 1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256075" y="6022305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Jet 3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495724" y="367481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Jet 2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26213" y="4352301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Jet 4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4949" y="3674812"/>
            <a:ext cx="366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2 massless pseudo-jets: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52717" y="4436322"/>
                <a:ext cx="3375604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7" y="4436322"/>
                <a:ext cx="3375604" cy="5934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0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4" y="1048895"/>
            <a:ext cx="3820105" cy="257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94" y="3869284"/>
            <a:ext cx="3820105" cy="25780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Yuriy Pakhotin		Brookhaven Forum 2011. October 19-21, 2011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All-</a:t>
            </a:r>
            <a:r>
              <a:rPr lang="en-US" dirty="0" err="1"/>
              <a:t>hadronic</a:t>
            </a:r>
            <a:r>
              <a:rPr lang="en-US" dirty="0"/>
              <a:t> events with </a:t>
            </a:r>
            <a:r>
              <a:rPr lang="en-US" dirty="0" smtClean="0"/>
              <a:t>M</a:t>
            </a:r>
            <a:r>
              <a:rPr lang="en-US" baseline="-25000" dirty="0" smtClean="0"/>
              <a:t>T2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5"/>
                <a:ext cx="5567062" cy="5947366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 smtClean="0"/>
                  <a:t>Events selection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000" dirty="0"/>
                  <a:t>3</a:t>
                </a:r>
                <a:r>
                  <a:rPr lang="en-US" sz="2000" dirty="0" smtClean="0"/>
                  <a:t> or more jets, 2 with high momentum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600" b="0" i="1" smtClean="0">
                            <a:latin typeface="Cambria Math"/>
                          </a:rPr>
                          <m:t>𝑗𝑒𝑡𝑠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&gt;</m:t>
                    </m:r>
                    <m:r>
                      <a:rPr lang="en-US" sz="1600" b="0" i="1" smtClean="0">
                        <a:latin typeface="Cambria Math"/>
                      </a:rPr>
                      <m:t>2</m:t>
                    </m:r>
                    <m:r>
                      <a:rPr lang="en-US" sz="1600" i="1">
                        <a:latin typeface="Cambria Math"/>
                      </a:rPr>
                      <m:t>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  <m:r>
                      <m:rPr>
                        <m:nor/>
                      </m:rPr>
                      <a:rPr lang="en-US" sz="160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600" dirty="0"/>
                      <m:t>|</m:t>
                    </m:r>
                    <m:r>
                      <m:rPr>
                        <m:nor/>
                      </m:rPr>
                      <a:rPr lang="el-GR" sz="1600" dirty="0"/>
                      <m:t>η</m:t>
                    </m:r>
                    <m:r>
                      <m:rPr>
                        <m:nor/>
                      </m:rPr>
                      <a:rPr lang="en-US" sz="1600" dirty="0"/>
                      <m:t>|&lt;</m:t>
                    </m:r>
                    <m:r>
                      <m:rPr>
                        <m:nor/>
                      </m:rPr>
                      <a:rPr lang="en-US" sz="1600" b="0" i="0" dirty="0" smtClean="0"/>
                      <m:t>2.4</m:t>
                    </m:r>
                  </m:oMath>
                </a14:m>
                <a:endParaRPr lang="en-US" sz="1600" b="0" i="0" dirty="0" smtClean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600" b="0" i="1" smtClean="0">
                            <a:latin typeface="Cambria Math"/>
                          </a:rPr>
                          <m:t>𝑗𝑒𝑡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1, 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𝑗𝑒𝑡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&gt;100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GeV</m:t>
                    </m:r>
                  </m:oMath>
                </a14:m>
                <a:endParaRPr lang="en-US" sz="1600" dirty="0" smtClean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000" dirty="0" smtClean="0"/>
                  <a:t>Well balanced event</a:t>
                </a:r>
                <a:endParaRPr lang="en-US" sz="2000" dirty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𝑀𝐸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𝑀𝐻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&lt;70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1600" dirty="0" smtClean="0"/>
                  <a:t> - scalar </a:t>
                </a:r>
                <a:r>
                  <a:rPr lang="en-US" sz="1600" dirty="0"/>
                  <a:t>sum of 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sz="1600" i="1" dirty="0" smtClean="0">
                  <a:latin typeface="Cambria Math"/>
                </a:endParaRP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1600" i="1" smtClean="0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𝑗𝑒𝑡𝑠</m:t>
                    </m:r>
                    <m:r>
                      <a:rPr lang="en-US" sz="16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𝑀𝐸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) 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1600" i="1">
                        <a:latin typeface="Cambria Math"/>
                      </a:rPr>
                      <m:t> 0.3</m:t>
                    </m:r>
                  </m:oMath>
                </a14:m>
                <a:endParaRPr lang="en-US" sz="2000" dirty="0" smtClean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000" dirty="0" smtClean="0"/>
                  <a:t>Veto events with isolated leptons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000" dirty="0" smtClean="0"/>
                  <a:t>2 search regions</a:t>
                </a:r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600" dirty="0" smtClean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&gt;600 </m:t>
                    </m:r>
                    <m:r>
                      <a:rPr lang="en-US" sz="1600" b="0" i="1" smtClean="0">
                        <a:latin typeface="Cambria Math"/>
                      </a:rPr>
                      <m:t>𝐺𝑒𝑉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&gt;300 </m:t>
                    </m:r>
                    <m:r>
                      <a:rPr lang="en-US" sz="1600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en-US" sz="1600" dirty="0" smtClean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600" dirty="0" smtClean="0"/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&gt;6</m:t>
                    </m:r>
                    <m:r>
                      <a:rPr lang="en-US" sz="1600" b="0" i="1" smtClean="0">
                        <a:latin typeface="Cambria Math"/>
                      </a:rPr>
                      <m:t>5</m:t>
                    </m:r>
                    <m:r>
                      <a:rPr lang="en-US" sz="1600" i="1">
                        <a:latin typeface="Cambria Math"/>
                      </a:rPr>
                      <m:t>0 </m:t>
                    </m:r>
                    <m:r>
                      <a:rPr lang="en-US" sz="1600" i="1">
                        <a:latin typeface="Cambria Math"/>
                      </a:rPr>
                      <m:t>𝐺𝑒𝑉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&gt;</m:t>
                    </m:r>
                    <m:r>
                      <a:rPr lang="en-US" sz="1600" b="0" i="1" smtClean="0">
                        <a:latin typeface="Cambria Math"/>
                      </a:rPr>
                      <m:t>15</m:t>
                    </m:r>
                    <m:r>
                      <a:rPr lang="en-US" sz="1600" i="1">
                        <a:latin typeface="Cambria Math"/>
                      </a:rPr>
                      <m:t>0 </m:t>
                    </m:r>
                    <m:r>
                      <a:rPr lang="en-US" sz="1600" i="1">
                        <a:latin typeface="Cambria Math"/>
                      </a:rPr>
                      <m:t>𝐺𝑒𝑉</m:t>
                    </m:r>
                  </m:oMath>
                </a14:m>
                <a:r>
                  <a:rPr lang="en-US" sz="1600" dirty="0" smtClean="0"/>
                  <a:t> and ≥4 jets with 1 b-tagged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 smtClean="0"/>
                  <a:t>Backgrounds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000" dirty="0" smtClean="0"/>
                  <a:t>QCD – estimated using matrix method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000" dirty="0" smtClean="0"/>
                  <a:t>Z→</a:t>
                </a:r>
                <a:r>
                  <a:rPr lang="el-GR" sz="2000" dirty="0" smtClean="0"/>
                  <a:t>νν</a:t>
                </a:r>
                <a:r>
                  <a:rPr lang="en-US" sz="2000" dirty="0" smtClean="0"/>
                  <a:t>+Jets – estimated </a:t>
                </a:r>
                <a:r>
                  <a:rPr lang="en-US" sz="2000" dirty="0"/>
                  <a:t>using </a:t>
                </a:r>
                <a:r>
                  <a:rPr lang="en-US" sz="2000" dirty="0" err="1" smtClean="0"/>
                  <a:t>W→l</a:t>
                </a:r>
                <a:r>
                  <a:rPr lang="el-GR" sz="2000" dirty="0" smtClean="0"/>
                  <a:t>ν</a:t>
                </a:r>
                <a:r>
                  <a:rPr lang="en-US" sz="2000" dirty="0" smtClean="0"/>
                  <a:t> events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000" dirty="0" err="1" smtClean="0"/>
                  <a:t>W+Jets</a:t>
                </a:r>
                <a:r>
                  <a:rPr lang="en-US" sz="2000" dirty="0" smtClean="0"/>
                  <a:t> and </a:t>
                </a:r>
                <a:r>
                  <a:rPr lang="en-US" sz="2000" dirty="0" err="1" smtClean="0"/>
                  <a:t>ttbar</a:t>
                </a:r>
                <a:r>
                  <a:rPr lang="en-US" sz="2000" dirty="0" smtClean="0"/>
                  <a:t> – estimated using well identified muon sample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No excess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observed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5"/>
                <a:ext cx="5567062" cy="5947366"/>
              </a:xfrm>
              <a:blipFill rotWithShape="1">
                <a:blip r:embed="rId4"/>
                <a:stretch>
                  <a:fillRect l="-1422" t="-512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437699" y="586906"/>
            <a:ext cx="170630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5"/>
              </a:rPr>
              <a:t>PAS-SUS-11-005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2043</Words>
  <Application>Microsoft Office PowerPoint</Application>
  <PresentationFormat>On-screen Show (4:3)</PresentationFormat>
  <Paragraphs>370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Searches for Supersymmetry with the CMS Detector at the LHC  Yuriy Pakhotin On behalf of the CMS Collaboration  Brookhaven Forum 2011: A First Glimpse of the Tera Scale October 19-21,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pakhotin</dc:creator>
  <cp:lastModifiedBy>Yuriy Pakhotin</cp:lastModifiedBy>
  <cp:revision>617</cp:revision>
  <cp:lastPrinted>2011-10-20T16:05:16Z</cp:lastPrinted>
  <dcterms:created xsi:type="dcterms:W3CDTF">2011-02-22T22:06:04Z</dcterms:created>
  <dcterms:modified xsi:type="dcterms:W3CDTF">2011-11-02T06:22:34Z</dcterms:modified>
</cp:coreProperties>
</file>