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56" r:id="rId2"/>
    <p:sldId id="257" r:id="rId3"/>
    <p:sldId id="296" r:id="rId4"/>
    <p:sldId id="297" r:id="rId5"/>
    <p:sldId id="303" r:id="rId6"/>
    <p:sldId id="282" r:id="rId7"/>
    <p:sldId id="306" r:id="rId8"/>
    <p:sldId id="305" r:id="rId9"/>
    <p:sldId id="288" r:id="rId10"/>
    <p:sldId id="289" r:id="rId11"/>
    <p:sldId id="307" r:id="rId12"/>
    <p:sldId id="308" r:id="rId13"/>
    <p:sldId id="298" r:id="rId14"/>
    <p:sldId id="309" r:id="rId15"/>
    <p:sldId id="310" r:id="rId16"/>
    <p:sldId id="290" r:id="rId17"/>
    <p:sldId id="278" r:id="rId18"/>
    <p:sldId id="274" r:id="rId19"/>
    <p:sldId id="280" r:id="rId20"/>
    <p:sldId id="265" r:id="rId21"/>
    <p:sldId id="268" r:id="rId22"/>
    <p:sldId id="295" r:id="rId23"/>
    <p:sldId id="311" r:id="rId24"/>
    <p:sldId id="312" r:id="rId25"/>
    <p:sldId id="269" r:id="rId26"/>
    <p:sldId id="291" r:id="rId27"/>
    <p:sldId id="292" r:id="rId28"/>
    <p:sldId id="293" r:id="rId29"/>
    <p:sldId id="29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64" autoAdjust="0"/>
  </p:normalViewPr>
  <p:slideViewPr>
    <p:cSldViewPr>
      <p:cViewPr>
        <p:scale>
          <a:sx n="99" d="100"/>
          <a:sy n="99" d="100"/>
        </p:scale>
        <p:origin x="-197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3.wmf"/><Relationship Id="rId1" Type="http://schemas.openxmlformats.org/officeDocument/2006/relationships/image" Target="../media/image1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492CD77-2FA6-40A2-8EC5-D545A1A28C93}" type="datetimeFigureOut">
              <a:rPr lang="en-CA"/>
              <a:pPr>
                <a:defRPr/>
              </a:pPr>
              <a:t>17/10/2011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C7C1B9-A66D-427A-8975-E5F616D643B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CA" smtClean="0"/>
              <a:t>But also scale invariant: runaways!</a:t>
            </a: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6AF580-AA7D-4BC4-A6D4-4630A9135FE2}" type="slidenum">
              <a:rPr lang="en-CA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0E3FA-5536-43BE-9374-133758420D09}" type="datetimeFigureOut">
              <a:rPr lang="en-CA"/>
              <a:pPr>
                <a:defRPr/>
              </a:pPr>
              <a:t>17/10/2011</a:t>
            </a:fld>
            <a:endParaRPr lang="en-CA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B60E0-5AFA-4F9E-B9F1-0F6F4284749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546B5-4BEA-43E0-87CE-BE579090C3D9}" type="datetimeFigureOut">
              <a:rPr lang="en-CA"/>
              <a:pPr>
                <a:defRPr/>
              </a:pPr>
              <a:t>17/10/2011</a:t>
            </a:fld>
            <a:endParaRPr lang="en-CA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3C305-E875-40F7-957D-131AFE87F6D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48813-2F17-4246-9223-B306C154E494}" type="datetimeFigureOut">
              <a:rPr lang="en-CA"/>
              <a:pPr>
                <a:defRPr/>
              </a:pPr>
              <a:t>17/10/2011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B9470-C8D5-4646-A55E-795C42FCB9E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F34BC-1B6E-43D6-A2C4-192CAA8358E3}" type="datetimeFigureOut">
              <a:rPr lang="en-CA"/>
              <a:pPr>
                <a:defRPr/>
              </a:pPr>
              <a:t>17/10/2011</a:t>
            </a:fld>
            <a:endParaRPr lang="en-CA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187B8-FC5F-472D-98D1-BFA6052C5A0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DB5CB-B7DA-493C-A71D-4775731422F2}" type="datetimeFigureOut">
              <a:rPr lang="en-CA"/>
              <a:pPr>
                <a:defRPr/>
              </a:pPr>
              <a:t>17/10/2011</a:t>
            </a:fld>
            <a:endParaRPr lang="en-CA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44095-70C9-4466-B977-F571F35666C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8EEC1-A458-4A24-9D7D-23ED693912DF}" type="datetimeFigureOut">
              <a:rPr lang="en-CA"/>
              <a:pPr>
                <a:defRPr/>
              </a:pPr>
              <a:t>17/10/2011</a:t>
            </a:fld>
            <a:endParaRPr lang="en-CA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B413E-D778-42FA-89C4-206152F664C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6D194-7DDE-456D-9F2D-CC364A83C558}" type="datetimeFigureOut">
              <a:rPr lang="en-CA"/>
              <a:pPr>
                <a:defRPr/>
              </a:pPr>
              <a:t>17/10/2011</a:t>
            </a:fld>
            <a:endParaRPr lang="en-CA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D5C2E-2D82-47E4-A3F1-90197F27372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ACEB1-1BB5-4D52-BF72-193E64D4AD33}" type="datetimeFigureOut">
              <a:rPr lang="en-CA"/>
              <a:pPr>
                <a:defRPr/>
              </a:pPr>
              <a:t>17/10/2011</a:t>
            </a:fld>
            <a:endParaRPr lang="en-CA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8B081-519E-48CF-9285-B7521AA0579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3E242-25BC-452C-B2AD-63A09A632489}" type="datetimeFigureOut">
              <a:rPr lang="en-CA"/>
              <a:pPr>
                <a:defRPr/>
              </a:pPr>
              <a:t>17/10/2011</a:t>
            </a:fld>
            <a:endParaRPr lang="en-CA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6299-2B6D-47A8-8F18-9DEAA395510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CCAE6-33E9-4DEC-9C98-28D3BA620ADC}" type="datetimeFigureOut">
              <a:rPr lang="en-CA"/>
              <a:pPr>
                <a:defRPr/>
              </a:pPr>
              <a:t>17/10/2011</a:t>
            </a:fld>
            <a:endParaRPr lang="en-CA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FA320-10C5-40E1-941B-79046CA6D68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ED4A2-A782-4592-A65F-FA14C1DC8AEA}" type="datetimeFigureOut">
              <a:rPr lang="en-CA"/>
              <a:pPr>
                <a:defRPr/>
              </a:pPr>
              <a:t>17/10/2011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12238-DE41-4BBC-AB1B-6A2DBCA6189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0965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C85ECD-A204-4D6D-9D37-5789B9027E60}" type="datetimeFigureOut">
              <a:rPr lang="en-CA"/>
              <a:pPr>
                <a:defRPr/>
              </a:pPr>
              <a:t>17/10/2011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D95CF7-BB82-4FBD-89DD-3463A5EC162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9" r:id="rId5"/>
    <p:sldLayoutId id="2147483694" r:id="rId6"/>
    <p:sldLayoutId id="2147483700" r:id="rId7"/>
    <p:sldLayoutId id="2147483701" r:id="rId8"/>
    <p:sldLayoutId id="2147483702" r:id="rId9"/>
    <p:sldLayoutId id="2147483693" r:id="rId10"/>
    <p:sldLayoutId id="21474837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png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png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png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png"/><Relationship Id="rId5" Type="http://schemas.openxmlformats.org/officeDocument/2006/relationships/image" Target="../media/image29.png"/><Relationship Id="rId4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3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7632848" cy="223224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CA" dirty="0" smtClean="0"/>
              <a:t>Codimension-2 </a:t>
            </a:r>
            <a:r>
              <a:rPr lang="en-CA" dirty="0" err="1" smtClean="0"/>
              <a:t>brane</a:t>
            </a:r>
            <a:r>
              <a:rPr lang="en-CA" dirty="0" smtClean="0"/>
              <a:t> back reaction and cosmology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645024"/>
            <a:ext cx="7772400" cy="1656184"/>
          </a:xfrm>
        </p:spPr>
        <p:txBody>
          <a:bodyPr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CA" dirty="0" smtClean="0"/>
              <a:t>Leo van </a:t>
            </a:r>
            <a:r>
              <a:rPr lang="en-CA" dirty="0" err="1" smtClean="0"/>
              <a:t>Nierop</a:t>
            </a:r>
            <a:endParaRPr lang="en-CA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CA" dirty="0" smtClean="0"/>
              <a:t> Brookhaven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CA" dirty="0" smtClean="0"/>
              <a:t>October </a:t>
            </a:r>
            <a:r>
              <a:rPr lang="en-CA" dirty="0" smtClean="0"/>
              <a:t>2011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CA" dirty="0" smtClean="0"/>
              <a:t>In collaboration with </a:t>
            </a:r>
            <a:r>
              <a:rPr lang="en-CA" dirty="0" smtClean="0"/>
              <a:t>P</a:t>
            </a:r>
            <a:r>
              <a:rPr lang="en-CA" dirty="0" smtClean="0"/>
              <a:t>rof. Cliff Burgess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many dimensions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355976" y="3789040"/>
          <a:ext cx="3168352" cy="1752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84176"/>
                <a:gridCol w="1584176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Extra dimensions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Gravity scale</a:t>
                      </a:r>
                      <a:r>
                        <a:rPr lang="en-CA" baseline="0" dirty="0" smtClean="0"/>
                        <a:t> M</a:t>
                      </a:r>
                      <a:r>
                        <a:rPr lang="en-CA" baseline="-25000" dirty="0" smtClean="0"/>
                        <a:t>*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r>
                        <a:rPr lang="en-CA" baseline="30000" dirty="0" smtClean="0"/>
                        <a:t>9 </a:t>
                      </a:r>
                      <a:r>
                        <a:rPr lang="en-CA" baseline="0" dirty="0" err="1" smtClean="0"/>
                        <a:t>GeV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CA" baseline="30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GeV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  </a:t>
                      </a:r>
                      <a:r>
                        <a:rPr lang="en-CA" dirty="0" err="1" smtClean="0"/>
                        <a:t>GeV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67944" y="1916832"/>
          <a:ext cx="1440160" cy="1152128"/>
        </p:xfrm>
        <a:graphic>
          <a:graphicData uri="http://schemas.openxmlformats.org/presentationml/2006/ole">
            <p:oleObj spid="_x0000_s69634" name="Equation" r:id="rId3" imgW="571320" imgH="583920" progId="Equation.3">
              <p:embed/>
            </p:oleObj>
          </a:graphicData>
        </a:graphic>
      </p:graphicFrame>
      <p:pic>
        <p:nvPicPr>
          <p:cNvPr id="7" name="Picture 6" descr="cylinder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7544" y="2132856"/>
            <a:ext cx="2465077" cy="3795707"/>
          </a:xfrm>
          <a:prstGeom prst="rect">
            <a:avLst/>
          </a:prstGeom>
        </p:spPr>
      </p:pic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6012160" y="1916832"/>
          <a:ext cx="2754313" cy="1152525"/>
        </p:xfrm>
        <a:graphic>
          <a:graphicData uri="http://schemas.openxmlformats.org/presentationml/2006/ole">
            <p:oleObj spid="_x0000_s69636" name="Equation" r:id="rId5" imgW="1091880" imgH="583920" progId="Equation.3">
              <p:embed/>
            </p:oleObj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683568" y="2204864"/>
            <a:ext cx="2160240" cy="0"/>
          </a:xfrm>
          <a:prstGeom prst="line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475656" y="1844824"/>
          <a:ext cx="360040" cy="288032"/>
        </p:xfrm>
        <a:graphic>
          <a:graphicData uri="http://schemas.openxmlformats.org/presentationml/2006/ole">
            <p:oleObj spid="_x0000_s69637" name="Equation" r:id="rId6" imgW="12672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Conical extra dimensions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39752" y="1412776"/>
          <a:ext cx="4505325" cy="936104"/>
        </p:xfrm>
        <a:graphic>
          <a:graphicData uri="http://schemas.openxmlformats.org/presentationml/2006/ole">
            <p:oleObj spid="_x0000_s115714" name="Equation" r:id="rId3" imgW="2438280" imgH="431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3528" y="3284984"/>
          <a:ext cx="5184576" cy="504056"/>
        </p:xfrm>
        <a:graphic>
          <a:graphicData uri="http://schemas.openxmlformats.org/presentationml/2006/ole">
            <p:oleObj spid="_x0000_s115715" name="Equation" r:id="rId4" imgW="2730240" imgH="2538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300192" y="3284984"/>
          <a:ext cx="2520280" cy="504056"/>
        </p:xfrm>
        <a:graphic>
          <a:graphicData uri="http://schemas.openxmlformats.org/presentationml/2006/ole">
            <p:oleObj spid="_x0000_s115716" name="Equation" r:id="rId5" imgW="1295280" imgH="241200" progId="Equation.3">
              <p:embed/>
            </p:oleObj>
          </a:graphicData>
        </a:graphic>
      </p:graphicFrame>
      <p:pic>
        <p:nvPicPr>
          <p:cNvPr id="7" name="Picture 6" descr="wedge-ball.pn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3568" y="3429000"/>
            <a:ext cx="3810000" cy="3810000"/>
          </a:xfrm>
          <a:prstGeom prst="rect">
            <a:avLst/>
          </a:prstGeom>
        </p:spPr>
      </p:pic>
      <p:pic>
        <p:nvPicPr>
          <p:cNvPr id="8" name="Picture 7" descr="rugby-ball.pn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44008" y="3356992"/>
            <a:ext cx="3809524" cy="38095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51920" y="2636912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Graviton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5652120" y="2636912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Maxwell flux</a:t>
            </a:r>
            <a:endParaRPr lang="en-CA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572000" y="2276872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652120" y="2132856"/>
            <a:ext cx="504056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Conical extra dimensions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39752" y="1412776"/>
          <a:ext cx="4505325" cy="936104"/>
        </p:xfrm>
        <a:graphic>
          <a:graphicData uri="http://schemas.openxmlformats.org/presentationml/2006/ole">
            <p:oleObj spid="_x0000_s116738" name="Equation" r:id="rId3" imgW="2438280" imgH="431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9552" y="2564904"/>
          <a:ext cx="5184576" cy="504056"/>
        </p:xfrm>
        <a:graphic>
          <a:graphicData uri="http://schemas.openxmlformats.org/presentationml/2006/ole">
            <p:oleObj spid="_x0000_s116739" name="Equation" r:id="rId4" imgW="2730240" imgH="2538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228184" y="2564904"/>
          <a:ext cx="2520280" cy="504056"/>
        </p:xfrm>
        <a:graphic>
          <a:graphicData uri="http://schemas.openxmlformats.org/presentationml/2006/ole">
            <p:oleObj spid="_x0000_s116740" name="Equation" r:id="rId5" imgW="1295280" imgH="241200" progId="Equation.3">
              <p:embed/>
            </p:oleObj>
          </a:graphicData>
        </a:graphic>
      </p:graphicFrame>
      <p:pic>
        <p:nvPicPr>
          <p:cNvPr id="10" name="Picture 9" descr="fluxes-deficits.pn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5616" y="3284984"/>
            <a:ext cx="6327047" cy="32240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else is needed?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en-CA" dirty="0" smtClean="0"/>
              <a:t>Two </a:t>
            </a:r>
            <a:r>
              <a:rPr lang="en-CA" dirty="0" smtClean="0"/>
              <a:t>extra dimensions of ~ 10 </a:t>
            </a:r>
            <a:r>
              <a:rPr lang="en-CA" dirty="0" smtClean="0">
                <a:sym typeface="Symbol"/>
              </a:rPr>
              <a:t></a:t>
            </a:r>
            <a:r>
              <a:rPr lang="en-CA" dirty="0" smtClean="0"/>
              <a:t>m</a:t>
            </a:r>
          </a:p>
          <a:p>
            <a:pPr>
              <a:buClrTx/>
              <a:buFont typeface="Arial" pitchFamily="34" charset="0"/>
              <a:buChar char="•"/>
            </a:pPr>
            <a:endParaRPr lang="en-CA" dirty="0" smtClean="0"/>
          </a:p>
          <a:p>
            <a:pPr>
              <a:buClrTx/>
              <a:buFont typeface="Arial" pitchFamily="34" charset="0"/>
              <a:buChar char="•"/>
            </a:pPr>
            <a:r>
              <a:rPr lang="en-CA" dirty="0" err="1" smtClean="0"/>
              <a:t>Supersymmetry</a:t>
            </a:r>
            <a:r>
              <a:rPr lang="en-CA" dirty="0" smtClean="0"/>
              <a:t> in the </a:t>
            </a:r>
            <a:r>
              <a:rPr lang="en-CA" dirty="0" smtClean="0"/>
              <a:t>bulk</a:t>
            </a:r>
            <a:endParaRPr lang="en-CA" dirty="0" smtClean="0"/>
          </a:p>
          <a:p>
            <a:pPr>
              <a:buClrTx/>
              <a:buFont typeface="Arial" pitchFamily="34" charset="0"/>
              <a:buChar char="•"/>
            </a:pPr>
            <a:r>
              <a:rPr lang="en-CA" dirty="0" smtClean="0"/>
              <a:t>A mechanism that stabilizes the </a:t>
            </a:r>
            <a:r>
              <a:rPr lang="en-CA" dirty="0" smtClean="0"/>
              <a:t>dimensions</a:t>
            </a:r>
          </a:p>
          <a:p>
            <a:pPr>
              <a:buClrTx/>
              <a:buFont typeface="Arial" pitchFamily="34" charset="0"/>
              <a:buChar char="•"/>
            </a:pPr>
            <a:endParaRPr lang="en-CA" dirty="0" smtClean="0"/>
          </a:p>
          <a:p>
            <a:pPr>
              <a:buClrTx/>
              <a:buFont typeface="Arial" pitchFamily="34" charset="0"/>
              <a:buChar char="•"/>
            </a:pPr>
            <a:r>
              <a:rPr lang="en-CA" dirty="0" smtClean="0"/>
              <a:t>A way for the system to relax to large perturbations of the 4-dimensional energy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Cosmological constant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650701"/>
          </a:xfrm>
        </p:spPr>
        <p:txBody>
          <a:bodyPr/>
          <a:lstStyle/>
          <a:p>
            <a:pPr>
              <a:buClrTx/>
              <a:buNone/>
            </a:pPr>
            <a:r>
              <a:rPr lang="en-CA" dirty="0" smtClean="0"/>
              <a:t>What happens now if the tensions change?</a:t>
            </a:r>
            <a:endParaRPr lang="en-CA" dirty="0"/>
          </a:p>
        </p:txBody>
      </p:sp>
      <p:pic>
        <p:nvPicPr>
          <p:cNvPr id="5" name="Picture 4" descr="Tensionperturb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3568" y="2348880"/>
            <a:ext cx="6813129" cy="38115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7704" y="602128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T</a:t>
            </a:r>
            <a:endParaRPr lang="en-C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602128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T+</a:t>
            </a:r>
            <a:r>
              <a:rPr lang="en-CA" sz="2400" dirty="0" smtClean="0">
                <a:sym typeface="Symbol"/>
              </a:rPr>
              <a:t></a:t>
            </a:r>
            <a:r>
              <a:rPr lang="en-CA" sz="2400" dirty="0" smtClean="0"/>
              <a:t>T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 miracles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1720" y="1412776"/>
          <a:ext cx="4505325" cy="936104"/>
        </p:xfrm>
        <a:graphic>
          <a:graphicData uri="http://schemas.openxmlformats.org/presentationml/2006/ole">
            <p:oleObj spid="_x0000_s118786" name="Equation" r:id="rId3" imgW="2438280" imgH="431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95536" y="2276872"/>
          <a:ext cx="5184576" cy="504056"/>
        </p:xfrm>
        <a:graphic>
          <a:graphicData uri="http://schemas.openxmlformats.org/presentationml/2006/ole">
            <p:oleObj spid="_x0000_s118787" name="Equation" r:id="rId4" imgW="2730240" imgH="2538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300192" y="2348880"/>
          <a:ext cx="2520280" cy="504056"/>
        </p:xfrm>
        <a:graphic>
          <a:graphicData uri="http://schemas.openxmlformats.org/presentationml/2006/ole">
            <p:oleObj spid="_x0000_s118788" name="Equation" r:id="rId5" imgW="1295280" imgH="241200" progId="Equation.3">
              <p:embed/>
            </p:oleObj>
          </a:graphicData>
        </a:graphic>
      </p:graphicFrame>
      <p:pic>
        <p:nvPicPr>
          <p:cNvPr id="10" name="Picture 9" descr="fluxes-deficits.pn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3284984"/>
            <a:ext cx="5228590" cy="2664296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84168" y="4437112"/>
          <a:ext cx="2520280" cy="630932"/>
        </p:xfrm>
        <a:graphic>
          <a:graphicData uri="http://schemas.openxmlformats.org/presentationml/2006/ole">
            <p:oleObj spid="_x0000_s118789" name="Equation" r:id="rId7" imgW="1346040" imgH="34272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860032" y="3717032"/>
          <a:ext cx="432048" cy="288032"/>
        </p:xfrm>
        <a:graphic>
          <a:graphicData uri="http://schemas.openxmlformats.org/presentationml/2006/ole">
            <p:oleObj spid="_x0000_s118790" name="Equation" r:id="rId8" imgW="164880" imgH="152280" progId="Equation.3">
              <p:embed/>
            </p:oleObj>
          </a:graphicData>
        </a:graphic>
      </p:graphicFrame>
      <p:graphicFrame>
        <p:nvGraphicFramePr>
          <p:cNvPr id="118791" name="Object 7"/>
          <p:cNvGraphicFramePr>
            <a:graphicFrameLocks noChangeAspect="1"/>
          </p:cNvGraphicFramePr>
          <p:nvPr/>
        </p:nvGraphicFramePr>
        <p:xfrm>
          <a:off x="3563888" y="5157192"/>
          <a:ext cx="431800" cy="288925"/>
        </p:xfrm>
        <a:graphic>
          <a:graphicData uri="http://schemas.openxmlformats.org/presentationml/2006/ole">
            <p:oleObj spid="_x0000_s118791" name="Equation" r:id="rId9" imgW="16488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An explicit model: The bulk</a:t>
            </a:r>
            <a:endParaRPr lang="en-CA" dirty="0"/>
          </a:p>
        </p:txBody>
      </p:sp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251520" y="1700808"/>
          <a:ext cx="8569325" cy="863600"/>
        </p:xfrm>
        <a:graphic>
          <a:graphicData uri="http://schemas.openxmlformats.org/presentationml/2006/ole">
            <p:oleObj spid="_x0000_s68610" name="Equation" r:id="rId3" imgW="3073400" imgH="419100" progId="Equation.3">
              <p:embed/>
            </p:oleObj>
          </a:graphicData>
        </a:graphic>
      </p:graphicFrame>
      <p:sp>
        <p:nvSpPr>
          <p:cNvPr id="1052" name="TextBox 12"/>
          <p:cNvSpPr txBox="1">
            <a:spLocks noChangeArrowheads="1"/>
          </p:cNvSpPr>
          <p:nvPr/>
        </p:nvSpPr>
        <p:spPr bwMode="auto">
          <a:xfrm>
            <a:off x="323528" y="1268760"/>
            <a:ext cx="6048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dirty="0">
                <a:latin typeface="Franklin Gothic Book"/>
              </a:rPr>
              <a:t>Gauged </a:t>
            </a:r>
            <a:r>
              <a:rPr lang="en-CA" sz="2400" dirty="0" err="1">
                <a:latin typeface="Franklin Gothic Book"/>
              </a:rPr>
              <a:t>Chiral</a:t>
            </a:r>
            <a:r>
              <a:rPr lang="en-CA" sz="2400" dirty="0">
                <a:latin typeface="Franklin Gothic Book"/>
              </a:rPr>
              <a:t> </a:t>
            </a:r>
            <a:r>
              <a:rPr lang="en-CA" sz="2400" dirty="0" err="1">
                <a:latin typeface="Franklin Gothic Book"/>
              </a:rPr>
              <a:t>Supergravity</a:t>
            </a:r>
            <a:endParaRPr lang="en-CA" sz="2400" dirty="0">
              <a:latin typeface="Franklin Gothic Book"/>
            </a:endParaRPr>
          </a:p>
        </p:txBody>
      </p:sp>
      <p:sp>
        <p:nvSpPr>
          <p:cNvPr id="1053" name="Text Box 26"/>
          <p:cNvSpPr txBox="1">
            <a:spLocks noChangeArrowheads="1"/>
          </p:cNvSpPr>
          <p:nvPr/>
        </p:nvSpPr>
        <p:spPr bwMode="auto">
          <a:xfrm>
            <a:off x="6300192" y="4725144"/>
            <a:ext cx="267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Franklin Gothic Book"/>
              </a:rPr>
              <a:t>Scaling symmetry: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3212976"/>
            <a:ext cx="1225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Franklin Gothic Book"/>
              </a:rPr>
              <a:t>Branes</a:t>
            </a:r>
            <a:r>
              <a:rPr lang="en-US" dirty="0" smtClean="0">
                <a:latin typeface="Franklin Gothic Book"/>
              </a:rPr>
              <a:t>:</a:t>
            </a:r>
            <a:endParaRPr lang="en-US" dirty="0">
              <a:latin typeface="Franklin Gothic Book"/>
            </a:endParaRPr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179512" y="3789040"/>
          <a:ext cx="4680520" cy="576064"/>
        </p:xfrm>
        <a:graphic>
          <a:graphicData uri="http://schemas.openxmlformats.org/presentationml/2006/ole">
            <p:oleObj spid="_x0000_s68612" name="Equation" r:id="rId4" imgW="1968480" imgH="279360" progId="Equation.3">
              <p:embed/>
            </p:oleObj>
          </a:graphicData>
        </a:graphic>
      </p:graphicFrame>
      <p:pic>
        <p:nvPicPr>
          <p:cNvPr id="10" name="Picture 13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3573016"/>
            <a:ext cx="4032597" cy="4032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2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933056"/>
            <a:ext cx="3311996" cy="3311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876256" y="5301208"/>
          <a:ext cx="1872208" cy="936104"/>
        </p:xfrm>
        <a:graphic>
          <a:graphicData uri="http://schemas.openxmlformats.org/presentationml/2006/ole">
            <p:oleObj spid="_x0000_s68613" name="Equation" r:id="rId7" imgW="749160" imgH="48240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763688" y="2708920"/>
            <a:ext cx="696857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 smtClean="0"/>
              <a:t>Graviton           </a:t>
            </a:r>
            <a:r>
              <a:rPr lang="en-CA" dirty="0" err="1" smtClean="0"/>
              <a:t>Dilaton</a:t>
            </a:r>
            <a:r>
              <a:rPr lang="en-CA" dirty="0" smtClean="0"/>
              <a:t>                          Maxell field            Potential</a:t>
            </a:r>
            <a:endParaRPr lang="en-CA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411760" y="2132856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995936" y="2132856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588224" y="2348880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8316416" y="2348880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123728" y="3140968"/>
            <a:ext cx="235199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 smtClean="0"/>
              <a:t>Tension    </a:t>
            </a:r>
            <a:r>
              <a:rPr lang="en-CA" dirty="0" err="1" smtClean="0"/>
              <a:t>Brane</a:t>
            </a:r>
            <a:r>
              <a:rPr lang="en-CA" dirty="0" smtClean="0"/>
              <a:t> Flux</a:t>
            </a:r>
            <a:endParaRPr lang="en-CA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771800" y="3501008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563888" y="3501008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Rugby Ball solutions</a:t>
            </a:r>
            <a:endParaRPr lang="en-CA" dirty="0"/>
          </a:p>
        </p:txBody>
      </p:sp>
      <p:graphicFrame>
        <p:nvGraphicFramePr>
          <p:cNvPr id="28713" name="Object 41"/>
          <p:cNvGraphicFramePr>
            <a:graphicFrameLocks noChangeAspect="1"/>
          </p:cNvGraphicFramePr>
          <p:nvPr/>
        </p:nvGraphicFramePr>
        <p:xfrm>
          <a:off x="611188" y="1341438"/>
          <a:ext cx="7848600" cy="1154112"/>
        </p:xfrm>
        <a:graphic>
          <a:graphicData uri="http://schemas.openxmlformats.org/presentationml/2006/ole">
            <p:oleObj spid="_x0000_s28713" name="Equation" r:id="rId3" imgW="3022600" imgH="482600" progId="Equation.3">
              <p:embed/>
            </p:oleObj>
          </a:graphicData>
        </a:graphic>
      </p:graphicFrame>
      <p:graphicFrame>
        <p:nvGraphicFramePr>
          <p:cNvPr id="28714" name="Object 42"/>
          <p:cNvGraphicFramePr>
            <a:graphicFrameLocks noChangeAspect="1"/>
          </p:cNvGraphicFramePr>
          <p:nvPr/>
        </p:nvGraphicFramePr>
        <p:xfrm>
          <a:off x="1403648" y="2636912"/>
          <a:ext cx="1187450" cy="647700"/>
        </p:xfrm>
        <a:graphic>
          <a:graphicData uri="http://schemas.openxmlformats.org/presentationml/2006/ole">
            <p:oleObj spid="_x0000_s28714" name="Equation" r:id="rId4" imgW="419100" imgH="228600" progId="Equation.3">
              <p:embed/>
            </p:oleObj>
          </a:graphicData>
        </a:graphic>
      </p:graphicFrame>
      <p:graphicFrame>
        <p:nvGraphicFramePr>
          <p:cNvPr id="28715" name="Object 43"/>
          <p:cNvGraphicFramePr>
            <a:graphicFrameLocks noChangeAspect="1"/>
          </p:cNvGraphicFramePr>
          <p:nvPr/>
        </p:nvGraphicFramePr>
        <p:xfrm>
          <a:off x="3419872" y="2708920"/>
          <a:ext cx="3776662" cy="608012"/>
        </p:xfrm>
        <a:graphic>
          <a:graphicData uri="http://schemas.openxmlformats.org/presentationml/2006/ole">
            <p:oleObj spid="_x0000_s28715" name="Equation" r:id="rId5" imgW="1524000" imgH="25400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Connection to source </a:t>
            </a:r>
            <a:r>
              <a:rPr lang="en-CA" dirty="0" err="1" smtClean="0"/>
              <a:t>branes</a:t>
            </a:r>
            <a:endParaRPr lang="en-CA" dirty="0"/>
          </a:p>
        </p:txBody>
      </p:sp>
      <p:sp>
        <p:nvSpPr>
          <p:cNvPr id="24595" name="TextBox 2"/>
          <p:cNvSpPr txBox="1">
            <a:spLocks noChangeArrowheads="1"/>
          </p:cNvSpPr>
          <p:nvPr/>
        </p:nvSpPr>
        <p:spPr bwMode="auto">
          <a:xfrm>
            <a:off x="684213" y="1484313"/>
            <a:ext cx="784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800">
                <a:latin typeface="Franklin Gothic Book"/>
              </a:rPr>
              <a:t>Sources described by lower dimensional actions</a:t>
            </a:r>
          </a:p>
        </p:txBody>
      </p:sp>
      <p:graphicFrame>
        <p:nvGraphicFramePr>
          <p:cNvPr id="24592" name="Object 16"/>
          <p:cNvGraphicFramePr>
            <a:graphicFrameLocks noChangeAspect="1"/>
          </p:cNvGraphicFramePr>
          <p:nvPr/>
        </p:nvGraphicFramePr>
        <p:xfrm>
          <a:off x="2051050" y="2205038"/>
          <a:ext cx="4681538" cy="936625"/>
        </p:xfrm>
        <a:graphic>
          <a:graphicData uri="http://schemas.openxmlformats.org/presentationml/2006/ole">
            <p:oleObj spid="_x0000_s24592" name="Equation" r:id="rId3" imgW="1231366" imgH="279279" progId="Equation.3">
              <p:embed/>
            </p:oleObj>
          </a:graphicData>
        </a:graphic>
      </p:graphicFrame>
      <p:sp>
        <p:nvSpPr>
          <p:cNvPr id="24596" name="TextBox 4"/>
          <p:cNvSpPr txBox="1">
            <a:spLocks noChangeArrowheads="1"/>
          </p:cNvSpPr>
          <p:nvPr/>
        </p:nvSpPr>
        <p:spPr bwMode="auto">
          <a:xfrm>
            <a:off x="684213" y="3573463"/>
            <a:ext cx="77755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800">
                <a:latin typeface="Franklin Gothic Book"/>
              </a:rPr>
              <a:t>For the rugby ball, the tensions are constant and equal, and satisfy</a:t>
            </a:r>
          </a:p>
        </p:txBody>
      </p:sp>
      <p:graphicFrame>
        <p:nvGraphicFramePr>
          <p:cNvPr id="24593" name="Object 17"/>
          <p:cNvGraphicFramePr>
            <a:graphicFrameLocks noChangeAspect="1"/>
          </p:cNvGraphicFramePr>
          <p:nvPr/>
        </p:nvGraphicFramePr>
        <p:xfrm>
          <a:off x="2484438" y="4724400"/>
          <a:ext cx="2736850" cy="1296988"/>
        </p:xfrm>
        <a:graphic>
          <a:graphicData uri="http://schemas.openxmlformats.org/presentationml/2006/ole">
            <p:oleObj spid="_x0000_s24593" name="Equation" r:id="rId4" imgW="800100" imgH="41910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4d Flat </a:t>
            </a:r>
            <a:r>
              <a:rPr lang="en-CA" dirty="0" err="1" smtClean="0"/>
              <a:t>supergravity</a:t>
            </a:r>
            <a:r>
              <a:rPr lang="en-CA" dirty="0" smtClean="0"/>
              <a:t> solutions</a:t>
            </a:r>
            <a:endParaRPr lang="en-CA" dirty="0"/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Tx/>
              <a:buFont typeface="Arial" charset="0"/>
              <a:buChar char="•"/>
            </a:pPr>
            <a:r>
              <a:rPr lang="en-CA" dirty="0" smtClean="0"/>
              <a:t>General solutions are known for which the </a:t>
            </a:r>
            <a:r>
              <a:rPr lang="en-CA" dirty="0" err="1" smtClean="0"/>
              <a:t>dilaton</a:t>
            </a:r>
            <a:r>
              <a:rPr lang="en-CA" dirty="0" smtClean="0"/>
              <a:t> approaches a constant at the </a:t>
            </a:r>
            <a:r>
              <a:rPr lang="en-CA" dirty="0" err="1" smtClean="0"/>
              <a:t>brane</a:t>
            </a:r>
            <a:endParaRPr lang="en-CA" dirty="0" smtClean="0"/>
          </a:p>
          <a:p>
            <a:pPr eaLnBrk="1" hangingPunct="1">
              <a:buClrTx/>
              <a:buFont typeface="Arial" charset="0"/>
              <a:buChar char="•"/>
            </a:pPr>
            <a:r>
              <a:rPr lang="en-CA" dirty="0" smtClean="0"/>
              <a:t>They are </a:t>
            </a:r>
            <a:r>
              <a:rPr lang="en-CA" i="1" dirty="0" smtClean="0"/>
              <a:t>all</a:t>
            </a:r>
            <a:r>
              <a:rPr lang="en-CA" dirty="0" smtClean="0"/>
              <a:t> flat on the </a:t>
            </a:r>
            <a:r>
              <a:rPr lang="en-CA" dirty="0" err="1" smtClean="0"/>
              <a:t>brane</a:t>
            </a:r>
            <a:endParaRPr lang="en-CA" dirty="0" smtClean="0"/>
          </a:p>
          <a:p>
            <a:pPr eaLnBrk="1" hangingPunct="1">
              <a:buClrTx/>
              <a:buFont typeface="Arial" charset="0"/>
              <a:buChar char="•"/>
            </a:pPr>
            <a:r>
              <a:rPr lang="en-CA" dirty="0" smtClean="0"/>
              <a:t>They match to </a:t>
            </a:r>
            <a:r>
              <a:rPr lang="en-CA" dirty="0" err="1" smtClean="0"/>
              <a:t>branes</a:t>
            </a:r>
            <a:r>
              <a:rPr lang="en-CA" dirty="0" smtClean="0"/>
              <a:t> that have an action that is independent of the </a:t>
            </a:r>
            <a:r>
              <a:rPr lang="en-CA" dirty="0" err="1" smtClean="0"/>
              <a:t>dilaton</a:t>
            </a:r>
            <a:endParaRPr lang="en-CA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26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11188" y="1773238"/>
            <a:ext cx="8380412" cy="3743325"/>
          </a:xfrm>
        </p:spPr>
        <p:txBody>
          <a:bodyPr/>
          <a:lstStyle/>
          <a:p>
            <a:pPr eaLnBrk="1" hangingPunct="1">
              <a:buClrTx/>
              <a:buSzPct val="100000"/>
              <a:buFont typeface="Arial" charset="0"/>
              <a:buChar char="•"/>
            </a:pPr>
            <a:r>
              <a:rPr lang="en-CA" dirty="0" smtClean="0"/>
              <a:t>The cosmological constant problem</a:t>
            </a:r>
          </a:p>
          <a:p>
            <a:pPr eaLnBrk="1" hangingPunct="1">
              <a:buClrTx/>
              <a:buSzPct val="100000"/>
              <a:buFont typeface="Arial" charset="0"/>
              <a:buChar char="•"/>
            </a:pPr>
            <a:r>
              <a:rPr lang="en-CA" dirty="0" smtClean="0"/>
              <a:t>A model of extra dimensions</a:t>
            </a:r>
          </a:p>
          <a:p>
            <a:pPr eaLnBrk="1" hangingPunct="1">
              <a:buClrTx/>
              <a:buSzPct val="100000"/>
              <a:buFont typeface="Arial" charset="0"/>
              <a:buChar char="•"/>
            </a:pPr>
            <a:r>
              <a:rPr lang="en-CA" dirty="0" smtClean="0"/>
              <a:t>Observational consequences </a:t>
            </a:r>
          </a:p>
          <a:p>
            <a:pPr eaLnBrk="1" hangingPunct="1">
              <a:buClrTx/>
              <a:buSzPct val="100000"/>
              <a:buFont typeface="Arial" charset="0"/>
              <a:buChar char="•"/>
            </a:pPr>
            <a:r>
              <a:rPr lang="en-CA" dirty="0" smtClean="0"/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A small cosmological constant</a:t>
            </a:r>
            <a:endParaRPr lang="en-CA" dirty="0"/>
          </a:p>
        </p:txBody>
      </p:sp>
      <p:sp>
        <p:nvSpPr>
          <p:cNvPr id="29702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59688" cy="4323109"/>
          </a:xfrm>
        </p:spPr>
        <p:txBody>
          <a:bodyPr/>
          <a:lstStyle/>
          <a:p>
            <a:pPr eaLnBrk="1" hangingPunct="1">
              <a:buClrTx/>
              <a:buFont typeface="Wingdings" pitchFamily="2" charset="2"/>
              <a:buChar char="§"/>
            </a:pPr>
            <a:r>
              <a:rPr lang="en-CA" dirty="0" smtClean="0"/>
              <a:t>Flux quantization </a:t>
            </a:r>
            <a:r>
              <a:rPr lang="en-CA" dirty="0" smtClean="0"/>
              <a:t>stabilizes the </a:t>
            </a:r>
            <a:r>
              <a:rPr lang="en-CA" dirty="0" err="1" smtClean="0"/>
              <a:t>dilaton</a:t>
            </a:r>
            <a:r>
              <a:rPr lang="en-CA" dirty="0" smtClean="0"/>
              <a:t> at a large value</a:t>
            </a:r>
            <a:endParaRPr lang="en-CA" dirty="0" smtClean="0">
              <a:cs typeface="Times New Roman" pitchFamily="18" charset="0"/>
            </a:endParaRPr>
          </a:p>
          <a:p>
            <a:pPr eaLnBrk="1" hangingPunct="1">
              <a:buClrTx/>
              <a:buFont typeface="Wingdings" pitchFamily="2" charset="2"/>
              <a:buChar char="§"/>
            </a:pPr>
            <a:r>
              <a:rPr lang="en-CA" dirty="0" smtClean="0">
                <a:cs typeface="Times New Roman" pitchFamily="18" charset="0"/>
              </a:rPr>
              <a:t>Volume is proportional to </a:t>
            </a:r>
            <a:r>
              <a:rPr lang="en-CA" dirty="0" smtClean="0"/>
              <a:t>exp(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eaLnBrk="1" hangingPunct="1">
              <a:buClrTx/>
              <a:buFont typeface="Wingdings" pitchFamily="2" charset="2"/>
              <a:buChar char="§"/>
            </a:pPr>
            <a:r>
              <a:rPr lang="en-CA" dirty="0" err="1" smtClean="0">
                <a:cs typeface="Times New Roman" pitchFamily="18" charset="0"/>
              </a:rPr>
              <a:t>Brane</a:t>
            </a:r>
            <a:r>
              <a:rPr lang="en-CA" dirty="0" smtClean="0">
                <a:cs typeface="Times New Roman" pitchFamily="18" charset="0"/>
              </a:rPr>
              <a:t> independent of </a:t>
            </a:r>
            <a:r>
              <a:rPr lang="el-GR" dirty="0" smtClean="0">
                <a:cs typeface="Times New Roman" pitchFamily="18" charset="0"/>
                <a:sym typeface="Symbol"/>
              </a:rPr>
              <a:t></a:t>
            </a:r>
            <a:r>
              <a:rPr lang="en-CA" dirty="0" smtClean="0">
                <a:cs typeface="Times New Roman" pitchFamily="18" charset="0"/>
              </a:rPr>
              <a:t>: </a:t>
            </a:r>
            <a:r>
              <a:rPr lang="el-GR" dirty="0" smtClean="0">
                <a:cs typeface="Times New Roman" pitchFamily="18" charset="0"/>
              </a:rPr>
              <a:t>Λ</a:t>
            </a:r>
            <a:r>
              <a:rPr lang="en-CA" dirty="0" smtClean="0">
                <a:cs typeface="Times New Roman" pitchFamily="18" charset="0"/>
              </a:rPr>
              <a:t>=0 </a:t>
            </a:r>
            <a:r>
              <a:rPr lang="en-CA" dirty="0" smtClean="0">
                <a:cs typeface="Times New Roman" pitchFamily="18" charset="0"/>
              </a:rPr>
              <a:t>classically</a:t>
            </a:r>
            <a:endParaRPr lang="en-CA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Stable against perturbations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77072"/>
            <a:ext cx="2520280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800" dirty="0" err="1" smtClean="0"/>
              <a:t>Brane</a:t>
            </a:r>
            <a:r>
              <a:rPr lang="en-CA" sz="2800" dirty="0" smtClean="0"/>
              <a:t> Loops</a:t>
            </a:r>
          </a:p>
          <a:p>
            <a:r>
              <a:rPr lang="en-CA" sz="2000" dirty="0" smtClean="0"/>
              <a:t>Already included: T is arbitrary</a:t>
            </a:r>
            <a:endParaRPr lang="en-CA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771800" y="1844824"/>
            <a:ext cx="2952328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Classical result</a:t>
            </a:r>
          </a:p>
          <a:p>
            <a:r>
              <a:rPr lang="en-CA" sz="2000" dirty="0" smtClean="0">
                <a:sym typeface="Symbol"/>
              </a:rPr>
              <a:t>=0 as long as there is no direct coupling of the </a:t>
            </a:r>
            <a:r>
              <a:rPr lang="en-CA" sz="2000" dirty="0" err="1" smtClean="0">
                <a:sym typeface="Symbol"/>
              </a:rPr>
              <a:t>brane</a:t>
            </a:r>
            <a:r>
              <a:rPr lang="en-CA" sz="2000" dirty="0" smtClean="0">
                <a:sym typeface="Symbol"/>
              </a:rPr>
              <a:t> to the </a:t>
            </a:r>
            <a:r>
              <a:rPr lang="en-CA" sz="2000" dirty="0" err="1" smtClean="0">
                <a:sym typeface="Symbol"/>
              </a:rPr>
              <a:t>dilaton</a:t>
            </a:r>
            <a:endParaRPr lang="en-C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4077072"/>
            <a:ext cx="2664295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Bulk Loops</a:t>
            </a:r>
          </a:p>
          <a:p>
            <a:r>
              <a:rPr lang="en-CA" sz="2000" dirty="0" smtClean="0"/>
              <a:t>Loop counting parameter is       which is related to the volume by      </a:t>
            </a:r>
          </a:p>
          <a:p>
            <a:endParaRPr lang="en-CA" sz="2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236296" y="4797152"/>
          <a:ext cx="360040" cy="347216"/>
        </p:xfrm>
        <a:graphic>
          <a:graphicData uri="http://schemas.openxmlformats.org/presentationml/2006/ole">
            <p:oleObj spid="_x0000_s33795" name="Equation" r:id="rId3" imgW="215640" imgH="2030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948264" y="5445224"/>
          <a:ext cx="808732" cy="576064"/>
        </p:xfrm>
        <a:graphic>
          <a:graphicData uri="http://schemas.openxmlformats.org/presentationml/2006/ole">
            <p:oleObj spid="_x0000_s33796" name="Equation" r:id="rId4" imgW="5205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Predictions of the model</a:t>
            </a:r>
            <a:endParaRPr lang="en-CA" dirty="0"/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323528" y="1412777"/>
            <a:ext cx="8686800" cy="4896544"/>
          </a:xfrm>
        </p:spPr>
        <p:txBody>
          <a:bodyPr/>
          <a:lstStyle/>
          <a:p>
            <a:pPr eaLnBrk="1" hangingPunct="1">
              <a:buClrTx/>
              <a:buFont typeface="Arial" charset="0"/>
              <a:buChar char="•"/>
            </a:pPr>
            <a:r>
              <a:rPr lang="en-CA" dirty="0" smtClean="0"/>
              <a:t>Quantum gravity at LHC!</a:t>
            </a:r>
          </a:p>
          <a:p>
            <a:pPr lvl="1" eaLnBrk="1" hangingPunct="1">
              <a:buClrTx/>
              <a:buFont typeface="Arial" charset="0"/>
              <a:buChar char="•"/>
            </a:pPr>
            <a:r>
              <a:rPr lang="en-CA" dirty="0" smtClean="0"/>
              <a:t>String excitations of known particles</a:t>
            </a:r>
          </a:p>
          <a:p>
            <a:pPr lvl="1" eaLnBrk="1" hangingPunct="1">
              <a:buClrTx/>
              <a:buFont typeface="Arial" charset="0"/>
              <a:buChar char="•"/>
            </a:pPr>
            <a:r>
              <a:rPr lang="en-CA" dirty="0" smtClean="0"/>
              <a:t>Energy loss in the extra dimensions</a:t>
            </a:r>
          </a:p>
          <a:p>
            <a:pPr lvl="1" eaLnBrk="1" hangingPunct="1">
              <a:buClrTx/>
              <a:buFont typeface="Arial" charset="0"/>
              <a:buChar char="•"/>
            </a:pPr>
            <a:r>
              <a:rPr lang="en-CA" dirty="0" smtClean="0"/>
              <a:t>More bulk fields than just graviton</a:t>
            </a:r>
            <a:endParaRPr lang="en-CA" dirty="0" smtClean="0"/>
          </a:p>
          <a:p>
            <a:pPr eaLnBrk="1" hangingPunct="1">
              <a:buClrTx/>
              <a:buFont typeface="Arial" charset="0"/>
              <a:buChar char="•"/>
            </a:pPr>
            <a:r>
              <a:rPr lang="en-CA" dirty="0" err="1" smtClean="0"/>
              <a:t>Supersymmetry</a:t>
            </a:r>
            <a:r>
              <a:rPr lang="en-CA" dirty="0" smtClean="0"/>
              <a:t> at low energy but </a:t>
            </a:r>
            <a:r>
              <a:rPr lang="en-CA" i="1" dirty="0" smtClean="0"/>
              <a:t>NO MSSM</a:t>
            </a:r>
            <a:r>
              <a:rPr lang="en-CA" dirty="0" smtClean="0"/>
              <a:t> spectrum</a:t>
            </a:r>
            <a:endParaRPr lang="en-CA" dirty="0" smtClean="0"/>
          </a:p>
          <a:p>
            <a:pPr eaLnBrk="1" hangingPunct="1">
              <a:buClrTx/>
              <a:buFont typeface="Arial" charset="0"/>
              <a:buChar char="•"/>
            </a:pPr>
            <a:r>
              <a:rPr lang="en-CA" dirty="0" smtClean="0"/>
              <a:t>Deviations </a:t>
            </a:r>
            <a:r>
              <a:rPr lang="en-CA" dirty="0" smtClean="0"/>
              <a:t>from 1/r</a:t>
            </a:r>
            <a:r>
              <a:rPr lang="en-CA" baseline="30000" dirty="0" smtClean="0"/>
              <a:t>2</a:t>
            </a:r>
            <a:r>
              <a:rPr lang="en-CA" dirty="0" smtClean="0"/>
              <a:t> gravity below few 10 </a:t>
            </a:r>
            <a:r>
              <a:rPr lang="en-CA" dirty="0" smtClean="0">
                <a:sym typeface="Symbol"/>
              </a:rPr>
              <a:t>m (current limits are close)</a:t>
            </a:r>
          </a:p>
          <a:p>
            <a:pPr eaLnBrk="1" hangingPunct="1">
              <a:buClrTx/>
              <a:buFont typeface="Arial" charset="0"/>
              <a:buChar char="•"/>
            </a:pPr>
            <a:r>
              <a:rPr lang="en-CA" dirty="0" smtClean="0">
                <a:sym typeface="Symbol"/>
              </a:rPr>
              <a:t>Scalar-Tensor gravity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Predictions of the model</a:t>
            </a:r>
            <a:endParaRPr lang="en-CA" dirty="0"/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323528" y="1412777"/>
            <a:ext cx="8686800" cy="4896544"/>
          </a:xfrm>
        </p:spPr>
        <p:txBody>
          <a:bodyPr/>
          <a:lstStyle/>
          <a:p>
            <a:pPr eaLnBrk="1" hangingPunct="1">
              <a:buClrTx/>
              <a:buFont typeface="Arial" charset="0"/>
              <a:buChar char="•"/>
            </a:pPr>
            <a:r>
              <a:rPr lang="en-CA" dirty="0" smtClean="0"/>
              <a:t>Quantum gravity at LHC!</a:t>
            </a:r>
          </a:p>
          <a:p>
            <a:pPr lvl="1" eaLnBrk="1" hangingPunct="1">
              <a:buClrTx/>
              <a:buFont typeface="Arial" charset="0"/>
              <a:buChar char="•"/>
            </a:pPr>
            <a:r>
              <a:rPr lang="en-CA" dirty="0" smtClean="0"/>
              <a:t>String excitations of known particles</a:t>
            </a:r>
          </a:p>
          <a:p>
            <a:pPr lvl="1" eaLnBrk="1" hangingPunct="1">
              <a:buClrTx/>
              <a:buFont typeface="Arial" charset="0"/>
              <a:buChar char="•"/>
            </a:pPr>
            <a:r>
              <a:rPr lang="en-CA" dirty="0" smtClean="0"/>
              <a:t>Energy loss in the extra dimensions</a:t>
            </a:r>
          </a:p>
          <a:p>
            <a:pPr lvl="1" eaLnBrk="1" hangingPunct="1">
              <a:buClrTx/>
              <a:buFont typeface="Arial" charset="0"/>
              <a:buChar char="•"/>
            </a:pPr>
            <a:r>
              <a:rPr lang="en-CA" dirty="0" smtClean="0"/>
              <a:t>More bulk fields than just graviton</a:t>
            </a:r>
            <a:endParaRPr lang="en-CA" dirty="0" smtClean="0"/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</a:pPr>
            <a:r>
              <a:rPr lang="en-CA" dirty="0" err="1" smtClean="0"/>
              <a:t>Supersymmetry</a:t>
            </a:r>
            <a:r>
              <a:rPr lang="en-CA" dirty="0" smtClean="0"/>
              <a:t> at low energy but </a:t>
            </a:r>
            <a:r>
              <a:rPr lang="en-CA" i="1" dirty="0" smtClean="0"/>
              <a:t>NO MSSM</a:t>
            </a:r>
            <a:r>
              <a:rPr lang="en-CA" dirty="0" smtClean="0"/>
              <a:t> spectrum</a:t>
            </a:r>
            <a:endParaRPr lang="en-CA" dirty="0" smtClean="0"/>
          </a:p>
          <a:p>
            <a:pPr eaLnBrk="1" hangingPunct="1">
              <a:buClrTx/>
              <a:buFont typeface="Arial" charset="0"/>
              <a:buChar char="•"/>
            </a:pPr>
            <a:r>
              <a:rPr lang="en-CA" dirty="0" smtClean="0"/>
              <a:t>Deviations </a:t>
            </a:r>
            <a:r>
              <a:rPr lang="en-CA" dirty="0" smtClean="0"/>
              <a:t>from 1/r</a:t>
            </a:r>
            <a:r>
              <a:rPr lang="en-CA" baseline="30000" dirty="0" smtClean="0"/>
              <a:t>2</a:t>
            </a:r>
            <a:r>
              <a:rPr lang="en-CA" dirty="0" smtClean="0"/>
              <a:t> gravity below few 10 </a:t>
            </a:r>
            <a:r>
              <a:rPr lang="en-CA" dirty="0" smtClean="0">
                <a:sym typeface="Symbol"/>
              </a:rPr>
              <a:t>m (current limits are close)</a:t>
            </a:r>
          </a:p>
          <a:p>
            <a:pPr eaLnBrk="1" hangingPunct="1">
              <a:buClrTx/>
              <a:buFont typeface="Arial" charset="0"/>
              <a:buChar char="•"/>
            </a:pPr>
            <a:r>
              <a:rPr lang="en-CA" dirty="0" smtClean="0">
                <a:sym typeface="Symbol"/>
              </a:rPr>
              <a:t>Scalar-Tensor gravity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Open questions and challenges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en-CA" dirty="0" smtClean="0"/>
              <a:t>Insert a big number ~ 10</a:t>
            </a:r>
            <a:r>
              <a:rPr lang="en-CA" baseline="30000" dirty="0" smtClean="0"/>
              <a:t>30</a:t>
            </a:r>
            <a:r>
              <a:rPr lang="en-CA" dirty="0" smtClean="0"/>
              <a:t> -</a:t>
            </a:r>
            <a:r>
              <a:rPr lang="en-CA" dirty="0" smtClean="0"/>
              <a:t> </a:t>
            </a:r>
            <a:r>
              <a:rPr lang="en-CA" dirty="0" smtClean="0"/>
              <a:t>10</a:t>
            </a:r>
            <a:r>
              <a:rPr lang="en-CA" baseline="30000" dirty="0" smtClean="0"/>
              <a:t>35 </a:t>
            </a:r>
            <a:r>
              <a:rPr lang="en-CA" dirty="0" err="1" smtClean="0"/>
              <a:t>TeV</a:t>
            </a:r>
            <a:r>
              <a:rPr lang="en-CA" dirty="0" smtClean="0"/>
              <a:t> in the flux-</a:t>
            </a:r>
            <a:r>
              <a:rPr lang="en-CA" dirty="0" err="1" smtClean="0"/>
              <a:t>brane</a:t>
            </a:r>
            <a:r>
              <a:rPr lang="en-CA" dirty="0" smtClean="0"/>
              <a:t> </a:t>
            </a:r>
            <a:r>
              <a:rPr lang="en-CA" dirty="0" err="1" smtClean="0"/>
              <a:t>Lagrangian</a:t>
            </a:r>
            <a:r>
              <a:rPr lang="en-CA" dirty="0" smtClean="0"/>
              <a:t>, where does this come from?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CA" dirty="0" smtClean="0"/>
              <a:t>Cosmology at long distances is a scalar-tensor theory: evade current bounds?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CA" dirty="0" smtClean="0"/>
              <a:t>What does the cosmological evolution look like?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CA" dirty="0" smtClean="0"/>
              <a:t>Is there a dark matter candidate?</a:t>
            </a:r>
          </a:p>
          <a:p>
            <a:pPr>
              <a:buClrTx/>
              <a:buFont typeface="Arial" pitchFamily="34" charset="0"/>
              <a:buChar char="•"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59688" cy="4971181"/>
          </a:xfrm>
        </p:spPr>
        <p:txBody>
          <a:bodyPr/>
          <a:lstStyle/>
          <a:p>
            <a:pPr eaLnBrk="1" hangingPunct="1">
              <a:buClrTx/>
              <a:buFont typeface="Arial" charset="0"/>
              <a:buChar char="•"/>
            </a:pPr>
            <a:r>
              <a:rPr lang="en-CA" dirty="0" smtClean="0"/>
              <a:t>Cosmological constant problem points to 2 extra dimensions with size ~ few 10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eaLnBrk="1" hangingPunct="1">
              <a:buClrTx/>
              <a:buFont typeface="Arial" charset="0"/>
              <a:buChar char="•"/>
            </a:pPr>
            <a:r>
              <a:rPr lang="en-CA" dirty="0" smtClean="0">
                <a:cs typeface="Times New Roman" pitchFamily="18" charset="0"/>
              </a:rPr>
              <a:t>The scale of gravity in the extra dimensions is ~ 10 </a:t>
            </a:r>
            <a:r>
              <a:rPr lang="en-CA" dirty="0" err="1" smtClean="0">
                <a:cs typeface="Times New Roman" pitchFamily="18" charset="0"/>
              </a:rPr>
              <a:t>TeV</a:t>
            </a:r>
            <a:endParaRPr lang="en-CA" dirty="0" smtClean="0">
              <a:cs typeface="Times New Roman" pitchFamily="18" charset="0"/>
            </a:endParaRPr>
          </a:p>
          <a:p>
            <a:pPr eaLnBrk="1" hangingPunct="1">
              <a:buClrTx/>
              <a:buFont typeface="Arial" charset="0"/>
              <a:buChar char="•"/>
            </a:pPr>
            <a:r>
              <a:rPr lang="en-CA" dirty="0" smtClean="0">
                <a:cs typeface="Times New Roman" pitchFamily="18" charset="0"/>
              </a:rPr>
              <a:t>Low scale </a:t>
            </a:r>
            <a:r>
              <a:rPr lang="en-CA" dirty="0" err="1" smtClean="0">
                <a:cs typeface="Times New Roman" pitchFamily="18" charset="0"/>
              </a:rPr>
              <a:t>supersymmetry</a:t>
            </a:r>
            <a:r>
              <a:rPr lang="en-CA" dirty="0" smtClean="0">
                <a:cs typeface="Times New Roman" pitchFamily="18" charset="0"/>
              </a:rPr>
              <a:t> without MSSM</a:t>
            </a:r>
            <a:endParaRPr lang="en-CA" dirty="0" smtClean="0">
              <a:cs typeface="Times New Roman" pitchFamily="18" charset="0"/>
            </a:endParaRPr>
          </a:p>
          <a:p>
            <a:pPr eaLnBrk="1" hangingPunct="1">
              <a:buClrTx/>
              <a:buFont typeface="Arial" charset="0"/>
              <a:buChar char="•"/>
            </a:pPr>
            <a:r>
              <a:rPr lang="en-CA" dirty="0" smtClean="0">
                <a:cs typeface="Times New Roman" pitchFamily="18" charset="0"/>
              </a:rPr>
              <a:t>Very testable in the near future	</a:t>
            </a:r>
          </a:p>
          <a:p>
            <a:pPr lvl="1" eaLnBrk="1" hangingPunct="1">
              <a:buClrTx/>
              <a:buFont typeface="Arial" charset="0"/>
              <a:buChar char="•"/>
            </a:pPr>
            <a:r>
              <a:rPr lang="en-CA" dirty="0" smtClean="0">
                <a:cs typeface="Times New Roman" pitchFamily="18" charset="0"/>
              </a:rPr>
              <a:t>Deviations from Newton’s law</a:t>
            </a:r>
          </a:p>
          <a:p>
            <a:pPr lvl="1" eaLnBrk="1" hangingPunct="1">
              <a:buClrTx/>
              <a:buFont typeface="Arial" charset="0"/>
              <a:buChar char="•"/>
            </a:pPr>
            <a:r>
              <a:rPr lang="en-CA" dirty="0" smtClean="0">
                <a:cs typeface="Times New Roman" pitchFamily="18" charset="0"/>
              </a:rPr>
              <a:t>Scalar-tensor gravity </a:t>
            </a:r>
          </a:p>
          <a:p>
            <a:pPr lvl="1" eaLnBrk="1" hangingPunct="1">
              <a:buClrTx/>
              <a:buFont typeface="Arial" charset="0"/>
              <a:buChar char="•"/>
            </a:pPr>
            <a:r>
              <a:rPr lang="en-CA" dirty="0" smtClean="0">
                <a:cs typeface="Times New Roman" pitchFamily="18" charset="0"/>
              </a:rPr>
              <a:t>String theory at the LHC </a:t>
            </a:r>
            <a:endParaRPr lang="en-CA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Equations of motion</a:t>
            </a:r>
            <a:endParaRPr lang="en-CA" dirty="0"/>
          </a:p>
        </p:txBody>
      </p:sp>
      <p:graphicFrame>
        <p:nvGraphicFramePr>
          <p:cNvPr id="61442" name="Object 2"/>
          <p:cNvGraphicFramePr>
            <a:graphicFrameLocks noGrp="1" noChangeAspect="1"/>
          </p:cNvGraphicFramePr>
          <p:nvPr/>
        </p:nvGraphicFramePr>
        <p:xfrm>
          <a:off x="611188" y="1916113"/>
          <a:ext cx="3168650" cy="4032250"/>
        </p:xfrm>
        <a:graphic>
          <a:graphicData uri="http://schemas.openxmlformats.org/presentationml/2006/ole">
            <p:oleObj spid="_x0000_s71682" name="Equation" r:id="rId3" imgW="1066800" imgH="1549400" progId="Equation.3">
              <p:embed/>
            </p:oleObj>
          </a:graphicData>
        </a:graphic>
      </p:graphicFrame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643438" y="3429000"/>
            <a:ext cx="3816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>
                <a:latin typeface="Franklin Gothic Book"/>
              </a:rPr>
              <a:t>Only free parameter is n, the flux quantization integer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A paradox</a:t>
            </a:r>
            <a:endParaRPr lang="en-CA" dirty="0"/>
          </a:p>
        </p:txBody>
      </p:sp>
      <p:sp>
        <p:nvSpPr>
          <p:cNvPr id="21514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722312"/>
          </a:xfrm>
        </p:spPr>
        <p:txBody>
          <a:bodyPr/>
          <a:lstStyle/>
          <a:p>
            <a:pPr eaLnBrk="1" hangingPunct="1">
              <a:buClrTx/>
              <a:buFont typeface="Wingdings 2" pitchFamily="18" charset="2"/>
              <a:buNone/>
            </a:pPr>
            <a:r>
              <a:rPr lang="en-CA" smtClean="0"/>
              <a:t>Imagine a perturbation to the tensions:</a:t>
            </a:r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1979613" y="2565400"/>
          <a:ext cx="3671887" cy="2087563"/>
        </p:xfrm>
        <a:graphic>
          <a:graphicData uri="http://schemas.openxmlformats.org/presentationml/2006/ole">
            <p:oleObj spid="_x0000_s73730" name="Equation" r:id="rId3" imgW="1016000" imgH="660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A paradox</a:t>
            </a:r>
            <a:endParaRPr lang="en-CA" dirty="0"/>
          </a:p>
        </p:txBody>
      </p:sp>
      <p:sp>
        <p:nvSpPr>
          <p:cNvPr id="2664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722312"/>
          </a:xfrm>
        </p:spPr>
        <p:txBody>
          <a:bodyPr/>
          <a:lstStyle/>
          <a:p>
            <a:pPr eaLnBrk="1" hangingPunct="1">
              <a:buClrTx/>
              <a:buFont typeface="Wingdings 2" pitchFamily="18" charset="2"/>
              <a:buNone/>
            </a:pPr>
            <a:r>
              <a:rPr lang="en-CA" smtClean="0"/>
              <a:t>Imagine a perturbation to the tensions:</a:t>
            </a:r>
          </a:p>
        </p:txBody>
      </p:sp>
      <p:graphicFrame>
        <p:nvGraphicFramePr>
          <p:cNvPr id="26640" name="Object 16"/>
          <p:cNvGraphicFramePr>
            <a:graphicFrameLocks noChangeAspect="1"/>
          </p:cNvGraphicFramePr>
          <p:nvPr/>
        </p:nvGraphicFramePr>
        <p:xfrm>
          <a:off x="1979613" y="2565400"/>
          <a:ext cx="3671887" cy="2087563"/>
        </p:xfrm>
        <a:graphic>
          <a:graphicData uri="http://schemas.openxmlformats.org/presentationml/2006/ole">
            <p:oleObj spid="_x0000_s74754" name="Equation" r:id="rId3" imgW="1016000" imgH="660400" progId="Equation.3">
              <p:embed/>
            </p:oleObj>
          </a:graphicData>
        </a:graphic>
      </p:graphicFrame>
      <p:sp>
        <p:nvSpPr>
          <p:cNvPr id="26644" name="TextBox 4"/>
          <p:cNvSpPr txBox="1">
            <a:spLocks noChangeArrowheads="1"/>
          </p:cNvSpPr>
          <p:nvPr/>
        </p:nvSpPr>
        <p:spPr bwMode="auto">
          <a:xfrm>
            <a:off x="468313" y="4797425"/>
            <a:ext cx="69834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800">
                <a:latin typeface="Franklin Gothic Book"/>
              </a:rPr>
              <a:t>There is a contradiction!</a:t>
            </a:r>
          </a:p>
        </p:txBody>
      </p:sp>
      <p:graphicFrame>
        <p:nvGraphicFramePr>
          <p:cNvPr id="26641" name="Object 17"/>
          <p:cNvGraphicFramePr>
            <a:graphicFrameLocks noChangeAspect="1"/>
          </p:cNvGraphicFramePr>
          <p:nvPr/>
        </p:nvGraphicFramePr>
        <p:xfrm>
          <a:off x="2987675" y="5373688"/>
          <a:ext cx="1879600" cy="1150937"/>
        </p:xfrm>
        <a:graphic>
          <a:graphicData uri="http://schemas.openxmlformats.org/presentationml/2006/ole">
            <p:oleObj spid="_x0000_s74755" name="Equation" r:id="rId4" imgW="596900" imgH="41910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General matching conditions</a:t>
            </a:r>
            <a:endParaRPr lang="en-CA" dirty="0"/>
          </a:p>
        </p:txBody>
      </p:sp>
      <p:graphicFrame>
        <p:nvGraphicFramePr>
          <p:cNvPr id="27671" name="Object 23"/>
          <p:cNvGraphicFramePr>
            <a:graphicFrameLocks noGrp="1" noChangeAspect="1"/>
          </p:cNvGraphicFramePr>
          <p:nvPr>
            <p:ph idx="1"/>
          </p:nvPr>
        </p:nvGraphicFramePr>
        <p:xfrm>
          <a:off x="827088" y="1628775"/>
          <a:ext cx="5976937" cy="3455988"/>
        </p:xfrm>
        <a:graphic>
          <a:graphicData uri="http://schemas.openxmlformats.org/presentationml/2006/ole">
            <p:oleObj spid="_x0000_s75778" name="Equation" r:id="rId3" imgW="2197100" imgH="1828800" progId="Equation.3">
              <p:embed/>
            </p:oleObj>
          </a:graphicData>
        </a:graphic>
      </p:graphicFrame>
      <p:sp>
        <p:nvSpPr>
          <p:cNvPr id="27675" name="TextBox 4"/>
          <p:cNvSpPr txBox="1">
            <a:spLocks noChangeArrowheads="1"/>
          </p:cNvSpPr>
          <p:nvPr/>
        </p:nvSpPr>
        <p:spPr bwMode="auto">
          <a:xfrm>
            <a:off x="2916238" y="5084763"/>
            <a:ext cx="1368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800">
                <a:latin typeface="Franklin Gothic Book"/>
              </a:rPr>
              <a:t>with</a:t>
            </a:r>
          </a:p>
        </p:txBody>
      </p:sp>
      <p:graphicFrame>
        <p:nvGraphicFramePr>
          <p:cNvPr id="27672" name="Object 2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5779" name="Equation" r:id="rId4" imgW="114151" imgH="215619" progId="Equation.3">
              <p:embed/>
            </p:oleObj>
          </a:graphicData>
        </a:graphic>
      </p:graphicFrame>
      <p:graphicFrame>
        <p:nvGraphicFramePr>
          <p:cNvPr id="27673" name="Object 25"/>
          <p:cNvGraphicFramePr>
            <a:graphicFrameLocks noGrp="1" noChangeAspect="1"/>
          </p:cNvGraphicFramePr>
          <p:nvPr/>
        </p:nvGraphicFramePr>
        <p:xfrm>
          <a:off x="971550" y="5589588"/>
          <a:ext cx="5113338" cy="863600"/>
        </p:xfrm>
        <a:graphic>
          <a:graphicData uri="http://schemas.openxmlformats.org/presentationml/2006/ole">
            <p:oleObj spid="_x0000_s75780" name="Equation" r:id="rId5" imgW="2082600" imgH="444240" progId="Equation.3">
              <p:embed/>
            </p:oleObj>
          </a:graphicData>
        </a:graphic>
      </p:graphicFrame>
      <p:sp>
        <p:nvSpPr>
          <p:cNvPr id="27676" name="TextBox 7"/>
          <p:cNvSpPr txBox="1">
            <a:spLocks noChangeArrowheads="1"/>
          </p:cNvSpPr>
          <p:nvPr/>
        </p:nvSpPr>
        <p:spPr bwMode="auto">
          <a:xfrm>
            <a:off x="5435600" y="2781300"/>
            <a:ext cx="38893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400">
                <a:latin typeface="Franklin Gothic Book"/>
              </a:rPr>
              <a:t>Burgess, Hoover, de Rham, Tasinato (2008);</a:t>
            </a:r>
          </a:p>
          <a:p>
            <a:r>
              <a:rPr lang="en-CA" sz="1400">
                <a:latin typeface="Franklin Gothic Book"/>
              </a:rPr>
              <a:t>Bayntun, Burgess, LvN (2009)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universe </a:t>
            </a:r>
            <a:r>
              <a:rPr lang="en-CA" dirty="0" smtClean="0"/>
              <a:t>accelerates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3907160" cy="1946845"/>
          </a:xfrm>
        </p:spPr>
        <p:txBody>
          <a:bodyPr/>
          <a:lstStyle/>
          <a:p>
            <a:pPr>
              <a:buClrTx/>
              <a:buNone/>
            </a:pPr>
            <a:r>
              <a:rPr lang="en-CA" sz="2000" dirty="0" smtClean="0"/>
              <a:t>Saul </a:t>
            </a:r>
            <a:r>
              <a:rPr lang="en-CA" sz="2000" dirty="0" err="1" smtClean="0"/>
              <a:t>Perlmutter</a:t>
            </a:r>
            <a:r>
              <a:rPr lang="en-CA" sz="2000" dirty="0" smtClean="0"/>
              <a:t>,</a:t>
            </a:r>
          </a:p>
          <a:p>
            <a:pPr>
              <a:buClrTx/>
              <a:buNone/>
            </a:pPr>
            <a:r>
              <a:rPr lang="en-CA" sz="2000" dirty="0" smtClean="0"/>
              <a:t>Brian P. Schmidt</a:t>
            </a:r>
          </a:p>
          <a:p>
            <a:pPr>
              <a:buClrTx/>
              <a:buNone/>
            </a:pPr>
            <a:r>
              <a:rPr lang="en-CA" sz="2000" dirty="0" smtClean="0"/>
              <a:t>and </a:t>
            </a:r>
          </a:p>
          <a:p>
            <a:pPr>
              <a:buClrTx/>
              <a:buNone/>
            </a:pPr>
            <a:r>
              <a:rPr lang="en-CA" sz="2000" dirty="0" smtClean="0"/>
              <a:t>Adam G. </a:t>
            </a:r>
            <a:r>
              <a:rPr lang="en-CA" sz="2000" dirty="0" err="1" smtClean="0"/>
              <a:t>Riess</a:t>
            </a:r>
            <a:r>
              <a:rPr lang="en-CA" sz="2000" dirty="0" smtClean="0"/>
              <a:t>,</a:t>
            </a:r>
            <a:endParaRPr lang="en-CA" sz="2000" dirty="0" smtClean="0"/>
          </a:p>
          <a:p>
            <a:pPr>
              <a:buClrTx/>
              <a:buNone/>
            </a:pPr>
            <a:r>
              <a:rPr lang="en-CA" sz="2000" dirty="0" smtClean="0"/>
              <a:t>Nobel Prize 2011</a:t>
            </a:r>
            <a:endParaRPr lang="en-C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1628800"/>
            <a:ext cx="314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Accelerating universe means</a:t>
            </a:r>
            <a:endParaRPr lang="en-CA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156176" y="2132856"/>
          <a:ext cx="2160240" cy="1296144"/>
        </p:xfrm>
        <a:graphic>
          <a:graphicData uri="http://schemas.openxmlformats.org/presentationml/2006/ole">
            <p:oleObj spid="_x0000_s103425" name="Equation" r:id="rId3" imgW="1244520" imgH="6346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63688" y="5661248"/>
            <a:ext cx="57606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Sn94d</a:t>
            </a:r>
          </a:p>
          <a:p>
            <a:r>
              <a:rPr lang="en-CA" sz="1600" dirty="0" smtClean="0"/>
              <a:t>CREDIT: NASA/ESA, The Hubble Key </a:t>
            </a:r>
            <a:r>
              <a:rPr lang="en-CA" sz="1600" b="1" dirty="0" smtClean="0"/>
              <a:t>Project</a:t>
            </a:r>
            <a:r>
              <a:rPr lang="en-CA" sz="1600" dirty="0" smtClean="0"/>
              <a:t> Team and The High-Z </a:t>
            </a:r>
            <a:r>
              <a:rPr lang="en-CA" sz="1600" b="1" dirty="0" smtClean="0"/>
              <a:t>Supernova Search Team</a:t>
            </a:r>
            <a:endParaRPr lang="en-CA" sz="1600" dirty="0"/>
          </a:p>
        </p:txBody>
      </p:sp>
      <p:pic>
        <p:nvPicPr>
          <p:cNvPr id="11" name="Picture 10" descr="sn94d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2924944"/>
            <a:ext cx="2592288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simple negative pressure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2276872"/>
            <a:ext cx="6787480" cy="722709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Lorentz invariant energy density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39952" y="3717032"/>
          <a:ext cx="2919412" cy="1080120"/>
        </p:xfrm>
        <a:graphic>
          <a:graphicData uri="http://schemas.openxmlformats.org/presentationml/2006/ole">
            <p:oleObj spid="_x0000_s79874" name="Equation" r:id="rId3" imgW="6984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problem in a nutshell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28800"/>
            <a:ext cx="4392488" cy="1440160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Einstein’s equations</a:t>
            </a:r>
          </a:p>
          <a:p>
            <a:pPr>
              <a:buNone/>
            </a:pPr>
            <a:r>
              <a:rPr lang="en-CA" dirty="0" smtClean="0"/>
              <a:t>(Curvature) = (Energy)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39952" y="3717032"/>
          <a:ext cx="2919412" cy="1080120"/>
        </p:xfrm>
        <a:graphic>
          <a:graphicData uri="http://schemas.openxmlformats.org/presentationml/2006/ole">
            <p:oleObj spid="_x0000_s110594" name="Equation" r:id="rId3" imgW="698400" imgH="241200" progId="Equation.3">
              <p:embed/>
            </p:oleObj>
          </a:graphicData>
        </a:graphic>
      </p:graphicFrame>
      <p:graphicFrame>
        <p:nvGraphicFramePr>
          <p:cNvPr id="110595" name="Object 2"/>
          <p:cNvGraphicFramePr>
            <a:graphicFrameLocks noChangeAspect="1"/>
          </p:cNvGraphicFramePr>
          <p:nvPr/>
        </p:nvGraphicFramePr>
        <p:xfrm>
          <a:off x="1259632" y="3212976"/>
          <a:ext cx="2880320" cy="2088232"/>
        </p:xfrm>
        <a:graphic>
          <a:graphicData uri="http://schemas.openxmlformats.org/presentationml/2006/ole">
            <p:oleObj spid="_x0000_s110595" name="Equation" r:id="rId4" imgW="5331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Scales of particle physics</a:t>
            </a:r>
            <a:endParaRPr lang="en-CA" dirty="0"/>
          </a:p>
        </p:txBody>
      </p:sp>
      <p:pic>
        <p:nvPicPr>
          <p:cNvPr id="17410" name="Picture 4" descr="scales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007839" y="1412875"/>
            <a:ext cx="660846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1907704" y="1340768"/>
            <a:ext cx="3384376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>
                <a:latin typeface="Franklin Gothic Book"/>
              </a:rPr>
              <a:t>Planck scale: </a:t>
            </a:r>
            <a:r>
              <a:rPr lang="en-CA" dirty="0" smtClean="0">
                <a:latin typeface="Franklin Gothic Book"/>
              </a:rPr>
              <a:t>            10</a:t>
            </a:r>
            <a:r>
              <a:rPr lang="en-CA" baseline="30000" dirty="0" smtClean="0">
                <a:latin typeface="Franklin Gothic Book"/>
              </a:rPr>
              <a:t>19 </a:t>
            </a:r>
            <a:r>
              <a:rPr lang="en-CA" dirty="0" err="1">
                <a:latin typeface="Franklin Gothic Book"/>
              </a:rPr>
              <a:t>GeV</a:t>
            </a:r>
            <a:endParaRPr lang="en-CA" dirty="0">
              <a:latin typeface="Franklin Gothic Book"/>
            </a:endParaRPr>
          </a:p>
        </p:txBody>
      </p:sp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1907704" y="5877272"/>
            <a:ext cx="3395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Franklin Gothic Book"/>
              </a:rPr>
              <a:t>Cosmological constant: 10</a:t>
            </a:r>
            <a:r>
              <a:rPr lang="en-CA" baseline="30000" dirty="0">
                <a:latin typeface="Franklin Gothic Book"/>
              </a:rPr>
              <a:t>-2 </a:t>
            </a:r>
            <a:r>
              <a:rPr lang="en-CA" dirty="0" err="1">
                <a:latin typeface="Franklin Gothic Book"/>
              </a:rPr>
              <a:t>eV</a:t>
            </a:r>
            <a:endParaRPr lang="en-CA" dirty="0">
              <a:latin typeface="Franklin Gothic Book"/>
            </a:endParaRPr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1907704" y="5445224"/>
            <a:ext cx="36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>
                <a:latin typeface="Franklin Gothic Book"/>
              </a:rPr>
              <a:t>Electron</a:t>
            </a:r>
            <a:r>
              <a:rPr lang="en-CA" dirty="0" smtClean="0">
                <a:latin typeface="Franklin Gothic Book"/>
              </a:rPr>
              <a:t>:                      </a:t>
            </a:r>
            <a:r>
              <a:rPr lang="en-CA" dirty="0">
                <a:latin typeface="Franklin Gothic Book"/>
              </a:rPr>
              <a:t>511 </a:t>
            </a:r>
            <a:r>
              <a:rPr lang="en-CA" dirty="0" err="1" smtClean="0">
                <a:latin typeface="Franklin Gothic Book"/>
              </a:rPr>
              <a:t>keV</a:t>
            </a:r>
            <a:r>
              <a:rPr lang="en-CA" dirty="0" smtClean="0">
                <a:latin typeface="Franklin Gothic Book"/>
              </a:rPr>
              <a:t> </a:t>
            </a:r>
            <a:endParaRPr lang="en-CA" dirty="0">
              <a:latin typeface="Franklin Gothic Book"/>
            </a:endParaRPr>
          </a:p>
        </p:txBody>
      </p:sp>
      <p:sp>
        <p:nvSpPr>
          <p:cNvPr id="17414" name="TextBox 8"/>
          <p:cNvSpPr txBox="1">
            <a:spLocks noChangeArrowheads="1"/>
          </p:cNvSpPr>
          <p:nvPr/>
        </p:nvSpPr>
        <p:spPr bwMode="auto">
          <a:xfrm>
            <a:off x="1907704" y="3645024"/>
            <a:ext cx="352839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>
                <a:latin typeface="Franklin Gothic Book"/>
              </a:rPr>
              <a:t>Electroweak scale: </a:t>
            </a:r>
            <a:r>
              <a:rPr lang="en-CA" dirty="0" smtClean="0">
                <a:latin typeface="Franklin Gothic Book"/>
              </a:rPr>
              <a:t>    246 </a:t>
            </a:r>
            <a:r>
              <a:rPr lang="en-CA" dirty="0" err="1">
                <a:latin typeface="Franklin Gothic Book"/>
              </a:rPr>
              <a:t>GeV</a:t>
            </a:r>
            <a:endParaRPr lang="en-CA" dirty="0">
              <a:latin typeface="Franklin Gothic Book"/>
            </a:endParaRPr>
          </a:p>
        </p:txBody>
      </p:sp>
      <p:sp>
        <p:nvSpPr>
          <p:cNvPr id="17415" name="TextBox 9"/>
          <p:cNvSpPr txBox="1">
            <a:spLocks noChangeArrowheads="1"/>
          </p:cNvSpPr>
          <p:nvPr/>
        </p:nvSpPr>
        <p:spPr bwMode="auto">
          <a:xfrm>
            <a:off x="1907704" y="2636912"/>
            <a:ext cx="3600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>
                <a:latin typeface="Franklin Gothic Book"/>
              </a:rPr>
              <a:t>GUT scale: </a:t>
            </a:r>
            <a:r>
              <a:rPr lang="en-CA" dirty="0" smtClean="0">
                <a:latin typeface="Franklin Gothic Book"/>
              </a:rPr>
              <a:t>               10</a:t>
            </a:r>
            <a:r>
              <a:rPr lang="en-CA" baseline="30000" dirty="0" smtClean="0">
                <a:latin typeface="Franklin Gothic Book"/>
              </a:rPr>
              <a:t>16</a:t>
            </a:r>
            <a:r>
              <a:rPr lang="en-CA" dirty="0" smtClean="0">
                <a:latin typeface="Franklin Gothic Book"/>
              </a:rPr>
              <a:t> </a:t>
            </a:r>
            <a:r>
              <a:rPr lang="en-CA" dirty="0" err="1">
                <a:latin typeface="Franklin Gothic Book"/>
              </a:rPr>
              <a:t>GeV</a:t>
            </a:r>
            <a:endParaRPr lang="en-CA" dirty="0">
              <a:latin typeface="Franklin Gothic Boo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7704" y="501317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Pion</a:t>
            </a:r>
            <a:r>
              <a:rPr lang="en-CA" dirty="0" smtClean="0"/>
              <a:t>:                          140 </a:t>
            </a:r>
            <a:r>
              <a:rPr lang="en-CA" dirty="0" err="1" smtClean="0"/>
              <a:t>MeV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1907704" y="465313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Proton:                           1 </a:t>
            </a:r>
            <a:r>
              <a:rPr lang="en-CA" dirty="0" err="1" smtClean="0"/>
              <a:t>GeV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1907704" y="414908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 bosons:                    80 </a:t>
            </a:r>
            <a:r>
              <a:rPr lang="en-CA" dirty="0" err="1" smtClean="0"/>
              <a:t>GeV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Scales of particle physics</a:t>
            </a:r>
            <a:endParaRPr lang="en-CA" dirty="0"/>
          </a:p>
        </p:txBody>
      </p:sp>
      <p:pic>
        <p:nvPicPr>
          <p:cNvPr id="17410" name="Picture 4" descr="scales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007839" y="1412875"/>
            <a:ext cx="660846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1907704" y="1340768"/>
            <a:ext cx="3384376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>
                <a:latin typeface="Franklin Gothic Book"/>
              </a:rPr>
              <a:t>Planck scale: </a:t>
            </a:r>
            <a:r>
              <a:rPr lang="en-CA" dirty="0" smtClean="0">
                <a:latin typeface="Franklin Gothic Book"/>
              </a:rPr>
              <a:t>            10</a:t>
            </a:r>
            <a:r>
              <a:rPr lang="en-CA" baseline="30000" dirty="0" smtClean="0">
                <a:latin typeface="Franklin Gothic Book"/>
              </a:rPr>
              <a:t>19 </a:t>
            </a:r>
            <a:r>
              <a:rPr lang="en-CA" dirty="0" err="1">
                <a:latin typeface="Franklin Gothic Book"/>
              </a:rPr>
              <a:t>GeV</a:t>
            </a:r>
            <a:endParaRPr lang="en-CA" dirty="0">
              <a:latin typeface="Franklin Gothic Book"/>
            </a:endParaRPr>
          </a:p>
        </p:txBody>
      </p:sp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1907704" y="5877272"/>
            <a:ext cx="3395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Franklin Gothic Book"/>
              </a:rPr>
              <a:t>Cosmological constant: 10</a:t>
            </a:r>
            <a:r>
              <a:rPr lang="en-CA" baseline="30000" dirty="0">
                <a:latin typeface="Franklin Gothic Book"/>
              </a:rPr>
              <a:t>-2 </a:t>
            </a:r>
            <a:r>
              <a:rPr lang="en-CA" dirty="0" err="1">
                <a:latin typeface="Franklin Gothic Book"/>
              </a:rPr>
              <a:t>eV</a:t>
            </a:r>
            <a:endParaRPr lang="en-CA" dirty="0">
              <a:latin typeface="Franklin Gothic Book"/>
            </a:endParaRPr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1907704" y="5445224"/>
            <a:ext cx="36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>
                <a:latin typeface="Franklin Gothic Book"/>
              </a:rPr>
              <a:t>Electron</a:t>
            </a:r>
            <a:r>
              <a:rPr lang="en-CA" dirty="0" smtClean="0">
                <a:latin typeface="Franklin Gothic Book"/>
              </a:rPr>
              <a:t>:                      </a:t>
            </a:r>
            <a:r>
              <a:rPr lang="en-CA" dirty="0">
                <a:latin typeface="Franklin Gothic Book"/>
              </a:rPr>
              <a:t>511 </a:t>
            </a:r>
            <a:r>
              <a:rPr lang="en-CA" dirty="0" err="1" smtClean="0">
                <a:latin typeface="Franklin Gothic Book"/>
              </a:rPr>
              <a:t>keV</a:t>
            </a:r>
            <a:r>
              <a:rPr lang="en-CA" dirty="0" smtClean="0">
                <a:latin typeface="Franklin Gothic Book"/>
              </a:rPr>
              <a:t> </a:t>
            </a:r>
            <a:endParaRPr lang="en-CA" dirty="0">
              <a:latin typeface="Franklin Gothic Book"/>
            </a:endParaRPr>
          </a:p>
        </p:txBody>
      </p:sp>
      <p:sp>
        <p:nvSpPr>
          <p:cNvPr id="17414" name="TextBox 8"/>
          <p:cNvSpPr txBox="1">
            <a:spLocks noChangeArrowheads="1"/>
          </p:cNvSpPr>
          <p:nvPr/>
        </p:nvSpPr>
        <p:spPr bwMode="auto">
          <a:xfrm>
            <a:off x="1907704" y="3645024"/>
            <a:ext cx="352839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>
                <a:latin typeface="Franklin Gothic Book"/>
              </a:rPr>
              <a:t>Electroweak scale: </a:t>
            </a:r>
            <a:r>
              <a:rPr lang="en-CA" dirty="0" smtClean="0">
                <a:latin typeface="Franklin Gothic Book"/>
              </a:rPr>
              <a:t>    246 </a:t>
            </a:r>
            <a:r>
              <a:rPr lang="en-CA" dirty="0" err="1">
                <a:latin typeface="Franklin Gothic Book"/>
              </a:rPr>
              <a:t>GeV</a:t>
            </a:r>
            <a:endParaRPr lang="en-CA" dirty="0">
              <a:latin typeface="Franklin Gothic Book"/>
            </a:endParaRPr>
          </a:p>
        </p:txBody>
      </p:sp>
      <p:sp>
        <p:nvSpPr>
          <p:cNvPr id="17415" name="TextBox 9"/>
          <p:cNvSpPr txBox="1">
            <a:spLocks noChangeArrowheads="1"/>
          </p:cNvSpPr>
          <p:nvPr/>
        </p:nvSpPr>
        <p:spPr bwMode="auto">
          <a:xfrm>
            <a:off x="1907704" y="2636912"/>
            <a:ext cx="3600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>
                <a:latin typeface="Franklin Gothic Book"/>
              </a:rPr>
              <a:t>GUT scale: </a:t>
            </a:r>
            <a:r>
              <a:rPr lang="en-CA" dirty="0" smtClean="0">
                <a:latin typeface="Franklin Gothic Book"/>
              </a:rPr>
              <a:t>               10</a:t>
            </a:r>
            <a:r>
              <a:rPr lang="en-CA" baseline="30000" dirty="0" smtClean="0">
                <a:latin typeface="Franklin Gothic Book"/>
              </a:rPr>
              <a:t>16</a:t>
            </a:r>
            <a:r>
              <a:rPr lang="en-CA" dirty="0" smtClean="0">
                <a:latin typeface="Franklin Gothic Book"/>
              </a:rPr>
              <a:t> </a:t>
            </a:r>
            <a:r>
              <a:rPr lang="en-CA" dirty="0" err="1">
                <a:latin typeface="Franklin Gothic Book"/>
              </a:rPr>
              <a:t>GeV</a:t>
            </a:r>
            <a:endParaRPr lang="en-CA" dirty="0">
              <a:latin typeface="Franklin Gothic Boo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7704" y="501317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Pion</a:t>
            </a:r>
            <a:r>
              <a:rPr lang="en-CA" dirty="0" smtClean="0"/>
              <a:t>:                          140 </a:t>
            </a:r>
            <a:r>
              <a:rPr lang="en-CA" dirty="0" err="1" smtClean="0"/>
              <a:t>MeV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1907704" y="465313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Proton:                           1 </a:t>
            </a:r>
            <a:r>
              <a:rPr lang="en-CA" dirty="0" err="1" smtClean="0"/>
              <a:t>GeV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1907704" y="414908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 bosons:                    80 </a:t>
            </a:r>
            <a:r>
              <a:rPr lang="en-CA" dirty="0" err="1" smtClean="0"/>
              <a:t>GeV</a:t>
            </a:r>
            <a:endParaRPr lang="en-CA" dirty="0"/>
          </a:p>
        </p:txBody>
      </p:sp>
      <p:graphicFrame>
        <p:nvGraphicFramePr>
          <p:cNvPr id="111618" name="Object 2"/>
          <p:cNvGraphicFramePr>
            <a:graphicFrameLocks noChangeAspect="1"/>
          </p:cNvGraphicFramePr>
          <p:nvPr/>
        </p:nvGraphicFramePr>
        <p:xfrm>
          <a:off x="5724128" y="5589240"/>
          <a:ext cx="3168650" cy="587375"/>
        </p:xfrm>
        <a:graphic>
          <a:graphicData uri="http://schemas.openxmlformats.org/presentationml/2006/ole">
            <p:oleObj spid="_x0000_s113666" name="Equation" r:id="rId4" imgW="1028520" imgH="228600" progId="Equation.3">
              <p:embed/>
            </p:oleObj>
          </a:graphicData>
        </a:graphic>
      </p:graphicFrame>
      <p:cxnSp>
        <p:nvCxnSpPr>
          <p:cNvPr id="14" name="Straight Connector 13"/>
          <p:cNvCxnSpPr/>
          <p:nvPr/>
        </p:nvCxnSpPr>
        <p:spPr>
          <a:xfrm flipH="1">
            <a:off x="3923928" y="5877272"/>
            <a:ext cx="1656184" cy="0"/>
          </a:xfrm>
          <a:prstGeom prst="line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Scales of particle physics</a:t>
            </a:r>
            <a:endParaRPr lang="en-CA" dirty="0"/>
          </a:p>
        </p:txBody>
      </p:sp>
      <p:pic>
        <p:nvPicPr>
          <p:cNvPr id="17410" name="Picture 4" descr="scales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007839" y="1412875"/>
            <a:ext cx="660846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1907704" y="1340768"/>
            <a:ext cx="3384376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>
                <a:latin typeface="Franklin Gothic Book"/>
              </a:rPr>
              <a:t>Planck scale: </a:t>
            </a:r>
            <a:r>
              <a:rPr lang="en-CA" dirty="0" smtClean="0">
                <a:latin typeface="Franklin Gothic Book"/>
              </a:rPr>
              <a:t>            10</a:t>
            </a:r>
            <a:r>
              <a:rPr lang="en-CA" baseline="30000" dirty="0" smtClean="0">
                <a:latin typeface="Franklin Gothic Book"/>
              </a:rPr>
              <a:t>19 </a:t>
            </a:r>
            <a:r>
              <a:rPr lang="en-CA" dirty="0" err="1">
                <a:latin typeface="Franklin Gothic Book"/>
              </a:rPr>
              <a:t>GeV</a:t>
            </a:r>
            <a:endParaRPr lang="en-CA" dirty="0">
              <a:latin typeface="Franklin Gothic Book"/>
            </a:endParaRPr>
          </a:p>
        </p:txBody>
      </p:sp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1907704" y="5877272"/>
            <a:ext cx="3395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Franklin Gothic Book"/>
              </a:rPr>
              <a:t>Cosmological constant: 10</a:t>
            </a:r>
            <a:r>
              <a:rPr lang="en-CA" baseline="30000" dirty="0">
                <a:latin typeface="Franklin Gothic Book"/>
              </a:rPr>
              <a:t>-2 </a:t>
            </a:r>
            <a:r>
              <a:rPr lang="en-CA" dirty="0" err="1">
                <a:latin typeface="Franklin Gothic Book"/>
              </a:rPr>
              <a:t>eV</a:t>
            </a:r>
            <a:endParaRPr lang="en-CA" dirty="0">
              <a:latin typeface="Franklin Gothic Book"/>
            </a:endParaRPr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1907704" y="5445224"/>
            <a:ext cx="36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>
                <a:latin typeface="Franklin Gothic Book"/>
              </a:rPr>
              <a:t>Electron</a:t>
            </a:r>
            <a:r>
              <a:rPr lang="en-CA" dirty="0" smtClean="0">
                <a:latin typeface="Franklin Gothic Book"/>
              </a:rPr>
              <a:t>:                      </a:t>
            </a:r>
            <a:r>
              <a:rPr lang="en-CA" dirty="0">
                <a:latin typeface="Franklin Gothic Book"/>
              </a:rPr>
              <a:t>511 </a:t>
            </a:r>
            <a:r>
              <a:rPr lang="en-CA" dirty="0" err="1" smtClean="0">
                <a:latin typeface="Franklin Gothic Book"/>
              </a:rPr>
              <a:t>keV</a:t>
            </a:r>
            <a:r>
              <a:rPr lang="en-CA" dirty="0" smtClean="0">
                <a:latin typeface="Franklin Gothic Book"/>
              </a:rPr>
              <a:t> </a:t>
            </a:r>
            <a:endParaRPr lang="en-CA" dirty="0">
              <a:latin typeface="Franklin Gothic Book"/>
            </a:endParaRPr>
          </a:p>
        </p:txBody>
      </p:sp>
      <p:sp>
        <p:nvSpPr>
          <p:cNvPr id="17414" name="TextBox 8"/>
          <p:cNvSpPr txBox="1">
            <a:spLocks noChangeArrowheads="1"/>
          </p:cNvSpPr>
          <p:nvPr/>
        </p:nvSpPr>
        <p:spPr bwMode="auto">
          <a:xfrm>
            <a:off x="1907704" y="3645024"/>
            <a:ext cx="352839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>
                <a:latin typeface="Franklin Gothic Book"/>
              </a:rPr>
              <a:t>Electroweak scale: </a:t>
            </a:r>
            <a:r>
              <a:rPr lang="en-CA" dirty="0" smtClean="0">
                <a:latin typeface="Franklin Gothic Book"/>
              </a:rPr>
              <a:t>    246 </a:t>
            </a:r>
            <a:r>
              <a:rPr lang="en-CA" dirty="0" err="1">
                <a:latin typeface="Franklin Gothic Book"/>
              </a:rPr>
              <a:t>GeV</a:t>
            </a:r>
            <a:endParaRPr lang="en-CA" dirty="0">
              <a:latin typeface="Franklin Gothic Book"/>
            </a:endParaRPr>
          </a:p>
        </p:txBody>
      </p:sp>
      <p:sp>
        <p:nvSpPr>
          <p:cNvPr id="17415" name="TextBox 9"/>
          <p:cNvSpPr txBox="1">
            <a:spLocks noChangeArrowheads="1"/>
          </p:cNvSpPr>
          <p:nvPr/>
        </p:nvSpPr>
        <p:spPr bwMode="auto">
          <a:xfrm>
            <a:off x="1907704" y="2636912"/>
            <a:ext cx="3600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>
                <a:latin typeface="Franklin Gothic Book"/>
              </a:rPr>
              <a:t>GUT scale: </a:t>
            </a:r>
            <a:r>
              <a:rPr lang="en-CA" dirty="0" smtClean="0">
                <a:latin typeface="Franklin Gothic Book"/>
              </a:rPr>
              <a:t>               10</a:t>
            </a:r>
            <a:r>
              <a:rPr lang="en-CA" baseline="30000" dirty="0" smtClean="0">
                <a:latin typeface="Franklin Gothic Book"/>
              </a:rPr>
              <a:t>16</a:t>
            </a:r>
            <a:r>
              <a:rPr lang="en-CA" dirty="0" smtClean="0">
                <a:latin typeface="Franklin Gothic Book"/>
              </a:rPr>
              <a:t> </a:t>
            </a:r>
            <a:r>
              <a:rPr lang="en-CA" dirty="0" err="1">
                <a:latin typeface="Franklin Gothic Book"/>
              </a:rPr>
              <a:t>GeV</a:t>
            </a:r>
            <a:endParaRPr lang="en-CA" dirty="0">
              <a:latin typeface="Franklin Gothic Boo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7704" y="501317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Pion</a:t>
            </a:r>
            <a:r>
              <a:rPr lang="en-CA" dirty="0" smtClean="0"/>
              <a:t>:                          140 </a:t>
            </a:r>
            <a:r>
              <a:rPr lang="en-CA" dirty="0" err="1" smtClean="0"/>
              <a:t>MeV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1907704" y="465313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Proton:                           1 </a:t>
            </a:r>
            <a:r>
              <a:rPr lang="en-CA" dirty="0" err="1" smtClean="0"/>
              <a:t>GeV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1907704" y="414908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 bosons:                    80 </a:t>
            </a:r>
            <a:r>
              <a:rPr lang="en-CA" dirty="0" err="1" smtClean="0"/>
              <a:t>GeV</a:t>
            </a:r>
            <a:endParaRPr lang="en-CA" dirty="0"/>
          </a:p>
        </p:txBody>
      </p:sp>
      <p:graphicFrame>
        <p:nvGraphicFramePr>
          <p:cNvPr id="111618" name="Object 2"/>
          <p:cNvGraphicFramePr>
            <a:graphicFrameLocks noChangeAspect="1"/>
          </p:cNvGraphicFramePr>
          <p:nvPr/>
        </p:nvGraphicFramePr>
        <p:xfrm>
          <a:off x="5724128" y="5589240"/>
          <a:ext cx="3168650" cy="587375"/>
        </p:xfrm>
        <a:graphic>
          <a:graphicData uri="http://schemas.openxmlformats.org/presentationml/2006/ole">
            <p:oleObj spid="_x0000_s111618" name="Equation" r:id="rId4" imgW="1028520" imgH="228600" progId="Equation.3">
              <p:embed/>
            </p:oleObj>
          </a:graphicData>
        </a:graphic>
      </p:graphicFrame>
      <p:cxnSp>
        <p:nvCxnSpPr>
          <p:cNvPr id="14" name="Straight Connector 13"/>
          <p:cNvCxnSpPr/>
          <p:nvPr/>
        </p:nvCxnSpPr>
        <p:spPr>
          <a:xfrm flipH="1">
            <a:off x="3923928" y="5877272"/>
            <a:ext cx="1656184" cy="0"/>
          </a:xfrm>
          <a:prstGeom prst="line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1619" name="Object 3"/>
          <p:cNvGraphicFramePr>
            <a:graphicFrameLocks noChangeAspect="1"/>
          </p:cNvGraphicFramePr>
          <p:nvPr/>
        </p:nvGraphicFramePr>
        <p:xfrm>
          <a:off x="5796136" y="4653136"/>
          <a:ext cx="2879725" cy="504825"/>
        </p:xfrm>
        <a:graphic>
          <a:graphicData uri="http://schemas.openxmlformats.org/presentationml/2006/ole">
            <p:oleObj spid="_x0000_s111619" name="Equation" r:id="rId5" imgW="1320480" imgH="228600" progId="Equation.3">
              <p:embed/>
            </p:oleObj>
          </a:graphicData>
        </a:graphic>
      </p:graphicFrame>
      <p:cxnSp>
        <p:nvCxnSpPr>
          <p:cNvPr id="22" name="Elbow Connector 21"/>
          <p:cNvCxnSpPr/>
          <p:nvPr/>
        </p:nvCxnSpPr>
        <p:spPr>
          <a:xfrm rot="10800000" flipV="1">
            <a:off x="3923928" y="4869160"/>
            <a:ext cx="1872208" cy="576064"/>
          </a:xfrm>
          <a:prstGeom prst="bentConnector3">
            <a:avLst>
              <a:gd name="adj1" fmla="val 19153"/>
            </a:avLst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extra dimensions as a solution</a:t>
            </a:r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9552" y="1340768"/>
            <a:ext cx="417646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Breaks</a:t>
            </a:r>
            <a:r>
              <a:rPr kumimoji="0" lang="en-CA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relation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tabLst/>
              <a:defRPr/>
            </a:pPr>
            <a:r>
              <a:rPr lang="en-CA" sz="3200" baseline="0" dirty="0" smtClean="0">
                <a:solidFill>
                  <a:schemeClr val="tx2"/>
                </a:solidFill>
                <a:latin typeface="+mn-lt"/>
              </a:rPr>
              <a:t>(curvature)=(energy)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tabLst/>
              <a:defRPr/>
            </a:pPr>
            <a:endParaRPr kumimoji="0" lang="en-CA" sz="3200" b="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tabLst/>
              <a:defRPr/>
            </a:pPr>
            <a:r>
              <a:rPr lang="en-CA" sz="3200" noProof="0" dirty="0" smtClean="0">
                <a:solidFill>
                  <a:schemeClr val="tx2"/>
                </a:solidFill>
                <a:latin typeface="+mn-lt"/>
              </a:rPr>
              <a:t>Example: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tabLst/>
              <a:defRPr/>
            </a:pPr>
            <a:r>
              <a:rPr lang="en-CA" sz="3200" noProof="0" dirty="0" smtClean="0">
                <a:solidFill>
                  <a:schemeClr val="tx2"/>
                </a:solidFill>
                <a:latin typeface="+mn-lt"/>
              </a:rPr>
              <a:t>Cosmic Strings</a:t>
            </a: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tabLst/>
              <a:defRPr/>
            </a:pPr>
            <a:endParaRPr lang="en-CA" sz="3200" noProof="0" dirty="0" smtClean="0">
              <a:solidFill>
                <a:schemeClr val="tx2"/>
              </a:solidFill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Goal:</a:t>
            </a: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CosmicDeficit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32040" y="1916832"/>
            <a:ext cx="3602684" cy="3962953"/>
          </a:xfrm>
          <a:prstGeom prst="rect">
            <a:avLst/>
          </a:prstGeom>
        </p:spPr>
      </p:pic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395536" y="5589240"/>
          <a:ext cx="4752528" cy="648072"/>
        </p:xfrm>
        <a:graphic>
          <a:graphicData uri="http://schemas.openxmlformats.org/presentationml/2006/ole">
            <p:oleObj spid="_x0000_s67587" name="Equation" r:id="rId4" imgW="1676160" imgH="2412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452320" y="1628800"/>
            <a:ext cx="1306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err="1" smtClean="0"/>
              <a:t>Vilenkin</a:t>
            </a:r>
            <a:r>
              <a:rPr lang="en-CA" sz="1400" dirty="0" smtClean="0"/>
              <a:t>, 1981</a:t>
            </a:r>
            <a:endParaRPr lang="en-CA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2017</TotalTime>
  <Words>740</Words>
  <Application>Microsoft Office PowerPoint</Application>
  <PresentationFormat>On-screen Show (4:3)</PresentationFormat>
  <Paragraphs>152</Paragraphs>
  <Slides>29</Slides>
  <Notes>1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Trek</vt:lpstr>
      <vt:lpstr>Microsoft Equation 3.0</vt:lpstr>
      <vt:lpstr>Equation</vt:lpstr>
      <vt:lpstr>Codimension-2 brane back reaction and cosmology</vt:lpstr>
      <vt:lpstr>Outline</vt:lpstr>
      <vt:lpstr>The universe accelerates</vt:lpstr>
      <vt:lpstr>A simple negative pressure</vt:lpstr>
      <vt:lpstr>The problem in a nutshell</vt:lpstr>
      <vt:lpstr>Scales of particle physics</vt:lpstr>
      <vt:lpstr>Scales of particle physics</vt:lpstr>
      <vt:lpstr>Scales of particle physics</vt:lpstr>
      <vt:lpstr>extra dimensions as a solution</vt:lpstr>
      <vt:lpstr>How many dimensions</vt:lpstr>
      <vt:lpstr>Conical extra dimensions</vt:lpstr>
      <vt:lpstr>Conical extra dimensions</vt:lpstr>
      <vt:lpstr>What else is needed?</vt:lpstr>
      <vt:lpstr>Cosmological constant problem</vt:lpstr>
      <vt:lpstr>No miracles</vt:lpstr>
      <vt:lpstr>An explicit model: The bulk</vt:lpstr>
      <vt:lpstr>Rugby Ball solutions</vt:lpstr>
      <vt:lpstr>Connection to source branes</vt:lpstr>
      <vt:lpstr>4d Flat supergravity solutions</vt:lpstr>
      <vt:lpstr>A small cosmological constant</vt:lpstr>
      <vt:lpstr>Stable against perturbations</vt:lpstr>
      <vt:lpstr>Predictions of the model</vt:lpstr>
      <vt:lpstr>Predictions of the model</vt:lpstr>
      <vt:lpstr>Open questions and challenges</vt:lpstr>
      <vt:lpstr>summary</vt:lpstr>
      <vt:lpstr>Equations of motion</vt:lpstr>
      <vt:lpstr>A paradox</vt:lpstr>
      <vt:lpstr>A paradox</vt:lpstr>
      <vt:lpstr>General matching conditions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</dc:creator>
  <cp:lastModifiedBy>Leo</cp:lastModifiedBy>
  <cp:revision>165</cp:revision>
  <dcterms:created xsi:type="dcterms:W3CDTF">2011-09-24T17:47:07Z</dcterms:created>
  <dcterms:modified xsi:type="dcterms:W3CDTF">2011-10-18T03:12:20Z</dcterms:modified>
</cp:coreProperties>
</file>