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71" r:id="rId13"/>
    <p:sldId id="279" r:id="rId14"/>
    <p:sldId id="272" r:id="rId15"/>
    <p:sldId id="280" r:id="rId16"/>
    <p:sldId id="281" r:id="rId17"/>
    <p:sldId id="274" r:id="rId18"/>
    <p:sldId id="275" r:id="rId19"/>
    <p:sldId id="28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323"/>
    <a:srgbClr val="6C84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24" Type="http://schemas.openxmlformats.org/officeDocument/2006/relationships/image" Target="../media/image71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3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2.wmf"/><Relationship Id="rId16" Type="http://schemas.openxmlformats.org/officeDocument/2006/relationships/image" Target="../media/image83.wmf"/><Relationship Id="rId1" Type="http://schemas.openxmlformats.org/officeDocument/2006/relationships/image" Target="../media/image50.wmf"/><Relationship Id="rId6" Type="http://schemas.openxmlformats.org/officeDocument/2006/relationships/image" Target="../media/image69.wmf"/><Relationship Id="rId11" Type="http://schemas.openxmlformats.org/officeDocument/2006/relationships/image" Target="../media/image78.wmf"/><Relationship Id="rId5" Type="http://schemas.openxmlformats.org/officeDocument/2006/relationships/image" Target="../media/image54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53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8CFB16-0E12-42F0-9A97-899597B13C19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A9F075-379E-40F1-BDD2-F2A58B26EE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2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72.bin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6.bin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70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9.bin"/><Relationship Id="rId28" Type="http://schemas.openxmlformats.org/officeDocument/2006/relationships/oleObject" Target="../embeddings/oleObject74.bin"/><Relationship Id="rId10" Type="http://schemas.openxmlformats.org/officeDocument/2006/relationships/oleObject" Target="../embeddings/oleObject56.bin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9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8.bin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92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95400"/>
            <a:ext cx="7162800" cy="11652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Discovering Higgs in SUSY GUTs with Tau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eptons at LHC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048000"/>
            <a:ext cx="5410200" cy="1295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Kesheng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Yang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(In collaboration with Prof. C. Kao)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Homer L. Dodge Department of Physics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University of Oklahoma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23937"/>
            <a:ext cx="5443041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45719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           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66825" y="457200"/>
          <a:ext cx="744538" cy="381000"/>
        </p:xfrm>
        <a:graphic>
          <a:graphicData uri="http://schemas.openxmlformats.org/presentationml/2006/ole">
            <p:oleObj spid="_x0000_s24580" name="Equation" r:id="rId4" imgW="4824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19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 Signal significance.</a:t>
            </a:r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2179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03650"/>
            <a:ext cx="44037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45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       discovery contour.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621268"/>
          <a:ext cx="342900" cy="266700"/>
        </p:xfrm>
        <a:graphic>
          <a:graphicData uri="http://schemas.openxmlformats.org/presentationml/2006/ole">
            <p:oleObj spid="_x0000_s27650" name="Equation" r:id="rId3" imgW="228600" imgH="177480" progId="Equation.3">
              <p:embed/>
            </p:oleObj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487" y="1219200"/>
            <a:ext cx="658971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57912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Several Experimental Constrains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1371600"/>
          <a:ext cx="1524000" cy="381000"/>
        </p:xfrm>
        <a:graphic>
          <a:graphicData uri="http://schemas.openxmlformats.org/presentationml/2006/ole">
            <p:oleObj spid="_x0000_s35842" name="Equation" r:id="rId3" imgW="76176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5426" y="1831777"/>
          <a:ext cx="3418974" cy="349250"/>
        </p:xfrm>
        <a:graphic>
          <a:graphicData uri="http://schemas.openxmlformats.org/presentationml/2006/ole">
            <p:oleObj spid="_x0000_s35843" name="Equation" r:id="rId4" imgW="236196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79376" y="1828800"/>
            <a:ext cx="2831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en-US" sz="1200" dirty="0" smtClean="0"/>
              <a:t>. J. Buras </a:t>
            </a:r>
            <a:r>
              <a:rPr lang="en-US" sz="1200" dirty="0" smtClean="0"/>
              <a:t>arXiv:1012.1447v2</a:t>
            </a:r>
            <a:endParaRPr lang="en-US" sz="1200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327150" y="2288977"/>
          <a:ext cx="2940050" cy="349250"/>
        </p:xfrm>
        <a:graphic>
          <a:graphicData uri="http://schemas.openxmlformats.org/presentationml/2006/ole">
            <p:oleObj spid="_x0000_s35844" name="Equation" r:id="rId5" imgW="203184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1200" y="2288977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LHCb-CONF-2011-047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66997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92200" y="2700140"/>
          <a:ext cx="965200" cy="320675"/>
        </p:xfrm>
        <a:graphic>
          <a:graphicData uri="http://schemas.openxmlformats.org/presentationml/2006/ole">
            <p:oleObj spid="_x0000_s35845" name="Equation" r:id="rId6" imgW="482400" imgH="20304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295400" y="3171627"/>
          <a:ext cx="3235325" cy="698500"/>
        </p:xfrm>
        <a:graphic>
          <a:graphicData uri="http://schemas.openxmlformats.org/presentationml/2006/ole">
            <p:oleObj spid="_x0000_s35848" name="Equation" r:id="rId7" imgW="2234880" imgH="4824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67400" y="32282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Becher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Neubert</a:t>
            </a:r>
            <a:r>
              <a:rPr lang="en-US" sz="1200" dirty="0" smtClean="0"/>
              <a:t> (2007)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3533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Misiak</a:t>
            </a:r>
            <a:r>
              <a:rPr lang="en-US" sz="1200" dirty="0" smtClean="0"/>
              <a:t> et al. (2007)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25964" y="2288977"/>
          <a:ext cx="1036636" cy="301625"/>
        </p:xfrm>
        <a:graphic>
          <a:graphicData uri="http://schemas.openxmlformats.org/presentationml/2006/ole">
            <p:oleObj spid="_x0000_s35849" name="Equation" r:id="rId8" imgW="609480" imgH="177480" progId="Equation.3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250950" y="3936604"/>
          <a:ext cx="4006850" cy="349250"/>
        </p:xfrm>
        <a:graphic>
          <a:graphicData uri="http://schemas.openxmlformats.org/presentationml/2006/ole">
            <p:oleObj spid="_x0000_s35850" name="Equation" r:id="rId9" imgW="276840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867400" y="3886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Wenfeng</a:t>
            </a:r>
            <a:r>
              <a:rPr lang="en-US" sz="1200" dirty="0" smtClean="0"/>
              <a:t> Wang (2011)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1117600" y="4514850"/>
          <a:ext cx="558800" cy="381000"/>
        </p:xfrm>
        <a:graphic>
          <a:graphicData uri="http://schemas.openxmlformats.org/presentationml/2006/ole">
            <p:oleObj spid="_x0000_s35852" name="Equation" r:id="rId10" imgW="279360" imgH="24120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1323975" y="4953000"/>
          <a:ext cx="2700337" cy="368300"/>
        </p:xfrm>
        <a:graphic>
          <a:graphicData uri="http://schemas.openxmlformats.org/presentationml/2006/ole">
            <p:oleObj spid="_x0000_s35853" name="Equation" r:id="rId11" imgW="1866600" imgH="2538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1289050" y="6108700"/>
          <a:ext cx="3359150" cy="368300"/>
        </p:xfrm>
        <a:graphic>
          <a:graphicData uri="http://schemas.openxmlformats.org/presentationml/2006/ole">
            <p:oleObj spid="_x0000_s35854" name="Equation" r:id="rId12" imgW="2323800" imgH="253800" progId="Equation.3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1295400" y="5499100"/>
          <a:ext cx="2627313" cy="368300"/>
        </p:xfrm>
        <a:graphic>
          <a:graphicData uri="http://schemas.openxmlformats.org/presentationml/2006/ole">
            <p:oleObj spid="_x0000_s35855" name="Equation" r:id="rId13" imgW="1815840" imgH="2538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867400" y="4904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PDG (2010)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54380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Teubner</a:t>
            </a:r>
            <a:r>
              <a:rPr lang="en-US" sz="1200" dirty="0" smtClean="0"/>
              <a:t> (2010)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6019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Gi-Chol</a:t>
            </a:r>
            <a:r>
              <a:rPr lang="en-US" sz="1200" dirty="0" smtClean="0"/>
              <a:t> Cho, Kaoru Hagiwara, Yu Matsumoto</a:t>
            </a:r>
          </a:p>
          <a:p>
            <a:r>
              <a:rPr lang="en-US" sz="1200" dirty="0" smtClean="0"/>
              <a:t>and Daisuke Nomura (2011)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94400" y="1789331"/>
          <a:ext cx="330200" cy="371475"/>
        </p:xfrm>
        <a:graphic>
          <a:graphicData uri="http://schemas.openxmlformats.org/presentationml/2006/ole">
            <p:oleObj spid="_x0000_s28674" name="Equation" r:id="rId3" imgW="203040" imgH="228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04800"/>
            <a:ext cx="57912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mSUGRA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Higgs Discovery Potential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SUSY breaking happens in a hidden sector, and is mediated to visible sector by a messenger, gravity.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mSUGRA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/CMSSM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assumes unified scalar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mass      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fermionic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mass       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trilinear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coupling      at GUT scale. These are free inputs.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219200" y="2083018"/>
          <a:ext cx="433388" cy="392113"/>
        </p:xfrm>
        <a:graphic>
          <a:graphicData uri="http://schemas.openxmlformats.org/presentationml/2006/ole">
            <p:oleObj spid="_x0000_s28675" name="Equation" r:id="rId4" imgW="266400" imgH="24120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033837" y="2094131"/>
          <a:ext cx="309563" cy="371475"/>
        </p:xfrm>
        <a:graphic>
          <a:graphicData uri="http://schemas.openxmlformats.org/presentationml/2006/ole">
            <p:oleObj spid="_x0000_s28676" name="Equation" r:id="rId5" imgW="19044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66402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In addition, two more parameters are defined at low-energy scale,           and                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848600" y="2714823"/>
          <a:ext cx="598488" cy="330200"/>
        </p:xfrm>
        <a:graphic>
          <a:graphicData uri="http://schemas.openxmlformats.org/presentationml/2006/ole">
            <p:oleObj spid="_x0000_s28677" name="Equation" r:id="rId6" imgW="368280" imgH="2030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54100" y="2968823"/>
          <a:ext cx="1003300" cy="381000"/>
        </p:xfrm>
        <a:graphic>
          <a:graphicData uri="http://schemas.openxmlformats.org/presentationml/2006/ole">
            <p:oleObj spid="_x0000_s28678" name="Equation" r:id="rId7" imgW="520560" imgH="2030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334982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RGEs evolve from GUT scale down to EW scale, and then generate particle spectrum at EW scale.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4035623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Isajet</a:t>
            </a:r>
            <a:r>
              <a:rPr lang="en-US" sz="1200" dirty="0" smtClean="0"/>
              <a:t> 7.81 (H. Baer, F.E. Paige, S.D. </a:t>
            </a:r>
            <a:r>
              <a:rPr lang="en-US" sz="1200" dirty="0" err="1" smtClean="0"/>
              <a:t>Protopopescu</a:t>
            </a:r>
            <a:r>
              <a:rPr lang="en-US" sz="1200" dirty="0" smtClean="0"/>
              <a:t>, X. Tata)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3434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following parameter space will be scanned.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30325" y="4800600"/>
          <a:ext cx="6356350" cy="533400"/>
        </p:xfrm>
        <a:graphic>
          <a:graphicData uri="http://schemas.openxmlformats.org/presentationml/2006/ole">
            <p:oleObj spid="_x0000_s28682" name="Equation" r:id="rId8" imgW="3784320" imgH="317160" progId="Equation.3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2943225" y="5257800"/>
          <a:ext cx="2641600" cy="515938"/>
        </p:xfrm>
        <a:graphic>
          <a:graphicData uri="http://schemas.openxmlformats.org/presentationml/2006/ole">
            <p:oleObj spid="_x0000_s28683" name="Equation" r:id="rId9" imgW="1625400" imgH="31716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409950" y="5791200"/>
          <a:ext cx="1716088" cy="349250"/>
        </p:xfrm>
        <a:graphic>
          <a:graphicData uri="http://schemas.openxmlformats.org/presentationml/2006/ole">
            <p:oleObj spid="_x0000_s28684" name="Equation" r:id="rId10" imgW="10666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2971800" cy="32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052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3276600"/>
          <a:ext cx="839107" cy="317500"/>
        </p:xfrm>
        <a:graphic>
          <a:graphicData uri="http://schemas.openxmlformats.org/presentationml/2006/ole">
            <p:oleObj spid="_x0000_s39937" name="Equation" r:id="rId7" imgW="46980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"/>
            <a:ext cx="29384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762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355521"/>
            <a:ext cx="2971800" cy="3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352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304800" y="3200400"/>
          <a:ext cx="725488" cy="317500"/>
        </p:xfrm>
        <a:graphic>
          <a:graphicData uri="http://schemas.openxmlformats.org/presentationml/2006/ole">
            <p:oleObj spid="_x0000_s38913" name="Equation" r:id="rId7" imgW="4060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57912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mAMSB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Higgs Discovery Potential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SUSY breaking happens in a separate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brane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and is mediated to visible sector by super-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Weyl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anomaly.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682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parameter space is formed by four parameters.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194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scanned parameter space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443038" y="3200400"/>
          <a:ext cx="5824537" cy="533400"/>
        </p:xfrm>
        <a:graphic>
          <a:graphicData uri="http://schemas.openxmlformats.org/presentationml/2006/ole">
            <p:oleObj spid="_x0000_s33798" name="Equation" r:id="rId3" imgW="3466800" imgH="317160" progId="Equation.3">
              <p:embed/>
            </p:oleObj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3505200" y="3810000"/>
          <a:ext cx="1155700" cy="330200"/>
        </p:xfrm>
        <a:graphic>
          <a:graphicData uri="http://schemas.openxmlformats.org/presentationml/2006/ole">
            <p:oleObj spid="_x0000_s33799" name="Equation" r:id="rId4" imgW="711000" imgH="2030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276600" y="4267200"/>
          <a:ext cx="1676400" cy="349250"/>
        </p:xfrm>
        <a:graphic>
          <a:graphicData uri="http://schemas.openxmlformats.org/presentationml/2006/ole">
            <p:oleObj spid="_x0000_s33800" name="Equation" r:id="rId5" imgW="1041120" imgH="24120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14575" y="2286000"/>
          <a:ext cx="2943225" cy="381000"/>
        </p:xfrm>
        <a:graphic>
          <a:graphicData uri="http://schemas.openxmlformats.org/presentationml/2006/ole">
            <p:oleObj spid="_x0000_s33801" name="Equation" r:id="rId6" imgW="15364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0668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066800"/>
            <a:ext cx="28194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114800" y="4953000"/>
          <a:ext cx="839788" cy="317500"/>
        </p:xfrm>
        <a:graphic>
          <a:graphicData uri="http://schemas.openxmlformats.org/presentationml/2006/ole">
            <p:oleObj spid="_x0000_s40968" name="Equation" r:id="rId6" imgW="46980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1"/>
            <a:ext cx="2767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267200" y="4800600"/>
          <a:ext cx="725488" cy="317500"/>
        </p:xfrm>
        <a:graphic>
          <a:graphicData uri="http://schemas.openxmlformats.org/presentationml/2006/ole">
            <p:oleObj spid="_x0000_s41986" name="Equation" r:id="rId6" imgW="4060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33400"/>
            <a:ext cx="72390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MSSM Higgs searches from ATLAS and CMS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410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b="1" dirty="0" smtClean="0"/>
              <a:t>ATLAS-CONF-2011-132</a:t>
            </a:r>
            <a:r>
              <a:rPr lang="en-US" sz="1400" dirty="0" smtClean="0"/>
              <a:t>)</a:t>
            </a:r>
          </a:p>
        </p:txBody>
      </p:sp>
      <p:pic>
        <p:nvPicPr>
          <p:cNvPr id="1035" name="Picture 11" descr="https://atlas.web.cern.ch/Atlas/GROUPS/PHYSICS/CONFNOTES/ATLAS-CONF-2011-132/fig_0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905000"/>
            <a:ext cx="3896591" cy="3429000"/>
          </a:xfrm>
          <a:prstGeom prst="rect">
            <a:avLst/>
          </a:prstGeom>
          <a:noFill/>
        </p:spPr>
      </p:pic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114800" y="1828800"/>
          <a:ext cx="4419600" cy="3505200"/>
        </p:xfrm>
        <a:graphic>
          <a:graphicData uri="http://schemas.openxmlformats.org/presentationml/2006/ole">
            <p:oleObj spid="_x0000_s36865" name="Acrobat Document" r:id="rId4" imgW="5400675" imgH="3876650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5483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(CMS-PAS-HIG-11-009)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19050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Conclusion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It’s promising to discover Higgs by tau lepton pairs, even with Higgs mass up to 1 </a:t>
            </a:r>
            <a:r>
              <a:rPr lang="en-US" dirty="0" err="1" smtClean="0"/>
              <a:t>TeV</a:t>
            </a:r>
            <a:r>
              <a:rPr lang="en-US" dirty="0" smtClean="0"/>
              <a:t> at LHC.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mSUGRA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the model with high           favors the discovery of Higgs.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2108200"/>
          <a:ext cx="598488" cy="330200"/>
        </p:xfrm>
        <a:graphic>
          <a:graphicData uri="http://schemas.openxmlformats.org/presentationml/2006/ole">
            <p:oleObj spid="_x0000_s43010" name="Equation" r:id="rId3" imgW="36828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7548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mAMSB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the model with intermediate           favors the discovery of Higgs.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334000" y="2794000"/>
          <a:ext cx="598488" cy="330200"/>
        </p:xfrm>
        <a:graphic>
          <a:graphicData uri="http://schemas.openxmlformats.org/presentationml/2006/ole">
            <p:oleObj spid="_x0000_s43011" name="Equation" r:id="rId4" imgW="36828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46846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GMSB and related channels will be added.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457200"/>
            <a:ext cx="457200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Higgs Searches in the MSSM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9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 production associated with one b jet, and Higgs decay into         pairs.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66050" y="1295400"/>
          <a:ext cx="463550" cy="327212"/>
        </p:xfrm>
        <a:graphic>
          <a:graphicData uri="http://schemas.openxmlformats.org/presentationml/2006/ole">
            <p:oleObj spid="_x0000_s3084" name="Equation" r:id="rId3" imgW="317160" imgH="203040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447800" y="1981200"/>
            <a:ext cx="5381625" cy="1600200"/>
            <a:chOff x="1447800" y="1981200"/>
            <a:chExt cx="5381625" cy="1701800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209800"/>
              <a:ext cx="47720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447800" y="2057400"/>
            <a:ext cx="609600" cy="406400"/>
          </p:xfrm>
          <a:graphic>
            <a:graphicData uri="http://schemas.openxmlformats.org/presentationml/2006/ole">
              <p:oleObj spid="_x0000_s3086" name="Equation" r:id="rId5" imgW="304560" imgH="203040" progId="Equation.3">
                <p:embed/>
              </p:oleObj>
            </a:graphicData>
          </a:graphic>
        </p:graphicFrame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1689100" y="3238500"/>
            <a:ext cx="279400" cy="330200"/>
          </p:xfrm>
          <a:graphic>
            <a:graphicData uri="http://schemas.openxmlformats.org/presentationml/2006/ole">
              <p:oleObj spid="_x0000_s3087" name="Equation" r:id="rId6" imgW="139680" imgH="164880" progId="Equation.3">
                <p:embed/>
              </p:oleObj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3810000" y="2590800"/>
            <a:ext cx="304800" cy="406400"/>
          </p:xfrm>
          <a:graphic>
            <a:graphicData uri="http://schemas.openxmlformats.org/presentationml/2006/ole">
              <p:oleObj spid="_x0000_s3088" name="Equation" r:id="rId7" imgW="126720" imgH="203040" progId="Equation.3">
                <p:embed/>
              </p:oleObj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3994150" y="3276600"/>
            <a:ext cx="425450" cy="406400"/>
          </p:xfrm>
          <a:graphic>
            <a:graphicData uri="http://schemas.openxmlformats.org/presentationml/2006/ole">
              <p:oleObj spid="_x0000_s3089" name="Equation" r:id="rId8" imgW="177480" imgH="203040" progId="Equation.3">
                <p:embed/>
              </p:oleObj>
            </a:graphicData>
          </a:graphic>
        </p:graphicFrame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4267200" y="2794000"/>
            <a:ext cx="425450" cy="406400"/>
          </p:xfrm>
          <a:graphic>
            <a:graphicData uri="http://schemas.openxmlformats.org/presentationml/2006/ole">
              <p:oleObj spid="_x0000_s3090" name="Equation" r:id="rId9" imgW="177480" imgH="203040" progId="Equation.3">
                <p:embed/>
              </p:oleObj>
            </a:graphicData>
          </a:graphic>
        </p:graphicFrame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4114800" y="1981200"/>
            <a:ext cx="609600" cy="406400"/>
          </p:xfrm>
          <a:graphic>
            <a:graphicData uri="http://schemas.openxmlformats.org/presentationml/2006/ole">
              <p:oleObj spid="_x0000_s3091" name="Equation" r:id="rId10" imgW="304560" imgH="203040" progId="Equation.3">
                <p:embed/>
              </p:oleObj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914400" y="4241800"/>
            <a:ext cx="7467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Neutral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scalar      could be           or     </a:t>
            </a:r>
            <a:r>
              <a:rPr lang="en-US" dirty="0" smtClean="0"/>
              <a:t>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 low mass region,              . If                               , we add the contribution from     together with that from pseudo scalar.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 high mass region,               , If                               , we put the contribution from    together with that from pseudo scalar.</a:t>
            </a:r>
            <a:endParaRPr lang="en-US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                          </a:t>
            </a:r>
            <a:endParaRPr lang="en-US" dirty="0"/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2743200" y="4241800"/>
          <a:ext cx="304800" cy="406400"/>
        </p:xfrm>
        <a:graphic>
          <a:graphicData uri="http://schemas.openxmlformats.org/presentationml/2006/ole">
            <p:oleObj spid="_x0000_s3092" name="Equation" r:id="rId11" imgW="126720" imgH="203040" progId="Equation.3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3962400" y="4318000"/>
          <a:ext cx="762000" cy="330200"/>
        </p:xfrm>
        <a:graphic>
          <a:graphicData uri="http://schemas.openxmlformats.org/presentationml/2006/ole">
            <p:oleObj spid="_x0000_s3093" name="Equation" r:id="rId12" imgW="317160" imgH="203040" progId="Equation.3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4846638" y="4279900"/>
          <a:ext cx="365125" cy="330200"/>
        </p:xfrm>
        <a:graphic>
          <a:graphicData uri="http://schemas.openxmlformats.org/presentationml/2006/ole">
            <p:oleObj spid="_x0000_s3094" name="Equation" r:id="rId13" imgW="152280" imgH="1648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" y="3581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b jet in the final state is helpful to handle the fake jets by applying b tagging technique.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624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Scalars predominantly decay to                  , and                      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521200" y="6248400"/>
          <a:ext cx="1117600" cy="381000"/>
        </p:xfrm>
        <a:graphic>
          <a:graphicData uri="http://schemas.openxmlformats.org/presentationml/2006/ole">
            <p:oleObj spid="_x0000_s3095" name="Equation" r:id="rId14" imgW="711000" imgH="228600" progId="Equation.3">
              <p:embed/>
            </p:oleObj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6172200" y="6248400"/>
          <a:ext cx="1371600" cy="381000"/>
        </p:xfrm>
        <a:graphic>
          <a:graphicData uri="http://schemas.openxmlformats.org/presentationml/2006/ole">
            <p:oleObj spid="_x0000_s3096" name="Equation" r:id="rId15" imgW="812520" imgH="22860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10000" y="4572000"/>
          <a:ext cx="819150" cy="381000"/>
        </p:xfrm>
        <a:graphic>
          <a:graphicData uri="http://schemas.openxmlformats.org/presentationml/2006/ole">
            <p:oleObj spid="_x0000_s3097" name="Equation" r:id="rId16" imgW="545760" imgH="2286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029200" y="4597400"/>
          <a:ext cx="1905000" cy="431800"/>
        </p:xfrm>
        <a:graphic>
          <a:graphicData uri="http://schemas.openxmlformats.org/presentationml/2006/ole">
            <p:oleObj spid="_x0000_s3098" name="Equation" r:id="rId17" imgW="1168200" imgH="253800" progId="Equation.3">
              <p:embed/>
            </p:oleObj>
          </a:graphicData>
        </a:graphic>
      </p:graphicFrame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3352800" y="5105400"/>
          <a:ext cx="304800" cy="288925"/>
        </p:xfrm>
        <a:graphic>
          <a:graphicData uri="http://schemas.openxmlformats.org/presentationml/2006/ole">
            <p:oleObj spid="_x0000_s3099" name="Equation" r:id="rId18" imgW="126720" imgH="177480" progId="Equation.3">
              <p:embed/>
            </p:oleObj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3933825" y="5421313"/>
          <a:ext cx="876300" cy="358775"/>
        </p:xfrm>
        <a:graphic>
          <a:graphicData uri="http://schemas.openxmlformats.org/presentationml/2006/ole">
            <p:oleObj spid="_x0000_s3100" name="Equation" r:id="rId19" imgW="583920" imgH="215640" progId="Equation.3">
              <p:embed/>
            </p:oleObj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5149850" y="5410200"/>
          <a:ext cx="1968500" cy="431800"/>
        </p:xfrm>
        <a:graphic>
          <a:graphicData uri="http://schemas.openxmlformats.org/presentationml/2006/ole">
            <p:oleObj spid="_x0000_s3101" name="Equation" r:id="rId20" imgW="1206360" imgH="253800" progId="Equation.3">
              <p:embed/>
            </p:oleObj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3733800" y="5883275"/>
          <a:ext cx="304800" cy="288925"/>
        </p:xfrm>
        <a:graphic>
          <a:graphicData uri="http://schemas.openxmlformats.org/presentationml/2006/ole">
            <p:oleObj spid="_x0000_s3102" name="Equation" r:id="rId21" imgW="1267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85800" y="2895600"/>
            <a:ext cx="4572000" cy="369332"/>
            <a:chOff x="685800" y="316468"/>
            <a:chExt cx="457200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316468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Collinear Approximation of      decay.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aphicFrame>
          <p:nvGraphicFramePr>
            <p:cNvPr id="17409" name="Object 1"/>
            <p:cNvGraphicFramePr>
              <a:graphicFrameLocks noChangeAspect="1"/>
            </p:cNvGraphicFramePr>
            <p:nvPr/>
          </p:nvGraphicFramePr>
          <p:xfrm>
            <a:off x="3962400" y="381000"/>
            <a:ext cx="300037" cy="282575"/>
          </p:xfrm>
          <a:graphic>
            <a:graphicData uri="http://schemas.openxmlformats.org/presentationml/2006/ole">
              <p:oleObj spid="_x0000_s17409" name="Equation" r:id="rId3" imgW="177480" imgH="20304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990600" y="2209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final lepton helps to remove huge QCD background.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biggest decay mode of tau pairs is one into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hadronic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jet with the other into electron 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95525" y="1381125"/>
          <a:ext cx="2667000" cy="323850"/>
        </p:xfrm>
        <a:graphic>
          <a:graphicData uri="http://schemas.openxmlformats.org/presentationml/2006/ole">
            <p:oleObj spid="_x0000_s17412" name="Equation" r:id="rId4" imgW="1777680" imgH="21564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286000" y="1828800"/>
          <a:ext cx="2286000" cy="304800"/>
        </p:xfrm>
        <a:graphic>
          <a:graphicData uri="http://schemas.openxmlformats.org/presentationml/2006/ole">
            <p:oleObj spid="_x0000_s17413" name="Equation" r:id="rId5" imgW="152388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64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(PDG)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3200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Hagiwara, A. D. Martin and D. </a:t>
            </a:r>
            <a:r>
              <a:rPr lang="en-US" sz="1200" dirty="0" err="1" smtClean="0"/>
              <a:t>Zeppenfeld</a:t>
            </a:r>
            <a:r>
              <a:rPr lang="en-US" sz="1200" dirty="0" smtClean="0"/>
              <a:t>(1990)</a:t>
            </a:r>
            <a:endParaRPr lang="en-US" sz="1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17662" y="4191000"/>
          <a:ext cx="3048000" cy="785091"/>
        </p:xfrm>
        <a:graphic>
          <a:graphicData uri="http://schemas.openxmlformats.org/presentationml/2006/ole">
            <p:oleObj spid="_x0000_s17414" name="Equation" r:id="rId6" imgW="1676160" imgH="4316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5800" y="3733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Reconstruction of scalar mass.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693862" y="5018087"/>
          <a:ext cx="914400" cy="696913"/>
        </p:xfrm>
        <a:graphic>
          <a:graphicData uri="http://schemas.openxmlformats.org/presentationml/2006/ole">
            <p:oleObj spid="_x0000_s17419" name="Equation" r:id="rId7" imgW="520560" imgH="431640" progId="Equation.3">
              <p:embed/>
            </p:oleObj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370262" y="5029200"/>
          <a:ext cx="960438" cy="696913"/>
        </p:xfrm>
        <a:graphic>
          <a:graphicData uri="http://schemas.openxmlformats.org/presentationml/2006/ole">
            <p:oleObj spid="_x0000_s17420" name="Equation" r:id="rId8" imgW="545760" imgH="43164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35125" y="5770563"/>
          <a:ext cx="2327275" cy="498475"/>
        </p:xfrm>
        <a:graphic>
          <a:graphicData uri="http://schemas.openxmlformats.org/presentationml/2006/ole">
            <p:oleObj spid="_x0000_s17421" name="Equation" r:id="rId9" imgW="1218960" imgH="30456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906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5802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267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D. Rainwater, D. Zeppenfeld and</a:t>
            </a:r>
          </a:p>
          <a:p>
            <a:r>
              <a:rPr lang="en-US" sz="1200" dirty="0" smtClean="0"/>
              <a:t>K. Hagiwara(1998)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Chung Kao, Duane A. </a:t>
            </a:r>
            <a:r>
              <a:rPr lang="en-US" sz="1200" dirty="0" err="1" smtClean="0"/>
              <a:t>Dicus</a:t>
            </a:r>
            <a:r>
              <a:rPr lang="en-US" sz="1200" dirty="0" smtClean="0"/>
              <a:t>, </a:t>
            </a:r>
            <a:r>
              <a:rPr lang="en-US" sz="1200" dirty="0" err="1" smtClean="0"/>
              <a:t>Rahul</a:t>
            </a:r>
            <a:r>
              <a:rPr lang="en-US" sz="1200" dirty="0" smtClean="0"/>
              <a:t> </a:t>
            </a:r>
            <a:r>
              <a:rPr lang="en-US" sz="1200" dirty="0" err="1" smtClean="0"/>
              <a:t>Malhotra</a:t>
            </a:r>
            <a:r>
              <a:rPr lang="en-US" sz="1200" dirty="0" smtClean="0"/>
              <a:t> and </a:t>
            </a:r>
            <a:r>
              <a:rPr lang="en-US" sz="1200" dirty="0" err="1" smtClean="0"/>
              <a:t>Yili</a:t>
            </a:r>
            <a:r>
              <a:rPr lang="en-US" sz="1200" dirty="0" smtClean="0"/>
              <a:t> Wang(2008)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cross section of signal.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8838" y="914400"/>
          <a:ext cx="7599361" cy="457200"/>
        </p:xfrm>
        <a:graphic>
          <a:graphicData uri="http://schemas.openxmlformats.org/presentationml/2006/ole">
            <p:oleObj spid="_x0000_s18436" name="Equation" r:id="rId3" imgW="4431960" imgH="2793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4325" y="1524000"/>
          <a:ext cx="3749675" cy="381000"/>
        </p:xfrm>
        <a:graphic>
          <a:graphicData uri="http://schemas.openxmlformats.org/presentationml/2006/ole">
            <p:oleObj spid="_x0000_s18437" name="Equation" r:id="rId4" imgW="180324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49625" y="2514600"/>
          <a:ext cx="1104900" cy="685800"/>
        </p:xfrm>
        <a:graphic>
          <a:graphicData uri="http://schemas.openxmlformats.org/presentationml/2006/ole">
            <p:oleObj spid="_x0000_s18438" name="Equation" r:id="rId5" imgW="62208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66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Factorization scale: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288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Renormalization scale: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817938" y="3124200"/>
          <a:ext cx="1082675" cy="685800"/>
        </p:xfrm>
        <a:graphic>
          <a:graphicData uri="http://schemas.openxmlformats.org/presentationml/2006/ole">
            <p:oleObj spid="_x0000_s18439" name="Equation" r:id="rId6" imgW="609480" imgH="419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057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Five flavor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distribution function: CETQ6L1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96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 processes.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41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Drell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-Yan processes: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19200" y="4876800"/>
          <a:ext cx="2843212" cy="322263"/>
        </p:xfrm>
        <a:graphic>
          <a:graphicData uri="http://schemas.openxmlformats.org/presentationml/2006/ole">
            <p:oleObj spid="_x0000_s18440" name="Equation" r:id="rId7" imgW="2019240" imgH="2286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465638" y="4876800"/>
          <a:ext cx="1489075" cy="355600"/>
        </p:xfrm>
        <a:graphic>
          <a:graphicData uri="http://schemas.openxmlformats.org/presentationml/2006/ole">
            <p:oleObj spid="_x0000_s18442" name="Equation" r:id="rId8" imgW="850680" imgH="203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19200" y="548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To include the higher order correction,     factor is chosen to be </a:t>
            </a:r>
            <a:r>
              <a:rPr lang="en-US" i="1" dirty="0" smtClean="0">
                <a:latin typeface="Arial" pitchFamily="34" charset="0"/>
              </a:rPr>
              <a:t>1.3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562600" y="5562600"/>
          <a:ext cx="228600" cy="228600"/>
        </p:xfrm>
        <a:graphic>
          <a:graphicData uri="http://schemas.openxmlformats.org/presentationml/2006/ole">
            <p:oleObj spid="_x0000_s18443" name="Equation" r:id="rId9" imgW="16488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38200" y="392668"/>
            <a:ext cx="2057400" cy="369332"/>
            <a:chOff x="685800" y="392668"/>
            <a:chExt cx="205740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3926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      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production: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990600" y="457200"/>
            <a:ext cx="304800" cy="304800"/>
          </p:xfrm>
          <a:graphic>
            <a:graphicData uri="http://schemas.openxmlformats.org/presentationml/2006/ole">
              <p:oleObj spid="_x0000_s19458" name="Equation" r:id="rId3" imgW="152280" imgH="177480" progId="Equation.3">
                <p:embed/>
              </p:oleObj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1447800" y="762000"/>
            <a:ext cx="4751388" cy="2209800"/>
            <a:chOff x="1447800" y="762000"/>
            <a:chExt cx="4751388" cy="22098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447800" y="762000"/>
            <a:ext cx="4648200" cy="381000"/>
          </p:xfrm>
          <a:graphic>
            <a:graphicData uri="http://schemas.openxmlformats.org/presentationml/2006/ole">
              <p:oleObj spid="_x0000_s19459" name="Equation" r:id="rId4" imgW="2819160" imgH="228600" progId="Equation.3">
                <p:embed/>
              </p:oleObj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flipH="1">
              <a:off x="5867400" y="7620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447800" y="1219200"/>
            <a:ext cx="4141787" cy="381000"/>
          </p:xfrm>
          <a:graphic>
            <a:graphicData uri="http://schemas.openxmlformats.org/presentationml/2006/ole">
              <p:oleObj spid="_x0000_s19460" name="Equation" r:id="rId5" imgW="2539800" imgH="228600" progId="Equation.3">
                <p:embed/>
              </p:oleObj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flipH="1">
              <a:off x="5410200" y="12192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1457325" y="1676400"/>
            <a:ext cx="4741863" cy="381000"/>
          </p:xfrm>
          <a:graphic>
            <a:graphicData uri="http://schemas.openxmlformats.org/presentationml/2006/ole">
              <p:oleObj spid="_x0000_s19461" name="Equation" r:id="rId6" imgW="2908080" imgH="228600" progId="Equation.3">
                <p:embed/>
              </p:oleObj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 flipH="1">
              <a:off x="6019800" y="16764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1447800" y="2133600"/>
            <a:ext cx="4306887" cy="381000"/>
          </p:xfrm>
          <a:graphic>
            <a:graphicData uri="http://schemas.openxmlformats.org/presentationml/2006/ole">
              <p:oleObj spid="_x0000_s19462" name="Equation" r:id="rId7" imgW="2641320" imgH="228600" progId="Equation.3">
                <p:embed/>
              </p:oleObj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flipH="1">
              <a:off x="5562600" y="21336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447800" y="2590800"/>
            <a:ext cx="4306887" cy="381000"/>
          </p:xfrm>
          <a:graphic>
            <a:graphicData uri="http://schemas.openxmlformats.org/presentationml/2006/ole">
              <p:oleObj spid="_x0000_s19463" name="Equation" r:id="rId8" imgW="2641320" imgH="228600" progId="Equation.3">
                <p:embed/>
              </p:oleObj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flipH="1">
              <a:off x="5562600" y="25908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143000" y="2971800"/>
            <a:ext cx="6324600" cy="838200"/>
            <a:chOff x="990600" y="2971800"/>
            <a:chExt cx="6324600" cy="838200"/>
          </a:xfrm>
        </p:grpSpPr>
        <p:sp>
          <p:nvSpPr>
            <p:cNvPr id="21" name="TextBox 20"/>
            <p:cNvSpPr txBox="1"/>
            <p:nvPr/>
          </p:nvSpPr>
          <p:spPr>
            <a:xfrm>
              <a:off x="990600" y="2971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3440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390650" y="2971800"/>
            <a:ext cx="666750" cy="381000"/>
          </p:xfrm>
          <a:graphic>
            <a:graphicData uri="http://schemas.openxmlformats.org/presentationml/2006/ole">
              <p:oleObj spid="_x0000_s19464" name="Equation" r:id="rId9" imgW="279360" imgH="215640" progId="Equation.3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981200" y="2971800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are quark and anti-quark pair form      decay. </a:t>
              </a:r>
              <a:endParaRPr lang="en-US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5867400" y="3048000"/>
            <a:ext cx="393700" cy="304800"/>
          </p:xfrm>
          <a:graphic>
            <a:graphicData uri="http://schemas.openxmlformats.org/presentationml/2006/ole">
              <p:oleObj spid="_x0000_s19465" name="Equation" r:id="rId10" imgW="177480" imgH="177480" progId="Equation.3">
                <p:embed/>
              </p:oleObj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447800" y="3505200"/>
            <a:ext cx="762000" cy="266700"/>
          </p:xfrm>
          <a:graphic>
            <a:graphicData uri="http://schemas.openxmlformats.org/presentationml/2006/ole">
              <p:oleObj spid="_x0000_s19466" name="Equation" r:id="rId11" imgW="507960" imgH="177480" progId="Equation.3">
                <p:embed/>
              </p:oleObj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838200" y="3886200"/>
            <a:ext cx="2133600" cy="381000"/>
            <a:chOff x="685800" y="3886200"/>
            <a:chExt cx="2133600" cy="381000"/>
          </a:xfrm>
        </p:grpSpPr>
        <p:sp>
          <p:nvSpPr>
            <p:cNvPr id="28" name="TextBox 27"/>
            <p:cNvSpPr txBox="1"/>
            <p:nvPr/>
          </p:nvSpPr>
          <p:spPr>
            <a:xfrm>
              <a:off x="685800" y="38862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       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production: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965200" y="3962400"/>
            <a:ext cx="482600" cy="304800"/>
          </p:xfrm>
          <a:graphic>
            <a:graphicData uri="http://schemas.openxmlformats.org/presentationml/2006/ole">
              <p:oleObj spid="_x0000_s19467" name="Equation" r:id="rId12" imgW="241200" imgH="177480" progId="Equation.3">
                <p:embed/>
              </p:oleObj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350962" y="4267200"/>
            <a:ext cx="5507038" cy="1752600"/>
            <a:chOff x="1350962" y="4267200"/>
            <a:chExt cx="5507038" cy="1752600"/>
          </a:xfrm>
        </p:grpSpPr>
        <p:graphicFrame>
          <p:nvGraphicFramePr>
            <p:cNvPr id="19468" name="Object 12"/>
            <p:cNvGraphicFramePr>
              <a:graphicFrameLocks noChangeAspect="1"/>
            </p:cNvGraphicFramePr>
            <p:nvPr/>
          </p:nvGraphicFramePr>
          <p:xfrm>
            <a:off x="1363662" y="4267200"/>
            <a:ext cx="5341938" cy="381000"/>
          </p:xfrm>
          <a:graphic>
            <a:graphicData uri="http://schemas.openxmlformats.org/presentationml/2006/ole">
              <p:oleObj spid="_x0000_s19468" name="Equation" r:id="rId13" imgW="3276360" imgH="228600" progId="Equation.3">
                <p:embed/>
              </p:oleObj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 flipH="1">
              <a:off x="6477000" y="42672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2" name="Object 12"/>
            <p:cNvGraphicFramePr>
              <a:graphicFrameLocks noChangeAspect="1"/>
            </p:cNvGraphicFramePr>
            <p:nvPr/>
          </p:nvGraphicFramePr>
          <p:xfrm>
            <a:off x="1350962" y="4724400"/>
            <a:ext cx="4865688" cy="381000"/>
          </p:xfrm>
          <a:graphic>
            <a:graphicData uri="http://schemas.openxmlformats.org/presentationml/2006/ole">
              <p:oleObj spid="_x0000_s19469" name="Equation" r:id="rId14" imgW="2984400" imgH="228600" progId="Equation.3">
                <p:embed/>
              </p:oleObj>
            </a:graphicData>
          </a:graphic>
        </p:graphicFrame>
        <p:cxnSp>
          <p:nvCxnSpPr>
            <p:cNvPr id="33" name="Straight Connector 32"/>
            <p:cNvCxnSpPr/>
            <p:nvPr/>
          </p:nvCxnSpPr>
          <p:spPr>
            <a:xfrm flipH="1">
              <a:off x="5999162" y="47244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1350962" y="5181600"/>
            <a:ext cx="5507038" cy="381000"/>
          </p:xfrm>
          <a:graphic>
            <a:graphicData uri="http://schemas.openxmlformats.org/presentationml/2006/ole">
              <p:oleObj spid="_x0000_s19470" name="Equation" r:id="rId15" imgW="3377880" imgH="228600" progId="Equation.3">
                <p:embed/>
              </p:oleObj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 flipH="1">
              <a:off x="6629400" y="51816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6" name="Object 12"/>
            <p:cNvGraphicFramePr>
              <a:graphicFrameLocks noChangeAspect="1"/>
            </p:cNvGraphicFramePr>
            <p:nvPr/>
          </p:nvGraphicFramePr>
          <p:xfrm>
            <a:off x="1368425" y="5638800"/>
            <a:ext cx="5032375" cy="381000"/>
          </p:xfrm>
          <a:graphic>
            <a:graphicData uri="http://schemas.openxmlformats.org/presentationml/2006/ole">
              <p:oleObj spid="_x0000_s19471" name="Equation" r:id="rId16" imgW="3085920" imgH="228600" progId="Equation.3">
                <p:embed/>
              </p:oleObj>
            </a:graphicData>
          </a:graphic>
        </p:graphicFrame>
        <p:cxnSp>
          <p:nvCxnSpPr>
            <p:cNvPr id="37" name="Straight Connector 36"/>
            <p:cNvCxnSpPr/>
            <p:nvPr/>
          </p:nvCxnSpPr>
          <p:spPr>
            <a:xfrm flipH="1">
              <a:off x="6175375" y="5638800"/>
              <a:ext cx="152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76325" y="6107668"/>
            <a:ext cx="1209675" cy="369332"/>
            <a:chOff x="990600" y="6107668"/>
            <a:chExt cx="1209675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990600" y="6107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1457325" y="6172200"/>
            <a:ext cx="742950" cy="266700"/>
          </p:xfrm>
          <a:graphic>
            <a:graphicData uri="http://schemas.openxmlformats.org/presentationml/2006/ole">
              <p:oleObj spid="_x0000_s19472" name="Equation" r:id="rId17" imgW="495000" imgH="17748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392668"/>
            <a:ext cx="5562600" cy="394732"/>
            <a:chOff x="685800" y="392668"/>
            <a:chExt cx="5562600" cy="394732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392668"/>
              <a:ext cx="556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production of            and         are negligible.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108450" y="457200"/>
            <a:ext cx="539750" cy="330200"/>
          </p:xfrm>
          <a:graphic>
            <a:graphicData uri="http://schemas.openxmlformats.org/presentationml/2006/ole">
              <p:oleObj spid="_x0000_s20483" name="Equation" r:id="rId3" imgW="317160" imgH="203040" progId="Equation.3">
                <p:embed/>
              </p:oleObj>
            </a:graphicData>
          </a:graphic>
        </p:graphicFrame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2895600" y="411162"/>
            <a:ext cx="711200" cy="350838"/>
          </p:xfrm>
          <a:graphic>
            <a:graphicData uri="http://schemas.openxmlformats.org/presentationml/2006/ole">
              <p:oleObj spid="_x0000_s20484" name="Equation" r:id="rId4" imgW="419040" imgH="215640" progId="Equation.3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609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Acceptance cuts.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1752600"/>
          <a:ext cx="1295400" cy="381000"/>
        </p:xfrm>
        <a:graphic>
          <a:graphicData uri="http://schemas.openxmlformats.org/presentationml/2006/ole">
            <p:oleObj spid="_x0000_s20485" name="Equation" r:id="rId5" imgW="914400" imgH="27936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809750" y="1371600"/>
          <a:ext cx="1258888" cy="360363"/>
        </p:xfrm>
        <a:graphic>
          <a:graphicData uri="http://schemas.openxmlformats.org/presentationml/2006/ole">
            <p:oleObj spid="_x0000_s20486" name="Equation" r:id="rId6" imgW="799920" imgH="228600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108700" y="1371600"/>
          <a:ext cx="1084263" cy="330200"/>
        </p:xfrm>
        <a:graphic>
          <a:graphicData uri="http://schemas.openxmlformats.org/presentationml/2006/ole">
            <p:oleObj spid="_x0000_s20487" name="Equation" r:id="rId7" imgW="749160" imgH="22860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257799" y="1752600"/>
          <a:ext cx="1420295" cy="381000"/>
        </p:xfrm>
        <a:graphic>
          <a:graphicData uri="http://schemas.openxmlformats.org/presentationml/2006/ole">
            <p:oleObj spid="_x0000_s20488" name="Equation" r:id="rId8" imgW="812520" imgH="27936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841625" y="1752600"/>
          <a:ext cx="1349375" cy="381000"/>
        </p:xfrm>
        <a:graphic>
          <a:graphicData uri="http://schemas.openxmlformats.org/presentationml/2006/ole">
            <p:oleObj spid="_x0000_s20489" name="Equation" r:id="rId9" imgW="990360" imgH="27936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14413" y="2209800"/>
          <a:ext cx="1343025" cy="304800"/>
        </p:xfrm>
        <a:graphic>
          <a:graphicData uri="http://schemas.openxmlformats.org/presentationml/2006/ole">
            <p:oleObj spid="_x0000_s20490" name="Equation" r:id="rId10" imgW="952200" imgH="215640" progId="Equation.3">
              <p:embed/>
            </p:oleObj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828925" y="2209800"/>
          <a:ext cx="1362075" cy="304800"/>
        </p:xfrm>
        <a:graphic>
          <a:graphicData uri="http://schemas.openxmlformats.org/presentationml/2006/ole">
            <p:oleObj spid="_x0000_s20491" name="Equation" r:id="rId11" imgW="965160" imgH="21564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066800" y="2590800"/>
          <a:ext cx="1219200" cy="304800"/>
        </p:xfrm>
        <a:graphic>
          <a:graphicData uri="http://schemas.openxmlformats.org/presentationml/2006/ole">
            <p:oleObj spid="_x0000_s20498" name="Equation" r:id="rId12" imgW="812520" imgH="215640" progId="Equation.3">
              <p:embed/>
            </p:oleObj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1066800" y="2590800"/>
            <a:ext cx="1524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895600" y="2590800"/>
          <a:ext cx="1219200" cy="304800"/>
        </p:xfrm>
        <a:graphic>
          <a:graphicData uri="http://schemas.openxmlformats.org/presentationml/2006/ole">
            <p:oleObj spid="_x0000_s20499" name="Equation" r:id="rId13" imgW="812520" imgH="215640" progId="Equation.3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 flipH="1">
            <a:off x="2895600" y="2590800"/>
            <a:ext cx="1524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33400" y="2895600"/>
          <a:ext cx="2019300" cy="457200"/>
        </p:xfrm>
        <a:graphic>
          <a:graphicData uri="http://schemas.openxmlformats.org/presentationml/2006/ole">
            <p:oleObj spid="_x0000_s20502" name="Equation" r:id="rId14" imgW="1295280" imgH="279360" progId="Equation.3">
              <p:embed/>
            </p:oleObj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2667000" y="2895600"/>
          <a:ext cx="1981200" cy="457200"/>
        </p:xfrm>
        <a:graphic>
          <a:graphicData uri="http://schemas.openxmlformats.org/presentationml/2006/ole">
            <p:oleObj spid="_x0000_s20503" name="Equation" r:id="rId15" imgW="1295280" imgH="279360" progId="Equation.3">
              <p:embed/>
            </p:oleObj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6934200" y="1752599"/>
          <a:ext cx="1450975" cy="381001"/>
        </p:xfrm>
        <a:graphic>
          <a:graphicData uri="http://schemas.openxmlformats.org/presentationml/2006/ole">
            <p:oleObj spid="_x0000_s20504" name="Equation" r:id="rId16" imgW="901440" imgH="279360" progId="Equation.3">
              <p:embed/>
            </p:oleObj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6200775" y="2209800"/>
          <a:ext cx="1343025" cy="304800"/>
        </p:xfrm>
        <a:graphic>
          <a:graphicData uri="http://schemas.openxmlformats.org/presentationml/2006/ole">
            <p:oleObj spid="_x0000_s20505" name="Equation" r:id="rId17" imgW="952200" imgH="21564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066800" y="3581400"/>
            <a:ext cx="5867400" cy="1143000"/>
            <a:chOff x="533400" y="3733800"/>
            <a:chExt cx="5867400" cy="1143000"/>
          </a:xfrm>
        </p:grpSpPr>
        <p:sp>
          <p:nvSpPr>
            <p:cNvPr id="43" name="Rectangle 42"/>
            <p:cNvSpPr/>
            <p:nvPr/>
          </p:nvSpPr>
          <p:spPr>
            <a:xfrm>
              <a:off x="533400" y="3733800"/>
              <a:ext cx="58674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615649" y="3733800"/>
            <a:ext cx="1594151" cy="359833"/>
          </p:xfrm>
          <a:graphic>
            <a:graphicData uri="http://schemas.openxmlformats.org/presentationml/2006/ole">
              <p:oleObj spid="_x0000_s20492" name="Equation" r:id="rId18" imgW="952200" imgH="215640" progId="Equation.3">
                <p:embed/>
              </p:oleObj>
            </a:graphicData>
          </a:graphic>
        </p:graphicFrame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86000" y="3733800"/>
            <a:ext cx="1752600" cy="381001"/>
          </p:xfrm>
          <a:graphic>
            <a:graphicData uri="http://schemas.openxmlformats.org/presentationml/2006/ole">
              <p:oleObj spid="_x0000_s20493" name="Equation" r:id="rId19" imgW="1028520" imgH="228600" progId="Equation.3">
                <p:embed/>
              </p:oleObj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609600" y="4105276"/>
            <a:ext cx="1009651" cy="330200"/>
          </p:xfrm>
          <a:graphic>
            <a:graphicData uri="http://schemas.openxmlformats.org/presentationml/2006/ole">
              <p:oleObj spid="_x0000_s20494" name="Equation" r:id="rId20" imgW="647640" imgH="203040" progId="Equation.3">
                <p:embed/>
              </p:oleObj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981200" y="4105276"/>
            <a:ext cx="989013" cy="330200"/>
          </p:xfrm>
          <a:graphic>
            <a:graphicData uri="http://schemas.openxmlformats.org/presentationml/2006/ole">
              <p:oleObj spid="_x0000_s20495" name="Equation" r:id="rId21" imgW="622080" imgH="203040" progId="Equation.3">
                <p:embed/>
              </p:oleObj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3352800" y="4038601"/>
            <a:ext cx="1108075" cy="381000"/>
          </p:xfrm>
          <a:graphic>
            <a:graphicData uri="http://schemas.openxmlformats.org/presentationml/2006/ole">
              <p:oleObj spid="_x0000_s20496" name="Equation" r:id="rId22" imgW="711000" imgH="228600" progId="Equation.3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617988" y="4486277"/>
            <a:ext cx="1447800" cy="381000"/>
          </p:xfrm>
          <a:graphic>
            <a:graphicData uri="http://schemas.openxmlformats.org/presentationml/2006/ole">
              <p:oleObj spid="_x0000_s20497" name="Equation" r:id="rId23" imgW="914400" imgH="241200" progId="Equation.3">
                <p:embed/>
              </p:oleObj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185732" y="4486276"/>
            <a:ext cx="1848556" cy="381000"/>
          </p:xfrm>
          <a:graphic>
            <a:graphicData uri="http://schemas.openxmlformats.org/presentationml/2006/ole">
              <p:oleObj spid="_x0000_s20500" name="Equation" r:id="rId24" imgW="888840" imgH="228600" progId="Equation.3">
                <p:embed/>
              </p:oleObj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110487" y="4486276"/>
            <a:ext cx="2214113" cy="381000"/>
          </p:xfrm>
          <a:graphic>
            <a:graphicData uri="http://schemas.openxmlformats.org/presentationml/2006/ole">
              <p:oleObj spid="_x0000_s20501" name="Equation" r:id="rId25" imgW="1168200" imgH="215640" progId="Equation.3">
                <p:embed/>
              </p:oleObj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 flipH="1">
              <a:off x="4720088" y="4486276"/>
              <a:ext cx="2286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6248400" y="2514600"/>
          <a:ext cx="1219200" cy="304800"/>
        </p:xfrm>
        <a:graphic>
          <a:graphicData uri="http://schemas.openxmlformats.org/presentationml/2006/ole">
            <p:oleObj spid="_x0000_s20508" name="Equation" r:id="rId26" imgW="812520" imgH="215640" progId="Equation.3">
              <p:embed/>
            </p:oleObj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5791200" y="2895600"/>
          <a:ext cx="2019300" cy="457200"/>
        </p:xfrm>
        <a:graphic>
          <a:graphicData uri="http://schemas.openxmlformats.org/presentationml/2006/ole">
            <p:oleObj spid="_x0000_s20509" name="Equation" r:id="rId27" imgW="1295280" imgH="279360" progId="Equation.3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2667000" y="5626274"/>
          <a:ext cx="914400" cy="357808"/>
        </p:xfrm>
        <a:graphic>
          <a:graphicData uri="http://schemas.openxmlformats.org/presentationml/2006/ole">
            <p:oleObj spid="_x0000_s20510" name="Equation" r:id="rId28" imgW="583920" imgH="228600" progId="Equation.3">
              <p:embed/>
            </p:oleObj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3790950" y="5641181"/>
          <a:ext cx="1009650" cy="378619"/>
        </p:xfrm>
        <a:graphic>
          <a:graphicData uri="http://schemas.openxmlformats.org/presentationml/2006/ole">
            <p:oleObj spid="_x0000_s20511" name="Equation" r:id="rId29" imgW="609480" imgH="22860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90600" y="4876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One more set of cuts is required by the physical meaning of energy fraction.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Tagging efficiency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mistagging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66800" y="1295400"/>
          <a:ext cx="1295400" cy="381000"/>
        </p:xfrm>
        <a:graphic>
          <a:graphicData uri="http://schemas.openxmlformats.org/presentationml/2006/ole">
            <p:oleObj spid="_x0000_s21506" name="Equation" r:id="rId3" imgW="914400" imgH="27936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28800" y="914400"/>
          <a:ext cx="1219200" cy="360363"/>
        </p:xfrm>
        <a:graphic>
          <a:graphicData uri="http://schemas.openxmlformats.org/presentationml/2006/ole">
            <p:oleObj spid="_x0000_s21507" name="Equation" r:id="rId4" imgW="774360" imgH="2286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127750" y="914400"/>
          <a:ext cx="1046163" cy="330200"/>
        </p:xfrm>
        <a:graphic>
          <a:graphicData uri="http://schemas.openxmlformats.org/presentationml/2006/ole">
            <p:oleObj spid="_x0000_s21508" name="Equation" r:id="rId5" imgW="723600" imgH="2286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257800" y="1295400"/>
          <a:ext cx="1420813" cy="381000"/>
        </p:xfrm>
        <a:graphic>
          <a:graphicData uri="http://schemas.openxmlformats.org/presentationml/2006/ole">
            <p:oleObj spid="_x0000_s21509" name="Equation" r:id="rId6" imgW="812520" imgH="27936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841625" y="1295400"/>
          <a:ext cx="1349375" cy="381000"/>
        </p:xfrm>
        <a:graphic>
          <a:graphicData uri="http://schemas.openxmlformats.org/presentationml/2006/ole">
            <p:oleObj spid="_x0000_s21510" name="Equation" r:id="rId7" imgW="990360" imgH="27936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934200" y="1295400"/>
          <a:ext cx="1450975" cy="381000"/>
        </p:xfrm>
        <a:graphic>
          <a:graphicData uri="http://schemas.openxmlformats.org/presentationml/2006/ole">
            <p:oleObj spid="_x0000_s21511" name="Equation" r:id="rId8" imgW="901440" imgH="27936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43000" y="1828800"/>
          <a:ext cx="914400" cy="342900"/>
        </p:xfrm>
        <a:graphic>
          <a:graphicData uri="http://schemas.openxmlformats.org/presentationml/2006/ole">
            <p:oleObj spid="_x0000_s21512" name="Equation" r:id="rId9" imgW="609480" imgH="2286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971800" y="1828800"/>
          <a:ext cx="914400" cy="342900"/>
        </p:xfrm>
        <a:graphic>
          <a:graphicData uri="http://schemas.openxmlformats.org/presentationml/2006/ole">
            <p:oleObj spid="_x0000_s21513" name="Equation" r:id="rId10" imgW="609480" imgH="22860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324600" y="1866900"/>
          <a:ext cx="914400" cy="342900"/>
        </p:xfrm>
        <a:graphic>
          <a:graphicData uri="http://schemas.openxmlformats.org/presentationml/2006/ole">
            <p:oleObj spid="_x0000_s21514" name="Equation" r:id="rId11" imgW="609480" imgH="22860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143000" y="2362200"/>
            <a:ext cx="6477000" cy="838200"/>
            <a:chOff x="1143000" y="2362200"/>
            <a:chExt cx="64770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143000" y="2362200"/>
              <a:ext cx="6477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43000" y="2362200"/>
              <a:ext cx="6400800" cy="763588"/>
              <a:chOff x="1143000" y="2286000"/>
              <a:chExt cx="6400800" cy="763588"/>
            </a:xfrm>
            <a:solidFill>
              <a:schemeClr val="bg1"/>
            </a:solidFill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/>
            </p:nvGraphicFramePr>
            <p:xfrm>
              <a:off x="1143000" y="2286000"/>
              <a:ext cx="1079500" cy="381254"/>
            </p:xfrm>
            <a:graphic>
              <a:graphicData uri="http://schemas.openxmlformats.org/presentationml/2006/ole">
                <p:oleObj spid="_x0000_s21515" name="Equation" r:id="rId12" imgW="634680" imgH="241200" progId="Equation.3">
                  <p:embed/>
                </p:oleObj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1149350" y="2667000"/>
              <a:ext cx="1517650" cy="381000"/>
            </p:xfrm>
            <a:graphic>
              <a:graphicData uri="http://schemas.openxmlformats.org/presentationml/2006/ole">
                <p:oleObj spid="_x0000_s21516" name="Equation" r:id="rId13" imgW="901440" imgH="241200" progId="Equation.3">
                  <p:embed/>
                </p:oleObj>
              </a:graphicData>
            </a:graphic>
          </p:graphicFrame>
          <p:graphicFrame>
            <p:nvGraphicFramePr>
              <p:cNvPr id="21517" name="Object 13"/>
              <p:cNvGraphicFramePr>
                <a:graphicFrameLocks noChangeAspect="1"/>
              </p:cNvGraphicFramePr>
              <p:nvPr/>
            </p:nvGraphicFramePr>
            <p:xfrm>
              <a:off x="2819400" y="2686050"/>
              <a:ext cx="1219200" cy="361950"/>
            </p:xfrm>
            <a:graphic>
              <a:graphicData uri="http://schemas.openxmlformats.org/presentationml/2006/ole">
                <p:oleObj spid="_x0000_s21517" name="Equation" r:id="rId14" imgW="736560" imgH="228600" progId="Equation.3">
                  <p:embed/>
                </p:oleObj>
              </a:graphicData>
            </a:graphic>
          </p:graphicFrame>
          <p:graphicFrame>
            <p:nvGraphicFramePr>
              <p:cNvPr id="21518" name="Object 14"/>
              <p:cNvGraphicFramePr>
                <a:graphicFrameLocks noChangeAspect="1"/>
              </p:cNvGraphicFramePr>
              <p:nvPr/>
            </p:nvGraphicFramePr>
            <p:xfrm>
              <a:off x="4191000" y="2667000"/>
              <a:ext cx="1752600" cy="382588"/>
            </p:xfrm>
            <a:graphic>
              <a:graphicData uri="http://schemas.openxmlformats.org/presentationml/2006/ole">
                <p:oleObj spid="_x0000_s21518" name="Equation" r:id="rId15" imgW="1104840" imgH="241200" progId="Equation.3">
                  <p:embed/>
                </p:oleObj>
              </a:graphicData>
            </a:graphic>
          </p:graphicFrame>
          <p:graphicFrame>
            <p:nvGraphicFramePr>
              <p:cNvPr id="21519" name="Object 15"/>
              <p:cNvGraphicFramePr>
                <a:graphicFrameLocks noChangeAspect="1"/>
              </p:cNvGraphicFramePr>
              <p:nvPr/>
            </p:nvGraphicFramePr>
            <p:xfrm>
              <a:off x="6172200" y="2667000"/>
              <a:ext cx="1371600" cy="382588"/>
            </p:xfrm>
            <a:graphic>
              <a:graphicData uri="http://schemas.openxmlformats.org/presentationml/2006/ole">
                <p:oleObj spid="_x0000_s21519" name="Equation" r:id="rId16" imgW="876240" imgH="241200" progId="Equation.3">
                  <p:embed/>
                </p:oleObj>
              </a:graphicData>
            </a:graphic>
          </p:graphicFrame>
        </p:grpSp>
      </p:grpSp>
      <p:sp>
        <p:nvSpPr>
          <p:cNvPr id="22" name="TextBox 21"/>
          <p:cNvSpPr txBox="1"/>
          <p:nvPr/>
        </p:nvSpPr>
        <p:spPr>
          <a:xfrm>
            <a:off x="685800" y="3440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Criterion for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observability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some signal 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71800" y="3950970"/>
          <a:ext cx="2535381" cy="697230"/>
        </p:xfrm>
        <a:graphic>
          <a:graphicData uri="http://schemas.openxmlformats.org/presentationml/2006/ole">
            <p:oleObj spid="_x0000_s21520" name="Equation" r:id="rId17" imgW="1523880" imgH="419040" progId="Equation.3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066800" y="4724400"/>
            <a:ext cx="3276600" cy="381000"/>
            <a:chOff x="990600" y="4800600"/>
            <a:chExt cx="3276600" cy="3810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295400" y="4876800"/>
            <a:ext cx="762000" cy="304800"/>
          </p:xfrm>
          <a:graphic>
            <a:graphicData uri="http://schemas.openxmlformats.org/presentationml/2006/ole">
              <p:oleObj spid="_x0000_s21521" name="Equation" r:id="rId18" imgW="507960" imgH="177480" progId="Equation.3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990600" y="48006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smtClean="0"/>
                <a:t>              corresponds to      .   </a:t>
              </a:r>
              <a:endParaRPr lang="en-US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695700" y="4876800"/>
            <a:ext cx="342900" cy="266700"/>
          </p:xfrm>
          <a:graphic>
            <a:graphicData uri="http://schemas.openxmlformats.org/presentationml/2006/ole">
              <p:oleObj spid="_x0000_s21522" name="Equation" r:id="rId19" imgW="228600" imgH="17748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43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           </a:t>
            </a:r>
            <a:r>
              <a:rPr lang="en-US" dirty="0" smtClean="0"/>
              <a:t>distribution </a:t>
            </a:r>
            <a:r>
              <a:rPr lang="en-US" dirty="0" smtClean="0"/>
              <a:t>without any cuts.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00188" y="1143000"/>
          <a:ext cx="274637" cy="381000"/>
        </p:xfrm>
        <a:graphic>
          <a:graphicData uri="http://schemas.openxmlformats.org/presentationml/2006/ole">
            <p:oleObj spid="_x0000_s25607" name="Equation" r:id="rId3" imgW="177480" imgH="215640" progId="Equation.3">
              <p:embed/>
            </p:oleObj>
          </a:graphicData>
        </a:graphic>
      </p:graphicFrame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752600"/>
            <a:ext cx="49284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622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Oriel</vt:lpstr>
      <vt:lpstr>Equation</vt:lpstr>
      <vt:lpstr>Microsoft Equation 3.0</vt:lpstr>
      <vt:lpstr>Acrobat Document</vt:lpstr>
      <vt:lpstr>Discovering Higgs in SUSY GUTs with Tau Leptons at LHC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Higgs in SUSY GUTs with Taus at LHC</dc:title>
  <dc:creator>scanner user</dc:creator>
  <cp:lastModifiedBy>scanner user</cp:lastModifiedBy>
  <cp:revision>235</cp:revision>
  <dcterms:created xsi:type="dcterms:W3CDTF">2011-10-16T11:11:27Z</dcterms:created>
  <dcterms:modified xsi:type="dcterms:W3CDTF">2011-10-18T06:37:14Z</dcterms:modified>
</cp:coreProperties>
</file>