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777777"/>
    <a:srgbClr val="9BD5E1"/>
    <a:srgbClr val="4F9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4" y="-4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>
            <a:alpha val="9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33445-9100-463C-A85B-80E4CB785F8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5785-4232-465A-A752-8D409BF2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42950"/>
            <a:ext cx="6553200" cy="14287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Introduction to the </a:t>
            </a:r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097" y="2800350"/>
            <a:ext cx="4038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9BD5E1"/>
                </a:solidFill>
              </a:rPr>
              <a:t>Rob Rainer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9748" y="552816"/>
            <a:ext cx="11653495" cy="1606760"/>
            <a:chOff x="3245683" y="1000064"/>
            <a:chExt cx="11653495" cy="21423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ounded Rectangle 4"/>
            <p:cNvSpPr/>
            <p:nvPr/>
          </p:nvSpPr>
          <p:spPr>
            <a:xfrm rot="18943192">
              <a:off x="3440634" y="1000064"/>
              <a:ext cx="7590856" cy="9142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43192">
              <a:off x="6091861" y="1755726"/>
              <a:ext cx="8807317" cy="13866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8943192">
              <a:off x="3245683" y="1827639"/>
              <a:ext cx="9052291" cy="1051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18943192">
              <a:off x="4439552" y="1438612"/>
              <a:ext cx="9821897" cy="1159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-16933" y="-171450"/>
            <a:ext cx="9261852" cy="272256"/>
          </a:xfrm>
          <a:prstGeom prst="round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5400000">
            <a:off x="6584269" y="2301346"/>
            <a:ext cx="5321300" cy="363008"/>
          </a:xfrm>
          <a:prstGeom prst="round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752600" y="3930650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9BD5E1"/>
                </a:solidFill>
              </a:rPr>
              <a:t>October 3</a:t>
            </a:r>
            <a:r>
              <a:rPr lang="en-US" sz="2800" baseline="30000" dirty="0" smtClean="0">
                <a:solidFill>
                  <a:srgbClr val="9BD5E1"/>
                </a:solidFill>
              </a:rPr>
              <a:t>rd</a:t>
            </a:r>
            <a:r>
              <a:rPr lang="en-US" sz="2800" dirty="0" smtClean="0">
                <a:solidFill>
                  <a:srgbClr val="9BD5E1"/>
                </a:solidFill>
              </a:rPr>
              <a:t>, 2018</a:t>
            </a:r>
            <a:endParaRPr lang="en-US" sz="2800" dirty="0">
              <a:solidFill>
                <a:srgbClr val="9BD5E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752600" y="3486150"/>
            <a:ext cx="371229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9BD5E1"/>
                </a:solidFill>
              </a:rPr>
              <a:t>WAO Conference</a:t>
            </a:r>
            <a:endParaRPr lang="en-US" sz="2800" dirty="0">
              <a:solidFill>
                <a:srgbClr val="9BD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LINAC Tuning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0955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LN Tuning Page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04800" y="14287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BD &amp; Quads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79935" y="20383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BL Comp.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9935" y="26479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LTB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79935" y="32575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LN RF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2663" y="38671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Flags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2290" name="Picture 2" descr="Some of the people involved in the NSLS-II Linac commissio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4"/>
          <a:stretch/>
        </p:blipFill>
        <p:spPr bwMode="auto">
          <a:xfrm>
            <a:off x="4343400" y="1733550"/>
            <a:ext cx="46209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19150"/>
            <a:ext cx="90678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Booster Tuning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8575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BR Tuning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0" y="1784728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TbT</a:t>
            </a:r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Plot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27884" y="2394328"/>
            <a:ext cx="3986463" cy="524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LN RF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0" y="291930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LTB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00612" y="3481039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BR Main PS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3314" name="Picture 2" descr="https://stonybrookstories.files.wordpress.com/2015/05/booster-ring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6300"/>
            <a:ext cx="3642950" cy="24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Local Bumps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0955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Local Bumps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4287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Desired Bumps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2335" y="20383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Local FBs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2335" y="26479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Global FBs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32335" y="32575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Angles &amp; Offsets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05063" y="38671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AI Window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2575"/>
            <a:ext cx="3048000" cy="29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19150"/>
            <a:ext cx="90678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&amp; FE Main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8575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&amp; FE Main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0" y="1784728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Shutter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27884" y="2394328"/>
            <a:ext cx="3986463" cy="524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BL Permissions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0" y="291930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00612" y="3481039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Some Vacuum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7410" name="Picture 2" descr="Resultado de imagen para NSLS II Insertion Dev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b="6128"/>
          <a:stretch/>
        </p:blipFill>
        <p:spPr bwMode="auto">
          <a:xfrm>
            <a:off x="457200" y="1768329"/>
            <a:ext cx="3715601" cy="27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NNET Application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0955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NNET Main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12282" y="154055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NNET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7417" y="215015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Data Collection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87417" y="275975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Efficiencies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7417" y="3369356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RF &amp; PS Data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8" y="1540556"/>
            <a:ext cx="4319337" cy="2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66750"/>
            <a:ext cx="9067800" cy="762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Principles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8382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Principles</a:t>
            </a:r>
            <a:endParaRPr lang="en-US" sz="36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431357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Ever-changing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9935" y="2040957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Needs based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9935" y="2650557"/>
            <a:ext cx="444446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Improved Reliability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9935" y="3260157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Customizable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9460" name="Picture 4" descr="Resultado de imagen para nsls 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17463" r="13414" b="10783"/>
          <a:stretch/>
        </p:blipFill>
        <p:spPr bwMode="auto">
          <a:xfrm>
            <a:off x="5257800" y="1577340"/>
            <a:ext cx="3224463" cy="28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cycle arrow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11" y="1577340"/>
            <a:ext cx="2977440" cy="31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2900"/>
            <a:ext cx="6553200" cy="7948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Acknowledgements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170" y="1224928"/>
            <a:ext cx="4038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9BD5E1"/>
                </a:solidFill>
              </a:rPr>
              <a:t>NSLS II Operations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9748" y="552816"/>
            <a:ext cx="11653495" cy="1606760"/>
            <a:chOff x="3245683" y="1000064"/>
            <a:chExt cx="11653495" cy="21423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ounded Rectangle 4"/>
            <p:cNvSpPr/>
            <p:nvPr/>
          </p:nvSpPr>
          <p:spPr>
            <a:xfrm rot="18943192">
              <a:off x="3440634" y="1000064"/>
              <a:ext cx="7590856" cy="9142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43192">
              <a:off x="6091861" y="1755726"/>
              <a:ext cx="8807317" cy="13866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8943192">
              <a:off x="3245683" y="1827639"/>
              <a:ext cx="9052291" cy="1051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18943192">
              <a:off x="4439552" y="1438612"/>
              <a:ext cx="9821897" cy="1159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F9545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-16933" y="-171450"/>
            <a:ext cx="9261852" cy="272256"/>
          </a:xfrm>
          <a:prstGeom prst="round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5400000">
            <a:off x="6584269" y="2301346"/>
            <a:ext cx="5321300" cy="363008"/>
          </a:xfrm>
          <a:prstGeom prst="round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752600" y="3930650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9BD5E1"/>
                </a:solidFill>
              </a:rPr>
              <a:t>October 3</a:t>
            </a:r>
            <a:r>
              <a:rPr lang="en-US" sz="2800" baseline="30000" dirty="0" smtClean="0">
                <a:solidFill>
                  <a:srgbClr val="9BD5E1"/>
                </a:solidFill>
              </a:rPr>
              <a:t>rd</a:t>
            </a:r>
            <a:r>
              <a:rPr lang="en-US" sz="2800" dirty="0" smtClean="0">
                <a:solidFill>
                  <a:srgbClr val="9BD5E1"/>
                </a:solidFill>
              </a:rPr>
              <a:t>, 2018</a:t>
            </a:r>
            <a:endParaRPr lang="en-US" sz="2800" dirty="0">
              <a:solidFill>
                <a:srgbClr val="9BD5E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752600" y="3486150"/>
            <a:ext cx="371229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9BD5E1"/>
                </a:solidFill>
              </a:rPr>
              <a:t>WAO Conference</a:t>
            </a:r>
            <a:endParaRPr lang="en-US" sz="2800" dirty="0">
              <a:solidFill>
                <a:srgbClr val="9BD5E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38200" y="188595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solidFill>
                  <a:srgbClr val="9BD5E1"/>
                </a:solidFill>
              </a:rPr>
              <a:t>NSLS II Staff</a:t>
            </a:r>
            <a:endParaRPr lang="en-US" sz="4000" dirty="0">
              <a:solidFill>
                <a:srgbClr val="9BD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88031" y="57150"/>
            <a:ext cx="8979769" cy="49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/>
        </p:blipFill>
        <p:spPr bwMode="auto">
          <a:xfrm>
            <a:off x="76200" y="65459"/>
            <a:ext cx="8991600" cy="50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/>
          <a:stretch/>
        </p:blipFill>
        <p:spPr bwMode="auto">
          <a:xfrm>
            <a:off x="67109" y="76200"/>
            <a:ext cx="900069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"/>
          <a:stretch/>
        </p:blipFill>
        <p:spPr bwMode="auto">
          <a:xfrm>
            <a:off x="84668" y="43207"/>
            <a:ext cx="8983132" cy="50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76200" y="32183"/>
            <a:ext cx="8991600" cy="50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"/>
          <a:stretch/>
        </p:blipFill>
        <p:spPr bwMode="auto">
          <a:xfrm>
            <a:off x="76200" y="65411"/>
            <a:ext cx="9034536" cy="50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/>
          <a:stretch/>
        </p:blipFill>
        <p:spPr bwMode="auto">
          <a:xfrm>
            <a:off x="76199" y="71347"/>
            <a:ext cx="8991601" cy="50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"/>
          <a:stretch/>
        </p:blipFill>
        <p:spPr bwMode="auto">
          <a:xfrm>
            <a:off x="76200" y="61783"/>
            <a:ext cx="8991600" cy="50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/>
          <a:stretch/>
        </p:blipFill>
        <p:spPr bwMode="auto">
          <a:xfrm>
            <a:off x="76200" y="57150"/>
            <a:ext cx="90108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68981" y="57150"/>
            <a:ext cx="8998819" cy="49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38150"/>
            <a:ext cx="6553200" cy="10668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is a tool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19400" y="209550"/>
            <a:ext cx="655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gives us…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0737" y="12001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Ease of use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5872" y="18097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Condensed info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5872" y="24193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Easy access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55872" y="30289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Less processing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6385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One Stop Shopping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09750"/>
            <a:ext cx="310112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286000" y="1276350"/>
            <a:ext cx="44196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What is the </a:t>
            </a:r>
            <a:b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“</a:t>
            </a:r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”</a:t>
            </a:r>
            <a:b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66750"/>
            <a:ext cx="9067800" cy="762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Layout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8382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36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Layout</a:t>
            </a:r>
            <a:endParaRPr lang="en-US" sz="36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8105"/>
            <a:ext cx="8915400" cy="91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9350"/>
            <a:ext cx="2410757" cy="2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49" y="2419350"/>
            <a:ext cx="2443701" cy="237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46" y="2419350"/>
            <a:ext cx="2386446" cy="2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5" y="1872047"/>
            <a:ext cx="1672389" cy="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2047"/>
            <a:ext cx="1721657" cy="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9349"/>
            <a:ext cx="8915400" cy="251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38150"/>
            <a:ext cx="6553200" cy="10668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Banner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19400" y="209550"/>
            <a:ext cx="655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The Banner has…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0737" y="12001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Master Shutters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5872" y="18097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Remote Access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5872" y="24193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Ops Messages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55872" y="302895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Beam Status, etc.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" y="1587500"/>
            <a:ext cx="906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04950"/>
            <a:ext cx="2590800" cy="29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38150"/>
            <a:ext cx="6553200" cy="10668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Summary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71800" y="209550"/>
            <a:ext cx="655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Summary has…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76537" y="14287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Injector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51672" y="20383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SR Status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51672" y="26479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Critical Devices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751672" y="32575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&amp; FE Status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724400" y="38671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Important Links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0242" name="Picture 2" descr="Resultado de imagen para nsls 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4781" r="9701"/>
          <a:stretch/>
        </p:blipFill>
        <p:spPr bwMode="auto">
          <a:xfrm>
            <a:off x="381000" y="2012883"/>
            <a:ext cx="4147884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626645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OpCenter</a:t>
            </a:r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Expert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263" y="285750"/>
            <a:ext cx="904373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Expert Panel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14287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Injector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27535" y="20383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SR Controls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7535" y="26479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Critical Devices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27535" y="32575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TO Status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0263" y="38671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Important Links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" name="AutoShape 2" descr="Resultado de imagen para expert"/>
          <p:cNvSpPr>
            <a:spLocks noChangeAspect="1" noChangeArrowheads="1"/>
          </p:cNvSpPr>
          <p:nvPr/>
        </p:nvSpPr>
        <p:spPr bwMode="auto">
          <a:xfrm>
            <a:off x="155575" y="-2751138"/>
            <a:ext cx="100012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sultado de imagen para exp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26370"/>
            <a:ext cx="4750870" cy="27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19150"/>
            <a:ext cx="90678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Task Driven Sections</a:t>
            </a:r>
            <a:endParaRPr lang="en-US" sz="5400" b="1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857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Task Sections…</a:t>
            </a:r>
            <a:endParaRPr lang="en-US" sz="28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95788" y="1256439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Summary/Expert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51672" y="1866039"/>
            <a:ext cx="3986463" cy="524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LN Tuning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95788" y="2391017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BR Tuning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724400" y="2952750"/>
            <a:ext cx="3986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Bumps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724400" y="3560144"/>
            <a:ext cx="3986463" cy="553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ID &amp; FE Main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6039"/>
            <a:ext cx="3267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24400" y="4171950"/>
            <a:ext cx="398646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NNET Main</a:t>
            </a:r>
            <a:endParaRPr lang="en-US" sz="4000" dirty="0">
              <a:solidFill>
                <a:schemeClr val="bg1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203</Words>
  <Application>Microsoft Office PowerPoint</Application>
  <PresentationFormat>On-screen Show (16:9)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Introduction to the OpCenter</vt:lpstr>
      <vt:lpstr>PowerPoint Presentation</vt:lpstr>
      <vt:lpstr>PowerPoint Presentation</vt:lpstr>
      <vt:lpstr>OpCenter is a tool</vt:lpstr>
      <vt:lpstr>OpCenter Layout</vt:lpstr>
      <vt:lpstr>OpCenter Banner</vt:lpstr>
      <vt:lpstr>OpCenter Summary</vt:lpstr>
      <vt:lpstr>OpCenter Expert</vt:lpstr>
      <vt:lpstr>Task Driven Sections</vt:lpstr>
      <vt:lpstr>LINAC Tuning</vt:lpstr>
      <vt:lpstr>Booster Tuning</vt:lpstr>
      <vt:lpstr>ID Local Bumps</vt:lpstr>
      <vt:lpstr>ID &amp; FE Main</vt:lpstr>
      <vt:lpstr>NNET Application</vt:lpstr>
      <vt:lpstr>OpCenter Principles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58</cp:revision>
  <dcterms:created xsi:type="dcterms:W3CDTF">2018-09-25T01:01:26Z</dcterms:created>
  <dcterms:modified xsi:type="dcterms:W3CDTF">2018-10-02T05:09:11Z</dcterms:modified>
</cp:coreProperties>
</file>