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3"/>
  </p:notesMasterIdLst>
  <p:sldIdLst>
    <p:sldId id="264" r:id="rId2"/>
  </p:sldIdLst>
  <p:sldSz cx="30275213" cy="42811700"/>
  <p:notesSz cx="6858000" cy="9144000"/>
  <p:defaultTextStyle>
    <a:defPPr>
      <a:defRPr lang="en-US"/>
    </a:defPPr>
    <a:lvl1pPr marL="0" algn="l" defTabSz="20872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7256" algn="l" defTabSz="20872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4521" algn="l" defTabSz="20872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1777" algn="l" defTabSz="20872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49034" algn="l" defTabSz="20872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36299" algn="l" defTabSz="20872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3555" algn="l" defTabSz="20872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0811" algn="l" defTabSz="20872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698072" algn="l" defTabSz="20872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4">
          <p15:clr>
            <a:srgbClr val="A4A3A4"/>
          </p15:clr>
        </p15:guide>
        <p15:guide id="2" pos="95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26" autoAdjust="0"/>
    <p:restoredTop sz="93987" autoAdjust="0"/>
  </p:normalViewPr>
  <p:slideViewPr>
    <p:cSldViewPr snapToGrid="0" snapToObjects="1">
      <p:cViewPr>
        <p:scale>
          <a:sx n="20" d="100"/>
          <a:sy n="20" d="100"/>
        </p:scale>
        <p:origin x="468" y="8"/>
      </p:cViewPr>
      <p:guideLst>
        <p:guide orient="horz" pos="13484"/>
        <p:guide pos="95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576AB-7001-3148-9758-7F794015679D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5F127-60FC-3A41-B3B5-5A45F70D7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24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872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2087256" algn="l" defTabSz="20872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4174521" algn="l" defTabSz="20872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6261777" algn="l" defTabSz="20872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8349034" algn="l" defTabSz="20872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10436299" algn="l" defTabSz="20872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23555" algn="l" defTabSz="20872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10811" algn="l" defTabSz="20872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698072" algn="l" defTabSz="20872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5F127-60FC-3A41-B3B5-5A45F70D7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94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1492155" y="11011469"/>
            <a:ext cx="13315174" cy="5306821"/>
          </a:xfrm>
          <a:prstGeom prst="rect">
            <a:avLst/>
          </a:prstGeom>
        </p:spPr>
        <p:txBody>
          <a:bodyPr vert="horz" lIns="0" tIns="0" rIns="0" bIns="0" numCol="1" spcCol="2160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Tx/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/>
            </a:lvl2pPr>
            <a:lvl3pPr marL="0" marR="0" indent="0" algn="l" defTabSz="4569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 sz="2400"/>
            </a:lvl3pPr>
            <a:lvl4pPr marL="0" indent="0">
              <a:spcBef>
                <a:spcPts val="1200"/>
              </a:spcBef>
              <a:buFontTx/>
              <a:buNone/>
              <a:defRPr/>
            </a:lvl4pPr>
            <a:lvl5pPr marL="0" indent="0">
              <a:spcBef>
                <a:spcPts val="1200"/>
              </a:spcBef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5391594" y="11011469"/>
            <a:ext cx="13369144" cy="5306821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2800" b="1" i="0">
                <a:latin typeface="Arial"/>
                <a:cs typeface="Arial"/>
              </a:defRPr>
            </a:lvl1pPr>
          </a:lstStyle>
          <a:p>
            <a:r>
              <a:rPr lang="en-AU" dirty="0"/>
              <a:t>Drag picture to placeholder or click icon to add    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492155" y="3530610"/>
            <a:ext cx="27447875" cy="1009734"/>
          </a:xfrm>
          <a:prstGeom prst="rect">
            <a:avLst/>
          </a:prstGeom>
        </p:spPr>
        <p:txBody>
          <a:bodyPr vert="horz" tIns="0" bIns="0"/>
          <a:lstStyle>
            <a:lvl1pPr marL="0" indent="0">
              <a:spcBef>
                <a:spcPts val="0"/>
              </a:spcBef>
              <a:buNone/>
              <a:defRPr sz="60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AU" dirty="0" smtClean="0"/>
              <a:t>Upgrades to the Systems Operations Log at the Australian Synchrotron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1492155" y="5102942"/>
            <a:ext cx="27268488" cy="419408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4000" baseline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400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4000"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4000"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4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AU" dirty="0" smtClean="0"/>
              <a:t>The Systems Operations Log (SOL) was developed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5"/>
          </p:nvPr>
        </p:nvSpPr>
        <p:spPr>
          <a:xfrm>
            <a:off x="15445564" y="17691669"/>
            <a:ext cx="13315174" cy="5306821"/>
          </a:xfrm>
          <a:prstGeom prst="rect">
            <a:avLst/>
          </a:prstGeom>
        </p:spPr>
        <p:txBody>
          <a:bodyPr vert="horz" lIns="0" tIns="0" rIns="0" bIns="0" numCol="1" spcCol="2160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Tx/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/>
            </a:lvl2pPr>
            <a:lvl3pPr marL="0" marR="0" indent="0" algn="l" defTabSz="4569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 sz="2400"/>
            </a:lvl3pPr>
            <a:lvl4pPr marL="0" indent="0">
              <a:spcBef>
                <a:spcPts val="1200"/>
              </a:spcBef>
              <a:buFontTx/>
              <a:buNone/>
              <a:defRPr/>
            </a:lvl4pPr>
            <a:lvl5pPr marL="0" indent="0">
              <a:spcBef>
                <a:spcPts val="1200"/>
              </a:spcBef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1492155" y="17691669"/>
            <a:ext cx="6460706" cy="5306821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2800" b="1" i="0">
                <a:latin typeface="Arial"/>
                <a:cs typeface="Arial"/>
              </a:defRPr>
            </a:lvl1pPr>
          </a:lstStyle>
          <a:p>
            <a:r>
              <a:rPr lang="en-AU" dirty="0"/>
              <a:t>Drag picture to placeholder or click icon to add     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8346718" y="17691669"/>
            <a:ext cx="6460706" cy="5306821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2800" b="1" i="0">
                <a:latin typeface="Arial"/>
                <a:cs typeface="Arial"/>
              </a:defRPr>
            </a:lvl1pPr>
          </a:lstStyle>
          <a:p>
            <a:r>
              <a:rPr lang="en-AU" dirty="0"/>
              <a:t>Drag picture to placeholder or click icon to add     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1492155" y="24473469"/>
            <a:ext cx="27268488" cy="6971731"/>
          </a:xfrm>
          <a:prstGeom prst="rect">
            <a:avLst/>
          </a:prstGeom>
        </p:spPr>
        <p:txBody>
          <a:bodyPr vert="horz" lIns="0" tIns="0" rIns="0" bIns="0" numCol="2" spcCol="2160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Tx/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/>
            </a:lvl2pPr>
            <a:lvl3pPr marL="0" marR="0" indent="0" algn="l" defTabSz="4569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 sz="2400"/>
            </a:lvl3pPr>
            <a:lvl4pPr marL="0" indent="0">
              <a:spcBef>
                <a:spcPts val="1200"/>
              </a:spcBef>
              <a:buFontTx/>
              <a:buNone/>
              <a:defRPr/>
            </a:lvl4pPr>
            <a:lvl5pPr marL="0" indent="0">
              <a:spcBef>
                <a:spcPts val="1200"/>
              </a:spcBef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9"/>
          </p:nvPr>
        </p:nvSpPr>
        <p:spPr>
          <a:xfrm>
            <a:off x="1492155" y="32982469"/>
            <a:ext cx="13315174" cy="5306821"/>
          </a:xfrm>
          <a:prstGeom prst="rect">
            <a:avLst/>
          </a:prstGeom>
        </p:spPr>
        <p:txBody>
          <a:bodyPr vert="horz" lIns="0" tIns="0" rIns="0" bIns="0" numCol="1" spcCol="2160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Tx/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/>
            </a:lvl2pPr>
            <a:lvl3pPr marL="0" marR="0" indent="0" algn="l" defTabSz="4569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 sz="2400"/>
            </a:lvl3pPr>
            <a:lvl4pPr marL="0" indent="0">
              <a:spcBef>
                <a:spcPts val="1200"/>
              </a:spcBef>
              <a:buFontTx/>
              <a:buNone/>
              <a:defRPr/>
            </a:lvl4pPr>
            <a:lvl5pPr marL="0" indent="0">
              <a:spcBef>
                <a:spcPts val="1200"/>
              </a:spcBef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15445374" y="32982469"/>
            <a:ext cx="6460706" cy="5306821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2800" b="1" i="0">
                <a:latin typeface="Arial"/>
                <a:cs typeface="Arial"/>
              </a:defRPr>
            </a:lvl1pPr>
          </a:lstStyle>
          <a:p>
            <a:r>
              <a:rPr lang="en-AU" dirty="0"/>
              <a:t>Drag picture to placeholder or click icon to add     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22299937" y="32982469"/>
            <a:ext cx="6460706" cy="5306821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2800" b="1" i="0">
                <a:latin typeface="Arial"/>
                <a:cs typeface="Arial"/>
              </a:defRPr>
            </a:lvl1pPr>
          </a:lstStyle>
          <a:p>
            <a:r>
              <a:rPr lang="en-AU" dirty="0"/>
              <a:t>Drag picture to placeholder or click icon to add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198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85800" y="39516050"/>
            <a:ext cx="28473241" cy="2454910"/>
          </a:xfrm>
          <a:prstGeom prst="rect">
            <a:avLst/>
          </a:prstGeom>
          <a:solidFill>
            <a:srgbClr val="203E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4" name="Rectangle 3"/>
          <p:cNvSpPr/>
          <p:nvPr userDrawn="1"/>
        </p:nvSpPr>
        <p:spPr>
          <a:xfrm>
            <a:off x="838200" y="715010"/>
            <a:ext cx="28473241" cy="4684112"/>
          </a:xfrm>
          <a:prstGeom prst="rect">
            <a:avLst/>
          </a:prstGeom>
          <a:solidFill>
            <a:srgbClr val="203E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8" name="Text Box 47"/>
          <p:cNvSpPr txBox="1"/>
          <p:nvPr userDrawn="1"/>
        </p:nvSpPr>
        <p:spPr>
          <a:xfrm>
            <a:off x="838199" y="40614600"/>
            <a:ext cx="28320841" cy="41338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ma14="http://schemas.microsoft.com/office/mac/drawingml/2011/main" xmlns:lc="http://schemas.openxmlformats.org/drawingml/2006/locked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3000"/>
              </a:lnSpc>
              <a:spcAft>
                <a:spcPts val="0"/>
              </a:spcAft>
            </a:pPr>
            <a:r>
              <a:rPr lang="en-GB" sz="3600" cap="none" spc="50" baseline="0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MS Mincho"/>
                <a:cs typeface="Arial" panose="020B0604020202020204" pitchFamily="34" charset="0"/>
              </a:rPr>
              <a:t>+61 </a:t>
            </a:r>
            <a:r>
              <a:rPr lang="en-GB" sz="3600" cap="none" spc="50" baseline="0" dirty="0" smtClean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MS Mincho"/>
                <a:cs typeface="Arial" panose="020B0604020202020204" pitchFamily="34" charset="0"/>
              </a:rPr>
              <a:t>03 8540 4227       lafkym@ansto.gov.au       </a:t>
            </a:r>
            <a:r>
              <a:rPr lang="en-GB" sz="3600" cap="none" spc="50" baseline="0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MS Mincho"/>
                <a:cs typeface="Arial" panose="020B0604020202020204" pitchFamily="34" charset="0"/>
              </a:rPr>
              <a:t>www.ansto.gov.au</a:t>
            </a:r>
            <a:endParaRPr lang="en-AU" sz="3600" cap="none" spc="200" baseline="0" dirty="0">
              <a:solidFill>
                <a:srgbClr val="FFFFFF"/>
              </a:solidFill>
              <a:effectLst/>
              <a:latin typeface="Calibri Light" panose="020F0302020204030204" pitchFamily="34" charset="0"/>
              <a:ea typeface="MS Mincho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AU" sz="1200" cap="none" baseline="0" dirty="0">
                <a:effectLst/>
                <a:latin typeface="Calibri Light" panose="020F0302020204030204" pitchFamily="34" charset="0"/>
                <a:ea typeface="MS Mincho"/>
                <a:cs typeface="Times New Roman"/>
              </a:rPr>
              <a:t> </a:t>
            </a:r>
          </a:p>
        </p:txBody>
      </p:sp>
      <p:sp>
        <p:nvSpPr>
          <p:cNvPr id="10" name="Rectangle 9"/>
          <p:cNvSpPr>
            <a:spLocks noChangeAspect="1"/>
          </p:cNvSpPr>
          <p:nvPr userDrawn="1"/>
        </p:nvSpPr>
        <p:spPr>
          <a:xfrm>
            <a:off x="838200" y="5399122"/>
            <a:ext cx="28472400" cy="542855"/>
          </a:xfrm>
          <a:prstGeom prst="rect">
            <a:avLst/>
          </a:prstGeom>
          <a:solidFill>
            <a:srgbClr val="0079C1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1476000"/>
            <a:ext cx="9244800" cy="189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8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ctr" defTabSz="456999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53" indent="-342753" algn="l" defTabSz="45699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29" indent="-285625" algn="l" defTabSz="456999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01" indent="-228502" algn="l" defTabSz="45699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05" indent="-228502" algn="l" defTabSz="456999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04" indent="-228502" algn="l" defTabSz="456999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04" indent="-228502" algn="l" defTabSz="45699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03" indent="-228502" algn="l" defTabSz="45699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03" indent="-228502" algn="l" defTabSz="45699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07" indent="-228502" algn="l" defTabSz="45699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9" algn="l" defTabSz="456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9" algn="l" defTabSz="456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03" algn="l" defTabSz="456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02" algn="l" defTabSz="456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02" algn="l" defTabSz="456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01" algn="l" defTabSz="456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05" algn="l" defTabSz="456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05" algn="l" defTabSz="456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1492155" y="3403020"/>
            <a:ext cx="27447875" cy="1009734"/>
          </a:xfrm>
        </p:spPr>
        <p:txBody>
          <a:bodyPr/>
          <a:lstStyle/>
          <a:p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2"/>
          </p:nvPr>
        </p:nvSpPr>
        <p:spPr>
          <a:xfrm>
            <a:off x="620487" y="5883192"/>
            <a:ext cx="8272054" cy="16444060"/>
          </a:xfrm>
        </p:spPr>
        <p:txBody>
          <a:bodyPr lIns="360000" tIns="360000" rIns="360000" bIns="360000"/>
          <a:lstStyle/>
          <a:p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Background:</a:t>
            </a:r>
          </a:p>
          <a:p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Systems Operations Log (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Developed in-house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 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electronic 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logbook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 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accelerator 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Performance Indicators (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KPIs)</a:t>
            </a:r>
          </a:p>
          <a:p>
            <a:pPr marL="571500" lvl="3" indent="-5715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Mean 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Down Time (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MDT)</a:t>
            </a:r>
          </a:p>
          <a:p>
            <a:pPr marL="571500" lvl="3" indent="-5715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Mean 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Between Failure (MTBF) </a:t>
            </a:r>
            <a:endParaRPr lang="en-US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lvl="3" indent="-5715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Machine 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Availability (MA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project: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Extend 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 reporting functionality to the Beamlines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Solution:</a:t>
            </a:r>
          </a:p>
          <a:p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Joint Operations Event (JOE) 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system.</a:t>
            </a:r>
          </a:p>
          <a:p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Developed in-house by the Operators, designed to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 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Accelerator 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Beamline 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faults </a:t>
            </a:r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Enable 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fast, accurate 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reporting</a:t>
            </a:r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9593581" y="5883192"/>
            <a:ext cx="7261474" cy="6030331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Accelerator KPIs</a:t>
            </a:r>
          </a:p>
          <a:p>
            <a:pPr lvl="0">
              <a:lnSpc>
                <a:spcPct val="120000"/>
              </a:lnSpc>
              <a:spcAft>
                <a:spcPts val="0"/>
              </a:spcAft>
            </a:pPr>
            <a:r>
              <a:rPr lang="en-US" sz="3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3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synchrotron is </a:t>
            </a:r>
            <a:r>
              <a:rPr lang="en-US" sz="3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3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delivering” </a:t>
            </a:r>
            <a:r>
              <a:rPr lang="en-US" sz="3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it is:</a:t>
            </a:r>
          </a:p>
          <a:p>
            <a:pPr marL="457200" lvl="0" indent="-4572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sz="3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toring </a:t>
            </a:r>
            <a:r>
              <a:rPr lang="en-US" sz="3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than 100 mA of </a:t>
            </a:r>
            <a:r>
              <a:rPr lang="en-US" sz="3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</a:t>
            </a:r>
          </a:p>
          <a:p>
            <a:pPr marL="457200" lvl="0" indent="-4572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sz="3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</a:t>
            </a:r>
            <a:r>
              <a:rPr lang="en-US" sz="3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safety system permit </a:t>
            </a:r>
            <a:r>
              <a:rPr lang="en-US" sz="3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enabled</a:t>
            </a:r>
          </a:p>
          <a:p>
            <a:pPr marL="457200" lvl="0" indent="-457200">
              <a:lnSpc>
                <a:spcPct val="12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</a:t>
            </a:r>
            <a:r>
              <a:rPr lang="en-US" sz="3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3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shift </a:t>
            </a:r>
            <a:r>
              <a:rPr lang="en-US" sz="3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dedicated to </a:t>
            </a:r>
            <a:r>
              <a:rPr lang="en-US" sz="3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 </a:t>
            </a:r>
            <a:r>
              <a:rPr lang="en-US" sz="3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beam </a:t>
            </a:r>
            <a:r>
              <a:rPr lang="en-US" sz="3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operations</a:t>
            </a:r>
          </a:p>
          <a:p>
            <a:pPr lvl="0">
              <a:lnSpc>
                <a:spcPct val="120000"/>
              </a:lnSpc>
            </a:pPr>
            <a:r>
              <a:rPr lang="en-US" sz="3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3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 </a:t>
            </a:r>
            <a:r>
              <a:rPr lang="en-US" sz="3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three KPIs are generated from only three PVs. </a:t>
            </a:r>
            <a:endParaRPr lang="en-US" sz="34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2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8" r="9418"/>
          <a:stretch>
            <a:fillRect/>
          </a:stretch>
        </p:blipFill>
        <p:spPr>
          <a:xfrm>
            <a:off x="23209298" y="6437184"/>
            <a:ext cx="6250908" cy="5134493"/>
          </a:xfrm>
        </p:spPr>
      </p:pic>
      <p:pic>
        <p:nvPicPr>
          <p:cNvPr id="5" name="Picture Placeholder 4"/>
          <p:cNvPicPr>
            <a:picLocks noGrp="1" noChangeAspect="1"/>
          </p:cNvPicPr>
          <p:nvPr>
            <p:ph type="pic" sz="quarter" idx="2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8" r="9418"/>
          <a:stretch>
            <a:fillRect/>
          </a:stretch>
        </p:blipFill>
        <p:spPr>
          <a:xfrm>
            <a:off x="16762777" y="6437184"/>
            <a:ext cx="6250908" cy="5134493"/>
          </a:xfrm>
        </p:spPr>
      </p:pic>
      <p:pic>
        <p:nvPicPr>
          <p:cNvPr id="2" name="Picture Placeholder 1"/>
          <p:cNvPicPr>
            <a:picLocks noGrp="1" noChangeAspect="1"/>
          </p:cNvPicPr>
          <p:nvPr>
            <p:ph type="pic" sz="quarter" idx="3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" b="1698"/>
          <a:stretch>
            <a:fillRect/>
          </a:stretch>
        </p:blipFill>
        <p:spPr>
          <a:xfrm>
            <a:off x="22128163" y="27976513"/>
            <a:ext cx="6461125" cy="5305425"/>
          </a:xfr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50F56A9-D172-E049-B04A-AE41B2B64CF1}"/>
              </a:ext>
            </a:extLst>
          </p:cNvPr>
          <p:cNvCxnSpPr/>
          <p:nvPr/>
        </p:nvCxnSpPr>
        <p:spPr>
          <a:xfrm>
            <a:off x="9121140" y="5883192"/>
            <a:ext cx="0" cy="3345886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5FF520F-06B0-E648-9B00-A95E3616D6A2}"/>
              </a:ext>
            </a:extLst>
          </p:cNvPr>
          <p:cNvCxnSpPr/>
          <p:nvPr/>
        </p:nvCxnSpPr>
        <p:spPr>
          <a:xfrm>
            <a:off x="1387226" y="22568153"/>
            <a:ext cx="2726858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6796499-2D66-FD4B-A010-600279047661}"/>
              </a:ext>
            </a:extLst>
          </p:cNvPr>
          <p:cNvCxnSpPr/>
          <p:nvPr/>
        </p:nvCxnSpPr>
        <p:spPr>
          <a:xfrm>
            <a:off x="850106" y="27719006"/>
            <a:ext cx="7884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9593569" y="12617602"/>
            <a:ext cx="7048500" cy="10288931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Accelerator Reporting Tools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400" i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 Up mode</a:t>
            </a:r>
          </a:p>
          <a:p>
            <a:r>
              <a:rPr lang="en-US" sz="3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synchrotron has been running in </a:t>
            </a:r>
            <a:r>
              <a:rPr lang="en-US" sz="3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 Up mode since </a:t>
            </a:r>
            <a:r>
              <a:rPr lang="en-US" sz="3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2012, </a:t>
            </a:r>
            <a:r>
              <a:rPr lang="en-US" sz="3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tracked </a:t>
            </a:r>
            <a:r>
              <a:rPr lang="en-US" sz="3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automatically by SOL &amp; </a:t>
            </a:r>
            <a:r>
              <a:rPr lang="en-US" sz="3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 to </a:t>
            </a:r>
            <a:r>
              <a:rPr lang="en-US" sz="3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identify emerging faults in the injection system</a:t>
            </a:r>
            <a:r>
              <a:rPr lang="en-US" sz="3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3400" i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call-outs</a:t>
            </a:r>
            <a:endParaRPr lang="en-US" sz="3400" i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Operators service </a:t>
            </a:r>
            <a:r>
              <a:rPr lang="en-US" sz="3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beamlines after business </a:t>
            </a:r>
            <a:r>
              <a:rPr lang="en-US" sz="3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hours e.g. replacing </a:t>
            </a:r>
            <a:r>
              <a:rPr lang="en-US" sz="3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 </a:t>
            </a:r>
            <a:r>
              <a:rPr lang="en-US" sz="3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cylinders, </a:t>
            </a:r>
            <a:r>
              <a:rPr lang="en-US" sz="3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debugging </a:t>
            </a:r>
            <a:r>
              <a:rPr lang="en-US" sz="3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software, moving </a:t>
            </a:r>
            <a:r>
              <a:rPr lang="en-US" sz="3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samples into </a:t>
            </a:r>
            <a:r>
              <a:rPr lang="en-US" sz="3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position</a:t>
            </a:r>
            <a:r>
              <a:rPr lang="en-US" sz="3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etc.</a:t>
            </a:r>
            <a:endParaRPr lang="en-US" sz="34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Simple logging of tasks in 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Simple reporting to demonstrate</a:t>
            </a:r>
            <a:r>
              <a:rPr lang="en-US" sz="3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labor</a:t>
            </a:r>
            <a:endParaRPr lang="en-US" sz="3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" name="Picture Placeholder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55" y="12294529"/>
            <a:ext cx="6110629" cy="4338545"/>
          </a:xfrm>
          <a:prstGeom prst="rect">
            <a:avLst/>
          </a:prstGeom>
        </p:spPr>
      </p:pic>
      <p:pic>
        <p:nvPicPr>
          <p:cNvPr id="31" name="Picture Placeholder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55" y="17231500"/>
            <a:ext cx="6141257" cy="5134494"/>
          </a:xfrm>
          <a:prstGeom prst="rect">
            <a:avLst/>
          </a:prstGeom>
        </p:spPr>
      </p:pic>
      <p:pic>
        <p:nvPicPr>
          <p:cNvPr id="40" name="Picture Placeholder 39"/>
          <p:cNvPicPr>
            <a:picLocks noGrp="1" noChangeAspect="1"/>
          </p:cNvPicPr>
          <p:nvPr>
            <p:ph type="pic" sz="quarter" idx="3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581" y="22814913"/>
            <a:ext cx="11420093" cy="4619062"/>
          </a:xfrm>
        </p:spPr>
      </p:pic>
      <p:pic>
        <p:nvPicPr>
          <p:cNvPr id="41" name="Picture Placeholder 40"/>
          <p:cNvPicPr>
            <a:picLocks noGrp="1" noChangeAspect="1"/>
          </p:cNvPicPr>
          <p:nvPr>
            <p:ph type="pic" sz="quarter" idx="30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" r="3203"/>
          <a:stretch>
            <a:fillRect/>
          </a:stretch>
        </p:blipFill>
        <p:spPr>
          <a:xfrm>
            <a:off x="22128163" y="22815550"/>
            <a:ext cx="5622387" cy="4617847"/>
          </a:xfrm>
        </p:spPr>
      </p:pic>
      <p:sp>
        <p:nvSpPr>
          <p:cNvPr id="36" name="Text Placeholder 16"/>
          <p:cNvSpPr>
            <a:spLocks noGrp="1"/>
          </p:cNvSpPr>
          <p:nvPr>
            <p:ph type="body" sz="quarter" idx="22"/>
          </p:nvPr>
        </p:nvSpPr>
        <p:spPr>
          <a:xfrm>
            <a:off x="764283" y="22933360"/>
            <a:ext cx="8272054" cy="4609201"/>
          </a:xfrm>
        </p:spPr>
        <p:txBody>
          <a:bodyPr lIns="360000" tIns="360000" rIns="360000" bIns="360000"/>
          <a:lstStyle/>
          <a:p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Features:</a:t>
            </a:r>
          </a:p>
          <a:p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Operators 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Beamline Scientists 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the </a:t>
            </a:r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same interface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report accelerator or beamline faults (i.e., “log a JOE”).</a:t>
            </a:r>
          </a:p>
        </p:txBody>
      </p:sp>
      <p:sp>
        <p:nvSpPr>
          <p:cNvPr id="37" name="Text Placeholder 16"/>
          <p:cNvSpPr>
            <a:spLocks noGrp="1"/>
          </p:cNvSpPr>
          <p:nvPr>
            <p:ph type="body" sz="quarter" idx="22"/>
          </p:nvPr>
        </p:nvSpPr>
        <p:spPr>
          <a:xfrm>
            <a:off x="621507" y="27587105"/>
            <a:ext cx="8272054" cy="5193530"/>
          </a:xfrm>
        </p:spPr>
        <p:txBody>
          <a:bodyPr lIns="360000" tIns="360000" rIns="360000" bIns="360000"/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Operators </a:t>
            </a:r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developed an SBS 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structure to assign ownership of 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Beamline 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faults.  </a:t>
            </a:r>
            <a:endParaRPr lang="en-US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Also </a:t>
            </a:r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created a Python notification server 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alert System Owners by email or SMS that a JOE 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been logged.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6796499-2D66-FD4B-A010-600279047661}"/>
              </a:ext>
            </a:extLst>
          </p:cNvPr>
          <p:cNvCxnSpPr/>
          <p:nvPr/>
        </p:nvCxnSpPr>
        <p:spPr>
          <a:xfrm>
            <a:off x="1387226" y="33484714"/>
            <a:ext cx="2720152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16"/>
          <p:cNvSpPr>
            <a:spLocks noGrp="1"/>
          </p:cNvSpPr>
          <p:nvPr>
            <p:ph type="body" sz="quarter" idx="22"/>
          </p:nvPr>
        </p:nvSpPr>
        <p:spPr>
          <a:xfrm>
            <a:off x="621412" y="33769745"/>
            <a:ext cx="8272054" cy="5193530"/>
          </a:xfrm>
        </p:spPr>
        <p:txBody>
          <a:bodyPr lIns="360000" tIns="360000" rIns="360000" bIns="360000"/>
          <a:lstStyle/>
          <a:p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just a few clicks anyone can generate a “</a:t>
            </a:r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 on a page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for the 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Accelerator 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the 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Beamlines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22" name="Picture Placeholder 39"/>
          <p:cNvPicPr>
            <a:picLocks noGrp="1" noChangeAspect="1"/>
          </p:cNvPicPr>
          <p:nvPr>
            <p:ph type="pic" sz="quarter" idx="30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580" y="27917740"/>
            <a:ext cx="11420093" cy="5410933"/>
          </a:xfrm>
        </p:spPr>
      </p:pic>
      <p:pic>
        <p:nvPicPr>
          <p:cNvPr id="24" name="Picture Placeholder 4"/>
          <p:cNvPicPr>
            <a:picLocks noGrp="1" noChangeAspect="1"/>
          </p:cNvPicPr>
          <p:nvPr>
            <p:ph type="pic" sz="quarter" idx="27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199" y="33917490"/>
            <a:ext cx="5551670" cy="5134493"/>
          </a:xfrm>
        </p:spPr>
      </p:pic>
      <p:pic>
        <p:nvPicPr>
          <p:cNvPr id="29" name="Picture Placeholder 4"/>
          <p:cNvPicPr>
            <a:picLocks noGrp="1" noChangeAspect="1"/>
          </p:cNvPicPr>
          <p:nvPr>
            <p:ph type="pic" sz="quarter" idx="27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2568" y="33917490"/>
            <a:ext cx="5542372" cy="5134493"/>
          </a:xfrm>
        </p:spPr>
      </p:pic>
      <p:pic>
        <p:nvPicPr>
          <p:cNvPr id="32" name="Picture Placeholder 4"/>
          <p:cNvPicPr>
            <a:picLocks noGrp="1" noChangeAspect="1"/>
          </p:cNvPicPr>
          <p:nvPr>
            <p:ph type="pic" sz="quarter" idx="27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2848" y="33917490"/>
            <a:ext cx="5541739" cy="5134493"/>
          </a:xfrm>
        </p:spPr>
      </p:pic>
      <p:pic>
        <p:nvPicPr>
          <p:cNvPr id="33" name="Picture Placeholder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298" y="17231500"/>
            <a:ext cx="6110629" cy="5095752"/>
          </a:xfrm>
          <a:prstGeom prst="rect">
            <a:avLst/>
          </a:prstGeom>
        </p:spPr>
      </p:pic>
      <p:pic>
        <p:nvPicPr>
          <p:cNvPr id="34" name="Picture Placeholder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297" y="12294529"/>
            <a:ext cx="6110629" cy="4338545"/>
          </a:xfrm>
          <a:prstGeom prst="rect">
            <a:avLst/>
          </a:prstGeom>
        </p:spPr>
      </p:pic>
      <p:sp>
        <p:nvSpPr>
          <p:cNvPr id="35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1492155" y="4645885"/>
            <a:ext cx="27447875" cy="1009734"/>
          </a:xfrm>
        </p:spPr>
        <p:txBody>
          <a:bodyPr/>
          <a:lstStyle/>
          <a:p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Mike Lafky, Joel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Trewhella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Cameron </a:t>
            </a:r>
            <a:r>
              <a:rPr lang="en-U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Rodda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Danielle Martin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80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stralian Synchrotron A0_Poster #1_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Australian Synchrotron A0_Poster #1_Blue</Template>
  <TotalTime>710</TotalTime>
  <Words>284</Words>
  <Application>Microsoft Office PowerPoint</Application>
  <PresentationFormat>Custom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MS Mincho</vt:lpstr>
      <vt:lpstr>Tahoma</vt:lpstr>
      <vt:lpstr>Times New Roman</vt:lpstr>
      <vt:lpstr>Wingdings</vt:lpstr>
      <vt:lpstr>Australian Synchrotron A0_Poster #1_Blue</vt:lpstr>
      <vt:lpstr>PowerPoint Presentation</vt:lpstr>
    </vt:vector>
  </TitlesOfParts>
  <Company>ANSTO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O'BRIEN, Clare</dc:creator>
  <cp:lastModifiedBy>Danielle Martin</cp:lastModifiedBy>
  <cp:revision>67</cp:revision>
  <dcterms:created xsi:type="dcterms:W3CDTF">2018-07-26T04:39:26Z</dcterms:created>
  <dcterms:modified xsi:type="dcterms:W3CDTF">2018-09-24T08:30:23Z</dcterms:modified>
</cp:coreProperties>
</file>