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9939338" cy="14368463"/>
  <p:embeddedFontLst>
    <p:embeddedFont>
      <p:font typeface="맑은 고딕" panose="020B0503020000020004" pitchFamily="50" charset="-127"/>
      <p:regular r:id="rId4"/>
      <p:bold r:id="rId5"/>
    </p:embeddedFont>
    <p:embeddedFont>
      <p:font typeface="HY헤드라인M" panose="02030600000101010101" pitchFamily="18" charset="-127"/>
      <p:regular r:id="rId6"/>
    </p:embeddedFont>
    <p:embeddedFont>
      <p:font typeface="Arial Narrow" panose="020B0606020202030204" pitchFamily="34" charset="0"/>
      <p:regular r:id="rId7"/>
      <p:bold r:id="rId8"/>
      <p:italic r:id="rId9"/>
      <p:boldItalic r:id="rId1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27080">
          <p15:clr>
            <a:srgbClr val="A4A3A4"/>
          </p15:clr>
        </p15:guide>
        <p15:guide id="9" pos="20095">
          <p15:clr>
            <a:srgbClr val="A4A3A4"/>
          </p15:clr>
        </p15:guide>
        <p15:guide id="13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4E7"/>
    <a:srgbClr val="008000"/>
    <a:srgbClr val="FFFFFF"/>
    <a:srgbClr val="00B050"/>
    <a:srgbClr val="006600"/>
    <a:srgbClr val="BBE0E3"/>
    <a:srgbClr val="BC710C"/>
    <a:srgbClr val="B208F6"/>
    <a:srgbClr val="F806DB"/>
    <a:srgbClr val="07B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5" autoAdjust="0"/>
    <p:restoredTop sz="94737" autoAdjust="0"/>
  </p:normalViewPr>
  <p:slideViewPr>
    <p:cSldViewPr showGuides="1">
      <p:cViewPr varScale="1">
        <p:scale>
          <a:sx n="17" d="100"/>
          <a:sy n="17" d="100"/>
        </p:scale>
        <p:origin x="3360" y="162"/>
      </p:cViewPr>
      <p:guideLst>
        <p:guide orient="horz" pos="27080"/>
        <p:guide pos="20095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138" y="120"/>
      </p:cViewPr>
      <p:guideLst>
        <p:guide orient="horz" pos="4525"/>
        <p:guide pos="313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966" cy="718994"/>
          </a:xfrm>
          <a:prstGeom prst="rect">
            <a:avLst/>
          </a:prstGeom>
        </p:spPr>
        <p:txBody>
          <a:bodyPr vert="horz" lIns="131820" tIns="65910" rIns="131820" bIns="65910" rtlCol="0"/>
          <a:lstStyle>
            <a:lvl1pPr algn="l">
              <a:defRPr sz="1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076" y="1"/>
            <a:ext cx="4307966" cy="718994"/>
          </a:xfrm>
          <a:prstGeom prst="rect">
            <a:avLst/>
          </a:prstGeom>
        </p:spPr>
        <p:txBody>
          <a:bodyPr vert="horz" lIns="131820" tIns="65910" rIns="131820" bIns="65910" rtlCol="0"/>
          <a:lstStyle>
            <a:lvl1pPr algn="r">
              <a:defRPr sz="1700"/>
            </a:lvl1pPr>
          </a:lstStyle>
          <a:p>
            <a:fld id="{32AEBA51-A444-4927-9FBE-EB193FB53DBE}" type="datetimeFigureOut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49575" y="1077913"/>
            <a:ext cx="4040188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1820" tIns="65910" rIns="131820" bIns="6591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4854" y="6824734"/>
            <a:ext cx="7949632" cy="6466379"/>
          </a:xfrm>
          <a:prstGeom prst="rect">
            <a:avLst/>
          </a:prstGeom>
        </p:spPr>
        <p:txBody>
          <a:bodyPr vert="horz" lIns="131820" tIns="65910" rIns="131820" bIns="6591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13647187"/>
            <a:ext cx="4307966" cy="718993"/>
          </a:xfrm>
          <a:prstGeom prst="rect">
            <a:avLst/>
          </a:prstGeom>
        </p:spPr>
        <p:txBody>
          <a:bodyPr vert="horz" lIns="131820" tIns="65910" rIns="131820" bIns="65910" rtlCol="0" anchor="b"/>
          <a:lstStyle>
            <a:lvl1pPr algn="l">
              <a:defRPr sz="17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076" y="13647187"/>
            <a:ext cx="4307966" cy="718993"/>
          </a:xfrm>
          <a:prstGeom prst="rect">
            <a:avLst/>
          </a:prstGeom>
        </p:spPr>
        <p:txBody>
          <a:bodyPr vert="horz" lIns="131820" tIns="65910" rIns="131820" bIns="65910" rtlCol="0" anchor="b"/>
          <a:lstStyle>
            <a:lvl1pPr algn="r">
              <a:defRPr sz="1700"/>
            </a:lvl1pPr>
          </a:lstStyle>
          <a:p>
            <a:fld id="{68C20DBC-F5D7-46F7-9351-5C6A3185AF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39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>
              <a:defRPr sz="66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>
              <a:defRPr sz="66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>
              <a:defRPr sz="66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786B3F5-23A5-4E55-96D8-5DF9E59144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32404051" cy="43205402"/>
          </a:xfrm>
          <a:prstGeom prst="rect">
            <a:avLst/>
          </a:prstGeom>
        </p:spPr>
      </p:pic>
      <p:pic>
        <p:nvPicPr>
          <p:cNvPr id="20" name="Picture 2" descr="C:\Users\kaeri\Desktop\캡처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421" y="885826"/>
            <a:ext cx="4347764" cy="35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421" y="1599547"/>
            <a:ext cx="4599413" cy="19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모서리가 둥근 직사각형 3"/>
          <p:cNvSpPr/>
          <p:nvPr userDrawn="1"/>
        </p:nvSpPr>
        <p:spPr bwMode="auto">
          <a:xfrm>
            <a:off x="287815" y="4894729"/>
            <a:ext cx="31788000" cy="37813130"/>
          </a:xfrm>
          <a:prstGeom prst="roundRect">
            <a:avLst>
              <a:gd name="adj" fmla="val 1177"/>
            </a:avLst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4321175" rtl="0" eaLnBrk="0" fontAlgn="base" latinLnBrk="1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4321175" rtl="0" fontAlgn="base" latinLnBrk="1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4321175" rtl="0" fontAlgn="base" latinLnBrk="1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4321175" rtl="0" fontAlgn="base" latinLnBrk="1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4321175" rtl="0" fontAlgn="base" latinLnBrk="1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1620838" indent="-1620838" algn="l" defTabSz="4321175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3200">
          <a:solidFill>
            <a:schemeClr val="tx1"/>
          </a:solidFill>
          <a:latin typeface="+mn-lt"/>
          <a:ea typeface="+mn-ea"/>
        </a:defRPr>
      </a:lvl2pPr>
      <a:lvl3pPr marL="5400675" indent="-1079500" algn="l" defTabSz="4321175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1300">
          <a:solidFill>
            <a:schemeClr val="tx1"/>
          </a:solidFill>
          <a:latin typeface="+mn-lt"/>
          <a:ea typeface="+mn-ea"/>
        </a:defRPr>
      </a:lvl3pPr>
      <a:lvl4pPr marL="7561263" indent="-1081088" algn="l" defTabSz="4321175" rtl="0" eaLnBrk="0" fontAlgn="base" latinLnBrk="1" hangingPunct="0">
        <a:spcBef>
          <a:spcPct val="20000"/>
        </a:spcBef>
        <a:spcAft>
          <a:spcPct val="0"/>
        </a:spcAft>
        <a:buChar char="–"/>
        <a:defRPr kumimoji="1" sz="9500">
          <a:solidFill>
            <a:schemeClr val="tx1"/>
          </a:solidFill>
          <a:latin typeface="+mn-lt"/>
          <a:ea typeface="+mn-ea"/>
        </a:defRPr>
      </a:lvl4pPr>
      <a:lvl5pPr marL="9721850" indent="-1081088" algn="l" defTabSz="4321175" rtl="0" eaLnBrk="0" fontAlgn="base" latinLnBrk="1" hangingPunct="0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5pPr>
      <a:lvl6pPr marL="10179050" indent="-1081088" algn="l" defTabSz="4321175" rtl="0" fontAlgn="base" latinLnBrk="1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6pPr>
      <a:lvl7pPr marL="10636250" indent="-1081088" algn="l" defTabSz="4321175" rtl="0" fontAlgn="base" latinLnBrk="1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7pPr>
      <a:lvl8pPr marL="11093450" indent="-1081088" algn="l" defTabSz="4321175" rtl="0" fontAlgn="base" latinLnBrk="1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8pPr>
      <a:lvl9pPr marL="11550650" indent="-1081088" algn="l" defTabSz="4321175" rtl="0" fontAlgn="base" latinLnBrk="1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tiff"/><Relationship Id="rId26" Type="http://schemas.openxmlformats.org/officeDocument/2006/relationships/image" Target="../media/image28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24195" y="861624"/>
            <a:ext cx="254781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80000" tIns="36000" rIns="180000" bIns="36000" anchor="ctr">
            <a:noAutofit/>
          </a:bodyPr>
          <a:lstStyle/>
          <a:p>
            <a:pPr algn="ctr" latinLnBrk="0">
              <a:defRPr/>
            </a:pPr>
            <a:r>
              <a:rPr lang="en-US" altLang="ko-KR" sz="54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Operation Status and Upgrade Plan of the KOMAC Proton Irradiation Facility</a:t>
            </a:r>
            <a:endParaRPr lang="en-US" altLang="ko-KR" sz="5400" b="0" spc="-1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02025" y="2592060"/>
            <a:ext cx="27000000" cy="157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36000" rIns="180000" bIns="36000" anchor="ctr">
            <a:noAutofit/>
          </a:bodyPr>
          <a:lstStyle/>
          <a:p>
            <a:pPr algn="ctr"/>
            <a:r>
              <a:rPr lang="en-US" altLang="ko-KR" sz="36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Sang-</a:t>
            </a:r>
            <a:r>
              <a:rPr lang="en-US" altLang="ko-KR" sz="3600" spc="-15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Pil</a:t>
            </a:r>
            <a:r>
              <a:rPr lang="en-US" altLang="ko-KR" sz="36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Yun, Young-</a:t>
            </a:r>
            <a:r>
              <a:rPr lang="en-US" altLang="ko-KR" sz="3600" spc="-15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Gi</a:t>
            </a:r>
            <a:r>
              <a:rPr lang="en-US" altLang="ko-KR" sz="36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Song, Yu-</a:t>
            </a:r>
            <a:r>
              <a:rPr lang="en-US" altLang="ko-KR" sz="3600" spc="-15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Mi</a:t>
            </a:r>
            <a:r>
              <a:rPr lang="en-US" altLang="ko-KR" sz="36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Kim, </a:t>
            </a:r>
            <a:r>
              <a:rPr lang="en-US" altLang="ko-KR" sz="3600" spc="-15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Jeong-Jeung</a:t>
            </a:r>
            <a:r>
              <a:rPr lang="en-US" altLang="ko-KR" sz="36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Dang, </a:t>
            </a:r>
            <a:r>
              <a:rPr lang="en-US" altLang="ko-KR" sz="3600" spc="-15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Pil-Soo</a:t>
            </a:r>
            <a:r>
              <a:rPr lang="en-US" altLang="ko-KR" sz="36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Lee, </a:t>
            </a:r>
            <a:r>
              <a:rPr lang="en-US" altLang="ko-KR" sz="3600" spc="-15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Hyeok</a:t>
            </a:r>
            <a:r>
              <a:rPr lang="en-US" altLang="ko-KR" sz="36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-Jung Kwon</a:t>
            </a:r>
            <a:endParaRPr lang="en-US" altLang="ko-KR" sz="3600" spc="-1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28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Korea Multi-purpose Accelerator Complex, Korea Atomic Energy Research Institute, </a:t>
            </a:r>
            <a:r>
              <a:rPr lang="en-US" altLang="ko-KR" sz="2800" spc="-15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Gyeongju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South Korea</a:t>
            </a:r>
            <a:endParaRPr lang="en-US" altLang="ko-KR" sz="2800" b="0" spc="-1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6" name="Rectangle 3"/>
          <p:cNvSpPr>
            <a:spLocks noChangeArrowheads="1"/>
          </p:cNvSpPr>
          <p:nvPr/>
        </p:nvSpPr>
        <p:spPr bwMode="auto">
          <a:xfrm>
            <a:off x="0" y="0"/>
            <a:ext cx="3240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7" name="Rectangle 5"/>
          <p:cNvSpPr>
            <a:spLocks noChangeArrowheads="1"/>
          </p:cNvSpPr>
          <p:nvPr/>
        </p:nvSpPr>
        <p:spPr bwMode="auto">
          <a:xfrm>
            <a:off x="152400" y="152400"/>
            <a:ext cx="3240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8" name="Rectangle 15"/>
          <p:cNvSpPr>
            <a:spLocks noChangeArrowheads="1"/>
          </p:cNvSpPr>
          <p:nvPr/>
        </p:nvSpPr>
        <p:spPr bwMode="auto">
          <a:xfrm>
            <a:off x="506023" y="12997680"/>
            <a:ext cx="30458051" cy="97196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0000">
                <a:srgbClr val="00B0F0"/>
              </a:gs>
              <a:gs pos="100000">
                <a:srgbClr val="0070C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360000" tIns="72000" rIns="144000" bIns="72000" anchor="ctr"/>
          <a:lstStyle/>
          <a:p>
            <a:pPr marL="685800" indent="-685800" defTabSz="4321175">
              <a:buBlip>
                <a:blip r:embed="rId2"/>
              </a:buBlip>
              <a:defRPr/>
            </a:pPr>
            <a:r>
              <a:rPr lang="en-US" altLang="ko-KR" sz="44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Operation status of Proton irradiation Facility</a:t>
            </a:r>
            <a:endParaRPr lang="en-US" altLang="ko-KR" sz="4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AutoShape 97"/>
          <p:cNvSpPr>
            <a:spLocks noChangeArrowheads="1"/>
          </p:cNvSpPr>
          <p:nvPr/>
        </p:nvSpPr>
        <p:spPr bwMode="auto">
          <a:xfrm>
            <a:off x="935905" y="4968390"/>
            <a:ext cx="31514401" cy="840401"/>
          </a:xfrm>
          <a:prstGeom prst="roundRect">
            <a:avLst>
              <a:gd name="adj" fmla="val 22176"/>
            </a:avLst>
          </a:prstGeom>
          <a:noFill/>
          <a:ln w="31750">
            <a:noFill/>
            <a:round/>
            <a:headEnd/>
            <a:tailEnd/>
          </a:ln>
        </p:spPr>
        <p:txBody>
          <a:bodyPr wrap="square" lIns="180000" tIns="108000" rIns="180000" bIns="108000" anchor="ctr"/>
          <a:lstStyle/>
          <a:p>
            <a:pPr lvl="0" algn="just">
              <a:lnSpc>
                <a:spcPct val="90000"/>
              </a:lnSpc>
            </a:pPr>
            <a:r>
              <a:rPr lang="en-US" altLang="ko-KR" sz="3200" spc="-15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Acknowledgement</a:t>
            </a:r>
            <a:r>
              <a:rPr lang="en-US" altLang="ko-KR" sz="3200" spc="-15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 </a:t>
            </a:r>
            <a:endParaRPr lang="en-US" altLang="ko-KR" sz="3200" spc="-150" smtClean="0"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  <a:p>
            <a:pPr lvl="0" algn="just">
              <a:lnSpc>
                <a:spcPct val="90000"/>
              </a:lnSpc>
            </a:pPr>
            <a:r>
              <a:rPr lang="en-US" altLang="ko-KR" sz="3200" spc="-150" smtClean="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This </a:t>
            </a:r>
            <a:r>
              <a:rPr lang="en-US" altLang="ko-KR" sz="3200" spc="-15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work has been supported through </a:t>
            </a:r>
            <a:r>
              <a:rPr lang="en-US" altLang="ko-KR" sz="3200" spc="-15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KOMAC </a:t>
            </a:r>
            <a:r>
              <a:rPr lang="en-US" altLang="ko-KR" sz="3200" spc="-150" dirty="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(Korea Multi-purpose Accelerator Complex</a:t>
            </a:r>
            <a:r>
              <a:rPr lang="en-US" altLang="ko-KR" sz="3200" spc="-15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) </a:t>
            </a:r>
            <a:r>
              <a:rPr lang="en-US" altLang="ko-KR" sz="3200" spc="-150" smtClean="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operation fund and the NRF grant (No. NRF-2017M2A2A6A02071070) </a:t>
            </a:r>
            <a:r>
              <a:rPr lang="en-US" altLang="ko-KR" sz="3200" spc="-15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by </a:t>
            </a:r>
            <a:r>
              <a:rPr lang="en-US" altLang="ko-KR" sz="3200" spc="-150" smtClean="0"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MSIT</a:t>
            </a:r>
            <a:endParaRPr lang="en-US" altLang="ko-KR" sz="32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18083" y="34060430"/>
            <a:ext cx="31022072" cy="103104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0000">
                <a:srgbClr val="00B0F0"/>
              </a:gs>
              <a:gs pos="100000">
                <a:srgbClr val="0070C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360000" tIns="72000" rIns="144000" bIns="72000" anchor="ctr"/>
          <a:lstStyle/>
          <a:p>
            <a:pPr marL="685800" indent="-685800" defTabSz="4321175">
              <a:buBlip>
                <a:blip r:embed="rId2"/>
              </a:buBlip>
              <a:defRPr/>
            </a:pPr>
            <a:r>
              <a:rPr lang="en-US" altLang="ko-KR" sz="44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Upgrade Plan</a:t>
            </a:r>
            <a:endParaRPr lang="en-US" altLang="ko-KR" sz="4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TextBox 265"/>
          <p:cNvSpPr txBox="1">
            <a:spLocks noChangeArrowheads="1"/>
          </p:cNvSpPr>
          <p:nvPr/>
        </p:nvSpPr>
        <p:spPr bwMode="auto">
          <a:xfrm>
            <a:off x="360000" y="271153"/>
            <a:ext cx="1080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36000" rIns="72000" bIns="36000" anchor="ctr" anchorCtr="0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3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3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3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3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WAO18, </a:t>
            </a:r>
            <a:r>
              <a:rPr lang="en-US" altLang="ko-KR" sz="4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2018. 9.30 - 10.5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577955" y="5976530"/>
            <a:ext cx="30386120" cy="100814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0000">
                <a:srgbClr val="00B0F0"/>
              </a:gs>
              <a:gs pos="100000">
                <a:srgbClr val="0070C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360000" tIns="72000" rIns="144000" bIns="72000" anchor="ctr"/>
          <a:lstStyle/>
          <a:p>
            <a:pPr marL="685800" indent="-685800" defTabSz="4321175">
              <a:buBlip>
                <a:blip r:embed="rId2"/>
              </a:buBlip>
              <a:defRPr/>
            </a:pPr>
            <a:r>
              <a:rPr lang="en-US" altLang="ko-KR" sz="40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100MeV </a:t>
            </a:r>
            <a:r>
              <a:rPr lang="en-US" altLang="ko-KR" sz="4000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Linac</a:t>
            </a:r>
            <a:r>
              <a:rPr lang="en-US" altLang="ko-KR" sz="40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of KOMAC and Beam Line</a:t>
            </a:r>
            <a:endParaRPr lang="en-US" altLang="ko-KR" sz="40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7" name="Group 5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40621"/>
              </p:ext>
            </p:extLst>
          </p:nvPr>
        </p:nvGraphicFramePr>
        <p:xfrm>
          <a:off x="8784995" y="7416730"/>
          <a:ext cx="8518563" cy="4181868"/>
        </p:xfrm>
        <a:graphic>
          <a:graphicData uri="http://schemas.openxmlformats.org/drawingml/2006/table">
            <a:tbl>
              <a:tblPr/>
              <a:tblGrid>
                <a:gridCol w="8518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Features of KOMAC 100MeV linac</a:t>
                      </a:r>
                    </a:p>
                  </a:txBody>
                  <a:tcPr marL="91450" marR="91450" marT="45723" marB="4572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294">
                <a:tc>
                  <a:txBody>
                    <a:bodyPr/>
                    <a:lstStyle/>
                    <a:p>
                      <a:pPr marL="216000" marR="0" lvl="0" indent="-2160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50-keV Injector (Ion source + LEBT)</a:t>
                      </a:r>
                    </a:p>
                    <a:p>
                      <a:pPr marL="216000" marR="0" lvl="0" indent="-2160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3-MeV RFQ  (4-vane type)</a:t>
                      </a:r>
                    </a:p>
                    <a:p>
                      <a:pPr marL="216000" marR="0" lvl="0" indent="-2160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20 &amp; 100-MeV DTL</a:t>
                      </a:r>
                    </a:p>
                    <a:p>
                      <a:pPr marL="216000" marR="0" lvl="0" indent="-2160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RF Frequency : 350 MHz</a:t>
                      </a:r>
                    </a:p>
                    <a:p>
                      <a:pPr marL="216000" marR="0" lvl="0" indent="-2160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Beam Extractions at 20 or 100 MeV </a:t>
                      </a:r>
                    </a:p>
                    <a:p>
                      <a:pPr marL="216000" marR="0" lvl="0" indent="-2160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5 Beamlines for 20 MeV &amp; 100 MeV</a:t>
                      </a:r>
                    </a:p>
                  </a:txBody>
                  <a:tcPr marL="91450" marR="91450" marT="45723" marB="4572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2" y="7411820"/>
            <a:ext cx="7745024" cy="442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0">
            <a:extLst>
              <a:ext uri="{FF2B5EF4-FFF2-40B4-BE49-F238E27FC236}">
                <a16:creationId xmlns:a16="http://schemas.microsoft.com/office/drawing/2014/main" id="{EADD574D-56DC-DB40-B54B-2A8EC2E8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845" y="7056679"/>
            <a:ext cx="8155516" cy="369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 descr="C:\Users\kwon\Desktop\20180423_130705.jpg">
            <a:extLst>
              <a:ext uri="{FF2B5EF4-FFF2-40B4-BE49-F238E27FC236}">
                <a16:creationId xmlns:a16="http://schemas.microsoft.com/office/drawing/2014/main" id="{2C52E8C9-3FD6-AD41-AD66-4FFD415A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051" y="8353791"/>
            <a:ext cx="3709108" cy="2086371"/>
          </a:xfrm>
          <a:prstGeom prst="rect">
            <a:avLst/>
          </a:prstGeom>
          <a:noFill/>
          <a:ln>
            <a:solidFill>
              <a:srgbClr val="4747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34">
            <a:extLst>
              <a:ext uri="{FF2B5EF4-FFF2-40B4-BE49-F238E27FC236}">
                <a16:creationId xmlns:a16="http://schemas.microsoft.com/office/drawing/2014/main" id="{41552AE2-8B2E-0F43-B14F-0C372DBBC8B9}"/>
              </a:ext>
            </a:extLst>
          </p:cNvPr>
          <p:cNvSpPr txBox="1"/>
          <p:nvPr/>
        </p:nvSpPr>
        <p:spPr>
          <a:xfrm>
            <a:off x="28200469" y="9989517"/>
            <a:ext cx="2982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TR23: General purpose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" descr="D:\DATA_HDD2\D-DATA\1 Works\Beam Line\101_동위원소 빔라인\사진\160330_표적실 내부차폐\DSC_2873.JPG">
            <a:extLst>
              <a:ext uri="{FF2B5EF4-FFF2-40B4-BE49-F238E27FC236}">
                <a16:creationId xmlns:a16="http://schemas.microsoft.com/office/drawing/2014/main" id="{D7F221AD-6574-4A46-88D8-3D00530EA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" b="6508"/>
          <a:stretch/>
        </p:blipFill>
        <p:spPr bwMode="auto">
          <a:xfrm>
            <a:off x="18146295" y="7200700"/>
            <a:ext cx="3685699" cy="2114750"/>
          </a:xfrm>
          <a:prstGeom prst="rect">
            <a:avLst/>
          </a:prstGeom>
          <a:noFill/>
          <a:ln>
            <a:solidFill>
              <a:srgbClr val="4747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35">
            <a:extLst>
              <a:ext uri="{FF2B5EF4-FFF2-40B4-BE49-F238E27FC236}">
                <a16:creationId xmlns:a16="http://schemas.microsoft.com/office/drawing/2014/main" id="{5D31C6C1-09E8-9E48-ADA3-BD802B6A7277}"/>
              </a:ext>
            </a:extLst>
          </p:cNvPr>
          <p:cNvSpPr txBox="1"/>
          <p:nvPr/>
        </p:nvSpPr>
        <p:spPr>
          <a:xfrm>
            <a:off x="18197436" y="8923488"/>
            <a:ext cx="288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TR101: RI production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4" descr="C:\Users\kwon\Desktop\20180423_130421.jpg">
            <a:extLst>
              <a:ext uri="{FF2B5EF4-FFF2-40B4-BE49-F238E27FC236}">
                <a16:creationId xmlns:a16="http://schemas.microsoft.com/office/drawing/2014/main" id="{922FA18E-BDB6-A54F-ABCA-3E4513E8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191" y="10026735"/>
            <a:ext cx="3687804" cy="2136898"/>
          </a:xfrm>
          <a:prstGeom prst="rect">
            <a:avLst/>
          </a:prstGeom>
          <a:noFill/>
          <a:ln>
            <a:solidFill>
              <a:srgbClr val="4747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C:\Users\kwon\Desktop\20180410_110907.jpg">
            <a:extLst>
              <a:ext uri="{FF2B5EF4-FFF2-40B4-BE49-F238E27FC236}">
                <a16:creationId xmlns:a16="http://schemas.microsoft.com/office/drawing/2014/main" id="{5CA23D41-25BF-B442-B811-EE77033D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522" y="10657180"/>
            <a:ext cx="3845265" cy="2162960"/>
          </a:xfrm>
          <a:prstGeom prst="rect">
            <a:avLst/>
          </a:prstGeom>
          <a:noFill/>
          <a:ln>
            <a:solidFill>
              <a:srgbClr val="4747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32">
            <a:extLst>
              <a:ext uri="{FF2B5EF4-FFF2-40B4-BE49-F238E27FC236}">
                <a16:creationId xmlns:a16="http://schemas.microsoft.com/office/drawing/2014/main" id="{670EBBB7-5987-B04C-B481-FFA1F9A1E872}"/>
              </a:ext>
            </a:extLst>
          </p:cNvPr>
          <p:cNvSpPr txBox="1"/>
          <p:nvPr/>
        </p:nvSpPr>
        <p:spPr>
          <a:xfrm>
            <a:off x="18146295" y="11757206"/>
            <a:ext cx="29524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TR103: General purpose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33">
            <a:extLst>
              <a:ext uri="{FF2B5EF4-FFF2-40B4-BE49-F238E27FC236}">
                <a16:creationId xmlns:a16="http://schemas.microsoft.com/office/drawing/2014/main" id="{DF44C1D6-AF29-164B-89D6-5718A438EC9E}"/>
              </a:ext>
            </a:extLst>
          </p:cNvPr>
          <p:cNvSpPr txBox="1"/>
          <p:nvPr/>
        </p:nvSpPr>
        <p:spPr>
          <a:xfrm>
            <a:off x="23331015" y="12385420"/>
            <a:ext cx="2238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TR102: Low flux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7865" y="15121800"/>
            <a:ext cx="11290650" cy="4056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dist="25400" dir="2700000" algn="tl" rotWithShape="0">
              <a:schemeClr val="bg1"/>
            </a:outerShdw>
          </a:effectLst>
        </p:spPr>
        <p:txBody>
          <a:bodyPr wrap="square" lIns="108000" tIns="36000" rIns="36000" bIns="36000" rtlCol="0" anchor="ctr" anchorCtr="0">
            <a:noAutofit/>
          </a:bodyPr>
          <a:lstStyle/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In – air Irradiation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Mostly High 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Fluence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&amp; thin target (thin film, semi-conductor…)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Incident Proton Energy : 20 MeV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Available Proton Energy : 3  ~  17.8 MeV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b="1" dirty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- adjusted by the distance beam window – target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b="1" dirty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- &lt; 10 MeV not recommended due to energy spread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Typical 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Fluence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: 1E10 ~ 1E14 [#/cm2]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b="1" dirty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- Limited by  Air radio-activation</a:t>
            </a:r>
          </a:p>
        </p:txBody>
      </p:sp>
      <p:sp>
        <p:nvSpPr>
          <p:cNvPr id="128" name="AutoShape 5"/>
          <p:cNvSpPr>
            <a:spLocks noChangeArrowheads="1"/>
          </p:cNvSpPr>
          <p:nvPr/>
        </p:nvSpPr>
        <p:spPr bwMode="auto">
          <a:xfrm>
            <a:off x="647865" y="14257730"/>
            <a:ext cx="16003008" cy="720050"/>
          </a:xfrm>
          <a:prstGeom prst="roundRect">
            <a:avLst>
              <a:gd name="adj" fmla="val 0"/>
            </a:avLst>
          </a:prstGeom>
          <a:solidFill>
            <a:srgbClr val="336699"/>
          </a:solidFill>
          <a:ln w="12700">
            <a:solidFill>
              <a:schemeClr val="bg1"/>
            </a:solidFill>
          </a:ln>
          <a:effectLst>
            <a:outerShdw dist="25400" dir="2700000" algn="ctr" rotWithShape="0">
              <a:schemeClr val="bg1"/>
            </a:outerShdw>
          </a:effectLst>
          <a:extLst/>
        </p:spPr>
        <p:txBody>
          <a:bodyPr wrap="none" lIns="72000" tIns="0" rIns="7200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3200" b="1" kern="0" dirty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3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TR23 facility : general purpose </a:t>
            </a:r>
            <a:endParaRPr kumimoji="0" lang="ko-KR" altLang="en-US" sz="4000" b="1" kern="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pic>
        <p:nvPicPr>
          <p:cNvPr id="129" name="Picture 2" descr="C:\Users\kaeri\Desktop\입자빔활용기술워크샵\참고사진\20180411_1722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5" y="19442400"/>
            <a:ext cx="8638961" cy="43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3" descr="C:\Users\kaeri\Desktop\입자빔활용기술워크샵\참고사진\20180504_13395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r="19617"/>
          <a:stretch/>
        </p:blipFill>
        <p:spPr bwMode="auto">
          <a:xfrm>
            <a:off x="12047199" y="15788515"/>
            <a:ext cx="4609689" cy="372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직선 화살표 연결선 130"/>
          <p:cNvCxnSpPr/>
          <p:nvPr/>
        </p:nvCxnSpPr>
        <p:spPr bwMode="auto">
          <a:xfrm flipV="1">
            <a:off x="6605613" y="18773375"/>
            <a:ext cx="5217507" cy="273516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2" name="직선 화살표 연결선 131"/>
          <p:cNvCxnSpPr/>
          <p:nvPr/>
        </p:nvCxnSpPr>
        <p:spPr bwMode="auto">
          <a:xfrm flipV="1">
            <a:off x="3382116" y="21277334"/>
            <a:ext cx="1658509" cy="524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3" name="직사각형 12"/>
          <p:cNvSpPr>
            <a:spLocks noChangeArrowheads="1"/>
          </p:cNvSpPr>
          <p:nvPr/>
        </p:nvSpPr>
        <p:spPr bwMode="auto">
          <a:xfrm>
            <a:off x="1728015" y="19665758"/>
            <a:ext cx="2300116" cy="4247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Beam window</a:t>
            </a:r>
          </a:p>
        </p:txBody>
      </p:sp>
      <p:sp>
        <p:nvSpPr>
          <p:cNvPr id="134" name="직사각형 12"/>
          <p:cNvSpPr>
            <a:spLocks noChangeArrowheads="1"/>
          </p:cNvSpPr>
          <p:nvPr/>
        </p:nvSpPr>
        <p:spPr bwMode="auto">
          <a:xfrm>
            <a:off x="5760000" y="22107219"/>
            <a:ext cx="1218124" cy="7266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Sample holder</a:t>
            </a:r>
            <a:endParaRPr kumimoji="0" lang="en-US" altLang="ko-KR" sz="1800" b="1" dirty="0">
              <a:solidFill>
                <a:srgbClr val="000066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36" name="직사각형 12"/>
          <p:cNvSpPr>
            <a:spLocks noChangeArrowheads="1"/>
          </p:cNvSpPr>
          <p:nvPr/>
        </p:nvSpPr>
        <p:spPr bwMode="auto">
          <a:xfrm>
            <a:off x="11952887" y="15841900"/>
            <a:ext cx="1728788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latinLnBrk="0">
              <a:lnSpc>
                <a:spcPct val="120000"/>
              </a:lnSpc>
            </a:pPr>
            <a:r>
              <a:rPr kumimoji="0" lang="en-US" altLang="ko-KR" sz="20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Sample</a:t>
            </a:r>
            <a:endParaRPr kumimoji="0" lang="en-US" altLang="ko-KR" sz="2000" b="1" dirty="0">
              <a:solidFill>
                <a:srgbClr val="000066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37" name="직사각형 12"/>
          <p:cNvSpPr>
            <a:spLocks noChangeArrowheads="1"/>
          </p:cNvSpPr>
          <p:nvPr/>
        </p:nvSpPr>
        <p:spPr bwMode="auto">
          <a:xfrm>
            <a:off x="3383244" y="20666570"/>
            <a:ext cx="19050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Proton beam</a:t>
            </a:r>
            <a:endParaRPr kumimoji="0" lang="en-US" altLang="ko-KR" sz="1800" b="1" dirty="0">
              <a:solidFill>
                <a:srgbClr val="FF000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138" name="그림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1872" r="2260" b="1778"/>
          <a:stretch>
            <a:fillRect/>
          </a:stretch>
        </p:blipFill>
        <p:spPr bwMode="auto">
          <a:xfrm>
            <a:off x="10867173" y="19705912"/>
            <a:ext cx="4896098" cy="41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TextBox 139"/>
          <p:cNvSpPr txBox="1"/>
          <p:nvPr/>
        </p:nvSpPr>
        <p:spPr>
          <a:xfrm>
            <a:off x="17570215" y="15121800"/>
            <a:ext cx="10718632" cy="37445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dist="25400" dir="2700000" algn="tl" rotWithShape="0">
              <a:schemeClr val="bg1"/>
            </a:outerShdw>
          </a:effectLst>
        </p:spPr>
        <p:txBody>
          <a:bodyPr wrap="square" lIns="108000" tIns="36000" rIns="36000" bIns="36000" rtlCol="0" anchor="ctr" anchorCtr="0">
            <a:noAutofit/>
          </a:bodyPr>
          <a:lstStyle/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In – air Irradiation (fixed position)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High 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Fluence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&amp; thick target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Incident Proton Energy : 102,  92,  81,  69,  57,  45,  33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Available Proton Energy : 100  ~  20 MeV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b="1" dirty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- adjusted by the degrader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Typical 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Fluence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: 1E11 ~ 1E15 [#/cm2]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b="1" dirty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- Limited by residual radio-activation</a:t>
            </a:r>
          </a:p>
        </p:txBody>
      </p:sp>
      <p:sp>
        <p:nvSpPr>
          <p:cNvPr id="141" name="AutoShape 5"/>
          <p:cNvSpPr>
            <a:spLocks noChangeArrowheads="1"/>
          </p:cNvSpPr>
          <p:nvPr/>
        </p:nvSpPr>
        <p:spPr bwMode="auto">
          <a:xfrm>
            <a:off x="17354185" y="14215668"/>
            <a:ext cx="13794632" cy="826811"/>
          </a:xfrm>
          <a:prstGeom prst="roundRect">
            <a:avLst>
              <a:gd name="adj" fmla="val 0"/>
            </a:avLst>
          </a:prstGeom>
          <a:solidFill>
            <a:srgbClr val="336699"/>
          </a:solidFill>
          <a:ln w="12700">
            <a:solidFill>
              <a:schemeClr val="bg1"/>
            </a:solidFill>
          </a:ln>
          <a:effectLst>
            <a:outerShdw dist="25400" dir="2700000" algn="ctr" rotWithShape="0">
              <a:schemeClr val="bg1"/>
            </a:outerShdw>
          </a:effectLst>
          <a:extLst/>
        </p:spPr>
        <p:txBody>
          <a:bodyPr wrap="none" lIns="72000" tIns="0" rIns="7200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2000" b="1" kern="0" dirty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3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TR103 facility : general purpose</a:t>
            </a:r>
            <a:endParaRPr kumimoji="0" lang="ko-KR" altLang="en-US" sz="4000" b="1" kern="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pic>
        <p:nvPicPr>
          <p:cNvPr id="142" name="Picture 2" descr="C:\Users\kaeri\Desktop\입자빔활용기술워크샵\참고사진\20180425_20455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2"/>
          <a:stretch/>
        </p:blipFill>
        <p:spPr bwMode="auto">
          <a:xfrm>
            <a:off x="17498205" y="19299934"/>
            <a:ext cx="7096991" cy="39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" descr="C:\Users\kaeri\Desktop\입자빔활용기술워크샵\참고사진\20180423_S02(1)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r="4126"/>
          <a:stretch/>
        </p:blipFill>
        <p:spPr bwMode="auto">
          <a:xfrm>
            <a:off x="24843225" y="19298380"/>
            <a:ext cx="7038382" cy="393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직사각형 12"/>
          <p:cNvSpPr>
            <a:spLocks noChangeArrowheads="1"/>
          </p:cNvSpPr>
          <p:nvPr/>
        </p:nvSpPr>
        <p:spPr bwMode="auto">
          <a:xfrm>
            <a:off x="17544341" y="19874460"/>
            <a:ext cx="1896629" cy="4247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Beam window</a:t>
            </a:r>
          </a:p>
        </p:txBody>
      </p:sp>
      <p:pic>
        <p:nvPicPr>
          <p:cNvPr id="151" name="Picture 2" descr="C:\Users\kaeri\Desktop\입자빔활용기술워크샵\참고사진\E153_EBT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6" b="50000"/>
          <a:stretch/>
        </p:blipFill>
        <p:spPr bwMode="auto">
          <a:xfrm>
            <a:off x="27974873" y="16260482"/>
            <a:ext cx="3822034" cy="26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C:\Users\kaeri\Desktop\입자빔활용기술워크샵\참고사진\20180503_11254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5" y="30045743"/>
            <a:ext cx="7518113" cy="36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AutoShape 5"/>
          <p:cNvSpPr>
            <a:spLocks noChangeArrowheads="1"/>
          </p:cNvSpPr>
          <p:nvPr/>
        </p:nvSpPr>
        <p:spPr bwMode="auto">
          <a:xfrm>
            <a:off x="503844" y="24046946"/>
            <a:ext cx="15759387" cy="796204"/>
          </a:xfrm>
          <a:prstGeom prst="roundRect">
            <a:avLst>
              <a:gd name="adj" fmla="val 0"/>
            </a:avLst>
          </a:prstGeom>
          <a:solidFill>
            <a:srgbClr val="336699"/>
          </a:solidFill>
          <a:ln w="12700">
            <a:solidFill>
              <a:schemeClr val="bg1"/>
            </a:solidFill>
          </a:ln>
          <a:effectLst>
            <a:outerShdw dist="25400" dir="2700000" algn="ctr" rotWithShape="0">
              <a:schemeClr val="bg1"/>
            </a:outerShdw>
          </a:effectLst>
          <a:extLst/>
        </p:spPr>
        <p:txBody>
          <a:bodyPr wrap="none" lIns="72000" tIns="0" rIns="7200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3200" b="1" kern="0" dirty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3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TR102 facility : for low flux density </a:t>
            </a:r>
            <a:endParaRPr kumimoji="0" lang="ko-KR" altLang="en-US" sz="4000" b="1" kern="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grpSp>
        <p:nvGrpSpPr>
          <p:cNvPr id="154" name="그룹 153"/>
          <p:cNvGrpSpPr>
            <a:grpSpLocks noChangeAspect="1"/>
          </p:cNvGrpSpPr>
          <p:nvPr/>
        </p:nvGrpSpPr>
        <p:grpSpPr>
          <a:xfrm>
            <a:off x="588136" y="25290910"/>
            <a:ext cx="6336881" cy="4469769"/>
            <a:chOff x="1457760" y="3582506"/>
            <a:chExt cx="4046410" cy="2861633"/>
          </a:xfrm>
        </p:grpSpPr>
        <p:pic>
          <p:nvPicPr>
            <p:cNvPr id="155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9" t="36183"/>
            <a:stretch/>
          </p:blipFill>
          <p:spPr bwMode="auto">
            <a:xfrm>
              <a:off x="1457760" y="3582506"/>
              <a:ext cx="4046410" cy="28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다이아몬드 156"/>
            <p:cNvSpPr>
              <a:spLocks noChangeAspect="1"/>
            </p:cNvSpPr>
            <p:nvPr/>
          </p:nvSpPr>
          <p:spPr bwMode="auto">
            <a:xfrm>
              <a:off x="3348484" y="4749870"/>
              <a:ext cx="223172" cy="226876"/>
            </a:xfrm>
            <a:prstGeom prst="diamond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0" name="타원 159"/>
            <p:cNvSpPr>
              <a:spLocks noChangeAspect="1"/>
            </p:cNvSpPr>
            <p:nvPr/>
          </p:nvSpPr>
          <p:spPr bwMode="auto">
            <a:xfrm>
              <a:off x="3961123" y="5718842"/>
              <a:ext cx="68580" cy="6858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1" name="타원 160"/>
            <p:cNvSpPr>
              <a:spLocks noChangeAspect="1"/>
            </p:cNvSpPr>
            <p:nvPr/>
          </p:nvSpPr>
          <p:spPr bwMode="auto">
            <a:xfrm>
              <a:off x="3967223" y="5907817"/>
              <a:ext cx="68580" cy="6858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4016699" y="27210102"/>
            <a:ext cx="1023926" cy="54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Collimator </a:t>
            </a:r>
          </a:p>
          <a:p>
            <a:r>
              <a:rPr lang="en-US" altLang="ko-KR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&amp; Degrader</a:t>
            </a:r>
            <a:endParaRPr lang="ko-KR" altLang="en-US" sz="1400" b="1" dirty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63" name="타원 162"/>
          <p:cNvSpPr/>
          <p:nvPr/>
        </p:nvSpPr>
        <p:spPr bwMode="auto">
          <a:xfrm rot="19380000">
            <a:off x="3570971" y="26764674"/>
            <a:ext cx="932009" cy="1791152"/>
          </a:xfrm>
          <a:prstGeom prst="ellipse">
            <a:avLst/>
          </a:prstGeom>
          <a:solidFill>
            <a:srgbClr val="FF0000">
              <a:alpha val="10000"/>
            </a:srgbClr>
          </a:solidFill>
          <a:ln w="317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468025" y="28638587"/>
            <a:ext cx="861157" cy="31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Octupole</a:t>
            </a:r>
            <a:endParaRPr lang="ko-KR" altLang="en-US" sz="1400" b="1" dirty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518272" y="25059180"/>
            <a:ext cx="9539733" cy="47262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dist="25400" dir="2700000" algn="tl" rotWithShape="0">
              <a:schemeClr val="bg1"/>
            </a:outerShdw>
          </a:effectLst>
        </p:spPr>
        <p:txBody>
          <a:bodyPr wrap="square" lIns="108000" tIns="36000" rIns="36000" bIns="36000" rtlCol="0" anchor="ctr" anchorCtr="0">
            <a:spAutoFit/>
          </a:bodyPr>
          <a:lstStyle/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In – air Irradiation 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Low 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Fluence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&amp; thick target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Incident Proton Energy : 102,  92,  81,  69,  57,  45,  33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Available Proton Energy : 100  ~  20 MeV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b="1" dirty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- adjusted by the Al degrader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Typical 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Fluence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: 1E5 ~ 1E8 [#/cm2]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Tx/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Typical beam shape: square like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altLang="ko-KR" sz="2800" b="1" dirty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Typical Uniformity: &lt; 10%, 100 mm X 100 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mm</a:t>
            </a: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Low radio-activation : easy access</a:t>
            </a:r>
            <a:endParaRPr lang="ko-KR" altLang="en-US" sz="2800" b="1" dirty="0">
              <a:solidFill>
                <a:srgbClr val="000066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</p:txBody>
      </p:sp>
      <p:pic>
        <p:nvPicPr>
          <p:cNvPr id="168" name="그림 167">
            <a:extLst>
              <a:ext uri="{FF2B5EF4-FFF2-40B4-BE49-F238E27FC236}">
                <a16:creationId xmlns:a16="http://schemas.microsoft.com/office/drawing/2014/main" id="{2DCA1388-05AB-9E43-8B6E-79AF17852432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11179" r="30403" b="3423"/>
          <a:stretch>
            <a:fillRect/>
          </a:stretch>
        </p:blipFill>
        <p:spPr bwMode="auto">
          <a:xfrm>
            <a:off x="9781541" y="30119653"/>
            <a:ext cx="4083159" cy="341395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AutoShape 5"/>
          <p:cNvSpPr>
            <a:spLocks noChangeArrowheads="1"/>
          </p:cNvSpPr>
          <p:nvPr/>
        </p:nvSpPr>
        <p:spPr bwMode="auto">
          <a:xfrm>
            <a:off x="10657255" y="35310308"/>
            <a:ext cx="10714978" cy="766402"/>
          </a:xfrm>
          <a:prstGeom prst="roundRect">
            <a:avLst>
              <a:gd name="adj" fmla="val 0"/>
            </a:avLst>
          </a:prstGeom>
          <a:solidFill>
            <a:srgbClr val="336699"/>
          </a:solidFill>
          <a:ln w="12700">
            <a:solidFill>
              <a:schemeClr val="bg1"/>
            </a:solidFill>
          </a:ln>
          <a:effectLst>
            <a:outerShdw dist="25400" dir="2700000" algn="ctr" rotWithShape="0">
              <a:schemeClr val="bg1"/>
            </a:outerShdw>
          </a:effectLst>
          <a:extLst/>
        </p:spPr>
        <p:txBody>
          <a:bodyPr wrap="none" lIns="72000" tIns="0" rIns="7200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3200" b="1" kern="0" dirty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3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New experimental set-up</a:t>
            </a:r>
            <a:endParaRPr kumimoji="0" lang="ko-KR" altLang="en-US" sz="3200" b="1" kern="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645335" y="36865344"/>
            <a:ext cx="10237343" cy="5044176"/>
            <a:chOff x="10556077" y="37022205"/>
            <a:chExt cx="7882611" cy="3248882"/>
          </a:xfrm>
        </p:grpSpPr>
        <p:sp>
          <p:nvSpPr>
            <p:cNvPr id="70" name="TextBox 69"/>
            <p:cNvSpPr txBox="1"/>
            <p:nvPr/>
          </p:nvSpPr>
          <p:spPr>
            <a:xfrm>
              <a:off x="10724498" y="39570162"/>
              <a:ext cx="1414037" cy="25770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Beam window</a:t>
              </a:r>
              <a:endParaRPr lang="ko-KR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337592" y="39616913"/>
              <a:ext cx="2274766" cy="65417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Monitoring Instruments</a:t>
              </a:r>
            </a:p>
            <a:p>
              <a:r>
                <a:rPr lang="en-US" altLang="ko-KR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In-air ACCT</a:t>
              </a:r>
            </a:p>
            <a:p>
              <a:r>
                <a:rPr lang="en-US" altLang="ko-KR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MWPM, SWIC</a:t>
              </a:r>
              <a:endParaRPr lang="ko-KR" alt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248015" y="39570162"/>
              <a:ext cx="1083632" cy="45593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Defining </a:t>
              </a:r>
            </a:p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Collimator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950430" y="39523321"/>
              <a:ext cx="1488258" cy="45593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Ref.</a:t>
              </a:r>
              <a:r>
                <a:rPr lang="ko-KR" altLang="en-US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latin typeface="Arial" pitchFamily="34" charset="0"/>
                  <a:cs typeface="Arial" pitchFamily="34" charset="0"/>
                </a:rPr>
                <a:t>Dosimetry</a:t>
              </a:r>
              <a:endParaRPr lang="en-US" altLang="ko-KR" sz="2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: IC &amp; FC</a:t>
              </a:r>
            </a:p>
          </p:txBody>
        </p:sp>
        <p:cxnSp>
          <p:nvCxnSpPr>
            <p:cNvPr id="79" name="직선 화살표 연결선 78"/>
            <p:cNvCxnSpPr/>
            <p:nvPr/>
          </p:nvCxnSpPr>
          <p:spPr>
            <a:xfrm flipV="1">
              <a:off x="11552075" y="38976300"/>
              <a:ext cx="203793" cy="553381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80" name="직선 화살표 연결선 79"/>
            <p:cNvCxnSpPr>
              <a:stCxn id="75" idx="0"/>
            </p:cNvCxnSpPr>
            <p:nvPr/>
          </p:nvCxnSpPr>
          <p:spPr>
            <a:xfrm flipV="1">
              <a:off x="12789831" y="38918304"/>
              <a:ext cx="279756" cy="651858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81" name="직선 화살표 연결선 80"/>
            <p:cNvCxnSpPr>
              <a:stCxn id="73" idx="0"/>
            </p:cNvCxnSpPr>
            <p:nvPr/>
          </p:nvCxnSpPr>
          <p:spPr>
            <a:xfrm flipH="1" flipV="1">
              <a:off x="14165834" y="38752818"/>
              <a:ext cx="309141" cy="864095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82" name="직선 화살표 연결선 81"/>
            <p:cNvCxnSpPr>
              <a:stCxn id="78" idx="0"/>
              <a:endCxn id="94" idx="2"/>
            </p:cNvCxnSpPr>
            <p:nvPr/>
          </p:nvCxnSpPr>
          <p:spPr>
            <a:xfrm flipH="1" flipV="1">
              <a:off x="16946538" y="38949879"/>
              <a:ext cx="748022" cy="573442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83" name="직선 화살표 연결선 82"/>
            <p:cNvCxnSpPr>
              <a:stCxn id="78" idx="0"/>
              <a:endCxn id="93" idx="3"/>
            </p:cNvCxnSpPr>
            <p:nvPr/>
          </p:nvCxnSpPr>
          <p:spPr>
            <a:xfrm flipH="1" flipV="1">
              <a:off x="17564229" y="38197069"/>
              <a:ext cx="130330" cy="1326252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16121899" y="37022205"/>
              <a:ext cx="1304046" cy="25770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Test location</a:t>
              </a:r>
              <a:endParaRPr lang="ko-KR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5" name="직선 화살표 연결선 84"/>
            <p:cNvCxnSpPr>
              <a:endCxn id="84" idx="2"/>
            </p:cNvCxnSpPr>
            <p:nvPr/>
          </p:nvCxnSpPr>
          <p:spPr>
            <a:xfrm flipH="1" flipV="1">
              <a:off x="16773922" y="37279910"/>
              <a:ext cx="261280" cy="714069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15682816" y="39523321"/>
              <a:ext cx="1083632" cy="45593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Test </a:t>
              </a:r>
            </a:p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Collimator</a:t>
              </a:r>
            </a:p>
          </p:txBody>
        </p:sp>
        <p:cxnSp>
          <p:nvCxnSpPr>
            <p:cNvPr id="87" name="직선 화살표 연결선 86"/>
            <p:cNvCxnSpPr>
              <a:stCxn id="86" idx="0"/>
              <a:endCxn id="91" idx="2"/>
            </p:cNvCxnSpPr>
            <p:nvPr/>
          </p:nvCxnSpPr>
          <p:spPr>
            <a:xfrm flipH="1" flipV="1">
              <a:off x="15519630" y="38949879"/>
              <a:ext cx="705002" cy="573442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grpSp>
          <p:nvGrpSpPr>
            <p:cNvPr id="88" name="그룹 87"/>
            <p:cNvGrpSpPr/>
            <p:nvPr/>
          </p:nvGrpSpPr>
          <p:grpSpPr>
            <a:xfrm>
              <a:off x="10556077" y="37116378"/>
              <a:ext cx="7126446" cy="2068487"/>
              <a:chOff x="778882" y="3287404"/>
              <a:chExt cx="7126446" cy="2068487"/>
            </a:xfrm>
          </p:grpSpPr>
          <p:cxnSp>
            <p:nvCxnSpPr>
              <p:cNvPr id="89" name="직선 화살표 연결선 88"/>
              <p:cNvCxnSpPr/>
              <p:nvPr/>
            </p:nvCxnSpPr>
            <p:spPr>
              <a:xfrm>
                <a:off x="778884" y="4368094"/>
                <a:ext cx="1450792" cy="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0" name="직사각형 89"/>
              <p:cNvSpPr/>
              <p:nvPr/>
            </p:nvSpPr>
            <p:spPr>
              <a:xfrm>
                <a:off x="3194618" y="3615283"/>
                <a:ext cx="144017" cy="1505622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91" name="직사각형 90"/>
              <p:cNvSpPr/>
              <p:nvPr/>
            </p:nvSpPr>
            <p:spPr>
              <a:xfrm>
                <a:off x="5670427" y="3615283"/>
                <a:ext cx="144017" cy="1505622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cxnSp>
            <p:nvCxnSpPr>
              <p:cNvPr id="92" name="직선 연결선 91"/>
              <p:cNvCxnSpPr/>
              <p:nvPr/>
            </p:nvCxnSpPr>
            <p:spPr>
              <a:xfrm>
                <a:off x="2340569" y="3615283"/>
                <a:ext cx="0" cy="150562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3" name="직사각형 92"/>
              <p:cNvSpPr/>
              <p:nvPr/>
            </p:nvSpPr>
            <p:spPr>
              <a:xfrm>
                <a:off x="7391231" y="3877131"/>
                <a:ext cx="395803" cy="98192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kern="0" dirty="0" smtClean="0">
                    <a:solidFill>
                      <a:sysClr val="window" lastClr="FFFFFF"/>
                    </a:solidFill>
                    <a:latin typeface="맑은 고딕"/>
                    <a:ea typeface="맑은 고딕"/>
                  </a:rPr>
                  <a:t>FC</a:t>
                </a:r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7115336" y="4496836"/>
                <a:ext cx="108012" cy="624069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4343028" y="3615283"/>
                <a:ext cx="284139" cy="1505622"/>
              </a:xfrm>
              <a:prstGeom prst="rect">
                <a:avLst/>
              </a:prstGeom>
              <a:solidFill>
                <a:srgbClr val="05D1B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78882" y="3699707"/>
                <a:ext cx="1450792" cy="53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Proton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Beam</a:t>
                </a:r>
              </a:p>
            </p:txBody>
          </p:sp>
          <p:sp>
            <p:nvSpPr>
              <p:cNvPr id="97" name="직사각형 96"/>
              <p:cNvSpPr/>
              <p:nvPr/>
            </p:nvSpPr>
            <p:spPr>
              <a:xfrm>
                <a:off x="3194618" y="4134148"/>
                <a:ext cx="144017" cy="4678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98" name="직사각형 97"/>
              <p:cNvSpPr/>
              <p:nvPr/>
            </p:nvSpPr>
            <p:spPr>
              <a:xfrm>
                <a:off x="5670426" y="4134148"/>
                <a:ext cx="144017" cy="4678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99" name="타원 98"/>
              <p:cNvSpPr/>
              <p:nvPr/>
            </p:nvSpPr>
            <p:spPr>
              <a:xfrm>
                <a:off x="6910964" y="3789040"/>
                <a:ext cx="994364" cy="108540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100" name="타원 99"/>
              <p:cNvSpPr/>
              <p:nvPr/>
            </p:nvSpPr>
            <p:spPr>
              <a:xfrm>
                <a:off x="3973352" y="3287404"/>
                <a:ext cx="994364" cy="2068487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p:grpSp>
      </p:grpSp>
      <p:sp>
        <p:nvSpPr>
          <p:cNvPr id="101" name="AutoShape 5"/>
          <p:cNvSpPr>
            <a:spLocks noChangeArrowheads="1"/>
          </p:cNvSpPr>
          <p:nvPr/>
        </p:nvSpPr>
        <p:spPr bwMode="auto">
          <a:xfrm>
            <a:off x="16650872" y="24069647"/>
            <a:ext cx="14950947" cy="773503"/>
          </a:xfrm>
          <a:prstGeom prst="roundRect">
            <a:avLst>
              <a:gd name="adj" fmla="val 0"/>
            </a:avLst>
          </a:prstGeom>
          <a:solidFill>
            <a:srgbClr val="336699"/>
          </a:solidFill>
          <a:ln w="12700">
            <a:solidFill>
              <a:schemeClr val="bg1"/>
            </a:solidFill>
          </a:ln>
          <a:effectLst>
            <a:outerShdw dist="25400" dir="2700000" algn="ctr" rotWithShape="0">
              <a:schemeClr val="bg1"/>
            </a:outerShdw>
          </a:effectLst>
          <a:extLst/>
        </p:spPr>
        <p:txBody>
          <a:bodyPr wrap="none" lIns="72000" tIns="0" rIns="7200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3200" b="1" kern="0" dirty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3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Beam Quality Assurance</a:t>
            </a:r>
            <a:endParaRPr kumimoji="0" lang="ko-KR" altLang="en-US" sz="4000" b="1" kern="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490065" y="25131190"/>
            <a:ext cx="13462346" cy="1792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dist="25400" dir="2700000" algn="tl" rotWithShape="0">
              <a:schemeClr val="bg1"/>
            </a:outerShdw>
          </a:effectLst>
        </p:spPr>
        <p:txBody>
          <a:bodyPr wrap="square" lIns="108000" tIns="36000" rIns="36000" bIns="36000" rtlCol="0" anchor="ctr" anchorCtr="0">
            <a:noAutofit/>
          </a:bodyPr>
          <a:lstStyle/>
          <a:p>
            <a:pPr marL="216000" indent="-216000">
              <a:spcBef>
                <a:spcPts val="0"/>
              </a:spcBef>
              <a:buBlip>
                <a:blip r:embed="rId2"/>
              </a:buBlip>
            </a:pPr>
            <a:r>
              <a:rPr lang="en-US" altLang="ko-KR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Instrument </a:t>
            </a:r>
            <a:r>
              <a:rPr lang="en-US" altLang="ko-KR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&amp; Method</a:t>
            </a:r>
            <a:endParaRPr lang="en-US" altLang="ko-KR" sz="2800" b="1" dirty="0">
              <a:solidFill>
                <a:srgbClr val="0000CC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- Beam profile : 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Radiochromic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film, 2D array IC, Flat Panel Detector</a:t>
            </a:r>
          </a:p>
          <a:p>
            <a:pPr>
              <a:spcBef>
                <a:spcPts val="0"/>
              </a:spcBef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- Reference 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Dosimetry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(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fluence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or dose): FC, IC, </a:t>
            </a:r>
            <a:r>
              <a:rPr lang="en-US" altLang="ko-KR" sz="28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Radiochromic</a:t>
            </a: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film</a:t>
            </a:r>
          </a:p>
          <a:p>
            <a:pPr>
              <a:spcBef>
                <a:spcPts val="0"/>
              </a:spcBef>
            </a:pPr>
            <a:r>
              <a:rPr lang="en-US" altLang="ko-KR" sz="2800" b="1" dirty="0" smtClean="0">
                <a:solidFill>
                  <a:srgbClr val="000066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- Beam Energy: Range in Polycarbonate, MLFC</a:t>
            </a:r>
          </a:p>
        </p:txBody>
      </p:sp>
      <p:sp>
        <p:nvSpPr>
          <p:cNvPr id="103" name="TextBox 47">
            <a:extLst>
              <a:ext uri="{FF2B5EF4-FFF2-40B4-BE49-F238E27FC236}">
                <a16:creationId xmlns:a16="http://schemas.microsoft.com/office/drawing/2014/main" id="{1F6ECCD7-54F8-264F-94E1-40AFC0F8BC80}"/>
              </a:ext>
            </a:extLst>
          </p:cNvPr>
          <p:cNvSpPr txBox="1"/>
          <p:nvPr/>
        </p:nvSpPr>
        <p:spPr>
          <a:xfrm>
            <a:off x="16665374" y="30995547"/>
            <a:ext cx="2957632" cy="457424"/>
          </a:xfrm>
          <a:prstGeom prst="rect">
            <a:avLst/>
          </a:prstGeom>
          <a:noFill/>
          <a:ln w="12700">
            <a:noFill/>
          </a:ln>
          <a:effectLst>
            <a:outerShdw dist="25400" dir="2700000" algn="tl" rotWithShape="0">
              <a:schemeClr val="bg1"/>
            </a:outerShdw>
          </a:effectLst>
        </p:spPr>
        <p:txBody>
          <a:bodyPr vert="horz" wrap="square" lIns="108000" tIns="36000" rIns="36000" bIns="36000" rtlCol="0" anchor="t" anchorCtr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ko-KR" sz="2000" b="1" dirty="0"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2D Array Ion Chamber</a:t>
            </a:r>
          </a:p>
        </p:txBody>
      </p:sp>
      <p:sp>
        <p:nvSpPr>
          <p:cNvPr id="104" name="TextBox 47">
            <a:extLst>
              <a:ext uri="{FF2B5EF4-FFF2-40B4-BE49-F238E27FC236}">
                <a16:creationId xmlns:a16="http://schemas.microsoft.com/office/drawing/2014/main" id="{1F6ECCD7-54F8-264F-94E1-40AFC0F8BC80}"/>
              </a:ext>
            </a:extLst>
          </p:cNvPr>
          <p:cNvSpPr txBox="1"/>
          <p:nvPr/>
        </p:nvSpPr>
        <p:spPr>
          <a:xfrm>
            <a:off x="16130015" y="27658416"/>
            <a:ext cx="2263599" cy="842145"/>
          </a:xfrm>
          <a:prstGeom prst="rect">
            <a:avLst/>
          </a:prstGeom>
          <a:noFill/>
          <a:ln w="12700">
            <a:noFill/>
          </a:ln>
          <a:effectLst>
            <a:outerShdw dist="25400" dir="2700000" algn="tl" rotWithShape="0">
              <a:schemeClr val="bg1"/>
            </a:outerShdw>
          </a:effectLst>
        </p:spPr>
        <p:txBody>
          <a:bodyPr vert="horz" wrap="square" lIns="108000" tIns="36000" rIns="36000" bIns="3600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altLang="ko-KR" sz="2000" b="1" dirty="0" err="1" smtClean="0"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Radiochromic</a:t>
            </a:r>
            <a:r>
              <a:rPr lang="en-US" altLang="ko-KR" sz="2000" b="1" dirty="0" smtClean="0"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endParaRPr lang="en-US" altLang="ko-KR" sz="2000" b="1" dirty="0" smtClean="0"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altLang="ko-KR" sz="2000" b="1" dirty="0" smtClean="0"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film</a:t>
            </a:r>
            <a:endParaRPr lang="en-US" altLang="ko-KR" sz="2000" b="1" dirty="0"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</p:txBody>
      </p:sp>
      <p:pic>
        <p:nvPicPr>
          <p:cNvPr id="106" name="Picture 3" descr="C:\Users\kaeri\Desktop\입자빔활용기술워크샵\참고사진\E153.tif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26588" r="9040"/>
          <a:stretch/>
        </p:blipFill>
        <p:spPr bwMode="auto">
          <a:xfrm>
            <a:off x="16330073" y="28690406"/>
            <a:ext cx="1919521" cy="16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id="{2B2D49A1-4A1F-354C-B2D9-8A1DC9F4C1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6479355" y="31452971"/>
            <a:ext cx="3714509" cy="2094085"/>
          </a:xfrm>
          <a:prstGeom prst="rect">
            <a:avLst/>
          </a:prstGeom>
          <a:ln>
            <a:solidFill>
              <a:srgbClr val="474747"/>
            </a:solidFill>
          </a:ln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255C34FD-31AD-5147-B76B-C4121CE6C9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0443857" y="30951876"/>
            <a:ext cx="2558397" cy="2805415"/>
          </a:xfrm>
          <a:prstGeom prst="rect">
            <a:avLst/>
          </a:prstGeom>
        </p:spPr>
      </p:pic>
      <p:cxnSp>
        <p:nvCxnSpPr>
          <p:cNvPr id="112" name="직선 화살표 연결선 111"/>
          <p:cNvCxnSpPr/>
          <p:nvPr/>
        </p:nvCxnSpPr>
        <p:spPr bwMode="auto">
          <a:xfrm>
            <a:off x="19623006" y="32461111"/>
            <a:ext cx="94706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14" name="그림 113">
            <a:extLst>
              <a:ext uri="{FF2B5EF4-FFF2-40B4-BE49-F238E27FC236}">
                <a16:creationId xmlns:a16="http://schemas.microsoft.com/office/drawing/2014/main" id="{591687D3-BB75-3641-9C7D-158248AD40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3900397" y="27839344"/>
            <a:ext cx="3955080" cy="2389457"/>
          </a:xfrm>
          <a:prstGeom prst="rect">
            <a:avLst/>
          </a:prstGeom>
        </p:spPr>
      </p:pic>
      <p:pic>
        <p:nvPicPr>
          <p:cNvPr id="115" name="그림 114">
            <a:extLst>
              <a:ext uri="{FF2B5EF4-FFF2-40B4-BE49-F238E27FC236}">
                <a16:creationId xmlns:a16="http://schemas.microsoft.com/office/drawing/2014/main" id="{4C541A26-5083-A947-BE8F-E1F9105AAB80}"/>
              </a:ext>
            </a:extLst>
          </p:cNvPr>
          <p:cNvPicPr/>
          <p:nvPr/>
        </p:nvPicPr>
        <p:blipFill>
          <a:blip r:embed="rId22"/>
          <a:stretch>
            <a:fillRect/>
          </a:stretch>
        </p:blipFill>
        <p:spPr>
          <a:xfrm>
            <a:off x="23650344" y="30516841"/>
            <a:ext cx="4217302" cy="3066791"/>
          </a:xfrm>
          <a:prstGeom prst="rect">
            <a:avLst/>
          </a:prstGeom>
        </p:spPr>
      </p:pic>
      <p:pic>
        <p:nvPicPr>
          <p:cNvPr id="116" name="Picture 2" descr="C:\Users\komac\Desktop\20180412_153734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6" r="708"/>
          <a:stretch/>
        </p:blipFill>
        <p:spPr bwMode="auto">
          <a:xfrm>
            <a:off x="28258984" y="27462210"/>
            <a:ext cx="3342836" cy="27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 descr="C:\Users\komac\Desktop\20180320_112913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r="17575" b="9772"/>
          <a:stretch/>
        </p:blipFill>
        <p:spPr bwMode="auto">
          <a:xfrm>
            <a:off x="28258984" y="30984625"/>
            <a:ext cx="3545972" cy="26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31835" y="12025370"/>
            <a:ext cx="184776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: </a:t>
            </a:r>
            <a:r>
              <a:rPr lang="en-US" altLang="ko-KR" sz="3200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KOMAC provide 20 &amp; 100 MeV proton beam through the 3 kind of irradiation facility</a:t>
            </a:r>
            <a:endParaRPr lang="en-US" altLang="ko-KR" sz="3200" b="1" dirty="0">
              <a:solidFill>
                <a:srgbClr val="0000CC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17891493" y="9793060"/>
            <a:ext cx="4071332" cy="2625924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8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8" name="모서리가 둥근 직사각형 117"/>
          <p:cNvSpPr/>
          <p:nvPr/>
        </p:nvSpPr>
        <p:spPr bwMode="auto">
          <a:xfrm>
            <a:off x="23042974" y="10467623"/>
            <a:ext cx="4351889" cy="2493877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9" name="모서리가 둥근 직사각형 118"/>
          <p:cNvSpPr/>
          <p:nvPr/>
        </p:nvSpPr>
        <p:spPr bwMode="auto">
          <a:xfrm>
            <a:off x="27939655" y="8208840"/>
            <a:ext cx="4026303" cy="2368310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0" name="AutoShape 5"/>
          <p:cNvSpPr>
            <a:spLocks noChangeArrowheads="1"/>
          </p:cNvSpPr>
          <p:nvPr/>
        </p:nvSpPr>
        <p:spPr bwMode="auto">
          <a:xfrm>
            <a:off x="21962825" y="35310308"/>
            <a:ext cx="9060225" cy="766402"/>
          </a:xfrm>
          <a:prstGeom prst="roundRect">
            <a:avLst>
              <a:gd name="adj" fmla="val 0"/>
            </a:avLst>
          </a:prstGeom>
          <a:solidFill>
            <a:srgbClr val="336699"/>
          </a:solidFill>
          <a:ln w="12700">
            <a:solidFill>
              <a:schemeClr val="bg1"/>
            </a:solidFill>
          </a:ln>
          <a:effectLst>
            <a:outerShdw dist="25400" dir="2700000" algn="ctr" rotWithShape="0">
              <a:schemeClr val="bg1"/>
            </a:outerShdw>
          </a:effectLst>
          <a:extLst/>
        </p:spPr>
        <p:txBody>
          <a:bodyPr wrap="none" lIns="72000" tIns="0" rIns="7200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3200" b="1" kern="0" dirty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3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New </a:t>
            </a:r>
            <a:r>
              <a:rPr kumimoji="0" lang="en-US" altLang="ko-KR" sz="3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control interface for proton irradiation</a:t>
            </a:r>
            <a:endParaRPr kumimoji="0" lang="ko-KR" altLang="en-US" sz="3200" b="1" kern="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pic>
        <p:nvPicPr>
          <p:cNvPr id="121" name="Picture 2" descr="C:\Users\kaeri\Desktop\입자빔활용기술워크샵\참고사진\E153_EB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343" y="27593227"/>
            <a:ext cx="5327991" cy="28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텍스트상자 48">
            <a:extLst>
              <a:ext uri="{FF2B5EF4-FFF2-40B4-BE49-F238E27FC236}">
                <a16:creationId xmlns:a16="http://schemas.microsoft.com/office/drawing/2014/main" id="{ABA64757-5459-6B46-9F1D-F6281E8AA04D}"/>
              </a:ext>
            </a:extLst>
          </p:cNvPr>
          <p:cNvSpPr txBox="1"/>
          <p:nvPr/>
        </p:nvSpPr>
        <p:spPr>
          <a:xfrm>
            <a:off x="18210486" y="27420411"/>
            <a:ext cx="24154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1200" b="1" dirty="0" smtClean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Analysis Software(by </a:t>
            </a:r>
            <a:r>
              <a:rPr kumimoji="1" lang="en-US" altLang="ko-KR" sz="1200" b="1" dirty="0" err="1" smtClean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Matlab</a:t>
            </a:r>
            <a:r>
              <a:rPr kumimoji="1" lang="en-US" altLang="ko-KR" sz="1200" b="1" dirty="0" smtClean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) </a:t>
            </a:r>
            <a:endParaRPr kumimoji="1" lang="ko-KR" altLang="en-US" sz="1200" b="1" dirty="0">
              <a:solidFill>
                <a:srgbClr val="0432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직사각형 12"/>
          <p:cNvSpPr>
            <a:spLocks noChangeArrowheads="1"/>
          </p:cNvSpPr>
          <p:nvPr/>
        </p:nvSpPr>
        <p:spPr bwMode="auto">
          <a:xfrm>
            <a:off x="27947147" y="15525518"/>
            <a:ext cx="1938743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Typical</a:t>
            </a:r>
          </a:p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Beam Profile</a:t>
            </a:r>
            <a:endParaRPr kumimoji="0" lang="en-US" altLang="ko-KR" sz="1800" b="1" dirty="0">
              <a:solidFill>
                <a:srgbClr val="000066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cxnSp>
        <p:nvCxnSpPr>
          <p:cNvPr id="124" name="직선 화살표 연결선 123"/>
          <p:cNvCxnSpPr/>
          <p:nvPr/>
        </p:nvCxnSpPr>
        <p:spPr bwMode="auto">
          <a:xfrm flipV="1">
            <a:off x="18650365" y="21205324"/>
            <a:ext cx="1658509" cy="524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5" name="직사각형 12"/>
          <p:cNvSpPr>
            <a:spLocks noChangeArrowheads="1"/>
          </p:cNvSpPr>
          <p:nvPr/>
        </p:nvSpPr>
        <p:spPr bwMode="auto">
          <a:xfrm>
            <a:off x="27750825" y="21943820"/>
            <a:ext cx="1218124" cy="7266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Sample holder</a:t>
            </a:r>
            <a:endParaRPr kumimoji="0" lang="en-US" altLang="ko-KR" sz="1800" b="1" dirty="0">
              <a:solidFill>
                <a:srgbClr val="000066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26" name="직사각형 12"/>
          <p:cNvSpPr>
            <a:spLocks noChangeArrowheads="1"/>
          </p:cNvSpPr>
          <p:nvPr/>
        </p:nvSpPr>
        <p:spPr bwMode="auto">
          <a:xfrm>
            <a:off x="18651493" y="20594560"/>
            <a:ext cx="19050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Proton beam</a:t>
            </a:r>
            <a:endParaRPr kumimoji="0" lang="en-US" altLang="ko-KR" sz="1800" b="1" dirty="0">
              <a:solidFill>
                <a:srgbClr val="FF000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35" name="직사각형 12"/>
          <p:cNvSpPr>
            <a:spLocks noChangeArrowheads="1"/>
          </p:cNvSpPr>
          <p:nvPr/>
        </p:nvSpPr>
        <p:spPr bwMode="auto">
          <a:xfrm>
            <a:off x="11457745" y="19954850"/>
            <a:ext cx="1938743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Typical</a:t>
            </a:r>
          </a:p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Beam Profile</a:t>
            </a:r>
            <a:endParaRPr kumimoji="0" lang="en-US" altLang="ko-KR" sz="1800" b="1" dirty="0">
              <a:solidFill>
                <a:srgbClr val="000066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cxnSp>
        <p:nvCxnSpPr>
          <p:cNvPr id="139" name="직선 화살표 연결선 138"/>
          <p:cNvCxnSpPr/>
          <p:nvPr/>
        </p:nvCxnSpPr>
        <p:spPr bwMode="auto">
          <a:xfrm flipV="1">
            <a:off x="1439975" y="31966895"/>
            <a:ext cx="1658509" cy="524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6" name="직사각형 12"/>
          <p:cNvSpPr>
            <a:spLocks noChangeArrowheads="1"/>
          </p:cNvSpPr>
          <p:nvPr/>
        </p:nvSpPr>
        <p:spPr bwMode="auto">
          <a:xfrm>
            <a:off x="1441103" y="31356131"/>
            <a:ext cx="19050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Proton beam</a:t>
            </a:r>
            <a:endParaRPr kumimoji="0" lang="en-US" altLang="ko-KR" sz="1800" b="1" dirty="0">
              <a:solidFill>
                <a:srgbClr val="FF000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58" name="직사각형 12"/>
          <p:cNvSpPr>
            <a:spLocks noChangeArrowheads="1"/>
          </p:cNvSpPr>
          <p:nvPr/>
        </p:nvSpPr>
        <p:spPr bwMode="auto">
          <a:xfrm>
            <a:off x="9781541" y="30149631"/>
            <a:ext cx="1938743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Typical</a:t>
            </a:r>
          </a:p>
          <a:p>
            <a:pPr algn="ctr" latinLnBrk="0">
              <a:lnSpc>
                <a:spcPct val="120000"/>
              </a:lnSpc>
            </a:pPr>
            <a:r>
              <a:rPr kumimoji="0" lang="en-US" altLang="ko-KR" sz="18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Beam Profile</a:t>
            </a:r>
            <a:endParaRPr kumimoji="0" lang="en-US" altLang="ko-KR" sz="1800" b="1" dirty="0">
              <a:solidFill>
                <a:srgbClr val="000066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59" name="모서리가 둥근 직사각형 158"/>
          <p:cNvSpPr/>
          <p:nvPr/>
        </p:nvSpPr>
        <p:spPr bwMode="auto">
          <a:xfrm>
            <a:off x="16263232" y="27204381"/>
            <a:ext cx="7315102" cy="3461660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2" name="모서리가 둥근 직사각형 171"/>
          <p:cNvSpPr/>
          <p:nvPr/>
        </p:nvSpPr>
        <p:spPr bwMode="auto">
          <a:xfrm>
            <a:off x="16191222" y="30842981"/>
            <a:ext cx="7315102" cy="3058330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3" name="모서리가 둥근 직사각형 172"/>
          <p:cNvSpPr/>
          <p:nvPr/>
        </p:nvSpPr>
        <p:spPr bwMode="auto">
          <a:xfrm>
            <a:off x="23733191" y="27033888"/>
            <a:ext cx="4252968" cy="6822504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4" name="TextBox 47">
            <a:extLst>
              <a:ext uri="{FF2B5EF4-FFF2-40B4-BE49-F238E27FC236}">
                <a16:creationId xmlns:a16="http://schemas.microsoft.com/office/drawing/2014/main" id="{1F6ECCD7-54F8-264F-94E1-40AFC0F8BC80}"/>
              </a:ext>
            </a:extLst>
          </p:cNvPr>
          <p:cNvSpPr txBox="1"/>
          <p:nvPr/>
        </p:nvSpPr>
        <p:spPr>
          <a:xfrm>
            <a:off x="24437232" y="27204381"/>
            <a:ext cx="2957632" cy="488971"/>
          </a:xfrm>
          <a:prstGeom prst="rect">
            <a:avLst/>
          </a:prstGeom>
          <a:noFill/>
          <a:ln w="12700">
            <a:noFill/>
          </a:ln>
          <a:effectLst>
            <a:outerShdw dist="25400" dir="2700000" algn="tl" rotWithShape="0">
              <a:schemeClr val="bg1"/>
            </a:outerShdw>
          </a:effectLst>
        </p:spPr>
        <p:txBody>
          <a:bodyPr vert="horz" wrap="square" lIns="108000" tIns="36000" rIns="36000" bIns="3600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altLang="ko-KR" sz="2400" b="1" dirty="0" smtClean="0"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MLFC</a:t>
            </a:r>
            <a:endParaRPr lang="en-US" altLang="ko-KR" sz="2400" b="1" dirty="0"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</p:txBody>
      </p:sp>
      <p:sp>
        <p:nvSpPr>
          <p:cNvPr id="175" name="TextBox 47">
            <a:extLst>
              <a:ext uri="{FF2B5EF4-FFF2-40B4-BE49-F238E27FC236}">
                <a16:creationId xmlns:a16="http://schemas.microsoft.com/office/drawing/2014/main" id="{1F6ECCD7-54F8-264F-94E1-40AFC0F8BC80}"/>
              </a:ext>
            </a:extLst>
          </p:cNvPr>
          <p:cNvSpPr txBox="1"/>
          <p:nvPr/>
        </p:nvSpPr>
        <p:spPr>
          <a:xfrm>
            <a:off x="28330994" y="27003450"/>
            <a:ext cx="2957632" cy="488971"/>
          </a:xfrm>
          <a:prstGeom prst="rect">
            <a:avLst/>
          </a:prstGeom>
          <a:noFill/>
          <a:ln w="12700">
            <a:noFill/>
          </a:ln>
          <a:effectLst>
            <a:outerShdw dist="25400" dir="2700000" algn="tl" rotWithShape="0">
              <a:schemeClr val="bg1"/>
            </a:outerShdw>
          </a:effectLst>
        </p:spPr>
        <p:txBody>
          <a:bodyPr vert="horz" wrap="square" lIns="108000" tIns="36000" rIns="36000" bIns="3600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altLang="ko-KR" sz="2400" b="1" dirty="0" smtClean="0"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Ion chamber</a:t>
            </a:r>
            <a:endParaRPr lang="en-US" altLang="ko-KR" sz="2400" b="1" dirty="0"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</p:txBody>
      </p:sp>
      <p:sp>
        <p:nvSpPr>
          <p:cNvPr id="176" name="TextBox 47">
            <a:extLst>
              <a:ext uri="{FF2B5EF4-FFF2-40B4-BE49-F238E27FC236}">
                <a16:creationId xmlns:a16="http://schemas.microsoft.com/office/drawing/2014/main" id="{1F6ECCD7-54F8-264F-94E1-40AFC0F8BC80}"/>
              </a:ext>
            </a:extLst>
          </p:cNvPr>
          <p:cNvSpPr txBox="1"/>
          <p:nvPr/>
        </p:nvSpPr>
        <p:spPr>
          <a:xfrm>
            <a:off x="28403004" y="30459930"/>
            <a:ext cx="2957632" cy="488971"/>
          </a:xfrm>
          <a:prstGeom prst="rect">
            <a:avLst/>
          </a:prstGeom>
          <a:noFill/>
          <a:ln w="12700">
            <a:noFill/>
          </a:ln>
          <a:effectLst>
            <a:outerShdw dist="25400" dir="2700000" algn="tl" rotWithShape="0">
              <a:schemeClr val="bg1"/>
            </a:outerShdw>
          </a:effectLst>
        </p:spPr>
        <p:txBody>
          <a:bodyPr vert="horz" wrap="square" lIns="108000" tIns="36000" rIns="36000" bIns="3600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altLang="ko-KR" sz="2400" b="1" dirty="0" smtClean="0"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Faraday cup</a:t>
            </a:r>
            <a:endParaRPr lang="en-US" altLang="ko-KR" sz="2400" b="1" dirty="0"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</p:txBody>
      </p:sp>
      <p:sp>
        <p:nvSpPr>
          <p:cNvPr id="177" name="모서리가 둥근 직사각형 176"/>
          <p:cNvSpPr/>
          <p:nvPr/>
        </p:nvSpPr>
        <p:spPr bwMode="auto">
          <a:xfrm>
            <a:off x="28110586" y="27006797"/>
            <a:ext cx="3820908" cy="6822504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9" name="타원 178">
            <a:extLst>
              <a:ext uri="{FF2B5EF4-FFF2-40B4-BE49-F238E27FC236}">
                <a16:creationId xmlns:a16="http://schemas.microsoft.com/office/drawing/2014/main" id="{54FE0216-CF3F-7942-9D69-ADF8522D3120}"/>
              </a:ext>
            </a:extLst>
          </p:cNvPr>
          <p:cNvSpPr/>
          <p:nvPr/>
        </p:nvSpPr>
        <p:spPr>
          <a:xfrm>
            <a:off x="26355403" y="30810686"/>
            <a:ext cx="359408" cy="369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0" name="텍스트상자 48">
            <a:extLst>
              <a:ext uri="{FF2B5EF4-FFF2-40B4-BE49-F238E27FC236}">
                <a16:creationId xmlns:a16="http://schemas.microsoft.com/office/drawing/2014/main" id="{ABA64757-5459-6B46-9F1D-F6281E8AA04D}"/>
              </a:ext>
            </a:extLst>
          </p:cNvPr>
          <p:cNvSpPr txBox="1"/>
          <p:nvPr/>
        </p:nvSpPr>
        <p:spPr>
          <a:xfrm>
            <a:off x="25203275" y="3074797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Peak Ch. : 80</a:t>
            </a:r>
          </a:p>
          <a:p>
            <a:r>
              <a:rPr kumimoji="1" lang="en-US" altLang="ko-KR" sz="12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1" lang="en-US" altLang="ko-KR" sz="12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101.5 MeV</a:t>
            </a:r>
            <a:endParaRPr kumimoji="1" lang="ko-KR" altLang="en-US" sz="1200" b="1" dirty="0">
              <a:solidFill>
                <a:srgbClr val="0432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03846" y="36174125"/>
            <a:ext cx="9522104" cy="63513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dist="25400" dir="2700000" algn="tl" rotWithShape="0">
              <a:schemeClr val="bg1"/>
            </a:outerShdw>
          </a:effectLst>
        </p:spPr>
        <p:txBody>
          <a:bodyPr wrap="square" lIns="108000" tIns="36000" rIns="36000" bIns="36000" rtlCol="0" anchor="t" anchorCtr="0">
            <a:spAutoFit/>
          </a:bodyPr>
          <a:lstStyle/>
          <a:p>
            <a:pPr marL="216000" indent="-216000"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In-situ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/ real-time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Beam monitoring  </a:t>
            </a:r>
            <a:endParaRPr lang="en-US" altLang="ko-KR" b="1" dirty="0" smtClean="0">
              <a:solidFill>
                <a:srgbClr val="0000CC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 :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Efficient beam tuning &amp; QA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ko-KR" b="1" dirty="0" smtClean="0">
              <a:solidFill>
                <a:srgbClr val="0000CC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  <a:p>
            <a:pPr marL="216000" indent="-216000">
              <a:spcBef>
                <a:spcPts val="0"/>
              </a:spcBef>
              <a:buBlip>
                <a:blip r:embed="rId2"/>
              </a:buBlip>
            </a:pP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Dual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Beam on / off system </a:t>
            </a:r>
          </a:p>
          <a:p>
            <a:pPr>
              <a:spcBef>
                <a:spcPts val="0"/>
              </a:spcBef>
            </a:pP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: User can control the beam delivery</a:t>
            </a:r>
          </a:p>
          <a:p>
            <a:pPr>
              <a:spcBef>
                <a:spcPts val="0"/>
              </a:spcBef>
            </a:pPr>
            <a:endParaRPr lang="en-US" altLang="ko-KR" b="1" dirty="0" smtClean="0">
              <a:solidFill>
                <a:srgbClr val="0000CC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  <a:p>
            <a:pPr marL="216000" indent="-216000">
              <a:spcBef>
                <a:spcPts val="0"/>
              </a:spcBef>
              <a:buBlip>
                <a:blip r:embed="rId2"/>
              </a:buBlip>
            </a:pP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New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united interface for beam instruments</a:t>
            </a:r>
          </a:p>
          <a:p>
            <a:pPr>
              <a:spcBef>
                <a:spcPts val="0"/>
              </a:spcBef>
            </a:pPr>
            <a:r>
              <a:rPr lang="en-US" altLang="ko-KR" b="1" dirty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: signal processing &amp; storage by EPICS IOC</a:t>
            </a:r>
          </a:p>
          <a:p>
            <a:pPr>
              <a:spcBef>
                <a:spcPts val="0"/>
              </a:spcBef>
            </a:pPr>
            <a:r>
              <a:rPr lang="en-US" altLang="ko-KR" b="1" dirty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 : Easy management of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experimental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data</a:t>
            </a:r>
          </a:p>
          <a:p>
            <a:pPr marL="216000" indent="-216000">
              <a:spcBef>
                <a:spcPts val="0"/>
              </a:spcBef>
              <a:buBlip>
                <a:blip r:embed="rId2"/>
              </a:buBlip>
            </a:pPr>
            <a:endParaRPr lang="en-US" altLang="ko-KR" b="1" dirty="0">
              <a:solidFill>
                <a:srgbClr val="0000CC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  <a:p>
            <a:pPr marL="216000" indent="-216000">
              <a:spcBef>
                <a:spcPts val="0"/>
              </a:spcBef>
              <a:buBlip>
                <a:blip r:embed="rId2"/>
              </a:buBlip>
            </a:pP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Automation </a:t>
            </a:r>
            <a:endParaRPr lang="en-US" altLang="ko-KR" b="1" dirty="0" smtClean="0">
              <a:solidFill>
                <a:srgbClr val="0000CC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b="1" dirty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: Auto beam cut off by the mechanical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shutter</a:t>
            </a:r>
            <a:endParaRPr lang="en-US" altLang="ko-KR" b="1" dirty="0" smtClean="0">
              <a:solidFill>
                <a:srgbClr val="0000CC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b="1" dirty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rgbClr val="0000CC"/>
                </a:solidFill>
                <a:latin typeface="Arial" panose="020B0604020202020204" pitchFamily="34" charset="0"/>
                <a:ea typeface="HY헤드라인M"/>
                <a:cs typeface="Arial" panose="020B0604020202020204" pitchFamily="34" charset="0"/>
              </a:rPr>
              <a:t>  : remote control of the instruments in target room </a:t>
            </a:r>
            <a:endParaRPr lang="en-US" altLang="ko-KR" b="1" dirty="0">
              <a:solidFill>
                <a:srgbClr val="0000CC"/>
              </a:solidFill>
              <a:latin typeface="Arial" panose="020B0604020202020204" pitchFamily="34" charset="0"/>
              <a:ea typeface="HY헤드라인M"/>
              <a:cs typeface="Arial" panose="020B0604020202020204" pitchFamily="34" charset="0"/>
            </a:endParaRPr>
          </a:p>
        </p:txBody>
      </p:sp>
      <p:sp>
        <p:nvSpPr>
          <p:cNvPr id="182" name="AutoShape 5"/>
          <p:cNvSpPr>
            <a:spLocks noChangeArrowheads="1"/>
          </p:cNvSpPr>
          <p:nvPr/>
        </p:nvSpPr>
        <p:spPr bwMode="auto">
          <a:xfrm>
            <a:off x="503845" y="35252018"/>
            <a:ext cx="9522105" cy="766402"/>
          </a:xfrm>
          <a:prstGeom prst="roundRect">
            <a:avLst>
              <a:gd name="adj" fmla="val 0"/>
            </a:avLst>
          </a:prstGeom>
          <a:solidFill>
            <a:srgbClr val="336699"/>
          </a:solidFill>
          <a:ln w="12700">
            <a:solidFill>
              <a:schemeClr val="bg1"/>
            </a:solidFill>
          </a:ln>
          <a:effectLst>
            <a:outerShdw dist="25400" dir="2700000" algn="ctr" rotWithShape="0">
              <a:schemeClr val="bg1"/>
            </a:outerShdw>
          </a:effectLst>
          <a:extLst/>
        </p:spPr>
        <p:txBody>
          <a:bodyPr wrap="none" lIns="72000" tIns="0" rIns="7200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0" lang="en-US" altLang="ko-KR" sz="3200" b="1" kern="0" dirty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3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Main Feature</a:t>
            </a:r>
            <a:endParaRPr kumimoji="0" lang="ko-KR" altLang="en-US" sz="3200" b="1" kern="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609032" y="35999202"/>
            <a:ext cx="10435193" cy="684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12049</TotalTime>
  <Words>603</Words>
  <Application>Microsoft Office PowerPoint</Application>
  <PresentationFormat>사용자 지정</PresentationFormat>
  <Paragraphs>109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Wingdings</vt:lpstr>
      <vt:lpstr>맑은 고딕</vt:lpstr>
      <vt:lpstr>HY헤드라인M</vt:lpstr>
      <vt:lpstr>Arial Narrow</vt:lpstr>
      <vt:lpstr>Arial</vt:lpstr>
      <vt:lpstr>굴림</vt:lpstr>
      <vt:lpstr>기본 디자인</vt:lpstr>
      <vt:lpstr>PowerPoint 프레젠테이션</vt:lpstr>
    </vt:vector>
  </TitlesOfParts>
  <Manager>pilsoolee@kaeri.re.kr</Manager>
  <Company>KOMAC/KAERI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JKPS2018SPR_POSTER</dc:title>
  <dc:creator>pilsoolee@kaeri.re.kr</dc:creator>
  <cp:keywords>JKPS</cp:keywords>
  <cp:lastModifiedBy>윤상필/선임연구원/가속기연구실</cp:lastModifiedBy>
  <cp:revision>476</cp:revision>
  <cp:lastPrinted>2017-06-27T07:18:40Z</cp:lastPrinted>
  <dcterms:created xsi:type="dcterms:W3CDTF">2009-10-09T04:28:18Z</dcterms:created>
  <dcterms:modified xsi:type="dcterms:W3CDTF">2018-09-27T08:41:03Z</dcterms:modified>
</cp:coreProperties>
</file>