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  <p:sldMasterId id="2147483840" r:id="rId2"/>
  </p:sldMasterIdLst>
  <p:notesMasterIdLst>
    <p:notesMasterId r:id="rId27"/>
  </p:notesMasterIdLst>
  <p:sldIdLst>
    <p:sldId id="292" r:id="rId3"/>
    <p:sldId id="331" r:id="rId4"/>
    <p:sldId id="304" r:id="rId5"/>
    <p:sldId id="300" r:id="rId6"/>
    <p:sldId id="293" r:id="rId7"/>
    <p:sldId id="306" r:id="rId8"/>
    <p:sldId id="307" r:id="rId9"/>
    <p:sldId id="318" r:id="rId10"/>
    <p:sldId id="308" r:id="rId11"/>
    <p:sldId id="314" r:id="rId12"/>
    <p:sldId id="263" r:id="rId13"/>
    <p:sldId id="262" r:id="rId14"/>
    <p:sldId id="321" r:id="rId15"/>
    <p:sldId id="329" r:id="rId16"/>
    <p:sldId id="330" r:id="rId17"/>
    <p:sldId id="270" r:id="rId18"/>
    <p:sldId id="316" r:id="rId19"/>
    <p:sldId id="274" r:id="rId20"/>
    <p:sldId id="257" r:id="rId21"/>
    <p:sldId id="322" r:id="rId22"/>
    <p:sldId id="323" r:id="rId23"/>
    <p:sldId id="294" r:id="rId24"/>
    <p:sldId id="311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59" autoAdjust="0"/>
  </p:normalViewPr>
  <p:slideViewPr>
    <p:cSldViewPr>
      <p:cViewPr varScale="1">
        <p:scale>
          <a:sx n="86" d="100"/>
          <a:sy n="86" d="100"/>
        </p:scale>
        <p:origin x="84" y="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2D76DA-D7F3-4C49-831C-0331B3EC2B2D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65D73-91E9-41D8-99FB-48FDC1A580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3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65D73-91E9-41D8-99FB-48FDC1A580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97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64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7870" y="987611"/>
            <a:ext cx="8338930" cy="2387600"/>
          </a:xfrm>
        </p:spPr>
        <p:txBody>
          <a:bodyPr anchor="b">
            <a:normAutofit/>
          </a:bodyPr>
          <a:lstStyle>
            <a:lvl1pPr algn="l">
              <a:defRPr sz="48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7870" y="3467286"/>
            <a:ext cx="8338930" cy="1655762"/>
          </a:xfrm>
        </p:spPr>
        <p:txBody>
          <a:bodyPr/>
          <a:lstStyle>
            <a:lvl1pPr marL="0" indent="0" algn="l">
              <a:buNone/>
              <a:defRPr sz="2400" b="0" i="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96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16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33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624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60438"/>
            <a:ext cx="4040188" cy="4873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00200"/>
            <a:ext cx="4040188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60438"/>
            <a:ext cx="4041775" cy="48736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00200"/>
            <a:ext cx="4041775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41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4973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071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993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600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7711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HB2018, Daejeon, Korea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13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7CA6E4-E87C-41E0-847E-E35E23820971}" type="datetimeFigureOut">
              <a:rPr lang="en-US" smtClean="0"/>
              <a:t>10/1/2018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11C3379-81EE-40FA-B806-AB0FC11883D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135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6/19/2018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HB2018, Daejeon, Korea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2E0B-C5C8-4C38-95DB-EEC101BE6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66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google.com/imgres?imgurl=http://www.redorbit.com/user_files/images/technology/space_tech/nasa_1gal_logo.jpg&amp;imgrefurl=http://www.redorbit.com/technology/space_tech/&amp;h=250&amp;w=410&amp;sz=37&amp;tbnid=7968sg5OwRWfNM:&amp;tbnh=76&amp;tbnw=125&amp;prev=/images?q=nasa+logo&amp;um=1&amp;start=1&amp;sa=X&amp;oi=images&amp;ct=image&amp;cd=1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Development of the NSRL Galactic Cosmic Ray Simulator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2643" y="4013464"/>
            <a:ext cx="6477000" cy="25146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dirty="0"/>
              <a:t>Nicholas Kling</a:t>
            </a:r>
          </a:p>
          <a:p>
            <a:pPr algn="ctr"/>
            <a:r>
              <a:rPr lang="fr-FR" dirty="0"/>
              <a:t>                                                                                          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Calibri"/>
              </a:rPr>
              <a:t>10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/01/2018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WAO 2018 , Stony Brook, New York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E2E0B-C5C8-4C38-95DB-EEC101BE69D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9" name="Picture 2516" descr="http://www.redorbit.com/technology/space_tech/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1" y="5497987"/>
            <a:ext cx="1033462" cy="62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472FB08A-4EDD-4E25-870E-F430A7D882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532" y="5431288"/>
            <a:ext cx="734788" cy="757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603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BD98-B631-470E-83E1-4373A6A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Required Hardware : Controls System</a:t>
            </a:r>
            <a:br>
              <a:rPr lang="en-US" sz="2700" dirty="0">
                <a:cs typeface="Arial"/>
              </a:rPr>
            </a:br>
            <a:r>
              <a:rPr lang="en-US" sz="3100" dirty="0"/>
              <a:t>PPM – Pulse to Pulse Modulation and </a:t>
            </a:r>
            <a:r>
              <a:rPr lang="en-US" sz="3100" dirty="0" err="1"/>
              <a:t>SuperCycle</a:t>
            </a:r>
            <a:r>
              <a:rPr lang="en-US" sz="3100" dirty="0"/>
              <a:t> 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C98B32-22E6-4128-87B6-5DF26C68B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511239"/>
            <a:ext cx="2650268" cy="18895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A80811A-3D2A-46F3-82AE-AAC92B6DFB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828800"/>
            <a:ext cx="3874235" cy="237444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80207-1263-4CB6-8941-EB893871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886200" cy="4800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PPM - Most devices are capable of have multiple buffered values that can be activated rapidly. </a:t>
            </a:r>
          </a:p>
          <a:p>
            <a:r>
              <a:rPr lang="en-US" sz="2000" dirty="0" err="1"/>
              <a:t>SuperCycle</a:t>
            </a:r>
            <a:r>
              <a:rPr lang="en-US" sz="2000" dirty="0"/>
              <a:t> – Series of events that synchronize all parts of the injector chain. </a:t>
            </a:r>
            <a:endParaRPr lang="en-US" sz="2000" dirty="0">
              <a:cs typeface="Arial"/>
            </a:endParaRPr>
          </a:p>
          <a:p>
            <a:endParaRPr lang="en-US" sz="2000" dirty="0"/>
          </a:p>
          <a:p>
            <a:endParaRPr lang="en-US" sz="2000" dirty="0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3F52D3A-3C1E-42B4-82DB-D648959E917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7" y="4000501"/>
            <a:ext cx="4690860" cy="255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25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722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The Operator built tools:</a:t>
            </a:r>
            <a:r>
              <a:rPr lang="en-US" sz="3200" dirty="0"/>
              <a:t> </a:t>
            </a:r>
            <a:br>
              <a:rPr lang="en-US" sz="3200" dirty="0">
                <a:cs typeface="Arial"/>
              </a:rPr>
            </a:br>
            <a:r>
              <a:rPr lang="en-US" dirty="0"/>
              <a:t>Simplifying the problem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“deliver a uniform beam of any one of a list of </a:t>
            </a:r>
            <a:r>
              <a:rPr lang="en-US" strike="sngStrike" dirty="0"/>
              <a:t>many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two</a:t>
            </a:r>
            <a:r>
              <a:rPr lang="en-US" dirty="0"/>
              <a:t> ions, including protons. …reliably and </a:t>
            </a:r>
            <a:r>
              <a:rPr lang="en-US" b="1" dirty="0"/>
              <a:t>without intervention from machine experts and operators.”</a:t>
            </a:r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dirty="0"/>
              <a:t>-There only two beams that matter. The one that is </a:t>
            </a:r>
            <a:r>
              <a:rPr lang="en-US" b="1" dirty="0"/>
              <a:t>live</a:t>
            </a:r>
            <a:r>
              <a:rPr lang="en-US" dirty="0"/>
              <a:t> and the one that comes </a:t>
            </a:r>
            <a:r>
              <a:rPr lang="en-US" b="1" dirty="0"/>
              <a:t>next</a:t>
            </a:r>
            <a:r>
              <a:rPr lang="en-US" dirty="0"/>
              <a:t>.  </a:t>
            </a:r>
          </a:p>
          <a:p>
            <a:pPr marL="0" indent="0">
              <a:buNone/>
            </a:pPr>
            <a:r>
              <a:rPr lang="en-US" dirty="0"/>
              <a:t>-Once this process is perfected it just needs to be repeated and repeated and…You have a GCR simulator.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do this?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844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/>
              <a:t>The Operator built tools:</a:t>
            </a:r>
            <a:br>
              <a:rPr lang="en-US" sz="2700" dirty="0">
                <a:cs typeface="Arial"/>
              </a:rPr>
            </a:br>
            <a:r>
              <a:rPr lang="en-US" sz="2700" dirty="0"/>
              <a:t>Tool for Automated Procedure Execution (Tape) Sequences </a:t>
            </a:r>
          </a:p>
        </p:txBody>
      </p:sp>
      <p:pic>
        <p:nvPicPr>
          <p:cNvPr id="10" name="Content Placeholder 5">
            <a:extLst>
              <a:ext uri="{FF2B5EF4-FFF2-40B4-BE49-F238E27FC236}">
                <a16:creationId xmlns:a16="http://schemas.microsoft.com/office/drawing/2014/main" id="{D716CFF9-DB07-40E2-965D-86DB01CF69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542" y="1676400"/>
            <a:ext cx="5098258" cy="487680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CA9BB7-4BE6-4F35-86EA-ED01894DE5E5}"/>
              </a:ext>
            </a:extLst>
          </p:cNvPr>
          <p:cNvSpPr txBox="1"/>
          <p:nvPr/>
        </p:nvSpPr>
        <p:spPr>
          <a:xfrm>
            <a:off x="304800" y="1905000"/>
            <a:ext cx="3124200" cy="424731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The powerhouse software tool for complex process control throughout facility.  </a:t>
            </a:r>
            <a:endParaRPr lang="en-US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/>
              <a:t>Tape controls:</a:t>
            </a:r>
            <a:endParaRPr lang="en-US" dirty="0">
              <a:cs typeface="Arial"/>
            </a:endParaRPr>
          </a:p>
          <a:p>
            <a:r>
              <a:rPr lang="en-US" dirty="0"/>
              <a:t>RHIC ramps, luminosity control, mode switching, shutdown/turn on... 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/>
              <a:t>It is the “Go” button for the complex.  (the button actually says "Run").</a:t>
            </a:r>
            <a:endParaRPr lang="en-US" dirty="0">
              <a:cs typeface="Arial"/>
            </a:endParaRPr>
          </a:p>
          <a:p>
            <a:endParaRPr lang="en-US" dirty="0">
              <a:cs typeface="Arial"/>
            </a:endParaRPr>
          </a:p>
          <a:p>
            <a:r>
              <a:rPr lang="en-US" dirty="0"/>
              <a:t>Easy to program, edit and debug sequences.</a:t>
            </a: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680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815B7A-60FC-4B58-AD1A-6E7755FB7B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78620"/>
            <a:ext cx="2545964" cy="4876800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0F7A9B0D-9F75-4DC3-91B2-30666D71DE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4120295" cy="367060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F7926E-2E9A-4315-A670-29A24C7A6CE3}"/>
              </a:ext>
            </a:extLst>
          </p:cNvPr>
          <p:cNvSpPr txBox="1"/>
          <p:nvPr/>
        </p:nvSpPr>
        <p:spPr>
          <a:xfrm>
            <a:off x="304800" y="1676400"/>
            <a:ext cx="3352800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dirty="0"/>
              <a:t>Predates the GCR project but has been streamlined for automation and reliability</a:t>
            </a:r>
            <a:r>
              <a:rPr lang="en-US" dirty="0">
                <a:cs typeface="Arial"/>
              </a:rPr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3 Inputs: Species, Energy, Beam Shape</a:t>
            </a:r>
            <a:r>
              <a:rPr lang="en-US" dirty="0">
                <a:cs typeface="Arial"/>
              </a:rPr>
              <a:t>.</a:t>
            </a:r>
          </a:p>
          <a:p>
            <a:endParaRPr lang="en-US" dirty="0"/>
          </a:p>
          <a:p>
            <a:r>
              <a:rPr lang="en-US" dirty="0"/>
              <a:t>The sequence determines and executes the rest.</a:t>
            </a:r>
          </a:p>
          <a:p>
            <a:endParaRPr lang="en-US" dirty="0"/>
          </a:p>
          <a:p>
            <a:r>
              <a:rPr lang="en-US" dirty="0"/>
              <a:t>The same sequence is called for by GCR simulation and for standard species changes.</a:t>
            </a:r>
          </a:p>
          <a:p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7011DC-334F-4B6C-B4C4-6DDBFE77A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The Operator built tools: </a:t>
            </a:r>
            <a:br>
              <a:rPr lang="en-US" sz="2700" dirty="0">
                <a:cs typeface="Arial"/>
              </a:rPr>
            </a:br>
            <a:r>
              <a:rPr lang="en-US" dirty="0"/>
              <a:t>Species Change Sequence </a:t>
            </a:r>
          </a:p>
        </p:txBody>
      </p:sp>
    </p:spTree>
    <p:extLst>
      <p:ext uri="{BB962C8B-B14F-4D97-AF65-F5344CB8AC3E}">
        <p14:creationId xmlns:p14="http://schemas.microsoft.com/office/powerpoint/2010/main" val="2572036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C027-31A8-4D78-8DF4-306A3776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/>
              <a:t>The Operator built tools: </a:t>
            </a:r>
            <a:br>
              <a:rPr lang="en-US" sz="2700" dirty="0">
                <a:cs typeface="Arial"/>
              </a:rPr>
            </a:br>
            <a:r>
              <a:rPr lang="en-US" dirty="0"/>
              <a:t>Species Change Sequence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89CE55-8E02-48B7-8689-6D462150B5E6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minimize switching time the sequence is broken up into two parts.   </a:t>
            </a:r>
          </a:p>
          <a:p>
            <a:pPr lvl="1"/>
            <a:r>
              <a:rPr lang="en-US" dirty="0"/>
              <a:t>The top portion of the sequence collects the inputs, determines which type of switch is needed, loads ppm archives to the next user, and checks for EBIS source readiness.</a:t>
            </a:r>
            <a:endParaRPr lang="en-US" dirty="0">
              <a:cs typeface="Arial"/>
            </a:endParaRPr>
          </a:p>
          <a:p>
            <a:pPr lvl="1"/>
            <a:r>
              <a:rPr lang="en-US" dirty="0"/>
              <a:t>It is run while the live beam is being delivered to the samples.  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174C79-4390-413B-93C3-96592375D1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5" t="8461" b="59616"/>
          <a:stretch/>
        </p:blipFill>
        <p:spPr>
          <a:xfrm>
            <a:off x="4800599" y="1616768"/>
            <a:ext cx="3518037" cy="225809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A3B82AB-D564-474B-9E02-B0C39DDA4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3" t="37667" b="26834"/>
          <a:stretch/>
        </p:blipFill>
        <p:spPr>
          <a:xfrm>
            <a:off x="5334000" y="4231738"/>
            <a:ext cx="2984637" cy="224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5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EC027-31A8-4D78-8DF4-306A37769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/>
              <a:t>The Operator built tools: </a:t>
            </a:r>
            <a:br>
              <a:rPr lang="en-US" sz="2700" dirty="0">
                <a:cs typeface="Arial"/>
              </a:rPr>
            </a:br>
            <a:r>
              <a:rPr lang="en-US" dirty="0"/>
              <a:t>Species Change Sequence 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C89CE55-8E02-48B7-8689-6D462150B5E6}"/>
              </a:ext>
            </a:extLst>
          </p:cNvPr>
          <p:cNvSpPr txBox="1">
            <a:spLocks/>
          </p:cNvSpPr>
          <p:nvPr/>
        </p:nvSpPr>
        <p:spPr>
          <a:xfrm>
            <a:off x="457200" y="1600200"/>
            <a:ext cx="4038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122F1E-8CFE-4916-B03F-7C843CC2C4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105400" cy="25983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The lower half of the sequence is where next beam becomes the live beam.   </a:t>
            </a:r>
          </a:p>
          <a:p>
            <a:pPr lvl="1"/>
            <a:r>
              <a:rPr lang="en-US" dirty="0"/>
              <a:t>The beam source is changed.  </a:t>
            </a:r>
          </a:p>
          <a:p>
            <a:pPr lvl="1"/>
            <a:r>
              <a:rPr lang="en-US" dirty="0"/>
              <a:t>Non-ppm devices are loaded.</a:t>
            </a:r>
            <a:endParaRPr lang="en-US" dirty="0">
              <a:cs typeface="Arial"/>
            </a:endParaRPr>
          </a:p>
          <a:p>
            <a:pPr lvl="1"/>
            <a:r>
              <a:rPr lang="en-US" dirty="0" err="1"/>
              <a:t>SuperCycle</a:t>
            </a:r>
            <a:r>
              <a:rPr lang="en-US" dirty="0"/>
              <a:t> tables are modified or switched.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E0456-D005-46CB-925C-3C4CD587BE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25" t="8461" b="59616"/>
          <a:stretch/>
        </p:blipFill>
        <p:spPr>
          <a:xfrm>
            <a:off x="5638800" y="1839388"/>
            <a:ext cx="2679837" cy="1720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A5A71A6-5513-436F-8082-4A1718A8F3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83" t="37667" b="26834"/>
          <a:stretch/>
        </p:blipFill>
        <p:spPr>
          <a:xfrm>
            <a:off x="5029200" y="3759722"/>
            <a:ext cx="3459846" cy="259833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09AF1EC-242D-42C2-867B-5DFFEBEFD4B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8181" b="8637"/>
          <a:stretch/>
        </p:blipFill>
        <p:spPr>
          <a:xfrm>
            <a:off x="769252" y="4274732"/>
            <a:ext cx="3993248" cy="24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739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The Operator built tools</a:t>
            </a:r>
            <a:r>
              <a:rPr lang="en-US" sz="2400" dirty="0">
                <a:cs typeface="Arial"/>
              </a:rPr>
              <a:t>:</a:t>
            </a:r>
            <a:br>
              <a:rPr lang="en-US" sz="2400" dirty="0">
                <a:cs typeface="Arial"/>
              </a:rPr>
            </a:br>
            <a:r>
              <a:rPr lang="en-US" sz="3200" dirty="0"/>
              <a:t>Simplified Species Change Flow Chart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2590800" cy="533400"/>
          </a:xfr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Species selection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384810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Get next energy and beam profile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1980" y="251460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Determine next user and Beamline 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9600" y="3276600"/>
            <a:ext cx="2590800" cy="381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700" dirty="0"/>
              <a:t>Determine switch type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9600" y="457200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Load ppm archives to next user if applicable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624840" y="530352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Check EBIS source readiness  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601980" y="604266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Wait for source switch trigger</a:t>
            </a:r>
          </a:p>
        </p:txBody>
      </p:sp>
      <p:cxnSp>
        <p:nvCxnSpPr>
          <p:cNvPr id="13" name="Straight Arrow Connector 12"/>
          <p:cNvCxnSpPr>
            <a:cxnSpLocks/>
          </p:cNvCxnSpPr>
          <p:nvPr/>
        </p:nvCxnSpPr>
        <p:spPr>
          <a:xfrm>
            <a:off x="1676400" y="23241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1668780" y="30861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>
            <a:off x="1676400" y="36576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1668780" y="43815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1668780" y="51054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1668780" y="583692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5295900" y="179070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Rf Off and transport line to zero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5295900" y="256032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Restore transport line archives 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5265420" y="331470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Spawn transport line hysteresis sequence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5257800" y="4038600"/>
            <a:ext cx="2590800" cy="438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700" dirty="0"/>
              <a:t>Execute source switch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250180" y="603123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Turn </a:t>
            </a:r>
            <a:r>
              <a:rPr lang="en-US" dirty="0" err="1"/>
              <a:t>Rf</a:t>
            </a:r>
            <a:r>
              <a:rPr lang="en-US" dirty="0"/>
              <a:t> on and deliver beam to NSRL  </a:t>
            </a:r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5234940" y="4667250"/>
            <a:ext cx="2590800" cy="43815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55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Apply intensity controls and take current transformer baseline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5265420" y="5295900"/>
            <a:ext cx="2590800" cy="53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700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/>
              <a:t>Wait for hysteresis sequence to complete</a:t>
            </a:r>
          </a:p>
        </p:txBody>
      </p:sp>
      <p:cxnSp>
        <p:nvCxnSpPr>
          <p:cNvPr id="29" name="Straight Arrow Connector 28"/>
          <p:cNvCxnSpPr>
            <a:cxnSpLocks/>
          </p:cNvCxnSpPr>
          <p:nvPr/>
        </p:nvCxnSpPr>
        <p:spPr>
          <a:xfrm>
            <a:off x="6477000" y="235839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6477000" y="309372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</p:cNvCxnSpPr>
          <p:nvPr/>
        </p:nvCxnSpPr>
        <p:spPr>
          <a:xfrm>
            <a:off x="6477000" y="38481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</p:cNvCxnSpPr>
          <p:nvPr/>
        </p:nvCxnSpPr>
        <p:spPr>
          <a:xfrm>
            <a:off x="6530340" y="447675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</p:cNvCxnSpPr>
          <p:nvPr/>
        </p:nvCxnSpPr>
        <p:spPr>
          <a:xfrm>
            <a:off x="6545580" y="51054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6530340" y="5829300"/>
            <a:ext cx="0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V="1">
            <a:off x="3215640" y="2057400"/>
            <a:ext cx="2042160" cy="41529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9065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BD98-B631-470E-83E1-4373A6A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sz="2400" dirty="0"/>
              <a:t>The Operator built tools:</a:t>
            </a:r>
            <a:r>
              <a:rPr lang="en-US" sz="3200" dirty="0"/>
              <a:t> </a:t>
            </a:r>
            <a:br>
              <a:rPr lang="en-US" sz="3200" dirty="0">
                <a:cs typeface="Arial"/>
              </a:rPr>
            </a:br>
            <a:r>
              <a:rPr lang="en-US" sz="3600" dirty="0"/>
              <a:t>Storage Server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D80207-1263-4CB6-8941-EB8938715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00200"/>
            <a:ext cx="2895600" cy="4800600"/>
          </a:xfrm>
        </p:spPr>
        <p:txBody>
          <a:bodyPr>
            <a:normAutofit/>
          </a:bodyPr>
          <a:lstStyle/>
          <a:p>
            <a:r>
              <a:rPr lang="en-US" sz="2000" dirty="0"/>
              <a:t>Virtual devices with no physical connection to any device but have many benefits and uses.</a:t>
            </a:r>
          </a:p>
          <a:p>
            <a:pPr marL="0" indent="0">
              <a:buNone/>
            </a:pPr>
            <a:r>
              <a:rPr lang="en-US" sz="2000" dirty="0"/>
              <a:t> </a:t>
            </a:r>
          </a:p>
          <a:p>
            <a:pPr lvl="1"/>
            <a:r>
              <a:rPr lang="en-US" sz="1600" dirty="0"/>
              <a:t>Configuration control</a:t>
            </a:r>
            <a:endParaRPr lang="en-US" sz="1400" dirty="0"/>
          </a:p>
          <a:p>
            <a:pPr lvl="1"/>
            <a:r>
              <a:rPr lang="en-US" sz="1600" dirty="0"/>
              <a:t>Status indicators</a:t>
            </a:r>
          </a:p>
          <a:p>
            <a:pPr lvl="1"/>
            <a:r>
              <a:rPr lang="en-US" sz="1600" dirty="0"/>
              <a:t>Process flow control</a:t>
            </a:r>
          </a:p>
          <a:p>
            <a:pPr lvl="1"/>
            <a:r>
              <a:rPr lang="en-US" sz="1600" dirty="0"/>
              <a:t>Error diagnostics</a:t>
            </a:r>
          </a:p>
          <a:p>
            <a:pPr lvl="1"/>
            <a:r>
              <a:rPr lang="en-US" sz="1600" dirty="0"/>
              <a:t>Simple to create</a:t>
            </a:r>
          </a:p>
          <a:p>
            <a:pPr lvl="1"/>
            <a:r>
              <a:rPr lang="en-US" sz="1600" dirty="0"/>
              <a:t>Instantly available </a:t>
            </a:r>
          </a:p>
          <a:p>
            <a:pPr lvl="1"/>
            <a:r>
              <a:rPr lang="en-US" sz="1600" dirty="0"/>
              <a:t>Flexible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3A42E80-4F20-46F4-B445-191A6FF63B1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" t="3175" r="-1" b="20912"/>
          <a:stretch/>
        </p:blipFill>
        <p:spPr>
          <a:xfrm>
            <a:off x="5410200" y="2590800"/>
            <a:ext cx="3571258" cy="39770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BBEC7D-3925-4581-8BB4-18C33C9C5C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3359185" cy="332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00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The Operator built tools:</a:t>
            </a:r>
            <a:br>
              <a:rPr lang="en-US" sz="2400" dirty="0">
                <a:cs typeface="Arial"/>
              </a:rPr>
            </a:br>
            <a:r>
              <a:rPr lang="en-US" sz="3600" dirty="0"/>
              <a:t>The NSRL Storage Server</a:t>
            </a:r>
            <a:r>
              <a:rPr lang="en-US" sz="3200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12108"/>
            <a:ext cx="4217961" cy="4876800"/>
          </a:xfrm>
        </p:spPr>
      </p:pic>
      <p:sp>
        <p:nvSpPr>
          <p:cNvPr id="3" name="TextBox 2"/>
          <p:cNvSpPr txBox="1"/>
          <p:nvPr/>
        </p:nvSpPr>
        <p:spPr>
          <a:xfrm>
            <a:off x="76200" y="1612108"/>
            <a:ext cx="1981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Next beam parameters</a:t>
            </a:r>
            <a:r>
              <a:rPr lang="en-US" dirty="0"/>
              <a:t>:</a:t>
            </a:r>
          </a:p>
          <a:p>
            <a:r>
              <a:rPr lang="en-US" sz="1200" dirty="0"/>
              <a:t>User inputs</a:t>
            </a:r>
          </a:p>
          <a:p>
            <a:endParaRPr lang="en-US" sz="1200" dirty="0"/>
          </a:p>
          <a:p>
            <a:r>
              <a:rPr lang="en-US" sz="1200" dirty="0"/>
              <a:t>Tape determined</a:t>
            </a:r>
          </a:p>
          <a:p>
            <a:r>
              <a:rPr lang="en-US" sz="1200" dirty="0"/>
              <a:t>parameters 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990600" y="2026459"/>
            <a:ext cx="106680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419600" y="2895600"/>
            <a:ext cx="167577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</p:cNvCxnSpPr>
          <p:nvPr/>
        </p:nvCxnSpPr>
        <p:spPr>
          <a:xfrm flipH="1">
            <a:off x="5201752" y="2133600"/>
            <a:ext cx="904009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172200" y="1852135"/>
            <a:ext cx="2514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Live beam: Read from controls system</a:t>
            </a:r>
          </a:p>
          <a:p>
            <a:r>
              <a:rPr lang="en-US" dirty="0"/>
              <a:t> 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295400" y="2362200"/>
            <a:ext cx="6858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085924" y="2590799"/>
            <a:ext cx="2743830" cy="12003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1200" dirty="0"/>
              <a:t>Available EBIS beams:</a:t>
            </a:r>
          </a:p>
          <a:p>
            <a:r>
              <a:rPr lang="en-US" sz="1200" dirty="0"/>
              <a:t>Hollow Cathode beams available</a:t>
            </a:r>
          </a:p>
          <a:p>
            <a:r>
              <a:rPr lang="en-US" sz="1200" dirty="0"/>
              <a:t>Laser target beams available</a:t>
            </a:r>
          </a:p>
          <a:p>
            <a:endParaRPr lang="en-US" sz="1200" dirty="0"/>
          </a:p>
          <a:p>
            <a:r>
              <a:rPr lang="en-US" sz="1200" dirty="0"/>
              <a:t>Complete list of available EBIS beams (for Tape to search)</a:t>
            </a:r>
            <a:endParaRPr lang="en-US" sz="1200" dirty="0">
              <a:cs typeface="Arial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4429991" y="3124200"/>
            <a:ext cx="167577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2819400" y="3505200"/>
            <a:ext cx="3299271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6156456" y="3857535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SuperCycle</a:t>
            </a:r>
            <a:r>
              <a:rPr lang="en-US" sz="1200" dirty="0"/>
              <a:t> and ppm user Configuration:</a:t>
            </a:r>
          </a:p>
          <a:p>
            <a:r>
              <a:rPr lang="en-US" sz="1200" dirty="0"/>
              <a:t>-Defines proton source ppm user and SC table</a:t>
            </a:r>
          </a:p>
          <a:p>
            <a:r>
              <a:rPr lang="en-US" sz="1200" dirty="0"/>
              <a:t>-ppm users and SC tables for ion beams 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1828800" y="3733800"/>
            <a:ext cx="4191000" cy="1447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6450" y="5034323"/>
            <a:ext cx="176897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Switch type indicators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1638300" y="5181600"/>
            <a:ext cx="1028700" cy="3048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6351679" y="5172823"/>
            <a:ext cx="2581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Tape controlled status switches:</a:t>
            </a:r>
          </a:p>
          <a:p>
            <a:r>
              <a:rPr lang="en-US" sz="1200" dirty="0"/>
              <a:t>Control timing of interactions with dosimetry system, spawned subsequences and display progress user interface.   </a:t>
            </a:r>
          </a:p>
        </p:txBody>
      </p:sp>
      <p:cxnSp>
        <p:nvCxnSpPr>
          <p:cNvPr id="49" name="Straight Arrow Connector 48"/>
          <p:cNvCxnSpPr>
            <a:endCxn id="4" idx="3"/>
          </p:cNvCxnSpPr>
          <p:nvPr/>
        </p:nvCxnSpPr>
        <p:spPr>
          <a:xfrm flipH="1">
            <a:off x="6046761" y="4038600"/>
            <a:ext cx="162909" cy="1190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5267876" y="5533242"/>
            <a:ext cx="1036572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26450" y="5334000"/>
            <a:ext cx="1768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Last EBIS beam info:</a:t>
            </a:r>
          </a:p>
          <a:p>
            <a:r>
              <a:rPr lang="en-US" sz="1200" dirty="0"/>
              <a:t>For Proton to Ion switches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1136074" y="5805071"/>
            <a:ext cx="659350" cy="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7307" y="6019800"/>
            <a:ext cx="17689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Sets the sequence automatic mode.</a:t>
            </a:r>
            <a:endParaRPr lang="en-US" dirty="0"/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1524000" y="6019800"/>
            <a:ext cx="2133600" cy="230833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6071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/>
              <a:t>The Operator built tools:</a:t>
            </a:r>
            <a:r>
              <a:rPr lang="en-US" sz="3200" dirty="0"/>
              <a:t> </a:t>
            </a:r>
            <a:br>
              <a:rPr lang="en-US" sz="3200" dirty="0">
                <a:cs typeface="Arial"/>
              </a:rPr>
            </a:br>
            <a:r>
              <a:rPr lang="en-US" sz="3600" dirty="0"/>
              <a:t>GCR Synoptic Display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D462195-DB21-45E5-B72C-FCFDCA786B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44864"/>
            <a:ext cx="6819900" cy="4681595"/>
          </a:xfrm>
        </p:spPr>
      </p:pic>
    </p:spTree>
    <p:extLst>
      <p:ext uri="{BB962C8B-B14F-4D97-AF65-F5344CB8AC3E}">
        <p14:creationId xmlns:p14="http://schemas.microsoft.com/office/powerpoint/2010/main" val="22936889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>
                <a:ea typeface="+mj-lt"/>
                <a:cs typeface="+mj-lt"/>
              </a:rPr>
              <a:t>The </a:t>
            </a:r>
            <a:r>
              <a:rPr lang="en-US" sz="2700" dirty="0">
                <a:cs typeface="Arial"/>
              </a:rPr>
              <a:t>Problem</a:t>
            </a:r>
            <a:br>
              <a:rPr lang="en-US" sz="2700" dirty="0">
                <a:cs typeface="Arial"/>
              </a:rPr>
            </a:br>
            <a:r>
              <a:rPr lang="en-US" sz="3600" dirty="0"/>
              <a:t>Space</a:t>
            </a:r>
            <a:r>
              <a:rPr lang="en-US" sz="3600" dirty="0">
                <a:cs typeface="Arial"/>
              </a:rPr>
              <a:t> Radiation: Galactic</a:t>
            </a:r>
            <a:r>
              <a:rPr lang="en-US" sz="3600" dirty="0"/>
              <a:t> Cosmic Rays</a:t>
            </a:r>
            <a:r>
              <a:rPr lang="en-US" sz="3600" dirty="0">
                <a:cs typeface="Arial"/>
              </a:rPr>
              <a:t> (GCR)</a:t>
            </a:r>
            <a:endParaRPr lang="en-US" sz="3600" dirty="0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9423645-2D78-436F-B2ED-C494BA7C4F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2899" y="1766055"/>
            <a:ext cx="5279315" cy="35607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05DF59-6170-44CD-9C95-85B31BB8E3CD}"/>
              </a:ext>
            </a:extLst>
          </p:cNvPr>
          <p:cNvSpPr txBox="1"/>
          <p:nvPr/>
        </p:nvSpPr>
        <p:spPr>
          <a:xfrm>
            <a:off x="6090249" y="1827362"/>
            <a:ext cx="2743200" cy="230832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cs typeface="Arial"/>
              </a:rPr>
              <a:t>GCR radiation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Limiting factor for space flight beyond low earth orbit</a:t>
            </a:r>
          </a:p>
          <a:p>
            <a:pPr marL="285750" indent="-285750">
              <a:buFont typeface="Arial"/>
              <a:buChar char="•"/>
            </a:pPr>
            <a:r>
              <a:rPr lang="en-US" dirty="0">
                <a:cs typeface="Arial"/>
              </a:rPr>
              <a:t>A mix of ions over a wide range of energies.  </a:t>
            </a:r>
          </a:p>
          <a:p>
            <a:pPr algn="ctr"/>
            <a:endParaRPr lang="en-US" dirty="0"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BC4900-6EE7-497F-9938-A7E3685E4601}"/>
              </a:ext>
            </a:extLst>
          </p:cNvPr>
          <p:cNvSpPr txBox="1"/>
          <p:nvPr/>
        </p:nvSpPr>
        <p:spPr>
          <a:xfrm>
            <a:off x="819150" y="5554435"/>
            <a:ext cx="5192485" cy="92333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Char char="•"/>
            </a:pPr>
            <a:r>
              <a:rPr lang="en-US" dirty="0"/>
              <a:t>Existing shielding strategies for spacecraft are insufficient for GCR radiation and actually causes more harm due to secondaries. </a:t>
            </a:r>
            <a:endParaRPr lang="en-US" dirty="0">
              <a:cs typeface="Arial"/>
            </a:endParaRPr>
          </a:p>
        </p:txBody>
      </p:sp>
      <p:pic>
        <p:nvPicPr>
          <p:cNvPr id="4" name="Picture 4" descr="A picture containing text, whiteboard&#10;&#10;Description generated with very high confidence">
            <a:extLst>
              <a:ext uri="{FF2B5EF4-FFF2-40B4-BE49-F238E27FC236}">
                <a16:creationId xmlns:a16="http://schemas.microsoft.com/office/drawing/2014/main" id="{00E2EDC7-EDCC-41E5-981C-453F63D646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1186" y="4432457"/>
            <a:ext cx="2443843" cy="211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3756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/>
              <a:t>The Final Piece</a:t>
            </a:r>
            <a:r>
              <a:rPr lang="en-US" sz="2700" dirty="0">
                <a:cs typeface="Arial"/>
              </a:rPr>
              <a:t>:</a:t>
            </a:r>
            <a:br>
              <a:rPr lang="en-US" sz="2700" dirty="0">
                <a:cs typeface="Arial"/>
              </a:rPr>
            </a:br>
            <a:r>
              <a:rPr lang="en-US" dirty="0"/>
              <a:t>NSRL Dosimetry Interface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3A7067F-C388-446C-B37F-B50D0A8251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25" y="1600200"/>
            <a:ext cx="6777149" cy="4876800"/>
          </a:xfrm>
        </p:spPr>
      </p:pic>
    </p:spTree>
    <p:extLst>
      <p:ext uri="{BB962C8B-B14F-4D97-AF65-F5344CB8AC3E}">
        <p14:creationId xmlns:p14="http://schemas.microsoft.com/office/powerpoint/2010/main" val="4060826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en-US" dirty="0"/>
            </a:br>
            <a:r>
              <a:rPr lang="en-US" sz="2700" dirty="0"/>
              <a:t>GCR Process Flow</a:t>
            </a:r>
            <a:br>
              <a:rPr lang="en-US" sz="2700" dirty="0">
                <a:cs typeface="Arial"/>
              </a:rPr>
            </a:b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F02E6C83-2C6D-496D-A6C9-90295077A3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" t="6709"/>
          <a:stretch/>
        </p:blipFill>
        <p:spPr>
          <a:xfrm>
            <a:off x="609600" y="1524000"/>
            <a:ext cx="7790928" cy="4800600"/>
          </a:xfrm>
        </p:spPr>
      </p:pic>
    </p:spTree>
    <p:extLst>
      <p:ext uri="{BB962C8B-B14F-4D97-AF65-F5344CB8AC3E}">
        <p14:creationId xmlns:p14="http://schemas.microsoft.com/office/powerpoint/2010/main" val="75575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0194C-D17A-497F-AD6C-07690F1C5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Typical “Simplified” GCR Day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5C98C0-6FB4-40C0-8879-521D31A6FF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695" y="1524000"/>
            <a:ext cx="6290781" cy="472785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EF9E0ED-449B-49DB-BFE6-7D3E2DC5D461}"/>
              </a:ext>
            </a:extLst>
          </p:cNvPr>
          <p:cNvSpPr txBox="1"/>
          <p:nvPr/>
        </p:nvSpPr>
        <p:spPr>
          <a:xfrm>
            <a:off x="57703" y="1524000"/>
            <a:ext cx="2173219" cy="33547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162 species changes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Concurrent with RHIC setup and BLIP isotope production.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No involvement from Operations personnel needed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5" name="Picture 1" descr="http://www.cadops2.bnl.gov/elogs/images/empty.png">
            <a:extLst>
              <a:ext uri="{FF2B5EF4-FFF2-40B4-BE49-F238E27FC236}">
                <a16:creationId xmlns:a16="http://schemas.microsoft.com/office/drawing/2014/main" id="{3EDBE083-C2E9-4593-B6C8-0902DADE2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6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cadops2.bnl.gov/elogs/images/empty.png">
            <a:extLst>
              <a:ext uri="{FF2B5EF4-FFF2-40B4-BE49-F238E27FC236}">
                <a16:creationId xmlns:a16="http://schemas.microsoft.com/office/drawing/2014/main" id="{4FB9EC9D-EFFB-45F6-976E-1241CDABB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56038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B96AD30A-EBF1-4379-A309-24A0401B1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477" y="4916523"/>
            <a:ext cx="2173218" cy="1492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“08:00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are getting NSRL ready for the day.</a:t>
            </a:r>
            <a:endParaRPr lang="en-US" altLang="en-US" sz="1200" dirty="0"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10:35</a:t>
            </a:r>
            <a:r>
              <a:rPr kumimoji="0" lang="en-US" altLang="en-US" sz="12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NSRL science started”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100" dirty="0"/>
              <a:t>Summary- ”…NSRL science ran for  ~ 4.2 hours and had about 14 minutes of failure”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100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 -OC log</a:t>
            </a:r>
            <a:r>
              <a:rPr kumimoji="0" lang="en-US" altLang="en-US" sz="11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shift 2 06/07/2018</a:t>
            </a:r>
            <a:endParaRPr kumimoji="0" lang="en-US" altLang="en-US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32" name="Picture 8" descr="http://www.cadops2.bnl.gov/elogs/images/empty.png">
            <a:extLst>
              <a:ext uri="{FF2B5EF4-FFF2-40B4-BE49-F238E27FC236}">
                <a16:creationId xmlns:a16="http://schemas.microsoft.com/office/drawing/2014/main" id="{BF6AEE9B-B310-45CC-8D03-58D6EF9B2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37655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www.cadops2.bnl.gov/elogs/images/empty.png">
            <a:extLst>
              <a:ext uri="{FF2B5EF4-FFF2-40B4-BE49-F238E27FC236}">
                <a16:creationId xmlns:a16="http://schemas.microsoft.com/office/drawing/2014/main" id="{C5FAB83A-DCEE-48D6-9973-CB61CDDB9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76555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4964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BD98-B631-470E-83E1-4373A6A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Remarks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28DD10-759F-461A-AF93-86751D2BD3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69" t="4703" r="2875" b="4671"/>
          <a:stretch/>
        </p:blipFill>
        <p:spPr>
          <a:xfrm>
            <a:off x="3781417" y="2690230"/>
            <a:ext cx="2038364" cy="24913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1F4ED8-F815-4B9D-8A06-ADA7C9C098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2" t="7965" b="9503"/>
          <a:stretch/>
        </p:blipFill>
        <p:spPr>
          <a:xfrm>
            <a:off x="6055944" y="2776136"/>
            <a:ext cx="2679751" cy="240546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5DA605-B097-49C6-9826-C8EF53C42F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2971799" cy="24626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05CBBC3-315B-4A90-BA11-36A4410447C0}"/>
              </a:ext>
            </a:extLst>
          </p:cNvPr>
          <p:cNvSpPr txBox="1"/>
          <p:nvPr/>
        </p:nvSpPr>
        <p:spPr>
          <a:xfrm>
            <a:off x="304799" y="52927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brave astronauts preflight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E6B686-ADA9-4121-9B70-AD446A9F9A1D}"/>
              </a:ext>
            </a:extLst>
          </p:cNvPr>
          <p:cNvSpPr txBox="1"/>
          <p:nvPr/>
        </p:nvSpPr>
        <p:spPr>
          <a:xfrm>
            <a:off x="3865180" y="5292700"/>
            <a:ext cx="2190764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spaceship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AA0017-EE79-499A-86BF-2D6CED95EDC8}"/>
              </a:ext>
            </a:extLst>
          </p:cNvPr>
          <p:cNvSpPr txBox="1"/>
          <p:nvPr/>
        </p:nvSpPr>
        <p:spPr>
          <a:xfrm>
            <a:off x="6476999" y="5286866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voyage</a:t>
            </a:r>
          </a:p>
        </p:txBody>
      </p:sp>
    </p:spTree>
    <p:extLst>
      <p:ext uri="{BB962C8B-B14F-4D97-AF65-F5344CB8AC3E}">
        <p14:creationId xmlns:p14="http://schemas.microsoft.com/office/powerpoint/2010/main" val="379927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700" dirty="0"/>
              <a:t>Credits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/>
              <a:t>Takeshi </a:t>
            </a:r>
            <a:r>
              <a:rPr lang="en-US" sz="2600" dirty="0" err="1"/>
              <a:t>Kanesue</a:t>
            </a:r>
            <a:r>
              <a:rPr lang="en-US" sz="2600" dirty="0"/>
              <a:t> </a:t>
            </a:r>
            <a:r>
              <a:rPr lang="en-US" sz="2600" dirty="0">
                <a:cs typeface="Arial"/>
              </a:rPr>
              <a:t>– EBIS source control, readiness checks, motivation, organization</a:t>
            </a:r>
            <a:endParaRPr lang="en-US" dirty="0" err="1"/>
          </a:p>
          <a:p>
            <a:r>
              <a:rPr lang="en-US" sz="2600" dirty="0"/>
              <a:t>Seth </a:t>
            </a:r>
            <a:r>
              <a:rPr lang="en-US" sz="2600" dirty="0" err="1"/>
              <a:t>Nemesure</a:t>
            </a:r>
            <a:r>
              <a:rPr lang="en-US" sz="2600" dirty="0">
                <a:cs typeface="Arial"/>
              </a:rPr>
              <a:t> – NSRL dosimetry</a:t>
            </a:r>
          </a:p>
          <a:p>
            <a:r>
              <a:rPr lang="en-US" dirty="0">
                <a:cs typeface="Arial"/>
              </a:rPr>
              <a:t>John Morris – Controls Support </a:t>
            </a:r>
          </a:p>
          <a:p>
            <a:r>
              <a:rPr lang="en-US" dirty="0">
                <a:cs typeface="Arial"/>
              </a:rPr>
              <a:t>Adam Rusek/Mike </a:t>
            </a:r>
            <a:r>
              <a:rPr lang="en-US" dirty="0" err="1">
                <a:cs typeface="Arial"/>
              </a:rPr>
              <a:t>Sivertz</a:t>
            </a:r>
            <a:r>
              <a:rPr lang="en-US" dirty="0">
                <a:cs typeface="Arial"/>
              </a:rPr>
              <a:t> – NSRL operations</a:t>
            </a:r>
          </a:p>
          <a:p>
            <a:r>
              <a:rPr lang="en-US" dirty="0">
                <a:cs typeface="Arial"/>
              </a:rPr>
              <a:t>Travis </a:t>
            </a:r>
            <a:r>
              <a:rPr lang="en-US" dirty="0" err="1">
                <a:cs typeface="Arial"/>
              </a:rPr>
              <a:t>Shrey</a:t>
            </a:r>
            <a:r>
              <a:rPr lang="en-US" dirty="0">
                <a:cs typeface="Arial"/>
              </a:rPr>
              <a:t> – Synoptic Display</a:t>
            </a:r>
            <a:endParaRPr lang="en-US"/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08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F4645-B9CB-4EA2-938E-0A33EE680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700" dirty="0"/>
              <a:t>Background</a:t>
            </a:r>
            <a:br>
              <a:rPr lang="en-US" sz="2700" dirty="0">
                <a:cs typeface="Arial"/>
              </a:rPr>
            </a:br>
            <a:r>
              <a:rPr lang="en-US" sz="3600" dirty="0"/>
              <a:t>NASA Space Radiation Laboratory (NSRL) </a:t>
            </a:r>
            <a:endParaRPr lang="en-US" sz="3600" dirty="0">
              <a:cs typeface="Arial"/>
            </a:endParaRP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3A7C48F4-2683-4145-9349-7A63DB3994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289" y="1752600"/>
            <a:ext cx="3697511" cy="2660643"/>
          </a:xfr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3C6F1F27-56B7-444A-8FC9-CD97758EBF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6349" t="9449" r="14307" b="2362"/>
          <a:stretch/>
        </p:blipFill>
        <p:spPr bwMode="auto">
          <a:xfrm>
            <a:off x="638687" y="1532164"/>
            <a:ext cx="2202229" cy="287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ABCBAE5-836E-4EA5-8D53-F8D8BC99112E}"/>
              </a:ext>
            </a:extLst>
          </p:cNvPr>
          <p:cNvCxnSpPr>
            <a:cxnSpLocks/>
          </p:cNvCxnSpPr>
          <p:nvPr/>
        </p:nvCxnSpPr>
        <p:spPr>
          <a:xfrm flipV="1">
            <a:off x="2542282" y="3124200"/>
            <a:ext cx="2002504" cy="850617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D633F904-B58F-4DEC-A83B-5DD62816B0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1992" y="2148736"/>
            <a:ext cx="2224167" cy="14995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8241B9-A64B-46C2-954E-A3D71260F9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2" t="7965" b="9503"/>
          <a:stretch/>
        </p:blipFill>
        <p:spPr>
          <a:xfrm>
            <a:off x="6806309" y="4219405"/>
            <a:ext cx="2228030" cy="1710587"/>
          </a:xfrm>
          <a:prstGeom prst="rect">
            <a:avLst/>
          </a:prstGeom>
        </p:spPr>
      </p:pic>
      <p:pic>
        <p:nvPicPr>
          <p:cNvPr id="3" name="Picture 2" descr="A screenshot of a computer&#10;&#10;Description generated with high confidence">
            <a:extLst>
              <a:ext uri="{FF2B5EF4-FFF2-40B4-BE49-F238E27FC236}">
                <a16:creationId xmlns:a16="http://schemas.microsoft.com/office/drawing/2014/main" id="{E0F7E049-5440-4069-B6CC-A140875BAD9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8" t="7513" b="10053"/>
          <a:stretch/>
        </p:blipFill>
        <p:spPr>
          <a:xfrm>
            <a:off x="563670" y="4525735"/>
            <a:ext cx="2511710" cy="2127170"/>
          </a:xfrm>
          <a:prstGeom prst="rect">
            <a:avLst/>
          </a:prstGeom>
        </p:spPr>
      </p:pic>
      <p:pic>
        <p:nvPicPr>
          <p:cNvPr id="14" name="Content Placeholder 5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3A36D285-0767-452A-8111-FBFBBA5B8C0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9662" r="757" b="16908"/>
          <a:stretch/>
        </p:blipFill>
        <p:spPr>
          <a:xfrm>
            <a:off x="5073375" y="4479006"/>
            <a:ext cx="1724958" cy="2070294"/>
          </a:xfrm>
          <a:prstGeom prst="rect">
            <a:avLst/>
          </a:prstGeom>
        </p:spPr>
      </p:pic>
      <p:pic>
        <p:nvPicPr>
          <p:cNvPr id="16" name="Picture 15" descr="A close up of a white background&#10;&#10;Description generated with high confidence">
            <a:extLst>
              <a:ext uri="{FF2B5EF4-FFF2-40B4-BE49-F238E27FC236}">
                <a16:creationId xmlns:a16="http://schemas.microsoft.com/office/drawing/2014/main" id="{CF093EAB-BCCA-4C9C-B19C-A68A77C99A2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29" t="4831" r="28626" b="5121"/>
          <a:stretch/>
        </p:blipFill>
        <p:spPr>
          <a:xfrm>
            <a:off x="3276292" y="4520292"/>
            <a:ext cx="1783361" cy="219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64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58635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ea typeface="+mj-lt"/>
                <a:cs typeface="+mj-lt"/>
              </a:rPr>
              <a:t>The Challenge</a:t>
            </a:r>
            <a:br>
              <a:rPr lang="en-US" sz="2400" dirty="0">
                <a:cs typeface="Arial"/>
              </a:rPr>
            </a:br>
            <a:r>
              <a:rPr lang="en-US" sz="3200" dirty="0"/>
              <a:t>Galactic Cosmic</a:t>
            </a:r>
            <a:r>
              <a:rPr lang="en-US" sz="3200" dirty="0">
                <a:cs typeface="Arial"/>
              </a:rPr>
              <a:t> Ray Simulator at NSRL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54628"/>
            <a:ext cx="8229600" cy="213418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en-US" sz="2000" dirty="0"/>
              <a:t>“The plan for implementing GCR simulation at NSRL is to spend 2016 refining the control tools, integrating the various components of the system to deliver a uniform beam of any one of a list of many ions, including protons. The intent is to do so rapidly, reliably and </a:t>
            </a:r>
            <a:r>
              <a:rPr lang="en-US" sz="2000" b="1" dirty="0"/>
              <a:t>without intervention from machine experts and operators</a:t>
            </a:r>
            <a:r>
              <a:rPr lang="en-US" sz="2000" dirty="0"/>
              <a:t>, </a:t>
            </a:r>
            <a:r>
              <a:rPr lang="en-US" sz="2000" i="1" dirty="0"/>
              <a:t>a feat which will no doubt take more than one iteration</a:t>
            </a:r>
            <a:r>
              <a:rPr lang="en-US" sz="2000" dirty="0"/>
              <a:t>.”</a:t>
            </a:r>
            <a:r>
              <a:rPr lang="en-US" sz="2000" dirty="0">
                <a:cs typeface="Arial"/>
              </a:rPr>
              <a:t> </a:t>
            </a:r>
            <a:endParaRPr lang="en-US" sz="1200">
              <a:cs typeface="Arial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US" sz="1200" b="1" dirty="0">
                <a:cs typeface="Arial"/>
              </a:rPr>
              <a:t>Galactic cosmic ray simulation at the NASA Space Radiation Laboratory </a:t>
            </a:r>
            <a:br>
              <a:rPr lang="en-US" sz="1200" b="1" dirty="0">
                <a:cs typeface="Arial"/>
              </a:rPr>
            </a:br>
            <a:r>
              <a:rPr lang="en-US" sz="1200" b="1" dirty="0">
                <a:cs typeface="Arial"/>
              </a:rPr>
              <a:t>Norbury et al. (NASA Langley Research Center)</a:t>
            </a:r>
            <a:endParaRPr lang="en-US" sz="1200" dirty="0">
              <a:cs typeface="Arial"/>
            </a:endParaRPr>
          </a:p>
          <a:p>
            <a:pPr marL="0" indent="0">
              <a:buNone/>
            </a:pPr>
            <a:endParaRPr lang="en-US" sz="2000" dirty="0">
              <a:cs typeface="Arial"/>
            </a:endParaRPr>
          </a:p>
          <a:p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2F93E18-B692-44B3-8540-8DC083D28F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747000"/>
              </p:ext>
            </p:extLst>
          </p:nvPr>
        </p:nvGraphicFramePr>
        <p:xfrm>
          <a:off x="4011344" y="3779641"/>
          <a:ext cx="1746689" cy="2918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08">
                  <a:extLst>
                    <a:ext uri="{9D8B030D-6E8A-4147-A177-3AD203B41FA5}">
                      <a16:colId xmlns:a16="http://schemas.microsoft.com/office/drawing/2014/main" val="2242914272"/>
                    </a:ext>
                  </a:extLst>
                </a:gridCol>
                <a:gridCol w="466568">
                  <a:extLst>
                    <a:ext uri="{9D8B030D-6E8A-4147-A177-3AD203B41FA5}">
                      <a16:colId xmlns:a16="http://schemas.microsoft.com/office/drawing/2014/main" val="2955279554"/>
                    </a:ext>
                  </a:extLst>
                </a:gridCol>
                <a:gridCol w="483433">
                  <a:extLst>
                    <a:ext uri="{9D8B030D-6E8A-4147-A177-3AD203B41FA5}">
                      <a16:colId xmlns:a16="http://schemas.microsoft.com/office/drawing/2014/main" val="2674337442"/>
                    </a:ext>
                  </a:extLst>
                </a:gridCol>
                <a:gridCol w="411480">
                  <a:extLst>
                    <a:ext uri="{9D8B030D-6E8A-4147-A177-3AD203B41FA5}">
                      <a16:colId xmlns:a16="http://schemas.microsoft.com/office/drawing/2014/main" val="1749184736"/>
                    </a:ext>
                  </a:extLst>
                </a:gridCol>
              </a:tblGrid>
              <a:tr h="393592">
                <a:tc>
                  <a:txBody>
                    <a:bodyPr/>
                    <a:lstStyle/>
                    <a:p>
                      <a:r>
                        <a:rPr lang="en-US" sz="700" dirty="0"/>
                        <a:t>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Energy (MeV/n)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LET (</a:t>
                      </a:r>
                      <a:r>
                        <a:rPr lang="en-US" sz="700" dirty="0" err="1"/>
                        <a:t>keV</a:t>
                      </a:r>
                      <a:r>
                        <a:rPr lang="en-US" sz="700" dirty="0"/>
                        <a:t>/µm)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/>
                        <a:t>Dose</a:t>
                      </a:r>
                    </a:p>
                    <a:p>
                      <a:pPr algn="ctr"/>
                      <a:r>
                        <a:rPr lang="en-US" sz="700" dirty="0"/>
                        <a:t>(</a:t>
                      </a:r>
                      <a:r>
                        <a:rPr lang="en-US" sz="700" dirty="0" err="1"/>
                        <a:t>mGy</a:t>
                      </a:r>
                      <a:r>
                        <a:rPr lang="en-US" sz="700" dirty="0"/>
                        <a:t>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03375861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7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7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SPEsim</a:t>
                      </a:r>
                      <a:r>
                        <a:rPr lang="en-US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degrader</a:t>
                      </a:r>
                      <a:r>
                        <a:rPr lang="en-US" sz="700" b="1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to</a:t>
                      </a:r>
                      <a:endParaRPr lang="en-US" sz="700" b="1" i="1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6750076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7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7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0.7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37.2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1860945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7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7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0.6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8329609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7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7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0.4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65.7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963318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7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7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L="68580" marR="68580" marT="13716" marB="13716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117.9</a:t>
                      </a:r>
                    </a:p>
                  </a:txBody>
                  <a:tcPr marL="7144" marR="7144" marT="71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299247"/>
                  </a:ext>
                </a:extLst>
              </a:tr>
              <a:tr h="243873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4</a:t>
                      </a:r>
                      <a:r>
                        <a:rPr lang="en-US" sz="700" b="1" baseline="0" dirty="0">
                          <a:latin typeface="+mn-lt"/>
                        </a:rPr>
                        <a:t>He</a:t>
                      </a:r>
                      <a:endParaRPr lang="en-US" sz="700" b="1" dirty="0"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700" b="1" i="1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SPEsim</a:t>
                      </a:r>
                      <a:r>
                        <a:rPr lang="en-US" sz="700" b="1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degrader to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51611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4</a:t>
                      </a:r>
                      <a:r>
                        <a:rPr lang="en-US" sz="700" b="1" baseline="0" dirty="0">
                          <a:latin typeface="+mn-lt"/>
                        </a:rPr>
                        <a:t>He</a:t>
                      </a:r>
                      <a:endParaRPr lang="en-US" sz="700" b="1" dirty="0"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2.9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8.5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117736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4</a:t>
                      </a:r>
                      <a:r>
                        <a:rPr lang="en-US" sz="700" b="1" baseline="0" dirty="0">
                          <a:latin typeface="+mn-lt"/>
                        </a:rPr>
                        <a:t>He</a:t>
                      </a:r>
                      <a:endParaRPr lang="en-US" sz="700" b="1" dirty="0"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150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2.2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226055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4</a:t>
                      </a:r>
                      <a:r>
                        <a:rPr lang="en-US" sz="700" b="1" baseline="0" dirty="0">
                          <a:latin typeface="+mn-lt"/>
                        </a:rPr>
                        <a:t>He</a:t>
                      </a:r>
                      <a:endParaRPr lang="en-US" sz="700" b="1" dirty="0"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250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15.6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010639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baseline="30000" dirty="0">
                          <a:latin typeface="+mn-lt"/>
                        </a:rPr>
                        <a:t>4</a:t>
                      </a:r>
                      <a:r>
                        <a:rPr lang="en-US" sz="700" b="1" baseline="0" dirty="0">
                          <a:latin typeface="+mn-lt"/>
                        </a:rPr>
                        <a:t>He</a:t>
                      </a:r>
                      <a:endParaRPr lang="en-US" sz="700" b="1" dirty="0"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1000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0.9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68666"/>
                  </a:ext>
                </a:extLst>
              </a:tr>
              <a:tr h="138965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12</a:t>
                      </a:r>
                      <a:r>
                        <a:rPr lang="en-US" sz="700" b="1" dirty="0">
                          <a:latin typeface="+mn-lt"/>
                        </a:rPr>
                        <a:t>C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1000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8.0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11.2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877204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16</a:t>
                      </a:r>
                      <a:r>
                        <a:rPr lang="en-US" sz="700" b="1" dirty="0">
                          <a:latin typeface="+mn-lt"/>
                        </a:rPr>
                        <a:t>O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350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20.9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061346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28</a:t>
                      </a:r>
                      <a:r>
                        <a:rPr lang="en-US" sz="700" b="1" dirty="0">
                          <a:latin typeface="+mn-lt"/>
                        </a:rPr>
                        <a:t>Si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600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50.4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307787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44</a:t>
                      </a:r>
                      <a:r>
                        <a:rPr lang="en-US" sz="700" b="1" dirty="0">
                          <a:latin typeface="+mn-lt"/>
                        </a:rPr>
                        <a:t>Ti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1000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107.7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1506374"/>
                  </a:ext>
                </a:extLst>
              </a:tr>
              <a:tr h="135828">
                <a:tc>
                  <a:txBody>
                    <a:bodyPr/>
                    <a:lstStyle/>
                    <a:p>
                      <a:r>
                        <a:rPr lang="en-US" sz="700" b="1" baseline="30000" dirty="0">
                          <a:latin typeface="+mn-lt"/>
                        </a:rPr>
                        <a:t>56</a:t>
                      </a:r>
                      <a:r>
                        <a:rPr lang="en-US" sz="700" b="1" dirty="0">
                          <a:latin typeface="+mn-lt"/>
                        </a:rPr>
                        <a:t>Fe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600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700" dirty="0">
                          <a:latin typeface="+mn-lt"/>
                        </a:rPr>
                        <a:t>173.8</a:t>
                      </a:r>
                    </a:p>
                  </a:txBody>
                  <a:tcPr marL="68580" marR="68580" marT="13716" marB="13716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7144" marR="7144" marT="7144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986546"/>
                  </a:ext>
                </a:extLst>
              </a:tr>
              <a:tr h="268569">
                <a:tc>
                  <a:txBody>
                    <a:bodyPr/>
                    <a:lstStyle/>
                    <a:p>
                      <a:r>
                        <a:rPr lang="en-US" sz="800" b="1" i="1" dirty="0"/>
                        <a:t>Total</a:t>
                      </a:r>
                    </a:p>
                  </a:txBody>
                  <a:tcPr marL="68580" marR="68580" marT="6858" marB="6858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68580" marR="68580" marT="6858" marB="6858"/>
                </a:tc>
                <a:tc>
                  <a:txBody>
                    <a:bodyPr/>
                    <a:lstStyle/>
                    <a:p>
                      <a:pPr algn="ctr"/>
                      <a:endParaRPr lang="en-US" sz="800" dirty="0"/>
                    </a:p>
                  </a:txBody>
                  <a:tcPr marL="68580" marR="68580" marT="6858" marB="685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i="1" dirty="0"/>
                        <a:t>500.0</a:t>
                      </a:r>
                    </a:p>
                  </a:txBody>
                  <a:tcPr marL="68580" marR="68580" marT="6858" marB="6858"/>
                </a:tc>
                <a:extLst>
                  <a:ext uri="{0D108BD9-81ED-4DB2-BD59-A6C34878D82A}">
                    <a16:rowId xmlns:a16="http://schemas.microsoft.com/office/drawing/2014/main" val="245721190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861702E-4586-4BDF-ADBD-FD034AD1E0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83783"/>
              </p:ext>
            </p:extLst>
          </p:nvPr>
        </p:nvGraphicFramePr>
        <p:xfrm>
          <a:off x="6080969" y="3868228"/>
          <a:ext cx="1487885" cy="1175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161">
                  <a:extLst>
                    <a:ext uri="{9D8B030D-6E8A-4147-A177-3AD203B41FA5}">
                      <a16:colId xmlns:a16="http://schemas.microsoft.com/office/drawing/2014/main" val="2242914272"/>
                    </a:ext>
                  </a:extLst>
                </a:gridCol>
                <a:gridCol w="425196">
                  <a:extLst>
                    <a:ext uri="{9D8B030D-6E8A-4147-A177-3AD203B41FA5}">
                      <a16:colId xmlns:a16="http://schemas.microsoft.com/office/drawing/2014/main" val="2955279554"/>
                    </a:ext>
                  </a:extLst>
                </a:gridCol>
                <a:gridCol w="452628">
                  <a:extLst>
                    <a:ext uri="{9D8B030D-6E8A-4147-A177-3AD203B41FA5}">
                      <a16:colId xmlns:a16="http://schemas.microsoft.com/office/drawing/2014/main" val="2674337442"/>
                    </a:ext>
                  </a:extLst>
                </a:gridCol>
                <a:gridCol w="342900">
                  <a:extLst>
                    <a:ext uri="{9D8B030D-6E8A-4147-A177-3AD203B41FA5}">
                      <a16:colId xmlns:a16="http://schemas.microsoft.com/office/drawing/2014/main" val="1749184736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600" dirty="0"/>
                        <a:t>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Energy (MeV/n)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LET (</a:t>
                      </a:r>
                      <a:r>
                        <a:rPr lang="en-US" sz="600" dirty="0" err="1"/>
                        <a:t>keV</a:t>
                      </a:r>
                      <a:r>
                        <a:rPr lang="en-US" sz="600" dirty="0"/>
                        <a:t>/µm)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dirty="0"/>
                        <a:t>Dose</a:t>
                      </a:r>
                    </a:p>
                    <a:p>
                      <a:pPr algn="ctr"/>
                      <a:r>
                        <a:rPr lang="en-US" sz="600" dirty="0"/>
                        <a:t>(</a:t>
                      </a:r>
                      <a:r>
                        <a:rPr lang="en-US" sz="600" dirty="0" err="1"/>
                        <a:t>mGy</a:t>
                      </a:r>
                      <a:r>
                        <a:rPr lang="en-US" sz="600" dirty="0"/>
                        <a:t>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0337586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7.4</a:t>
                      </a:r>
                      <a:endParaRPr lang="en-US" sz="600" b="0" i="0" u="none" strike="noStrike" baseline="-2500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5.9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64368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10.2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4.5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81061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3.5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432890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19.2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11.8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6888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26.4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2.1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14.3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184059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36.2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1.6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5270434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baseline="30000" dirty="0"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600" b="1" baseline="0" dirty="0">
                          <a:latin typeface="+mn-lt"/>
                          <a:cs typeface="Times New Roman" panose="02020603050405020304" pitchFamily="18" charset="0"/>
                        </a:rPr>
                        <a:t>H</a:t>
                      </a:r>
                      <a:endParaRPr lang="en-US" sz="600" b="1" dirty="0"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68580" marR="68580" marT="13716" marB="13716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50.0</a:t>
                      </a:r>
                    </a:p>
                  </a:txBody>
                  <a:tcPr marL="68580" marR="68580" marT="13716" marB="1371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1.3</a:t>
                      </a:r>
                    </a:p>
                  </a:txBody>
                  <a:tcPr marL="68580" marR="68580" marT="13716" marB="13716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35.7</a:t>
                      </a:r>
                    </a:p>
                  </a:txBody>
                  <a:tcPr marL="7144" marR="7144" marT="7144" marB="0" anchor="ctr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3126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A9B93D7-6956-4D71-AF79-ABC01717CFB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5640991"/>
              </p:ext>
            </p:extLst>
          </p:nvPr>
        </p:nvGraphicFramePr>
        <p:xfrm>
          <a:off x="6062385" y="5112493"/>
          <a:ext cx="1506469" cy="1212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502">
                  <a:extLst>
                    <a:ext uri="{9D8B030D-6E8A-4147-A177-3AD203B41FA5}">
                      <a16:colId xmlns:a16="http://schemas.microsoft.com/office/drawing/2014/main" val="2242914272"/>
                    </a:ext>
                  </a:extLst>
                </a:gridCol>
                <a:gridCol w="428584">
                  <a:extLst>
                    <a:ext uri="{9D8B030D-6E8A-4147-A177-3AD203B41FA5}">
                      <a16:colId xmlns:a16="http://schemas.microsoft.com/office/drawing/2014/main" val="2955279554"/>
                    </a:ext>
                  </a:extLst>
                </a:gridCol>
                <a:gridCol w="458304">
                  <a:extLst>
                    <a:ext uri="{9D8B030D-6E8A-4147-A177-3AD203B41FA5}">
                      <a16:colId xmlns:a16="http://schemas.microsoft.com/office/drawing/2014/main" val="2674337442"/>
                    </a:ext>
                  </a:extLst>
                </a:gridCol>
                <a:gridCol w="348079">
                  <a:extLst>
                    <a:ext uri="{9D8B030D-6E8A-4147-A177-3AD203B41FA5}">
                      <a16:colId xmlns:a16="http://schemas.microsoft.com/office/drawing/2014/main" val="1749184736"/>
                    </a:ext>
                  </a:extLst>
                </a:gridCol>
              </a:tblGrid>
              <a:tr h="353730">
                <a:tc>
                  <a:txBody>
                    <a:bodyPr/>
                    <a:lstStyle/>
                    <a:p>
                      <a:r>
                        <a:rPr lang="en-US" sz="600" b="1" dirty="0">
                          <a:solidFill>
                            <a:schemeClr val="bg1"/>
                          </a:solidFill>
                        </a:rPr>
                        <a:t>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bg1"/>
                          </a:solidFill>
                        </a:rPr>
                        <a:t>Energy (MeV/n)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bg1"/>
                          </a:solidFill>
                        </a:rPr>
                        <a:t>LET (</a:t>
                      </a:r>
                      <a:r>
                        <a:rPr lang="en-US" sz="600" b="1" dirty="0" err="1">
                          <a:solidFill>
                            <a:schemeClr val="bg1"/>
                          </a:solidFill>
                        </a:rPr>
                        <a:t>keV</a:t>
                      </a:r>
                      <a:r>
                        <a:rPr lang="en-US" sz="600" b="1" dirty="0">
                          <a:solidFill>
                            <a:schemeClr val="bg1"/>
                          </a:solidFill>
                        </a:rPr>
                        <a:t>/µm)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bg1"/>
                          </a:solidFill>
                        </a:rPr>
                        <a:t>Dose</a:t>
                      </a:r>
                    </a:p>
                    <a:p>
                      <a:pPr algn="ctr"/>
                      <a:r>
                        <a:rPr lang="en-US" sz="600" b="1" dirty="0">
                          <a:solidFill>
                            <a:schemeClr val="bg1"/>
                          </a:solidFill>
                        </a:rPr>
                        <a:t>(</a:t>
                      </a:r>
                      <a:r>
                        <a:rPr lang="en-US" sz="600" b="1" dirty="0" err="1">
                          <a:solidFill>
                            <a:schemeClr val="bg1"/>
                          </a:solidFill>
                        </a:rPr>
                        <a:t>mGy</a:t>
                      </a:r>
                      <a:r>
                        <a:rPr lang="en-US" sz="600" b="1" dirty="0">
                          <a:solidFill>
                            <a:schemeClr val="bg1"/>
                          </a:solidFill>
                        </a:rPr>
                        <a:t>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903375861"/>
                  </a:ext>
                </a:extLst>
              </a:tr>
              <a:tr h="122625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US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He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7.4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23.5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8.1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048567"/>
                  </a:ext>
                </a:extLst>
              </a:tr>
              <a:tr h="122625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US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He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10.2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18.2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2.7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154321"/>
                  </a:ext>
                </a:extLst>
              </a:tr>
              <a:tr h="122625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US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He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14.0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14.1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3.1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27940"/>
                  </a:ext>
                </a:extLst>
              </a:tr>
              <a:tr h="122625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US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He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19.2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10.9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3.7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9359327"/>
                  </a:ext>
                </a:extLst>
              </a:tr>
              <a:tr h="122625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US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He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26.4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8.4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12486"/>
                  </a:ext>
                </a:extLst>
              </a:tr>
              <a:tr h="1226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US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He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36.2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6.5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4.9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54228"/>
                  </a:ext>
                </a:extLst>
              </a:tr>
              <a:tr h="122625">
                <a:tc>
                  <a:txBody>
                    <a:bodyPr/>
                    <a:lstStyle/>
                    <a:p>
                      <a:r>
                        <a:rPr lang="en-US" sz="6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r>
                        <a:rPr lang="en-US" sz="600" b="1" baseline="0" dirty="0">
                          <a:solidFill>
                            <a:schemeClr val="tx1"/>
                          </a:solidFill>
                          <a:latin typeface="+mn-lt"/>
                        </a:rPr>
                        <a:t>He</a:t>
                      </a:r>
                      <a:endParaRPr lang="en-US" sz="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50.0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L="68580" marR="68580" marT="13716" marB="13716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9.2</a:t>
                      </a:r>
                    </a:p>
                  </a:txBody>
                  <a:tcPr marL="7144" marR="7144" marT="7144" marB="0"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5951611"/>
                  </a:ext>
                </a:extLst>
              </a:tr>
            </a:tbl>
          </a:graphicData>
        </a:graphic>
      </p:graphicFrame>
      <p:sp>
        <p:nvSpPr>
          <p:cNvPr id="13" name="Freeform 2">
            <a:extLst>
              <a:ext uri="{FF2B5EF4-FFF2-40B4-BE49-F238E27FC236}">
                <a16:creationId xmlns:a16="http://schemas.microsoft.com/office/drawing/2014/main" id="{45C79B5D-738C-4EC2-A5B9-AE7E1CFD1799}"/>
              </a:ext>
            </a:extLst>
          </p:cNvPr>
          <p:cNvSpPr/>
          <p:nvPr/>
        </p:nvSpPr>
        <p:spPr>
          <a:xfrm>
            <a:off x="5758032" y="5083282"/>
            <a:ext cx="322937" cy="921449"/>
          </a:xfrm>
          <a:custGeom>
            <a:avLst/>
            <a:gdLst>
              <a:gd name="connsiteX0" fmla="*/ 0 w 552450"/>
              <a:gd name="connsiteY0" fmla="*/ 0 h 1644650"/>
              <a:gd name="connsiteX1" fmla="*/ 552450 w 552450"/>
              <a:gd name="connsiteY1" fmla="*/ 558800 h 1644650"/>
              <a:gd name="connsiteX2" fmla="*/ 552450 w 552450"/>
              <a:gd name="connsiteY2" fmla="*/ 1644650 h 1644650"/>
              <a:gd name="connsiteX3" fmla="*/ 0 w 552450"/>
              <a:gd name="connsiteY3" fmla="*/ 0 h 1644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2450" h="1644650">
                <a:moveTo>
                  <a:pt x="0" y="0"/>
                </a:moveTo>
                <a:lnTo>
                  <a:pt x="552450" y="558800"/>
                </a:lnTo>
                <a:lnTo>
                  <a:pt x="552450" y="164465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9000">
                <a:schemeClr val="accent4">
                  <a:lumMod val="40000"/>
                  <a:lumOff val="60000"/>
                </a:schemeClr>
              </a:gs>
              <a:gs pos="73000">
                <a:schemeClr val="accent4">
                  <a:lumMod val="75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4" name="Freeform 10">
            <a:extLst>
              <a:ext uri="{FF2B5EF4-FFF2-40B4-BE49-F238E27FC236}">
                <a16:creationId xmlns:a16="http://schemas.microsoft.com/office/drawing/2014/main" id="{D7A8F3F9-8C34-4F8C-9308-315461B7B58B}"/>
              </a:ext>
            </a:extLst>
          </p:cNvPr>
          <p:cNvSpPr/>
          <p:nvPr/>
        </p:nvSpPr>
        <p:spPr>
          <a:xfrm>
            <a:off x="5751462" y="4221705"/>
            <a:ext cx="329507" cy="816769"/>
          </a:xfrm>
          <a:custGeom>
            <a:avLst/>
            <a:gdLst>
              <a:gd name="connsiteX0" fmla="*/ 0 w 447675"/>
              <a:gd name="connsiteY0" fmla="*/ 120650 h 1089025"/>
              <a:gd name="connsiteX1" fmla="*/ 447675 w 447675"/>
              <a:gd name="connsiteY1" fmla="*/ 0 h 1089025"/>
              <a:gd name="connsiteX2" fmla="*/ 447675 w 447675"/>
              <a:gd name="connsiteY2" fmla="*/ 1089025 h 1089025"/>
              <a:gd name="connsiteX3" fmla="*/ 0 w 447675"/>
              <a:gd name="connsiteY3" fmla="*/ 120650 h 1089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675" h="1089025">
                <a:moveTo>
                  <a:pt x="0" y="120650"/>
                </a:moveTo>
                <a:lnTo>
                  <a:pt x="447675" y="0"/>
                </a:lnTo>
                <a:lnTo>
                  <a:pt x="447675" y="1089025"/>
                </a:lnTo>
                <a:lnTo>
                  <a:pt x="0" y="120650"/>
                </a:lnTo>
                <a:close/>
              </a:path>
            </a:pathLst>
          </a:custGeom>
          <a:gradFill>
            <a:gsLst>
              <a:gs pos="39000">
                <a:schemeClr val="accent6">
                  <a:lumMod val="40000"/>
                  <a:lumOff val="60000"/>
                </a:schemeClr>
              </a:gs>
              <a:gs pos="73000">
                <a:schemeClr val="accent6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137599-E98E-462E-A321-92ECFA9CAD39}"/>
              </a:ext>
            </a:extLst>
          </p:cNvPr>
          <p:cNvSpPr txBox="1"/>
          <p:nvPr/>
        </p:nvSpPr>
        <p:spPr>
          <a:xfrm>
            <a:off x="317810" y="4338321"/>
            <a:ext cx="37065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Years later we have the list...</a:t>
            </a:r>
          </a:p>
          <a:p>
            <a:endParaRPr lang="en-US" dirty="0"/>
          </a:p>
          <a:p>
            <a:r>
              <a:rPr lang="en-US" dirty="0"/>
              <a:t>And the tools.  </a:t>
            </a:r>
          </a:p>
        </p:txBody>
      </p:sp>
    </p:spTree>
    <p:extLst>
      <p:ext uri="{BB962C8B-B14F-4D97-AF65-F5344CB8AC3E}">
        <p14:creationId xmlns:p14="http://schemas.microsoft.com/office/powerpoint/2010/main" val="4189856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8DE30-19ED-4E62-8EF2-D6880366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First “Full Spectrum” GCR Exposure</a:t>
            </a: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22CE0B-8CDC-4B36-A69F-2DE4E56A2CE9}"/>
              </a:ext>
            </a:extLst>
          </p:cNvPr>
          <p:cNvSpPr txBox="1"/>
          <p:nvPr/>
        </p:nvSpPr>
        <p:spPr>
          <a:xfrm>
            <a:off x="0" y="1675686"/>
            <a:ext cx="2133600" cy="535531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33 distinct setups in 1.17 hours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7 different 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Full control of dose rate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Uniform 60x60 cm square profiles on samples</a:t>
            </a:r>
            <a:endParaRPr lang="en-US" dirty="0">
              <a:cs typeface="Arial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human intervention once process initiated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180AC3C6-6F7B-45F2-AF3C-43C110CD88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9" t="6925" b="9724"/>
          <a:stretch/>
        </p:blipFill>
        <p:spPr>
          <a:xfrm>
            <a:off x="2133600" y="1752601"/>
            <a:ext cx="6733996" cy="4572000"/>
          </a:xfrm>
        </p:spPr>
      </p:pic>
    </p:spTree>
    <p:extLst>
      <p:ext uri="{BB962C8B-B14F-4D97-AF65-F5344CB8AC3E}">
        <p14:creationId xmlns:p14="http://schemas.microsoft.com/office/powerpoint/2010/main" val="1122205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BD98-B631-470E-83E1-4373A6A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Required Hardware : Ion Source </a:t>
            </a:r>
            <a:br>
              <a:rPr lang="en-US" dirty="0"/>
            </a:br>
            <a:r>
              <a:rPr lang="en-US" dirty="0"/>
              <a:t>EBIS - Electron Beam Ion Source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6D2D-971E-4BC9-9C7F-6C9F0712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Ion beams of any element Helium or larger.</a:t>
            </a:r>
          </a:p>
          <a:p>
            <a:r>
              <a:rPr lang="en-US" dirty="0"/>
              <a:t>Can run beam for multiple programs concurrently.</a:t>
            </a:r>
          </a:p>
        </p:txBody>
      </p:sp>
      <p:pic>
        <p:nvPicPr>
          <p:cNvPr id="4" name="Picture 3" descr="D:\Work\BNL_since2013\EBIS_LIS\Useful\Installation_layout\whole_with_EBIS\EBIS_LION_3D.png">
            <a:extLst>
              <a:ext uri="{FF2B5EF4-FFF2-40B4-BE49-F238E27FC236}">
                <a16:creationId xmlns:a16="http://schemas.microsoft.com/office/drawing/2014/main" id="{E3B847F6-A689-43AE-9AD3-338899F983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0"/>
            <a:ext cx="5029200" cy="299649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3299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BD98-B631-470E-83E1-4373A6A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Required Hardware : Ion Source </a:t>
            </a:r>
            <a:br>
              <a:rPr lang="en-US" dirty="0"/>
            </a:br>
            <a:r>
              <a:rPr lang="en-US" dirty="0"/>
              <a:t>EBIS LION – Laser Ion Source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6D2D-971E-4BC9-9C7F-6C9F0712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743200" cy="36426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Can produce Ions from pure element or multiple Ions from compounds.</a:t>
            </a:r>
            <a:endParaRPr lang="en-US" dirty="0">
              <a:cs typeface="Arial"/>
            </a:endParaRPr>
          </a:p>
          <a:p>
            <a:r>
              <a:rPr lang="en-US" dirty="0"/>
              <a:t>Can switch between targets in &lt;30 seconds.  </a:t>
            </a:r>
            <a:endParaRPr lang="en-US" dirty="0">
              <a:cs typeface="Arial"/>
            </a:endParaRPr>
          </a:p>
        </p:txBody>
      </p:sp>
      <p:pic>
        <p:nvPicPr>
          <p:cNvPr id="4" name="Picture 3" descr="D:\Work\BNL_since2013\EBIS_LIS\Useful\Devices\xy TargetHolder\20160116_DSC_5637_s.jpg">
            <a:extLst>
              <a:ext uri="{FF2B5EF4-FFF2-40B4-BE49-F238E27FC236}">
                <a16:creationId xmlns:a16="http://schemas.microsoft.com/office/drawing/2014/main" id="{8DC1A5C5-7C83-42AC-9E58-7792895D4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410200"/>
            <a:ext cx="3781243" cy="1159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Work\BNL_since2013\Others\2018_06_HB2018\presentation\materials\new laser path3rev2.png">
            <a:extLst>
              <a:ext uri="{FF2B5EF4-FFF2-40B4-BE49-F238E27FC236}">
                <a16:creationId xmlns:a16="http://schemas.microsoft.com/office/drawing/2014/main" id="{15A42EFF-6AEE-4076-83EB-7BB5A8835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15109"/>
            <a:ext cx="5489402" cy="355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E523DCA-3E9A-42E6-9B54-AEB37A7661D2}"/>
              </a:ext>
            </a:extLst>
          </p:cNvPr>
          <p:cNvSpPr txBox="1"/>
          <p:nvPr/>
        </p:nvSpPr>
        <p:spPr>
          <a:xfrm>
            <a:off x="609600" y="572829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Laser XY Target stage</a:t>
            </a:r>
          </a:p>
        </p:txBody>
      </p:sp>
    </p:spTree>
    <p:extLst>
      <p:ext uri="{BB962C8B-B14F-4D97-AF65-F5344CB8AC3E}">
        <p14:creationId xmlns:p14="http://schemas.microsoft.com/office/powerpoint/2010/main" val="244024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BD98-B631-470E-83E1-4373A6A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Required Hardware : Ion Source</a:t>
            </a:r>
            <a:br>
              <a:rPr lang="en-US" dirty="0"/>
            </a:br>
            <a:r>
              <a:rPr lang="en-US" dirty="0"/>
              <a:t>EBIS Hollow Cathode 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6D2D-971E-4BC9-9C7F-6C9F0712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734341"/>
            <a:ext cx="2743200" cy="2514600"/>
          </a:xfrm>
        </p:spPr>
        <p:txBody>
          <a:bodyPr>
            <a:normAutofit/>
          </a:bodyPr>
          <a:lstStyle/>
          <a:p>
            <a:r>
              <a:rPr lang="en-US" dirty="0"/>
              <a:t>Source for He and other noble gasses. </a:t>
            </a:r>
          </a:p>
          <a:p>
            <a:r>
              <a:rPr lang="en-US" dirty="0"/>
              <a:t>Species changes require physical intervention.  </a:t>
            </a:r>
          </a:p>
        </p:txBody>
      </p:sp>
      <p:pic>
        <p:nvPicPr>
          <p:cNvPr id="6" name="Picture 6" descr="DCP_0875">
            <a:extLst>
              <a:ext uri="{FF2B5EF4-FFF2-40B4-BE49-F238E27FC236}">
                <a16:creationId xmlns:a16="http://schemas.microsoft.com/office/drawing/2014/main" id="{2686EA21-BE19-4D3C-A3EE-D2072DA9C9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800692"/>
            <a:ext cx="3704264" cy="162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2BB03FC7-C7B8-4B9E-8378-39BEF7FD16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736" y="4459282"/>
            <a:ext cx="7328452" cy="1588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13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CBD98-B631-470E-83E1-4373A6A46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574221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700" dirty="0"/>
              <a:t>Required Hardware : Proton Sources</a:t>
            </a:r>
            <a:br>
              <a:rPr lang="en-US" sz="2700" dirty="0">
                <a:cs typeface="Arial"/>
              </a:rPr>
            </a:br>
            <a:r>
              <a:rPr lang="en-US" sz="1300" dirty="0"/>
              <a:t> </a:t>
            </a:r>
            <a:br>
              <a:rPr lang="en-US" sz="1300" dirty="0">
                <a:cs typeface="Arial"/>
              </a:rPr>
            </a:br>
            <a:r>
              <a:rPr lang="en-US" dirty="0"/>
              <a:t>  LINAC               Tandem Van de Graff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06D2D-971E-4BC9-9C7F-6C9F0712CE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590" y="1676400"/>
            <a:ext cx="3177209" cy="3791761"/>
          </a:xfrm>
        </p:spPr>
        <p:txBody>
          <a:bodyPr>
            <a:normAutofit/>
          </a:bodyPr>
          <a:lstStyle/>
          <a:p>
            <a:r>
              <a:rPr lang="en-US" sz="1800" dirty="0"/>
              <a:t>The primary Proton source for NSRL when it is running for Isotope production or RHIC.</a:t>
            </a:r>
          </a:p>
          <a:p>
            <a:r>
              <a:rPr lang="en-US" sz="1800" dirty="0"/>
              <a:t>Provides beam at 116MeV or 200MeV. </a:t>
            </a:r>
          </a:p>
          <a:p>
            <a:r>
              <a:rPr lang="en-US" sz="1800" dirty="0"/>
              <a:t>Intensity is very good but low energy beams require deceleration in the Booster.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AC8646-A5DC-40B8-BC7E-4DA913ADE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94" y="4649019"/>
            <a:ext cx="2743200" cy="16382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DE743F2-66AD-4641-917B-FBF6DBBEE8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4541628"/>
            <a:ext cx="2819400" cy="1745673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8E16BCD-5B7E-4183-ABB5-5CAF1517EBCD}"/>
              </a:ext>
            </a:extLst>
          </p:cNvPr>
          <p:cNvSpPr txBox="1">
            <a:spLocks/>
          </p:cNvSpPr>
          <p:nvPr/>
        </p:nvSpPr>
        <p:spPr>
          <a:xfrm>
            <a:off x="4625125" y="1676399"/>
            <a:ext cx="3177209" cy="29617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>
                <a:cs typeface="Arial"/>
              </a:rPr>
              <a:t>The Proton source for NSRL when LINAC is Off.</a:t>
            </a:r>
            <a:endParaRPr lang="en-US" dirty="0"/>
          </a:p>
          <a:p>
            <a:endParaRPr lang="en-US" sz="1800" dirty="0"/>
          </a:p>
          <a:p>
            <a:r>
              <a:rPr lang="en-US" sz="1800" dirty="0"/>
              <a:t>Lower beam intensity than LINAC, but with 20 MeV injection there is no need for deceleration in Booster.</a:t>
            </a:r>
            <a:endParaRPr lang="en-US" sz="1800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90482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esu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4626</TotalTime>
  <Words>1382</Words>
  <Application>Microsoft Office PowerPoint</Application>
  <PresentationFormat>On-screen Show (4:3)</PresentationFormat>
  <Paragraphs>304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Clarity</vt:lpstr>
      <vt:lpstr>kanesue1</vt:lpstr>
      <vt:lpstr>Development of the NSRL Galactic Cosmic Ray Simulator</vt:lpstr>
      <vt:lpstr>The Problem Space Radiation: Galactic Cosmic Rays (GCR)</vt:lpstr>
      <vt:lpstr>Background NASA Space Radiation Laboratory (NSRL) </vt:lpstr>
      <vt:lpstr>The Challenge Galactic Cosmic Ray Simulator at NSRL</vt:lpstr>
      <vt:lpstr>First “Full Spectrum” GCR Exposure</vt:lpstr>
      <vt:lpstr>Required Hardware : Ion Source  EBIS - Electron Beam Ion Source</vt:lpstr>
      <vt:lpstr>Required Hardware : Ion Source  EBIS LION – Laser Ion Source </vt:lpstr>
      <vt:lpstr>Required Hardware : Ion Source EBIS Hollow Cathode Sources </vt:lpstr>
      <vt:lpstr>Required Hardware : Proton Sources     LINAC               Tandem Van de Graff</vt:lpstr>
      <vt:lpstr>Required Hardware : Controls System PPM – Pulse to Pulse Modulation and SuperCycle </vt:lpstr>
      <vt:lpstr>The Operator built tools:  Simplifying the problem</vt:lpstr>
      <vt:lpstr>The Operator built tools: Tool for Automated Procedure Execution (Tape) Sequences </vt:lpstr>
      <vt:lpstr>The Operator built tools:  Species Change Sequence </vt:lpstr>
      <vt:lpstr>The Operator built tools:  Species Change Sequence </vt:lpstr>
      <vt:lpstr>The Operator built tools:  Species Change Sequence </vt:lpstr>
      <vt:lpstr>The Operator built tools: Simplified Species Change Flow Chart </vt:lpstr>
      <vt:lpstr>The Operator built tools:  Storage Server </vt:lpstr>
      <vt:lpstr>The Operator built tools: The NSRL Storage Server </vt:lpstr>
      <vt:lpstr>The Operator built tools:  GCR Synoptic Display</vt:lpstr>
      <vt:lpstr>The Final Piece: NSRL Dosimetry Interface</vt:lpstr>
      <vt:lpstr> GCR Process Flow </vt:lpstr>
      <vt:lpstr>Typical “Simplified” GCR Day</vt:lpstr>
      <vt:lpstr>Remarks</vt:lpstr>
      <vt:lpstr>Credits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Kling, Nicholas</dc:creator>
  <cp:lastModifiedBy>Kling, Nicholas</cp:lastModifiedBy>
  <cp:revision>145</cp:revision>
  <dcterms:created xsi:type="dcterms:W3CDTF">2016-10-19T14:47:02Z</dcterms:created>
  <dcterms:modified xsi:type="dcterms:W3CDTF">2018-10-01T03:38:31Z</dcterms:modified>
</cp:coreProperties>
</file>