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79" r:id="rId9"/>
    <p:sldId id="265" r:id="rId10"/>
    <p:sldId id="266" r:id="rId11"/>
    <p:sldId id="267" r:id="rId12"/>
    <p:sldId id="268" r:id="rId13"/>
    <p:sldId id="269" r:id="rId14"/>
    <p:sldId id="281" r:id="rId15"/>
    <p:sldId id="257" r:id="rId16"/>
    <p:sldId id="270" r:id="rId17"/>
    <p:sldId id="271" r:id="rId18"/>
    <p:sldId id="272" r:id="rId19"/>
    <p:sldId id="273" r:id="rId20"/>
    <p:sldId id="274" r:id="rId21"/>
    <p:sldId id="275" r:id="rId22"/>
    <p:sldId id="276" r:id="rId23"/>
    <p:sldId id="277" r:id="rId24"/>
    <p:sldId id="278" r:id="rId25"/>
    <p:sldId id="288" r:id="rId26"/>
    <p:sldId id="280"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85287" autoAdjust="0"/>
  </p:normalViewPr>
  <p:slideViewPr>
    <p:cSldViewPr snapToGrid="0">
      <p:cViewPr varScale="1">
        <p:scale>
          <a:sx n="99" d="100"/>
          <a:sy n="99" d="100"/>
        </p:scale>
        <p:origin x="-97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DE493-19D7-4EC9-97C9-5F26233F1106}" type="doc">
      <dgm:prSet loTypeId="urn:microsoft.com/office/officeart/2005/8/layout/hProcess4" loCatId="process" qsTypeId="urn:microsoft.com/office/officeart/2005/8/quickstyle/simple5" qsCatId="simple" csTypeId="urn:microsoft.com/office/officeart/2005/8/colors/accent1_1" csCatId="accent1" phldr="1"/>
      <dgm:spPr/>
      <dgm:t>
        <a:bodyPr/>
        <a:lstStyle/>
        <a:p>
          <a:endParaRPr lang="en-US"/>
        </a:p>
      </dgm:t>
    </dgm:pt>
    <dgm:pt modelId="{FB986F71-3126-4196-BD30-74AEDC39A1CA}">
      <dgm:prSet phldrT="[Text]"/>
      <dgm:spPr>
        <a:xfrm>
          <a:off x="579480" y="2633472"/>
          <a:ext cx="2172943" cy="864108"/>
        </a:xfrm>
        <a:prstGeom prst="roundRect">
          <a:avLst>
            <a:gd name="adj" fmla="val 10000"/>
          </a:avLst>
        </a:prstGeom>
        <a:solidFill>
          <a:srgbClr val="FFFF00"/>
        </a:solidFill>
        <a:ln>
          <a:noFill/>
        </a:ln>
        <a:effectLst>
          <a:outerShdw blurRad="57150" dist="19050" dir="5400000" algn="ctr" rotWithShape="0">
            <a:srgbClr val="000000">
              <a:alpha val="63000"/>
            </a:srgbClr>
          </a:outerShdw>
        </a:effectLst>
      </dgm:spPr>
      <dgm:t>
        <a:bodyPr/>
        <a:lstStyle/>
        <a:p>
          <a:r>
            <a:rPr lang="en-US" dirty="0" smtClean="0">
              <a:solidFill>
                <a:srgbClr val="000000">
                  <a:hueOff val="0"/>
                  <a:satOff val="0"/>
                  <a:lumOff val="0"/>
                  <a:alphaOff val="0"/>
                </a:srgbClr>
              </a:solidFill>
              <a:latin typeface="Arial" panose="020B0604020202020204"/>
              <a:ea typeface="+mn-ea"/>
              <a:cs typeface="+mn-cs"/>
            </a:rPr>
            <a:t>Step 1 Plan</a:t>
          </a:r>
          <a:endParaRPr lang="en-US" dirty="0">
            <a:solidFill>
              <a:srgbClr val="000000">
                <a:hueOff val="0"/>
                <a:satOff val="0"/>
                <a:lumOff val="0"/>
                <a:alphaOff val="0"/>
              </a:srgbClr>
            </a:solidFill>
            <a:latin typeface="Arial" panose="020B0604020202020204"/>
            <a:ea typeface="+mn-ea"/>
            <a:cs typeface="+mn-cs"/>
          </a:endParaRPr>
        </a:p>
      </dgm:t>
      <dgm:extLst>
        <a:ext uri="{E40237B7-FDA0-4F09-8148-C483321AD2D9}">
          <dgm14:cNvPr xmlns="" xmlns:dgm14="http://schemas.microsoft.com/office/drawing/2010/diagram" id="0" name="" title="Step 1 title"/>
        </a:ext>
      </dgm:extLst>
    </dgm:pt>
    <dgm:pt modelId="{9B3CE34A-9B3E-4D5F-94E0-DFBB94FF5A03}" type="parTrans" cxnId="{1423FC72-83C7-4510-8021-28EAEA493E68}">
      <dgm:prSet/>
      <dgm:spPr/>
      <dgm:t>
        <a:bodyPr/>
        <a:lstStyle/>
        <a:p>
          <a:endParaRPr lang="en-US"/>
        </a:p>
      </dgm:t>
    </dgm:pt>
    <dgm:pt modelId="{D0B150DF-3AA4-454C-8652-25880449C422}" type="sibTrans" cxnId="{1423FC72-83C7-4510-8021-28EAEA493E68}">
      <dgm:prSet/>
      <dgm:spPr>
        <a:xfrm>
          <a:off x="1394360" y="1473226"/>
          <a:ext cx="2779003" cy="2779003"/>
        </a:xfrm>
        <a:prstGeom prst="leftCircularArrow">
          <a:avLst>
            <a:gd name="adj1" fmla="val 3451"/>
            <a:gd name="adj2" fmla="val 427731"/>
            <a:gd name="adj3" fmla="val 2203242"/>
            <a:gd name="adj4" fmla="val 9024489"/>
            <a:gd name="adj5" fmla="val 4027"/>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n-US"/>
        </a:p>
      </dgm:t>
      <dgm:extLst>
        <a:ext uri="{E40237B7-FDA0-4F09-8148-C483321AD2D9}">
          <dgm14:cNvPr xmlns="" xmlns:dgm14="http://schemas.microsoft.com/office/drawing/2010/diagram" id="0" name="" title="Arrow pointing from Step 1 to Step 2"/>
        </a:ext>
      </dgm:extLst>
    </dgm:pt>
    <dgm:pt modelId="{AB2E8498-CC81-452F-A895-08F3845AA347}">
      <dgm:prSet phldrT="[Text]"/>
      <dgm:spPr>
        <a:xfrm>
          <a:off x="36244" y="1049273"/>
          <a:ext cx="2444561" cy="2016252"/>
        </a:xfrm>
        <a:prstGeom prst="roundRect">
          <a:avLst>
            <a:gd name="adj" fmla="val 10000"/>
          </a:avLst>
        </a:prstGeom>
        <a:solidFill>
          <a:srgbClr val="4472C4">
            <a:alpha val="90000"/>
            <a:tint val="40000"/>
            <a:hueOff val="0"/>
            <a:satOff val="0"/>
            <a:lumOff val="0"/>
            <a:alphaOff val="0"/>
          </a:srgbClr>
        </a:solidFill>
        <a:ln w="6350" cap="flat" cmpd="sng" algn="ctr">
          <a:solidFill>
            <a:srgbClr val="4472C4">
              <a:hueOff val="0"/>
              <a:satOff val="0"/>
              <a:lumOff val="0"/>
              <a:alphaOff val="0"/>
            </a:srgbClr>
          </a:solidFill>
          <a:prstDash val="solid"/>
          <a:miter lim="800000"/>
        </a:ln>
        <a:effectLst/>
      </dgm:spPr>
      <dgm:t>
        <a:bodyPr/>
        <a:lstStyle/>
        <a:p>
          <a:r>
            <a:rPr lang="en-US" dirty="0" smtClean="0">
              <a:solidFill>
                <a:srgbClr val="000000">
                  <a:hueOff val="0"/>
                  <a:satOff val="0"/>
                  <a:lumOff val="0"/>
                  <a:alphaOff val="0"/>
                </a:srgbClr>
              </a:solidFill>
              <a:latin typeface="Arial" panose="020B0604020202020204"/>
              <a:ea typeface="+mn-ea"/>
              <a:cs typeface="+mn-cs"/>
            </a:rPr>
            <a:t>Group leaders make our shift work schedule for new year  </a:t>
          </a:r>
          <a:endParaRPr lang="en-US" dirty="0">
            <a:solidFill>
              <a:srgbClr val="000000">
                <a:hueOff val="0"/>
                <a:satOff val="0"/>
                <a:lumOff val="0"/>
                <a:alphaOff val="0"/>
              </a:srgbClr>
            </a:solidFill>
            <a:latin typeface="Arial" panose="020B0604020202020204"/>
            <a:ea typeface="+mn-ea"/>
            <a:cs typeface="+mn-cs"/>
          </a:endParaRPr>
        </a:p>
      </dgm:t>
      <dgm:extLst>
        <a:ext uri="{E40237B7-FDA0-4F09-8148-C483321AD2D9}">
          <dgm14:cNvPr xmlns="" xmlns:dgm14="http://schemas.microsoft.com/office/drawing/2010/diagram" id="0" name="" title="Step 1 task description"/>
        </a:ext>
      </dgm:extLst>
    </dgm:pt>
    <dgm:pt modelId="{4C65E2C8-0CBB-4D8C-AD60-6B0105C62B84}" type="parTrans" cxnId="{2D5B3E3B-3EE5-4072-933E-27DF5400591C}">
      <dgm:prSet/>
      <dgm:spPr/>
      <dgm:t>
        <a:bodyPr/>
        <a:lstStyle/>
        <a:p>
          <a:endParaRPr lang="en-US"/>
        </a:p>
      </dgm:t>
    </dgm:pt>
    <dgm:pt modelId="{9A1F3304-AA9E-4FBC-89BA-9095C80E47C9}" type="sibTrans" cxnId="{2D5B3E3B-3EE5-4072-933E-27DF5400591C}">
      <dgm:prSet/>
      <dgm:spPr/>
      <dgm:t>
        <a:bodyPr/>
        <a:lstStyle/>
        <a:p>
          <a:endParaRPr lang="en-US"/>
        </a:p>
      </dgm:t>
    </dgm:pt>
    <dgm:pt modelId="{F6D27D1B-CDCB-481F-B8FA-AB31B2A119DE}">
      <dgm:prSet phldrT="[Text]"/>
      <dgm:spPr>
        <a:xfrm>
          <a:off x="3752383" y="617220"/>
          <a:ext cx="2172943" cy="864108"/>
        </a:xfrm>
        <a:prstGeom prst="roundRect">
          <a:avLst>
            <a:gd name="adj" fmla="val 10000"/>
          </a:avLst>
        </a:prstGeom>
        <a:solidFill>
          <a:srgbClr val="FFFF00"/>
        </a:solidFill>
        <a:ln>
          <a:noFill/>
        </a:ln>
        <a:effectLst>
          <a:outerShdw blurRad="57150" dist="19050" dir="5400000" algn="ctr" rotWithShape="0">
            <a:srgbClr val="000000">
              <a:alpha val="63000"/>
            </a:srgbClr>
          </a:outerShdw>
        </a:effectLst>
      </dgm:spPr>
      <dgm:t>
        <a:bodyPr/>
        <a:lstStyle/>
        <a:p>
          <a:r>
            <a:rPr lang="en-US" dirty="0">
              <a:solidFill>
                <a:srgbClr val="000000">
                  <a:hueOff val="0"/>
                  <a:satOff val="0"/>
                  <a:lumOff val="0"/>
                  <a:alphaOff val="0"/>
                </a:srgbClr>
              </a:solidFill>
              <a:latin typeface="Arial" panose="020B0604020202020204"/>
              <a:ea typeface="+mn-ea"/>
              <a:cs typeface="+mn-cs"/>
            </a:rPr>
            <a:t>Step 2 </a:t>
          </a:r>
          <a:r>
            <a:rPr lang="en-US" dirty="0" smtClean="0">
              <a:solidFill>
                <a:srgbClr val="000000">
                  <a:hueOff val="0"/>
                  <a:satOff val="0"/>
                  <a:lumOff val="0"/>
                  <a:alphaOff val="0"/>
                </a:srgbClr>
              </a:solidFill>
              <a:latin typeface="Arial" panose="020B0604020202020204"/>
              <a:ea typeface="+mn-ea"/>
              <a:cs typeface="+mn-cs"/>
            </a:rPr>
            <a:t>Input</a:t>
          </a:r>
          <a:endParaRPr lang="en-US" dirty="0">
            <a:solidFill>
              <a:srgbClr val="000000">
                <a:hueOff val="0"/>
                <a:satOff val="0"/>
                <a:lumOff val="0"/>
                <a:alphaOff val="0"/>
              </a:srgbClr>
            </a:solidFill>
            <a:latin typeface="Arial" panose="020B0604020202020204"/>
            <a:ea typeface="+mn-ea"/>
            <a:cs typeface="+mn-cs"/>
          </a:endParaRPr>
        </a:p>
      </dgm:t>
      <dgm:extLst>
        <a:ext uri="{E40237B7-FDA0-4F09-8148-C483321AD2D9}">
          <dgm14:cNvPr xmlns="" xmlns:dgm14="http://schemas.microsoft.com/office/drawing/2010/diagram" id="0" name="" title="Step 2 title"/>
        </a:ext>
      </dgm:extLst>
    </dgm:pt>
    <dgm:pt modelId="{8A7BF306-8E53-4B16-9E7E-A79AE3DF6BE2}" type="parTrans" cxnId="{A63D53AC-541A-4D09-9620-8B1C8D7B91DE}">
      <dgm:prSet/>
      <dgm:spPr/>
      <dgm:t>
        <a:bodyPr/>
        <a:lstStyle/>
        <a:p>
          <a:endParaRPr lang="en-US"/>
        </a:p>
      </dgm:t>
    </dgm:pt>
    <dgm:pt modelId="{7AEB6639-3258-49E8-8B1F-B4A9C61922BE}" type="sibTrans" cxnId="{A63D53AC-541A-4D09-9620-8B1C8D7B91DE}">
      <dgm:prSet/>
      <dgm:spPr>
        <a:xfrm>
          <a:off x="4546892" y="-216486"/>
          <a:ext cx="3091364" cy="3091364"/>
        </a:xfrm>
        <a:prstGeom prst="circularArrow">
          <a:avLst>
            <a:gd name="adj1" fmla="val 3103"/>
            <a:gd name="adj2" fmla="val 381347"/>
            <a:gd name="adj3" fmla="val 19443143"/>
            <a:gd name="adj4" fmla="val 12575511"/>
            <a:gd name="adj5" fmla="val 362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endParaRPr lang="en-US"/>
        </a:p>
      </dgm:t>
      <dgm:extLst>
        <a:ext uri="{E40237B7-FDA0-4F09-8148-C483321AD2D9}">
          <dgm14:cNvPr xmlns="" xmlns:dgm14="http://schemas.microsoft.com/office/drawing/2010/diagram" id="0" name="" title="Arrow pointing from Step 2 to Step 3"/>
        </a:ext>
      </dgm:extLst>
    </dgm:pt>
    <dgm:pt modelId="{0B00F5A8-A0EF-4111-9D86-004317B4F49E}">
      <dgm:prSet phldrT="[Text]"/>
      <dgm:spPr>
        <a:xfrm>
          <a:off x="3209147" y="1049274"/>
          <a:ext cx="2444561" cy="2016252"/>
        </a:xfrm>
        <a:prstGeom prst="roundRect">
          <a:avLst>
            <a:gd name="adj" fmla="val 10000"/>
          </a:avLst>
        </a:prstGeom>
        <a:solidFill>
          <a:srgbClr val="4472C4">
            <a:alpha val="90000"/>
            <a:tint val="40000"/>
            <a:hueOff val="0"/>
            <a:satOff val="0"/>
            <a:lumOff val="0"/>
            <a:alphaOff val="0"/>
          </a:srgbClr>
        </a:solidFill>
        <a:ln w="6350" cap="flat" cmpd="sng" algn="ctr">
          <a:solidFill>
            <a:srgbClr val="4472C4">
              <a:hueOff val="0"/>
              <a:satOff val="0"/>
              <a:lumOff val="0"/>
              <a:alphaOff val="0"/>
            </a:srgbClr>
          </a:solidFill>
          <a:prstDash val="solid"/>
          <a:miter lim="800000"/>
        </a:ln>
        <a:effectLst/>
      </dgm:spPr>
      <dgm:t>
        <a:bodyPr/>
        <a:lstStyle/>
        <a:p>
          <a:r>
            <a:rPr lang="en-US" dirty="0" smtClean="0">
              <a:solidFill>
                <a:srgbClr val="000000">
                  <a:hueOff val="0"/>
                  <a:satOff val="0"/>
                  <a:lumOff val="0"/>
                  <a:alphaOff val="0"/>
                </a:srgbClr>
              </a:solidFill>
              <a:latin typeface="Arial" panose="020B0604020202020204"/>
              <a:ea typeface="+mn-ea"/>
              <a:cs typeface="+mn-cs"/>
            </a:rPr>
            <a:t>Operators input actual dates off or shift change.</a:t>
          </a:r>
          <a:endParaRPr lang="en-US" dirty="0">
            <a:solidFill>
              <a:srgbClr val="000000">
                <a:hueOff val="0"/>
                <a:satOff val="0"/>
                <a:lumOff val="0"/>
                <a:alphaOff val="0"/>
              </a:srgbClr>
            </a:solidFill>
            <a:latin typeface="Arial" panose="020B0604020202020204"/>
            <a:ea typeface="+mn-ea"/>
            <a:cs typeface="+mn-cs"/>
          </a:endParaRPr>
        </a:p>
      </dgm:t>
      <dgm:extLst>
        <a:ext uri="{E40237B7-FDA0-4F09-8148-C483321AD2D9}">
          <dgm14:cNvPr xmlns="" xmlns:dgm14="http://schemas.microsoft.com/office/drawing/2010/diagram" id="0" name="" title="Step 2 task description"/>
        </a:ext>
      </dgm:extLst>
    </dgm:pt>
    <dgm:pt modelId="{EC916B99-8D26-4265-B7BE-BB461C68DA5C}" type="parTrans" cxnId="{86F910E7-C9D0-48E5-A3A3-C70127E96FC1}">
      <dgm:prSet/>
      <dgm:spPr/>
      <dgm:t>
        <a:bodyPr/>
        <a:lstStyle/>
        <a:p>
          <a:endParaRPr lang="en-US"/>
        </a:p>
      </dgm:t>
    </dgm:pt>
    <dgm:pt modelId="{CE48C676-980A-4BAC-A3C8-9ABC315DAE51}" type="sibTrans" cxnId="{86F910E7-C9D0-48E5-A3A3-C70127E96FC1}">
      <dgm:prSet/>
      <dgm:spPr/>
      <dgm:t>
        <a:bodyPr/>
        <a:lstStyle/>
        <a:p>
          <a:endParaRPr lang="en-US"/>
        </a:p>
      </dgm:t>
    </dgm:pt>
    <dgm:pt modelId="{58828492-5CEF-4AFE-95CB-5D7E6A18158B}">
      <dgm:prSet phldrT="[Text]"/>
      <dgm:spPr>
        <a:xfrm>
          <a:off x="6925286" y="2633472"/>
          <a:ext cx="2172943" cy="864108"/>
        </a:xfrm>
        <a:prstGeom prst="roundRect">
          <a:avLst>
            <a:gd name="adj" fmla="val 10000"/>
          </a:avLst>
        </a:prstGeom>
        <a:solidFill>
          <a:srgbClr val="FFFF00"/>
        </a:solidFill>
        <a:ln>
          <a:noFill/>
        </a:ln>
        <a:effectLst>
          <a:outerShdw blurRad="57150" dist="19050" dir="5400000" algn="ctr" rotWithShape="0">
            <a:srgbClr val="000000">
              <a:alpha val="63000"/>
            </a:srgbClr>
          </a:outerShdw>
        </a:effectLst>
      </dgm:spPr>
      <dgm:t>
        <a:bodyPr/>
        <a:lstStyle/>
        <a:p>
          <a:r>
            <a:rPr lang="en-US" dirty="0">
              <a:solidFill>
                <a:srgbClr val="000000">
                  <a:hueOff val="0"/>
                  <a:satOff val="0"/>
                  <a:lumOff val="0"/>
                  <a:alphaOff val="0"/>
                </a:srgbClr>
              </a:solidFill>
              <a:latin typeface="Arial" panose="020B0604020202020204"/>
              <a:ea typeface="+mn-ea"/>
              <a:cs typeface="+mn-cs"/>
            </a:rPr>
            <a:t>Step 3 </a:t>
          </a:r>
          <a:r>
            <a:rPr lang="en-US" dirty="0" smtClean="0">
              <a:solidFill>
                <a:srgbClr val="000000">
                  <a:hueOff val="0"/>
                  <a:satOff val="0"/>
                  <a:lumOff val="0"/>
                  <a:alphaOff val="0"/>
                </a:srgbClr>
              </a:solidFill>
              <a:latin typeface="Arial" panose="020B0604020202020204"/>
              <a:ea typeface="+mn-ea"/>
              <a:cs typeface="+mn-cs"/>
            </a:rPr>
            <a:t>Timesheet</a:t>
          </a:r>
          <a:endParaRPr lang="en-US" dirty="0">
            <a:solidFill>
              <a:srgbClr val="000000">
                <a:hueOff val="0"/>
                <a:satOff val="0"/>
                <a:lumOff val="0"/>
                <a:alphaOff val="0"/>
              </a:srgbClr>
            </a:solidFill>
            <a:latin typeface="Arial" panose="020B0604020202020204"/>
            <a:ea typeface="+mn-ea"/>
            <a:cs typeface="+mn-cs"/>
          </a:endParaRPr>
        </a:p>
      </dgm:t>
      <dgm:extLst>
        <a:ext uri="{E40237B7-FDA0-4F09-8148-C483321AD2D9}">
          <dgm14:cNvPr xmlns="" xmlns:dgm14="http://schemas.microsoft.com/office/drawing/2010/diagram" id="0" name="" title="Step 3 title"/>
        </a:ext>
      </dgm:extLst>
    </dgm:pt>
    <dgm:pt modelId="{F664BA43-1B81-496F-A04E-CE4B4A525697}" type="parTrans" cxnId="{ECE9152A-59A8-4A3A-9D34-DB38A074F636}">
      <dgm:prSet/>
      <dgm:spPr/>
      <dgm:t>
        <a:bodyPr/>
        <a:lstStyle/>
        <a:p>
          <a:endParaRPr lang="en-US"/>
        </a:p>
      </dgm:t>
    </dgm:pt>
    <dgm:pt modelId="{2D386477-EC66-449A-8D41-5F8A212C3D8E}" type="sibTrans" cxnId="{ECE9152A-59A8-4A3A-9D34-DB38A074F636}">
      <dgm:prSet/>
      <dgm:spPr/>
      <dgm:t>
        <a:bodyPr/>
        <a:lstStyle/>
        <a:p>
          <a:endParaRPr lang="en-US"/>
        </a:p>
      </dgm:t>
    </dgm:pt>
    <dgm:pt modelId="{68838C34-4D02-49F8-ADD7-BFA90D87B7EA}">
      <dgm:prSet phldrT="[Text]"/>
      <dgm:spPr>
        <a:xfrm>
          <a:off x="6382050" y="1049273"/>
          <a:ext cx="2444561" cy="2016252"/>
        </a:xfrm>
        <a:prstGeom prst="roundRect">
          <a:avLst>
            <a:gd name="adj" fmla="val 10000"/>
          </a:avLst>
        </a:prstGeom>
        <a:solidFill>
          <a:srgbClr val="4472C4">
            <a:alpha val="90000"/>
            <a:tint val="40000"/>
            <a:hueOff val="0"/>
            <a:satOff val="0"/>
            <a:lumOff val="0"/>
            <a:alphaOff val="0"/>
          </a:srgbClr>
        </a:solidFill>
        <a:ln w="6350" cap="flat" cmpd="sng" algn="ctr">
          <a:solidFill>
            <a:srgbClr val="4472C4">
              <a:hueOff val="0"/>
              <a:satOff val="0"/>
              <a:lumOff val="0"/>
              <a:alphaOff val="0"/>
            </a:srgbClr>
          </a:solidFill>
          <a:prstDash val="solid"/>
          <a:miter lim="800000"/>
        </a:ln>
        <a:effectLst/>
      </dgm:spPr>
      <dgm:t>
        <a:bodyPr/>
        <a:lstStyle/>
        <a:p>
          <a:r>
            <a:rPr lang="en-US" dirty="0" smtClean="0">
              <a:solidFill>
                <a:srgbClr val="000000">
                  <a:hueOff val="0"/>
                  <a:satOff val="0"/>
                  <a:lumOff val="0"/>
                  <a:alphaOff val="0"/>
                </a:srgbClr>
              </a:solidFill>
              <a:latin typeface="Arial" panose="020B0604020202020204"/>
              <a:ea typeface="+mn-ea"/>
              <a:cs typeface="+mn-cs"/>
            </a:rPr>
            <a:t>Timesheets will be submitted to HR every half month.</a:t>
          </a:r>
          <a:endParaRPr lang="en-US" dirty="0">
            <a:solidFill>
              <a:srgbClr val="000000">
                <a:hueOff val="0"/>
                <a:satOff val="0"/>
                <a:lumOff val="0"/>
                <a:alphaOff val="0"/>
              </a:srgbClr>
            </a:solidFill>
            <a:latin typeface="Arial" panose="020B0604020202020204"/>
            <a:ea typeface="+mn-ea"/>
            <a:cs typeface="+mn-cs"/>
          </a:endParaRPr>
        </a:p>
      </dgm:t>
      <dgm:extLst>
        <a:ext uri="{E40237B7-FDA0-4F09-8148-C483321AD2D9}">
          <dgm14:cNvPr xmlns="" xmlns:dgm14="http://schemas.microsoft.com/office/drawing/2010/diagram" id="0" name="" title="Step 3 task description"/>
        </a:ext>
      </dgm:extLst>
    </dgm:pt>
    <dgm:pt modelId="{F2AD00AD-6A23-4C89-A107-68EF5D1F0B94}" type="parTrans" cxnId="{4143D757-8617-4C89-8322-E3B29A1874AF}">
      <dgm:prSet/>
      <dgm:spPr/>
      <dgm:t>
        <a:bodyPr/>
        <a:lstStyle/>
        <a:p>
          <a:endParaRPr lang="en-US"/>
        </a:p>
      </dgm:t>
    </dgm:pt>
    <dgm:pt modelId="{FFC4FCE7-6F2F-4F91-A74A-7C4C32A81657}" type="sibTrans" cxnId="{4143D757-8617-4C89-8322-E3B29A1874AF}">
      <dgm:prSet/>
      <dgm:spPr/>
      <dgm:t>
        <a:bodyPr/>
        <a:lstStyle/>
        <a:p>
          <a:endParaRPr lang="en-US"/>
        </a:p>
      </dgm:t>
    </dgm:pt>
    <dgm:pt modelId="{3960CFF8-4383-4382-8D6D-F2A00F508E8D}" type="pres">
      <dgm:prSet presAssocID="{0E9DE493-19D7-4EC9-97C9-5F26233F1106}" presName="Name0" presStyleCnt="0">
        <dgm:presLayoutVars>
          <dgm:dir/>
          <dgm:animLvl val="lvl"/>
          <dgm:resizeHandles val="exact"/>
        </dgm:presLayoutVars>
      </dgm:prSet>
      <dgm:spPr/>
      <dgm:t>
        <a:bodyPr/>
        <a:lstStyle/>
        <a:p>
          <a:endParaRPr lang="en-US"/>
        </a:p>
      </dgm:t>
    </dgm:pt>
    <dgm:pt modelId="{366CFF54-5C8F-47F9-BFD8-D9AF3EADDA3E}" type="pres">
      <dgm:prSet presAssocID="{0E9DE493-19D7-4EC9-97C9-5F26233F1106}" presName="tSp" presStyleCnt="0"/>
      <dgm:spPr/>
    </dgm:pt>
    <dgm:pt modelId="{13688FBD-4079-41FE-A6A2-B5B0F293E6BF}" type="pres">
      <dgm:prSet presAssocID="{0E9DE493-19D7-4EC9-97C9-5F26233F1106}" presName="bSp" presStyleCnt="0"/>
      <dgm:spPr/>
    </dgm:pt>
    <dgm:pt modelId="{224851B6-C14D-49DE-883B-A13003DA4601}" type="pres">
      <dgm:prSet presAssocID="{0E9DE493-19D7-4EC9-97C9-5F26233F1106}" presName="process" presStyleCnt="0"/>
      <dgm:spPr/>
    </dgm:pt>
    <dgm:pt modelId="{1439717B-283C-48FF-AF62-1990F52B6512}" type="pres">
      <dgm:prSet presAssocID="{FB986F71-3126-4196-BD30-74AEDC39A1CA}" presName="composite1" presStyleCnt="0"/>
      <dgm:spPr/>
    </dgm:pt>
    <dgm:pt modelId="{BCCE6711-D1D8-4B2C-917E-41AB5A6114A8}" type="pres">
      <dgm:prSet presAssocID="{FB986F71-3126-4196-BD30-74AEDC39A1CA}" presName="dummyNode1" presStyleLbl="node1" presStyleIdx="0" presStyleCnt="3"/>
      <dgm:spPr/>
    </dgm:pt>
    <dgm:pt modelId="{96015622-8A46-45CF-A72A-2856B699B374}" type="pres">
      <dgm:prSet presAssocID="{FB986F71-3126-4196-BD30-74AEDC39A1CA}" presName="childNode1" presStyleLbl="bgAcc1" presStyleIdx="0" presStyleCnt="3">
        <dgm:presLayoutVars>
          <dgm:bulletEnabled val="1"/>
        </dgm:presLayoutVars>
      </dgm:prSet>
      <dgm:spPr/>
      <dgm:t>
        <a:bodyPr/>
        <a:lstStyle/>
        <a:p>
          <a:endParaRPr lang="en-US"/>
        </a:p>
      </dgm:t>
    </dgm:pt>
    <dgm:pt modelId="{BFE859F2-A9E8-4F95-9161-8EC68F2D30C4}" type="pres">
      <dgm:prSet presAssocID="{FB986F71-3126-4196-BD30-74AEDC39A1CA}" presName="childNode1tx" presStyleLbl="bgAcc1" presStyleIdx="0" presStyleCnt="3">
        <dgm:presLayoutVars>
          <dgm:bulletEnabled val="1"/>
        </dgm:presLayoutVars>
      </dgm:prSet>
      <dgm:spPr/>
      <dgm:t>
        <a:bodyPr/>
        <a:lstStyle/>
        <a:p>
          <a:endParaRPr lang="en-US"/>
        </a:p>
      </dgm:t>
    </dgm:pt>
    <dgm:pt modelId="{E18C6CF4-EDEB-4539-A36D-E0355B626199}" type="pres">
      <dgm:prSet presAssocID="{FB986F71-3126-4196-BD30-74AEDC39A1CA}" presName="parentNode1" presStyleLbl="node1" presStyleIdx="0" presStyleCnt="3">
        <dgm:presLayoutVars>
          <dgm:chMax val="1"/>
          <dgm:bulletEnabled val="1"/>
        </dgm:presLayoutVars>
      </dgm:prSet>
      <dgm:spPr/>
      <dgm:t>
        <a:bodyPr/>
        <a:lstStyle/>
        <a:p>
          <a:endParaRPr lang="en-US"/>
        </a:p>
      </dgm:t>
    </dgm:pt>
    <dgm:pt modelId="{D9FCD5E9-9E94-4534-BAB4-3DB8EB44E7D0}" type="pres">
      <dgm:prSet presAssocID="{FB986F71-3126-4196-BD30-74AEDC39A1CA}" presName="connSite1" presStyleCnt="0"/>
      <dgm:spPr/>
    </dgm:pt>
    <dgm:pt modelId="{6A63D16E-EEE6-4267-97EA-5AD7D2BC4E84}" type="pres">
      <dgm:prSet presAssocID="{D0B150DF-3AA4-454C-8652-25880449C422}" presName="Name9" presStyleLbl="sibTrans2D1" presStyleIdx="0" presStyleCnt="2"/>
      <dgm:spPr/>
      <dgm:t>
        <a:bodyPr/>
        <a:lstStyle/>
        <a:p>
          <a:endParaRPr lang="en-US"/>
        </a:p>
      </dgm:t>
    </dgm:pt>
    <dgm:pt modelId="{59BAED1E-A4FE-4FA3-8716-57917AF47F38}" type="pres">
      <dgm:prSet presAssocID="{F6D27D1B-CDCB-481F-B8FA-AB31B2A119DE}" presName="composite2" presStyleCnt="0"/>
      <dgm:spPr/>
    </dgm:pt>
    <dgm:pt modelId="{5C833856-7FAF-4B27-932C-67C7D08339F2}" type="pres">
      <dgm:prSet presAssocID="{F6D27D1B-CDCB-481F-B8FA-AB31B2A119DE}" presName="dummyNode2" presStyleLbl="node1" presStyleIdx="0" presStyleCnt="3"/>
      <dgm:spPr/>
    </dgm:pt>
    <dgm:pt modelId="{E83793B4-2C5C-4D90-82FA-E5EE4745664D}" type="pres">
      <dgm:prSet presAssocID="{F6D27D1B-CDCB-481F-B8FA-AB31B2A119DE}" presName="childNode2" presStyleLbl="bgAcc1" presStyleIdx="1" presStyleCnt="3">
        <dgm:presLayoutVars>
          <dgm:bulletEnabled val="1"/>
        </dgm:presLayoutVars>
      </dgm:prSet>
      <dgm:spPr/>
      <dgm:t>
        <a:bodyPr/>
        <a:lstStyle/>
        <a:p>
          <a:endParaRPr lang="en-US"/>
        </a:p>
      </dgm:t>
    </dgm:pt>
    <dgm:pt modelId="{67FFE978-6FBE-4424-80BE-B9E4B4DD0695}" type="pres">
      <dgm:prSet presAssocID="{F6D27D1B-CDCB-481F-B8FA-AB31B2A119DE}" presName="childNode2tx" presStyleLbl="bgAcc1" presStyleIdx="1" presStyleCnt="3">
        <dgm:presLayoutVars>
          <dgm:bulletEnabled val="1"/>
        </dgm:presLayoutVars>
      </dgm:prSet>
      <dgm:spPr/>
      <dgm:t>
        <a:bodyPr/>
        <a:lstStyle/>
        <a:p>
          <a:endParaRPr lang="en-US"/>
        </a:p>
      </dgm:t>
    </dgm:pt>
    <dgm:pt modelId="{029D1FDE-4DD7-4FA5-8C70-0C747477B66C}" type="pres">
      <dgm:prSet presAssocID="{F6D27D1B-CDCB-481F-B8FA-AB31B2A119DE}" presName="parentNode2" presStyleLbl="node1" presStyleIdx="1" presStyleCnt="3">
        <dgm:presLayoutVars>
          <dgm:chMax val="0"/>
          <dgm:bulletEnabled val="1"/>
        </dgm:presLayoutVars>
      </dgm:prSet>
      <dgm:spPr/>
      <dgm:t>
        <a:bodyPr/>
        <a:lstStyle/>
        <a:p>
          <a:endParaRPr lang="en-US"/>
        </a:p>
      </dgm:t>
    </dgm:pt>
    <dgm:pt modelId="{C2556EF6-41FF-46C6-8829-911BFA533FFE}" type="pres">
      <dgm:prSet presAssocID="{F6D27D1B-CDCB-481F-B8FA-AB31B2A119DE}" presName="connSite2" presStyleCnt="0"/>
      <dgm:spPr/>
    </dgm:pt>
    <dgm:pt modelId="{DC2A0ADB-DCE3-4BF4-9952-0394865777AC}" type="pres">
      <dgm:prSet presAssocID="{7AEB6639-3258-49E8-8B1F-B4A9C61922BE}" presName="Name18" presStyleLbl="sibTrans2D1" presStyleIdx="1" presStyleCnt="2"/>
      <dgm:spPr/>
      <dgm:t>
        <a:bodyPr/>
        <a:lstStyle/>
        <a:p>
          <a:endParaRPr lang="en-US"/>
        </a:p>
      </dgm:t>
    </dgm:pt>
    <dgm:pt modelId="{A874A3A3-A340-4ABC-99B5-7529D4415335}" type="pres">
      <dgm:prSet presAssocID="{58828492-5CEF-4AFE-95CB-5D7E6A18158B}" presName="composite1" presStyleCnt="0"/>
      <dgm:spPr/>
    </dgm:pt>
    <dgm:pt modelId="{14032C0B-60AE-432B-A713-F993D1C4BA8F}" type="pres">
      <dgm:prSet presAssocID="{58828492-5CEF-4AFE-95CB-5D7E6A18158B}" presName="dummyNode1" presStyleLbl="node1" presStyleIdx="1" presStyleCnt="3"/>
      <dgm:spPr/>
    </dgm:pt>
    <dgm:pt modelId="{69C28D3B-E083-42DF-9EA0-916CA12125A9}" type="pres">
      <dgm:prSet presAssocID="{58828492-5CEF-4AFE-95CB-5D7E6A18158B}" presName="childNode1" presStyleLbl="bgAcc1" presStyleIdx="2" presStyleCnt="3">
        <dgm:presLayoutVars>
          <dgm:bulletEnabled val="1"/>
        </dgm:presLayoutVars>
      </dgm:prSet>
      <dgm:spPr/>
      <dgm:t>
        <a:bodyPr/>
        <a:lstStyle/>
        <a:p>
          <a:endParaRPr lang="en-US"/>
        </a:p>
      </dgm:t>
    </dgm:pt>
    <dgm:pt modelId="{843715D2-C2C2-41EB-BDA3-21230FBA46DB}" type="pres">
      <dgm:prSet presAssocID="{58828492-5CEF-4AFE-95CB-5D7E6A18158B}" presName="childNode1tx" presStyleLbl="bgAcc1" presStyleIdx="2" presStyleCnt="3">
        <dgm:presLayoutVars>
          <dgm:bulletEnabled val="1"/>
        </dgm:presLayoutVars>
      </dgm:prSet>
      <dgm:spPr/>
      <dgm:t>
        <a:bodyPr/>
        <a:lstStyle/>
        <a:p>
          <a:endParaRPr lang="en-US"/>
        </a:p>
      </dgm:t>
    </dgm:pt>
    <dgm:pt modelId="{047F5837-10E2-4FFC-A492-DB8A19EF48CA}" type="pres">
      <dgm:prSet presAssocID="{58828492-5CEF-4AFE-95CB-5D7E6A18158B}" presName="parentNode1" presStyleLbl="node1" presStyleIdx="2" presStyleCnt="3">
        <dgm:presLayoutVars>
          <dgm:chMax val="1"/>
          <dgm:bulletEnabled val="1"/>
        </dgm:presLayoutVars>
      </dgm:prSet>
      <dgm:spPr/>
      <dgm:t>
        <a:bodyPr/>
        <a:lstStyle/>
        <a:p>
          <a:endParaRPr lang="en-US"/>
        </a:p>
      </dgm:t>
    </dgm:pt>
    <dgm:pt modelId="{7D6A154D-27BB-4CCE-9250-BCDD2CD5C383}" type="pres">
      <dgm:prSet presAssocID="{58828492-5CEF-4AFE-95CB-5D7E6A18158B}" presName="connSite1" presStyleCnt="0"/>
      <dgm:spPr/>
    </dgm:pt>
  </dgm:ptLst>
  <dgm:cxnLst>
    <dgm:cxn modelId="{A63D53AC-541A-4D09-9620-8B1C8D7B91DE}" srcId="{0E9DE493-19D7-4EC9-97C9-5F26233F1106}" destId="{F6D27D1B-CDCB-481F-B8FA-AB31B2A119DE}" srcOrd="1" destOrd="0" parTransId="{8A7BF306-8E53-4B16-9E7E-A79AE3DF6BE2}" sibTransId="{7AEB6639-3258-49E8-8B1F-B4A9C61922BE}"/>
    <dgm:cxn modelId="{0731A115-58A3-481B-8A1D-4C0F1D56F785}" type="presOf" srcId="{FB986F71-3126-4196-BD30-74AEDC39A1CA}" destId="{E18C6CF4-EDEB-4539-A36D-E0355B626199}" srcOrd="0" destOrd="0" presId="urn:microsoft.com/office/officeart/2005/8/layout/hProcess4"/>
    <dgm:cxn modelId="{5ADB49CB-31E7-424D-9B65-1C9AF904F474}" type="presOf" srcId="{F6D27D1B-CDCB-481F-B8FA-AB31B2A119DE}" destId="{029D1FDE-4DD7-4FA5-8C70-0C747477B66C}" srcOrd="0" destOrd="0" presId="urn:microsoft.com/office/officeart/2005/8/layout/hProcess4"/>
    <dgm:cxn modelId="{2D5B3E3B-3EE5-4072-933E-27DF5400591C}" srcId="{FB986F71-3126-4196-BD30-74AEDC39A1CA}" destId="{AB2E8498-CC81-452F-A895-08F3845AA347}" srcOrd="0" destOrd="0" parTransId="{4C65E2C8-0CBB-4D8C-AD60-6B0105C62B84}" sibTransId="{9A1F3304-AA9E-4FBC-89BA-9095C80E47C9}"/>
    <dgm:cxn modelId="{86F910E7-C9D0-48E5-A3A3-C70127E96FC1}" srcId="{F6D27D1B-CDCB-481F-B8FA-AB31B2A119DE}" destId="{0B00F5A8-A0EF-4111-9D86-004317B4F49E}" srcOrd="0" destOrd="0" parTransId="{EC916B99-8D26-4265-B7BE-BB461C68DA5C}" sibTransId="{CE48C676-980A-4BAC-A3C8-9ABC315DAE51}"/>
    <dgm:cxn modelId="{468AE89A-1BA2-48EA-AE2F-1B210B1BF0AE}" type="presOf" srcId="{68838C34-4D02-49F8-ADD7-BFA90D87B7EA}" destId="{69C28D3B-E083-42DF-9EA0-916CA12125A9}" srcOrd="0" destOrd="0" presId="urn:microsoft.com/office/officeart/2005/8/layout/hProcess4"/>
    <dgm:cxn modelId="{2EFF5CCB-DEA1-431F-9524-3956A04560D4}" type="presOf" srcId="{0B00F5A8-A0EF-4111-9D86-004317B4F49E}" destId="{67FFE978-6FBE-4424-80BE-B9E4B4DD0695}" srcOrd="1" destOrd="0" presId="urn:microsoft.com/office/officeart/2005/8/layout/hProcess4"/>
    <dgm:cxn modelId="{B71872E3-6B3F-4750-A01E-4F7FA84B50A7}" type="presOf" srcId="{0B00F5A8-A0EF-4111-9D86-004317B4F49E}" destId="{E83793B4-2C5C-4D90-82FA-E5EE4745664D}" srcOrd="0" destOrd="0" presId="urn:microsoft.com/office/officeart/2005/8/layout/hProcess4"/>
    <dgm:cxn modelId="{792CF8D9-766B-49FE-B851-31297691E0C7}" type="presOf" srcId="{AB2E8498-CC81-452F-A895-08F3845AA347}" destId="{96015622-8A46-45CF-A72A-2856B699B374}" srcOrd="0" destOrd="0" presId="urn:microsoft.com/office/officeart/2005/8/layout/hProcess4"/>
    <dgm:cxn modelId="{C875BEE4-598B-4FE7-9AAC-474318887EB0}" type="presOf" srcId="{D0B150DF-3AA4-454C-8652-25880449C422}" destId="{6A63D16E-EEE6-4267-97EA-5AD7D2BC4E84}" srcOrd="0" destOrd="0" presId="urn:microsoft.com/office/officeart/2005/8/layout/hProcess4"/>
    <dgm:cxn modelId="{4143D757-8617-4C89-8322-E3B29A1874AF}" srcId="{58828492-5CEF-4AFE-95CB-5D7E6A18158B}" destId="{68838C34-4D02-49F8-ADD7-BFA90D87B7EA}" srcOrd="0" destOrd="0" parTransId="{F2AD00AD-6A23-4C89-A107-68EF5D1F0B94}" sibTransId="{FFC4FCE7-6F2F-4F91-A74A-7C4C32A81657}"/>
    <dgm:cxn modelId="{C082CF23-38AE-4D39-8A8A-200D4BE3FCE4}" type="presOf" srcId="{58828492-5CEF-4AFE-95CB-5D7E6A18158B}" destId="{047F5837-10E2-4FFC-A492-DB8A19EF48CA}" srcOrd="0" destOrd="0" presId="urn:microsoft.com/office/officeart/2005/8/layout/hProcess4"/>
    <dgm:cxn modelId="{1423FC72-83C7-4510-8021-28EAEA493E68}" srcId="{0E9DE493-19D7-4EC9-97C9-5F26233F1106}" destId="{FB986F71-3126-4196-BD30-74AEDC39A1CA}" srcOrd="0" destOrd="0" parTransId="{9B3CE34A-9B3E-4D5F-94E0-DFBB94FF5A03}" sibTransId="{D0B150DF-3AA4-454C-8652-25880449C422}"/>
    <dgm:cxn modelId="{0D67744F-6599-4CC0-8B13-93C2DA35C34F}" type="presOf" srcId="{68838C34-4D02-49F8-ADD7-BFA90D87B7EA}" destId="{843715D2-C2C2-41EB-BDA3-21230FBA46DB}" srcOrd="1" destOrd="0" presId="urn:microsoft.com/office/officeart/2005/8/layout/hProcess4"/>
    <dgm:cxn modelId="{0C99A0E7-7B5A-462A-BC31-41CB3B1D1005}" type="presOf" srcId="{0E9DE493-19D7-4EC9-97C9-5F26233F1106}" destId="{3960CFF8-4383-4382-8D6D-F2A00F508E8D}" srcOrd="0" destOrd="0" presId="urn:microsoft.com/office/officeart/2005/8/layout/hProcess4"/>
    <dgm:cxn modelId="{ECE9152A-59A8-4A3A-9D34-DB38A074F636}" srcId="{0E9DE493-19D7-4EC9-97C9-5F26233F1106}" destId="{58828492-5CEF-4AFE-95CB-5D7E6A18158B}" srcOrd="2" destOrd="0" parTransId="{F664BA43-1B81-496F-A04E-CE4B4A525697}" sibTransId="{2D386477-EC66-449A-8D41-5F8A212C3D8E}"/>
    <dgm:cxn modelId="{E9730C94-0A42-4F8E-B45A-02CE25449719}" type="presOf" srcId="{AB2E8498-CC81-452F-A895-08F3845AA347}" destId="{BFE859F2-A9E8-4F95-9161-8EC68F2D30C4}" srcOrd="1" destOrd="0" presId="urn:microsoft.com/office/officeart/2005/8/layout/hProcess4"/>
    <dgm:cxn modelId="{B702C074-EB65-46F6-B2A7-860DACD1F7BE}" type="presOf" srcId="{7AEB6639-3258-49E8-8B1F-B4A9C61922BE}" destId="{DC2A0ADB-DCE3-4BF4-9952-0394865777AC}" srcOrd="0" destOrd="0" presId="urn:microsoft.com/office/officeart/2005/8/layout/hProcess4"/>
    <dgm:cxn modelId="{7BE7AED0-385C-460E-A868-06962FF7BF4D}" type="presParOf" srcId="{3960CFF8-4383-4382-8D6D-F2A00F508E8D}" destId="{366CFF54-5C8F-47F9-BFD8-D9AF3EADDA3E}" srcOrd="0" destOrd="0" presId="urn:microsoft.com/office/officeart/2005/8/layout/hProcess4"/>
    <dgm:cxn modelId="{7C708C67-6B57-4F62-BFC8-44484A4BB8C4}" type="presParOf" srcId="{3960CFF8-4383-4382-8D6D-F2A00F508E8D}" destId="{13688FBD-4079-41FE-A6A2-B5B0F293E6BF}" srcOrd="1" destOrd="0" presId="urn:microsoft.com/office/officeart/2005/8/layout/hProcess4"/>
    <dgm:cxn modelId="{697CCE2B-9683-4DC0-A208-89C15D73093F}" type="presParOf" srcId="{3960CFF8-4383-4382-8D6D-F2A00F508E8D}" destId="{224851B6-C14D-49DE-883B-A13003DA4601}" srcOrd="2" destOrd="0" presId="urn:microsoft.com/office/officeart/2005/8/layout/hProcess4"/>
    <dgm:cxn modelId="{FB980B6C-7B77-4691-82C5-788FE8D96E48}" type="presParOf" srcId="{224851B6-C14D-49DE-883B-A13003DA4601}" destId="{1439717B-283C-48FF-AF62-1990F52B6512}" srcOrd="0" destOrd="0" presId="urn:microsoft.com/office/officeart/2005/8/layout/hProcess4"/>
    <dgm:cxn modelId="{77B1C0E7-D435-456C-A00F-39975DCDAA0B}" type="presParOf" srcId="{1439717B-283C-48FF-AF62-1990F52B6512}" destId="{BCCE6711-D1D8-4B2C-917E-41AB5A6114A8}" srcOrd="0" destOrd="0" presId="urn:microsoft.com/office/officeart/2005/8/layout/hProcess4"/>
    <dgm:cxn modelId="{983A13E1-DBFA-4048-8932-72A07B33F957}" type="presParOf" srcId="{1439717B-283C-48FF-AF62-1990F52B6512}" destId="{96015622-8A46-45CF-A72A-2856B699B374}" srcOrd="1" destOrd="0" presId="urn:microsoft.com/office/officeart/2005/8/layout/hProcess4"/>
    <dgm:cxn modelId="{9E4D9DC2-5878-4DF4-8197-C19BA06D0937}" type="presParOf" srcId="{1439717B-283C-48FF-AF62-1990F52B6512}" destId="{BFE859F2-A9E8-4F95-9161-8EC68F2D30C4}" srcOrd="2" destOrd="0" presId="urn:microsoft.com/office/officeart/2005/8/layout/hProcess4"/>
    <dgm:cxn modelId="{5175F6D1-9CB0-4593-BAC3-692D80EF050C}" type="presParOf" srcId="{1439717B-283C-48FF-AF62-1990F52B6512}" destId="{E18C6CF4-EDEB-4539-A36D-E0355B626199}" srcOrd="3" destOrd="0" presId="urn:microsoft.com/office/officeart/2005/8/layout/hProcess4"/>
    <dgm:cxn modelId="{43BDCF09-31AC-43B0-805E-DD1025F260DD}" type="presParOf" srcId="{1439717B-283C-48FF-AF62-1990F52B6512}" destId="{D9FCD5E9-9E94-4534-BAB4-3DB8EB44E7D0}" srcOrd="4" destOrd="0" presId="urn:microsoft.com/office/officeart/2005/8/layout/hProcess4"/>
    <dgm:cxn modelId="{6A5928FD-0A79-4F7E-879C-5F088F4602E9}" type="presParOf" srcId="{224851B6-C14D-49DE-883B-A13003DA4601}" destId="{6A63D16E-EEE6-4267-97EA-5AD7D2BC4E84}" srcOrd="1" destOrd="0" presId="urn:microsoft.com/office/officeart/2005/8/layout/hProcess4"/>
    <dgm:cxn modelId="{91127007-8F01-4D10-A3C9-44DA9AB25085}" type="presParOf" srcId="{224851B6-C14D-49DE-883B-A13003DA4601}" destId="{59BAED1E-A4FE-4FA3-8716-57917AF47F38}" srcOrd="2" destOrd="0" presId="urn:microsoft.com/office/officeart/2005/8/layout/hProcess4"/>
    <dgm:cxn modelId="{08D95DFA-674A-4857-85CF-384BB9D75E79}" type="presParOf" srcId="{59BAED1E-A4FE-4FA3-8716-57917AF47F38}" destId="{5C833856-7FAF-4B27-932C-67C7D08339F2}" srcOrd="0" destOrd="0" presId="urn:microsoft.com/office/officeart/2005/8/layout/hProcess4"/>
    <dgm:cxn modelId="{833DC452-3597-4831-B50C-D2583B8482E4}" type="presParOf" srcId="{59BAED1E-A4FE-4FA3-8716-57917AF47F38}" destId="{E83793B4-2C5C-4D90-82FA-E5EE4745664D}" srcOrd="1" destOrd="0" presId="urn:microsoft.com/office/officeart/2005/8/layout/hProcess4"/>
    <dgm:cxn modelId="{2E07B919-C87C-4FFA-81B5-F3F41F81C5C0}" type="presParOf" srcId="{59BAED1E-A4FE-4FA3-8716-57917AF47F38}" destId="{67FFE978-6FBE-4424-80BE-B9E4B4DD0695}" srcOrd="2" destOrd="0" presId="urn:microsoft.com/office/officeart/2005/8/layout/hProcess4"/>
    <dgm:cxn modelId="{2A90B911-E2F7-48CB-B71C-EC88AAFD935B}" type="presParOf" srcId="{59BAED1E-A4FE-4FA3-8716-57917AF47F38}" destId="{029D1FDE-4DD7-4FA5-8C70-0C747477B66C}" srcOrd="3" destOrd="0" presId="urn:microsoft.com/office/officeart/2005/8/layout/hProcess4"/>
    <dgm:cxn modelId="{AB0DA5AB-6F0A-42E6-997A-BC912FFDC70A}" type="presParOf" srcId="{59BAED1E-A4FE-4FA3-8716-57917AF47F38}" destId="{C2556EF6-41FF-46C6-8829-911BFA533FFE}" srcOrd="4" destOrd="0" presId="urn:microsoft.com/office/officeart/2005/8/layout/hProcess4"/>
    <dgm:cxn modelId="{42277AFD-9E1C-414E-96E8-1267F4F88DC2}" type="presParOf" srcId="{224851B6-C14D-49DE-883B-A13003DA4601}" destId="{DC2A0ADB-DCE3-4BF4-9952-0394865777AC}" srcOrd="3" destOrd="0" presId="urn:microsoft.com/office/officeart/2005/8/layout/hProcess4"/>
    <dgm:cxn modelId="{8C3046D9-67D4-45FD-A637-134DA206FE56}" type="presParOf" srcId="{224851B6-C14D-49DE-883B-A13003DA4601}" destId="{A874A3A3-A340-4ABC-99B5-7529D4415335}" srcOrd="4" destOrd="0" presId="urn:microsoft.com/office/officeart/2005/8/layout/hProcess4"/>
    <dgm:cxn modelId="{247BAFEB-ABE9-49CD-9365-0554AFE929F4}" type="presParOf" srcId="{A874A3A3-A340-4ABC-99B5-7529D4415335}" destId="{14032C0B-60AE-432B-A713-F993D1C4BA8F}" srcOrd="0" destOrd="0" presId="urn:microsoft.com/office/officeart/2005/8/layout/hProcess4"/>
    <dgm:cxn modelId="{2249BDD0-43B3-4105-A28F-1E8BDB520196}" type="presParOf" srcId="{A874A3A3-A340-4ABC-99B5-7529D4415335}" destId="{69C28D3B-E083-42DF-9EA0-916CA12125A9}" srcOrd="1" destOrd="0" presId="urn:microsoft.com/office/officeart/2005/8/layout/hProcess4"/>
    <dgm:cxn modelId="{03728803-9F35-4062-B260-49D5E5DF7CF5}" type="presParOf" srcId="{A874A3A3-A340-4ABC-99B5-7529D4415335}" destId="{843715D2-C2C2-41EB-BDA3-21230FBA46DB}" srcOrd="2" destOrd="0" presId="urn:microsoft.com/office/officeart/2005/8/layout/hProcess4"/>
    <dgm:cxn modelId="{50ADB4EF-250E-4093-9D67-525875D17415}" type="presParOf" srcId="{A874A3A3-A340-4ABC-99B5-7529D4415335}" destId="{047F5837-10E2-4FFC-A492-DB8A19EF48CA}" srcOrd="3" destOrd="0" presId="urn:microsoft.com/office/officeart/2005/8/layout/hProcess4"/>
    <dgm:cxn modelId="{E66883C3-8AF5-4AFA-A3DB-C7F8AE7EB208}" type="presParOf" srcId="{A874A3A3-A340-4ABC-99B5-7529D4415335}" destId="{7D6A154D-27BB-4CCE-9250-BCDD2CD5C383}" srcOrd="4" destOrd="0" presId="urn:microsoft.com/office/officeart/2005/8/layout/hProcess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15622-8A46-45CF-A72A-2856B699B374}">
      <dsp:nvSpPr>
        <dsp:cNvPr id="0" name=""/>
        <dsp:cNvSpPr/>
      </dsp:nvSpPr>
      <dsp:spPr>
        <a:xfrm>
          <a:off x="36244" y="1049273"/>
          <a:ext cx="2444561" cy="2016252"/>
        </a:xfrm>
        <a:prstGeom prst="roundRect">
          <a:avLst>
            <a:gd name="adj" fmla="val 10000"/>
          </a:avLst>
        </a:prstGeom>
        <a:solidFill>
          <a:srgbClr val="4472C4">
            <a:alpha val="90000"/>
            <a:tint val="40000"/>
            <a:hueOff val="0"/>
            <a:satOff val="0"/>
            <a:lumOff val="0"/>
            <a:alphaOff val="0"/>
          </a:srgb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rgbClr val="000000">
                  <a:hueOff val="0"/>
                  <a:satOff val="0"/>
                  <a:lumOff val="0"/>
                  <a:alphaOff val="0"/>
                </a:srgbClr>
              </a:solidFill>
              <a:latin typeface="Arial" panose="020B0604020202020204"/>
              <a:ea typeface="+mn-ea"/>
              <a:cs typeface="+mn-cs"/>
            </a:rPr>
            <a:t>Group leaders make our shift work schedule for new year  </a:t>
          </a:r>
          <a:endParaRPr lang="en-US" sz="2300" kern="1200" dirty="0">
            <a:solidFill>
              <a:srgbClr val="000000">
                <a:hueOff val="0"/>
                <a:satOff val="0"/>
                <a:lumOff val="0"/>
                <a:alphaOff val="0"/>
              </a:srgbClr>
            </a:solidFill>
            <a:latin typeface="Arial" panose="020B0604020202020204"/>
            <a:ea typeface="+mn-ea"/>
            <a:cs typeface="+mn-cs"/>
          </a:endParaRPr>
        </a:p>
      </dsp:txBody>
      <dsp:txXfrm>
        <a:off x="82644" y="1095673"/>
        <a:ext cx="2351761" cy="1491398"/>
      </dsp:txXfrm>
    </dsp:sp>
    <dsp:sp modelId="{6A63D16E-EEE6-4267-97EA-5AD7D2BC4E84}">
      <dsp:nvSpPr>
        <dsp:cNvPr id="0" name=""/>
        <dsp:cNvSpPr/>
      </dsp:nvSpPr>
      <dsp:spPr>
        <a:xfrm>
          <a:off x="1394360" y="1473226"/>
          <a:ext cx="2779003" cy="2779003"/>
        </a:xfrm>
        <a:prstGeom prst="leftCircularArrow">
          <a:avLst>
            <a:gd name="adj1" fmla="val 3451"/>
            <a:gd name="adj2" fmla="val 427731"/>
            <a:gd name="adj3" fmla="val 2203242"/>
            <a:gd name="adj4" fmla="val 9024489"/>
            <a:gd name="adj5" fmla="val 4027"/>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8C6CF4-EDEB-4539-A36D-E0355B626199}">
      <dsp:nvSpPr>
        <dsp:cNvPr id="0" name=""/>
        <dsp:cNvSpPr/>
      </dsp:nvSpPr>
      <dsp:spPr>
        <a:xfrm>
          <a:off x="579480" y="2633472"/>
          <a:ext cx="2172943" cy="864108"/>
        </a:xfrm>
        <a:prstGeom prst="roundRect">
          <a:avLst>
            <a:gd name="adj" fmla="val 10000"/>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hueOff val="0"/>
                  <a:satOff val="0"/>
                  <a:lumOff val="0"/>
                  <a:alphaOff val="0"/>
                </a:srgbClr>
              </a:solidFill>
              <a:latin typeface="Arial" panose="020B0604020202020204"/>
              <a:ea typeface="+mn-ea"/>
              <a:cs typeface="+mn-cs"/>
            </a:rPr>
            <a:t>Step 1 Plan</a:t>
          </a:r>
          <a:endParaRPr lang="en-US" sz="2800" kern="1200" dirty="0">
            <a:solidFill>
              <a:srgbClr val="000000">
                <a:hueOff val="0"/>
                <a:satOff val="0"/>
                <a:lumOff val="0"/>
                <a:alphaOff val="0"/>
              </a:srgbClr>
            </a:solidFill>
            <a:latin typeface="Arial" panose="020B0604020202020204"/>
            <a:ea typeface="+mn-ea"/>
            <a:cs typeface="+mn-cs"/>
          </a:endParaRPr>
        </a:p>
      </dsp:txBody>
      <dsp:txXfrm>
        <a:off x="604789" y="2658781"/>
        <a:ext cx="2122325" cy="813490"/>
      </dsp:txXfrm>
    </dsp:sp>
    <dsp:sp modelId="{E83793B4-2C5C-4D90-82FA-E5EE4745664D}">
      <dsp:nvSpPr>
        <dsp:cNvPr id="0" name=""/>
        <dsp:cNvSpPr/>
      </dsp:nvSpPr>
      <dsp:spPr>
        <a:xfrm>
          <a:off x="3209147" y="1049274"/>
          <a:ext cx="2444561" cy="2016252"/>
        </a:xfrm>
        <a:prstGeom prst="roundRect">
          <a:avLst>
            <a:gd name="adj" fmla="val 10000"/>
          </a:avLst>
        </a:prstGeom>
        <a:solidFill>
          <a:srgbClr val="4472C4">
            <a:alpha val="90000"/>
            <a:tint val="40000"/>
            <a:hueOff val="0"/>
            <a:satOff val="0"/>
            <a:lumOff val="0"/>
            <a:alphaOff val="0"/>
          </a:srgb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rgbClr val="000000">
                  <a:hueOff val="0"/>
                  <a:satOff val="0"/>
                  <a:lumOff val="0"/>
                  <a:alphaOff val="0"/>
                </a:srgbClr>
              </a:solidFill>
              <a:latin typeface="Arial" panose="020B0604020202020204"/>
              <a:ea typeface="+mn-ea"/>
              <a:cs typeface="+mn-cs"/>
            </a:rPr>
            <a:t>Operators input actual dates off or shift </a:t>
          </a:r>
          <a:r>
            <a:rPr lang="en-US" sz="2300" kern="1200" dirty="0" smtClean="0">
              <a:solidFill>
                <a:srgbClr val="000000">
                  <a:hueOff val="0"/>
                  <a:satOff val="0"/>
                  <a:lumOff val="0"/>
                  <a:alphaOff val="0"/>
                </a:srgbClr>
              </a:solidFill>
              <a:latin typeface="Arial" panose="020B0604020202020204"/>
              <a:ea typeface="+mn-ea"/>
              <a:cs typeface="+mn-cs"/>
            </a:rPr>
            <a:t>change.</a:t>
          </a:r>
          <a:endParaRPr lang="en-US" sz="2300" kern="1200" dirty="0">
            <a:solidFill>
              <a:srgbClr val="000000">
                <a:hueOff val="0"/>
                <a:satOff val="0"/>
                <a:lumOff val="0"/>
                <a:alphaOff val="0"/>
              </a:srgbClr>
            </a:solidFill>
            <a:latin typeface="Arial" panose="020B0604020202020204"/>
            <a:ea typeface="+mn-ea"/>
            <a:cs typeface="+mn-cs"/>
          </a:endParaRPr>
        </a:p>
      </dsp:txBody>
      <dsp:txXfrm>
        <a:off x="3255547" y="1527728"/>
        <a:ext cx="2351761" cy="1491398"/>
      </dsp:txXfrm>
    </dsp:sp>
    <dsp:sp modelId="{DC2A0ADB-DCE3-4BF4-9952-0394865777AC}">
      <dsp:nvSpPr>
        <dsp:cNvPr id="0" name=""/>
        <dsp:cNvSpPr/>
      </dsp:nvSpPr>
      <dsp:spPr>
        <a:xfrm>
          <a:off x="4546892" y="-216486"/>
          <a:ext cx="3091364" cy="3091364"/>
        </a:xfrm>
        <a:prstGeom prst="circularArrow">
          <a:avLst>
            <a:gd name="adj1" fmla="val 3103"/>
            <a:gd name="adj2" fmla="val 381347"/>
            <a:gd name="adj3" fmla="val 19443143"/>
            <a:gd name="adj4" fmla="val 12575511"/>
            <a:gd name="adj5" fmla="val 3620"/>
          </a:avLst>
        </a:prstGeom>
        <a:gradFill rotWithShape="0">
          <a:gsLst>
            <a:gs pos="0">
              <a:srgbClr val="4472C4">
                <a:tint val="60000"/>
                <a:hueOff val="0"/>
                <a:satOff val="0"/>
                <a:lumOff val="0"/>
                <a:alphaOff val="0"/>
                <a:satMod val="103000"/>
                <a:lumMod val="102000"/>
                <a:tint val="94000"/>
              </a:srgbClr>
            </a:gs>
            <a:gs pos="50000">
              <a:srgbClr val="4472C4">
                <a:tint val="60000"/>
                <a:hueOff val="0"/>
                <a:satOff val="0"/>
                <a:lumOff val="0"/>
                <a:alphaOff val="0"/>
                <a:satMod val="110000"/>
                <a:lumMod val="100000"/>
                <a:shade val="100000"/>
              </a:srgbClr>
            </a:gs>
            <a:gs pos="100000">
              <a:srgbClr val="4472C4">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29D1FDE-4DD7-4FA5-8C70-0C747477B66C}">
      <dsp:nvSpPr>
        <dsp:cNvPr id="0" name=""/>
        <dsp:cNvSpPr/>
      </dsp:nvSpPr>
      <dsp:spPr>
        <a:xfrm>
          <a:off x="3752383" y="617220"/>
          <a:ext cx="2172943" cy="864108"/>
        </a:xfrm>
        <a:prstGeom prst="roundRect">
          <a:avLst>
            <a:gd name="adj" fmla="val 10000"/>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a:solidFill>
                <a:srgbClr val="000000">
                  <a:hueOff val="0"/>
                  <a:satOff val="0"/>
                  <a:lumOff val="0"/>
                  <a:alphaOff val="0"/>
                </a:srgbClr>
              </a:solidFill>
              <a:latin typeface="Arial" panose="020B0604020202020204"/>
              <a:ea typeface="+mn-ea"/>
              <a:cs typeface="+mn-cs"/>
            </a:rPr>
            <a:t>Step 2 </a:t>
          </a:r>
          <a:r>
            <a:rPr lang="en-US" sz="2800" kern="1200" dirty="0" smtClean="0">
              <a:solidFill>
                <a:srgbClr val="000000">
                  <a:hueOff val="0"/>
                  <a:satOff val="0"/>
                  <a:lumOff val="0"/>
                  <a:alphaOff val="0"/>
                </a:srgbClr>
              </a:solidFill>
              <a:latin typeface="Arial" panose="020B0604020202020204"/>
              <a:ea typeface="+mn-ea"/>
              <a:cs typeface="+mn-cs"/>
            </a:rPr>
            <a:t>Input</a:t>
          </a:r>
          <a:endParaRPr lang="en-US" sz="2800" kern="1200" dirty="0">
            <a:solidFill>
              <a:srgbClr val="000000">
                <a:hueOff val="0"/>
                <a:satOff val="0"/>
                <a:lumOff val="0"/>
                <a:alphaOff val="0"/>
              </a:srgbClr>
            </a:solidFill>
            <a:latin typeface="Arial" panose="020B0604020202020204"/>
            <a:ea typeface="+mn-ea"/>
            <a:cs typeface="+mn-cs"/>
          </a:endParaRPr>
        </a:p>
      </dsp:txBody>
      <dsp:txXfrm>
        <a:off x="3777692" y="642529"/>
        <a:ext cx="2122325" cy="813490"/>
      </dsp:txXfrm>
    </dsp:sp>
    <dsp:sp modelId="{69C28D3B-E083-42DF-9EA0-916CA12125A9}">
      <dsp:nvSpPr>
        <dsp:cNvPr id="0" name=""/>
        <dsp:cNvSpPr/>
      </dsp:nvSpPr>
      <dsp:spPr>
        <a:xfrm>
          <a:off x="6382050" y="1049273"/>
          <a:ext cx="2444561" cy="2016252"/>
        </a:xfrm>
        <a:prstGeom prst="roundRect">
          <a:avLst>
            <a:gd name="adj" fmla="val 10000"/>
          </a:avLst>
        </a:prstGeom>
        <a:solidFill>
          <a:srgbClr val="4472C4">
            <a:alpha val="90000"/>
            <a:tint val="40000"/>
            <a:hueOff val="0"/>
            <a:satOff val="0"/>
            <a:lumOff val="0"/>
            <a:alphaOff val="0"/>
          </a:srgb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solidFill>
                <a:srgbClr val="000000">
                  <a:hueOff val="0"/>
                  <a:satOff val="0"/>
                  <a:lumOff val="0"/>
                  <a:alphaOff val="0"/>
                </a:srgbClr>
              </a:solidFill>
              <a:latin typeface="Arial" panose="020B0604020202020204"/>
              <a:ea typeface="+mn-ea"/>
              <a:cs typeface="+mn-cs"/>
            </a:rPr>
            <a:t>Timesheets will be submitted to HR every half month.</a:t>
          </a:r>
          <a:endParaRPr lang="en-US" sz="2300" kern="1200" dirty="0">
            <a:solidFill>
              <a:srgbClr val="000000">
                <a:hueOff val="0"/>
                <a:satOff val="0"/>
                <a:lumOff val="0"/>
                <a:alphaOff val="0"/>
              </a:srgbClr>
            </a:solidFill>
            <a:latin typeface="Arial" panose="020B0604020202020204"/>
            <a:ea typeface="+mn-ea"/>
            <a:cs typeface="+mn-cs"/>
          </a:endParaRPr>
        </a:p>
      </dsp:txBody>
      <dsp:txXfrm>
        <a:off x="6428450" y="1095673"/>
        <a:ext cx="2351761" cy="1491398"/>
      </dsp:txXfrm>
    </dsp:sp>
    <dsp:sp modelId="{047F5837-10E2-4FFC-A492-DB8A19EF48CA}">
      <dsp:nvSpPr>
        <dsp:cNvPr id="0" name=""/>
        <dsp:cNvSpPr/>
      </dsp:nvSpPr>
      <dsp:spPr>
        <a:xfrm>
          <a:off x="6925286" y="2633472"/>
          <a:ext cx="2172943" cy="864108"/>
        </a:xfrm>
        <a:prstGeom prst="roundRect">
          <a:avLst>
            <a:gd name="adj" fmla="val 10000"/>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a:solidFill>
                <a:srgbClr val="000000">
                  <a:hueOff val="0"/>
                  <a:satOff val="0"/>
                  <a:lumOff val="0"/>
                  <a:alphaOff val="0"/>
                </a:srgbClr>
              </a:solidFill>
              <a:latin typeface="Arial" panose="020B0604020202020204"/>
              <a:ea typeface="+mn-ea"/>
              <a:cs typeface="+mn-cs"/>
            </a:rPr>
            <a:t>Step 3 </a:t>
          </a:r>
          <a:r>
            <a:rPr lang="en-US" sz="2800" kern="1200" dirty="0" smtClean="0">
              <a:solidFill>
                <a:srgbClr val="000000">
                  <a:hueOff val="0"/>
                  <a:satOff val="0"/>
                  <a:lumOff val="0"/>
                  <a:alphaOff val="0"/>
                </a:srgbClr>
              </a:solidFill>
              <a:latin typeface="Arial" panose="020B0604020202020204"/>
              <a:ea typeface="+mn-ea"/>
              <a:cs typeface="+mn-cs"/>
            </a:rPr>
            <a:t>Timesheet</a:t>
          </a:r>
          <a:endParaRPr lang="en-US" sz="2800" kern="1200" dirty="0">
            <a:solidFill>
              <a:srgbClr val="000000">
                <a:hueOff val="0"/>
                <a:satOff val="0"/>
                <a:lumOff val="0"/>
                <a:alphaOff val="0"/>
              </a:srgbClr>
            </a:solidFill>
            <a:latin typeface="Arial" panose="020B0604020202020204"/>
            <a:ea typeface="+mn-ea"/>
            <a:cs typeface="+mn-cs"/>
          </a:endParaRPr>
        </a:p>
      </dsp:txBody>
      <dsp:txXfrm>
        <a:off x="6950595" y="2658781"/>
        <a:ext cx="2122325" cy="8134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1B61B-DB02-4D46-8AD2-C3F8C75B19D4}" type="datetimeFigureOut">
              <a:rPr lang="en-CA" smtClean="0"/>
              <a:pPr/>
              <a:t>2018-09-27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728BE-846B-4857-94CD-F68F12B397FF}" type="slidenum">
              <a:rPr lang="en-CA" smtClean="0"/>
              <a:pPr/>
              <a:t>‹#›</a:t>
            </a:fld>
            <a:endParaRPr lang="en-CA"/>
          </a:p>
        </p:txBody>
      </p:sp>
    </p:spTree>
    <p:extLst>
      <p:ext uri="{BB962C8B-B14F-4D97-AF65-F5344CB8AC3E}">
        <p14:creationId xmlns="" xmlns:p14="http://schemas.microsoft.com/office/powerpoint/2010/main" val="38441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Hello everybody! Welcome to my presentation! My topic today is Web </a:t>
            </a:r>
            <a:r>
              <a:rPr lang="en-CA" dirty="0" smtClean="0"/>
              <a:t>Applications</a:t>
            </a:r>
            <a:r>
              <a:rPr lang="en-CA" baseline="0" dirty="0" smtClean="0"/>
              <a:t> </a:t>
            </a:r>
            <a:r>
              <a:rPr lang="en-CA" baseline="0" dirty="0" smtClean="0"/>
              <a:t>for scheduled work.</a:t>
            </a:r>
            <a:endParaRPr lang="en-US"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At beginning, planned schedule and interactive schedule are sample. After data input and modify</a:t>
            </a:r>
            <a:r>
              <a:rPr lang="en-CA" baseline="0" dirty="0" smtClean="0"/>
              <a:t> interactive schedule become a time records to show a real world. </a:t>
            </a:r>
            <a:endParaRPr lang="en-US"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1.From new interactive schedule we integrated three components into one. The</a:t>
            </a:r>
            <a:r>
              <a:rPr lang="en-CA" baseline="0" dirty="0" smtClean="0"/>
              <a:t> operators only need to focus on input and saved a lot of time.  It’s benefit from earlier plan and find coverage, shuffling shifts, and so on.</a:t>
            </a:r>
          </a:p>
          <a:p>
            <a:r>
              <a:rPr lang="en-CA" baseline="0" dirty="0" smtClean="0"/>
              <a:t>2. Data processing is being used for generate the report. It generates Timesheets, display vacations and Lieu hours reports.  Can get results from any queries.</a:t>
            </a:r>
          </a:p>
          <a:p>
            <a:r>
              <a:rPr lang="en-CA" baseline="0" dirty="0" smtClean="0"/>
              <a:t>3. Because we have run this program for several years, it is stable and useful. We think it can be expanded to other area.</a:t>
            </a:r>
          </a:p>
        </p:txBody>
      </p:sp>
      <p:sp>
        <p:nvSpPr>
          <p:cNvPr id="4" name="Slide Number Placeholder 3"/>
          <p:cNvSpPr>
            <a:spLocks noGrp="1"/>
          </p:cNvSpPr>
          <p:nvPr>
            <p:ph type="sldNum" sz="quarter" idx="10"/>
          </p:nvPr>
        </p:nvSpPr>
        <p:spPr/>
        <p:txBody>
          <a:bodyPr/>
          <a:lstStyle/>
          <a:p>
            <a:fld id="{4E7728BE-846B-4857-94CD-F68F12B397FF}" type="slidenum">
              <a:rPr lang="en-CA" smtClean="0"/>
              <a:pPr/>
              <a:t>18</a:t>
            </a:fld>
            <a:endParaRPr lang="en-CA"/>
          </a:p>
        </p:txBody>
      </p:sp>
    </p:spTree>
    <p:extLst>
      <p:ext uri="{BB962C8B-B14F-4D97-AF65-F5344CB8AC3E}">
        <p14:creationId xmlns="" xmlns:p14="http://schemas.microsoft.com/office/powerpoint/2010/main" val="96617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We developed a new application for support groups. The idea came from the problem, which was for timing</a:t>
            </a:r>
            <a:r>
              <a:rPr lang="en-CA" baseline="0" dirty="0" smtClean="0"/>
              <a:t> issue. Usually the support groups arrange a support schedule before an experiment start. They would send us an e-mail for contact information. However, an email from one week ago hardly to be found when the devices problem suddenly happen. Specially when operators come back from vacation and have more than hundreds of unread e-mails. Searching support contact information could spend 5 ~ 15 minutes and the time would be counted into downtime. By using online support web application, setup by support group leaders, the information can be get in a second.</a:t>
            </a:r>
            <a:endParaRPr lang="en-US" dirty="0" smtClean="0"/>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19</a:t>
            </a:fld>
            <a:endParaRPr lang="en-CA"/>
          </a:p>
        </p:txBody>
      </p:sp>
    </p:spTree>
    <p:extLst>
      <p:ext uri="{BB962C8B-B14F-4D97-AF65-F5344CB8AC3E}">
        <p14:creationId xmlns="" xmlns:p14="http://schemas.microsoft.com/office/powerpoint/2010/main" val="33502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page is for operators use. </a:t>
            </a:r>
            <a:endParaRPr lang="en-US"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20</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21</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found that the web application is very useful for a group people to use inside</a:t>
            </a:r>
            <a:r>
              <a:rPr lang="en-US" baseline="0" dirty="0" smtClean="0"/>
              <a:t> of the company.  The technology and equipment are not difficult to get. Taking advantage of developed modules and making modular design, web application can be extended to any other area easily. In the future we are going to develop more APP for other group people to use. This is my shutdown project for many years and it is a time killer when the shifts were very quiet.</a:t>
            </a:r>
            <a:endParaRPr lang="en-CA" dirty="0" smtClean="0"/>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24</a:t>
            </a:fld>
            <a:endParaRPr lang="en-CA"/>
          </a:p>
        </p:txBody>
      </p:sp>
    </p:spTree>
    <p:extLst>
      <p:ext uri="{BB962C8B-B14F-4D97-AF65-F5344CB8AC3E}">
        <p14:creationId xmlns="" xmlns:p14="http://schemas.microsoft.com/office/powerpoint/2010/main" val="2385824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I’d like to bring this presentation to a close with summarizing our web application program:</a:t>
            </a:r>
          </a:p>
          <a:p>
            <a:pPr lvl="0"/>
            <a:r>
              <a:rPr lang="en-US" sz="1200" kern="1200" dirty="0" smtClean="0">
                <a:solidFill>
                  <a:schemeClr val="tx1"/>
                </a:solidFill>
                <a:latin typeface="+mn-lt"/>
                <a:ea typeface="+mn-ea"/>
                <a:cs typeface="+mn-cs"/>
              </a:rPr>
              <a:t>1. It can save operators</a:t>
            </a:r>
            <a:r>
              <a:rPr lang="en-US" sz="1200" kern="1200" baseline="0" dirty="0" smtClean="0">
                <a:solidFill>
                  <a:schemeClr val="tx1"/>
                </a:solidFill>
                <a:latin typeface="+mn-lt"/>
                <a:ea typeface="+mn-ea"/>
                <a:cs typeface="+mn-cs"/>
              </a:rPr>
              <a:t> and group leaders </a:t>
            </a:r>
            <a:r>
              <a:rPr lang="en-US" sz="1200" kern="1200" dirty="0" smtClean="0">
                <a:solidFill>
                  <a:schemeClr val="tx1"/>
                </a:solidFill>
                <a:latin typeface="+mn-lt"/>
                <a:ea typeface="+mn-ea"/>
                <a:cs typeface="+mn-cs"/>
              </a:rPr>
              <a:t>time and that means high efficency.</a:t>
            </a:r>
          </a:p>
          <a:p>
            <a:pPr lvl="0"/>
            <a:r>
              <a:rPr lang="en-US" sz="1200" kern="1200" dirty="0" smtClean="0">
                <a:solidFill>
                  <a:schemeClr val="tx1"/>
                </a:solidFill>
                <a:latin typeface="+mn-lt"/>
                <a:ea typeface="+mn-ea"/>
                <a:cs typeface="+mn-cs"/>
              </a:rPr>
              <a:t>2. It can reduce human errors as human does less jobs.</a:t>
            </a:r>
          </a:p>
          <a:p>
            <a:pPr lvl="0"/>
            <a:r>
              <a:rPr lang="en-US" sz="1200" kern="1200" dirty="0" smtClean="0">
                <a:solidFill>
                  <a:schemeClr val="tx1"/>
                </a:solidFill>
                <a:latin typeface="+mn-lt"/>
                <a:ea typeface="+mn-ea"/>
                <a:cs typeface="+mn-cs"/>
              </a:rPr>
              <a:t>3. It can utilize the input data to get reports quickly.</a:t>
            </a:r>
          </a:p>
          <a:p>
            <a:pPr lvl="0"/>
            <a:r>
              <a:rPr lang="en-US" sz="1200" kern="1200" dirty="0" smtClean="0">
                <a:solidFill>
                  <a:schemeClr val="tx1"/>
                </a:solidFill>
                <a:latin typeface="+mn-lt"/>
                <a:ea typeface="+mn-ea"/>
                <a:cs typeface="+mn-cs"/>
              </a:rPr>
              <a:t>4. It can give more information to all users which they need to plan actions ahead of time.</a:t>
            </a:r>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25</a:t>
            </a:fld>
            <a:endParaRPr lang="en-CA"/>
          </a:p>
        </p:txBody>
      </p:sp>
    </p:spTree>
    <p:extLst>
      <p:ext uri="{BB962C8B-B14F-4D97-AF65-F5344CB8AC3E}">
        <p14:creationId xmlns="" xmlns:p14="http://schemas.microsoft.com/office/powerpoint/2010/main" val="2385824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I sincerely appreciate that I’ve had this opportunity to present to you.  If anyone has any questions, please feel free to ask now and I ‘ll do my best to answer. </a:t>
            </a:r>
            <a:endParaRPr lang="en-US" sz="1200" kern="1200" smtClean="0">
              <a:solidFill>
                <a:schemeClr val="tx1"/>
              </a:solidFill>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E7728BE-846B-4857-94CD-F68F12B397FF}" type="slidenum">
              <a:rPr lang="en-CA" smtClean="0"/>
              <a:pPr/>
              <a:t>26</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28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First, let’s talk about operators’ life. For a facility like ours, which runs 24/7, shift work is necessary for operations.  </a:t>
            </a:r>
            <a:r>
              <a:rPr lang="en-US" dirty="0" smtClean="0"/>
              <a:t>I belive</a:t>
            </a:r>
            <a:r>
              <a:rPr lang="en-US" baseline="0" dirty="0" smtClean="0"/>
              <a:t> most of people here know something about shift work.</a:t>
            </a:r>
            <a:r>
              <a:rPr lang="en-US" dirty="0" smtClean="0"/>
              <a:t>  </a:t>
            </a:r>
            <a:r>
              <a:rPr lang="en-US" dirty="0" smtClean="0"/>
              <a:t>But do uou</a:t>
            </a:r>
            <a:r>
              <a:rPr lang="en-US" baseline="0" dirty="0" smtClean="0"/>
              <a:t> know,</a:t>
            </a:r>
            <a:r>
              <a:rPr lang="en-US" dirty="0" smtClean="0"/>
              <a:t> </a:t>
            </a:r>
            <a:r>
              <a:rPr lang="en-US" dirty="0" smtClean="0"/>
              <a:t>what is first thing to be remembered for</a:t>
            </a:r>
            <a:r>
              <a:rPr lang="en-US" baseline="0" dirty="0" smtClean="0"/>
              <a:t> </a:t>
            </a:r>
            <a:r>
              <a:rPr lang="en-US" dirty="0" smtClean="0"/>
              <a:t>operators? </a:t>
            </a:r>
            <a:r>
              <a:rPr lang="en-US" baseline="0" dirty="0" smtClean="0"/>
              <a:t> it is work schedule, </a:t>
            </a:r>
            <a:r>
              <a:rPr lang="en-US" baseline="0" dirty="0" smtClean="0"/>
              <a:t>we </a:t>
            </a:r>
            <a:r>
              <a:rPr lang="en-US" baseline="0" dirty="0" smtClean="0"/>
              <a:t>need to know which </a:t>
            </a:r>
            <a:r>
              <a:rPr lang="en-US" baseline="0" dirty="0" smtClean="0"/>
              <a:t>day </a:t>
            </a:r>
            <a:r>
              <a:rPr lang="en-US" baseline="0" dirty="0" smtClean="0"/>
              <a:t>come to work! </a:t>
            </a:r>
            <a:endParaRPr lang="en-US" sz="1200" kern="1200" dirty="0" smtClean="0">
              <a:solidFill>
                <a:schemeClr val="tx1"/>
              </a:solidFill>
              <a:latin typeface="+mn-lt"/>
              <a:ea typeface="+mn-ea"/>
              <a:cs typeface="+mn-cs"/>
            </a:endParaRPr>
          </a:p>
          <a:p>
            <a:endParaRPr lang="en-US" dirty="0" smtClean="0"/>
          </a:p>
          <a:p>
            <a:r>
              <a:rPr lang="en-US" baseline="0" dirty="0" smtClean="0"/>
              <a:t>In our group, we </a:t>
            </a:r>
            <a:r>
              <a:rPr lang="en-US" baseline="0" dirty="0" smtClean="0"/>
              <a:t>have three </a:t>
            </a:r>
            <a:r>
              <a:rPr lang="en-US" dirty="0" smtClean="0"/>
              <a:t>shifts a day, two operators per</a:t>
            </a:r>
            <a:r>
              <a:rPr lang="en-US" baseline="0" dirty="0" smtClean="0"/>
              <a:t> shift</a:t>
            </a:r>
            <a:r>
              <a:rPr lang="en-US" dirty="0" smtClean="0"/>
              <a:t>.  </a:t>
            </a:r>
            <a:r>
              <a:rPr lang="en-US" dirty="0" smtClean="0"/>
              <a:t> Every </a:t>
            </a:r>
            <a:r>
              <a:rPr lang="en-US" dirty="0" smtClean="0"/>
              <a:t>operator has a different work schedule.</a:t>
            </a:r>
          </a:p>
          <a:p>
            <a:endParaRPr lang="en-US" dirty="0" smtClean="0"/>
          </a:p>
          <a:p>
            <a:r>
              <a:rPr lang="en-US" dirty="0" smtClean="0"/>
              <a:t> </a:t>
            </a:r>
            <a:r>
              <a:rPr lang="en-US" baseline="0" dirty="0" smtClean="0"/>
              <a:t>Starting shift work operators have </a:t>
            </a:r>
            <a:r>
              <a:rPr lang="en-US" baseline="0" dirty="0" smtClean="0"/>
              <a:t>to follow the schedule and </a:t>
            </a:r>
            <a:r>
              <a:rPr lang="en-US" dirty="0" smtClean="0"/>
              <a:t>We call this  planned schedule.  It is setup by group leader,</a:t>
            </a:r>
            <a:r>
              <a:rPr lang="en-US" baseline="0" dirty="0" smtClean="0"/>
              <a:t> </a:t>
            </a:r>
            <a:r>
              <a:rPr lang="en-US" dirty="0" smtClean="0"/>
              <a:t>at the time before we start the shift.</a:t>
            </a:r>
          </a:p>
          <a:p>
            <a:endParaRPr lang="en-US" dirty="0" smtClean="0"/>
          </a:p>
          <a:p>
            <a:r>
              <a:rPr lang="en-US" dirty="0" smtClean="0"/>
              <a:t>Modified schedule we call it interactive schedule. It is information records for actual work or off dates. This part needs</a:t>
            </a:r>
            <a:r>
              <a:rPr lang="en-US" baseline="0" dirty="0" smtClean="0"/>
              <a:t> operators’ input.</a:t>
            </a:r>
            <a:endParaRPr lang="en-US" dirty="0" smtClean="0"/>
          </a:p>
          <a:p>
            <a:r>
              <a:rPr lang="en-US" dirty="0" smtClean="0"/>
              <a:t>&lt;click&gt;</a:t>
            </a:r>
          </a:p>
          <a:p>
            <a:endParaRPr lang="en-US" dirty="0" smtClean="0"/>
          </a:p>
          <a:p>
            <a:r>
              <a:rPr lang="en-US" dirty="0" smtClean="0"/>
              <a:t>Who need to use the schedule? &lt;click&gt;</a:t>
            </a:r>
          </a:p>
          <a:p>
            <a:r>
              <a:rPr lang="en-US" dirty="0" smtClean="0"/>
              <a:t>First, </a:t>
            </a:r>
            <a:r>
              <a:rPr lang="en-US" dirty="0" smtClean="0"/>
              <a:t> </a:t>
            </a:r>
            <a:r>
              <a:rPr lang="en-US" dirty="0" smtClean="0"/>
              <a:t>Group leaders need to </a:t>
            </a:r>
            <a:r>
              <a:rPr lang="en-US" dirty="0" smtClean="0"/>
              <a:t>get shifts information to manage the operations.</a:t>
            </a:r>
            <a:endParaRPr lang="en-US" dirty="0" smtClean="0"/>
          </a:p>
          <a:p>
            <a:r>
              <a:rPr lang="en-US" dirty="0" smtClean="0"/>
              <a:t>Second, operators need to plan their vacation ahead of time and input anything changed from planned schedule,</a:t>
            </a:r>
            <a:r>
              <a:rPr lang="en-US" baseline="0" dirty="0" smtClean="0"/>
              <a:t> include shifts shuffling, over time, extra worked hours, Lieu hours and so on.</a:t>
            </a:r>
            <a:endParaRPr lang="en-US" dirty="0" smtClean="0"/>
          </a:p>
          <a:p>
            <a:r>
              <a:rPr lang="en-US" dirty="0" smtClean="0"/>
              <a:t>Last,</a:t>
            </a:r>
            <a:r>
              <a:rPr lang="en-US" baseline="0" dirty="0" smtClean="0"/>
              <a:t> </a:t>
            </a:r>
            <a:r>
              <a:rPr lang="en-US" dirty="0" smtClean="0"/>
              <a:t>Human resources needs work hours to finish the payroll calculation. This part called timesheet.</a:t>
            </a:r>
          </a:p>
          <a:p>
            <a:r>
              <a:rPr lang="en-US" dirty="0" smtClean="0"/>
              <a:t> </a:t>
            </a:r>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2</a:t>
            </a:fld>
            <a:endParaRPr lang="en-CA"/>
          </a:p>
        </p:txBody>
      </p:sp>
    </p:spTree>
    <p:extLst>
      <p:ext uri="{BB962C8B-B14F-4D97-AF65-F5344CB8AC3E}">
        <p14:creationId xmlns="" xmlns:p14="http://schemas.microsoft.com/office/powerpoint/2010/main" val="358660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say, schedule</a:t>
            </a:r>
            <a:r>
              <a:rPr lang="en-US" baseline="0" dirty="0" smtClean="0"/>
              <a:t> work has three steps.</a:t>
            </a:r>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3</a:t>
            </a:fld>
            <a:endParaRPr lang="en-CA"/>
          </a:p>
        </p:txBody>
      </p:sp>
    </p:spTree>
    <p:extLst>
      <p:ext uri="{BB962C8B-B14F-4D97-AF65-F5344CB8AC3E}">
        <p14:creationId xmlns="" xmlns:p14="http://schemas.microsoft.com/office/powerpoint/2010/main" val="123153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show</a:t>
            </a:r>
            <a:r>
              <a:rPr lang="en-US" baseline="0" dirty="0" smtClean="0"/>
              <a:t> you what we have 8 years ago. This is original planned schedule page.</a:t>
            </a:r>
          </a:p>
          <a:p>
            <a:endParaRPr lang="en-US" baseline="0" dirty="0" smtClean="0"/>
          </a:p>
          <a:p>
            <a:r>
              <a:rPr lang="en-US" baseline="0" dirty="0" smtClean="0"/>
              <a:t>&lt;click&gt;</a:t>
            </a:r>
          </a:p>
          <a:p>
            <a:endParaRPr lang="en-US" dirty="0" smtClean="0"/>
          </a:p>
          <a:p>
            <a:r>
              <a:rPr lang="en-US" dirty="0" smtClean="0"/>
              <a:t>We needed to log in to check work plan schedule. It was complicate</a:t>
            </a:r>
            <a:r>
              <a:rPr lang="en-US" baseline="0" dirty="0" smtClean="0"/>
              <a:t> to see the shifts arrangement.</a:t>
            </a:r>
            <a:endParaRPr lang="en-US" dirty="0" smtClean="0"/>
          </a:p>
          <a:p>
            <a:r>
              <a:rPr lang="en-US" dirty="0" smtClean="0"/>
              <a:t>&lt;click&gt;</a:t>
            </a:r>
          </a:p>
          <a:p>
            <a:endParaRPr lang="en-US" dirty="0" smtClean="0"/>
          </a:p>
          <a:p>
            <a:r>
              <a:rPr lang="en-US" dirty="0" smtClean="0"/>
              <a:t>Because it was a HTML page but code wroted by manually so it needed a lot of time.</a:t>
            </a:r>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4</a:t>
            </a:fld>
            <a:endParaRPr lang="en-CA"/>
          </a:p>
        </p:txBody>
      </p:sp>
    </p:spTree>
    <p:extLst>
      <p:ext uri="{BB962C8B-B14F-4D97-AF65-F5344CB8AC3E}">
        <p14:creationId xmlns="" xmlns:p14="http://schemas.microsoft.com/office/powerpoint/2010/main" val="27055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&lt;click&gt;</a:t>
            </a:r>
          </a:p>
          <a:p>
            <a:r>
              <a:rPr lang="en-US" dirty="0" smtClean="0"/>
              <a:t>8 years ago we had a version 1 interactive schedule which was just for taking the records.</a:t>
            </a:r>
          </a:p>
          <a:p>
            <a:r>
              <a:rPr lang="en-US" dirty="0" smtClean="0"/>
              <a:t>&lt;click&gt;</a:t>
            </a:r>
          </a:p>
          <a:p>
            <a:r>
              <a:rPr lang="en-US" dirty="0" smtClean="0"/>
              <a:t>When operators filled up it they must put both work days and off days. That</a:t>
            </a:r>
            <a:r>
              <a:rPr lang="en-US" baseline="0" dirty="0" smtClean="0"/>
              <a:t> means we need input everything for everyday.</a:t>
            </a:r>
            <a:endParaRPr lang="en-US" dirty="0" smtClean="0"/>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5</a:t>
            </a:fld>
            <a:endParaRPr lang="en-CA"/>
          </a:p>
        </p:txBody>
      </p:sp>
    </p:spTree>
    <p:extLst>
      <p:ext uri="{BB962C8B-B14F-4D97-AF65-F5344CB8AC3E}">
        <p14:creationId xmlns="" xmlns:p14="http://schemas.microsoft.com/office/powerpoint/2010/main" val="74510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timesheet was using spreadsheet several years ago. Everyone had to fill it out every half month. </a:t>
            </a:r>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6</a:t>
            </a:fld>
            <a:endParaRPr lang="en-CA"/>
          </a:p>
        </p:txBody>
      </p:sp>
    </p:spTree>
    <p:extLst>
      <p:ext uri="{BB962C8B-B14F-4D97-AF65-F5344CB8AC3E}">
        <p14:creationId xmlns="" xmlns:p14="http://schemas.microsoft.com/office/powerpoint/2010/main" val="396797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&lt;click&gt;</a:t>
            </a:r>
          </a:p>
          <a:p>
            <a:pPr marL="228600" indent="-228600">
              <a:buAutoNum type="arabicPeriod"/>
            </a:pPr>
            <a:r>
              <a:rPr lang="en-US" dirty="0" smtClean="0"/>
              <a:t>From</a:t>
            </a:r>
            <a:r>
              <a:rPr lang="en-US" baseline="0" dirty="0" smtClean="0"/>
              <a:t> the talk above we know there are 3 part of components in shift work system. In old system three parts of them not connected together. </a:t>
            </a:r>
            <a:r>
              <a:rPr lang="en-US" baseline="0" dirty="0" smtClean="0"/>
              <a:t> At leased we had to log in twice to different accounts.</a:t>
            </a:r>
            <a:endParaRPr lang="en-US" baseline="0" dirty="0" smtClean="0"/>
          </a:p>
          <a:p>
            <a:pPr marL="228600" indent="-228600">
              <a:buAutoNum type="arabicPeriod"/>
            </a:pPr>
            <a:r>
              <a:rPr lang="en-US" baseline="0" dirty="0" smtClean="0"/>
              <a:t>&lt;click&gt;</a:t>
            </a:r>
          </a:p>
          <a:p>
            <a:pPr marL="228600" indent="-228600">
              <a:buAutoNum type="arabicPeriod"/>
            </a:pPr>
            <a:r>
              <a:rPr lang="en-US" baseline="0" dirty="0" smtClean="0"/>
              <a:t>People had to check cross over to get the results they wanted. For example to fill out timesheet, compare planned schedule and interactive schedule was necessary and repeated work. Spent a lot of time for every half month. Human errors could occur due to operators made a mistake.</a:t>
            </a:r>
          </a:p>
          <a:p>
            <a:pPr marL="228600" indent="-228600">
              <a:buAutoNum type="arabicPeriod"/>
            </a:pPr>
            <a:r>
              <a:rPr lang="en-US" baseline="0" dirty="0" smtClean="0"/>
              <a:t>&lt;click&gt;</a:t>
            </a:r>
          </a:p>
          <a:p>
            <a:pPr marL="228600" indent="-228600">
              <a:buAutoNum type="arabicPeriod"/>
            </a:pPr>
            <a:r>
              <a:rPr lang="en-US" baseline="0" dirty="0" smtClean="0"/>
              <a:t>No data processing program so the interactive schedule was only for records. </a:t>
            </a:r>
            <a:endParaRPr lang="en-CA" dirty="0" smtClean="0"/>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7</a:t>
            </a:fld>
            <a:endParaRPr lang="en-CA"/>
          </a:p>
        </p:txBody>
      </p:sp>
    </p:spTree>
    <p:extLst>
      <p:ext uri="{BB962C8B-B14F-4D97-AF65-F5344CB8AC3E}">
        <p14:creationId xmlns="" xmlns:p14="http://schemas.microsoft.com/office/powerpoint/2010/main" val="85065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Started since 2010, I have</a:t>
            </a:r>
            <a:r>
              <a:rPr lang="en-US" baseline="0" dirty="0" smtClean="0"/>
              <a:t> worked on new interactive schedule system to work out a solution. Purpose is to raise operational efficiency and save time.</a:t>
            </a:r>
          </a:p>
          <a:p>
            <a:pPr marL="228600" indent="-228600">
              <a:buAutoNum type="arabicPeriod"/>
            </a:pPr>
            <a:r>
              <a:rPr lang="en-US" baseline="0" dirty="0" smtClean="0"/>
              <a:t>We have plan,input,timesheet </a:t>
            </a:r>
            <a:r>
              <a:rPr lang="en-US" baseline="0" dirty="0" smtClean="0"/>
              <a:t>integrated </a:t>
            </a:r>
            <a:r>
              <a:rPr lang="en-US" baseline="0" dirty="0" smtClean="0"/>
              <a:t>into a new interactive schedule.</a:t>
            </a:r>
            <a:endParaRPr lang="en-US" baseline="0" dirty="0" smtClean="0"/>
          </a:p>
          <a:p>
            <a:pPr marL="228600" indent="-228600">
              <a:buAutoNum type="arabicPeriod"/>
            </a:pPr>
            <a:r>
              <a:rPr lang="en-US" baseline="0" dirty="0" smtClean="0"/>
              <a:t>Reduced operators job to only one: input. And input only for the dates off, shift moving or over time. That means you don’t need to do anything unless the actual work date is not match the planned schedule.</a:t>
            </a:r>
          </a:p>
          <a:p>
            <a:pPr marL="228600" indent="-228600">
              <a:buAutoNum type="arabicPeriod"/>
            </a:pPr>
            <a:r>
              <a:rPr lang="en-US" baseline="0" dirty="0" smtClean="0"/>
              <a:t>Data processing is being used and generates different kind of reports according to query request.</a:t>
            </a:r>
            <a:endParaRPr lang="en-CA" dirty="0" smtClean="0"/>
          </a:p>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8</a:t>
            </a:fld>
            <a:endParaRPr lang="en-CA"/>
          </a:p>
        </p:txBody>
      </p:sp>
    </p:spTree>
    <p:extLst>
      <p:ext uri="{BB962C8B-B14F-4D97-AF65-F5344CB8AC3E}">
        <p14:creationId xmlns="" xmlns:p14="http://schemas.microsoft.com/office/powerpoint/2010/main" val="18771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E7728BE-846B-4857-94CD-F68F12B397FF}" type="slidenum">
              <a:rPr lang="en-CA" smtClean="0"/>
              <a:pPr/>
              <a:t>9</a:t>
            </a:fld>
            <a:endParaRPr lang="en-CA"/>
          </a:p>
        </p:txBody>
      </p:sp>
    </p:spTree>
    <p:extLst>
      <p:ext uri="{BB962C8B-B14F-4D97-AF65-F5344CB8AC3E}">
        <p14:creationId xmlns="" xmlns:p14="http://schemas.microsoft.com/office/powerpoint/2010/main" val="156377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18155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91120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398462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75228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330814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55380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94842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75352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387283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418072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8E0BB6-6240-4B61-8BEC-A8240FE4420C}" type="datetimeFigureOut">
              <a:rPr lang="en-CA" smtClean="0"/>
              <a:pPr/>
              <a:t>2018-09-27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198488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E0BB6-6240-4B61-8BEC-A8240FE4420C}" type="datetimeFigureOut">
              <a:rPr lang="en-CA" smtClean="0"/>
              <a:pPr/>
              <a:t>2018-09-27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72D78-E73E-4D90-B248-376D2C9DC007}" type="slidenum">
              <a:rPr lang="en-CA" smtClean="0"/>
              <a:pPr/>
              <a:t>‹#›</a:t>
            </a:fld>
            <a:endParaRPr lang="en-CA"/>
          </a:p>
        </p:txBody>
      </p:sp>
    </p:spTree>
    <p:extLst>
      <p:ext uri="{BB962C8B-B14F-4D97-AF65-F5344CB8AC3E}">
        <p14:creationId xmlns="" xmlns:p14="http://schemas.microsoft.com/office/powerpoint/2010/main" val="1161631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Rectangle 5"/>
          <p:cNvSpPr/>
          <p:nvPr/>
        </p:nvSpPr>
        <p:spPr>
          <a:xfrm>
            <a:off x="2598183" y="1862510"/>
            <a:ext cx="7465313" cy="2862322"/>
          </a:xfrm>
          <a:prstGeom prst="rect">
            <a:avLst/>
          </a:prstGeom>
          <a:noFill/>
        </p:spPr>
        <p:txBody>
          <a:bodyPr wrap="none" lIns="91440" tIns="45720" rIns="91440" bIns="45720">
            <a:spAutoFit/>
          </a:bodyPr>
          <a:lstStyle/>
          <a:p>
            <a:pPr algn="ctr"/>
            <a:r>
              <a:rPr lang="en-US" sz="6000" b="1" cap="none" spc="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 Black" panose="020B0A04020102020204" pitchFamily="34" charset="0"/>
              </a:rPr>
              <a:t>Web</a:t>
            </a:r>
            <a:r>
              <a:rPr lang="en-US" sz="6000" b="1" cap="none" spc="0" baseline="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 Black" panose="020B0A04020102020204" pitchFamily="34" charset="0"/>
              </a:rPr>
              <a:t> Applications</a:t>
            </a:r>
          </a:p>
          <a:p>
            <a:pPr algn="ctr"/>
            <a:r>
              <a:rPr lang="en-US" sz="6000" b="1" cap="none" spc="0" baseline="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 Black" panose="020B0A04020102020204" pitchFamily="34" charset="0"/>
              </a:rPr>
              <a:t>for</a:t>
            </a:r>
          </a:p>
          <a:p>
            <a:pPr algn="ctr"/>
            <a:r>
              <a:rPr lang="en-US" sz="6000" b="1" cap="none" spc="0" baseline="0" dirty="0" smtClean="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 Black" panose="020B0A04020102020204" pitchFamily="34" charset="0"/>
              </a:rPr>
              <a:t>Scheduled Work</a:t>
            </a:r>
            <a:endParaRPr lang="en-US" sz="6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cxnSp>
        <p:nvCxnSpPr>
          <p:cNvPr id="7" name="Straight Connector 6"/>
          <p:cNvCxnSpPr/>
          <p:nvPr/>
        </p:nvCxnSpPr>
        <p:spPr>
          <a:xfrm>
            <a:off x="1270000" y="4906619"/>
            <a:ext cx="10083800" cy="0"/>
          </a:xfrm>
          <a:prstGeom prst="line">
            <a:avLst/>
          </a:prstGeom>
          <a:ln w="19050">
            <a:solidFill>
              <a:srgbClr val="002060"/>
            </a:solidFill>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1200426" y="5508142"/>
            <a:ext cx="2858703" cy="1015663"/>
          </a:xfrm>
          <a:prstGeom prst="rect">
            <a:avLst/>
          </a:prstGeom>
          <a:noFill/>
        </p:spPr>
        <p:txBody>
          <a:bodyPr wrap="square" rtlCol="0">
            <a:spAutoFit/>
          </a:bodyPr>
          <a:lstStyle/>
          <a:p>
            <a:pPr lvl="0"/>
            <a:r>
              <a:rPr lang="en-US" sz="2000" b="0" i="1" u="none" dirty="0" smtClean="0">
                <a:solidFill>
                  <a:srgbClr val="002060"/>
                </a:solidFill>
              </a:rPr>
              <a:t>Nina He</a:t>
            </a:r>
          </a:p>
          <a:p>
            <a:pPr lvl="0"/>
            <a:r>
              <a:rPr lang="en-US" sz="2000" b="0" i="1" u="none" dirty="0" smtClean="0">
                <a:solidFill>
                  <a:srgbClr val="002060"/>
                </a:solidFill>
              </a:rPr>
              <a:t>Operator from</a:t>
            </a:r>
          </a:p>
          <a:p>
            <a:pPr lvl="0"/>
            <a:r>
              <a:rPr lang="en-US" sz="2000" b="0" i="1" u="none" dirty="0" smtClean="0">
                <a:solidFill>
                  <a:srgbClr val="002060"/>
                </a:solidFill>
              </a:rPr>
              <a:t>RIB Operations Group</a:t>
            </a:r>
          </a:p>
        </p:txBody>
      </p:sp>
      <p:sp>
        <p:nvSpPr>
          <p:cNvPr id="9" name="TextBox 8"/>
          <p:cNvSpPr txBox="1"/>
          <p:nvPr/>
        </p:nvSpPr>
        <p:spPr>
          <a:xfrm>
            <a:off x="9213574" y="6032889"/>
            <a:ext cx="1928191" cy="400110"/>
          </a:xfrm>
          <a:prstGeom prst="rect">
            <a:avLst/>
          </a:prstGeom>
          <a:noFill/>
        </p:spPr>
        <p:txBody>
          <a:bodyPr wrap="square" rtlCol="0">
            <a:spAutoFit/>
          </a:bodyPr>
          <a:lstStyle/>
          <a:p>
            <a:r>
              <a:rPr lang="en-US" sz="2000" i="1" dirty="0" smtClean="0">
                <a:solidFill>
                  <a:srgbClr val="002060"/>
                </a:solidFill>
              </a:rPr>
              <a:t>2018-09-21</a:t>
            </a:r>
            <a:endParaRPr lang="en-CA" sz="2000" i="1" dirty="0">
              <a:solidFill>
                <a:srgbClr val="002060"/>
              </a:solidFill>
            </a:endParaRPr>
          </a:p>
        </p:txBody>
      </p:sp>
    </p:spTree>
    <p:extLst>
      <p:ext uri="{BB962C8B-B14F-4D97-AF65-F5344CB8AC3E}">
        <p14:creationId xmlns="" xmlns:p14="http://schemas.microsoft.com/office/powerpoint/2010/main" val="68282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57955" y="1293090"/>
            <a:ext cx="8512496" cy="5421745"/>
          </a:xfrm>
          <a:prstGeom prst="rect">
            <a:avLst/>
          </a:prstGeom>
        </p:spPr>
      </p:pic>
      <p:sp>
        <p:nvSpPr>
          <p:cNvPr id="8" name="TextBox 7"/>
          <p:cNvSpPr txBox="1"/>
          <p:nvPr/>
        </p:nvSpPr>
        <p:spPr>
          <a:xfrm>
            <a:off x="9298006" y="3361002"/>
            <a:ext cx="2435192" cy="400110"/>
          </a:xfrm>
          <a:prstGeom prst="rect">
            <a:avLst/>
          </a:prstGeom>
          <a:noFill/>
        </p:spPr>
        <p:txBody>
          <a:bodyPr wrap="square" rtlCol="0">
            <a:spAutoFit/>
          </a:bodyPr>
          <a:lstStyle/>
          <a:p>
            <a:r>
              <a:rPr lang="en-US" sz="2000" b="1" i="1" dirty="0">
                <a:solidFill>
                  <a:srgbClr val="002060"/>
                </a:solidFill>
                <a:latin typeface="Arial" panose="020B0604020202020204"/>
              </a:rPr>
              <a:t>Planned Schedule</a:t>
            </a:r>
            <a:endParaRPr lang="en-CA" sz="2000" b="1" i="1" dirty="0">
              <a:solidFill>
                <a:srgbClr val="002060"/>
              </a:solidFill>
              <a:latin typeface="Arial" panose="020B0604020202020204"/>
            </a:endParaRPr>
          </a:p>
        </p:txBody>
      </p:sp>
      <p:sp>
        <p:nvSpPr>
          <p:cNvPr id="9" name="TextBox 8"/>
          <p:cNvSpPr txBox="1"/>
          <p:nvPr/>
        </p:nvSpPr>
        <p:spPr>
          <a:xfrm>
            <a:off x="9298006" y="4485373"/>
            <a:ext cx="3012706" cy="400110"/>
          </a:xfrm>
          <a:prstGeom prst="rect">
            <a:avLst/>
          </a:prstGeom>
          <a:noFill/>
        </p:spPr>
        <p:txBody>
          <a:bodyPr wrap="square" rtlCol="0">
            <a:spAutoFit/>
          </a:bodyPr>
          <a:lstStyle/>
          <a:p>
            <a:r>
              <a:rPr lang="en-US" sz="2000" b="1" i="1" dirty="0">
                <a:solidFill>
                  <a:srgbClr val="002060"/>
                </a:solidFill>
                <a:latin typeface="Arial" panose="020B0604020202020204"/>
              </a:rPr>
              <a:t>Interactive Schedule</a:t>
            </a:r>
            <a:endParaRPr lang="en-CA" sz="2000" b="1" i="1" dirty="0">
              <a:solidFill>
                <a:srgbClr val="002060"/>
              </a:solidFill>
              <a:latin typeface="Arial" panose="020B0604020202020204"/>
            </a:endParaRPr>
          </a:p>
        </p:txBody>
      </p:sp>
      <p:cxnSp>
        <p:nvCxnSpPr>
          <p:cNvPr id="10" name="Straight Arrow Connector 9"/>
          <p:cNvCxnSpPr>
            <a:stCxn id="8" idx="0"/>
          </p:cNvCxnSpPr>
          <p:nvPr/>
        </p:nvCxnSpPr>
        <p:spPr>
          <a:xfrm flipH="1" flipV="1">
            <a:off x="6660682" y="2723949"/>
            <a:ext cx="3854920" cy="637053"/>
          </a:xfrm>
          <a:prstGeom prst="straightConnector1">
            <a:avLst/>
          </a:prstGeom>
          <a:noFill/>
          <a:ln w="25400" cap="flat" cmpd="sng" algn="ctr">
            <a:solidFill>
              <a:srgbClr val="FF0000"/>
            </a:solidFill>
            <a:prstDash val="solid"/>
            <a:miter lim="800000"/>
            <a:tailEnd type="triangle"/>
          </a:ln>
          <a:effectLst/>
        </p:spPr>
      </p:cxnSp>
      <p:cxnSp>
        <p:nvCxnSpPr>
          <p:cNvPr id="11" name="Straight Arrow Connector 10"/>
          <p:cNvCxnSpPr>
            <a:stCxn id="9" idx="0"/>
          </p:cNvCxnSpPr>
          <p:nvPr/>
        </p:nvCxnSpPr>
        <p:spPr>
          <a:xfrm flipH="1" flipV="1">
            <a:off x="6506678" y="3992511"/>
            <a:ext cx="4297681" cy="492862"/>
          </a:xfrm>
          <a:prstGeom prst="straightConnector1">
            <a:avLst/>
          </a:prstGeom>
          <a:noFill/>
          <a:ln w="25400" cap="flat" cmpd="sng" algn="ctr">
            <a:solidFill>
              <a:srgbClr val="FF0000"/>
            </a:solidFill>
            <a:prstDash val="solid"/>
            <a:miter lim="800000"/>
            <a:tailEnd type="triangle"/>
          </a:ln>
          <a:effectLst/>
        </p:spPr>
      </p:cxnSp>
      <p:sp>
        <p:nvSpPr>
          <p:cNvPr id="12" name="TextBox 11"/>
          <p:cNvSpPr txBox="1"/>
          <p:nvPr/>
        </p:nvSpPr>
        <p:spPr>
          <a:xfrm>
            <a:off x="9182501" y="1747852"/>
            <a:ext cx="2473693" cy="400110"/>
          </a:xfrm>
          <a:prstGeom prst="rect">
            <a:avLst/>
          </a:prstGeom>
          <a:noFill/>
        </p:spPr>
        <p:txBody>
          <a:bodyPr wrap="square" rtlCol="0">
            <a:spAutoFit/>
          </a:bodyPr>
          <a:lstStyle/>
          <a:p>
            <a:r>
              <a:rPr lang="en-US" sz="2000" b="1" i="1" dirty="0">
                <a:solidFill>
                  <a:srgbClr val="002060"/>
                </a:solidFill>
                <a:latin typeface="Arial" panose="020B0604020202020204"/>
              </a:rPr>
              <a:t>Function Buttons</a:t>
            </a:r>
            <a:endParaRPr lang="en-CA" sz="2000" b="1" i="1" dirty="0">
              <a:solidFill>
                <a:srgbClr val="002060"/>
              </a:solidFill>
              <a:latin typeface="Arial" panose="020B0604020202020204"/>
            </a:endParaRPr>
          </a:p>
        </p:txBody>
      </p:sp>
      <p:cxnSp>
        <p:nvCxnSpPr>
          <p:cNvPr id="13" name="Straight Arrow Connector 12"/>
          <p:cNvCxnSpPr/>
          <p:nvPr/>
        </p:nvCxnSpPr>
        <p:spPr>
          <a:xfrm flipH="1">
            <a:off x="5584305" y="1769271"/>
            <a:ext cx="4567188" cy="85099"/>
          </a:xfrm>
          <a:prstGeom prst="straightConnector1">
            <a:avLst/>
          </a:prstGeom>
          <a:noFill/>
          <a:ln w="25400" cap="flat" cmpd="sng" algn="ctr">
            <a:solidFill>
              <a:srgbClr val="FF0000"/>
            </a:solidFill>
            <a:prstDash val="solid"/>
            <a:miter lim="800000"/>
            <a:tailEnd type="triangle"/>
          </a:ln>
          <a:effectLst/>
        </p:spPr>
      </p:cxnSp>
    </p:spTree>
    <p:extLst>
      <p:ext uri="{BB962C8B-B14F-4D97-AF65-F5344CB8AC3E}">
        <p14:creationId xmlns="" xmlns:p14="http://schemas.microsoft.com/office/powerpoint/2010/main" val="16038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5701" y="4350245"/>
            <a:ext cx="11777082" cy="1014964"/>
          </a:xfrm>
          <a:prstGeom prst="rect">
            <a:avLst/>
          </a:prstGeom>
        </p:spPr>
      </p:pic>
      <p:sp>
        <p:nvSpPr>
          <p:cNvPr id="8" name="TextBox 7"/>
          <p:cNvSpPr txBox="1"/>
          <p:nvPr/>
        </p:nvSpPr>
        <p:spPr>
          <a:xfrm>
            <a:off x="1039090" y="2131121"/>
            <a:ext cx="2098307" cy="707886"/>
          </a:xfrm>
          <a:prstGeom prst="rect">
            <a:avLst/>
          </a:prstGeom>
          <a:noFill/>
        </p:spPr>
        <p:txBody>
          <a:bodyPr wrap="square" rtlCol="0">
            <a:spAutoFit/>
          </a:bodyPr>
          <a:lstStyle/>
          <a:p>
            <a:r>
              <a:rPr lang="en-US" sz="2000" b="1" i="1" dirty="0">
                <a:solidFill>
                  <a:srgbClr val="FF0000"/>
                </a:solidFill>
                <a:latin typeface="Arial" panose="020B0604020202020204"/>
              </a:rPr>
              <a:t>Print Personal Year Schedule</a:t>
            </a:r>
            <a:endParaRPr lang="en-CA" sz="2000" b="1" i="1" dirty="0">
              <a:solidFill>
                <a:srgbClr val="FF0000"/>
              </a:solidFill>
              <a:latin typeface="Arial" panose="020B0604020202020204"/>
            </a:endParaRPr>
          </a:p>
        </p:txBody>
      </p:sp>
      <p:cxnSp>
        <p:nvCxnSpPr>
          <p:cNvPr id="9" name="Straight Arrow Connector 8"/>
          <p:cNvCxnSpPr>
            <a:stCxn id="8" idx="2"/>
          </p:cNvCxnSpPr>
          <p:nvPr/>
        </p:nvCxnSpPr>
        <p:spPr>
          <a:xfrm flipH="1">
            <a:off x="2049744" y="2839007"/>
            <a:ext cx="38500" cy="1862059"/>
          </a:xfrm>
          <a:prstGeom prst="straightConnector1">
            <a:avLst/>
          </a:prstGeom>
          <a:noFill/>
          <a:ln w="38100" cap="flat" cmpd="sng" algn="ctr">
            <a:solidFill>
              <a:srgbClr val="FF0000"/>
            </a:solidFill>
            <a:prstDash val="solid"/>
            <a:miter lim="800000"/>
            <a:tailEnd type="triangle"/>
          </a:ln>
          <a:effectLst/>
        </p:spPr>
      </p:cxnSp>
      <p:sp>
        <p:nvSpPr>
          <p:cNvPr id="10" name="TextBox 9"/>
          <p:cNvSpPr txBox="1"/>
          <p:nvPr/>
        </p:nvSpPr>
        <p:spPr>
          <a:xfrm>
            <a:off x="3878053" y="2131121"/>
            <a:ext cx="2098307" cy="707886"/>
          </a:xfrm>
          <a:prstGeom prst="rect">
            <a:avLst/>
          </a:prstGeom>
          <a:noFill/>
        </p:spPr>
        <p:txBody>
          <a:bodyPr wrap="square" rtlCol="0">
            <a:spAutoFit/>
          </a:bodyPr>
          <a:lstStyle/>
          <a:p>
            <a:r>
              <a:rPr lang="en-US" sz="2000" b="1" i="1" dirty="0">
                <a:solidFill>
                  <a:srgbClr val="FF0000"/>
                </a:solidFill>
                <a:latin typeface="Arial" panose="020B0604020202020204"/>
              </a:rPr>
              <a:t>Different View of Schedule</a:t>
            </a:r>
            <a:endParaRPr lang="en-CA" sz="2000" b="1" i="1" dirty="0">
              <a:solidFill>
                <a:srgbClr val="FF0000"/>
              </a:solidFill>
              <a:latin typeface="Arial" panose="020B0604020202020204"/>
            </a:endParaRPr>
          </a:p>
        </p:txBody>
      </p:sp>
      <p:cxnSp>
        <p:nvCxnSpPr>
          <p:cNvPr id="11" name="Straight Arrow Connector 10"/>
          <p:cNvCxnSpPr>
            <a:stCxn id="10" idx="2"/>
          </p:cNvCxnSpPr>
          <p:nvPr/>
        </p:nvCxnSpPr>
        <p:spPr>
          <a:xfrm flipH="1">
            <a:off x="4042173" y="2839007"/>
            <a:ext cx="885034" cy="1862059"/>
          </a:xfrm>
          <a:prstGeom prst="straightConnector1">
            <a:avLst/>
          </a:prstGeom>
          <a:noFill/>
          <a:ln w="38100" cap="flat" cmpd="sng" algn="ctr">
            <a:solidFill>
              <a:srgbClr val="FF0000"/>
            </a:solidFill>
            <a:prstDash val="solid"/>
            <a:miter lim="800000"/>
            <a:tailEnd type="triangle"/>
          </a:ln>
          <a:effectLst/>
        </p:spPr>
      </p:cxnSp>
      <p:cxnSp>
        <p:nvCxnSpPr>
          <p:cNvPr id="12" name="Straight Arrow Connector 11"/>
          <p:cNvCxnSpPr>
            <a:stCxn id="10" idx="2"/>
          </p:cNvCxnSpPr>
          <p:nvPr/>
        </p:nvCxnSpPr>
        <p:spPr>
          <a:xfrm>
            <a:off x="4927207" y="2839007"/>
            <a:ext cx="809012" cy="1862059"/>
          </a:xfrm>
          <a:prstGeom prst="straightConnector1">
            <a:avLst/>
          </a:prstGeom>
          <a:noFill/>
          <a:ln w="38100" cap="flat" cmpd="sng" algn="ctr">
            <a:solidFill>
              <a:srgbClr val="FF0000"/>
            </a:solidFill>
            <a:prstDash val="solid"/>
            <a:miter lim="800000"/>
            <a:tailEnd type="triangle"/>
          </a:ln>
          <a:effectLst/>
        </p:spPr>
      </p:cxnSp>
      <p:sp>
        <p:nvSpPr>
          <p:cNvPr id="13" name="TextBox 12"/>
          <p:cNvSpPr txBox="1"/>
          <p:nvPr/>
        </p:nvSpPr>
        <p:spPr>
          <a:xfrm>
            <a:off x="6881135" y="2168018"/>
            <a:ext cx="1636785" cy="707886"/>
          </a:xfrm>
          <a:prstGeom prst="rect">
            <a:avLst/>
          </a:prstGeom>
          <a:noFill/>
        </p:spPr>
        <p:txBody>
          <a:bodyPr wrap="square" rtlCol="0">
            <a:spAutoFit/>
          </a:bodyPr>
          <a:lstStyle/>
          <a:p>
            <a:r>
              <a:rPr lang="en-US" sz="2000" b="1" i="1" dirty="0">
                <a:solidFill>
                  <a:srgbClr val="FF0000"/>
                </a:solidFill>
                <a:latin typeface="Arial" panose="020B0604020202020204"/>
              </a:rPr>
              <a:t>Generate Timesheet</a:t>
            </a:r>
            <a:endParaRPr lang="en-CA" sz="2000" b="1" i="1" dirty="0">
              <a:solidFill>
                <a:srgbClr val="FF0000"/>
              </a:solidFill>
              <a:latin typeface="Arial" panose="020B0604020202020204"/>
            </a:endParaRPr>
          </a:p>
        </p:txBody>
      </p:sp>
      <p:sp>
        <p:nvSpPr>
          <p:cNvPr id="14" name="TextBox 13"/>
          <p:cNvSpPr txBox="1"/>
          <p:nvPr/>
        </p:nvSpPr>
        <p:spPr>
          <a:xfrm>
            <a:off x="9257460" y="2131121"/>
            <a:ext cx="2098307" cy="707886"/>
          </a:xfrm>
          <a:prstGeom prst="rect">
            <a:avLst/>
          </a:prstGeom>
          <a:noFill/>
        </p:spPr>
        <p:txBody>
          <a:bodyPr wrap="square" rtlCol="0">
            <a:spAutoFit/>
          </a:bodyPr>
          <a:lstStyle/>
          <a:p>
            <a:r>
              <a:rPr lang="en-US" sz="2000" b="1" i="1" dirty="0">
                <a:solidFill>
                  <a:srgbClr val="FF0000"/>
                </a:solidFill>
                <a:latin typeface="Arial" panose="020B0604020202020204"/>
              </a:rPr>
              <a:t>Vacation &amp; Lieu Hours Report</a:t>
            </a:r>
            <a:endParaRPr lang="en-CA" sz="2000" b="1" i="1" dirty="0">
              <a:solidFill>
                <a:srgbClr val="FF0000"/>
              </a:solidFill>
              <a:latin typeface="Arial" panose="020B0604020202020204"/>
            </a:endParaRPr>
          </a:p>
        </p:txBody>
      </p:sp>
      <p:cxnSp>
        <p:nvCxnSpPr>
          <p:cNvPr id="15" name="Straight Arrow Connector 14"/>
          <p:cNvCxnSpPr>
            <a:stCxn id="13" idx="2"/>
          </p:cNvCxnSpPr>
          <p:nvPr/>
        </p:nvCxnSpPr>
        <p:spPr>
          <a:xfrm>
            <a:off x="7699528" y="2875904"/>
            <a:ext cx="86872" cy="1892539"/>
          </a:xfrm>
          <a:prstGeom prst="straightConnector1">
            <a:avLst/>
          </a:prstGeom>
          <a:noFill/>
          <a:ln w="38100" cap="flat" cmpd="sng" algn="ctr">
            <a:solidFill>
              <a:srgbClr val="FF0000"/>
            </a:solidFill>
            <a:prstDash val="solid"/>
            <a:miter lim="800000"/>
            <a:tailEnd type="triangle"/>
          </a:ln>
          <a:effectLst/>
        </p:spPr>
      </p:cxnSp>
      <p:cxnSp>
        <p:nvCxnSpPr>
          <p:cNvPr id="16" name="Straight Arrow Connector 15"/>
          <p:cNvCxnSpPr>
            <a:stCxn id="14" idx="2"/>
          </p:cNvCxnSpPr>
          <p:nvPr/>
        </p:nvCxnSpPr>
        <p:spPr>
          <a:xfrm>
            <a:off x="10306614" y="2839007"/>
            <a:ext cx="126734" cy="1929436"/>
          </a:xfrm>
          <a:prstGeom prst="straightConnector1">
            <a:avLst/>
          </a:prstGeom>
          <a:noFill/>
          <a:ln w="38100" cap="flat" cmpd="sng" algn="ctr">
            <a:solidFill>
              <a:srgbClr val="FF0000"/>
            </a:solidFill>
            <a:prstDash val="solid"/>
            <a:miter lim="800000"/>
            <a:tailEnd type="triangle"/>
          </a:ln>
          <a:effectLst/>
        </p:spPr>
      </p:cxnSp>
    </p:spTree>
    <p:extLst>
      <p:ext uri="{BB962C8B-B14F-4D97-AF65-F5344CB8AC3E}">
        <p14:creationId xmlns="" xmlns:p14="http://schemas.microsoft.com/office/powerpoint/2010/main" val="268822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92404" y="2193643"/>
            <a:ext cx="6811478" cy="4269721"/>
          </a:xfrm>
          <a:prstGeom prst="rect">
            <a:avLst/>
          </a:prstGeom>
        </p:spPr>
      </p:pic>
      <p:sp>
        <p:nvSpPr>
          <p:cNvPr id="8" name="TextBox 7"/>
          <p:cNvSpPr txBox="1"/>
          <p:nvPr/>
        </p:nvSpPr>
        <p:spPr>
          <a:xfrm>
            <a:off x="3837271" y="1472665"/>
            <a:ext cx="4321744" cy="461665"/>
          </a:xfrm>
          <a:prstGeom prst="rect">
            <a:avLst/>
          </a:prstGeom>
          <a:noFill/>
        </p:spPr>
        <p:txBody>
          <a:bodyPr wrap="square" rtlCol="0">
            <a:spAutoFit/>
          </a:bodyPr>
          <a:lstStyle/>
          <a:p>
            <a:r>
              <a:rPr lang="en-US" sz="2400" b="1" i="1" dirty="0">
                <a:solidFill>
                  <a:srgbClr val="FF0000"/>
                </a:solidFill>
                <a:latin typeface="Arial" panose="020B0604020202020204"/>
              </a:rPr>
              <a:t>Personal Schedule for Year</a:t>
            </a:r>
            <a:endParaRPr lang="en-CA" sz="2400" b="1" i="1" dirty="0">
              <a:solidFill>
                <a:srgbClr val="FF0000"/>
              </a:solidFill>
              <a:latin typeface="Arial" panose="020B0604020202020204"/>
            </a:endParaRPr>
          </a:p>
        </p:txBody>
      </p:sp>
    </p:spTree>
    <p:extLst>
      <p:ext uri="{BB962C8B-B14F-4D97-AF65-F5344CB8AC3E}">
        <p14:creationId xmlns="" xmlns:p14="http://schemas.microsoft.com/office/powerpoint/2010/main" val="2869558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51284" y="2128238"/>
            <a:ext cx="10058400" cy="4290285"/>
          </a:xfrm>
          <a:prstGeom prst="rect">
            <a:avLst/>
          </a:prstGeom>
        </p:spPr>
      </p:pic>
      <p:sp>
        <p:nvSpPr>
          <p:cNvPr id="8" name="TextBox 7"/>
          <p:cNvSpPr txBox="1"/>
          <p:nvPr/>
        </p:nvSpPr>
        <p:spPr>
          <a:xfrm>
            <a:off x="3972025" y="1463039"/>
            <a:ext cx="4321744" cy="461665"/>
          </a:xfrm>
          <a:prstGeom prst="rect">
            <a:avLst/>
          </a:prstGeom>
          <a:noFill/>
        </p:spPr>
        <p:txBody>
          <a:bodyPr wrap="square" rtlCol="0">
            <a:spAutoFit/>
          </a:bodyPr>
          <a:lstStyle/>
          <a:p>
            <a:r>
              <a:rPr lang="en-US" sz="2400" b="1" i="1" dirty="0">
                <a:solidFill>
                  <a:srgbClr val="FF0000"/>
                </a:solidFill>
                <a:latin typeface="Arial" panose="020B0604020202020204"/>
              </a:rPr>
              <a:t>Timesheet submit to HR</a:t>
            </a:r>
            <a:endParaRPr lang="en-CA" sz="2400" b="1" i="1" dirty="0">
              <a:solidFill>
                <a:srgbClr val="FF0000"/>
              </a:solidFill>
              <a:latin typeface="Arial" panose="020B0604020202020204"/>
            </a:endParaRPr>
          </a:p>
        </p:txBody>
      </p:sp>
    </p:spTree>
    <p:extLst>
      <p:ext uri="{BB962C8B-B14F-4D97-AF65-F5344CB8AC3E}">
        <p14:creationId xmlns="" xmlns:p14="http://schemas.microsoft.com/office/powerpoint/2010/main" val="2391523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51284" y="2128238"/>
            <a:ext cx="10058400" cy="4290285"/>
          </a:xfrm>
          <a:prstGeom prst="rect">
            <a:avLst/>
          </a:prstGeom>
        </p:spPr>
      </p:pic>
      <p:sp>
        <p:nvSpPr>
          <p:cNvPr id="8" name="TextBox 7"/>
          <p:cNvSpPr txBox="1"/>
          <p:nvPr/>
        </p:nvSpPr>
        <p:spPr>
          <a:xfrm>
            <a:off x="3972025" y="1463039"/>
            <a:ext cx="4321744" cy="461665"/>
          </a:xfrm>
          <a:prstGeom prst="rect">
            <a:avLst/>
          </a:prstGeom>
          <a:noFill/>
        </p:spPr>
        <p:txBody>
          <a:bodyPr wrap="square" rtlCol="0">
            <a:spAutoFit/>
          </a:bodyPr>
          <a:lstStyle/>
          <a:p>
            <a:r>
              <a:rPr lang="en-US" sz="2400" b="1" i="1" dirty="0">
                <a:solidFill>
                  <a:srgbClr val="FF0000"/>
                </a:solidFill>
                <a:latin typeface="Arial" panose="020B0604020202020204"/>
              </a:rPr>
              <a:t>Timesheet submit to HR</a:t>
            </a:r>
            <a:endParaRPr lang="en-CA" sz="2400" b="1" i="1" dirty="0">
              <a:solidFill>
                <a:srgbClr val="FF0000"/>
              </a:solidFill>
              <a:latin typeface="Arial" panose="020B0604020202020204"/>
            </a:endParaRPr>
          </a:p>
        </p:txBody>
      </p:sp>
      <p:pic>
        <p:nvPicPr>
          <p:cNvPr id="9" name="Picture 8" descr="timesheet1.PNG"/>
          <p:cNvPicPr>
            <a:picLocks noChangeAspect="1"/>
          </p:cNvPicPr>
          <p:nvPr/>
        </p:nvPicPr>
        <p:blipFill>
          <a:blip r:embed="rId4"/>
          <a:stretch>
            <a:fillRect/>
          </a:stretch>
        </p:blipFill>
        <p:spPr>
          <a:xfrm>
            <a:off x="3195604" y="2212530"/>
            <a:ext cx="6687484" cy="2248214"/>
          </a:xfrm>
          <a:prstGeom prst="rect">
            <a:avLst/>
          </a:prstGeom>
        </p:spPr>
      </p:pic>
    </p:spTree>
    <p:extLst>
      <p:ext uri="{BB962C8B-B14F-4D97-AF65-F5344CB8AC3E}">
        <p14:creationId xmlns="" xmlns:p14="http://schemas.microsoft.com/office/powerpoint/2010/main" val="2391523263"/>
      </p:ext>
    </p:extLst>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10" name="TextBox 9"/>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40853" y="1994274"/>
            <a:ext cx="7280663" cy="4450892"/>
          </a:xfrm>
          <a:prstGeom prst="rect">
            <a:avLst/>
          </a:prstGeom>
        </p:spPr>
      </p:pic>
      <p:sp>
        <p:nvSpPr>
          <p:cNvPr id="12" name="TextBox 11"/>
          <p:cNvSpPr txBox="1"/>
          <p:nvPr/>
        </p:nvSpPr>
        <p:spPr>
          <a:xfrm>
            <a:off x="3972025" y="1463039"/>
            <a:ext cx="4321744" cy="461665"/>
          </a:xfrm>
          <a:prstGeom prst="rect">
            <a:avLst/>
          </a:prstGeom>
          <a:noFill/>
        </p:spPr>
        <p:txBody>
          <a:bodyPr wrap="square" rtlCol="0">
            <a:spAutoFit/>
          </a:bodyPr>
          <a:lstStyle/>
          <a:p>
            <a:r>
              <a:rPr lang="en-US" sz="2400" b="1" i="1" dirty="0">
                <a:solidFill>
                  <a:srgbClr val="FF0000"/>
                </a:solidFill>
                <a:latin typeface="Arial" panose="020B0604020202020204"/>
              </a:rPr>
              <a:t>Timesheet list submit to HR</a:t>
            </a:r>
            <a:endParaRPr lang="en-CA" sz="2400" b="1" i="1" dirty="0">
              <a:solidFill>
                <a:srgbClr val="FF0000"/>
              </a:solidFill>
              <a:latin typeface="Arial" panose="020B0604020202020204"/>
            </a:endParaRPr>
          </a:p>
        </p:txBody>
      </p:sp>
    </p:spTree>
    <p:extLst>
      <p:ext uri="{BB962C8B-B14F-4D97-AF65-F5344CB8AC3E}">
        <p14:creationId xmlns="" xmlns:p14="http://schemas.microsoft.com/office/powerpoint/2010/main" val="3312660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0746" y="1261755"/>
            <a:ext cx="6532605" cy="3100681"/>
          </a:xfrm>
          <a:prstGeom prst="rect">
            <a:avLst/>
          </a:prstGeom>
        </p:spPr>
      </p:pic>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857203" y="4178685"/>
            <a:ext cx="7078123" cy="2551876"/>
          </a:xfrm>
          <a:prstGeom prst="rect">
            <a:avLst/>
          </a:prstGeom>
        </p:spPr>
      </p:pic>
      <p:sp>
        <p:nvSpPr>
          <p:cNvPr id="9" name="Rectangle 8"/>
          <p:cNvSpPr/>
          <p:nvPr/>
        </p:nvSpPr>
        <p:spPr>
          <a:xfrm>
            <a:off x="1242789" y="4900167"/>
            <a:ext cx="2799822" cy="707886"/>
          </a:xfrm>
          <a:prstGeom prst="rect">
            <a:avLst/>
          </a:prstGeom>
        </p:spPr>
        <p:txBody>
          <a:bodyPr wrap="square">
            <a:spAutoFit/>
          </a:bodyPr>
          <a:lstStyle/>
          <a:p>
            <a:r>
              <a:rPr lang="en-US" dirty="0">
                <a:solidFill>
                  <a:srgbClr val="000000"/>
                </a:solidFill>
                <a:latin typeface="Arial" panose="020B0604020202020204"/>
              </a:rPr>
              <a:t> </a:t>
            </a:r>
            <a:r>
              <a:rPr lang="en-US" sz="2000" b="1" i="1" dirty="0">
                <a:solidFill>
                  <a:srgbClr val="002060"/>
                </a:solidFill>
                <a:latin typeface="Arial" panose="020B0604020202020204"/>
              </a:rPr>
              <a:t>E/Lieu hours can </a:t>
            </a:r>
          </a:p>
          <a:p>
            <a:r>
              <a:rPr lang="en-US" sz="2000" b="1" i="1" dirty="0">
                <a:solidFill>
                  <a:srgbClr val="002060"/>
                </a:solidFill>
                <a:latin typeface="Arial" panose="020B0604020202020204"/>
              </a:rPr>
              <a:t>be checked easily </a:t>
            </a:r>
          </a:p>
        </p:txBody>
      </p:sp>
      <p:sp>
        <p:nvSpPr>
          <p:cNvPr id="10" name="TextBox 9"/>
          <p:cNvSpPr txBox="1"/>
          <p:nvPr/>
        </p:nvSpPr>
        <p:spPr>
          <a:xfrm>
            <a:off x="7624379" y="3532309"/>
            <a:ext cx="3384376" cy="400110"/>
          </a:xfrm>
          <a:prstGeom prst="rect">
            <a:avLst/>
          </a:prstGeom>
          <a:noFill/>
          <a:ln>
            <a:noFill/>
          </a:ln>
        </p:spPr>
        <p:txBody>
          <a:bodyPr wrap="square" rtlCol="0" anchor="ctr" anchorCtr="1">
            <a:spAutoFit/>
          </a:bodyPr>
          <a:lstStyle/>
          <a:p>
            <a:r>
              <a:rPr lang="en-US" sz="2000" b="1" i="1" dirty="0">
                <a:solidFill>
                  <a:srgbClr val="002060"/>
                </a:solidFill>
                <a:latin typeface="Century Gothic"/>
              </a:rPr>
              <a:t>Vacation report</a:t>
            </a:r>
            <a:endParaRPr lang="en-CA" sz="2000" b="1" i="1" dirty="0">
              <a:solidFill>
                <a:srgbClr val="002060"/>
              </a:solidFill>
              <a:latin typeface="Century Gothic"/>
            </a:endParaRPr>
          </a:p>
        </p:txBody>
      </p:sp>
    </p:spTree>
    <p:extLst>
      <p:ext uri="{BB962C8B-B14F-4D97-AF65-F5344CB8AC3E}">
        <p14:creationId xmlns="" xmlns:p14="http://schemas.microsoft.com/office/powerpoint/2010/main" val="796587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Interactive Schedule System</a:t>
            </a:r>
            <a:endParaRPr lang="en-CA" i="1" dirty="0">
              <a:solidFill>
                <a:srgbClr val="000000"/>
              </a:solidFill>
              <a:latin typeface="Arial" panose="020B0604020202020204"/>
            </a:endParaRP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29903" y="1562802"/>
            <a:ext cx="10259100" cy="4809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4162451" y="5727032"/>
            <a:ext cx="3277877" cy="400110"/>
          </a:xfrm>
          <a:prstGeom prst="rect">
            <a:avLst/>
          </a:prstGeom>
          <a:noFill/>
        </p:spPr>
        <p:txBody>
          <a:bodyPr wrap="square" rtlCol="0">
            <a:spAutoFit/>
          </a:bodyPr>
          <a:lstStyle/>
          <a:p>
            <a:r>
              <a:rPr lang="en-US" sz="2000" b="1" dirty="0">
                <a:solidFill>
                  <a:srgbClr val="FF0000"/>
                </a:solidFill>
                <a:latin typeface="Arial" panose="020B0604020202020204"/>
              </a:rPr>
              <a:t>Setup planned schedule</a:t>
            </a:r>
            <a:endParaRPr lang="en-CA" sz="2000" b="1" dirty="0">
              <a:solidFill>
                <a:srgbClr val="FF0000"/>
              </a:solidFill>
              <a:latin typeface="Arial" panose="020B0604020202020204"/>
            </a:endParaRPr>
          </a:p>
        </p:txBody>
      </p:sp>
      <p:cxnSp>
        <p:nvCxnSpPr>
          <p:cNvPr id="9" name="Straight Arrow Connector 8"/>
          <p:cNvCxnSpPr/>
          <p:nvPr/>
        </p:nvCxnSpPr>
        <p:spPr>
          <a:xfrm flipH="1" flipV="1">
            <a:off x="3517559" y="4273617"/>
            <a:ext cx="727182" cy="1328286"/>
          </a:xfrm>
          <a:prstGeom prst="straightConnector1">
            <a:avLst/>
          </a:prstGeom>
          <a:noFill/>
          <a:ln w="38100" cap="flat" cmpd="sng" algn="ctr">
            <a:solidFill>
              <a:srgbClr val="FF0000"/>
            </a:solidFill>
            <a:prstDash val="solid"/>
            <a:miter lim="800000"/>
            <a:tailEnd type="triangle"/>
          </a:ln>
          <a:effectLst/>
        </p:spPr>
      </p:cxnSp>
      <p:cxnSp>
        <p:nvCxnSpPr>
          <p:cNvPr id="10" name="Straight Arrow Connector 9"/>
          <p:cNvCxnSpPr/>
          <p:nvPr/>
        </p:nvCxnSpPr>
        <p:spPr>
          <a:xfrm flipH="1" flipV="1">
            <a:off x="5496025" y="4273617"/>
            <a:ext cx="154004" cy="1328286"/>
          </a:xfrm>
          <a:prstGeom prst="straightConnector1">
            <a:avLst/>
          </a:prstGeom>
          <a:noFill/>
          <a:ln w="38100" cap="flat" cmpd="sng" algn="ctr">
            <a:solidFill>
              <a:srgbClr val="FF0000"/>
            </a:solidFill>
            <a:prstDash val="solid"/>
            <a:miter lim="800000"/>
            <a:tailEnd type="triangle"/>
          </a:ln>
          <a:effectLst/>
        </p:spPr>
      </p:cxnSp>
      <p:cxnSp>
        <p:nvCxnSpPr>
          <p:cNvPr id="11" name="Straight Arrow Connector 10"/>
          <p:cNvCxnSpPr/>
          <p:nvPr/>
        </p:nvCxnSpPr>
        <p:spPr>
          <a:xfrm flipV="1">
            <a:off x="6997566" y="4206240"/>
            <a:ext cx="442762" cy="1395663"/>
          </a:xfrm>
          <a:prstGeom prst="straightConnector1">
            <a:avLst/>
          </a:prstGeom>
          <a:noFill/>
          <a:ln w="38100" cap="flat" cmpd="sng" algn="ctr">
            <a:solidFill>
              <a:srgbClr val="FF0000"/>
            </a:solidFill>
            <a:prstDash val="solid"/>
            <a:miter lim="800000"/>
            <a:tailEnd type="triangle"/>
          </a:ln>
          <a:effectLst/>
        </p:spPr>
      </p:cxnSp>
      <p:sp>
        <p:nvSpPr>
          <p:cNvPr id="12" name="TextBox 11"/>
          <p:cNvSpPr txBox="1"/>
          <p:nvPr/>
        </p:nvSpPr>
        <p:spPr>
          <a:xfrm>
            <a:off x="7892716" y="5736600"/>
            <a:ext cx="2762450" cy="707886"/>
          </a:xfrm>
          <a:prstGeom prst="rect">
            <a:avLst/>
          </a:prstGeom>
          <a:noFill/>
        </p:spPr>
        <p:txBody>
          <a:bodyPr wrap="square" rtlCol="0">
            <a:spAutoFit/>
          </a:bodyPr>
          <a:lstStyle/>
          <a:p>
            <a:pPr algn="ctr"/>
            <a:r>
              <a:rPr lang="en-US" sz="2000" b="1" dirty="0">
                <a:solidFill>
                  <a:srgbClr val="FF0000"/>
                </a:solidFill>
                <a:latin typeface="Arial" panose="020B0604020202020204"/>
              </a:rPr>
              <a:t>Add or Remove team members</a:t>
            </a:r>
            <a:endParaRPr lang="en-CA" sz="2000" b="1" dirty="0">
              <a:solidFill>
                <a:srgbClr val="FF0000"/>
              </a:solidFill>
              <a:latin typeface="Arial" panose="020B0604020202020204"/>
            </a:endParaRPr>
          </a:p>
        </p:txBody>
      </p:sp>
      <p:cxnSp>
        <p:nvCxnSpPr>
          <p:cNvPr id="13" name="Straight Arrow Connector 12"/>
          <p:cNvCxnSpPr>
            <a:stCxn id="12" idx="0"/>
          </p:cNvCxnSpPr>
          <p:nvPr/>
        </p:nvCxnSpPr>
        <p:spPr>
          <a:xfrm flipH="1" flipV="1">
            <a:off x="9066998" y="4273617"/>
            <a:ext cx="206943" cy="1462983"/>
          </a:xfrm>
          <a:prstGeom prst="straightConnector1">
            <a:avLst/>
          </a:prstGeom>
          <a:noFill/>
          <a:ln w="38100" cap="flat" cmpd="sng" algn="ctr">
            <a:solidFill>
              <a:srgbClr val="FF0000"/>
            </a:solidFill>
            <a:prstDash val="solid"/>
            <a:miter lim="800000"/>
            <a:tailEnd type="triangle"/>
          </a:ln>
          <a:effectLst/>
        </p:spPr>
      </p:cxnSp>
    </p:spTree>
    <p:extLst>
      <p:ext uri="{BB962C8B-B14F-4D97-AF65-F5344CB8AC3E}">
        <p14:creationId xmlns="" xmlns:p14="http://schemas.microsoft.com/office/powerpoint/2010/main" val="30848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Rectangle 5"/>
          <p:cNvSpPr/>
          <p:nvPr/>
        </p:nvSpPr>
        <p:spPr>
          <a:xfrm>
            <a:off x="2592384" y="253011"/>
            <a:ext cx="8874545" cy="523220"/>
          </a:xfrm>
          <a:prstGeom prst="rect">
            <a:avLst/>
          </a:prstGeom>
          <a:noFill/>
        </p:spPr>
        <p:txBody>
          <a:bodyPr wrap="none" lIns="91440" tIns="45720" rIns="91440" bIns="45720">
            <a:spAutoFit/>
          </a:bodyPr>
          <a:lstStyle/>
          <a:p>
            <a:pPr algn="ctr"/>
            <a:r>
              <a:rPr lang="en-US" sz="2800" b="1" i="1" dirty="0">
                <a:ln w="9525">
                  <a:solidFill>
                    <a:srgbClr val="FFFFFF"/>
                  </a:solidFill>
                  <a:prstDash val="solid"/>
                </a:ln>
                <a:solidFill>
                  <a:srgbClr val="FF0000"/>
                </a:solidFill>
                <a:effectLst>
                  <a:outerShdw blurRad="12700" dist="38100" dir="2700000" algn="tl" rotWithShape="0">
                    <a:srgbClr val="5B9BD5">
                      <a:lumMod val="60000"/>
                      <a:lumOff val="40000"/>
                    </a:srgbClr>
                  </a:outerShdw>
                </a:effectLst>
                <a:latin typeface="Arial" panose="020B0604020202020204"/>
              </a:rPr>
              <a:t>Achievement of New Interactive Schedule Program</a:t>
            </a:r>
          </a:p>
        </p:txBody>
      </p:sp>
      <p:sp>
        <p:nvSpPr>
          <p:cNvPr id="7" name="Rectangle 6"/>
          <p:cNvSpPr/>
          <p:nvPr/>
        </p:nvSpPr>
        <p:spPr>
          <a:xfrm>
            <a:off x="2130457" y="1601753"/>
            <a:ext cx="7111242" cy="1815882"/>
          </a:xfrm>
          <a:prstGeom prst="rect">
            <a:avLst/>
          </a:prstGeom>
          <a:noFill/>
        </p:spPr>
        <p:txBody>
          <a:bodyPr wrap="none" lIns="91440" tIns="45720" rIns="91440" bIns="45720">
            <a:spAutoFit/>
          </a:bodyPr>
          <a:lstStyle/>
          <a:p>
            <a:pPr algn="ctr"/>
            <a:r>
              <a:rPr lang="en-US" sz="3200" b="1" dirty="0" smtClean="0">
                <a:ln w="1905"/>
                <a:solidFill>
                  <a:srgbClr val="FF0000"/>
                </a:solidFill>
                <a:effectLst>
                  <a:innerShdw blurRad="69850" dist="43180" dir="5400000">
                    <a:srgbClr val="000000">
                      <a:alpha val="65000"/>
                    </a:srgbClr>
                  </a:innerShdw>
                </a:effectLst>
                <a:latin typeface="Century Gothic"/>
              </a:rPr>
              <a:t>Integrated three programs into one</a:t>
            </a:r>
          </a:p>
          <a:p>
            <a:pPr lvl="1">
              <a:buFont typeface="Arial" pitchFamily="34" charset="0"/>
              <a:buChar char="•"/>
            </a:pPr>
            <a:endParaRPr lang="en-US" sz="2000" b="1" dirty="0" smtClean="0">
              <a:ln w="1905"/>
              <a:solidFill>
                <a:srgbClr val="FF0000"/>
              </a:solidFill>
              <a:effectLst>
                <a:innerShdw blurRad="69850" dist="43180" dir="5400000">
                  <a:srgbClr val="000000">
                    <a:alpha val="65000"/>
                  </a:srgbClr>
                </a:innerShdw>
              </a:effectLst>
              <a:latin typeface="Century Gothic"/>
            </a:endParaRPr>
          </a:p>
          <a:p>
            <a:pPr lvl="1">
              <a:buFont typeface="Arial" pitchFamily="34" charset="0"/>
              <a:buChar char="•"/>
            </a:pPr>
            <a:r>
              <a:rPr lang="en-US" sz="2000" b="1" dirty="0" smtClean="0">
                <a:ln w="1905"/>
                <a:solidFill>
                  <a:srgbClr val="FF0000"/>
                </a:solidFill>
                <a:effectLst>
                  <a:innerShdw blurRad="69850" dist="43180" dir="5400000">
                    <a:srgbClr val="000000">
                      <a:alpha val="65000"/>
                    </a:srgbClr>
                  </a:innerShdw>
                </a:effectLst>
                <a:latin typeface="Century Gothic"/>
              </a:rPr>
              <a:t> </a:t>
            </a:r>
            <a:r>
              <a:rPr lang="en-US" sz="2000" b="1" i="1" dirty="0" smtClean="0">
                <a:ln w="1905"/>
                <a:solidFill>
                  <a:srgbClr val="FF0000"/>
                </a:solidFill>
                <a:effectLst>
                  <a:innerShdw blurRad="69850" dist="43180" dir="5400000">
                    <a:srgbClr val="000000">
                      <a:alpha val="65000"/>
                    </a:srgbClr>
                  </a:innerShdw>
                </a:effectLst>
                <a:latin typeface="Century Gothic"/>
              </a:rPr>
              <a:t>Plan + Input + Timesheet</a:t>
            </a:r>
          </a:p>
          <a:p>
            <a:pPr lvl="1">
              <a:buFont typeface="Arial" pitchFamily="34" charset="0"/>
              <a:buChar char="•"/>
            </a:pPr>
            <a:r>
              <a:rPr lang="en-US" sz="2000" dirty="0" smtClean="0">
                <a:ln w="1905"/>
                <a:solidFill>
                  <a:srgbClr val="FF0000"/>
                </a:solidFill>
                <a:effectLst>
                  <a:innerShdw blurRad="69850" dist="43180" dir="5400000">
                    <a:srgbClr val="000000">
                      <a:alpha val="65000"/>
                    </a:srgbClr>
                  </a:innerShdw>
                </a:effectLst>
                <a:latin typeface="Century Gothic"/>
              </a:rPr>
              <a:t> </a:t>
            </a:r>
            <a:r>
              <a:rPr lang="en-US" sz="2000" b="1" i="1" dirty="0" smtClean="0">
                <a:ln w="1905"/>
                <a:solidFill>
                  <a:srgbClr val="FF0000"/>
                </a:solidFill>
                <a:effectLst>
                  <a:innerShdw blurRad="69850" dist="43180" dir="5400000">
                    <a:srgbClr val="000000">
                      <a:alpha val="65000"/>
                    </a:srgbClr>
                  </a:innerShdw>
                </a:effectLst>
                <a:latin typeface="Century Gothic"/>
              </a:rPr>
              <a:t>Reduce operators work &amp; save time</a:t>
            </a:r>
          </a:p>
          <a:p>
            <a:pPr lvl="1">
              <a:buFont typeface="Arial" pitchFamily="34" charset="0"/>
              <a:buChar char="•"/>
            </a:pPr>
            <a:r>
              <a:rPr lang="en-CA" sz="2000" b="1" i="1" dirty="0" smtClean="0">
                <a:ln w="1905"/>
                <a:solidFill>
                  <a:srgbClr val="FF0000"/>
                </a:solidFill>
                <a:effectLst>
                  <a:innerShdw blurRad="69850" dist="43180" dir="5400000">
                    <a:srgbClr val="000000">
                      <a:alpha val="65000"/>
                    </a:srgbClr>
                  </a:innerShdw>
                </a:effectLst>
                <a:latin typeface="Century Gothic"/>
              </a:rPr>
              <a:t>Benefit from early planning</a:t>
            </a:r>
            <a:r>
              <a:rPr lang="en-CA" sz="2000" b="1" i="1" dirty="0" smtClean="0">
                <a:ln w="1905"/>
                <a:solidFill>
                  <a:prstClr val="white"/>
                </a:solidFill>
                <a:effectLst>
                  <a:innerShdw blurRad="69850" dist="43180" dir="5400000">
                    <a:srgbClr val="000000">
                      <a:alpha val="65000"/>
                    </a:srgbClr>
                  </a:innerShdw>
                </a:effectLst>
                <a:latin typeface="Century Gothic"/>
              </a:rPr>
              <a:t>.</a:t>
            </a:r>
            <a:endParaRPr lang="en-US" sz="2000" b="1" i="1" dirty="0">
              <a:ln w="1905"/>
              <a:solidFill>
                <a:prstClr val="white"/>
              </a:solidFill>
              <a:effectLst>
                <a:innerShdw blurRad="69850" dist="43180" dir="5400000">
                  <a:srgbClr val="000000">
                    <a:alpha val="65000"/>
                  </a:srgbClr>
                </a:innerShdw>
              </a:effectLst>
              <a:latin typeface="Century Gothic"/>
            </a:endParaRPr>
          </a:p>
        </p:txBody>
      </p:sp>
      <p:sp>
        <p:nvSpPr>
          <p:cNvPr id="8" name="Rectangle 7"/>
          <p:cNvSpPr/>
          <p:nvPr/>
        </p:nvSpPr>
        <p:spPr>
          <a:xfrm>
            <a:off x="2104889" y="3922447"/>
            <a:ext cx="8901796" cy="1815882"/>
          </a:xfrm>
          <a:prstGeom prst="rect">
            <a:avLst/>
          </a:prstGeom>
          <a:noFill/>
        </p:spPr>
        <p:txBody>
          <a:bodyPr wrap="none" lIns="91440" tIns="45720" rIns="91440" bIns="45720">
            <a:spAutoFit/>
          </a:bodyPr>
          <a:lstStyle/>
          <a:p>
            <a:pPr algn="ctr"/>
            <a:r>
              <a:rPr lang="en-US" sz="3200" b="1" dirty="0" smtClean="0">
                <a:ln w="1905"/>
                <a:solidFill>
                  <a:srgbClr val="FF0000"/>
                </a:solidFill>
                <a:effectLst>
                  <a:innerShdw blurRad="69850" dist="43180" dir="5400000">
                    <a:srgbClr val="000000">
                      <a:alpha val="65000"/>
                    </a:srgbClr>
                  </a:innerShdw>
                </a:effectLst>
                <a:latin typeface="Century Gothic"/>
              </a:rPr>
              <a:t>Output by utilizing database &amp; data process</a:t>
            </a:r>
          </a:p>
          <a:p>
            <a:pPr lvl="1"/>
            <a:endParaRPr lang="en-US" sz="2000" b="1" dirty="0" smtClean="0">
              <a:ln w="1905"/>
              <a:solidFill>
                <a:srgbClr val="FF0000"/>
              </a:solidFill>
              <a:effectLst>
                <a:innerShdw blurRad="69850" dist="43180" dir="5400000">
                  <a:srgbClr val="000000">
                    <a:alpha val="65000"/>
                  </a:srgbClr>
                </a:innerShdw>
              </a:effectLst>
              <a:latin typeface="Century Gothic"/>
            </a:endParaRPr>
          </a:p>
          <a:p>
            <a:pPr lvl="1">
              <a:buFont typeface="Arial" pitchFamily="34" charset="0"/>
              <a:buChar char="•"/>
            </a:pPr>
            <a:r>
              <a:rPr lang="en-US" sz="2000" b="1" i="1" dirty="0" smtClean="0">
                <a:ln w="1905"/>
                <a:solidFill>
                  <a:srgbClr val="FF0000"/>
                </a:solidFill>
                <a:effectLst>
                  <a:innerShdw blurRad="69850" dist="43180" dir="5400000">
                    <a:srgbClr val="000000">
                      <a:alpha val="65000"/>
                    </a:srgbClr>
                  </a:innerShdw>
                </a:effectLst>
                <a:latin typeface="Century Gothic"/>
              </a:rPr>
              <a:t> Generate Timesheets</a:t>
            </a:r>
          </a:p>
          <a:p>
            <a:pPr lvl="1">
              <a:buFont typeface="Arial" pitchFamily="34" charset="0"/>
              <a:buChar char="•"/>
            </a:pPr>
            <a:r>
              <a:rPr lang="en-US" sz="2000" b="1" dirty="0" smtClean="0">
                <a:ln w="1905"/>
                <a:solidFill>
                  <a:srgbClr val="FF0000"/>
                </a:solidFill>
                <a:effectLst>
                  <a:innerShdw blurRad="69850" dist="43180" dir="5400000">
                    <a:srgbClr val="000000">
                      <a:alpha val="65000"/>
                    </a:srgbClr>
                  </a:innerShdw>
                </a:effectLst>
                <a:latin typeface="Century Gothic"/>
              </a:rPr>
              <a:t> </a:t>
            </a:r>
            <a:r>
              <a:rPr lang="en-US" sz="2000" b="1" i="1" dirty="0" smtClean="0">
                <a:ln w="1905"/>
                <a:solidFill>
                  <a:srgbClr val="FF0000"/>
                </a:solidFill>
                <a:effectLst>
                  <a:innerShdw blurRad="69850" dist="43180" dir="5400000">
                    <a:srgbClr val="000000">
                      <a:alpha val="65000"/>
                    </a:srgbClr>
                  </a:innerShdw>
                </a:effectLst>
                <a:latin typeface="Century Gothic"/>
              </a:rPr>
              <a:t>Display vacation and Lieu hours reports</a:t>
            </a:r>
          </a:p>
          <a:p>
            <a:pPr lvl="1">
              <a:buFont typeface="Arial" pitchFamily="34" charset="0"/>
              <a:buChar char="•"/>
            </a:pPr>
            <a:r>
              <a:rPr lang="en-US" sz="2000" b="1" dirty="0" smtClean="0">
                <a:ln w="1905"/>
                <a:solidFill>
                  <a:srgbClr val="FF0000"/>
                </a:solidFill>
                <a:effectLst>
                  <a:innerShdw blurRad="69850" dist="43180" dir="5400000">
                    <a:srgbClr val="000000">
                      <a:alpha val="65000"/>
                    </a:srgbClr>
                  </a:innerShdw>
                </a:effectLst>
                <a:latin typeface="Century Gothic"/>
              </a:rPr>
              <a:t> </a:t>
            </a:r>
            <a:r>
              <a:rPr lang="en-US" sz="2000" b="1" i="1" dirty="0" smtClean="0">
                <a:ln w="1905"/>
                <a:solidFill>
                  <a:srgbClr val="FF0000"/>
                </a:solidFill>
                <a:effectLst>
                  <a:innerShdw blurRad="69850" dist="43180" dir="5400000">
                    <a:srgbClr val="000000">
                      <a:alpha val="65000"/>
                    </a:srgbClr>
                  </a:innerShdw>
                </a:effectLst>
                <a:latin typeface="Century Gothic"/>
              </a:rPr>
              <a:t>Get results easily for any queries. </a:t>
            </a:r>
            <a:endParaRPr lang="en-US" sz="2000" b="1" i="1" dirty="0">
              <a:ln w="1905"/>
              <a:solidFill>
                <a:srgbClr val="FF0000"/>
              </a:solidFill>
              <a:effectLst>
                <a:innerShdw blurRad="69850" dist="43180" dir="5400000">
                  <a:srgbClr val="000000">
                    <a:alpha val="65000"/>
                  </a:srgbClr>
                </a:innerShdw>
              </a:effectLst>
              <a:latin typeface="Century Gothic"/>
            </a:endParaRPr>
          </a:p>
        </p:txBody>
      </p:sp>
    </p:spTree>
    <p:extLst>
      <p:ext uri="{BB962C8B-B14F-4D97-AF65-F5344CB8AC3E}">
        <p14:creationId xmlns="" xmlns:p14="http://schemas.microsoft.com/office/powerpoint/2010/main" val="194721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Rectangle 5"/>
          <p:cNvSpPr/>
          <p:nvPr/>
        </p:nvSpPr>
        <p:spPr>
          <a:xfrm>
            <a:off x="2149076" y="159274"/>
            <a:ext cx="9868163"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rgbClr val="FFFFFF"/>
                </a:solidFill>
                <a:latin typeface="Arial" panose="020B0604020202020204"/>
              </a:rPr>
              <a:t>New Application for Support Groups  </a:t>
            </a:r>
          </a:p>
        </p:txBody>
      </p:sp>
      <p:sp>
        <p:nvSpPr>
          <p:cNvPr id="8" name="Rectangle 7"/>
          <p:cNvSpPr/>
          <p:nvPr/>
        </p:nvSpPr>
        <p:spPr>
          <a:xfrm>
            <a:off x="1517871" y="2073181"/>
            <a:ext cx="9842759" cy="298543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342900" indent="-342900">
              <a:buFont typeface="Arial" panose="020B0604020202020204" pitchFamily="34" charset="0"/>
              <a:buChar char="•"/>
            </a:pPr>
            <a:r>
              <a:rPr lang="en-US" sz="2400" b="1" i="1" dirty="0">
                <a:ln/>
                <a:solidFill>
                  <a:srgbClr val="002060"/>
                </a:solidFill>
                <a:latin typeface="Arial" panose="020B0604020202020204"/>
              </a:rPr>
              <a:t>Scheduling System expanded to support groups</a:t>
            </a:r>
          </a:p>
          <a:p>
            <a:pPr marL="342900" indent="-342900">
              <a:buFont typeface="Arial" panose="020B0604020202020204" pitchFamily="34" charset="0"/>
              <a:buChar char="•"/>
            </a:pPr>
            <a:endParaRPr lang="en-US" sz="2400" b="1" i="1" dirty="0">
              <a:ln/>
              <a:solidFill>
                <a:srgbClr val="002060"/>
              </a:solidFill>
              <a:latin typeface="Arial" panose="020B0604020202020204"/>
            </a:endParaRPr>
          </a:p>
          <a:p>
            <a:pPr marL="342900" indent="-342900">
              <a:buFont typeface="Arial" panose="020B0604020202020204" pitchFamily="34" charset="0"/>
              <a:buChar char="•"/>
            </a:pPr>
            <a:r>
              <a:rPr lang="en-US" sz="2400" b="1" i="1" dirty="0">
                <a:ln/>
                <a:solidFill>
                  <a:srgbClr val="002060"/>
                </a:solidFill>
                <a:latin typeface="Arial" panose="020B0604020202020204"/>
              </a:rPr>
              <a:t>Purpose is to reduce down time</a:t>
            </a:r>
          </a:p>
          <a:p>
            <a:endParaRPr lang="en-US" sz="2400" b="1" i="1" dirty="0">
              <a:ln/>
              <a:solidFill>
                <a:srgbClr val="002060"/>
              </a:solidFill>
              <a:latin typeface="Arial" panose="020B0604020202020204"/>
            </a:endParaRPr>
          </a:p>
          <a:p>
            <a:pPr marL="342900" indent="-342900">
              <a:buFont typeface="Arial" panose="020B0604020202020204" pitchFamily="34" charset="0"/>
              <a:buChar char="•"/>
            </a:pPr>
            <a:r>
              <a:rPr lang="en-US" sz="2400" b="1" i="1" dirty="0">
                <a:ln/>
                <a:solidFill>
                  <a:srgbClr val="002060"/>
                </a:solidFill>
                <a:latin typeface="Arial" panose="020B0604020202020204"/>
              </a:rPr>
              <a:t>Support group leaders can set up the schedule easily</a:t>
            </a:r>
          </a:p>
          <a:p>
            <a:endParaRPr lang="en-US" sz="2400" b="1" i="1" dirty="0">
              <a:ln/>
              <a:solidFill>
                <a:srgbClr val="002060"/>
              </a:solidFill>
              <a:latin typeface="Arial" panose="020B0604020202020204"/>
            </a:endParaRPr>
          </a:p>
          <a:p>
            <a:pPr marL="342900" indent="-342900">
              <a:buFont typeface="Arial" panose="020B0604020202020204" pitchFamily="34" charset="0"/>
              <a:buChar char="•"/>
            </a:pPr>
            <a:r>
              <a:rPr lang="en-US" sz="2400" b="1" i="1" dirty="0">
                <a:ln/>
                <a:solidFill>
                  <a:srgbClr val="002060"/>
                </a:solidFill>
                <a:latin typeface="Arial" panose="020B0604020202020204"/>
              </a:rPr>
              <a:t>Operators can get support experts’ contact information quickly</a:t>
            </a:r>
          </a:p>
          <a:p>
            <a:pPr algn="ctr"/>
            <a:endParaRPr lang="en-US" sz="2000" b="1" dirty="0">
              <a:ln/>
              <a:solidFill>
                <a:srgbClr val="FFC000"/>
              </a:solidFill>
              <a:latin typeface="Arial" panose="020B0604020202020204"/>
            </a:endParaRPr>
          </a:p>
        </p:txBody>
      </p:sp>
    </p:spTree>
    <p:extLst>
      <p:ext uri="{BB962C8B-B14F-4D97-AF65-F5344CB8AC3E}">
        <p14:creationId xmlns="" xmlns:p14="http://schemas.microsoft.com/office/powerpoint/2010/main" val="285920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7" name="Rectangle 6"/>
          <p:cNvSpPr/>
          <p:nvPr/>
        </p:nvSpPr>
        <p:spPr>
          <a:xfrm>
            <a:off x="2618257" y="195317"/>
            <a:ext cx="9076138" cy="646331"/>
          </a:xfrm>
          <a:prstGeom prst="rect">
            <a:avLst/>
          </a:prstGeom>
        </p:spPr>
        <p:txBody>
          <a:bodyPr wrap="none">
            <a:spAutoFit/>
          </a:bodyPr>
          <a:lstStyle/>
          <a:p>
            <a:pPr algn="ctr"/>
            <a:r>
              <a:rPr lang="en-US" sz="3600" b="1" i="1" dirty="0">
                <a:ln/>
                <a:solidFill>
                  <a:srgbClr val="E7E6E6"/>
                </a:solidFill>
                <a:latin typeface="Arial" panose="020B0604020202020204"/>
              </a:rPr>
              <a:t>Operators’ Life At an Accelerator Facility</a:t>
            </a:r>
          </a:p>
        </p:txBody>
      </p:sp>
      <p:sp>
        <p:nvSpPr>
          <p:cNvPr id="8" name="Rectangle 7"/>
          <p:cNvSpPr/>
          <p:nvPr/>
        </p:nvSpPr>
        <p:spPr>
          <a:xfrm>
            <a:off x="854916" y="1365345"/>
            <a:ext cx="10663189" cy="523220"/>
          </a:xfrm>
          <a:prstGeom prst="rect">
            <a:avLst/>
          </a:prstGeom>
        </p:spPr>
        <p:txBody>
          <a:bodyPr wrap="square">
            <a:spAutoFit/>
          </a:bodyPr>
          <a:lstStyle/>
          <a:p>
            <a:r>
              <a:rPr lang="en-US" sz="2800" dirty="0">
                <a:solidFill>
                  <a:srgbClr val="002060"/>
                </a:solidFill>
                <a:latin typeface="Arial" panose="020B0604020202020204"/>
              </a:rPr>
              <a:t>In a facility which runs 24/7, shift work is necessary for operations</a:t>
            </a:r>
            <a:endParaRPr lang="en-CA" sz="2800" dirty="0">
              <a:solidFill>
                <a:srgbClr val="002060"/>
              </a:solidFill>
              <a:latin typeface="Arial" panose="020B0604020202020204"/>
            </a:endParaRPr>
          </a:p>
        </p:txBody>
      </p:sp>
      <p:sp>
        <p:nvSpPr>
          <p:cNvPr id="9" name="Rectangle 8"/>
          <p:cNvSpPr/>
          <p:nvPr/>
        </p:nvSpPr>
        <p:spPr>
          <a:xfrm>
            <a:off x="1738964" y="2169707"/>
            <a:ext cx="9387841" cy="1846659"/>
          </a:xfrm>
          <a:prstGeom prst="rect">
            <a:avLst/>
          </a:prstGeom>
        </p:spPr>
        <p:txBody>
          <a:bodyPr wrap="square">
            <a:spAutoFit/>
          </a:bodyPr>
          <a:lstStyle/>
          <a:p>
            <a:pPr marL="342900" indent="-342900">
              <a:buFont typeface="Arial" panose="020B0604020202020204" pitchFamily="34" charset="0"/>
              <a:buChar char="•"/>
            </a:pPr>
            <a:r>
              <a:rPr lang="en-US" sz="2400" i="1" dirty="0">
                <a:solidFill>
                  <a:srgbClr val="FF0000"/>
                </a:solidFill>
                <a:latin typeface="Arial" panose="020B0604020202020204"/>
              </a:rPr>
              <a:t>The shift work needs to be fully scheduled ahead of time. </a:t>
            </a:r>
          </a:p>
          <a:p>
            <a:pPr marL="342900" indent="-342900">
              <a:buFont typeface="Arial" panose="020B0604020202020204" pitchFamily="34" charset="0"/>
              <a:buChar char="•"/>
            </a:pPr>
            <a:r>
              <a:rPr lang="en-US" sz="2400" i="1" dirty="0">
                <a:solidFill>
                  <a:srgbClr val="FF0000"/>
                </a:solidFill>
                <a:latin typeface="Arial" panose="020B0604020202020204"/>
              </a:rPr>
              <a:t> The schedule is planned by group leaders. </a:t>
            </a:r>
          </a:p>
          <a:p>
            <a:pPr marL="342900" indent="-342900">
              <a:buFont typeface="Arial" panose="020B0604020202020204" pitchFamily="34" charset="0"/>
              <a:buChar char="•"/>
            </a:pPr>
            <a:r>
              <a:rPr lang="en-US" sz="2400" i="1" dirty="0">
                <a:solidFill>
                  <a:srgbClr val="FF0000"/>
                </a:solidFill>
                <a:latin typeface="Arial" panose="020B0604020202020204"/>
              </a:rPr>
              <a:t>The schedule will be modified for days off </a:t>
            </a:r>
            <a:r>
              <a:rPr lang="en-US" sz="2400" i="1" dirty="0" smtClean="0">
                <a:solidFill>
                  <a:srgbClr val="FF0000"/>
                </a:solidFill>
                <a:latin typeface="Arial" panose="020B0604020202020204"/>
              </a:rPr>
              <a:t>and/or </a:t>
            </a:r>
            <a:r>
              <a:rPr lang="en-US" sz="2400" i="1" dirty="0">
                <a:solidFill>
                  <a:srgbClr val="FF0000"/>
                </a:solidFill>
                <a:latin typeface="Arial" panose="020B0604020202020204"/>
              </a:rPr>
              <a:t>shuffling that occur throughout the year.</a:t>
            </a:r>
          </a:p>
          <a:p>
            <a:endParaRPr lang="en-US" dirty="0">
              <a:solidFill>
                <a:srgbClr val="000000"/>
              </a:solidFill>
              <a:latin typeface="Arial" panose="020B0604020202020204"/>
            </a:endParaRPr>
          </a:p>
        </p:txBody>
      </p:sp>
      <p:sp>
        <p:nvSpPr>
          <p:cNvPr id="10" name="Rectangle 9"/>
          <p:cNvSpPr/>
          <p:nvPr/>
        </p:nvSpPr>
        <p:spPr>
          <a:xfrm>
            <a:off x="1069335" y="4016366"/>
            <a:ext cx="4402167" cy="523220"/>
          </a:xfrm>
          <a:prstGeom prst="rect">
            <a:avLst/>
          </a:prstGeom>
        </p:spPr>
        <p:txBody>
          <a:bodyPr wrap="none">
            <a:spAutoFit/>
          </a:bodyPr>
          <a:lstStyle/>
          <a:p>
            <a:r>
              <a:rPr lang="en-US" sz="2800" dirty="0" smtClean="0">
                <a:solidFill>
                  <a:srgbClr val="002060"/>
                </a:solidFill>
                <a:latin typeface="Arial" panose="020B0604020202020204"/>
              </a:rPr>
              <a:t>Why scheule is important?</a:t>
            </a:r>
            <a:endParaRPr lang="en-US" sz="2800" dirty="0">
              <a:solidFill>
                <a:srgbClr val="002060"/>
              </a:solidFill>
              <a:latin typeface="Arial" panose="020B0604020202020204"/>
            </a:endParaRPr>
          </a:p>
        </p:txBody>
      </p:sp>
      <p:sp>
        <p:nvSpPr>
          <p:cNvPr id="11" name="Rectangle 10"/>
          <p:cNvSpPr/>
          <p:nvPr/>
        </p:nvSpPr>
        <p:spPr>
          <a:xfrm>
            <a:off x="1738964" y="4700104"/>
            <a:ext cx="10504371" cy="2215991"/>
          </a:xfrm>
          <a:prstGeom prst="rect">
            <a:avLst/>
          </a:prstGeom>
        </p:spPr>
        <p:txBody>
          <a:bodyPr wrap="square">
            <a:spAutoFit/>
          </a:bodyPr>
          <a:lstStyle/>
          <a:p>
            <a:pPr marL="285750" indent="-285750">
              <a:buFont typeface="Arial" panose="020B0604020202020204" pitchFamily="34" charset="0"/>
              <a:buChar char="•"/>
            </a:pPr>
            <a:r>
              <a:rPr lang="en-US" sz="2400" i="1" dirty="0">
                <a:solidFill>
                  <a:srgbClr val="FF0000"/>
                </a:solidFill>
                <a:latin typeface="Arial" panose="020B0604020202020204"/>
              </a:rPr>
              <a:t>Group leaders need </a:t>
            </a:r>
            <a:r>
              <a:rPr lang="en-US" sz="2400" i="1" dirty="0" smtClean="0">
                <a:solidFill>
                  <a:srgbClr val="FF0000"/>
                </a:solidFill>
                <a:latin typeface="Arial" panose="020B0604020202020204"/>
              </a:rPr>
              <a:t>to get shifts information to manage the operations</a:t>
            </a:r>
            <a:r>
              <a:rPr lang="en-US" sz="2400" i="1" dirty="0" smtClean="0">
                <a:solidFill>
                  <a:srgbClr val="FF0000"/>
                </a:solidFill>
                <a:latin typeface="Arial" panose="020B0604020202020204"/>
              </a:rPr>
              <a:t>. </a:t>
            </a:r>
            <a:endParaRPr lang="en-US" sz="2400" i="1" dirty="0">
              <a:solidFill>
                <a:srgbClr val="FF0000"/>
              </a:solidFill>
              <a:latin typeface="Arial" panose="020B0604020202020204"/>
            </a:endParaRPr>
          </a:p>
          <a:p>
            <a:pPr marL="285750" indent="-285750">
              <a:buFont typeface="Arial" panose="020B0604020202020204" pitchFamily="34" charset="0"/>
              <a:buChar char="•"/>
            </a:pPr>
            <a:r>
              <a:rPr lang="en-US" sz="2400" i="1" dirty="0">
                <a:solidFill>
                  <a:srgbClr val="FF0000"/>
                </a:solidFill>
                <a:latin typeface="Arial" panose="020B0604020202020204"/>
              </a:rPr>
              <a:t>Operators need to plan their vacation ahead of time and </a:t>
            </a:r>
            <a:r>
              <a:rPr lang="en-US" sz="2400" i="1" dirty="0" smtClean="0">
                <a:solidFill>
                  <a:srgbClr val="FF0000"/>
                </a:solidFill>
                <a:latin typeface="Arial" panose="020B0604020202020204"/>
              </a:rPr>
              <a:t>update</a:t>
            </a:r>
            <a:endParaRPr lang="en-US" sz="2400" i="1" dirty="0">
              <a:solidFill>
                <a:srgbClr val="FF0000"/>
              </a:solidFill>
              <a:latin typeface="Arial" panose="020B0604020202020204"/>
            </a:endParaRPr>
          </a:p>
          <a:p>
            <a:pPr>
              <a:buFont typeface="Arial" panose="020B0604020202020204" pitchFamily="34" charset="0"/>
              <a:buNone/>
            </a:pPr>
            <a:r>
              <a:rPr lang="en-US" sz="2400" i="1" dirty="0">
                <a:solidFill>
                  <a:srgbClr val="FF0000"/>
                </a:solidFill>
                <a:latin typeface="Arial" panose="020B0604020202020204"/>
              </a:rPr>
              <a:t>    actual off hours. </a:t>
            </a:r>
          </a:p>
          <a:p>
            <a:pPr marL="285750" indent="-285750">
              <a:buFont typeface="Arial" panose="020B0604020202020204" pitchFamily="34" charset="0"/>
              <a:buChar char="•"/>
            </a:pPr>
            <a:r>
              <a:rPr lang="en-US" sz="2400" i="1" dirty="0">
                <a:solidFill>
                  <a:srgbClr val="FF0000"/>
                </a:solidFill>
                <a:latin typeface="Arial" panose="020B0604020202020204"/>
              </a:rPr>
              <a:t>Human Resources needs the work hours to finish payroll calculations (shifts differential).</a:t>
            </a:r>
          </a:p>
          <a:p>
            <a:pPr marL="285750" indent="-285750">
              <a:buFont typeface="Arial" panose="020B0604020202020204" pitchFamily="34" charset="0"/>
              <a:buChar char="•"/>
            </a:pPr>
            <a:endParaRPr lang="en-US" i="1" dirty="0">
              <a:solidFill>
                <a:srgbClr val="000000"/>
              </a:solidFill>
              <a:latin typeface="Arial" panose="020B0604020202020204"/>
            </a:endParaRPr>
          </a:p>
        </p:txBody>
      </p:sp>
    </p:spTree>
    <p:extLst>
      <p:ext uri="{BB962C8B-B14F-4D97-AF65-F5344CB8AC3E}">
        <p14:creationId xmlns="" xmlns:p14="http://schemas.microsoft.com/office/powerpoint/2010/main" val="111361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7" name="Rectangle 6"/>
          <p:cNvSpPr/>
          <p:nvPr/>
        </p:nvSpPr>
        <p:spPr>
          <a:xfrm>
            <a:off x="2149076" y="159274"/>
            <a:ext cx="9868163"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rgbClr val="FFFFFF"/>
                </a:solidFill>
                <a:latin typeface="Arial" panose="020B0604020202020204"/>
              </a:rPr>
              <a:t>New Application for Support Groups  </a:t>
            </a:r>
          </a:p>
        </p:txBody>
      </p:sp>
      <p:pic>
        <p:nvPicPr>
          <p:cNvPr id="8" name="Picture 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8954" y="1471061"/>
            <a:ext cx="7889507" cy="4930942"/>
          </a:xfrm>
          <a:prstGeom prst="rect">
            <a:avLst/>
          </a:prstGeom>
        </p:spPr>
      </p:pic>
      <p:sp>
        <p:nvSpPr>
          <p:cNvPr id="9" name="Rectangle 8"/>
          <p:cNvSpPr/>
          <p:nvPr/>
        </p:nvSpPr>
        <p:spPr>
          <a:xfrm>
            <a:off x="8514959" y="2104343"/>
            <a:ext cx="3587443" cy="1569660"/>
          </a:xfrm>
          <a:prstGeom prst="rect">
            <a:avLst/>
          </a:prstGeom>
          <a:noFill/>
        </p:spPr>
        <p:txBody>
          <a:bodyPr wrap="square" lIns="91440" tIns="45720" rIns="91440" bIns="45720">
            <a:spAutoFit/>
          </a:bodyPr>
          <a:lstStyle/>
          <a:p>
            <a:pPr algn="ctr"/>
            <a:r>
              <a:rPr lang="en-US" sz="3200" b="1" i="1" dirty="0">
                <a:ln w="12700">
                  <a:solidFill>
                    <a:srgbClr val="37A76F">
                      <a:lumMod val="50000"/>
                    </a:srgbClr>
                  </a:solidFill>
                  <a:prstDash val="solid"/>
                </a:ln>
                <a:solidFill>
                  <a:srgbClr val="FF0000"/>
                </a:solidFill>
                <a:latin typeface="Century Gothic"/>
              </a:rPr>
              <a:t>The page </a:t>
            </a:r>
          </a:p>
          <a:p>
            <a:pPr algn="ctr"/>
            <a:r>
              <a:rPr lang="en-US" sz="3200" b="1" i="1" dirty="0">
                <a:ln w="12700">
                  <a:solidFill>
                    <a:srgbClr val="37A76F">
                      <a:lumMod val="50000"/>
                    </a:srgbClr>
                  </a:solidFill>
                  <a:prstDash val="solid"/>
                </a:ln>
                <a:solidFill>
                  <a:srgbClr val="FF0000"/>
                </a:solidFill>
                <a:latin typeface="Century Gothic"/>
              </a:rPr>
              <a:t>for operators’</a:t>
            </a:r>
          </a:p>
          <a:p>
            <a:pPr algn="ctr"/>
            <a:r>
              <a:rPr lang="en-US" sz="3200" b="1" i="1" dirty="0">
                <a:ln w="12700">
                  <a:solidFill>
                    <a:srgbClr val="37A76F">
                      <a:lumMod val="50000"/>
                    </a:srgbClr>
                  </a:solidFill>
                  <a:prstDash val="solid"/>
                </a:ln>
                <a:solidFill>
                  <a:srgbClr val="FF0000"/>
                </a:solidFill>
                <a:latin typeface="Century Gothic"/>
              </a:rPr>
              <a:t>use</a:t>
            </a:r>
          </a:p>
        </p:txBody>
      </p:sp>
      <p:sp>
        <p:nvSpPr>
          <p:cNvPr id="10" name="Rectangle 9"/>
          <p:cNvSpPr/>
          <p:nvPr/>
        </p:nvSpPr>
        <p:spPr>
          <a:xfrm>
            <a:off x="8514959" y="4022339"/>
            <a:ext cx="3539488" cy="1323439"/>
          </a:xfrm>
          <a:prstGeom prst="rect">
            <a:avLst/>
          </a:prstGeom>
          <a:solidFill>
            <a:schemeClr val="accent1">
              <a:lumMod val="20000"/>
              <a:lumOff val="8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solidFill>
                  <a:srgbClr val="FF0000"/>
                </a:solidFill>
                <a:effectLst/>
                <a:uLnTx/>
                <a:uFillTx/>
                <a:latin typeface="Century Gothic"/>
              </a:rPr>
              <a:t>Contact Information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solidFill>
                  <a:srgbClr val="FF0000"/>
                </a:solidFill>
                <a:effectLst/>
                <a:uLnTx/>
                <a:uFillTx/>
                <a:latin typeface="Century Gothic"/>
              </a:rPr>
              <a:t>shows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solidFill>
                  <a:srgbClr val="FF0000"/>
                </a:solidFill>
                <a:effectLst/>
                <a:uLnTx/>
                <a:uFillTx/>
                <a:latin typeface="Century Gothic"/>
              </a:rPr>
              <a:t> when mouse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solidFill>
                  <a:srgbClr val="FF0000"/>
                </a:solidFill>
                <a:effectLst/>
                <a:uLnTx/>
                <a:uFillTx/>
                <a:latin typeface="Century Gothic"/>
              </a:rPr>
              <a:t>hovers over the name</a:t>
            </a:r>
            <a:endParaRPr kumimoji="0" lang="en-US" sz="2000" b="1" i="1" u="none" strike="noStrike" kern="0" cap="none" spc="0" normalizeH="0" baseline="0" noProof="0" dirty="0">
              <a:ln/>
              <a:solidFill>
                <a:srgbClr val="FF0000"/>
              </a:solidFill>
              <a:effectLst/>
              <a:uLnTx/>
              <a:uFillTx/>
              <a:latin typeface="Century Gothic"/>
            </a:endParaRPr>
          </a:p>
        </p:txBody>
      </p:sp>
    </p:spTree>
    <p:extLst>
      <p:ext uri="{BB962C8B-B14F-4D97-AF65-F5344CB8AC3E}">
        <p14:creationId xmlns="" xmlns:p14="http://schemas.microsoft.com/office/powerpoint/2010/main" val="3927099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Rectangle 5"/>
          <p:cNvSpPr/>
          <p:nvPr/>
        </p:nvSpPr>
        <p:spPr>
          <a:xfrm>
            <a:off x="2149076" y="159274"/>
            <a:ext cx="9868163"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rgbClr val="FFFFFF"/>
                </a:solidFill>
                <a:latin typeface="Arial" panose="020B0604020202020204"/>
              </a:rPr>
              <a:t>New Application for Support Groups  </a:t>
            </a:r>
          </a:p>
        </p:txBody>
      </p:sp>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9600" y="1667176"/>
            <a:ext cx="7450596" cy="4656622"/>
          </a:xfrm>
          <a:prstGeom prst="rect">
            <a:avLst/>
          </a:prstGeom>
        </p:spPr>
      </p:pic>
      <p:sp>
        <p:nvSpPr>
          <p:cNvPr id="8" name="Rectangle 7"/>
          <p:cNvSpPr/>
          <p:nvPr/>
        </p:nvSpPr>
        <p:spPr>
          <a:xfrm>
            <a:off x="8514959" y="2104343"/>
            <a:ext cx="3587443" cy="2062103"/>
          </a:xfrm>
          <a:prstGeom prst="rect">
            <a:avLst/>
          </a:prstGeom>
          <a:noFill/>
        </p:spPr>
        <p:txBody>
          <a:bodyPr wrap="square" lIns="91440" tIns="45720" rIns="91440" bIns="45720">
            <a:spAutoFit/>
          </a:bodyPr>
          <a:lstStyle/>
          <a:p>
            <a:pPr algn="ctr"/>
            <a:r>
              <a:rPr lang="en-US" sz="3200" b="1" i="1" dirty="0">
                <a:ln w="12700">
                  <a:solidFill>
                    <a:srgbClr val="37A76F">
                      <a:lumMod val="50000"/>
                    </a:srgbClr>
                  </a:solidFill>
                  <a:prstDash val="solid"/>
                </a:ln>
                <a:solidFill>
                  <a:srgbClr val="FF0000"/>
                </a:solidFill>
                <a:latin typeface="Century Gothic"/>
              </a:rPr>
              <a:t>The page </a:t>
            </a:r>
          </a:p>
          <a:p>
            <a:pPr algn="ctr"/>
            <a:r>
              <a:rPr lang="en-US" sz="3200" b="1" i="1" dirty="0">
                <a:ln w="12700">
                  <a:solidFill>
                    <a:srgbClr val="37A76F">
                      <a:lumMod val="50000"/>
                    </a:srgbClr>
                  </a:solidFill>
                  <a:prstDash val="solid"/>
                </a:ln>
                <a:solidFill>
                  <a:srgbClr val="FF0000"/>
                </a:solidFill>
                <a:latin typeface="Century Gothic"/>
              </a:rPr>
              <a:t>for support groups’</a:t>
            </a:r>
          </a:p>
          <a:p>
            <a:pPr algn="ctr"/>
            <a:r>
              <a:rPr lang="en-US" sz="3200" b="1" i="1" dirty="0">
                <a:ln w="12700">
                  <a:solidFill>
                    <a:srgbClr val="37A76F">
                      <a:lumMod val="50000"/>
                    </a:srgbClr>
                  </a:solidFill>
                  <a:prstDash val="solid"/>
                </a:ln>
                <a:solidFill>
                  <a:srgbClr val="FF0000"/>
                </a:solidFill>
                <a:latin typeface="Century Gothic"/>
              </a:rPr>
              <a:t>use</a:t>
            </a:r>
          </a:p>
        </p:txBody>
      </p:sp>
      <p:sp>
        <p:nvSpPr>
          <p:cNvPr id="9" name="Rectangle 8"/>
          <p:cNvSpPr/>
          <p:nvPr/>
        </p:nvSpPr>
        <p:spPr>
          <a:xfrm>
            <a:off x="8245221" y="4710235"/>
            <a:ext cx="3857181" cy="707886"/>
          </a:xfrm>
          <a:prstGeom prst="rect">
            <a:avLst/>
          </a:prstGeom>
        </p:spPr>
        <p:txBody>
          <a:bodyPr wrap="square">
            <a:spAutoFit/>
          </a:bodyPr>
          <a:lstStyle/>
          <a:p>
            <a:pPr algn="ctr"/>
            <a:r>
              <a:rPr lang="en-US" sz="2000" i="1" dirty="0">
                <a:ln/>
                <a:solidFill>
                  <a:srgbClr val="FF0000"/>
                </a:solidFill>
                <a:latin typeface="Arial" panose="020B0604020202020204"/>
              </a:rPr>
              <a:t>Support Schedule setup by support group administrators</a:t>
            </a:r>
          </a:p>
        </p:txBody>
      </p:sp>
    </p:spTree>
    <p:extLst>
      <p:ext uri="{BB962C8B-B14F-4D97-AF65-F5344CB8AC3E}">
        <p14:creationId xmlns="" xmlns:p14="http://schemas.microsoft.com/office/powerpoint/2010/main" val="573502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Rectangle 5"/>
          <p:cNvSpPr/>
          <p:nvPr/>
        </p:nvSpPr>
        <p:spPr>
          <a:xfrm>
            <a:off x="2149076" y="159274"/>
            <a:ext cx="9868163"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i="1" dirty="0">
                <a:ln/>
                <a:solidFill>
                  <a:srgbClr val="FFFFFF"/>
                </a:solidFill>
                <a:latin typeface="Arial" panose="020B0604020202020204"/>
              </a:rPr>
              <a:t>New Application for Support Groups  </a:t>
            </a: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9600" y="1530016"/>
            <a:ext cx="7610375" cy="4756484"/>
          </a:xfrm>
          <a:prstGeom prst="rect">
            <a:avLst/>
          </a:prstGeom>
        </p:spPr>
      </p:pic>
      <p:sp>
        <p:nvSpPr>
          <p:cNvPr id="8" name="Rectangle 7"/>
          <p:cNvSpPr/>
          <p:nvPr/>
        </p:nvSpPr>
        <p:spPr>
          <a:xfrm>
            <a:off x="8514959" y="2104343"/>
            <a:ext cx="3587443" cy="2062103"/>
          </a:xfrm>
          <a:prstGeom prst="rect">
            <a:avLst/>
          </a:prstGeom>
          <a:noFill/>
        </p:spPr>
        <p:txBody>
          <a:bodyPr wrap="square" lIns="91440" tIns="45720" rIns="91440" bIns="45720">
            <a:spAutoFit/>
          </a:bodyPr>
          <a:lstStyle/>
          <a:p>
            <a:pPr algn="ctr"/>
            <a:r>
              <a:rPr lang="en-US" sz="3200" b="1" i="1" dirty="0">
                <a:ln w="12700">
                  <a:solidFill>
                    <a:srgbClr val="37A76F">
                      <a:lumMod val="50000"/>
                    </a:srgbClr>
                  </a:solidFill>
                  <a:prstDash val="solid"/>
                </a:ln>
                <a:solidFill>
                  <a:srgbClr val="FF0000"/>
                </a:solidFill>
                <a:latin typeface="Century Gothic"/>
              </a:rPr>
              <a:t>The page </a:t>
            </a:r>
          </a:p>
          <a:p>
            <a:pPr algn="ctr"/>
            <a:r>
              <a:rPr lang="en-US" sz="3200" b="1" i="1" dirty="0">
                <a:ln w="12700">
                  <a:solidFill>
                    <a:srgbClr val="37A76F">
                      <a:lumMod val="50000"/>
                    </a:srgbClr>
                  </a:solidFill>
                  <a:prstDash val="solid"/>
                </a:ln>
                <a:solidFill>
                  <a:srgbClr val="FF0000"/>
                </a:solidFill>
                <a:latin typeface="Century Gothic"/>
              </a:rPr>
              <a:t>for support groups’</a:t>
            </a:r>
          </a:p>
          <a:p>
            <a:pPr algn="ctr"/>
            <a:r>
              <a:rPr lang="en-US" sz="3200" b="1" i="1" dirty="0">
                <a:ln w="12700">
                  <a:solidFill>
                    <a:srgbClr val="37A76F">
                      <a:lumMod val="50000"/>
                    </a:srgbClr>
                  </a:solidFill>
                  <a:prstDash val="solid"/>
                </a:ln>
                <a:solidFill>
                  <a:srgbClr val="FF0000"/>
                </a:solidFill>
                <a:latin typeface="Century Gothic"/>
              </a:rPr>
              <a:t>use</a:t>
            </a:r>
          </a:p>
        </p:txBody>
      </p:sp>
      <p:sp>
        <p:nvSpPr>
          <p:cNvPr id="9" name="Rectangle 8"/>
          <p:cNvSpPr/>
          <p:nvPr/>
        </p:nvSpPr>
        <p:spPr>
          <a:xfrm>
            <a:off x="8245221" y="4710235"/>
            <a:ext cx="3857181" cy="707886"/>
          </a:xfrm>
          <a:prstGeom prst="rect">
            <a:avLst/>
          </a:prstGeom>
        </p:spPr>
        <p:txBody>
          <a:bodyPr wrap="square">
            <a:spAutoFit/>
          </a:bodyPr>
          <a:lstStyle/>
          <a:p>
            <a:pPr algn="ctr"/>
            <a:r>
              <a:rPr lang="en-US" sz="2000" i="1" dirty="0">
                <a:ln/>
                <a:solidFill>
                  <a:srgbClr val="FF0000"/>
                </a:solidFill>
                <a:latin typeface="Arial" panose="020B0604020202020204"/>
              </a:rPr>
              <a:t>Support group administrators can edit team members info</a:t>
            </a:r>
          </a:p>
        </p:txBody>
      </p:sp>
    </p:spTree>
    <p:extLst>
      <p:ext uri="{BB962C8B-B14F-4D97-AF65-F5344CB8AC3E}">
        <p14:creationId xmlns="" xmlns:p14="http://schemas.microsoft.com/office/powerpoint/2010/main" val="3721544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397718" y="192505"/>
            <a:ext cx="7036067" cy="646331"/>
          </a:xfrm>
          <a:prstGeom prst="rect">
            <a:avLst/>
          </a:prstGeom>
          <a:noFill/>
        </p:spPr>
        <p:txBody>
          <a:bodyPr wrap="square" rtlCol="0">
            <a:spAutoFit/>
          </a:bodyPr>
          <a:lstStyle/>
          <a:p>
            <a:r>
              <a:rPr lang="en-US" sz="3600" b="1" i="1" dirty="0">
                <a:solidFill>
                  <a:srgbClr val="FFFFFF"/>
                </a:solidFill>
                <a:latin typeface="Arial" panose="020B0604020202020204"/>
              </a:rPr>
              <a:t>Summary for Our Application</a:t>
            </a:r>
            <a:endParaRPr lang="en-CA" sz="3600" b="1" i="1" dirty="0">
              <a:solidFill>
                <a:srgbClr val="FFFFFF"/>
              </a:solidFill>
              <a:latin typeface="Arial" panose="020B0604020202020204"/>
            </a:endParaRPr>
          </a:p>
        </p:txBody>
      </p:sp>
      <p:sp>
        <p:nvSpPr>
          <p:cNvPr id="7" name="Rectangle 6"/>
          <p:cNvSpPr/>
          <p:nvPr/>
        </p:nvSpPr>
        <p:spPr>
          <a:xfrm>
            <a:off x="1340107" y="1586042"/>
            <a:ext cx="9708107" cy="3108543"/>
          </a:xfrm>
          <a:prstGeom prst="rect">
            <a:avLst/>
          </a:prstGeom>
        </p:spPr>
        <p:txBody>
          <a:bodyPr wrap="none">
            <a:spAutoFit/>
          </a:bodyPr>
          <a:lstStyle/>
          <a:p>
            <a:pPr marL="285750" indent="-285750">
              <a:buFont typeface="Arial" panose="020B0604020202020204" pitchFamily="34" charset="0"/>
              <a:buChar char="•"/>
            </a:pPr>
            <a:r>
              <a:rPr lang="en-US" sz="2800" b="1" i="1" dirty="0">
                <a:ln/>
                <a:solidFill>
                  <a:srgbClr val="002060"/>
                </a:solidFill>
                <a:latin typeface="Arial" panose="020B0604020202020204"/>
              </a:rPr>
              <a:t>Hardware: Mini PC as a server with Linux OS.  </a:t>
            </a:r>
          </a:p>
          <a:p>
            <a:pPr marL="285750" indent="-285750">
              <a:buFont typeface="Arial" panose="020B0604020202020204" pitchFamily="34" charset="0"/>
              <a:buChar char="•"/>
            </a:pPr>
            <a:endParaRPr lang="en-CA" sz="2800" b="1" i="1" dirty="0">
              <a:ln/>
              <a:solidFill>
                <a:srgbClr val="002060"/>
              </a:solidFill>
              <a:latin typeface="Arial" panose="020B0604020202020204"/>
            </a:endParaRPr>
          </a:p>
          <a:p>
            <a:pPr marL="285750" indent="-285750">
              <a:buFont typeface="Arial" panose="020B0604020202020204" pitchFamily="34" charset="0"/>
              <a:buChar char="•"/>
            </a:pPr>
            <a:r>
              <a:rPr lang="en-CA" sz="2800" b="1" i="1" dirty="0">
                <a:ln/>
                <a:solidFill>
                  <a:srgbClr val="002060"/>
                </a:solidFill>
                <a:latin typeface="Arial" panose="020B0604020202020204"/>
              </a:rPr>
              <a:t>Technology Stack:  HTML with CSS, JavaScript (View)</a:t>
            </a:r>
          </a:p>
          <a:p>
            <a:pPr marL="2571750" lvl="5" indent="-285750"/>
            <a:r>
              <a:rPr lang="en-CA" sz="2800" b="1" i="1" dirty="0">
                <a:ln/>
                <a:solidFill>
                  <a:srgbClr val="002060"/>
                </a:solidFill>
                <a:latin typeface="Arial" panose="020B0604020202020204"/>
              </a:rPr>
              <a:t> 			Perl (Controller)</a:t>
            </a:r>
          </a:p>
          <a:p>
            <a:pPr marL="2571750" lvl="5" indent="-285750"/>
            <a:r>
              <a:rPr lang="en-CA" sz="2800" b="1" i="1" dirty="0">
                <a:ln/>
                <a:solidFill>
                  <a:srgbClr val="002060"/>
                </a:solidFill>
                <a:latin typeface="Arial" panose="020B0604020202020204"/>
              </a:rPr>
              <a:t> 			PostgreSQL (Model)</a:t>
            </a:r>
            <a:endParaRPr lang="en-US" sz="2800" b="1" i="1" dirty="0">
              <a:ln/>
              <a:solidFill>
                <a:srgbClr val="002060"/>
              </a:solidFill>
              <a:latin typeface="Arial" panose="020B0604020202020204"/>
            </a:endParaRPr>
          </a:p>
          <a:p>
            <a:pPr marL="285750" indent="-285750">
              <a:buFont typeface="Arial" panose="020B0604020202020204" pitchFamily="34" charset="0"/>
              <a:buChar char="•"/>
            </a:pPr>
            <a:endParaRPr lang="en-US" sz="2800" b="1" i="1" dirty="0">
              <a:ln/>
              <a:solidFill>
                <a:srgbClr val="002060"/>
              </a:solidFill>
              <a:latin typeface="Arial" panose="020B0604020202020204"/>
            </a:endParaRPr>
          </a:p>
          <a:p>
            <a:pPr marL="285750" indent="-285750">
              <a:buFont typeface="Arial" panose="020B0604020202020204" pitchFamily="34" charset="0"/>
              <a:buChar char="•"/>
            </a:pPr>
            <a:r>
              <a:rPr lang="en-US" sz="2800" b="1" i="1" dirty="0">
                <a:ln/>
                <a:solidFill>
                  <a:srgbClr val="002060"/>
                </a:solidFill>
                <a:latin typeface="Arial" panose="020B0604020202020204"/>
              </a:rPr>
              <a:t>Development,  backup, maintenance by our operators</a:t>
            </a:r>
            <a:r>
              <a:rPr lang="en-US" b="1" dirty="0">
                <a:ln/>
                <a:solidFill>
                  <a:srgbClr val="FFFF00"/>
                </a:solidFill>
                <a:latin typeface="Arial" panose="020B0604020202020204"/>
              </a:rPr>
              <a:t>.</a:t>
            </a: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214386" y="5121751"/>
            <a:ext cx="1873718" cy="1405288"/>
          </a:xfrm>
          <a:prstGeom prst="rect">
            <a:avLst/>
          </a:prstGeom>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8644377" y="5247394"/>
            <a:ext cx="1416209" cy="1164927"/>
          </a:xfrm>
          <a:prstGeom prst="rect">
            <a:avLst/>
          </a:prstGeom>
        </p:spPr>
      </p:pic>
      <p:pic>
        <p:nvPicPr>
          <p:cNvPr id="10" name="Picture 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flipV="1">
            <a:off x="2225912" y="5231400"/>
            <a:ext cx="1416209" cy="1196911"/>
          </a:xfrm>
          <a:prstGeom prst="rect">
            <a:avLst/>
          </a:prstGeom>
        </p:spPr>
      </p:pic>
    </p:spTree>
    <p:extLst>
      <p:ext uri="{BB962C8B-B14F-4D97-AF65-F5344CB8AC3E}">
        <p14:creationId xmlns="" xmlns:p14="http://schemas.microsoft.com/office/powerpoint/2010/main" val="5875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715351" y="192506"/>
            <a:ext cx="6670307" cy="646331"/>
          </a:xfrm>
          <a:prstGeom prst="rect">
            <a:avLst/>
          </a:prstGeom>
          <a:noFill/>
        </p:spPr>
        <p:txBody>
          <a:bodyPr wrap="square" rtlCol="0">
            <a:spAutoFit/>
          </a:bodyPr>
          <a:lstStyle/>
          <a:p>
            <a:r>
              <a:rPr lang="en-US" sz="3600" b="1" i="1" dirty="0">
                <a:solidFill>
                  <a:srgbClr val="FFFFFF"/>
                </a:solidFill>
                <a:latin typeface="Arial" panose="020B0604020202020204"/>
              </a:rPr>
              <a:t>Utilizing Web Application</a:t>
            </a:r>
            <a:endParaRPr lang="en-CA" sz="3600" b="1" i="1" dirty="0">
              <a:solidFill>
                <a:srgbClr val="FFFFFF"/>
              </a:solidFill>
              <a:latin typeface="Arial" panose="020B0604020202020204"/>
            </a:endParaRPr>
          </a:p>
        </p:txBody>
      </p:sp>
      <p:sp>
        <p:nvSpPr>
          <p:cNvPr id="7" name="Rectangle 6"/>
          <p:cNvSpPr/>
          <p:nvPr/>
        </p:nvSpPr>
        <p:spPr>
          <a:xfrm>
            <a:off x="2746280" y="2124510"/>
            <a:ext cx="6038833" cy="584775"/>
          </a:xfrm>
          <a:prstGeom prst="rect">
            <a:avLst/>
          </a:prstGeom>
          <a:noFill/>
        </p:spPr>
        <p:txBody>
          <a:bodyPr wrap="none" lIns="91440" tIns="45720" rIns="91440" bIns="45720">
            <a:spAutoFit/>
          </a:bodyPr>
          <a:lstStyle/>
          <a:p>
            <a:pPr algn="ctr"/>
            <a:r>
              <a:rPr lang="en-US" sz="3200" b="1" i="1" dirty="0">
                <a:ln w="1905"/>
                <a:solidFill>
                  <a:srgbClr val="002060"/>
                </a:solidFill>
                <a:effectLst>
                  <a:innerShdw blurRad="69850" dist="43180" dir="5400000">
                    <a:srgbClr val="000000">
                      <a:alpha val="65000"/>
                    </a:srgbClr>
                  </a:innerShdw>
                </a:effectLst>
                <a:latin typeface="Arial" panose="020B0604020202020204"/>
              </a:rPr>
              <a:t>Modular Programming Design</a:t>
            </a:r>
          </a:p>
        </p:txBody>
      </p:sp>
      <p:sp>
        <p:nvSpPr>
          <p:cNvPr id="8" name="Rectangle 7"/>
          <p:cNvSpPr/>
          <p:nvPr/>
        </p:nvSpPr>
        <p:spPr>
          <a:xfrm>
            <a:off x="2735934" y="3439498"/>
            <a:ext cx="6856365" cy="584775"/>
          </a:xfrm>
          <a:prstGeom prst="rect">
            <a:avLst/>
          </a:prstGeom>
        </p:spPr>
        <p:txBody>
          <a:bodyPr wrap="none">
            <a:spAutoFit/>
          </a:bodyPr>
          <a:lstStyle/>
          <a:p>
            <a:pPr algn="ctr"/>
            <a:r>
              <a:rPr lang="en-US" sz="3200" b="1" i="1" dirty="0">
                <a:ln w="1905"/>
                <a:solidFill>
                  <a:srgbClr val="002060"/>
                </a:solidFill>
                <a:effectLst>
                  <a:innerShdw blurRad="69850" dist="43180" dir="5400000">
                    <a:srgbClr val="000000">
                      <a:alpha val="65000"/>
                    </a:srgbClr>
                  </a:innerShdw>
                </a:effectLst>
                <a:latin typeface="Arial" panose="020B0604020202020204"/>
              </a:rPr>
              <a:t>Standard CCS and Javescript files</a:t>
            </a:r>
          </a:p>
        </p:txBody>
      </p:sp>
      <p:sp>
        <p:nvSpPr>
          <p:cNvPr id="9" name="Rectangle 8"/>
          <p:cNvSpPr/>
          <p:nvPr/>
        </p:nvSpPr>
        <p:spPr>
          <a:xfrm>
            <a:off x="2746280" y="4899924"/>
            <a:ext cx="5279009" cy="584775"/>
          </a:xfrm>
          <a:prstGeom prst="rect">
            <a:avLst/>
          </a:prstGeom>
        </p:spPr>
        <p:txBody>
          <a:bodyPr wrap="none">
            <a:spAutoFit/>
          </a:bodyPr>
          <a:lstStyle/>
          <a:p>
            <a:pPr algn="ctr"/>
            <a:r>
              <a:rPr lang="en-US" sz="3200" b="1" i="1" dirty="0">
                <a:ln w="1905"/>
                <a:solidFill>
                  <a:srgbClr val="002060"/>
                </a:solidFill>
                <a:effectLst>
                  <a:innerShdw blurRad="69850" dist="43180" dir="5400000">
                    <a:srgbClr val="000000">
                      <a:alpha val="65000"/>
                    </a:srgbClr>
                  </a:innerShdw>
                </a:effectLst>
                <a:latin typeface="Arial" panose="020B0604020202020204"/>
              </a:rPr>
              <a:t>Expand to different areas </a:t>
            </a:r>
          </a:p>
        </p:txBody>
      </p:sp>
    </p:spTree>
    <p:extLst>
      <p:ext uri="{BB962C8B-B14F-4D97-AF65-F5344CB8AC3E}">
        <p14:creationId xmlns="" xmlns:p14="http://schemas.microsoft.com/office/powerpoint/2010/main" val="3730677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715351" y="192506"/>
            <a:ext cx="6670307" cy="646331"/>
          </a:xfrm>
          <a:prstGeom prst="rect">
            <a:avLst/>
          </a:prstGeom>
          <a:noFill/>
        </p:spPr>
        <p:txBody>
          <a:bodyPr wrap="square" rtlCol="0">
            <a:spAutoFit/>
          </a:bodyPr>
          <a:lstStyle/>
          <a:p>
            <a:r>
              <a:rPr lang="en-US" sz="3600" b="1" i="1" dirty="0">
                <a:solidFill>
                  <a:srgbClr val="FFFFFF"/>
                </a:solidFill>
                <a:latin typeface="Arial" panose="020B0604020202020204"/>
              </a:rPr>
              <a:t>Utilizing Web Application</a:t>
            </a:r>
            <a:endParaRPr lang="en-CA" sz="3600" b="1" i="1" dirty="0">
              <a:solidFill>
                <a:srgbClr val="FFFFFF"/>
              </a:solidFill>
              <a:latin typeface="Arial" panose="020B0604020202020204"/>
            </a:endParaRPr>
          </a:p>
        </p:txBody>
      </p:sp>
      <p:sp>
        <p:nvSpPr>
          <p:cNvPr id="7" name="Rectangle 6"/>
          <p:cNvSpPr/>
          <p:nvPr/>
        </p:nvSpPr>
        <p:spPr>
          <a:xfrm>
            <a:off x="2917730" y="1793040"/>
            <a:ext cx="7152920" cy="584775"/>
          </a:xfrm>
          <a:prstGeom prst="rect">
            <a:avLst/>
          </a:prstGeom>
          <a:noFill/>
        </p:spPr>
        <p:txBody>
          <a:bodyPr wrap="none" lIns="91440" tIns="45720" rIns="91440" bIns="45720">
            <a:spAutoFit/>
          </a:bodyPr>
          <a:lstStyle/>
          <a:p>
            <a:pPr algn="ctr"/>
            <a:r>
              <a:rPr lang="en-CA" sz="3200" b="1" i="1" dirty="0" smtClean="0">
                <a:ln w="1905"/>
                <a:solidFill>
                  <a:srgbClr val="FF0000"/>
                </a:solidFill>
                <a:effectLst>
                  <a:innerShdw blurRad="69850" dist="43180" dir="5400000">
                    <a:srgbClr val="000000">
                      <a:alpha val="65000"/>
                    </a:srgbClr>
                  </a:innerShdw>
                </a:effectLst>
                <a:latin typeface="Arial" panose="020B0604020202020204"/>
              </a:rPr>
              <a:t>Save time for operators and leaders</a:t>
            </a:r>
            <a:endParaRPr lang="en-US" sz="3200" b="1" i="1" dirty="0">
              <a:ln w="1905"/>
              <a:solidFill>
                <a:srgbClr val="FF0000"/>
              </a:solidFill>
              <a:effectLst>
                <a:innerShdw blurRad="69850" dist="43180" dir="5400000">
                  <a:srgbClr val="000000">
                    <a:alpha val="65000"/>
                  </a:srgbClr>
                </a:innerShdw>
              </a:effectLst>
              <a:latin typeface="Arial" panose="020B0604020202020204"/>
            </a:endParaRPr>
          </a:p>
        </p:txBody>
      </p:sp>
      <p:sp>
        <p:nvSpPr>
          <p:cNvPr id="8" name="Rectangle 7"/>
          <p:cNvSpPr/>
          <p:nvPr/>
        </p:nvSpPr>
        <p:spPr>
          <a:xfrm>
            <a:off x="2907384" y="2650828"/>
            <a:ext cx="4421403" cy="584775"/>
          </a:xfrm>
          <a:prstGeom prst="rect">
            <a:avLst/>
          </a:prstGeom>
        </p:spPr>
        <p:txBody>
          <a:bodyPr wrap="none">
            <a:spAutoFit/>
          </a:bodyPr>
          <a:lstStyle/>
          <a:p>
            <a:pPr algn="ctr"/>
            <a:r>
              <a:rPr lang="en-CA" sz="3200" b="1" i="1" dirty="0" smtClean="0">
                <a:ln w="1905"/>
                <a:solidFill>
                  <a:srgbClr val="FF0000"/>
                </a:solidFill>
                <a:effectLst>
                  <a:innerShdw blurRad="69850" dist="43180" dir="5400000">
                    <a:srgbClr val="000000">
                      <a:alpha val="65000"/>
                    </a:srgbClr>
                  </a:innerShdw>
                </a:effectLst>
                <a:latin typeface="Arial" panose="020B0604020202020204"/>
              </a:rPr>
              <a:t>Reduce human errors</a:t>
            </a:r>
            <a:endParaRPr lang="en-US" sz="3200" b="1" i="1" dirty="0">
              <a:ln w="1905"/>
              <a:solidFill>
                <a:srgbClr val="FF0000"/>
              </a:solidFill>
              <a:effectLst>
                <a:innerShdw blurRad="69850" dist="43180" dir="5400000">
                  <a:srgbClr val="000000">
                    <a:alpha val="65000"/>
                  </a:srgbClr>
                </a:innerShdw>
              </a:effectLst>
              <a:latin typeface="Arial" panose="020B0604020202020204"/>
            </a:endParaRPr>
          </a:p>
        </p:txBody>
      </p:sp>
      <p:sp>
        <p:nvSpPr>
          <p:cNvPr id="9" name="Rectangle 8"/>
          <p:cNvSpPr/>
          <p:nvPr/>
        </p:nvSpPr>
        <p:spPr>
          <a:xfrm>
            <a:off x="2894870" y="3539754"/>
            <a:ext cx="7625806" cy="584775"/>
          </a:xfrm>
          <a:prstGeom prst="rect">
            <a:avLst/>
          </a:prstGeom>
        </p:spPr>
        <p:txBody>
          <a:bodyPr wrap="none">
            <a:spAutoFit/>
          </a:bodyPr>
          <a:lstStyle/>
          <a:p>
            <a:pPr algn="ctr"/>
            <a:r>
              <a:rPr lang="en-US" sz="3200" b="1" i="1" dirty="0" smtClean="0">
                <a:ln w="1905"/>
                <a:solidFill>
                  <a:srgbClr val="FF0000"/>
                </a:solidFill>
                <a:effectLst>
                  <a:innerShdw blurRad="69850" dist="43180" dir="5400000">
                    <a:srgbClr val="000000">
                      <a:alpha val="65000"/>
                    </a:srgbClr>
                  </a:innerShdw>
                </a:effectLst>
                <a:latin typeface="Arial" panose="020B0604020202020204"/>
              </a:rPr>
              <a:t>Utilize input data to get report quickly </a:t>
            </a:r>
            <a:endParaRPr lang="en-US" sz="3200" b="1" i="1" dirty="0">
              <a:ln w="1905"/>
              <a:solidFill>
                <a:srgbClr val="FF0000"/>
              </a:solidFill>
              <a:effectLst>
                <a:innerShdw blurRad="69850" dist="43180" dir="5400000">
                  <a:srgbClr val="000000">
                    <a:alpha val="65000"/>
                  </a:srgbClr>
                </a:innerShdw>
              </a:effectLst>
              <a:latin typeface="Arial" panose="020B0604020202020204"/>
            </a:endParaRPr>
          </a:p>
        </p:txBody>
      </p:sp>
      <p:sp>
        <p:nvSpPr>
          <p:cNvPr id="10" name="Rectangle 9"/>
          <p:cNvSpPr/>
          <p:nvPr/>
        </p:nvSpPr>
        <p:spPr>
          <a:xfrm>
            <a:off x="2887250" y="4572264"/>
            <a:ext cx="6558206" cy="584775"/>
          </a:xfrm>
          <a:prstGeom prst="rect">
            <a:avLst/>
          </a:prstGeom>
        </p:spPr>
        <p:txBody>
          <a:bodyPr wrap="none">
            <a:spAutoFit/>
          </a:bodyPr>
          <a:lstStyle/>
          <a:p>
            <a:pPr algn="ctr"/>
            <a:r>
              <a:rPr lang="en-US" sz="3200" b="1" i="1" dirty="0" smtClean="0">
                <a:ln w="1905"/>
                <a:solidFill>
                  <a:srgbClr val="FF0000"/>
                </a:solidFill>
                <a:effectLst>
                  <a:innerShdw blurRad="69850" dist="43180" dir="5400000">
                    <a:srgbClr val="000000">
                      <a:alpha val="65000"/>
                    </a:srgbClr>
                  </a:innerShdw>
                </a:effectLst>
                <a:latin typeface="Arial" panose="020B0604020202020204"/>
              </a:rPr>
              <a:t>Users can plan the actions early </a:t>
            </a:r>
            <a:endParaRPr lang="en-US" sz="3200" b="1" i="1" dirty="0">
              <a:ln w="1905"/>
              <a:solidFill>
                <a:srgbClr val="FF0000"/>
              </a:solidFill>
              <a:effectLst>
                <a:innerShdw blurRad="69850" dist="43180" dir="5400000">
                  <a:srgbClr val="000000">
                    <a:alpha val="65000"/>
                  </a:srgbClr>
                </a:innerShdw>
              </a:effectLst>
              <a:latin typeface="Arial" panose="020B0604020202020204"/>
            </a:endParaRPr>
          </a:p>
        </p:txBody>
      </p:sp>
    </p:spTree>
    <p:extLst>
      <p:ext uri="{BB962C8B-B14F-4D97-AF65-F5344CB8AC3E}">
        <p14:creationId xmlns="" xmlns:p14="http://schemas.microsoft.com/office/powerpoint/2010/main" val="3730677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Rectangle 5"/>
          <p:cNvSpPr/>
          <p:nvPr/>
        </p:nvSpPr>
        <p:spPr>
          <a:xfrm>
            <a:off x="1694580" y="2189132"/>
            <a:ext cx="8314840" cy="3785652"/>
          </a:xfrm>
          <a:prstGeom prst="rect">
            <a:avLst/>
          </a:prstGeom>
          <a:noFill/>
        </p:spPr>
        <p:txBody>
          <a:bodyPr wrap="none" lIns="91440" tIns="45720" rIns="91440" bIns="45720">
            <a:spAutoFit/>
          </a:bodyPr>
          <a:lstStyle/>
          <a:p>
            <a:pPr algn="ctr"/>
            <a:r>
              <a:rPr lang="en-US" sz="5400" b="1" i="1" dirty="0">
                <a:ln w="19050">
                  <a:solidFill>
                    <a:srgbClr val="44546A">
                      <a:tint val="1000"/>
                    </a:srgbClr>
                  </a:solidFill>
                  <a:prstDash val="solid"/>
                </a:ln>
                <a:solidFill>
                  <a:srgbClr val="002060"/>
                </a:solidFill>
                <a:effectLst>
                  <a:outerShdw blurRad="50000" dist="50800" dir="7500000" algn="tl">
                    <a:srgbClr val="000000">
                      <a:shade val="5000"/>
                      <a:alpha val="35000"/>
                    </a:srgbClr>
                  </a:outerShdw>
                </a:effectLst>
                <a:latin typeface="Arial" panose="020B0604020202020204"/>
              </a:rPr>
              <a:t>END OF PRESENTATION</a:t>
            </a:r>
          </a:p>
          <a:p>
            <a:pPr algn="ctr"/>
            <a:endParaRPr lang="en-US" sz="5400" b="1" i="1" dirty="0">
              <a:ln w="19050">
                <a:solidFill>
                  <a:srgbClr val="44546A">
                    <a:tint val="1000"/>
                  </a:srgbClr>
                </a:solidFill>
                <a:prstDash val="solid"/>
              </a:ln>
              <a:solidFill>
                <a:srgbClr val="002060"/>
              </a:solidFill>
              <a:effectLst>
                <a:outerShdw blurRad="50000" dist="50800" dir="7500000" algn="tl">
                  <a:srgbClr val="000000">
                    <a:shade val="5000"/>
                    <a:alpha val="35000"/>
                  </a:srgbClr>
                </a:outerShdw>
              </a:effectLst>
              <a:latin typeface="Arial" panose="020B0604020202020204"/>
            </a:endParaRPr>
          </a:p>
          <a:p>
            <a:pPr algn="ctr"/>
            <a:r>
              <a:rPr lang="en-US" sz="4400" b="1" i="1" dirty="0">
                <a:ln w="19050">
                  <a:solidFill>
                    <a:srgbClr val="44546A">
                      <a:tint val="1000"/>
                    </a:srgbClr>
                  </a:solidFill>
                  <a:prstDash val="solid"/>
                </a:ln>
                <a:solidFill>
                  <a:srgbClr val="002060"/>
                </a:solidFill>
                <a:effectLst>
                  <a:outerShdw blurRad="50000" dist="50800" dir="7500000" algn="tl">
                    <a:srgbClr val="000000">
                      <a:shade val="5000"/>
                      <a:alpha val="35000"/>
                    </a:srgbClr>
                  </a:outerShdw>
                </a:effectLst>
                <a:latin typeface="Arial" panose="020B0604020202020204"/>
              </a:rPr>
              <a:t>THANK YOU</a:t>
            </a:r>
          </a:p>
          <a:p>
            <a:pPr algn="ctr"/>
            <a:r>
              <a:rPr lang="en-US" sz="4400" b="1" i="1" dirty="0">
                <a:ln w="19050">
                  <a:solidFill>
                    <a:srgbClr val="44546A">
                      <a:tint val="1000"/>
                    </a:srgbClr>
                  </a:solidFill>
                  <a:prstDash val="solid"/>
                </a:ln>
                <a:solidFill>
                  <a:srgbClr val="002060"/>
                </a:solidFill>
                <a:effectLst>
                  <a:outerShdw blurRad="50000" dist="50800" dir="7500000" algn="tl">
                    <a:srgbClr val="000000">
                      <a:shade val="5000"/>
                      <a:alpha val="35000"/>
                    </a:srgbClr>
                  </a:outerShdw>
                </a:effectLst>
                <a:latin typeface="Arial" panose="020B0604020202020204"/>
              </a:rPr>
              <a:t> </a:t>
            </a:r>
          </a:p>
          <a:p>
            <a:pPr algn="ctr"/>
            <a:r>
              <a:rPr lang="en-US" sz="4400" b="1" i="1" dirty="0">
                <a:ln w="19050">
                  <a:solidFill>
                    <a:srgbClr val="44546A">
                      <a:tint val="1000"/>
                    </a:srgbClr>
                  </a:solidFill>
                  <a:prstDash val="solid"/>
                </a:ln>
                <a:solidFill>
                  <a:srgbClr val="002060"/>
                </a:solidFill>
                <a:effectLst>
                  <a:outerShdw blurRad="50000" dist="50800" dir="7500000" algn="tl">
                    <a:srgbClr val="000000">
                      <a:shade val="5000"/>
                      <a:alpha val="35000"/>
                    </a:srgbClr>
                  </a:outerShdw>
                </a:effectLst>
                <a:latin typeface="Arial" panose="020B0604020202020204"/>
              </a:rPr>
              <a:t>MERCI</a:t>
            </a:r>
          </a:p>
        </p:txBody>
      </p:sp>
    </p:spTree>
    <p:extLst>
      <p:ext uri="{BB962C8B-B14F-4D97-AF65-F5344CB8AC3E}">
        <p14:creationId xmlns="" xmlns:p14="http://schemas.microsoft.com/office/powerpoint/2010/main" val="582976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hedule01.PNG"/>
          <p:cNvPicPr>
            <a:picLocks noChangeAspect="1"/>
          </p:cNvPicPr>
          <p:nvPr/>
        </p:nvPicPr>
        <p:blipFill>
          <a:blip r:embed="rId2"/>
          <a:stretch>
            <a:fillRect/>
          </a:stretch>
        </p:blipFill>
        <p:spPr>
          <a:xfrm>
            <a:off x="0" y="147782"/>
            <a:ext cx="12192000" cy="652087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kedtimesheet2.jpg"/>
          <p:cNvPicPr>
            <a:picLocks noChangeAspect="1"/>
          </p:cNvPicPr>
          <p:nvPr/>
        </p:nvPicPr>
        <p:blipFill>
          <a:blip r:embed="rId3"/>
          <a:stretch>
            <a:fillRect/>
          </a:stretch>
        </p:blipFill>
        <p:spPr>
          <a:xfrm>
            <a:off x="0" y="230909"/>
            <a:ext cx="12192000" cy="612370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mesheet_list.PNG"/>
          <p:cNvPicPr>
            <a:picLocks noChangeAspect="1"/>
          </p:cNvPicPr>
          <p:nvPr/>
        </p:nvPicPr>
        <p:blipFill>
          <a:blip r:embed="rId2"/>
          <a:stretch>
            <a:fillRect/>
          </a:stretch>
        </p:blipFill>
        <p:spPr>
          <a:xfrm>
            <a:off x="0" y="166255"/>
            <a:ext cx="12192000" cy="63425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2473691" y="166577"/>
            <a:ext cx="9557888" cy="646331"/>
          </a:xfrm>
          <a:prstGeom prst="rect">
            <a:avLst/>
          </a:prstGeom>
          <a:noFill/>
        </p:spPr>
        <p:txBody>
          <a:bodyPr wrap="square" rtlCol="0">
            <a:spAutoFit/>
          </a:bodyPr>
          <a:lstStyle/>
          <a:p>
            <a:r>
              <a:rPr lang="en-US" sz="3600" b="1" i="1" dirty="0">
                <a:solidFill>
                  <a:srgbClr val="E7E6E6"/>
                </a:solidFill>
                <a:latin typeface="Arial" panose="020B0604020202020204"/>
              </a:rPr>
              <a:t>Scheduled Work and Timesheet Work Flow</a:t>
            </a:r>
          </a:p>
        </p:txBody>
      </p:sp>
      <p:graphicFrame>
        <p:nvGraphicFramePr>
          <p:cNvPr id="7" name="Content Placeholder 2" descr="Alternating flow showing sequence of 3 steps in a process and their task descriptions"/>
          <p:cNvGraphicFramePr>
            <a:graphicFrameLocks/>
          </p:cNvGraphicFramePr>
          <p:nvPr>
            <p:extLst>
              <p:ext uri="{D42A27DB-BD31-4B8C-83A1-F6EECF244321}">
                <p14:modId xmlns="" xmlns:p14="http://schemas.microsoft.com/office/powerpoint/2010/main" val="1021974735"/>
              </p:ext>
            </p:extLst>
          </p:nvPr>
        </p:nvGraphicFramePr>
        <p:xfrm>
          <a:off x="1522413" y="1905000"/>
          <a:ext cx="9134475"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524921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PNG"/>
          <p:cNvPicPr>
            <a:picLocks noChangeAspect="1"/>
          </p:cNvPicPr>
          <p:nvPr/>
        </p:nvPicPr>
        <p:blipFill>
          <a:blip r:embed="rId2"/>
          <a:stretch>
            <a:fillRect/>
          </a:stretch>
        </p:blipFill>
        <p:spPr>
          <a:xfrm>
            <a:off x="0" y="110836"/>
            <a:ext cx="12192000" cy="640624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cation.PNG"/>
          <p:cNvPicPr>
            <a:picLocks noChangeAspect="1"/>
          </p:cNvPicPr>
          <p:nvPr/>
        </p:nvPicPr>
        <p:blipFill>
          <a:blip r:embed="rId2"/>
          <a:stretch>
            <a:fillRect/>
          </a:stretch>
        </p:blipFill>
        <p:spPr>
          <a:xfrm>
            <a:off x="0" y="341745"/>
            <a:ext cx="12192000" cy="591127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ear_schedule.JPG"/>
          <p:cNvPicPr>
            <a:picLocks noChangeAspect="1"/>
          </p:cNvPicPr>
          <p:nvPr/>
        </p:nvPicPr>
        <p:blipFill>
          <a:blip r:embed="rId2" cstate="print"/>
          <a:stretch>
            <a:fillRect/>
          </a:stretch>
        </p:blipFill>
        <p:spPr>
          <a:xfrm>
            <a:off x="152400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336516" y="161438"/>
            <a:ext cx="7583980" cy="646331"/>
          </a:xfrm>
          <a:prstGeom prst="rect">
            <a:avLst/>
          </a:prstGeom>
          <a:noFill/>
        </p:spPr>
        <p:txBody>
          <a:bodyPr wrap="square" rtlCol="0">
            <a:spAutoFit/>
          </a:bodyPr>
          <a:lstStyle/>
          <a:p>
            <a:r>
              <a:rPr lang="en-US" sz="3600" b="1" i="1" dirty="0">
                <a:solidFill>
                  <a:srgbClr val="E7E6E6"/>
                </a:solidFill>
                <a:latin typeface="Arial" panose="020B0604020202020204"/>
              </a:rPr>
              <a:t>History: What it used to be like?</a:t>
            </a:r>
            <a:endParaRPr lang="en-CA" sz="3600" b="1" i="1" dirty="0">
              <a:solidFill>
                <a:srgbClr val="E7E6E6"/>
              </a:solidFill>
              <a:latin typeface="Arial" panose="020B0604020202020204"/>
            </a:endParaRPr>
          </a:p>
        </p:txBody>
      </p:sp>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659296" y="1496096"/>
            <a:ext cx="5980514" cy="4794797"/>
          </a:xfrm>
          <a:prstGeom prst="rect">
            <a:avLst/>
          </a:prstGeom>
        </p:spPr>
      </p:pic>
      <p:sp>
        <p:nvSpPr>
          <p:cNvPr id="8" name="TextBox 7"/>
          <p:cNvSpPr txBox="1"/>
          <p:nvPr/>
        </p:nvSpPr>
        <p:spPr>
          <a:xfrm>
            <a:off x="1164657" y="1727015"/>
            <a:ext cx="3657600" cy="646331"/>
          </a:xfrm>
          <a:prstGeom prst="rect">
            <a:avLst/>
          </a:prstGeom>
          <a:noFill/>
        </p:spPr>
        <p:txBody>
          <a:bodyPr wrap="square" rtlCol="0">
            <a:spAutoFit/>
          </a:bodyPr>
          <a:lstStyle/>
          <a:p>
            <a:r>
              <a:rPr lang="en-US" sz="3600" b="1" dirty="0">
                <a:solidFill>
                  <a:srgbClr val="FF0000"/>
                </a:solidFill>
                <a:latin typeface="Arial" panose="020B0604020202020204"/>
              </a:rPr>
              <a:t>STEP #1: PLAN</a:t>
            </a:r>
            <a:endParaRPr lang="en-CA" sz="3600" b="1" dirty="0">
              <a:solidFill>
                <a:srgbClr val="FF0000"/>
              </a:solidFill>
              <a:latin typeface="Arial" panose="020B0604020202020204"/>
            </a:endParaRPr>
          </a:p>
        </p:txBody>
      </p:sp>
      <p:sp>
        <p:nvSpPr>
          <p:cNvPr id="9" name="Rectangle 8"/>
          <p:cNvSpPr/>
          <p:nvPr/>
        </p:nvSpPr>
        <p:spPr>
          <a:xfrm>
            <a:off x="1164657" y="2743820"/>
            <a:ext cx="4280339" cy="400110"/>
          </a:xfrm>
          <a:prstGeom prst="rect">
            <a:avLst/>
          </a:prstGeom>
        </p:spPr>
        <p:txBody>
          <a:bodyPr wrap="none">
            <a:spAutoFit/>
          </a:bodyPr>
          <a:lstStyle/>
          <a:p>
            <a:pPr marL="342900" indent="-342900">
              <a:buFont typeface="Arial" panose="020B0604020202020204" pitchFamily="34" charset="0"/>
              <a:buChar char="•"/>
            </a:pPr>
            <a:r>
              <a:rPr lang="en-CA" sz="2000" i="1" dirty="0">
                <a:solidFill>
                  <a:srgbClr val="FF0000"/>
                </a:solidFill>
                <a:latin typeface="Arial" panose="020B0604020202020204"/>
              </a:rPr>
              <a:t>Original planned schedule page. </a:t>
            </a:r>
          </a:p>
        </p:txBody>
      </p:sp>
      <p:sp>
        <p:nvSpPr>
          <p:cNvPr id="10" name="Rectangle 9"/>
          <p:cNvSpPr/>
          <p:nvPr/>
        </p:nvSpPr>
        <p:spPr>
          <a:xfrm>
            <a:off x="1164657" y="3337593"/>
            <a:ext cx="4061861" cy="707886"/>
          </a:xfrm>
          <a:prstGeom prst="rect">
            <a:avLst/>
          </a:prstGeom>
        </p:spPr>
        <p:txBody>
          <a:bodyPr wrap="square">
            <a:spAutoFit/>
          </a:bodyPr>
          <a:lstStyle/>
          <a:p>
            <a:pPr marL="342900" indent="-342900">
              <a:buFont typeface="Arial" panose="020B0604020202020204" pitchFamily="34" charset="0"/>
              <a:buChar char="•"/>
            </a:pPr>
            <a:r>
              <a:rPr lang="en-US" sz="2000" i="1" dirty="0">
                <a:solidFill>
                  <a:srgbClr val="FF0000"/>
                </a:solidFill>
                <a:latin typeface="Arial" panose="020B0604020202020204"/>
              </a:rPr>
              <a:t>Everyone </a:t>
            </a:r>
            <a:r>
              <a:rPr lang="en-US" sz="2000" i="1" dirty="0" smtClean="0">
                <a:solidFill>
                  <a:srgbClr val="FF0000"/>
                </a:solidFill>
                <a:latin typeface="Arial" panose="020B0604020202020204"/>
              </a:rPr>
              <a:t>needed </a:t>
            </a:r>
            <a:r>
              <a:rPr lang="en-US" sz="2000" i="1" dirty="0">
                <a:solidFill>
                  <a:srgbClr val="FF0000"/>
                </a:solidFill>
                <a:latin typeface="Arial" panose="020B0604020202020204"/>
              </a:rPr>
              <a:t>to log in </a:t>
            </a:r>
          </a:p>
          <a:p>
            <a:pPr>
              <a:buFont typeface="Arial" panose="020B0604020202020204" pitchFamily="34" charset="0"/>
              <a:buNone/>
            </a:pPr>
            <a:r>
              <a:rPr lang="en-US" sz="2000" i="1" dirty="0">
                <a:solidFill>
                  <a:srgbClr val="FF0000"/>
                </a:solidFill>
                <a:latin typeface="Arial" panose="020B0604020202020204"/>
              </a:rPr>
              <a:t>     to look at the work schedule</a:t>
            </a:r>
          </a:p>
        </p:txBody>
      </p:sp>
      <p:sp>
        <p:nvSpPr>
          <p:cNvPr id="11" name="TextBox 10"/>
          <p:cNvSpPr txBox="1"/>
          <p:nvPr/>
        </p:nvSpPr>
        <p:spPr>
          <a:xfrm>
            <a:off x="1164657" y="4433650"/>
            <a:ext cx="3917123" cy="646331"/>
          </a:xfrm>
          <a:prstGeom prst="rect">
            <a:avLst/>
          </a:prstGeom>
          <a:noFill/>
        </p:spPr>
        <p:txBody>
          <a:bodyPr wrap="square" rtlCol="0">
            <a:spAutoFit/>
          </a:bodyPr>
          <a:lstStyle/>
          <a:p>
            <a:pPr marL="342900" indent="-342900">
              <a:buFont typeface="Arial" panose="020B0604020202020204" pitchFamily="34" charset="0"/>
              <a:buChar char="•"/>
            </a:pPr>
            <a:r>
              <a:rPr lang="en-US" i="1" dirty="0">
                <a:solidFill>
                  <a:srgbClr val="FF0000"/>
                </a:solidFill>
                <a:latin typeface="Arial" panose="020B0604020202020204"/>
              </a:rPr>
              <a:t>Planned work schedule </a:t>
            </a:r>
          </a:p>
          <a:p>
            <a:pPr>
              <a:buFont typeface="Arial" panose="020B0604020202020204" pitchFamily="34" charset="0"/>
              <a:buNone/>
            </a:pPr>
            <a:r>
              <a:rPr lang="en-US" i="1" dirty="0">
                <a:solidFill>
                  <a:srgbClr val="FF0000"/>
                </a:solidFill>
                <a:latin typeface="Arial" panose="020B0604020202020204"/>
              </a:rPr>
              <a:t>     </a:t>
            </a:r>
            <a:r>
              <a:rPr lang="en-US" i="1" dirty="0" smtClean="0">
                <a:solidFill>
                  <a:srgbClr val="FF0000"/>
                </a:solidFill>
                <a:latin typeface="Arial" panose="020B0604020202020204"/>
              </a:rPr>
              <a:t>requested </a:t>
            </a:r>
            <a:r>
              <a:rPr lang="en-US" i="1" dirty="0">
                <a:solidFill>
                  <a:srgbClr val="FF0000"/>
                </a:solidFill>
                <a:latin typeface="Arial" panose="020B0604020202020204"/>
              </a:rPr>
              <a:t>a lot of work</a:t>
            </a:r>
          </a:p>
        </p:txBody>
      </p:sp>
    </p:spTree>
    <p:extLst>
      <p:ext uri="{BB962C8B-B14F-4D97-AF65-F5344CB8AC3E}">
        <p14:creationId xmlns="" xmlns:p14="http://schemas.microsoft.com/office/powerpoint/2010/main" val="120287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336516" y="161438"/>
            <a:ext cx="7583980" cy="646331"/>
          </a:xfrm>
          <a:prstGeom prst="rect">
            <a:avLst/>
          </a:prstGeom>
          <a:noFill/>
        </p:spPr>
        <p:txBody>
          <a:bodyPr wrap="square" rtlCol="0">
            <a:spAutoFit/>
          </a:bodyPr>
          <a:lstStyle/>
          <a:p>
            <a:r>
              <a:rPr lang="en-US" sz="3600" b="1" i="1" dirty="0">
                <a:solidFill>
                  <a:srgbClr val="E7E6E6"/>
                </a:solidFill>
                <a:latin typeface="Arial" panose="020B0604020202020204"/>
              </a:rPr>
              <a:t>History: What it used to be like?</a:t>
            </a:r>
            <a:endParaRPr lang="en-CA" sz="3600" b="1" i="1" dirty="0">
              <a:solidFill>
                <a:srgbClr val="E7E6E6"/>
              </a:solidFill>
              <a:latin typeface="Arial" panose="020B0604020202020204"/>
            </a:endParaRPr>
          </a:p>
        </p:txBody>
      </p:sp>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29636" y="1588270"/>
            <a:ext cx="5876913" cy="4648901"/>
          </a:xfrm>
          <a:prstGeom prst="rect">
            <a:avLst/>
          </a:prstGeom>
        </p:spPr>
      </p:pic>
      <p:sp>
        <p:nvSpPr>
          <p:cNvPr id="8" name="Rectangle 7"/>
          <p:cNvSpPr/>
          <p:nvPr/>
        </p:nvSpPr>
        <p:spPr>
          <a:xfrm>
            <a:off x="7597278" y="1594770"/>
            <a:ext cx="3690113" cy="646331"/>
          </a:xfrm>
          <a:prstGeom prst="rect">
            <a:avLst/>
          </a:prstGeom>
        </p:spPr>
        <p:txBody>
          <a:bodyPr wrap="none">
            <a:spAutoFit/>
          </a:bodyPr>
          <a:lstStyle/>
          <a:p>
            <a:pPr>
              <a:defRPr/>
            </a:pPr>
            <a:r>
              <a:rPr lang="en-US" sz="3600" b="1" dirty="0">
                <a:solidFill>
                  <a:srgbClr val="FF0000"/>
                </a:solidFill>
                <a:latin typeface="Arial" panose="020B0604020202020204"/>
              </a:rPr>
              <a:t>STEP #2: INPUT</a:t>
            </a:r>
            <a:endParaRPr lang="en-CA" sz="3600" b="1" dirty="0">
              <a:solidFill>
                <a:srgbClr val="FF0000"/>
              </a:solidFill>
              <a:latin typeface="Arial" panose="020B0604020202020204"/>
            </a:endParaRPr>
          </a:p>
        </p:txBody>
      </p:sp>
      <p:sp>
        <p:nvSpPr>
          <p:cNvPr id="9" name="Rectangle 8"/>
          <p:cNvSpPr/>
          <p:nvPr/>
        </p:nvSpPr>
        <p:spPr>
          <a:xfrm>
            <a:off x="7597278" y="3001424"/>
            <a:ext cx="4190571" cy="400110"/>
          </a:xfrm>
          <a:prstGeom prst="rect">
            <a:avLst/>
          </a:prstGeom>
        </p:spPr>
        <p:txBody>
          <a:bodyPr wrap="none">
            <a:spAutoFit/>
          </a:bodyPr>
          <a:lstStyle/>
          <a:p>
            <a:pPr marL="342900" indent="-342900">
              <a:buFont typeface="Arial" panose="020B0604020202020204" pitchFamily="34" charset="0"/>
              <a:buChar char="•"/>
            </a:pPr>
            <a:r>
              <a:rPr lang="en-CA" sz="2000" i="1" dirty="0">
                <a:solidFill>
                  <a:srgbClr val="FF0000"/>
                </a:solidFill>
                <a:latin typeface="Arial" panose="020B0604020202020204"/>
              </a:rPr>
              <a:t>Interactive schedule V 1.0 page </a:t>
            </a:r>
          </a:p>
        </p:txBody>
      </p:sp>
      <p:sp>
        <p:nvSpPr>
          <p:cNvPr id="10" name="Rectangle 9"/>
          <p:cNvSpPr/>
          <p:nvPr/>
        </p:nvSpPr>
        <p:spPr>
          <a:xfrm>
            <a:off x="7597278" y="4371698"/>
            <a:ext cx="4033955" cy="1015663"/>
          </a:xfrm>
          <a:prstGeom prst="rect">
            <a:avLst/>
          </a:prstGeom>
        </p:spPr>
        <p:txBody>
          <a:bodyPr wrap="square">
            <a:spAutoFit/>
          </a:bodyPr>
          <a:lstStyle/>
          <a:p>
            <a:pPr marL="342900" indent="-342900">
              <a:buFont typeface="Arial" panose="020B0604020202020204" pitchFamily="34" charset="0"/>
              <a:buChar char="•"/>
            </a:pPr>
            <a:r>
              <a:rPr lang="en-US" sz="2000" i="1" dirty="0">
                <a:solidFill>
                  <a:srgbClr val="FF0000"/>
                </a:solidFill>
                <a:latin typeface="Arial" panose="020B0604020202020204"/>
              </a:rPr>
              <a:t>Operators </a:t>
            </a:r>
            <a:r>
              <a:rPr lang="en-US" sz="2000" i="1" dirty="0" smtClean="0">
                <a:solidFill>
                  <a:srgbClr val="FF0000"/>
                </a:solidFill>
                <a:latin typeface="Arial" panose="020B0604020202020204"/>
              </a:rPr>
              <a:t>needed </a:t>
            </a:r>
            <a:r>
              <a:rPr lang="en-US" sz="2000" i="1" dirty="0">
                <a:solidFill>
                  <a:srgbClr val="FF0000"/>
                </a:solidFill>
                <a:latin typeface="Arial" panose="020B0604020202020204"/>
              </a:rPr>
              <a:t>to fill </a:t>
            </a:r>
            <a:r>
              <a:rPr lang="en-US" sz="2000" i="1" dirty="0" smtClean="0">
                <a:solidFill>
                  <a:srgbClr val="FF0000"/>
                </a:solidFill>
                <a:latin typeface="Arial" panose="020B0604020202020204"/>
              </a:rPr>
              <a:t>this </a:t>
            </a:r>
            <a:r>
              <a:rPr lang="en-US" sz="2000" i="1" dirty="0">
                <a:solidFill>
                  <a:srgbClr val="FF0000"/>
                </a:solidFill>
                <a:latin typeface="Arial" panose="020B0604020202020204"/>
              </a:rPr>
              <a:t>online schedule for ACTUAL work or OFF dates.</a:t>
            </a:r>
          </a:p>
        </p:txBody>
      </p:sp>
    </p:spTree>
    <p:extLst>
      <p:ext uri="{BB962C8B-B14F-4D97-AF65-F5344CB8AC3E}">
        <p14:creationId xmlns="" xmlns:p14="http://schemas.microsoft.com/office/powerpoint/2010/main" val="242692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Rectangle 5"/>
          <p:cNvSpPr/>
          <p:nvPr/>
        </p:nvSpPr>
        <p:spPr>
          <a:xfrm>
            <a:off x="3327134" y="178914"/>
            <a:ext cx="7539789" cy="646331"/>
          </a:xfrm>
          <a:prstGeom prst="rect">
            <a:avLst/>
          </a:prstGeom>
        </p:spPr>
        <p:txBody>
          <a:bodyPr wrap="square">
            <a:spAutoFit/>
          </a:bodyPr>
          <a:lstStyle/>
          <a:p>
            <a:pPr>
              <a:defRPr/>
            </a:pPr>
            <a:r>
              <a:rPr lang="en-US" sz="3600" b="1" i="1" dirty="0">
                <a:solidFill>
                  <a:srgbClr val="E7E6E6"/>
                </a:solidFill>
                <a:latin typeface="Arial" panose="020B0604020202020204"/>
              </a:rPr>
              <a:t>History: What it used to be like?</a:t>
            </a:r>
            <a:endParaRPr lang="en-CA" sz="3600" b="1" i="1" dirty="0">
              <a:solidFill>
                <a:srgbClr val="E7E6E6"/>
              </a:solidFill>
              <a:latin typeface="Arial" panose="020B0604020202020204"/>
            </a:endParaRPr>
          </a:p>
        </p:txBody>
      </p:sp>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96000" y="1640232"/>
            <a:ext cx="5538184" cy="4803784"/>
          </a:xfrm>
          <a:prstGeom prst="rect">
            <a:avLst/>
          </a:prstGeom>
        </p:spPr>
      </p:pic>
      <p:sp>
        <p:nvSpPr>
          <p:cNvPr id="8" name="Rectangle 7"/>
          <p:cNvSpPr/>
          <p:nvPr/>
        </p:nvSpPr>
        <p:spPr>
          <a:xfrm>
            <a:off x="715214" y="1655545"/>
            <a:ext cx="4946867" cy="646331"/>
          </a:xfrm>
          <a:prstGeom prst="rect">
            <a:avLst/>
          </a:prstGeom>
        </p:spPr>
        <p:txBody>
          <a:bodyPr wrap="none">
            <a:spAutoFit/>
          </a:bodyPr>
          <a:lstStyle/>
          <a:p>
            <a:pPr>
              <a:defRPr/>
            </a:pPr>
            <a:r>
              <a:rPr lang="en-US" sz="3600" b="1" dirty="0">
                <a:solidFill>
                  <a:srgbClr val="FF0000"/>
                </a:solidFill>
                <a:latin typeface="Arial" panose="020B0604020202020204"/>
              </a:rPr>
              <a:t>STEP #3: TIMESHEET</a:t>
            </a:r>
            <a:endParaRPr lang="en-CA" sz="3600" b="1" dirty="0">
              <a:solidFill>
                <a:srgbClr val="FF0000"/>
              </a:solidFill>
              <a:latin typeface="Arial" panose="020B0604020202020204"/>
            </a:endParaRPr>
          </a:p>
        </p:txBody>
      </p:sp>
      <p:sp>
        <p:nvSpPr>
          <p:cNvPr id="9" name="Rectangle 8"/>
          <p:cNvSpPr/>
          <p:nvPr/>
        </p:nvSpPr>
        <p:spPr>
          <a:xfrm>
            <a:off x="851257" y="2773090"/>
            <a:ext cx="4277133" cy="400110"/>
          </a:xfrm>
          <a:prstGeom prst="rect">
            <a:avLst/>
          </a:prstGeom>
        </p:spPr>
        <p:txBody>
          <a:bodyPr wrap="none">
            <a:spAutoFit/>
          </a:bodyPr>
          <a:lstStyle/>
          <a:p>
            <a:pPr marL="342900" indent="-342900">
              <a:buFont typeface="Arial" panose="020B0604020202020204" pitchFamily="34" charset="0"/>
              <a:buChar char="•"/>
            </a:pPr>
            <a:r>
              <a:rPr lang="en-CA" sz="2000" i="1" dirty="0">
                <a:solidFill>
                  <a:srgbClr val="FF0000"/>
                </a:solidFill>
                <a:latin typeface="Arial" panose="020B0604020202020204"/>
              </a:rPr>
              <a:t>Old timesheet using spreadsheet</a:t>
            </a:r>
          </a:p>
        </p:txBody>
      </p:sp>
      <p:sp>
        <p:nvSpPr>
          <p:cNvPr id="10" name="Rectangle 9"/>
          <p:cNvSpPr/>
          <p:nvPr/>
        </p:nvSpPr>
        <p:spPr>
          <a:xfrm>
            <a:off x="847623" y="3903433"/>
            <a:ext cx="2927404" cy="707886"/>
          </a:xfrm>
          <a:prstGeom prst="rect">
            <a:avLst/>
          </a:prstGeom>
        </p:spPr>
        <p:txBody>
          <a:bodyPr wrap="none">
            <a:spAutoFit/>
          </a:bodyPr>
          <a:lstStyle/>
          <a:p>
            <a:pPr marL="342900" indent="-342900">
              <a:buFont typeface="Arial" panose="020B0604020202020204" pitchFamily="34" charset="0"/>
              <a:buChar char="•"/>
            </a:pPr>
            <a:r>
              <a:rPr lang="en-US" sz="2000" i="1" dirty="0">
                <a:solidFill>
                  <a:srgbClr val="FF0000"/>
                </a:solidFill>
                <a:latin typeface="Arial" panose="020B0604020202020204"/>
              </a:rPr>
              <a:t>Everyone </a:t>
            </a:r>
            <a:r>
              <a:rPr lang="en-US" sz="2000" i="1" dirty="0" smtClean="0">
                <a:solidFill>
                  <a:srgbClr val="FF0000"/>
                </a:solidFill>
                <a:latin typeface="Arial" panose="020B0604020202020204"/>
              </a:rPr>
              <a:t>had </a:t>
            </a:r>
            <a:r>
              <a:rPr lang="en-US" sz="2000" i="1" dirty="0">
                <a:solidFill>
                  <a:srgbClr val="FF0000"/>
                </a:solidFill>
                <a:latin typeface="Arial" panose="020B0604020202020204"/>
              </a:rPr>
              <a:t>to fill it</a:t>
            </a:r>
          </a:p>
          <a:p>
            <a:pPr>
              <a:buFont typeface="Arial" panose="020B0604020202020204" pitchFamily="34" charset="0"/>
              <a:buNone/>
            </a:pPr>
            <a:r>
              <a:rPr lang="en-US" sz="2000" i="1" dirty="0">
                <a:solidFill>
                  <a:srgbClr val="FF0000"/>
                </a:solidFill>
                <a:latin typeface="Arial" panose="020B0604020202020204"/>
              </a:rPr>
              <a:t>     out every half month.</a:t>
            </a:r>
          </a:p>
        </p:txBody>
      </p:sp>
    </p:spTree>
    <p:extLst>
      <p:ext uri="{BB962C8B-B14F-4D97-AF65-F5344CB8AC3E}">
        <p14:creationId xmlns="" xmlns:p14="http://schemas.microsoft.com/office/powerpoint/2010/main" val="13699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262965" y="269508"/>
            <a:ext cx="7914833" cy="646331"/>
          </a:xfrm>
          <a:prstGeom prst="rect">
            <a:avLst/>
          </a:prstGeom>
          <a:noFill/>
        </p:spPr>
        <p:txBody>
          <a:bodyPr wrap="square" rtlCol="0">
            <a:spAutoFit/>
          </a:bodyPr>
          <a:lstStyle/>
          <a:p>
            <a:r>
              <a:rPr lang="en-US" sz="3600" b="1" i="1" dirty="0">
                <a:solidFill>
                  <a:srgbClr val="E7E6E6"/>
                </a:solidFill>
                <a:latin typeface="Arial" panose="020B0604020202020204"/>
              </a:rPr>
              <a:t>Problems With The Old System</a:t>
            </a:r>
            <a:endParaRPr lang="en-CA" sz="3600" b="1" i="1" dirty="0">
              <a:solidFill>
                <a:srgbClr val="E7E6E6"/>
              </a:solidFill>
              <a:latin typeface="Arial" panose="020B0604020202020204"/>
            </a:endParaRPr>
          </a:p>
        </p:txBody>
      </p:sp>
      <p:sp>
        <p:nvSpPr>
          <p:cNvPr id="7" name="Rectangle 6"/>
          <p:cNvSpPr/>
          <p:nvPr/>
        </p:nvSpPr>
        <p:spPr>
          <a:xfrm>
            <a:off x="2097193" y="2092365"/>
            <a:ext cx="8511241" cy="584775"/>
          </a:xfrm>
          <a:prstGeom prst="rect">
            <a:avLst/>
          </a:prstGeom>
        </p:spPr>
        <p:txBody>
          <a:bodyPr wrap="none">
            <a:spAutoFit/>
          </a:bodyPr>
          <a:lstStyle/>
          <a:p>
            <a:r>
              <a:rPr lang="en-US" sz="3200" b="1" i="1" dirty="0">
                <a:solidFill>
                  <a:srgbClr val="002060"/>
                </a:solidFill>
                <a:latin typeface="Arial" panose="020B0604020202020204"/>
              </a:rPr>
              <a:t>Programs were in three different locations </a:t>
            </a:r>
          </a:p>
        </p:txBody>
      </p:sp>
      <p:sp>
        <p:nvSpPr>
          <p:cNvPr id="8" name="Rectangle 7"/>
          <p:cNvSpPr/>
          <p:nvPr/>
        </p:nvSpPr>
        <p:spPr>
          <a:xfrm>
            <a:off x="2164815" y="3066883"/>
            <a:ext cx="4028667" cy="584775"/>
          </a:xfrm>
          <a:prstGeom prst="rect">
            <a:avLst/>
          </a:prstGeom>
        </p:spPr>
        <p:txBody>
          <a:bodyPr wrap="none">
            <a:spAutoFit/>
          </a:bodyPr>
          <a:lstStyle/>
          <a:p>
            <a:r>
              <a:rPr lang="en-CA" sz="3200" b="1" i="1" dirty="0">
                <a:solidFill>
                  <a:srgbClr val="002060"/>
                </a:solidFill>
                <a:latin typeface="Arial" panose="020B0604020202020204"/>
              </a:rPr>
              <a:t>Inconvenient to use</a:t>
            </a:r>
          </a:p>
        </p:txBody>
      </p:sp>
      <p:sp>
        <p:nvSpPr>
          <p:cNvPr id="9" name="Rectangle 8"/>
          <p:cNvSpPr/>
          <p:nvPr/>
        </p:nvSpPr>
        <p:spPr>
          <a:xfrm>
            <a:off x="2164815" y="4229174"/>
            <a:ext cx="5533887" cy="584775"/>
          </a:xfrm>
          <a:prstGeom prst="rect">
            <a:avLst/>
          </a:prstGeom>
        </p:spPr>
        <p:txBody>
          <a:bodyPr wrap="none">
            <a:spAutoFit/>
          </a:bodyPr>
          <a:lstStyle/>
          <a:p>
            <a:r>
              <a:rPr lang="en-US" sz="3200" b="1" i="1" dirty="0">
                <a:solidFill>
                  <a:srgbClr val="002060"/>
                </a:solidFill>
                <a:latin typeface="Arial" panose="020B0604020202020204"/>
              </a:rPr>
              <a:t>Input Data only for records </a:t>
            </a:r>
          </a:p>
        </p:txBody>
      </p:sp>
    </p:spTree>
    <p:extLst>
      <p:ext uri="{BB962C8B-B14F-4D97-AF65-F5344CB8AC3E}">
        <p14:creationId xmlns="" xmlns:p14="http://schemas.microsoft.com/office/powerpoint/2010/main" val="41765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2743201" y="230659"/>
            <a:ext cx="8962767"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What is Changed by our New Applications? </a:t>
            </a:r>
            <a:endParaRPr lang="en-CA" i="1" dirty="0">
              <a:solidFill>
                <a:srgbClr val="000000"/>
              </a:solidFill>
              <a:latin typeface="Arial" panose="020B0604020202020204"/>
            </a:endParaRPr>
          </a:p>
        </p:txBody>
      </p:sp>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218557" y="1607794"/>
            <a:ext cx="1359886" cy="1359886"/>
          </a:xfrm>
          <a:prstGeom prst="rect">
            <a:avLst/>
          </a:prstGeom>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231421" y="1500059"/>
            <a:ext cx="2055584" cy="1539704"/>
          </a:xfrm>
          <a:prstGeom prst="rect">
            <a:avLst/>
          </a:prstGeom>
        </p:spPr>
      </p:pic>
      <p:pic>
        <p:nvPicPr>
          <p:cNvPr id="9" name="Picture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875766" y="1500059"/>
            <a:ext cx="1093445" cy="1452319"/>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305289" y="2084756"/>
            <a:ext cx="812342" cy="377776"/>
          </a:xfrm>
          <a:prstGeom prst="rect">
            <a:avLst/>
          </a:prstGeom>
        </p:spPr>
      </p:pic>
      <p:pic>
        <p:nvPicPr>
          <p:cNvPr id="11" name="Picture 10"/>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8764417" y="1390970"/>
            <a:ext cx="1475215" cy="1475215"/>
          </a:xfrm>
          <a:prstGeom prst="rect">
            <a:avLst/>
          </a:prstGeom>
        </p:spPr>
      </p:pic>
      <p:sp>
        <p:nvSpPr>
          <p:cNvPr id="12" name="TextBox 11"/>
          <p:cNvSpPr txBox="1"/>
          <p:nvPr/>
        </p:nvSpPr>
        <p:spPr>
          <a:xfrm>
            <a:off x="1424503" y="3171568"/>
            <a:ext cx="873854" cy="369332"/>
          </a:xfrm>
          <a:prstGeom prst="rect">
            <a:avLst/>
          </a:prstGeom>
          <a:noFill/>
        </p:spPr>
        <p:txBody>
          <a:bodyPr wrap="square" rtlCol="0">
            <a:spAutoFit/>
          </a:bodyPr>
          <a:lstStyle/>
          <a:p>
            <a:r>
              <a:rPr lang="en-US" b="1" dirty="0">
                <a:solidFill>
                  <a:srgbClr val="FF0000"/>
                </a:solidFill>
                <a:latin typeface="Arial" panose="020B0604020202020204"/>
              </a:rPr>
              <a:t>PLAN</a:t>
            </a:r>
            <a:endParaRPr lang="en-CA" b="1" dirty="0">
              <a:solidFill>
                <a:srgbClr val="FF0000"/>
              </a:solidFill>
              <a:latin typeface="Arial" panose="020B0604020202020204"/>
            </a:endParaRPr>
          </a:p>
        </p:txBody>
      </p:sp>
      <p:sp>
        <p:nvSpPr>
          <p:cNvPr id="13" name="TextBox 12"/>
          <p:cNvSpPr txBox="1"/>
          <p:nvPr/>
        </p:nvSpPr>
        <p:spPr>
          <a:xfrm>
            <a:off x="3822286" y="3171568"/>
            <a:ext cx="873854" cy="369332"/>
          </a:xfrm>
          <a:prstGeom prst="rect">
            <a:avLst/>
          </a:prstGeom>
          <a:noFill/>
        </p:spPr>
        <p:txBody>
          <a:bodyPr wrap="square" rtlCol="0">
            <a:spAutoFit/>
          </a:bodyPr>
          <a:lstStyle/>
          <a:p>
            <a:r>
              <a:rPr lang="en-US" b="1" dirty="0">
                <a:solidFill>
                  <a:srgbClr val="FF0000"/>
                </a:solidFill>
                <a:latin typeface="Arial" panose="020B0604020202020204"/>
              </a:rPr>
              <a:t>INPUT</a:t>
            </a:r>
            <a:endParaRPr lang="en-CA" b="1" dirty="0">
              <a:solidFill>
                <a:srgbClr val="FF0000"/>
              </a:solidFill>
              <a:latin typeface="Arial" panose="020B0604020202020204"/>
            </a:endParaRPr>
          </a:p>
        </p:txBody>
      </p:sp>
      <p:sp>
        <p:nvSpPr>
          <p:cNvPr id="14" name="TextBox 13"/>
          <p:cNvSpPr txBox="1"/>
          <p:nvPr/>
        </p:nvSpPr>
        <p:spPr>
          <a:xfrm>
            <a:off x="5582938" y="3152342"/>
            <a:ext cx="1722351" cy="369332"/>
          </a:xfrm>
          <a:prstGeom prst="rect">
            <a:avLst/>
          </a:prstGeom>
          <a:noFill/>
        </p:spPr>
        <p:txBody>
          <a:bodyPr wrap="square" rtlCol="0">
            <a:spAutoFit/>
          </a:bodyPr>
          <a:lstStyle/>
          <a:p>
            <a:r>
              <a:rPr lang="en-US" b="1" dirty="0">
                <a:solidFill>
                  <a:srgbClr val="FF0000"/>
                </a:solidFill>
                <a:latin typeface="Arial" panose="020B0604020202020204"/>
              </a:rPr>
              <a:t>TIMESHEET</a:t>
            </a:r>
            <a:endParaRPr lang="en-CA" b="1" dirty="0">
              <a:solidFill>
                <a:srgbClr val="FF0000"/>
              </a:solidFill>
              <a:latin typeface="Arial" panose="020B0604020202020204"/>
            </a:endParaRPr>
          </a:p>
        </p:txBody>
      </p:sp>
      <p:sp>
        <p:nvSpPr>
          <p:cNvPr id="15" name="TextBox 14"/>
          <p:cNvSpPr txBox="1"/>
          <p:nvPr/>
        </p:nvSpPr>
        <p:spPr>
          <a:xfrm>
            <a:off x="7980721" y="3146848"/>
            <a:ext cx="3944509" cy="369332"/>
          </a:xfrm>
          <a:prstGeom prst="rect">
            <a:avLst/>
          </a:prstGeom>
          <a:noFill/>
        </p:spPr>
        <p:txBody>
          <a:bodyPr wrap="square" rtlCol="0">
            <a:spAutoFit/>
          </a:bodyPr>
          <a:lstStyle/>
          <a:p>
            <a:r>
              <a:rPr lang="en-US" b="1" dirty="0">
                <a:solidFill>
                  <a:srgbClr val="FF0000"/>
                </a:solidFill>
                <a:latin typeface="Arial" panose="020B0604020202020204"/>
              </a:rPr>
              <a:t>NEW INTERACTIVE SCHEDULE</a:t>
            </a:r>
            <a:endParaRPr lang="en-CA" b="1" dirty="0">
              <a:solidFill>
                <a:srgbClr val="FF0000"/>
              </a:solidFill>
              <a:latin typeface="Arial" panose="020B0604020202020204"/>
            </a:endParaRPr>
          </a:p>
        </p:txBody>
      </p:sp>
      <p:sp>
        <p:nvSpPr>
          <p:cNvPr id="16" name="Content Placeholder 13"/>
          <p:cNvSpPr txBox="1">
            <a:spLocks/>
          </p:cNvSpPr>
          <p:nvPr/>
        </p:nvSpPr>
        <p:spPr>
          <a:xfrm>
            <a:off x="1413893" y="4076205"/>
            <a:ext cx="9001000" cy="2377132"/>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a:lstStyle>
          <a:p>
            <a:pPr marL="0" indent="0">
              <a:buClr>
                <a:srgbClr val="99CB38"/>
              </a:buClr>
              <a:buFont typeface="Arial" pitchFamily="34" charset="0"/>
              <a:buNone/>
              <a:defRPr/>
            </a:pPr>
            <a:r>
              <a:rPr lang="en-US" b="1" dirty="0" smtClean="0">
                <a:solidFill>
                  <a:srgbClr val="002060"/>
                </a:solidFill>
                <a:latin typeface="Century Gothic"/>
              </a:rPr>
              <a:t>New Interactive schedule includes several functions:</a:t>
            </a:r>
          </a:p>
          <a:p>
            <a:pPr marL="231775" lvl="1" indent="0">
              <a:buClr>
                <a:srgbClr val="99CB38"/>
              </a:buClr>
              <a:buFont typeface="Arial" pitchFamily="34" charset="0"/>
              <a:buNone/>
              <a:defRPr/>
            </a:pPr>
            <a:r>
              <a:rPr lang="en-US" b="1" i="1" dirty="0" smtClean="0">
                <a:solidFill>
                  <a:srgbClr val="002060"/>
                </a:solidFill>
                <a:latin typeface="Century Gothic"/>
              </a:rPr>
              <a:t>Planned schedule</a:t>
            </a:r>
          </a:p>
          <a:p>
            <a:pPr marL="231775" lvl="1" indent="0">
              <a:buClr>
                <a:srgbClr val="99CB38"/>
              </a:buClr>
              <a:buFont typeface="Arial" pitchFamily="34" charset="0"/>
              <a:buNone/>
              <a:defRPr/>
            </a:pPr>
            <a:r>
              <a:rPr lang="en-US" b="1" i="1" dirty="0" smtClean="0">
                <a:solidFill>
                  <a:srgbClr val="002060"/>
                </a:solidFill>
                <a:latin typeface="Century Gothic"/>
              </a:rPr>
              <a:t>Interactive schedule</a:t>
            </a:r>
          </a:p>
          <a:p>
            <a:pPr marL="231775" lvl="1" indent="0">
              <a:buClr>
                <a:srgbClr val="99CB38"/>
              </a:buClr>
              <a:buFont typeface="Arial" pitchFamily="34" charset="0"/>
              <a:buNone/>
              <a:defRPr/>
            </a:pPr>
            <a:r>
              <a:rPr lang="en-US" b="1" i="1" dirty="0" smtClean="0">
                <a:solidFill>
                  <a:srgbClr val="002060"/>
                </a:solidFill>
                <a:latin typeface="Century Gothic"/>
              </a:rPr>
              <a:t>Timesheet </a:t>
            </a:r>
          </a:p>
          <a:p>
            <a:pPr marL="231775" lvl="1" indent="0">
              <a:buClr>
                <a:srgbClr val="99CB38"/>
              </a:buClr>
              <a:buFont typeface="Arial" pitchFamily="34" charset="0"/>
              <a:buNone/>
              <a:defRPr/>
            </a:pPr>
            <a:r>
              <a:rPr lang="en-US" b="1" i="1" dirty="0" smtClean="0">
                <a:solidFill>
                  <a:srgbClr val="002060"/>
                </a:solidFill>
                <a:latin typeface="Century Gothic"/>
              </a:rPr>
              <a:t>Calculation and summary of off days</a:t>
            </a:r>
          </a:p>
          <a:p>
            <a:pPr lvl="1">
              <a:buClr>
                <a:srgbClr val="99CB38"/>
              </a:buClr>
              <a:defRPr/>
            </a:pPr>
            <a:endParaRPr lang="en-US" dirty="0" smtClean="0">
              <a:solidFill>
                <a:srgbClr val="FFC000"/>
              </a:solidFill>
              <a:latin typeface="Century Gothic"/>
            </a:endParaRPr>
          </a:p>
          <a:p>
            <a:pPr marL="0" indent="0">
              <a:buClr>
                <a:srgbClr val="99CB38"/>
              </a:buClr>
              <a:buFont typeface="Arial" pitchFamily="34" charset="0"/>
              <a:buNone/>
              <a:defRPr/>
            </a:pPr>
            <a:endParaRPr lang="en-US" sz="1600" dirty="0" smtClean="0">
              <a:solidFill>
                <a:srgbClr val="FFC000"/>
              </a:solidFill>
              <a:latin typeface="Century Gothic"/>
            </a:endParaRPr>
          </a:p>
        </p:txBody>
      </p:sp>
    </p:spTree>
    <p:extLst>
      <p:ext uri="{BB962C8B-B14F-4D97-AF65-F5344CB8AC3E}">
        <p14:creationId xmlns="" xmlns:p14="http://schemas.microsoft.com/office/powerpoint/2010/main" val="36038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fade">
                                      <p:cBhvr>
                                        <p:cTn id="51" dur="1000"/>
                                        <p:tgtEl>
                                          <p:spTgt spid="16">
                                            <p:txEl>
                                              <p:pRg st="0" end="0"/>
                                            </p:txEl>
                                          </p:spTgt>
                                        </p:tgtEl>
                                      </p:cBhvr>
                                    </p:animEffect>
                                    <p:anim calcmode="lin" valueType="num">
                                      <p:cBhvr>
                                        <p:cTn id="52"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6">
                                            <p:txEl>
                                              <p:pRg st="1" end="1"/>
                                            </p:txEl>
                                          </p:spTgt>
                                        </p:tgtEl>
                                        <p:attrNameLst>
                                          <p:attrName>style.visibility</p:attrName>
                                        </p:attrNameLst>
                                      </p:cBhvr>
                                      <p:to>
                                        <p:strVal val="visible"/>
                                      </p:to>
                                    </p:set>
                                    <p:animEffect transition="in" filter="fade">
                                      <p:cBhvr>
                                        <p:cTn id="56" dur="1000"/>
                                        <p:tgtEl>
                                          <p:spTgt spid="16">
                                            <p:txEl>
                                              <p:pRg st="1" end="1"/>
                                            </p:txEl>
                                          </p:spTgt>
                                        </p:tgtEl>
                                      </p:cBhvr>
                                    </p:animEffect>
                                    <p:anim calcmode="lin" valueType="num">
                                      <p:cBhvr>
                                        <p:cTn id="57"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6">
                                            <p:txEl>
                                              <p:pRg st="2" end="2"/>
                                            </p:txEl>
                                          </p:spTgt>
                                        </p:tgtEl>
                                        <p:attrNameLst>
                                          <p:attrName>style.visibility</p:attrName>
                                        </p:attrNameLst>
                                      </p:cBhvr>
                                      <p:to>
                                        <p:strVal val="visible"/>
                                      </p:to>
                                    </p:set>
                                    <p:animEffect transition="in" filter="fade">
                                      <p:cBhvr>
                                        <p:cTn id="61" dur="1000"/>
                                        <p:tgtEl>
                                          <p:spTgt spid="16">
                                            <p:txEl>
                                              <p:pRg st="2" end="2"/>
                                            </p:txEl>
                                          </p:spTgt>
                                        </p:tgtEl>
                                      </p:cBhvr>
                                    </p:animEffect>
                                    <p:anim calcmode="lin" valueType="num">
                                      <p:cBhvr>
                                        <p:cTn id="6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xEl>
                                              <p:pRg st="3" end="3"/>
                                            </p:txEl>
                                          </p:spTgt>
                                        </p:tgtEl>
                                        <p:attrNameLst>
                                          <p:attrName>style.visibility</p:attrName>
                                        </p:attrNameLst>
                                      </p:cBhvr>
                                      <p:to>
                                        <p:strVal val="visible"/>
                                      </p:to>
                                    </p:set>
                                    <p:animEffect transition="in" filter="fade">
                                      <p:cBhvr>
                                        <p:cTn id="66" dur="1000"/>
                                        <p:tgtEl>
                                          <p:spTgt spid="16">
                                            <p:txEl>
                                              <p:pRg st="3" end="3"/>
                                            </p:txEl>
                                          </p:spTgt>
                                        </p:tgtEl>
                                      </p:cBhvr>
                                    </p:animEffect>
                                    <p:anim calcmode="lin" valueType="num">
                                      <p:cBhvr>
                                        <p:cTn id="6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6">
                                            <p:txEl>
                                              <p:pRg st="4" end="4"/>
                                            </p:txEl>
                                          </p:spTgt>
                                        </p:tgtEl>
                                        <p:attrNameLst>
                                          <p:attrName>style.visibility</p:attrName>
                                        </p:attrNameLst>
                                      </p:cBhvr>
                                      <p:to>
                                        <p:strVal val="visible"/>
                                      </p:to>
                                    </p:set>
                                    <p:animEffect transition="in" filter="fade">
                                      <p:cBhvr>
                                        <p:cTn id="71" dur="1000"/>
                                        <p:tgtEl>
                                          <p:spTgt spid="16">
                                            <p:txEl>
                                              <p:pRg st="4" end="4"/>
                                            </p:txEl>
                                          </p:spTgt>
                                        </p:tgtEl>
                                      </p:cBhvr>
                                    </p:animEffect>
                                    <p:anim calcmode="lin" valueType="num">
                                      <p:cBhvr>
                                        <p:cTn id="7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54"/>
            <a:ext cx="12192000" cy="10341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18" y="350802"/>
            <a:ext cx="1783444" cy="324830"/>
          </a:xfrm>
          <a:prstGeom prst="rect">
            <a:avLst/>
          </a:prstGeom>
        </p:spPr>
      </p:pic>
      <p:sp>
        <p:nvSpPr>
          <p:cNvPr id="6" name="TextBox 5"/>
          <p:cNvSpPr txBox="1"/>
          <p:nvPr/>
        </p:nvSpPr>
        <p:spPr>
          <a:xfrm>
            <a:off x="3517559" y="230659"/>
            <a:ext cx="6474940" cy="584775"/>
          </a:xfrm>
          <a:prstGeom prst="rect">
            <a:avLst/>
          </a:prstGeom>
          <a:noFill/>
        </p:spPr>
        <p:txBody>
          <a:bodyPr wrap="square" rtlCol="0">
            <a:spAutoFit/>
          </a:bodyPr>
          <a:lstStyle/>
          <a:p>
            <a:r>
              <a:rPr lang="en-US" sz="3200" b="1" i="1" dirty="0">
                <a:ln w="9525">
                  <a:noFill/>
                  <a:prstDash val="solid"/>
                </a:ln>
                <a:solidFill>
                  <a:prstClr val="white"/>
                </a:solidFill>
                <a:latin typeface="Century Gothic"/>
              </a:rPr>
              <a:t>Programming Design Flowchart </a:t>
            </a:r>
            <a:endParaRPr lang="en-CA" i="1" dirty="0">
              <a:solidFill>
                <a:srgbClr val="000000"/>
              </a:solidFill>
              <a:latin typeface="Arial" panose="020B0604020202020204"/>
            </a:endParaRPr>
          </a:p>
        </p:txBody>
      </p:sp>
      <p:sp>
        <p:nvSpPr>
          <p:cNvPr id="7" name="Flowchart: Alternate Process 6"/>
          <p:cNvSpPr/>
          <p:nvPr/>
        </p:nvSpPr>
        <p:spPr>
          <a:xfrm>
            <a:off x="998935" y="2140297"/>
            <a:ext cx="1143008" cy="357190"/>
          </a:xfrm>
          <a:prstGeom prst="flowChartAlternateProcess">
            <a:avLst/>
          </a:prstGeom>
          <a:solidFill>
            <a:srgbClr val="C00000"/>
          </a:solidFill>
          <a:ln w="19050" cap="flat" cmpd="sng" algn="ctr">
            <a:noFill/>
            <a:prstDash val="solid"/>
            <a:miter lim="800000"/>
          </a:ln>
          <a:effectLst/>
        </p:spPr>
        <p:txBody>
          <a:bodyPr rtlCol="0" anchor="ctr"/>
          <a:lstStyle/>
          <a:p>
            <a:pPr algn="ctr">
              <a:defRPr/>
            </a:pPr>
            <a:r>
              <a:rPr lang="en-CA" kern="0" dirty="0">
                <a:solidFill>
                  <a:prstClr val="white"/>
                </a:solidFill>
                <a:latin typeface="Century Gothic"/>
              </a:rPr>
              <a:t>Start</a:t>
            </a:r>
            <a:endParaRPr lang="en-US" kern="0" dirty="0">
              <a:solidFill>
                <a:prstClr val="white"/>
              </a:solidFill>
              <a:latin typeface="Century Gothic"/>
            </a:endParaRPr>
          </a:p>
        </p:txBody>
      </p:sp>
      <p:sp>
        <p:nvSpPr>
          <p:cNvPr id="8" name="Flowchart: Decision 7"/>
          <p:cNvSpPr/>
          <p:nvPr/>
        </p:nvSpPr>
        <p:spPr>
          <a:xfrm>
            <a:off x="2642009" y="1783107"/>
            <a:ext cx="2286016" cy="1071570"/>
          </a:xfrm>
          <a:prstGeom prst="flowChartDecision">
            <a:avLst/>
          </a:prstGeom>
          <a:solidFill>
            <a:srgbClr val="C00000"/>
          </a:solidFill>
          <a:ln w="19050" cap="flat" cmpd="sng" algn="ctr">
            <a:noFill/>
            <a:prstDash val="solid"/>
            <a:miter lim="800000"/>
          </a:ln>
          <a:effectLst/>
        </p:spPr>
        <p:txBody>
          <a:bodyPr rtlCol="0" anchor="ctr"/>
          <a:lstStyle/>
          <a:p>
            <a:pPr algn="ctr">
              <a:defRPr/>
            </a:pPr>
            <a:r>
              <a:rPr lang="en-CA" sz="1600" kern="0" dirty="0" err="1">
                <a:solidFill>
                  <a:prstClr val="white"/>
                </a:solidFill>
                <a:latin typeface="Century Gothic"/>
              </a:rPr>
              <a:t>ScheduleAvailable</a:t>
            </a:r>
            <a:r>
              <a:rPr lang="en-CA" sz="1600" kern="0" dirty="0">
                <a:solidFill>
                  <a:prstClr val="white"/>
                </a:solidFill>
                <a:latin typeface="Century Gothic"/>
              </a:rPr>
              <a:t>?</a:t>
            </a:r>
            <a:endParaRPr lang="en-US" sz="1600" kern="0" dirty="0">
              <a:solidFill>
                <a:prstClr val="white"/>
              </a:solidFill>
              <a:latin typeface="Century Gothic"/>
            </a:endParaRPr>
          </a:p>
        </p:txBody>
      </p:sp>
      <p:sp>
        <p:nvSpPr>
          <p:cNvPr id="9" name="TextBox 8"/>
          <p:cNvSpPr txBox="1"/>
          <p:nvPr/>
        </p:nvSpPr>
        <p:spPr>
          <a:xfrm>
            <a:off x="2779352" y="2783239"/>
            <a:ext cx="571504" cy="369332"/>
          </a:xfrm>
          <a:prstGeom prst="rect">
            <a:avLst/>
          </a:prstGeom>
          <a:noFill/>
          <a:ln>
            <a:noFill/>
          </a:ln>
        </p:spPr>
        <p:txBody>
          <a:bodyPr wrap="square" rtlCol="0" anchor="ctr" anchorCtr="1">
            <a:spAutoFit/>
          </a:bodyPr>
          <a:lstStyle/>
          <a:p>
            <a:r>
              <a:rPr lang="en-CA" b="1" dirty="0">
                <a:solidFill>
                  <a:srgbClr val="000000"/>
                </a:solidFill>
                <a:latin typeface="Century Gothic"/>
              </a:rPr>
              <a:t>no</a:t>
            </a:r>
            <a:endParaRPr lang="en-US" b="1" dirty="0">
              <a:solidFill>
                <a:srgbClr val="000000"/>
              </a:solidFill>
              <a:latin typeface="Century Gothic"/>
            </a:endParaRPr>
          </a:p>
        </p:txBody>
      </p:sp>
      <p:sp>
        <p:nvSpPr>
          <p:cNvPr id="10" name="Rectangle 9"/>
          <p:cNvSpPr/>
          <p:nvPr/>
        </p:nvSpPr>
        <p:spPr>
          <a:xfrm>
            <a:off x="1570439" y="4426313"/>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kern="0" dirty="0">
                <a:solidFill>
                  <a:prstClr val="white"/>
                </a:solidFill>
                <a:latin typeface="Century Gothic"/>
              </a:rPr>
              <a:t>Group</a:t>
            </a:r>
            <a:endParaRPr lang="en-US" kern="0" dirty="0">
              <a:solidFill>
                <a:prstClr val="white"/>
              </a:solidFill>
              <a:latin typeface="Century Gothic"/>
            </a:endParaRPr>
          </a:p>
        </p:txBody>
      </p:sp>
      <p:sp>
        <p:nvSpPr>
          <p:cNvPr id="11" name="Rectangle 10"/>
          <p:cNvSpPr/>
          <p:nvPr/>
        </p:nvSpPr>
        <p:spPr>
          <a:xfrm>
            <a:off x="1570439" y="5283569"/>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sz="1600" kern="0" dirty="0">
                <a:solidFill>
                  <a:prstClr val="white"/>
                </a:solidFill>
                <a:latin typeface="Century Gothic"/>
              </a:rPr>
              <a:t>Calculate</a:t>
            </a:r>
            <a:endParaRPr lang="en-US" sz="1600" kern="0" dirty="0">
              <a:solidFill>
                <a:prstClr val="white"/>
              </a:solidFill>
              <a:latin typeface="Century Gothic"/>
            </a:endParaRPr>
          </a:p>
        </p:txBody>
      </p:sp>
      <p:sp>
        <p:nvSpPr>
          <p:cNvPr id="12" name="Rectangle 11"/>
          <p:cNvSpPr/>
          <p:nvPr/>
        </p:nvSpPr>
        <p:spPr>
          <a:xfrm>
            <a:off x="1570439" y="6140825"/>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sz="1600" kern="0" dirty="0">
                <a:solidFill>
                  <a:prstClr val="white"/>
                </a:solidFill>
                <a:latin typeface="Century Gothic"/>
              </a:rPr>
              <a:t>Simulation</a:t>
            </a:r>
            <a:endParaRPr lang="en-US" sz="1600" kern="0" dirty="0">
              <a:solidFill>
                <a:prstClr val="white"/>
              </a:solidFill>
              <a:latin typeface="Century Gothic"/>
            </a:endParaRPr>
          </a:p>
        </p:txBody>
      </p:sp>
      <p:sp>
        <p:nvSpPr>
          <p:cNvPr id="13" name="Rectangle 12"/>
          <p:cNvSpPr/>
          <p:nvPr/>
        </p:nvSpPr>
        <p:spPr>
          <a:xfrm>
            <a:off x="4285083" y="3211867"/>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sz="1400" kern="0" dirty="0">
                <a:solidFill>
                  <a:prstClr val="white"/>
                </a:solidFill>
                <a:latin typeface="Century Gothic"/>
              </a:rPr>
              <a:t>Install Into Database</a:t>
            </a:r>
            <a:endParaRPr lang="en-US" sz="1400" kern="0" dirty="0">
              <a:solidFill>
                <a:prstClr val="white"/>
              </a:solidFill>
              <a:latin typeface="Century Gothic"/>
            </a:endParaRPr>
          </a:p>
        </p:txBody>
      </p:sp>
      <p:cxnSp>
        <p:nvCxnSpPr>
          <p:cNvPr id="14" name="Elbow Connector 13"/>
          <p:cNvCxnSpPr/>
          <p:nvPr/>
        </p:nvCxnSpPr>
        <p:spPr>
          <a:xfrm rot="5400000">
            <a:off x="2195522" y="2836819"/>
            <a:ext cx="1571636" cy="1607355"/>
          </a:xfrm>
          <a:prstGeom prst="bentConnector3">
            <a:avLst>
              <a:gd name="adj1" fmla="val 50000"/>
            </a:avLst>
          </a:prstGeom>
          <a:noFill/>
          <a:ln w="47625" cap="flat" cmpd="sng" algn="ctr">
            <a:solidFill>
              <a:srgbClr val="002060"/>
            </a:solidFill>
            <a:prstDash val="solid"/>
            <a:miter lim="800000"/>
            <a:tailEnd type="arrow"/>
          </a:ln>
          <a:effectLst/>
        </p:spPr>
      </p:cxnSp>
      <p:cxnSp>
        <p:nvCxnSpPr>
          <p:cNvPr id="15" name="Straight Arrow Connector 14"/>
          <p:cNvCxnSpPr>
            <a:stCxn id="7" idx="3"/>
            <a:endCxn id="8" idx="1"/>
          </p:cNvCxnSpPr>
          <p:nvPr/>
        </p:nvCxnSpPr>
        <p:spPr>
          <a:xfrm>
            <a:off x="2141943" y="2318892"/>
            <a:ext cx="500066" cy="1588"/>
          </a:xfrm>
          <a:prstGeom prst="straightConnector1">
            <a:avLst/>
          </a:prstGeom>
          <a:noFill/>
          <a:ln w="47625" cap="flat" cmpd="sng" algn="ctr">
            <a:solidFill>
              <a:srgbClr val="002060"/>
            </a:solidFill>
            <a:prstDash val="solid"/>
            <a:miter lim="800000"/>
            <a:tailEnd type="arrow"/>
          </a:ln>
          <a:effectLst/>
        </p:spPr>
      </p:cxnSp>
      <p:sp>
        <p:nvSpPr>
          <p:cNvPr id="16" name="Rectangle 15"/>
          <p:cNvSpPr/>
          <p:nvPr/>
        </p:nvSpPr>
        <p:spPr>
          <a:xfrm>
            <a:off x="6713975" y="1854545"/>
            <a:ext cx="1785950" cy="857256"/>
          </a:xfrm>
          <a:prstGeom prst="rect">
            <a:avLst/>
          </a:prstGeom>
          <a:solidFill>
            <a:srgbClr val="C00000"/>
          </a:solidFill>
          <a:ln w="19050" cap="flat" cmpd="sng" algn="ctr">
            <a:noFill/>
            <a:prstDash val="solid"/>
            <a:miter lim="800000"/>
          </a:ln>
          <a:effectLst/>
        </p:spPr>
        <p:txBody>
          <a:bodyPr rtlCol="0" anchor="ctr"/>
          <a:lstStyle/>
          <a:p>
            <a:pPr algn="ctr">
              <a:defRPr/>
            </a:pPr>
            <a:r>
              <a:rPr lang="en-CA" kern="0" dirty="0">
                <a:solidFill>
                  <a:prstClr val="white"/>
                </a:solidFill>
                <a:latin typeface="Century Gothic"/>
              </a:rPr>
              <a:t>Inteactive Schedule</a:t>
            </a:r>
            <a:endParaRPr lang="en-US" kern="0" dirty="0">
              <a:solidFill>
                <a:prstClr val="white"/>
              </a:solidFill>
              <a:latin typeface="Century Gothic"/>
            </a:endParaRPr>
          </a:p>
        </p:txBody>
      </p:sp>
      <p:cxnSp>
        <p:nvCxnSpPr>
          <p:cNvPr id="17" name="Straight Arrow Connector 16"/>
          <p:cNvCxnSpPr>
            <a:stCxn id="8" idx="3"/>
            <a:endCxn id="16" idx="1"/>
          </p:cNvCxnSpPr>
          <p:nvPr/>
        </p:nvCxnSpPr>
        <p:spPr>
          <a:xfrm flipV="1">
            <a:off x="4928025" y="2283173"/>
            <a:ext cx="1785950" cy="35719"/>
          </a:xfrm>
          <a:prstGeom prst="straightConnector1">
            <a:avLst/>
          </a:prstGeom>
          <a:noFill/>
          <a:ln w="47625" cap="flat" cmpd="sng" algn="ctr">
            <a:solidFill>
              <a:srgbClr val="002060"/>
            </a:solidFill>
            <a:prstDash val="solid"/>
            <a:miter lim="800000"/>
            <a:tailEnd type="arrow"/>
          </a:ln>
          <a:effectLst/>
        </p:spPr>
      </p:cxnSp>
      <p:cxnSp>
        <p:nvCxnSpPr>
          <p:cNvPr id="18" name="Elbow Connector 17"/>
          <p:cNvCxnSpPr>
            <a:stCxn id="13" idx="0"/>
          </p:cNvCxnSpPr>
          <p:nvPr/>
        </p:nvCxnSpPr>
        <p:spPr>
          <a:xfrm rot="5400000" flipH="1" flipV="1">
            <a:off x="4642273" y="2533206"/>
            <a:ext cx="928694" cy="428628"/>
          </a:xfrm>
          <a:prstGeom prst="bentConnector3">
            <a:avLst>
              <a:gd name="adj1" fmla="val 50000"/>
            </a:avLst>
          </a:prstGeom>
          <a:noFill/>
          <a:ln w="47625" cap="flat" cmpd="sng" algn="ctr">
            <a:solidFill>
              <a:srgbClr val="002060"/>
            </a:solidFill>
            <a:prstDash val="solid"/>
            <a:miter lim="800000"/>
            <a:tailEnd type="arrow"/>
          </a:ln>
          <a:effectLst/>
        </p:spPr>
      </p:cxnSp>
      <p:sp>
        <p:nvSpPr>
          <p:cNvPr id="19" name="Rectangle 18"/>
          <p:cNvSpPr/>
          <p:nvPr/>
        </p:nvSpPr>
        <p:spPr>
          <a:xfrm>
            <a:off x="6999727" y="3569057"/>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sz="1200" kern="0" dirty="0">
                <a:solidFill>
                  <a:prstClr val="white"/>
                </a:solidFill>
                <a:latin typeface="Century Gothic"/>
              </a:rPr>
              <a:t>Print Personal Schedule</a:t>
            </a:r>
            <a:endParaRPr lang="en-US" sz="1200" kern="0" dirty="0">
              <a:solidFill>
                <a:prstClr val="white"/>
              </a:solidFill>
              <a:latin typeface="Century Gothic"/>
            </a:endParaRPr>
          </a:p>
        </p:txBody>
      </p:sp>
      <p:cxnSp>
        <p:nvCxnSpPr>
          <p:cNvPr id="20" name="Straight Arrow Connector 19"/>
          <p:cNvCxnSpPr>
            <a:stCxn id="16" idx="2"/>
            <a:endCxn id="19" idx="0"/>
          </p:cNvCxnSpPr>
          <p:nvPr/>
        </p:nvCxnSpPr>
        <p:spPr>
          <a:xfrm rot="5400000">
            <a:off x="7178322" y="3140429"/>
            <a:ext cx="857256" cy="1588"/>
          </a:xfrm>
          <a:prstGeom prst="straightConnector1">
            <a:avLst/>
          </a:prstGeom>
          <a:noFill/>
          <a:ln w="47625" cap="flat" cmpd="sng" algn="ctr">
            <a:solidFill>
              <a:srgbClr val="002060"/>
            </a:solidFill>
            <a:prstDash val="solid"/>
            <a:miter lim="800000"/>
            <a:tailEnd type="arrow"/>
          </a:ln>
          <a:effectLst/>
        </p:spPr>
      </p:cxnSp>
      <p:sp>
        <p:nvSpPr>
          <p:cNvPr id="21" name="Rectangle 20"/>
          <p:cNvSpPr/>
          <p:nvPr/>
        </p:nvSpPr>
        <p:spPr>
          <a:xfrm>
            <a:off x="9571495" y="1568793"/>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sz="1400" kern="0" dirty="0">
                <a:solidFill>
                  <a:prstClr val="white"/>
                </a:solidFill>
                <a:latin typeface="Century Gothic"/>
              </a:rPr>
              <a:t>Vacation Report</a:t>
            </a:r>
            <a:endParaRPr lang="en-US" sz="1400" kern="0" dirty="0">
              <a:solidFill>
                <a:prstClr val="white"/>
              </a:solidFill>
              <a:latin typeface="Century Gothic"/>
            </a:endParaRPr>
          </a:p>
        </p:txBody>
      </p:sp>
      <p:sp>
        <p:nvSpPr>
          <p:cNvPr id="22" name="Rectangle 21"/>
          <p:cNvSpPr/>
          <p:nvPr/>
        </p:nvSpPr>
        <p:spPr>
          <a:xfrm>
            <a:off x="9571495" y="2497487"/>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sz="1200" kern="0" dirty="0">
                <a:solidFill>
                  <a:prstClr val="white"/>
                </a:solidFill>
                <a:latin typeface="Century Gothic"/>
              </a:rPr>
              <a:t>Lieu Hours Report</a:t>
            </a:r>
            <a:endParaRPr lang="en-US" sz="1200" kern="0" dirty="0">
              <a:solidFill>
                <a:prstClr val="white"/>
              </a:solidFill>
              <a:latin typeface="Century Gothic"/>
            </a:endParaRPr>
          </a:p>
        </p:txBody>
      </p:sp>
      <p:sp>
        <p:nvSpPr>
          <p:cNvPr id="23" name="Rectangle 22"/>
          <p:cNvSpPr/>
          <p:nvPr/>
        </p:nvSpPr>
        <p:spPr>
          <a:xfrm>
            <a:off x="9571495" y="3497619"/>
            <a:ext cx="1214446" cy="571504"/>
          </a:xfrm>
          <a:prstGeom prst="rect">
            <a:avLst/>
          </a:prstGeom>
          <a:solidFill>
            <a:srgbClr val="C00000"/>
          </a:solidFill>
          <a:ln w="19050" cap="flat" cmpd="sng" algn="ctr">
            <a:noFill/>
            <a:prstDash val="solid"/>
            <a:miter lim="800000"/>
          </a:ln>
          <a:effectLst/>
        </p:spPr>
        <p:txBody>
          <a:bodyPr rtlCol="0" anchor="ctr"/>
          <a:lstStyle/>
          <a:p>
            <a:pPr algn="ctr">
              <a:defRPr/>
            </a:pPr>
            <a:r>
              <a:rPr lang="en-CA" sz="1200" kern="0" dirty="0">
                <a:solidFill>
                  <a:prstClr val="white"/>
                </a:solidFill>
                <a:latin typeface="Century Gothic"/>
              </a:rPr>
              <a:t>Other Leave Report</a:t>
            </a:r>
            <a:endParaRPr lang="en-US" sz="1200" kern="0" dirty="0">
              <a:solidFill>
                <a:prstClr val="white"/>
              </a:solidFill>
              <a:latin typeface="Century Gothic"/>
            </a:endParaRPr>
          </a:p>
        </p:txBody>
      </p:sp>
      <p:sp>
        <p:nvSpPr>
          <p:cNvPr id="24" name="Rectangle 23"/>
          <p:cNvSpPr/>
          <p:nvPr/>
        </p:nvSpPr>
        <p:spPr>
          <a:xfrm>
            <a:off x="9642933" y="4854941"/>
            <a:ext cx="1785950" cy="857256"/>
          </a:xfrm>
          <a:prstGeom prst="rect">
            <a:avLst/>
          </a:prstGeom>
          <a:solidFill>
            <a:srgbClr val="C00000"/>
          </a:solidFill>
          <a:ln w="19050" cap="flat" cmpd="sng" algn="ctr">
            <a:noFill/>
            <a:prstDash val="solid"/>
            <a:miter lim="800000"/>
          </a:ln>
          <a:effectLst/>
        </p:spPr>
        <p:txBody>
          <a:bodyPr rtlCol="0" anchor="ctr"/>
          <a:lstStyle/>
          <a:p>
            <a:pPr algn="ctr">
              <a:defRPr/>
            </a:pPr>
            <a:r>
              <a:rPr lang="en-CA" kern="0" dirty="0">
                <a:solidFill>
                  <a:prstClr val="white"/>
                </a:solidFill>
                <a:latin typeface="Century Gothic"/>
              </a:rPr>
              <a:t>Generate Timesheet</a:t>
            </a:r>
            <a:endParaRPr lang="en-US" kern="0" dirty="0">
              <a:solidFill>
                <a:prstClr val="white"/>
              </a:solidFill>
              <a:latin typeface="Century Gothic"/>
            </a:endParaRPr>
          </a:p>
        </p:txBody>
      </p:sp>
      <p:cxnSp>
        <p:nvCxnSpPr>
          <p:cNvPr id="25" name="Elbow Connector 24"/>
          <p:cNvCxnSpPr>
            <a:stCxn id="16" idx="3"/>
            <a:endCxn id="21" idx="1"/>
          </p:cNvCxnSpPr>
          <p:nvPr/>
        </p:nvCxnSpPr>
        <p:spPr>
          <a:xfrm flipV="1">
            <a:off x="8499925" y="1854545"/>
            <a:ext cx="1071570" cy="428628"/>
          </a:xfrm>
          <a:prstGeom prst="bentConnector3">
            <a:avLst>
              <a:gd name="adj1" fmla="val 50000"/>
            </a:avLst>
          </a:prstGeom>
          <a:noFill/>
          <a:ln w="47625" cap="flat" cmpd="sng" algn="ctr">
            <a:solidFill>
              <a:srgbClr val="002060"/>
            </a:solidFill>
            <a:prstDash val="solid"/>
            <a:miter lim="800000"/>
            <a:tailEnd type="arrow"/>
          </a:ln>
          <a:effectLst/>
        </p:spPr>
      </p:cxnSp>
      <p:cxnSp>
        <p:nvCxnSpPr>
          <p:cNvPr id="26" name="Elbow Connector 25"/>
          <p:cNvCxnSpPr>
            <a:endCxn id="22" idx="1"/>
          </p:cNvCxnSpPr>
          <p:nvPr/>
        </p:nvCxnSpPr>
        <p:spPr>
          <a:xfrm>
            <a:off x="8785677" y="2283173"/>
            <a:ext cx="785818" cy="500066"/>
          </a:xfrm>
          <a:prstGeom prst="bentConnector3">
            <a:avLst>
              <a:gd name="adj1" fmla="val 33227"/>
            </a:avLst>
          </a:prstGeom>
          <a:noFill/>
          <a:ln w="47625" cap="flat" cmpd="sng" algn="ctr">
            <a:solidFill>
              <a:srgbClr val="002060"/>
            </a:solidFill>
            <a:prstDash val="solid"/>
            <a:miter lim="800000"/>
            <a:tailEnd type="arrow"/>
          </a:ln>
          <a:effectLst/>
        </p:spPr>
      </p:cxnSp>
      <p:cxnSp>
        <p:nvCxnSpPr>
          <p:cNvPr id="27" name="Elbow Connector 26"/>
          <p:cNvCxnSpPr>
            <a:stCxn id="16" idx="3"/>
            <a:endCxn id="23" idx="1"/>
          </p:cNvCxnSpPr>
          <p:nvPr/>
        </p:nvCxnSpPr>
        <p:spPr>
          <a:xfrm>
            <a:off x="8499925" y="2283173"/>
            <a:ext cx="1071570" cy="1500198"/>
          </a:xfrm>
          <a:prstGeom prst="bentConnector3">
            <a:avLst>
              <a:gd name="adj1" fmla="val 50000"/>
            </a:avLst>
          </a:prstGeom>
          <a:noFill/>
          <a:ln w="47625" cap="flat" cmpd="sng" algn="ctr">
            <a:solidFill>
              <a:srgbClr val="002060"/>
            </a:solidFill>
            <a:prstDash val="solid"/>
            <a:miter lim="800000"/>
            <a:tailEnd type="arrow"/>
          </a:ln>
          <a:effectLst/>
        </p:spPr>
      </p:cxnSp>
      <p:cxnSp>
        <p:nvCxnSpPr>
          <p:cNvPr id="28" name="Elbow Connector 27"/>
          <p:cNvCxnSpPr>
            <a:stCxn id="16" idx="3"/>
            <a:endCxn id="24" idx="1"/>
          </p:cNvCxnSpPr>
          <p:nvPr/>
        </p:nvCxnSpPr>
        <p:spPr>
          <a:xfrm>
            <a:off x="8499925" y="2283173"/>
            <a:ext cx="1143008" cy="3000396"/>
          </a:xfrm>
          <a:prstGeom prst="bentConnector3">
            <a:avLst>
              <a:gd name="adj1" fmla="val 47117"/>
            </a:avLst>
          </a:prstGeom>
          <a:noFill/>
          <a:ln w="47625" cap="flat" cmpd="sng" algn="ctr">
            <a:solidFill>
              <a:srgbClr val="002060"/>
            </a:solidFill>
            <a:prstDash val="solid"/>
            <a:miter lim="800000"/>
            <a:tailEnd type="arrow"/>
          </a:ln>
          <a:effectLst/>
        </p:spPr>
      </p:cxnSp>
      <p:cxnSp>
        <p:nvCxnSpPr>
          <p:cNvPr id="29" name="Straight Arrow Connector 28"/>
          <p:cNvCxnSpPr>
            <a:stCxn id="10" idx="2"/>
            <a:endCxn id="11" idx="0"/>
          </p:cNvCxnSpPr>
          <p:nvPr/>
        </p:nvCxnSpPr>
        <p:spPr>
          <a:xfrm rot="5400000">
            <a:off x="2034786" y="5140693"/>
            <a:ext cx="285752" cy="1588"/>
          </a:xfrm>
          <a:prstGeom prst="straightConnector1">
            <a:avLst/>
          </a:prstGeom>
          <a:noFill/>
          <a:ln w="47625" cap="flat" cmpd="sng" algn="ctr">
            <a:solidFill>
              <a:srgbClr val="002060"/>
            </a:solidFill>
            <a:prstDash val="solid"/>
            <a:miter lim="800000"/>
            <a:tailEnd type="arrow"/>
          </a:ln>
          <a:effectLst/>
        </p:spPr>
      </p:cxnSp>
      <p:cxnSp>
        <p:nvCxnSpPr>
          <p:cNvPr id="30" name="Straight Arrow Connector 29"/>
          <p:cNvCxnSpPr>
            <a:stCxn id="11" idx="2"/>
            <a:endCxn id="12" idx="0"/>
          </p:cNvCxnSpPr>
          <p:nvPr/>
        </p:nvCxnSpPr>
        <p:spPr>
          <a:xfrm rot="5400000">
            <a:off x="2034786" y="5997949"/>
            <a:ext cx="285752" cy="1588"/>
          </a:xfrm>
          <a:prstGeom prst="straightConnector1">
            <a:avLst/>
          </a:prstGeom>
          <a:noFill/>
          <a:ln w="47625" cap="flat" cmpd="sng" algn="ctr">
            <a:solidFill>
              <a:srgbClr val="002060"/>
            </a:solidFill>
            <a:prstDash val="solid"/>
            <a:miter lim="800000"/>
            <a:tailEnd type="arrow"/>
          </a:ln>
          <a:effectLst/>
        </p:spPr>
      </p:cxnSp>
      <p:sp>
        <p:nvSpPr>
          <p:cNvPr id="31" name="Flowchart: Decision 30"/>
          <p:cNvSpPr/>
          <p:nvPr/>
        </p:nvSpPr>
        <p:spPr>
          <a:xfrm>
            <a:off x="3856455" y="4426313"/>
            <a:ext cx="2071702" cy="1000132"/>
          </a:xfrm>
          <a:prstGeom prst="flowChartDecision">
            <a:avLst/>
          </a:prstGeom>
          <a:solidFill>
            <a:srgbClr val="C00000"/>
          </a:solidFill>
          <a:ln w="19050" cap="flat" cmpd="sng" algn="ctr">
            <a:noFill/>
            <a:prstDash val="solid"/>
            <a:miter lim="800000"/>
          </a:ln>
          <a:effectLst/>
        </p:spPr>
        <p:txBody>
          <a:bodyPr rtlCol="0" anchor="ctr"/>
          <a:lstStyle/>
          <a:p>
            <a:pPr algn="ctr">
              <a:defRPr/>
            </a:pPr>
            <a:r>
              <a:rPr lang="en-CA" sz="1600" kern="0" dirty="0">
                <a:solidFill>
                  <a:prstClr val="white"/>
                </a:solidFill>
                <a:latin typeface="Century Gothic"/>
              </a:rPr>
              <a:t>Satisfy ?</a:t>
            </a:r>
            <a:endParaRPr lang="en-US" sz="1600" kern="0" dirty="0">
              <a:solidFill>
                <a:prstClr val="white"/>
              </a:solidFill>
              <a:latin typeface="Century Gothic"/>
            </a:endParaRPr>
          </a:p>
        </p:txBody>
      </p:sp>
      <p:cxnSp>
        <p:nvCxnSpPr>
          <p:cNvPr id="32" name="Shape 38"/>
          <p:cNvCxnSpPr>
            <a:stCxn id="12" idx="3"/>
            <a:endCxn id="31" idx="2"/>
          </p:cNvCxnSpPr>
          <p:nvPr/>
        </p:nvCxnSpPr>
        <p:spPr>
          <a:xfrm flipV="1">
            <a:off x="2784885" y="5426445"/>
            <a:ext cx="2107421" cy="1000132"/>
          </a:xfrm>
          <a:prstGeom prst="bentConnector2">
            <a:avLst/>
          </a:prstGeom>
          <a:noFill/>
          <a:ln w="47625" cap="flat" cmpd="sng" algn="ctr">
            <a:solidFill>
              <a:srgbClr val="002060"/>
            </a:solidFill>
            <a:prstDash val="solid"/>
            <a:miter lim="800000"/>
            <a:tailEnd type="arrow"/>
          </a:ln>
          <a:effectLst/>
        </p:spPr>
      </p:cxnSp>
      <p:cxnSp>
        <p:nvCxnSpPr>
          <p:cNvPr id="33" name="Elbow Connector 32"/>
          <p:cNvCxnSpPr>
            <a:stCxn id="31" idx="1"/>
            <a:endCxn id="10" idx="3"/>
          </p:cNvCxnSpPr>
          <p:nvPr/>
        </p:nvCxnSpPr>
        <p:spPr>
          <a:xfrm rot="10800000">
            <a:off x="2784885" y="4712065"/>
            <a:ext cx="1071570" cy="214314"/>
          </a:xfrm>
          <a:prstGeom prst="bentConnector3">
            <a:avLst>
              <a:gd name="adj1" fmla="val 50000"/>
            </a:avLst>
          </a:prstGeom>
          <a:noFill/>
          <a:ln w="47625" cap="flat" cmpd="sng" algn="ctr">
            <a:solidFill>
              <a:srgbClr val="002060"/>
            </a:solidFill>
            <a:prstDash val="solid"/>
            <a:miter lim="800000"/>
            <a:tailEnd type="arrow"/>
          </a:ln>
          <a:effectLst/>
        </p:spPr>
      </p:cxnSp>
      <p:grpSp>
        <p:nvGrpSpPr>
          <p:cNvPr id="34" name="Group 33"/>
          <p:cNvGrpSpPr/>
          <p:nvPr/>
        </p:nvGrpSpPr>
        <p:grpSpPr>
          <a:xfrm>
            <a:off x="4892306" y="3771229"/>
            <a:ext cx="1130667" cy="642942"/>
            <a:chOff x="4923159" y="3799457"/>
            <a:chExt cx="1028377" cy="642942"/>
          </a:xfrm>
          <a:noFill/>
        </p:grpSpPr>
        <p:sp>
          <p:nvSpPr>
            <p:cNvPr id="35" name="TextBox 34"/>
            <p:cNvSpPr txBox="1"/>
            <p:nvPr/>
          </p:nvSpPr>
          <p:spPr>
            <a:xfrm>
              <a:off x="5165718" y="3857628"/>
              <a:ext cx="785818" cy="369332"/>
            </a:xfrm>
            <a:prstGeom prst="rect">
              <a:avLst/>
            </a:prstGeom>
            <a:grpFill/>
            <a:ln>
              <a:noFill/>
            </a:ln>
          </p:spPr>
          <p:txBody>
            <a:bodyPr wrap="square" rtlCol="0" anchor="ctr" anchorCtr="1">
              <a:spAutoFit/>
            </a:bodyPr>
            <a:lstStyle/>
            <a:p>
              <a:pPr>
                <a:defRPr/>
              </a:pPr>
              <a:r>
                <a:rPr lang="en-CA" b="1" kern="0" dirty="0">
                  <a:solidFill>
                    <a:srgbClr val="000000"/>
                  </a:solidFill>
                  <a:latin typeface="Century Gothic"/>
                </a:rPr>
                <a:t>yes</a:t>
              </a:r>
              <a:endParaRPr lang="en-US" b="1" kern="0" dirty="0">
                <a:solidFill>
                  <a:srgbClr val="000000"/>
                </a:solidFill>
                <a:latin typeface="Century Gothic"/>
              </a:endParaRPr>
            </a:p>
          </p:txBody>
        </p:sp>
        <p:cxnSp>
          <p:nvCxnSpPr>
            <p:cNvPr id="36" name="Straight Arrow Connector 35"/>
            <p:cNvCxnSpPr>
              <a:stCxn id="31" idx="0"/>
              <a:endCxn id="13" idx="2"/>
            </p:cNvCxnSpPr>
            <p:nvPr/>
          </p:nvCxnSpPr>
          <p:spPr>
            <a:xfrm flipV="1">
              <a:off x="4923159" y="3799457"/>
              <a:ext cx="0" cy="642942"/>
            </a:xfrm>
            <a:prstGeom prst="straightConnector1">
              <a:avLst/>
            </a:prstGeom>
            <a:grpFill/>
            <a:ln w="47625" cap="flat" cmpd="sng" algn="ctr">
              <a:solidFill>
                <a:srgbClr val="002060"/>
              </a:solidFill>
              <a:prstDash val="solid"/>
              <a:miter lim="800000"/>
              <a:tailEnd type="arrow"/>
            </a:ln>
            <a:effectLst/>
          </p:spPr>
        </p:cxnSp>
      </p:grpSp>
      <p:sp>
        <p:nvSpPr>
          <p:cNvPr id="37" name="TextBox 36"/>
          <p:cNvSpPr txBox="1"/>
          <p:nvPr/>
        </p:nvSpPr>
        <p:spPr>
          <a:xfrm>
            <a:off x="4942654" y="1783107"/>
            <a:ext cx="785818" cy="369332"/>
          </a:xfrm>
          <a:prstGeom prst="rect">
            <a:avLst/>
          </a:prstGeom>
          <a:noFill/>
          <a:ln>
            <a:noFill/>
          </a:ln>
        </p:spPr>
        <p:txBody>
          <a:bodyPr wrap="square" rtlCol="0" anchor="ctr" anchorCtr="1">
            <a:spAutoFit/>
          </a:bodyPr>
          <a:lstStyle/>
          <a:p>
            <a:pPr algn="r"/>
            <a:r>
              <a:rPr lang="en-CA" b="1" dirty="0">
                <a:solidFill>
                  <a:srgbClr val="000000"/>
                </a:solidFill>
                <a:latin typeface="Century Gothic"/>
              </a:rPr>
              <a:t>yes</a:t>
            </a:r>
            <a:endParaRPr lang="en-US" b="1" dirty="0">
              <a:solidFill>
                <a:srgbClr val="000000"/>
              </a:solidFill>
              <a:latin typeface="Century Gothic"/>
            </a:endParaRPr>
          </a:p>
        </p:txBody>
      </p:sp>
      <p:sp>
        <p:nvSpPr>
          <p:cNvPr id="38" name="TextBox 37"/>
          <p:cNvSpPr txBox="1"/>
          <p:nvPr/>
        </p:nvSpPr>
        <p:spPr>
          <a:xfrm>
            <a:off x="3570703" y="4426313"/>
            <a:ext cx="571504" cy="369332"/>
          </a:xfrm>
          <a:prstGeom prst="rect">
            <a:avLst/>
          </a:prstGeom>
          <a:noFill/>
          <a:ln>
            <a:noFill/>
          </a:ln>
        </p:spPr>
        <p:txBody>
          <a:bodyPr wrap="square" rtlCol="0" anchor="ctr" anchorCtr="1">
            <a:spAutoFit/>
          </a:bodyPr>
          <a:lstStyle/>
          <a:p>
            <a:r>
              <a:rPr lang="en-CA" b="1" dirty="0">
                <a:solidFill>
                  <a:srgbClr val="000000"/>
                </a:solidFill>
                <a:latin typeface="Century Gothic"/>
              </a:rPr>
              <a:t>no</a:t>
            </a:r>
            <a:endParaRPr lang="en-US" b="1" dirty="0">
              <a:solidFill>
                <a:srgbClr val="000000"/>
              </a:solidFill>
              <a:latin typeface="Century Gothic"/>
            </a:endParaRPr>
          </a:p>
        </p:txBody>
      </p:sp>
      <p:sp>
        <p:nvSpPr>
          <p:cNvPr id="39" name="Rectangle 38"/>
          <p:cNvSpPr/>
          <p:nvPr/>
        </p:nvSpPr>
        <p:spPr>
          <a:xfrm>
            <a:off x="6576229" y="1264801"/>
            <a:ext cx="2016224" cy="303992"/>
          </a:xfrm>
          <a:prstGeom prst="rect">
            <a:avLst/>
          </a:prstGeom>
          <a:solidFill>
            <a:srgbClr val="C00000"/>
          </a:solidFill>
          <a:ln w="19050" cap="flat" cmpd="sng" algn="ctr">
            <a:noFill/>
            <a:prstDash val="solid"/>
            <a:miter lim="800000"/>
          </a:ln>
          <a:effectLst/>
        </p:spPr>
        <p:txBody>
          <a:bodyPr rtlCol="0" anchor="ctr"/>
          <a:lstStyle/>
          <a:p>
            <a:pPr algn="ctr">
              <a:defRPr/>
            </a:pPr>
            <a:r>
              <a:rPr lang="en-US" kern="0" dirty="0">
                <a:solidFill>
                  <a:prstClr val="white"/>
                </a:solidFill>
                <a:latin typeface="Century Gothic"/>
              </a:rPr>
              <a:t>Input from Ops</a:t>
            </a:r>
            <a:endParaRPr lang="en-CA" kern="0" dirty="0">
              <a:solidFill>
                <a:prstClr val="white"/>
              </a:solidFill>
              <a:latin typeface="Century Gothic"/>
            </a:endParaRPr>
          </a:p>
        </p:txBody>
      </p:sp>
      <p:cxnSp>
        <p:nvCxnSpPr>
          <p:cNvPr id="40" name="Straight Arrow Connector 39"/>
          <p:cNvCxnSpPr>
            <a:endCxn id="16" idx="0"/>
          </p:cNvCxnSpPr>
          <p:nvPr/>
        </p:nvCxnSpPr>
        <p:spPr>
          <a:xfrm>
            <a:off x="7606156" y="1568793"/>
            <a:ext cx="794" cy="285752"/>
          </a:xfrm>
          <a:prstGeom prst="straightConnector1">
            <a:avLst/>
          </a:prstGeom>
          <a:noFill/>
          <a:ln w="47625" cap="flat" cmpd="sng" algn="ctr">
            <a:solidFill>
              <a:srgbClr val="002060"/>
            </a:solidFill>
            <a:prstDash val="solid"/>
            <a:miter lim="800000"/>
            <a:tailEnd type="triangle"/>
          </a:ln>
          <a:effectLst/>
        </p:spPr>
      </p:cxnSp>
    </p:spTree>
    <p:extLst>
      <p:ext uri="{BB962C8B-B14F-4D97-AF65-F5344CB8AC3E}">
        <p14:creationId xmlns="" xmlns:p14="http://schemas.microsoft.com/office/powerpoint/2010/main" val="33737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additive="base">
                                        <p:cTn id="69" dur="500" fill="hold"/>
                                        <p:tgtEl>
                                          <p:spTgt spid="13"/>
                                        </p:tgtEl>
                                        <p:attrNameLst>
                                          <p:attrName>ppt_x</p:attrName>
                                        </p:attrNameLst>
                                      </p:cBhvr>
                                      <p:tavLst>
                                        <p:tav tm="0">
                                          <p:val>
                                            <p:strVal val="#ppt_x"/>
                                          </p:val>
                                        </p:tav>
                                        <p:tav tm="100000">
                                          <p:val>
                                            <p:strVal val="#ppt_x"/>
                                          </p:val>
                                        </p:tav>
                                      </p:tavLst>
                                    </p:anim>
                                    <p:anim calcmode="lin" valueType="num">
                                      <p:cBhvr additive="base">
                                        <p:cTn id="7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fill="hold"/>
                                        <p:tgtEl>
                                          <p:spTgt spid="40"/>
                                        </p:tgtEl>
                                        <p:attrNameLst>
                                          <p:attrName>ppt_x</p:attrName>
                                        </p:attrNameLst>
                                      </p:cBhvr>
                                      <p:tavLst>
                                        <p:tav tm="0">
                                          <p:val>
                                            <p:strVal val="#ppt_x"/>
                                          </p:val>
                                        </p:tav>
                                        <p:tav tm="100000">
                                          <p:val>
                                            <p:strVal val="#ppt_x"/>
                                          </p:val>
                                        </p:tav>
                                      </p:tavLst>
                                    </p:anim>
                                    <p:anim calcmode="lin" valueType="num">
                                      <p:cBhvr additive="base">
                                        <p:cTn id="10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500" fill="hold"/>
                                        <p:tgtEl>
                                          <p:spTgt spid="21"/>
                                        </p:tgtEl>
                                        <p:attrNameLst>
                                          <p:attrName>ppt_x</p:attrName>
                                        </p:attrNameLst>
                                      </p:cBhvr>
                                      <p:tavLst>
                                        <p:tav tm="0">
                                          <p:val>
                                            <p:strVal val="#ppt_x"/>
                                          </p:val>
                                        </p:tav>
                                        <p:tav tm="100000">
                                          <p:val>
                                            <p:strVal val="#ppt_x"/>
                                          </p:val>
                                        </p:tav>
                                      </p:tavLst>
                                    </p:anim>
                                    <p:anim calcmode="lin" valueType="num">
                                      <p:cBhvr additive="base">
                                        <p:cTn id="114" dur="500" fill="hold"/>
                                        <p:tgtEl>
                                          <p:spTgt spid="21"/>
                                        </p:tgtEl>
                                        <p:attrNameLst>
                                          <p:attrName>ppt_y</p:attrName>
                                        </p:attrNameLst>
                                      </p:cBhvr>
                                      <p:tavLst>
                                        <p:tav tm="0">
                                          <p:val>
                                            <p:strVal val="1+#ppt_h/2"/>
                                          </p:val>
                                        </p:tav>
                                        <p:tav tm="100000">
                                          <p:val>
                                            <p:strVal val="#ppt_y"/>
                                          </p:val>
                                        </p:tav>
                                      </p:tavLst>
                                    </p:anim>
                                  </p:childTnLst>
                                </p:cTn>
                              </p:par>
                              <p:par>
                                <p:cTn id="115" presetID="2" presetClass="entr" presetSubtype="4" fill="hold" nodeType="with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additive="base">
                                        <p:cTn id="117" dur="500" fill="hold"/>
                                        <p:tgtEl>
                                          <p:spTgt spid="25"/>
                                        </p:tgtEl>
                                        <p:attrNameLst>
                                          <p:attrName>ppt_x</p:attrName>
                                        </p:attrNameLst>
                                      </p:cBhvr>
                                      <p:tavLst>
                                        <p:tav tm="0">
                                          <p:val>
                                            <p:strVal val="#ppt_x"/>
                                          </p:val>
                                        </p:tav>
                                        <p:tav tm="100000">
                                          <p:val>
                                            <p:strVal val="#ppt_x"/>
                                          </p:val>
                                        </p:tav>
                                      </p:tavLst>
                                    </p:anim>
                                    <p:anim calcmode="lin" valueType="num">
                                      <p:cBhvr additive="base">
                                        <p:cTn id="1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500" fill="hold"/>
                                        <p:tgtEl>
                                          <p:spTgt spid="26"/>
                                        </p:tgtEl>
                                        <p:attrNameLst>
                                          <p:attrName>ppt_x</p:attrName>
                                        </p:attrNameLst>
                                      </p:cBhvr>
                                      <p:tavLst>
                                        <p:tav tm="0">
                                          <p:val>
                                            <p:strVal val="#ppt_x"/>
                                          </p:val>
                                        </p:tav>
                                        <p:tav tm="100000">
                                          <p:val>
                                            <p:strVal val="#ppt_x"/>
                                          </p:val>
                                        </p:tav>
                                      </p:tavLst>
                                    </p:anim>
                                    <p:anim calcmode="lin" valueType="num">
                                      <p:cBhvr additive="base">
                                        <p:cTn id="1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500" fill="hold"/>
                                        <p:tgtEl>
                                          <p:spTgt spid="23"/>
                                        </p:tgtEl>
                                        <p:attrNameLst>
                                          <p:attrName>ppt_x</p:attrName>
                                        </p:attrNameLst>
                                      </p:cBhvr>
                                      <p:tavLst>
                                        <p:tav tm="0">
                                          <p:val>
                                            <p:strVal val="#ppt_x"/>
                                          </p:val>
                                        </p:tav>
                                        <p:tav tm="100000">
                                          <p:val>
                                            <p:strVal val="#ppt_x"/>
                                          </p:val>
                                        </p:tav>
                                      </p:tavLst>
                                    </p:anim>
                                    <p:anim calcmode="lin" valueType="num">
                                      <p:cBhvr additive="base">
                                        <p:cTn id="134" dur="500" fill="hold"/>
                                        <p:tgtEl>
                                          <p:spTgt spid="23"/>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27"/>
                                        </p:tgtEl>
                                        <p:attrNameLst>
                                          <p:attrName>style.visibility</p:attrName>
                                        </p:attrNameLst>
                                      </p:cBhvr>
                                      <p:to>
                                        <p:strVal val="visible"/>
                                      </p:to>
                                    </p:set>
                                    <p:anim calcmode="lin" valueType="num">
                                      <p:cBhvr additive="base">
                                        <p:cTn id="137" dur="500" fill="hold"/>
                                        <p:tgtEl>
                                          <p:spTgt spid="27"/>
                                        </p:tgtEl>
                                        <p:attrNameLst>
                                          <p:attrName>ppt_x</p:attrName>
                                        </p:attrNameLst>
                                      </p:cBhvr>
                                      <p:tavLst>
                                        <p:tav tm="0">
                                          <p:val>
                                            <p:strVal val="#ppt_x"/>
                                          </p:val>
                                        </p:tav>
                                        <p:tav tm="100000">
                                          <p:val>
                                            <p:strVal val="#ppt_x"/>
                                          </p:val>
                                        </p:tav>
                                      </p:tavLst>
                                    </p:anim>
                                    <p:anim calcmode="lin" valueType="num">
                                      <p:cBhvr additive="base">
                                        <p:cTn id="1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additive="base">
                                        <p:cTn id="143" dur="500" fill="hold"/>
                                        <p:tgtEl>
                                          <p:spTgt spid="24"/>
                                        </p:tgtEl>
                                        <p:attrNameLst>
                                          <p:attrName>ppt_x</p:attrName>
                                        </p:attrNameLst>
                                      </p:cBhvr>
                                      <p:tavLst>
                                        <p:tav tm="0">
                                          <p:val>
                                            <p:strVal val="#ppt_x"/>
                                          </p:val>
                                        </p:tav>
                                        <p:tav tm="100000">
                                          <p:val>
                                            <p:strVal val="#ppt_x"/>
                                          </p:val>
                                        </p:tav>
                                      </p:tavLst>
                                    </p:anim>
                                    <p:anim calcmode="lin" valueType="num">
                                      <p:cBhvr additive="base">
                                        <p:cTn id="144" dur="500" fill="hold"/>
                                        <p:tgtEl>
                                          <p:spTgt spid="24"/>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28"/>
                                        </p:tgtEl>
                                        <p:attrNameLst>
                                          <p:attrName>style.visibility</p:attrName>
                                        </p:attrNameLst>
                                      </p:cBhvr>
                                      <p:to>
                                        <p:strVal val="visible"/>
                                      </p:to>
                                    </p:set>
                                    <p:anim calcmode="lin" valueType="num">
                                      <p:cBhvr additive="base">
                                        <p:cTn id="147" dur="500" fill="hold"/>
                                        <p:tgtEl>
                                          <p:spTgt spid="28"/>
                                        </p:tgtEl>
                                        <p:attrNameLst>
                                          <p:attrName>ppt_x</p:attrName>
                                        </p:attrNameLst>
                                      </p:cBhvr>
                                      <p:tavLst>
                                        <p:tav tm="0">
                                          <p:val>
                                            <p:strVal val="#ppt_x"/>
                                          </p:val>
                                        </p:tav>
                                        <p:tav tm="100000">
                                          <p:val>
                                            <p:strVal val="#ppt_x"/>
                                          </p:val>
                                        </p:tav>
                                      </p:tavLst>
                                    </p:anim>
                                    <p:anim calcmode="lin" valueType="num">
                                      <p:cBhvr additive="base">
                                        <p:cTn id="14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3" grpId="0" animBg="1"/>
      <p:bldP spid="16" grpId="0" animBg="1"/>
      <p:bldP spid="19" grpId="0" animBg="1"/>
      <p:bldP spid="21" grpId="0" animBg="1"/>
      <p:bldP spid="22" grpId="0" animBg="1"/>
      <p:bldP spid="23" grpId="0" animBg="1"/>
      <p:bldP spid="24" grpId="0" animBg="1"/>
      <p:bldP spid="31" grpId="0" animBg="1"/>
      <p:bldP spid="37" grpId="0"/>
      <p:bldP spid="38" grpId="0"/>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TotalTime>
  <Words>1730</Words>
  <Application>Microsoft Office PowerPoint</Application>
  <PresentationFormat>Custom</PresentationFormat>
  <Paragraphs>226</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ISAC</dc:creator>
  <cp:lastModifiedBy>TCR-535885</cp:lastModifiedBy>
  <cp:revision>95</cp:revision>
  <dcterms:created xsi:type="dcterms:W3CDTF">2018-09-23T02:58:07Z</dcterms:created>
  <dcterms:modified xsi:type="dcterms:W3CDTF">2018-09-28T05:14:11Z</dcterms:modified>
</cp:coreProperties>
</file>