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 id="2147483844" r:id="rId3"/>
  </p:sldMasterIdLst>
  <p:notesMasterIdLst>
    <p:notesMasterId r:id="rId28"/>
  </p:notesMasterIdLst>
  <p:handoutMasterIdLst>
    <p:handoutMasterId r:id="rId29"/>
  </p:handoutMasterIdLst>
  <p:sldIdLst>
    <p:sldId id="256" r:id="rId4"/>
    <p:sldId id="299" r:id="rId5"/>
    <p:sldId id="298" r:id="rId6"/>
    <p:sldId id="294" r:id="rId7"/>
    <p:sldId id="315" r:id="rId8"/>
    <p:sldId id="296" r:id="rId9"/>
    <p:sldId id="295" r:id="rId10"/>
    <p:sldId id="302" r:id="rId11"/>
    <p:sldId id="303" r:id="rId12"/>
    <p:sldId id="306" r:id="rId13"/>
    <p:sldId id="307" r:id="rId14"/>
    <p:sldId id="316" r:id="rId15"/>
    <p:sldId id="301" r:id="rId16"/>
    <p:sldId id="308" r:id="rId17"/>
    <p:sldId id="321" r:id="rId18"/>
    <p:sldId id="322" r:id="rId19"/>
    <p:sldId id="317" r:id="rId20"/>
    <p:sldId id="318" r:id="rId21"/>
    <p:sldId id="310" r:id="rId22"/>
    <p:sldId id="311" r:id="rId23"/>
    <p:sldId id="313" r:id="rId24"/>
    <p:sldId id="320" r:id="rId25"/>
    <p:sldId id="314" r:id="rId26"/>
    <p:sldId id="31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9C6"/>
    <a:srgbClr val="FF9F11"/>
    <a:srgbClr val="FF9900"/>
    <a:srgbClr val="000099"/>
    <a:srgbClr val="FF5050"/>
    <a:srgbClr val="33CC33"/>
    <a:srgbClr val="CCFF33"/>
    <a:srgbClr val="C998BD"/>
    <a:srgbClr val="92518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7" autoAdjust="0"/>
    <p:restoredTop sz="88676" autoAdjust="0"/>
  </p:normalViewPr>
  <p:slideViewPr>
    <p:cSldViewPr>
      <p:cViewPr varScale="1">
        <p:scale>
          <a:sx n="128" d="100"/>
          <a:sy n="128" d="100"/>
        </p:scale>
        <p:origin x="93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5" d="100"/>
          <a:sy n="65" d="100"/>
        </p:scale>
        <p:origin x="279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4E7F8A-E73A-4439-89F5-904083EF7853}" type="datetimeFigureOut">
              <a:rPr lang="en-US" smtClean="0"/>
              <a:t>10/11/2018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8C028F-3E47-4D7A-870F-41892B47629D}" type="slidenum">
              <a:rPr lang="en-US" smtClean="0"/>
              <a:t>‹#›</a:t>
            </a:fld>
            <a:endParaRPr lang="en-US"/>
          </a:p>
        </p:txBody>
      </p:sp>
    </p:spTree>
    <p:extLst>
      <p:ext uri="{BB962C8B-B14F-4D97-AF65-F5344CB8AC3E}">
        <p14:creationId xmlns:p14="http://schemas.microsoft.com/office/powerpoint/2010/main" val="223149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37C29-CE49-443F-9451-DD17BEF95765}" type="datetimeFigureOut">
              <a:rPr lang="en-US" smtClean="0"/>
              <a:pPr/>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1DEAF-0CE5-45D0-B670-0ED51D8C87F5}" type="slidenum">
              <a:rPr lang="en-US" smtClean="0"/>
              <a:pPr/>
              <a:t>‹#›</a:t>
            </a:fld>
            <a:endParaRPr lang="en-US"/>
          </a:p>
        </p:txBody>
      </p:sp>
    </p:spTree>
    <p:extLst>
      <p:ext uri="{BB962C8B-B14F-4D97-AF65-F5344CB8AC3E}">
        <p14:creationId xmlns:p14="http://schemas.microsoft.com/office/powerpoint/2010/main" val="160146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everyone,</a:t>
            </a:r>
          </a:p>
          <a:p>
            <a:endParaRPr lang="en-US" baseline="0" dirty="0" smtClean="0"/>
          </a:p>
          <a:p>
            <a:r>
              <a:rPr lang="en-US" baseline="0" dirty="0" smtClean="0"/>
              <a:t>My name is Abdel, I’ve been working at CERN for 8 years as shift Leader of PS Complex.</a:t>
            </a:r>
          </a:p>
          <a:p>
            <a:r>
              <a:rPr lang="en-US" baseline="0" dirty="0" smtClean="0"/>
              <a:t>I’d like to start by saying that it’s my first talk given in English, then don’t hesitate to interrupt myself if something is not understood. </a:t>
            </a:r>
          </a:p>
          <a:p>
            <a:r>
              <a:rPr lang="en-US" baseline="0" dirty="0" smtClean="0"/>
              <a:t>I’m </a:t>
            </a:r>
            <a:r>
              <a:rPr lang="en-US" baseline="0" dirty="0" err="1" smtClean="0"/>
              <a:t>gonna</a:t>
            </a:r>
            <a:r>
              <a:rPr lang="en-US" baseline="0" dirty="0" smtClean="0"/>
              <a:t> talk about the re-commissioning of the machine after a 15 months shutdown.</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A1C1DEAF-0CE5-45D0-B670-0ED51D8C87F5}" type="slidenum">
              <a:rPr lang="en-US" smtClean="0"/>
              <a:pPr/>
              <a:t>1</a:t>
            </a:fld>
            <a:endParaRPr lang="en-US"/>
          </a:p>
        </p:txBody>
      </p:sp>
    </p:spTree>
    <p:extLst>
      <p:ext uri="{BB962C8B-B14F-4D97-AF65-F5344CB8AC3E}">
        <p14:creationId xmlns:p14="http://schemas.microsoft.com/office/powerpoint/2010/main" val="12330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my talk</a:t>
            </a:r>
            <a:r>
              <a:rPr lang="en-US" baseline="0" dirty="0" smtClean="0"/>
              <a:t> by presenting the LHC injector complex,</a:t>
            </a:r>
          </a:p>
          <a:p>
            <a:r>
              <a:rPr lang="en-US" baseline="0" dirty="0" smtClean="0"/>
              <a:t>I will also say few words about the LHC and its injectors long term schedule</a:t>
            </a:r>
          </a:p>
          <a:p>
            <a:r>
              <a:rPr lang="en-US" baseline="0" dirty="0" smtClean="0"/>
              <a:t>Then I will explain what is the recommissioning and how we do it.</a:t>
            </a:r>
          </a:p>
          <a:p>
            <a:r>
              <a:rPr lang="en-US" baseline="0" dirty="0" smtClean="0"/>
              <a:t>The coming long-shutdown 2 work in the PS Booster.</a:t>
            </a:r>
          </a:p>
          <a:p>
            <a:r>
              <a:rPr lang="en-US" baseline="0" dirty="0" smtClean="0"/>
              <a:t>The 2020 machine start-up preparation </a:t>
            </a:r>
          </a:p>
          <a:p>
            <a:r>
              <a:rPr lang="en-US" baseline="0" dirty="0" smtClean="0"/>
              <a:t>And I will conclude.</a:t>
            </a:r>
            <a:endParaRPr lang="en-GB" dirty="0"/>
          </a:p>
        </p:txBody>
      </p:sp>
      <p:sp>
        <p:nvSpPr>
          <p:cNvPr id="4" name="Slide Number Placeholder 3"/>
          <p:cNvSpPr>
            <a:spLocks noGrp="1"/>
          </p:cNvSpPr>
          <p:nvPr>
            <p:ph type="sldNum" sz="quarter" idx="10"/>
          </p:nvPr>
        </p:nvSpPr>
        <p:spPr/>
        <p:txBody>
          <a:bodyPr/>
          <a:lstStyle/>
          <a:p>
            <a:fld id="{A1C1DEAF-0CE5-45D0-B670-0ED51D8C87F5}" type="slidenum">
              <a:rPr lang="en-US" smtClean="0"/>
              <a:pPr/>
              <a:t>2</a:t>
            </a:fld>
            <a:endParaRPr lang="en-US"/>
          </a:p>
        </p:txBody>
      </p:sp>
    </p:spTree>
    <p:extLst>
      <p:ext uri="{BB962C8B-B14F-4D97-AF65-F5344CB8AC3E}">
        <p14:creationId xmlns:p14="http://schemas.microsoft.com/office/powerpoint/2010/main" val="42518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5AEDC9-44EB-41A1-BDF8-EEEBE2F5972F}" type="slidenum">
              <a:rPr lang="en-GB" smtClean="0"/>
              <a:t>3</a:t>
            </a:fld>
            <a:endParaRPr lang="en-GB"/>
          </a:p>
        </p:txBody>
      </p:sp>
    </p:spTree>
    <p:extLst>
      <p:ext uri="{BB962C8B-B14F-4D97-AF65-F5344CB8AC3E}">
        <p14:creationId xmlns:p14="http://schemas.microsoft.com/office/powerpoint/2010/main" val="21802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a master plan of the LHC era moving to the High Luminosity LHC era. Since the LHC is running, we needed to place few slots of long breaks/shutdowns:</a:t>
            </a:r>
          </a:p>
          <a:p>
            <a:pPr marL="171450" indent="-171450">
              <a:buFontTx/>
              <a:buChar char="-"/>
            </a:pPr>
            <a:r>
              <a:rPr lang="en-US" baseline="0" dirty="0" smtClean="0"/>
              <a:t>LS1: for the LHC energy upgrade (to ramp above 3.5TeV to 6.5TeV)-&gt; (Consolidation of ~1500 Interconnections) Splices  quality check done by the operators.</a:t>
            </a:r>
          </a:p>
          <a:p>
            <a:pPr marL="171450" indent="-171450">
              <a:buFontTx/>
              <a:buChar char="-"/>
            </a:pPr>
            <a:r>
              <a:rPr lang="en-US" baseline="0" dirty="0" smtClean="0"/>
              <a:t>LS2: Mainly for the LHC Injectors Upgrade.</a:t>
            </a:r>
          </a:p>
          <a:p>
            <a:pPr marL="171450" indent="-171450">
              <a:buFontTx/>
              <a:buChar char="-"/>
            </a:pPr>
            <a:r>
              <a:rPr lang="en-US" baseline="0" dirty="0" smtClean="0"/>
              <a:t>LS3: Will host the final consolidation and upgrade for the HL-LHC (new crab-cavities, many new magnets with new technology and upgrade of the interaction points: ALICE/ATLAS/LHCB/CMS)</a:t>
            </a:r>
          </a:p>
          <a:p>
            <a:pPr marL="0" indent="0">
              <a:buFontTx/>
              <a:buNone/>
            </a:pPr>
            <a:endParaRPr lang="en-US" baseline="0" dirty="0" smtClean="0"/>
          </a:p>
          <a:p>
            <a:pPr marL="0" indent="0">
              <a:buFontTx/>
              <a:buNone/>
            </a:pPr>
            <a:r>
              <a:rPr lang="en-US" baseline="0" dirty="0" smtClean="0"/>
              <a:t>In order to prepare and to increase the LHC performances we had to adapt all the injectors, that’s what will very soon take place in LS2. Of course the upgrade is very important BUT the recommissioning is even more important.</a:t>
            </a:r>
            <a:endParaRPr lang="en-GB" dirty="0" smtClean="0"/>
          </a:p>
          <a:p>
            <a:pPr marL="171450" indent="-171450">
              <a:buFontTx/>
              <a:buChar char="-"/>
            </a:pPr>
            <a:endParaRPr lang="en-US"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1C1DEAF-0CE5-45D0-B670-0ED51D8C87F5}" type="slidenum">
              <a:rPr lang="en-US" smtClean="0"/>
              <a:pPr/>
              <a:t>6</a:t>
            </a:fld>
            <a:endParaRPr lang="en-US"/>
          </a:p>
        </p:txBody>
      </p:sp>
    </p:spTree>
    <p:extLst>
      <p:ext uri="{BB962C8B-B14F-4D97-AF65-F5344CB8AC3E}">
        <p14:creationId xmlns:p14="http://schemas.microsoft.com/office/powerpoint/2010/main" val="401257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C1DEAF-0CE5-45D0-B670-0ED51D8C87F5}" type="slidenum">
              <a:rPr lang="en-US" smtClean="0"/>
              <a:pPr/>
              <a:t>11</a:t>
            </a:fld>
            <a:endParaRPr lang="en-US"/>
          </a:p>
        </p:txBody>
      </p:sp>
    </p:spTree>
    <p:extLst>
      <p:ext uri="{BB962C8B-B14F-4D97-AF65-F5344CB8AC3E}">
        <p14:creationId xmlns:p14="http://schemas.microsoft.com/office/powerpoint/2010/main" val="316396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687FB5-0E32-4EF6-A2F9-97D8EDA7258B}" type="slidenum">
              <a:rPr lang="en-GB" smtClean="0"/>
              <a:t>19</a:t>
            </a:fld>
            <a:endParaRPr lang="en-GB" dirty="0"/>
          </a:p>
        </p:txBody>
      </p:sp>
    </p:spTree>
    <p:extLst>
      <p:ext uri="{BB962C8B-B14F-4D97-AF65-F5344CB8AC3E}">
        <p14:creationId xmlns:p14="http://schemas.microsoft.com/office/powerpoint/2010/main" val="113412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687FB5-0E32-4EF6-A2F9-97D8EDA7258B}" type="slidenum">
              <a:rPr lang="en-GB" smtClean="0"/>
              <a:t>20</a:t>
            </a:fld>
            <a:endParaRPr lang="en-GB" dirty="0"/>
          </a:p>
        </p:txBody>
      </p:sp>
    </p:spTree>
    <p:extLst>
      <p:ext uri="{BB962C8B-B14F-4D97-AF65-F5344CB8AC3E}">
        <p14:creationId xmlns:p14="http://schemas.microsoft.com/office/powerpoint/2010/main" val="331891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fr-FR"/>
          </a:p>
        </p:txBody>
      </p:sp>
      <p:sp>
        <p:nvSpPr>
          <p:cNvPr id="9" name="Footer Placeholder 8"/>
          <p:cNvSpPr>
            <a:spLocks noGrp="1"/>
          </p:cNvSpPr>
          <p:nvPr>
            <p:ph type="ftr" sz="quarter" idx="11"/>
          </p:nvPr>
        </p:nvSpPr>
        <p:spPr/>
        <p:txBody>
          <a:bodyPr/>
          <a:lstStyle/>
          <a:p>
            <a:r>
              <a:rPr lang="en-US" smtClean="0"/>
              <a:t>Abdelouahid AKROH / BE-OP-PSB</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11" name="Date Placeholder 3"/>
          <p:cNvSpPr>
            <a:spLocks noGrp="1"/>
          </p:cNvSpPr>
          <p:nvPr>
            <p:ph type="dt" sz="half" idx="10"/>
          </p:nvPr>
        </p:nvSpPr>
        <p:spPr>
          <a:xfrm rot="16200000">
            <a:off x="8112871" y="1951590"/>
            <a:ext cx="1522259" cy="365760"/>
          </a:xfrm>
        </p:spPr>
        <p:txBody>
          <a:bodyPr/>
          <a:lstStyle/>
          <a:p>
            <a:r>
              <a:rPr lang="en-US" smtClean="0"/>
              <a:t>October 03, 2018</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October 03, 2018</a:t>
            </a:r>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Abdelouahid AKROH / BE-OP-PSB</a:t>
            </a:r>
            <a:endParaRPr lang="en-US"/>
          </a:p>
        </p:txBody>
      </p:sp>
      <p:sp>
        <p:nvSpPr>
          <p:cNvPr id="11"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03, 2018</a:t>
            </a:r>
            <a:endParaRPr lang="en-US"/>
          </a:p>
        </p:txBody>
      </p:sp>
      <p:sp>
        <p:nvSpPr>
          <p:cNvPr id="5" name="Footer Placeholder 4"/>
          <p:cNvSpPr>
            <a:spLocks noGrp="1"/>
          </p:cNvSpPr>
          <p:nvPr>
            <p:ph type="ftr" sz="quarter" idx="11"/>
          </p:nvPr>
        </p:nvSpPr>
        <p:spPr/>
        <p:txBody>
          <a:bodyPr/>
          <a:lstStyle/>
          <a:p>
            <a:r>
              <a:rPr lang="en-US" smtClean="0"/>
              <a:t>Abdelouahid AKROH / BE-OP-PSB</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03, 2018</a:t>
            </a:r>
            <a:endParaRPr lang="en-US"/>
          </a:p>
        </p:txBody>
      </p:sp>
      <p:sp>
        <p:nvSpPr>
          <p:cNvPr id="5" name="Footer Placeholder 4"/>
          <p:cNvSpPr>
            <a:spLocks noGrp="1"/>
          </p:cNvSpPr>
          <p:nvPr>
            <p:ph type="ftr" sz="quarter" idx="11"/>
          </p:nvPr>
        </p:nvSpPr>
        <p:spPr/>
        <p:txBody>
          <a:bodyPr/>
          <a:lstStyle/>
          <a:p>
            <a:r>
              <a:rPr lang="en-US" smtClean="0"/>
              <a:t>Abdelouahid AKROH / BE-OP-PSB</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6320" y="5751195"/>
            <a:ext cx="6461760" cy="1066800"/>
          </a:xfrm>
        </p:spPr>
        <p:txBody>
          <a:bodyPr anchor="ct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a:xfrm>
            <a:off x="457200" y="1676400"/>
            <a:ext cx="7620000" cy="1143000"/>
          </a:xfrm>
        </p:spPr>
        <p:txBody>
          <a:bodyPr/>
          <a:lstStyle>
            <a:lvl1pPr algn="ctr">
              <a:defRPr/>
            </a:lvl1pPr>
          </a:lstStyle>
          <a:p>
            <a:r>
              <a:rPr lang="en-US" smtClean="0"/>
              <a:t>Click to edit Master title style</a:t>
            </a:r>
            <a:endParaRPr lang="fr-FR"/>
          </a:p>
        </p:txBody>
      </p:sp>
      <p:sp>
        <p:nvSpPr>
          <p:cNvPr id="9" name="Footer Placeholder 8"/>
          <p:cNvSpPr>
            <a:spLocks noGrp="1"/>
          </p:cNvSpPr>
          <p:nvPr>
            <p:ph type="ftr" sz="quarter" idx="11"/>
          </p:nvPr>
        </p:nvSpPr>
        <p:spPr/>
        <p:txBody>
          <a:bodyPr/>
          <a:lstStyle/>
          <a:p>
            <a:r>
              <a:rPr lang="en-US" smtClean="0"/>
              <a:t>Abdelouahid AKROH / BE-OP-PSB</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11" name="Date Placeholder 3"/>
          <p:cNvSpPr>
            <a:spLocks noGrp="1"/>
          </p:cNvSpPr>
          <p:nvPr>
            <p:ph type="dt" sz="half" idx="10"/>
          </p:nvPr>
        </p:nvSpPr>
        <p:spPr>
          <a:xfrm>
            <a:off x="7467600" y="5577840"/>
            <a:ext cx="1676400" cy="365760"/>
          </a:xfrm>
        </p:spPr>
        <p:txBody>
          <a:bodyPr/>
          <a:lstStyle>
            <a:lvl1pPr>
              <a:defRPr sz="1400"/>
            </a:lvl1pPr>
          </a:lstStyle>
          <a:p>
            <a:r>
              <a:rPr lang="en-US" smtClean="0"/>
              <a:t>October 03, 2018</a:t>
            </a:r>
            <a:endParaRPr lang="en-GB" dirty="0"/>
          </a:p>
        </p:txBody>
      </p:sp>
    </p:spTree>
    <p:extLst>
      <p:ext uri="{BB962C8B-B14F-4D97-AF65-F5344CB8AC3E}">
        <p14:creationId xmlns:p14="http://schemas.microsoft.com/office/powerpoint/2010/main" val="15856674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t>Abdelouahid AKROH / BE-OP-PSB</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11" name="Date Placeholder 3"/>
          <p:cNvSpPr>
            <a:spLocks noGrp="1"/>
          </p:cNvSpPr>
          <p:nvPr>
            <p:ph type="dt" sz="half" idx="10"/>
          </p:nvPr>
        </p:nvSpPr>
        <p:spPr>
          <a:xfrm>
            <a:off x="7467600" y="5577840"/>
            <a:ext cx="1676400" cy="365760"/>
          </a:xfrm>
        </p:spPr>
        <p:txBody>
          <a:bodyPr/>
          <a:lstStyle>
            <a:lvl1pPr>
              <a:defRPr sz="1400"/>
            </a:lvl1pPr>
          </a:lstStyle>
          <a:p>
            <a:r>
              <a:rPr lang="en-US" smtClean="0"/>
              <a:t>October 03, 2018</a:t>
            </a:r>
            <a:endParaRPr lang="en-GB" dirty="0"/>
          </a:p>
        </p:txBody>
      </p:sp>
    </p:spTree>
    <p:extLst>
      <p:ext uri="{BB962C8B-B14F-4D97-AF65-F5344CB8AC3E}">
        <p14:creationId xmlns:p14="http://schemas.microsoft.com/office/powerpoint/2010/main" val="2606699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fr-FR"/>
          </a:p>
        </p:txBody>
      </p:sp>
      <p:sp>
        <p:nvSpPr>
          <p:cNvPr id="9" name="Footer Placeholder 8"/>
          <p:cNvSpPr>
            <a:spLocks noGrp="1"/>
          </p:cNvSpPr>
          <p:nvPr>
            <p:ph type="ftr" sz="quarter" idx="11"/>
          </p:nvPr>
        </p:nvSpPr>
        <p:spPr/>
        <p:txBody>
          <a:bodyPr/>
          <a:lstStyle/>
          <a:p>
            <a:r>
              <a:rPr lang="en-US" smtClean="0"/>
              <a:t>Abdelouahid AKROH / BE-OP-PSB</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11" name="Date Placeholder 3"/>
          <p:cNvSpPr>
            <a:spLocks noGrp="1"/>
          </p:cNvSpPr>
          <p:nvPr>
            <p:ph type="dt" sz="half" idx="10"/>
          </p:nvPr>
        </p:nvSpPr>
        <p:spPr>
          <a:xfrm rot="16200000">
            <a:off x="8112871" y="1951590"/>
            <a:ext cx="1522259" cy="365760"/>
          </a:xfrm>
        </p:spPr>
        <p:txBody>
          <a:bodyPr/>
          <a:lstStyle/>
          <a:p>
            <a:r>
              <a:rPr lang="en-US" smtClean="0"/>
              <a:t>October 03, 2018</a:t>
            </a:r>
            <a:endParaRPr lang="en-GB" dirty="0"/>
          </a:p>
        </p:txBody>
      </p:sp>
      <p:sp>
        <p:nvSpPr>
          <p:cNvPr id="8"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extLst>
      <p:ext uri="{BB962C8B-B14F-4D97-AF65-F5344CB8AC3E}">
        <p14:creationId xmlns:p14="http://schemas.microsoft.com/office/powerpoint/2010/main" val="2788479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715962"/>
          </a:xfrm>
        </p:spPr>
        <p:txBody>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228600" y="1143000"/>
            <a:ext cx="8229600" cy="5486400"/>
          </a:xfrm>
        </p:spPr>
        <p:txBody>
          <a:bodyPr/>
          <a:lstStyle>
            <a:lvl1pPr marL="342900" indent="-228600">
              <a:buClr>
                <a:schemeClr val="tx2"/>
              </a:buClr>
              <a:buFont typeface="Wingdings" panose="05000000000000000000" pitchFamily="2" charset="2"/>
              <a:buChar char="§"/>
              <a:defRPr/>
            </a:lvl1pPr>
            <a:lvl2pPr marL="640080" indent="-228600">
              <a:buClr>
                <a:schemeClr val="tx2"/>
              </a:buClr>
              <a:buFont typeface="Wingdings" panose="05000000000000000000" pitchFamily="2" charset="2"/>
              <a:buChar char="§"/>
              <a:defRPr/>
            </a:lvl2pPr>
            <a:lvl3pPr marL="1005840" indent="-228600">
              <a:buClr>
                <a:schemeClr val="tx2"/>
              </a:buClr>
              <a:buFont typeface="Wingdings" panose="05000000000000000000" pitchFamily="2" charset="2"/>
              <a:buChar char="§"/>
              <a:defRPr/>
            </a:lvl3pPr>
            <a:lvl4pPr marL="1280160" indent="-228600">
              <a:buClr>
                <a:schemeClr val="tx2"/>
              </a:buClr>
              <a:buFont typeface="Wingdings" panose="05000000000000000000" pitchFamily="2" charset="2"/>
              <a:buChar char="§"/>
              <a:defRPr/>
            </a:lvl4pPr>
            <a:lvl5pPr marL="1554480" indent="-228600">
              <a:buClr>
                <a:schemeClr val="tx2"/>
              </a:buClr>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October 03, 2018</a:t>
            </a:r>
            <a:endParaRPr lang="en-US"/>
          </a:p>
        </p:txBody>
      </p:sp>
      <p:sp>
        <p:nvSpPr>
          <p:cNvPr id="5" name="Footer Placeholder 4"/>
          <p:cNvSpPr>
            <a:spLocks noGrp="1"/>
          </p:cNvSpPr>
          <p:nvPr>
            <p:ph type="ftr" sz="quarter" idx="11"/>
          </p:nvPr>
        </p:nvSpPr>
        <p:spPr/>
        <p:txBody>
          <a:bodyPr/>
          <a:lstStyle/>
          <a:p>
            <a:r>
              <a:rPr lang="en-US" smtClean="0"/>
              <a:t>Abdelouahid AKROH / BE-OP-PSB</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03, 2018</a:t>
            </a:r>
            <a:endParaRPr lang="en-US"/>
          </a:p>
        </p:txBody>
      </p:sp>
      <p:sp>
        <p:nvSpPr>
          <p:cNvPr id="5" name="Footer Placeholder 4"/>
          <p:cNvSpPr>
            <a:spLocks noGrp="1"/>
          </p:cNvSpPr>
          <p:nvPr>
            <p:ph type="ftr" sz="quarter" idx="11"/>
          </p:nvPr>
        </p:nvSpPr>
        <p:spPr/>
        <p:txBody>
          <a:bodyPr/>
          <a:lstStyle/>
          <a:p>
            <a:r>
              <a:rPr lang="en-US" smtClean="0"/>
              <a:t>Abdelouahid AKROH / BE-OP-PSB</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599" y="1066800"/>
            <a:ext cx="4107601" cy="5562600"/>
          </a:xfrm>
        </p:spPr>
        <p:txBody>
          <a:bodyPr/>
          <a:lstStyle>
            <a:lvl1pPr marL="342900" indent="-228600">
              <a:buClr>
                <a:schemeClr val="tx2"/>
              </a:buClr>
              <a:buFont typeface="Wingdings" panose="05000000000000000000" pitchFamily="2" charset="2"/>
              <a:buChar char="§"/>
              <a:defRPr sz="2800">
                <a:solidFill>
                  <a:schemeClr val="tx2"/>
                </a:solidFill>
              </a:defRPr>
            </a:lvl1pPr>
            <a:lvl2pPr marL="640080" indent="-228600">
              <a:buClr>
                <a:schemeClr val="tx2"/>
              </a:buClr>
              <a:buFont typeface="Wingdings" panose="05000000000000000000" pitchFamily="2" charset="2"/>
              <a:buChar char="§"/>
              <a:defRPr sz="2400">
                <a:solidFill>
                  <a:schemeClr val="tx2"/>
                </a:solidFill>
              </a:defRPr>
            </a:lvl2pPr>
            <a:lvl3pPr marL="1005840" indent="-228600">
              <a:buClr>
                <a:schemeClr val="tx2"/>
              </a:buClr>
              <a:buFont typeface="Wingdings" panose="05000000000000000000" pitchFamily="2" charset="2"/>
              <a:buChar char="§"/>
              <a:defRPr sz="2000">
                <a:solidFill>
                  <a:schemeClr val="tx2"/>
                </a:solidFill>
              </a:defRPr>
            </a:lvl3pPr>
            <a:lvl4pPr marL="1280160" indent="-228600">
              <a:buClr>
                <a:schemeClr val="tx2"/>
              </a:buClr>
              <a:buFont typeface="Wingdings" panose="05000000000000000000" pitchFamily="2" charset="2"/>
              <a:buChar char="§"/>
              <a:defRPr sz="1800">
                <a:solidFill>
                  <a:schemeClr val="tx2"/>
                </a:solidFill>
              </a:defRPr>
            </a:lvl4pPr>
            <a:lvl5pPr marL="1554480" indent="-228600">
              <a:buClr>
                <a:schemeClr val="tx2"/>
              </a:buClr>
              <a:buFont typeface="Wingdings" panose="05000000000000000000" pitchFamily="2" charset="2"/>
              <a:buChar cha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86440" y="1066800"/>
            <a:ext cx="3971760" cy="5562600"/>
          </a:xfrm>
        </p:spPr>
        <p:txBody>
          <a:bodyPr/>
          <a:lstStyle>
            <a:lvl1pPr marL="342900" indent="-228600">
              <a:buClr>
                <a:schemeClr val="tx2"/>
              </a:buClr>
              <a:buFont typeface="Wingdings" panose="05000000000000000000" pitchFamily="2" charset="2"/>
              <a:buChar char="§"/>
              <a:defRPr sz="2800">
                <a:solidFill>
                  <a:schemeClr val="tx2"/>
                </a:solidFill>
              </a:defRPr>
            </a:lvl1pPr>
            <a:lvl2pPr marL="640080" indent="-228600">
              <a:buClr>
                <a:schemeClr val="tx2"/>
              </a:buClr>
              <a:buFont typeface="Wingdings" panose="05000000000000000000" pitchFamily="2" charset="2"/>
              <a:buChar char="§"/>
              <a:defRPr sz="2400">
                <a:solidFill>
                  <a:schemeClr val="tx2"/>
                </a:solidFill>
              </a:defRPr>
            </a:lvl2pPr>
            <a:lvl3pPr marL="1005840" indent="-228600">
              <a:buClr>
                <a:schemeClr val="tx2"/>
              </a:buClr>
              <a:buFont typeface="Wingdings" panose="05000000000000000000" pitchFamily="2" charset="2"/>
              <a:buChar char="§"/>
              <a:defRPr sz="2000">
                <a:solidFill>
                  <a:schemeClr val="tx2"/>
                </a:solidFill>
              </a:defRPr>
            </a:lvl3pPr>
            <a:lvl4pPr marL="1280160" indent="-228600">
              <a:buClr>
                <a:schemeClr val="tx2"/>
              </a:buClr>
              <a:buFont typeface="Wingdings" panose="05000000000000000000" pitchFamily="2" charset="2"/>
              <a:buChar char="§"/>
              <a:defRPr sz="1800">
                <a:solidFill>
                  <a:schemeClr val="tx2"/>
                </a:solidFill>
              </a:defRPr>
            </a:lvl4pPr>
            <a:lvl5pPr marL="1554480" indent="-228600">
              <a:buClr>
                <a:schemeClr val="tx2"/>
              </a:buClr>
              <a:buFont typeface="Wingdings" panose="05000000000000000000" pitchFamily="2" charset="2"/>
              <a:buChar cha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October 03, 2018</a:t>
            </a:r>
            <a:endParaRPr lang="en-US"/>
          </a:p>
        </p:txBody>
      </p:sp>
      <p:sp>
        <p:nvSpPr>
          <p:cNvPr id="6" name="Footer Placeholder 5"/>
          <p:cNvSpPr>
            <a:spLocks noGrp="1"/>
          </p:cNvSpPr>
          <p:nvPr>
            <p:ph type="ftr" sz="quarter" idx="11"/>
          </p:nvPr>
        </p:nvSpPr>
        <p:spPr/>
        <p:txBody>
          <a:bodyPr/>
          <a:lstStyle/>
          <a:p>
            <a:r>
              <a:rPr lang="en-US" smtClean="0"/>
              <a:t>Abdelouahid AKROH / BE-OP-PSB</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
        <p:nvSpPr>
          <p:cNvPr id="9" name="Title 1"/>
          <p:cNvSpPr>
            <a:spLocks noGrp="1"/>
          </p:cNvSpPr>
          <p:nvPr>
            <p:ph type="title"/>
          </p:nvPr>
        </p:nvSpPr>
        <p:spPr>
          <a:xfrm>
            <a:off x="228600" y="274638"/>
            <a:ext cx="8229600" cy="715962"/>
          </a:xfrm>
        </p:spPr>
        <p:txBody>
          <a:bodyPr/>
          <a:lstStyle>
            <a:lvl1pPr>
              <a:defRPr sz="3600"/>
            </a:lvl1p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599" y="1112838"/>
            <a:ext cx="4125839"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599" y="1752600"/>
            <a:ext cx="4125839" cy="4876800"/>
          </a:xfrm>
        </p:spPr>
        <p:txBody>
          <a:bodyPr/>
          <a:lstStyle>
            <a:lvl1pPr marL="342900" indent="-228600">
              <a:buClr>
                <a:schemeClr val="tx2"/>
              </a:buClr>
              <a:buFont typeface="Wingdings" panose="05000000000000000000" pitchFamily="2" charset="2"/>
              <a:buChar char="§"/>
              <a:defRPr sz="2400">
                <a:solidFill>
                  <a:schemeClr val="tx2"/>
                </a:solidFill>
              </a:defRPr>
            </a:lvl1pPr>
            <a:lvl2pPr marL="640080" indent="-228600">
              <a:buClr>
                <a:schemeClr val="tx2"/>
              </a:buClr>
              <a:buFont typeface="Wingdings" panose="05000000000000000000" pitchFamily="2" charset="2"/>
              <a:buChar char="§"/>
              <a:defRPr sz="2000">
                <a:solidFill>
                  <a:schemeClr val="tx2"/>
                </a:solidFill>
              </a:defRPr>
            </a:lvl2pPr>
            <a:lvl3pPr marL="1005840" indent="-228600">
              <a:buClr>
                <a:schemeClr val="tx2"/>
              </a:buClr>
              <a:buFont typeface="Wingdings" panose="05000000000000000000" pitchFamily="2" charset="2"/>
              <a:buChar char="§"/>
              <a:defRPr sz="1800">
                <a:solidFill>
                  <a:schemeClr val="tx2"/>
                </a:solidFill>
              </a:defRPr>
            </a:lvl3pPr>
            <a:lvl4pPr marL="1280160" indent="-228600">
              <a:buClr>
                <a:schemeClr val="tx2"/>
              </a:buClr>
              <a:buFont typeface="Wingdings" panose="05000000000000000000" pitchFamily="2" charset="2"/>
              <a:buChar char="§"/>
              <a:defRPr sz="1600">
                <a:solidFill>
                  <a:schemeClr val="tx2"/>
                </a:solidFill>
              </a:defRPr>
            </a:lvl4pPr>
            <a:lvl5pPr marL="1554480" indent="-228600">
              <a:buClr>
                <a:schemeClr val="tx2"/>
              </a:buClr>
              <a:buFont typeface="Wingdings" panose="05000000000000000000" pitchFamily="2" charset="2"/>
              <a:buChar cha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497960" y="1112838"/>
            <a:ext cx="39602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7960" y="1752600"/>
            <a:ext cx="3960240" cy="4876800"/>
          </a:xfrm>
        </p:spPr>
        <p:txBody>
          <a:bodyPr/>
          <a:lstStyle>
            <a:lvl1pPr marL="342900" indent="-228600">
              <a:buClr>
                <a:schemeClr val="tx2"/>
              </a:buClr>
              <a:buFont typeface="Wingdings" panose="05000000000000000000" pitchFamily="2" charset="2"/>
              <a:buChar char="§"/>
              <a:defRPr sz="2400">
                <a:solidFill>
                  <a:schemeClr val="tx2"/>
                </a:solidFill>
              </a:defRPr>
            </a:lvl1pPr>
            <a:lvl2pPr marL="640080" indent="-228600">
              <a:buClr>
                <a:schemeClr val="tx2"/>
              </a:buClr>
              <a:buFont typeface="Wingdings" panose="05000000000000000000" pitchFamily="2" charset="2"/>
              <a:buChar char="§"/>
              <a:defRPr sz="2000">
                <a:solidFill>
                  <a:schemeClr val="tx2"/>
                </a:solidFill>
              </a:defRPr>
            </a:lvl2pPr>
            <a:lvl3pPr marL="1005840" indent="-228600">
              <a:buClr>
                <a:schemeClr val="tx2"/>
              </a:buClr>
              <a:buFont typeface="Wingdings" panose="05000000000000000000" pitchFamily="2" charset="2"/>
              <a:buChar char="§"/>
              <a:defRPr sz="1800">
                <a:solidFill>
                  <a:schemeClr val="tx2"/>
                </a:solidFill>
              </a:defRPr>
            </a:lvl3pPr>
            <a:lvl4pPr marL="1280160" indent="-228600">
              <a:buClr>
                <a:schemeClr val="tx2"/>
              </a:buClr>
              <a:buFont typeface="Wingdings" panose="05000000000000000000" pitchFamily="2" charset="2"/>
              <a:buChar char="§"/>
              <a:defRPr sz="1600">
                <a:solidFill>
                  <a:schemeClr val="tx2"/>
                </a:solidFill>
              </a:defRPr>
            </a:lvl4pPr>
            <a:lvl5pPr marL="1554480" indent="-228600">
              <a:buClr>
                <a:schemeClr val="tx2"/>
              </a:buClr>
              <a:buFont typeface="Wingdings" panose="05000000000000000000" pitchFamily="2" charset="2"/>
              <a:buChar cha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October 03, 2018</a:t>
            </a:r>
            <a:endParaRPr lang="en-US"/>
          </a:p>
        </p:txBody>
      </p:sp>
      <p:sp>
        <p:nvSpPr>
          <p:cNvPr id="8" name="Footer Placeholder 7"/>
          <p:cNvSpPr>
            <a:spLocks noGrp="1"/>
          </p:cNvSpPr>
          <p:nvPr>
            <p:ph type="ftr" sz="quarter" idx="11"/>
          </p:nvPr>
        </p:nvSpPr>
        <p:spPr/>
        <p:txBody>
          <a:bodyPr/>
          <a:lstStyle/>
          <a:p>
            <a:r>
              <a:rPr lang="en-US" smtClean="0"/>
              <a:t>Abdelouahid AKROH / BE-OP-PSB</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
        <p:nvSpPr>
          <p:cNvPr id="11" name="Title 1"/>
          <p:cNvSpPr>
            <a:spLocks noGrp="1"/>
          </p:cNvSpPr>
          <p:nvPr>
            <p:ph type="title"/>
          </p:nvPr>
        </p:nvSpPr>
        <p:spPr>
          <a:xfrm>
            <a:off x="228600" y="274638"/>
            <a:ext cx="8229600" cy="715962"/>
          </a:xfrm>
        </p:spPr>
        <p:txBody>
          <a:bodyPr/>
          <a:lstStyle>
            <a:lvl1pPr>
              <a:defRPr sz="3600"/>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October 03, 2018</a:t>
            </a:r>
            <a:endParaRPr lang="en-US"/>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
        <p:nvSpPr>
          <p:cNvPr id="7" name="Title 1"/>
          <p:cNvSpPr>
            <a:spLocks noGrp="1"/>
          </p:cNvSpPr>
          <p:nvPr>
            <p:ph type="title"/>
          </p:nvPr>
        </p:nvSpPr>
        <p:spPr>
          <a:xfrm>
            <a:off x="228600" y="274638"/>
            <a:ext cx="8229600" cy="715962"/>
          </a:xfrm>
        </p:spPr>
        <p:txBody>
          <a:bodyPr/>
          <a:lstStyle>
            <a:lvl1pPr>
              <a:defRPr sz="3600"/>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03, 2018</a:t>
            </a:r>
            <a:endParaRPr lang="en-US"/>
          </a:p>
        </p:txBody>
      </p:sp>
      <p:sp>
        <p:nvSpPr>
          <p:cNvPr id="3" name="Footer Placeholder 2"/>
          <p:cNvSpPr>
            <a:spLocks noGrp="1"/>
          </p:cNvSpPr>
          <p:nvPr>
            <p:ph type="ftr" sz="quarter" idx="11"/>
          </p:nvPr>
        </p:nvSpPr>
        <p:spPr/>
        <p:txBody>
          <a:bodyPr/>
          <a:lstStyle/>
          <a:p>
            <a:r>
              <a:rPr lang="en-US" smtClean="0"/>
              <a:t>Abdelouahid AKROH / BE-OP-PSB</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153399"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8153400" cy="6096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October 03, 2018</a:t>
            </a:r>
            <a:endParaRPr lang="en-US"/>
          </a:p>
        </p:txBody>
      </p:sp>
      <p:sp>
        <p:nvSpPr>
          <p:cNvPr id="6" name="Footer Placeholder 5"/>
          <p:cNvSpPr>
            <a:spLocks noGrp="1"/>
          </p:cNvSpPr>
          <p:nvPr>
            <p:ph type="ftr" sz="quarter" idx="11"/>
          </p:nvPr>
        </p:nvSpPr>
        <p:spPr/>
        <p:txBody>
          <a:bodyPr/>
          <a:lstStyle/>
          <a:p>
            <a:r>
              <a:rPr lang="en-US" smtClean="0"/>
              <a:t>Abdelouahid AKROH / BE-OP-PSB</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8153400" cy="4942840"/>
          </a:xfrm>
        </p:spPr>
        <p:txBody>
          <a:bodyPr/>
          <a:lstStyle>
            <a:lvl1pPr marL="342900" indent="-228600">
              <a:buClr>
                <a:schemeClr val="tx2"/>
              </a:buClr>
              <a:buFont typeface="Wingdings" panose="05000000000000000000" pitchFamily="2" charset="2"/>
              <a:buChar char="§"/>
              <a:defRPr>
                <a:solidFill>
                  <a:schemeClr val="tx2"/>
                </a:solidFill>
              </a:defRPr>
            </a:lvl1pPr>
            <a:lvl2pPr marL="640080" indent="-228600">
              <a:buClr>
                <a:schemeClr val="tx2"/>
              </a:buClr>
              <a:buFont typeface="Wingdings" panose="05000000000000000000" pitchFamily="2" charset="2"/>
              <a:buChar char="§"/>
              <a:defRPr>
                <a:solidFill>
                  <a:schemeClr val="tx2"/>
                </a:solidFill>
              </a:defRPr>
            </a:lvl2pPr>
            <a:lvl3pPr marL="1005840" indent="-228600">
              <a:buClr>
                <a:schemeClr val="tx2"/>
              </a:buClr>
              <a:buFont typeface="Wingdings" panose="05000000000000000000" pitchFamily="2" charset="2"/>
              <a:buChar char="§"/>
              <a:defRPr>
                <a:solidFill>
                  <a:schemeClr val="tx2"/>
                </a:solidFill>
              </a:defRPr>
            </a:lvl3pPr>
            <a:lvl4pPr marL="1280160" indent="-228600">
              <a:buClr>
                <a:schemeClr val="tx2"/>
              </a:buClr>
              <a:buFont typeface="Wingdings" panose="05000000000000000000" pitchFamily="2" charset="2"/>
              <a:buChar char="§"/>
              <a:defRPr>
                <a:solidFill>
                  <a:schemeClr val="tx2"/>
                </a:solidFill>
              </a:defRPr>
            </a:lvl4pPr>
            <a:lvl5pPr marL="1554480" indent="-228600">
              <a:buClr>
                <a:schemeClr val="tx2"/>
              </a:buClr>
              <a:buFont typeface="Wingdings" panose="05000000000000000000" pitchFamily="2"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5"/>
          <p:cNvSpPr>
            <a:spLocks noChangeArrowheads="1"/>
          </p:cNvSpPr>
          <p:nvPr userDrawn="1"/>
        </p:nvSpPr>
        <p:spPr bwMode="auto">
          <a:xfrm flipV="1">
            <a:off x="8841360" y="1479000"/>
            <a:ext cx="72000" cy="1260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ound Same Side Corner Rectangle 6"/>
          <p:cNvSpPr/>
          <p:nvPr/>
        </p:nvSpPr>
        <p:spPr>
          <a:xfrm>
            <a:off x="8604000" y="558000"/>
            <a:ext cx="540000" cy="6300000"/>
          </a:xfrm>
          <a:prstGeom prst="round2SameRect">
            <a:avLst/>
          </a:prstGeom>
          <a:solidFill>
            <a:srgbClr val="00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04000" y="54864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94000" y="5583600"/>
            <a:ext cx="360000" cy="36000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690360" y="4048761"/>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Abdelouahid AKROH / BE-OP-PSB</a:t>
            </a:r>
            <a:endParaRPr lang="en-US" dirty="0"/>
          </a:p>
        </p:txBody>
      </p:sp>
      <p:sp>
        <p:nvSpPr>
          <p:cNvPr id="4" name="Date Placeholder 3"/>
          <p:cNvSpPr>
            <a:spLocks noGrp="1"/>
          </p:cNvSpPr>
          <p:nvPr>
            <p:ph type="dt" sz="half" idx="2"/>
          </p:nvPr>
        </p:nvSpPr>
        <p:spPr>
          <a:xfrm rot="16200000">
            <a:off x="8112871" y="1951590"/>
            <a:ext cx="1522259" cy="365760"/>
          </a:xfrm>
          <a:prstGeom prst="rect">
            <a:avLst/>
          </a:prstGeom>
        </p:spPr>
        <p:txBody>
          <a:bodyPr vert="horz" lIns="91440" tIns="45720" rIns="91440" bIns="45720" rtlCol="0" anchor="ctr"/>
          <a:lstStyle>
            <a:lvl1pPr>
              <a:defRPr lang="en-US" sz="1100" smtClean="0">
                <a:solidFill>
                  <a:schemeClr val="bg2"/>
                </a:solidFill>
              </a:defRPr>
            </a:lvl1pPr>
          </a:lstStyle>
          <a:p>
            <a:r>
              <a:rPr lang="en-US" sz="1200" smtClean="0"/>
              <a:t>October 03, 2018</a:t>
            </a:r>
            <a:endParaRPr lang="en-GB"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631525" y="29400"/>
            <a:ext cx="504000" cy="504000"/>
          </a:xfrm>
          <a:prstGeom prst="rect">
            <a:avLst/>
          </a:prstGeom>
        </p:spPr>
      </p:pic>
    </p:spTree>
  </p:cSld>
  <p:clrMap bg1="lt1" tx1="dk1" bg2="lt2" tx2="dk2" accent1="accent1" accent2="accent2" accent3="accent3" accent4="accent4" accent5="accent5" accent6="accent6" hlink="hlink" folHlink="folHlink"/>
  <p:sldLayoutIdLst>
    <p:sldLayoutId id="2147483829" r:id="rId1"/>
    <p:sldLayoutId id="2147483842"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iming>
    <p:tnLst>
      <p:par>
        <p:cTn id="1" dur="indefinite" restart="never" nodeType="tmRoot"/>
      </p:par>
    </p:tnLst>
  </p:timing>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tx2"/>
        </a:buClr>
        <a:buFont typeface="Wingdings" panose="05000000000000000000" pitchFamily="2" charset="2"/>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tx2"/>
        </a:buClr>
        <a:buFont typeface="Wingdings" panose="05000000000000000000" pitchFamily="2" charset="2"/>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8" name="Rectangle 17"/>
          <p:cNvSpPr/>
          <p:nvPr userDrawn="1"/>
        </p:nvSpPr>
        <p:spPr>
          <a:xfrm>
            <a:off x="8604000" y="0"/>
            <a:ext cx="540000" cy="6858000"/>
          </a:xfrm>
          <a:prstGeom prst="rect">
            <a:avLst/>
          </a:prstGeom>
          <a:solidFill>
            <a:srgbClr val="00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ound Same Side Corner Rectangle 7"/>
          <p:cNvSpPr/>
          <p:nvPr/>
        </p:nvSpPr>
        <p:spPr>
          <a:xfrm rot="16200000">
            <a:off x="8028000" y="4917600"/>
            <a:ext cx="540000" cy="1692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707198" y="6137342"/>
            <a:ext cx="360000" cy="36000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690360" y="4048761"/>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Abdelouahid AKROH / BE-OP-PSB</a:t>
            </a:r>
            <a:endParaRPr lang="en-US" dirty="0"/>
          </a:p>
        </p:txBody>
      </p:sp>
      <p:sp>
        <p:nvSpPr>
          <p:cNvPr id="4" name="Date Placeholder 3"/>
          <p:cNvSpPr>
            <a:spLocks noGrp="1"/>
          </p:cNvSpPr>
          <p:nvPr>
            <p:ph type="dt" sz="half" idx="2"/>
          </p:nvPr>
        </p:nvSpPr>
        <p:spPr>
          <a:xfrm>
            <a:off x="7467600" y="5583600"/>
            <a:ext cx="1676400" cy="365760"/>
          </a:xfrm>
          <a:prstGeom prst="rect">
            <a:avLst/>
          </a:prstGeom>
        </p:spPr>
        <p:txBody>
          <a:bodyPr vert="horz" lIns="91440" tIns="45720" rIns="91440" bIns="45720" rtlCol="0" anchor="ctr"/>
          <a:lstStyle>
            <a:lvl1pPr>
              <a:defRPr lang="en-US" sz="1400" smtClean="0">
                <a:solidFill>
                  <a:schemeClr val="bg2"/>
                </a:solidFill>
              </a:defRPr>
            </a:lvl1pPr>
          </a:lstStyle>
          <a:p>
            <a:r>
              <a:rPr lang="en-US" smtClean="0"/>
              <a:t>October 03, 2018</a:t>
            </a:r>
            <a:endParaRPr lang="en-GB" sz="1600"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1525" y="38100"/>
            <a:ext cx="504000" cy="504000"/>
          </a:xfrm>
          <a:prstGeom prst="rect">
            <a:avLst/>
          </a:prstGeom>
        </p:spPr>
      </p:pic>
    </p:spTree>
    <p:extLst>
      <p:ext uri="{BB962C8B-B14F-4D97-AF65-F5344CB8AC3E}">
        <p14:creationId xmlns:p14="http://schemas.microsoft.com/office/powerpoint/2010/main" val="3599159591"/>
      </p:ext>
    </p:extLst>
  </p:cSld>
  <p:clrMap bg1="lt1" tx1="dk1" bg2="lt2" tx2="dk2" accent1="accent1" accent2="accent2" accent3="accent3" accent4="accent4" accent5="accent5" accent6="accent6" hlink="hlink" folHlink="folHlink"/>
  <p:sldLayoutIdLst>
    <p:sldLayoutId id="2147483841" r:id="rId1"/>
  </p:sldLayoutIdLst>
  <p:timing>
    <p:tnLst>
      <p:par>
        <p:cTn id="1" dur="indefinite" restart="never" nodeType="tmRoot"/>
      </p:par>
    </p:tnLst>
  </p:timing>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8" name="Rectangle 17"/>
          <p:cNvSpPr/>
          <p:nvPr userDrawn="1"/>
        </p:nvSpPr>
        <p:spPr>
          <a:xfrm>
            <a:off x="8604000" y="0"/>
            <a:ext cx="540000" cy="6858000"/>
          </a:xfrm>
          <a:prstGeom prst="rect">
            <a:avLst/>
          </a:prstGeom>
          <a:solidFill>
            <a:srgbClr val="005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07198" y="6137342"/>
            <a:ext cx="360000" cy="36000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690360" y="4048761"/>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Abdelouahid AKROH / BE-OP-PSB</a:t>
            </a:r>
            <a:endParaRPr lang="en-US" dirty="0"/>
          </a:p>
        </p:txBody>
      </p:sp>
      <p:sp>
        <p:nvSpPr>
          <p:cNvPr id="4" name="Date Placeholder 3"/>
          <p:cNvSpPr>
            <a:spLocks noGrp="1"/>
          </p:cNvSpPr>
          <p:nvPr>
            <p:ph type="dt" sz="half" idx="2"/>
          </p:nvPr>
        </p:nvSpPr>
        <p:spPr>
          <a:xfrm>
            <a:off x="7467600" y="5583600"/>
            <a:ext cx="1676400" cy="365760"/>
          </a:xfrm>
          <a:prstGeom prst="rect">
            <a:avLst/>
          </a:prstGeom>
        </p:spPr>
        <p:txBody>
          <a:bodyPr vert="horz" lIns="91440" tIns="45720" rIns="91440" bIns="45720" rtlCol="0" anchor="ctr"/>
          <a:lstStyle>
            <a:lvl1pPr>
              <a:defRPr lang="en-US" sz="1400" smtClean="0">
                <a:solidFill>
                  <a:schemeClr val="bg2"/>
                </a:solidFill>
              </a:defRPr>
            </a:lvl1pPr>
          </a:lstStyle>
          <a:p>
            <a:r>
              <a:rPr lang="en-US" smtClean="0"/>
              <a:t>October 03, 2018</a:t>
            </a:r>
            <a:endParaRPr lang="en-GB" sz="1600" dirty="0"/>
          </a:p>
        </p:txBody>
      </p:sp>
    </p:spTree>
    <p:extLst>
      <p:ext uri="{BB962C8B-B14F-4D97-AF65-F5344CB8AC3E}">
        <p14:creationId xmlns:p14="http://schemas.microsoft.com/office/powerpoint/2010/main" val="655882239"/>
      </p:ext>
    </p:extLst>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80.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5751195"/>
            <a:ext cx="5638800" cy="1066800"/>
          </a:xfrm>
        </p:spPr>
        <p:txBody>
          <a:bodyPr>
            <a:normAutofit/>
          </a:bodyPr>
          <a:lstStyle/>
          <a:p>
            <a:pPr algn="ctr"/>
            <a:r>
              <a:rPr lang="en-US" sz="2400" dirty="0" smtClean="0"/>
              <a:t>Abdelouahid AKROH</a:t>
            </a:r>
          </a:p>
          <a:p>
            <a:pPr algn="ctr"/>
            <a:r>
              <a:rPr lang="en-GB" sz="1400" dirty="0" smtClean="0"/>
              <a:t>BEams </a:t>
            </a:r>
            <a:r>
              <a:rPr lang="en-GB" sz="1400" dirty="0"/>
              <a:t>Department (BE) - </a:t>
            </a:r>
            <a:r>
              <a:rPr lang="en-GB" sz="1400" dirty="0" smtClean="0"/>
              <a:t>OPerations </a:t>
            </a:r>
            <a:r>
              <a:rPr lang="en-GB" sz="1400" dirty="0"/>
              <a:t>Group (OP) – PS Booster section(PSB</a:t>
            </a:r>
            <a:r>
              <a:rPr lang="en-GB" sz="1600" dirty="0" smtClean="0"/>
              <a:t>)</a:t>
            </a:r>
          </a:p>
          <a:p>
            <a:pPr algn="ctr"/>
            <a:r>
              <a:rPr lang="en-GB" sz="1400" dirty="0" smtClean="0"/>
              <a:t>On behalf of Re-commissioning coordinators team</a:t>
            </a:r>
            <a:endParaRPr lang="en-GB" sz="1400" dirty="0"/>
          </a:p>
        </p:txBody>
      </p:sp>
      <p:sp>
        <p:nvSpPr>
          <p:cNvPr id="2" name="Title 1"/>
          <p:cNvSpPr>
            <a:spLocks noGrp="1"/>
          </p:cNvSpPr>
          <p:nvPr>
            <p:ph type="title"/>
          </p:nvPr>
        </p:nvSpPr>
        <p:spPr/>
        <p:txBody>
          <a:bodyPr>
            <a:normAutofit/>
          </a:bodyPr>
          <a:lstStyle/>
          <a:p>
            <a:pPr algn="ctr"/>
            <a:r>
              <a:rPr lang="en-US" sz="3200" b="1" dirty="0" smtClean="0"/>
              <a:t>Commissioning New CERN Accelerators : </a:t>
            </a:r>
            <a:r>
              <a:rPr lang="en-US" sz="3200" b="1" smtClean="0"/>
              <a:t/>
            </a:r>
            <a:br>
              <a:rPr lang="en-US" sz="3200" b="1" smtClean="0"/>
            </a:br>
            <a:r>
              <a:rPr lang="en-US" sz="2800" i="1" smtClean="0"/>
              <a:t>Linac 4 </a:t>
            </a:r>
            <a:r>
              <a:rPr lang="en-US" sz="2000" i="1" dirty="0" smtClean="0"/>
              <a:t>&amp;</a:t>
            </a:r>
            <a:r>
              <a:rPr lang="en-US" sz="2800" i="1" dirty="0" smtClean="0"/>
              <a:t> PS Booster 2020 Re-commissioning</a:t>
            </a:r>
            <a:endParaRPr lang="en-US" sz="3200" i="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3276600"/>
            <a:ext cx="5410200" cy="1865392"/>
          </a:xfrm>
          <a:prstGeom prst="roundRect">
            <a:avLst>
              <a:gd name="adj" fmla="val 4509"/>
            </a:avLst>
          </a:prstGeom>
          <a:solidFill>
            <a:srgbClr val="FFFFFF">
              <a:shade val="85000"/>
            </a:srgbClr>
          </a:solidFill>
          <a:ln>
            <a:noFill/>
          </a:ln>
          <a:effectLst/>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4780" y="609997"/>
            <a:ext cx="1664840" cy="609600"/>
          </a:xfrm>
          <a:prstGeom prst="rect">
            <a:avLst/>
          </a:prstGeom>
        </p:spPr>
      </p:pic>
      <p:sp>
        <p:nvSpPr>
          <p:cNvPr id="8" name="Date Placeholder 7"/>
          <p:cNvSpPr>
            <a:spLocks noGrp="1"/>
          </p:cNvSpPr>
          <p:nvPr>
            <p:ph type="dt" sz="half" idx="10"/>
          </p:nvPr>
        </p:nvSpPr>
        <p:spPr/>
        <p:txBody>
          <a:bodyPr/>
          <a:lstStyle/>
          <a:p>
            <a:r>
              <a:rPr lang="en-US" dirty="0" smtClean="0"/>
              <a:t>October 03, 2018</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8841360" y="2212444"/>
            <a:ext cx="72000" cy="5292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6901" y="1333700"/>
            <a:ext cx="2087251" cy="1368000"/>
          </a:xfrm>
          <a:prstGeom prst="rect">
            <a:avLst/>
          </a:prstGeom>
          <a:ln w="12700">
            <a:solidFill>
              <a:schemeClr val="tx2"/>
            </a:solidFill>
          </a:ln>
        </p:spPr>
      </p:pic>
      <p:sp>
        <p:nvSpPr>
          <p:cNvPr id="2" name="Title 1"/>
          <p:cNvSpPr>
            <a:spLocks noGrp="1"/>
          </p:cNvSpPr>
          <p:nvPr>
            <p:ph type="title"/>
          </p:nvPr>
        </p:nvSpPr>
        <p:spPr/>
        <p:txBody>
          <a:bodyPr>
            <a:normAutofit/>
          </a:bodyPr>
          <a:lstStyle/>
          <a:p>
            <a:r>
              <a:rPr lang="en-US" dirty="0" smtClean="0"/>
              <a:t>Machine Checklist</a:t>
            </a:r>
            <a:endParaRPr lang="en-GB" dirty="0"/>
          </a:p>
        </p:txBody>
      </p:sp>
      <p:sp>
        <p:nvSpPr>
          <p:cNvPr id="12" name="Footer Placeholder 11"/>
          <p:cNvSpPr>
            <a:spLocks noGrp="1"/>
          </p:cNvSpPr>
          <p:nvPr>
            <p:ph type="ftr" sz="quarter" idx="11"/>
          </p:nvPr>
        </p:nvSpPr>
        <p:spPr/>
        <p:txBody>
          <a:bodyPr/>
          <a:lstStyle/>
          <a:p>
            <a:r>
              <a:rPr lang="en-US" smtClean="0"/>
              <a:t>Abdelouahid AKROH / BE-OP-PSB</a:t>
            </a: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10</a:t>
            </a:fld>
            <a:endParaRPr lang="en-US"/>
          </a:p>
        </p:txBody>
      </p:sp>
      <p:sp>
        <p:nvSpPr>
          <p:cNvPr id="16" name="TextBox 15"/>
          <p:cNvSpPr txBox="1"/>
          <p:nvPr/>
        </p:nvSpPr>
        <p:spPr>
          <a:xfrm>
            <a:off x="228600" y="985885"/>
            <a:ext cx="6172200" cy="307777"/>
          </a:xfrm>
          <a:prstGeom prst="rect">
            <a:avLst/>
          </a:prstGeom>
          <a:noFill/>
        </p:spPr>
        <p:txBody>
          <a:bodyPr wrap="square" rtlCol="0">
            <a:spAutoFit/>
          </a:bodyPr>
          <a:lstStyle/>
          <a:p>
            <a:r>
              <a:rPr lang="en-US" sz="1400" b="1" dirty="0" smtClean="0">
                <a:solidFill>
                  <a:srgbClr val="00B050"/>
                </a:solidFill>
              </a:rPr>
              <a:t>NEW:</a:t>
            </a:r>
            <a:r>
              <a:rPr lang="en-US" sz="1400" dirty="0" smtClean="0">
                <a:solidFill>
                  <a:srgbClr val="00B050"/>
                </a:solidFill>
              </a:rPr>
              <a:t> </a:t>
            </a:r>
            <a:r>
              <a:rPr lang="en-US" sz="1400" dirty="0" smtClean="0">
                <a:solidFill>
                  <a:schemeClr val="tx2"/>
                </a:solidFill>
              </a:rPr>
              <a:t>Online </a:t>
            </a:r>
            <a:r>
              <a:rPr lang="en-US" sz="1400" dirty="0">
                <a:solidFill>
                  <a:schemeClr val="tx2"/>
                </a:solidFill>
              </a:rPr>
              <a:t>M</a:t>
            </a:r>
            <a:r>
              <a:rPr lang="en-US" sz="1400" dirty="0" smtClean="0">
                <a:solidFill>
                  <a:schemeClr val="tx2"/>
                </a:solidFill>
              </a:rPr>
              <a:t>achine Checklist.</a:t>
            </a:r>
            <a:endParaRPr lang="en-US" sz="1400" dirty="0">
              <a:solidFill>
                <a:schemeClr val="tx2"/>
              </a:solidFill>
            </a:endParaRP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1464" r="3334"/>
          <a:stretch/>
        </p:blipFill>
        <p:spPr>
          <a:xfrm>
            <a:off x="2608374" y="1333701"/>
            <a:ext cx="2720762" cy="1368000"/>
          </a:xfrm>
          <a:prstGeom prst="rect">
            <a:avLst/>
          </a:prstGeom>
          <a:ln w="12700">
            <a:solidFill>
              <a:schemeClr val="tx2"/>
            </a:solidFill>
          </a:ln>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00" y="1331976"/>
            <a:ext cx="8143490" cy="4193704"/>
          </a:xfrm>
          <a:prstGeom prst="rect">
            <a:avLst/>
          </a:prstGeom>
          <a:ln w="12700">
            <a:solidFill>
              <a:schemeClr val="tx2"/>
            </a:solidFill>
          </a:ln>
        </p:spPr>
      </p:pic>
      <p:sp>
        <p:nvSpPr>
          <p:cNvPr id="28" name="TextBox 27"/>
          <p:cNvSpPr txBox="1"/>
          <p:nvPr/>
        </p:nvSpPr>
        <p:spPr>
          <a:xfrm>
            <a:off x="228600" y="990600"/>
            <a:ext cx="4648200" cy="307777"/>
          </a:xfrm>
          <a:prstGeom prst="rect">
            <a:avLst/>
          </a:prstGeom>
          <a:noFill/>
        </p:spPr>
        <p:txBody>
          <a:bodyPr wrap="square" rtlCol="0">
            <a:spAutoFit/>
          </a:bodyPr>
          <a:lstStyle/>
          <a:p>
            <a:r>
              <a:rPr lang="en-US" sz="1400" b="1" dirty="0" smtClean="0">
                <a:solidFill>
                  <a:srgbClr val="FF0000"/>
                </a:solidFill>
              </a:rPr>
              <a:t>OLD:</a:t>
            </a:r>
            <a:r>
              <a:rPr lang="en-US" sz="1400" b="1" dirty="0" smtClean="0">
                <a:solidFill>
                  <a:schemeClr val="tx2"/>
                </a:solidFill>
              </a:rPr>
              <a:t> </a:t>
            </a:r>
            <a:r>
              <a:rPr lang="en-US" sz="1400" dirty="0">
                <a:solidFill>
                  <a:schemeClr val="tx2"/>
                </a:solidFill>
              </a:rPr>
              <a:t>B</a:t>
            </a:r>
            <a:r>
              <a:rPr lang="en-US" sz="1400" dirty="0" smtClean="0">
                <a:solidFill>
                  <a:schemeClr val="tx2"/>
                </a:solidFill>
              </a:rPr>
              <a:t>asic and laborious </a:t>
            </a:r>
            <a:r>
              <a:rPr lang="en-US" sz="1400" i="1" dirty="0" smtClean="0">
                <a:solidFill>
                  <a:schemeClr val="tx2"/>
                </a:solidFill>
              </a:rPr>
              <a:t>“Microsoft Word” </a:t>
            </a:r>
            <a:r>
              <a:rPr lang="en-US" sz="1400" dirty="0" smtClean="0">
                <a:solidFill>
                  <a:schemeClr val="tx2"/>
                </a:solidFill>
              </a:rPr>
              <a:t>checklist </a:t>
            </a:r>
            <a:endParaRPr lang="en-US" sz="1400" b="1" dirty="0">
              <a:solidFill>
                <a:schemeClr val="tx2"/>
              </a:solidFill>
            </a:endParaRPr>
          </a:p>
        </p:txBody>
      </p:sp>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57019" y="1333701"/>
            <a:ext cx="3030913" cy="1368000"/>
          </a:xfrm>
          <a:prstGeom prst="rect">
            <a:avLst/>
          </a:prstGeom>
          <a:ln w="12700">
            <a:solidFill>
              <a:schemeClr val="tx2"/>
            </a:solidFill>
          </a:ln>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596" y="1338416"/>
            <a:ext cx="7689928" cy="4844050"/>
          </a:xfrm>
          <a:prstGeom prst="rect">
            <a:avLst/>
          </a:prstGeom>
          <a:ln w="12700">
            <a:solidFill>
              <a:schemeClr val="tx2"/>
            </a:solidFill>
          </a:ln>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899" y="1338416"/>
            <a:ext cx="8141480" cy="4429924"/>
          </a:xfrm>
          <a:prstGeom prst="rect">
            <a:avLst/>
          </a:prstGeom>
          <a:ln w="12700">
            <a:solidFill>
              <a:schemeClr val="tx2"/>
            </a:solidFill>
          </a:ln>
        </p:spPr>
      </p:pic>
      <p:sp>
        <p:nvSpPr>
          <p:cNvPr id="3" name="TextBox 2"/>
          <p:cNvSpPr txBox="1"/>
          <p:nvPr/>
        </p:nvSpPr>
        <p:spPr>
          <a:xfrm>
            <a:off x="1687124" y="5715000"/>
            <a:ext cx="5170876" cy="646331"/>
          </a:xfrm>
          <a:prstGeom prst="rect">
            <a:avLst/>
          </a:prstGeom>
          <a:noFill/>
        </p:spPr>
        <p:txBody>
          <a:bodyPr wrap="square" rtlCol="0">
            <a:spAutoFit/>
          </a:bodyPr>
          <a:lstStyle/>
          <a:p>
            <a:pPr algn="ctr"/>
            <a:r>
              <a:rPr lang="en-US" dirty="0" smtClean="0">
                <a:solidFill>
                  <a:srgbClr val="FF0000"/>
                </a:solidFill>
              </a:rPr>
              <a:t>“Tree Table view” </a:t>
            </a:r>
            <a:r>
              <a:rPr lang="en-US" dirty="0">
                <a:solidFill>
                  <a:schemeClr val="tx2"/>
                </a:solidFill>
              </a:rPr>
              <a:t>p</a:t>
            </a:r>
            <a:r>
              <a:rPr lang="en-US" dirty="0" smtClean="0">
                <a:solidFill>
                  <a:schemeClr val="tx2"/>
                </a:solidFill>
              </a:rPr>
              <a:t>repared by the checklist “Administrators”: </a:t>
            </a:r>
            <a:r>
              <a:rPr lang="en-US" dirty="0" smtClean="0">
                <a:solidFill>
                  <a:srgbClr val="FF0000"/>
                </a:solidFill>
              </a:rPr>
              <a:t>(Recommissioning coordinators).</a:t>
            </a:r>
            <a:endParaRPr lang="en-US" dirty="0">
              <a:solidFill>
                <a:srgbClr val="FF0000"/>
              </a:solidFill>
            </a:endParaRPr>
          </a:p>
        </p:txBody>
      </p:sp>
      <p:sp>
        <p:nvSpPr>
          <p:cNvPr id="15" name="TextBox 14"/>
          <p:cNvSpPr txBox="1"/>
          <p:nvPr/>
        </p:nvSpPr>
        <p:spPr>
          <a:xfrm>
            <a:off x="2057401" y="5867400"/>
            <a:ext cx="4652176" cy="646331"/>
          </a:xfrm>
          <a:prstGeom prst="rect">
            <a:avLst/>
          </a:prstGeom>
          <a:noFill/>
        </p:spPr>
        <p:txBody>
          <a:bodyPr wrap="square" rtlCol="0">
            <a:spAutoFit/>
          </a:bodyPr>
          <a:lstStyle/>
          <a:p>
            <a:pPr algn="ctr"/>
            <a:r>
              <a:rPr lang="en-US" dirty="0" smtClean="0">
                <a:solidFill>
                  <a:srgbClr val="FF0000"/>
                </a:solidFill>
              </a:rPr>
              <a:t>“Test view” </a:t>
            </a:r>
            <a:r>
              <a:rPr lang="en-US" dirty="0" smtClean="0">
                <a:solidFill>
                  <a:schemeClr val="tx2"/>
                </a:solidFill>
              </a:rPr>
              <a:t>filled in by all the Booster operators on shift during the re-commissioning period.</a:t>
            </a:r>
            <a:endParaRPr lang="en-US" dirty="0">
              <a:solidFill>
                <a:srgbClr val="FF0000"/>
              </a:solidFill>
            </a:endParaRPr>
          </a:p>
        </p:txBody>
      </p:sp>
      <p:sp>
        <p:nvSpPr>
          <p:cNvPr id="17" name="TextBox 16"/>
          <p:cNvSpPr txBox="1"/>
          <p:nvPr/>
        </p:nvSpPr>
        <p:spPr>
          <a:xfrm>
            <a:off x="3352800" y="5181600"/>
            <a:ext cx="4191000" cy="646331"/>
          </a:xfrm>
          <a:prstGeom prst="rect">
            <a:avLst/>
          </a:prstGeom>
          <a:noFill/>
        </p:spPr>
        <p:txBody>
          <a:bodyPr wrap="square" rtlCol="0">
            <a:spAutoFit/>
          </a:bodyPr>
          <a:lstStyle/>
          <a:p>
            <a:r>
              <a:rPr lang="en-US" dirty="0" smtClean="0">
                <a:solidFill>
                  <a:srgbClr val="FF0000"/>
                </a:solidFill>
              </a:rPr>
              <a:t>“Statistic view” </a:t>
            </a:r>
            <a:r>
              <a:rPr lang="en-US" dirty="0" smtClean="0">
                <a:solidFill>
                  <a:schemeClr val="tx2"/>
                </a:solidFill>
              </a:rPr>
              <a:t>to have an overview of the status of the machine re-commissioning.</a:t>
            </a:r>
            <a:endParaRPr lang="en-US" dirty="0">
              <a:solidFill>
                <a:schemeClr val="tx2"/>
              </a:solidFill>
            </a:endParaRPr>
          </a:p>
        </p:txBody>
      </p:sp>
      <p:sp>
        <p:nvSpPr>
          <p:cNvPr id="5" name="Rounded Rectangle 4"/>
          <p:cNvSpPr/>
          <p:nvPr/>
        </p:nvSpPr>
        <p:spPr>
          <a:xfrm>
            <a:off x="445429" y="2506556"/>
            <a:ext cx="2754971" cy="2987339"/>
          </a:xfrm>
          <a:prstGeom prst="roundRect">
            <a:avLst>
              <a:gd name="adj" fmla="val 68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FF0000"/>
                </a:solidFill>
              </a:rPr>
              <a:t>PATHS</a:t>
            </a:r>
            <a:endParaRPr lang="en-US" dirty="0">
              <a:solidFill>
                <a:srgbClr val="FF0000"/>
              </a:solidFill>
            </a:endParaRPr>
          </a:p>
        </p:txBody>
      </p:sp>
      <p:sp>
        <p:nvSpPr>
          <p:cNvPr id="19" name="Rounded Rectangle 18"/>
          <p:cNvSpPr/>
          <p:nvPr/>
        </p:nvSpPr>
        <p:spPr>
          <a:xfrm>
            <a:off x="3200400" y="2506557"/>
            <a:ext cx="2230473" cy="2987338"/>
          </a:xfrm>
          <a:prstGeom prst="roundRect">
            <a:avLst>
              <a:gd name="adj" fmla="val 68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FF0000"/>
                </a:solidFill>
              </a:rPr>
              <a:t>TESTS</a:t>
            </a:r>
            <a:endParaRPr lang="en-US" dirty="0">
              <a:solidFill>
                <a:srgbClr val="FF0000"/>
              </a:solidFill>
            </a:endParaRPr>
          </a:p>
        </p:txBody>
      </p:sp>
      <p:sp>
        <p:nvSpPr>
          <p:cNvPr id="20" name="Rounded Rectangle 19"/>
          <p:cNvSpPr/>
          <p:nvPr/>
        </p:nvSpPr>
        <p:spPr>
          <a:xfrm>
            <a:off x="5430873" y="2506556"/>
            <a:ext cx="2570127" cy="2987339"/>
          </a:xfrm>
          <a:prstGeom prst="roundRect">
            <a:avLst>
              <a:gd name="adj" fmla="val 68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smtClean="0">
                <a:solidFill>
                  <a:srgbClr val="FF0000"/>
                </a:solidFill>
              </a:rPr>
              <a:t>TARGETS</a:t>
            </a:r>
            <a:endParaRPr lang="en-US" dirty="0">
              <a:solidFill>
                <a:srgbClr val="FF0000"/>
              </a:solidFill>
            </a:endParaRPr>
          </a:p>
        </p:txBody>
      </p:sp>
      <p:sp>
        <p:nvSpPr>
          <p:cNvPr id="6" name="Rounded Rectangle 5"/>
          <p:cNvSpPr/>
          <p:nvPr/>
        </p:nvSpPr>
        <p:spPr>
          <a:xfrm>
            <a:off x="533400" y="3583174"/>
            <a:ext cx="1950752" cy="207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TARGET</a:t>
            </a:r>
            <a:endParaRPr lang="en-US" sz="1100" dirty="0">
              <a:solidFill>
                <a:srgbClr val="FF0000"/>
              </a:solidFill>
            </a:endParaRPr>
          </a:p>
        </p:txBody>
      </p:sp>
      <p:sp>
        <p:nvSpPr>
          <p:cNvPr id="22" name="Rounded Rectangle 21"/>
          <p:cNvSpPr/>
          <p:nvPr/>
        </p:nvSpPr>
        <p:spPr>
          <a:xfrm>
            <a:off x="5486400" y="2145612"/>
            <a:ext cx="2689960" cy="207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TEST</a:t>
            </a:r>
            <a:endParaRPr lang="en-US" sz="1100" dirty="0">
              <a:solidFill>
                <a:srgbClr val="FF0000"/>
              </a:solidFill>
            </a:endParaRPr>
          </a:p>
        </p:txBody>
      </p:sp>
      <p:sp>
        <p:nvSpPr>
          <p:cNvPr id="23" name="Rounded Rectangle 22"/>
          <p:cNvSpPr/>
          <p:nvPr/>
        </p:nvSpPr>
        <p:spPr>
          <a:xfrm>
            <a:off x="445429" y="1761184"/>
            <a:ext cx="5684395" cy="207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PATH</a:t>
            </a:r>
            <a:endParaRPr lang="en-US" sz="1100" dirty="0">
              <a:solidFill>
                <a:srgbClr val="FF0000"/>
              </a:solidFill>
            </a:endParaRPr>
          </a:p>
        </p:txBody>
      </p:sp>
      <p:sp>
        <p:nvSpPr>
          <p:cNvPr id="25" name="TextBox 24"/>
          <p:cNvSpPr txBox="1"/>
          <p:nvPr/>
        </p:nvSpPr>
        <p:spPr>
          <a:xfrm>
            <a:off x="5448300" y="351958"/>
            <a:ext cx="2382026" cy="338554"/>
          </a:xfrm>
          <a:prstGeom prst="rect">
            <a:avLst/>
          </a:prstGeom>
          <a:noFill/>
        </p:spPr>
        <p:txBody>
          <a:bodyPr wrap="square" rtlCol="0">
            <a:spAutoFit/>
          </a:bodyPr>
          <a:lstStyle/>
          <a:p>
            <a:r>
              <a:rPr lang="en-US" sz="1600" i="1" dirty="0" smtClean="0">
                <a:solidFill>
                  <a:schemeClr val="tx2"/>
                </a:solidFill>
              </a:rPr>
              <a:t>Developed by an </a:t>
            </a:r>
            <a:r>
              <a:rPr lang="en-US" sz="1600" i="1" u="sng" dirty="0" err="1" smtClean="0">
                <a:solidFill>
                  <a:schemeClr val="tx2"/>
                </a:solidFill>
              </a:rPr>
              <a:t>OP</a:t>
            </a:r>
            <a:r>
              <a:rPr lang="en-US" sz="1600" i="1" dirty="0" err="1" smtClean="0">
                <a:solidFill>
                  <a:schemeClr val="tx2"/>
                </a:solidFill>
              </a:rPr>
              <a:t>erator</a:t>
            </a:r>
            <a:endParaRPr lang="en-GB" sz="1600" i="1" dirty="0">
              <a:solidFill>
                <a:schemeClr val="tx2"/>
              </a:solidFill>
            </a:endParaRPr>
          </a:p>
        </p:txBody>
      </p:sp>
      <p:pic>
        <p:nvPicPr>
          <p:cNvPr id="4" name="Picture 3"/>
          <p:cNvPicPr>
            <a:picLocks noChangeAspect="1"/>
          </p:cNvPicPr>
          <p:nvPr/>
        </p:nvPicPr>
        <p:blipFill>
          <a:blip r:embed="rId8"/>
          <a:stretch>
            <a:fillRect/>
          </a:stretch>
        </p:blipFill>
        <p:spPr>
          <a:xfrm>
            <a:off x="2440872" y="3967655"/>
            <a:ext cx="2951428" cy="1333220"/>
          </a:xfrm>
          <a:prstGeom prst="rect">
            <a:avLst/>
          </a:prstGeom>
          <a:ln>
            <a:solidFill>
              <a:schemeClr val="accent1"/>
            </a:solidFill>
          </a:ln>
        </p:spPr>
      </p:pic>
      <p:cxnSp>
        <p:nvCxnSpPr>
          <p:cNvPr id="8" name="Straight Arrow Connector 7"/>
          <p:cNvCxnSpPr/>
          <p:nvPr/>
        </p:nvCxnSpPr>
        <p:spPr>
          <a:xfrm flipH="1" flipV="1">
            <a:off x="2667000" y="3428828"/>
            <a:ext cx="228600" cy="5398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0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
                                        <p:tgtEl>
                                          <p:spTgt spid="28"/>
                                        </p:tgtEl>
                                      </p:cBhvr>
                                    </p:animEffect>
                                    <p:set>
                                      <p:cBhvr>
                                        <p:cTn id="7" dur="1" fill="hold">
                                          <p:stCondLst>
                                            <p:cond delay="299"/>
                                          </p:stCondLst>
                                        </p:cTn>
                                        <p:tgtEl>
                                          <p:spTgt spid="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
                                        <p:tgtEl>
                                          <p:spTgt spid="36"/>
                                        </p:tgtEl>
                                      </p:cBhvr>
                                    </p:animEffect>
                                    <p:set>
                                      <p:cBhvr>
                                        <p:cTn id="10" dur="1" fill="hold">
                                          <p:stCondLst>
                                            <p:cond delay="299"/>
                                          </p:stCondLst>
                                        </p:cTn>
                                        <p:tgtEl>
                                          <p:spTgt spid="3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
                                        <p:tgtEl>
                                          <p:spTgt spid="24"/>
                                        </p:tgtEl>
                                      </p:cBhvr>
                                    </p:animEffect>
                                    <p:set>
                                      <p:cBhvr>
                                        <p:cTn id="13" dur="1" fill="hold">
                                          <p:stCondLst>
                                            <p:cond delay="2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300"/>
                                        <p:tgtEl>
                                          <p:spTgt spid="33"/>
                                        </p:tgtEl>
                                      </p:cBhvr>
                                    </p:animEffect>
                                    <p:set>
                                      <p:cBhvr>
                                        <p:cTn id="16" dur="1" fill="hold">
                                          <p:stCondLst>
                                            <p:cond delay="299"/>
                                          </p:stCondLst>
                                        </p:cTn>
                                        <p:tgtEl>
                                          <p:spTgt spid="3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xit" presetSubtype="21" fill="hold" nodeType="withEffect">
                                  <p:stCondLst>
                                    <p:cond delay="0"/>
                                  </p:stCondLst>
                                  <p:childTnLst>
                                    <p:animEffect transition="out" filter="barn(inVertical)">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6" presetClass="exit" presetSubtype="21" fill="hold" grpId="1" nodeType="withEffect">
                                  <p:stCondLst>
                                    <p:cond delay="0"/>
                                  </p:stCondLst>
                                  <p:childTnLst>
                                    <p:animEffect transition="out" filter="barn(inVertical)">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6" presetClass="exit" presetSubtype="21" fill="hold" grpId="1" nodeType="withEffect">
                                  <p:stCondLst>
                                    <p:cond delay="0"/>
                                  </p:stCondLst>
                                  <p:childTnLst>
                                    <p:animEffect transition="out" filter="barn(inVertical)">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childTnLst>
                          </p:cTn>
                        </p:par>
                        <p:par>
                          <p:cTn id="60" fill="hold">
                            <p:stCondLst>
                              <p:cond delay="500"/>
                            </p:stCondLst>
                            <p:childTnLst>
                              <p:par>
                                <p:cTn id="61" presetID="16" presetClass="entr" presetSubtype="21"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barn(inVertical)">
                                      <p:cBhvr>
                                        <p:cTn id="69" dur="500"/>
                                        <p:tgtEl>
                                          <p:spTgt spid="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par>
                          <p:cTn id="73" fill="hold">
                            <p:stCondLst>
                              <p:cond delay="1000"/>
                            </p:stCondLst>
                            <p:childTnLst>
                              <p:par>
                                <p:cTn id="74" presetID="16" presetClass="entr" presetSubtype="21" fill="hold" nodeType="afterEffect">
                                  <p:stCondLst>
                                    <p:cond delay="1000"/>
                                  </p:stCondLst>
                                  <p:childTnLst>
                                    <p:set>
                                      <p:cBhvr>
                                        <p:cTn id="75" dur="1" fill="hold">
                                          <p:stCondLst>
                                            <p:cond delay="0"/>
                                          </p:stCondLst>
                                        </p:cTn>
                                        <p:tgtEl>
                                          <p:spTgt spid="4"/>
                                        </p:tgtEl>
                                        <p:attrNameLst>
                                          <p:attrName>style.visibility</p:attrName>
                                        </p:attrNameLst>
                                      </p:cBhvr>
                                      <p:to>
                                        <p:strVal val="visible"/>
                                      </p:to>
                                    </p:set>
                                    <p:animEffect transition="in" filter="barn(inVertical)">
                                      <p:cBhvr>
                                        <p:cTn id="76" dur="500"/>
                                        <p:tgtEl>
                                          <p:spTgt spid="4"/>
                                        </p:tgtEl>
                                      </p:cBhvr>
                                    </p:animEffect>
                                  </p:childTnLst>
                                </p:cTn>
                              </p:par>
                              <p:par>
                                <p:cTn id="77" presetID="16" presetClass="entr" presetSubtype="21" fill="hold" nodeType="withEffect">
                                  <p:stCondLst>
                                    <p:cond delay="1000"/>
                                  </p:stCondLst>
                                  <p:childTnLst>
                                    <p:set>
                                      <p:cBhvr>
                                        <p:cTn id="78" dur="1" fill="hold">
                                          <p:stCondLst>
                                            <p:cond delay="0"/>
                                          </p:stCondLst>
                                        </p:cTn>
                                        <p:tgtEl>
                                          <p:spTgt spid="8"/>
                                        </p:tgtEl>
                                        <p:attrNameLst>
                                          <p:attrName>style.visibility</p:attrName>
                                        </p:attrNameLst>
                                      </p:cBhvr>
                                      <p:to>
                                        <p:strVal val="visible"/>
                                      </p:to>
                                    </p:set>
                                    <p:animEffect transition="in" filter="barn(inVertical)">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barn(inVertical)">
                                      <p:cBhvr>
                                        <p:cTn id="84" dur="500"/>
                                        <p:tgtEl>
                                          <p:spTgt spid="37"/>
                                        </p:tgtEl>
                                      </p:cBhvr>
                                    </p:animEffect>
                                  </p:childTnLst>
                                </p:cTn>
                              </p:par>
                              <p:par>
                                <p:cTn id="85" presetID="16" presetClass="exit" presetSubtype="21" fill="hold" nodeType="withEffect">
                                  <p:stCondLst>
                                    <p:cond delay="0"/>
                                  </p:stCondLst>
                                  <p:childTnLst>
                                    <p:animEffect transition="out" filter="barn(inVertical)">
                                      <p:cBhvr>
                                        <p:cTn id="86" dur="500"/>
                                        <p:tgtEl>
                                          <p:spTgt spid="4"/>
                                        </p:tgtEl>
                                      </p:cBhvr>
                                    </p:animEffect>
                                    <p:set>
                                      <p:cBhvr>
                                        <p:cTn id="87" dur="1" fill="hold">
                                          <p:stCondLst>
                                            <p:cond delay="499"/>
                                          </p:stCondLst>
                                        </p:cTn>
                                        <p:tgtEl>
                                          <p:spTgt spid="4"/>
                                        </p:tgtEl>
                                        <p:attrNameLst>
                                          <p:attrName>style.visibility</p:attrName>
                                        </p:attrNameLst>
                                      </p:cBhvr>
                                      <p:to>
                                        <p:strVal val="hidden"/>
                                      </p:to>
                                    </p:set>
                                  </p:childTnLst>
                                </p:cTn>
                              </p:par>
                              <p:par>
                                <p:cTn id="88" presetID="16" presetClass="exit" presetSubtype="21" fill="hold" nodeType="withEffect">
                                  <p:stCondLst>
                                    <p:cond delay="0"/>
                                  </p:stCondLst>
                                  <p:childTnLst>
                                    <p:animEffect transition="out" filter="barn(inVertical)">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par>
                                <p:cTn id="91" presetID="16" presetClass="exit" presetSubtype="21" fill="hold" grpId="1" nodeType="withEffect">
                                  <p:stCondLst>
                                    <p:cond delay="0"/>
                                  </p:stCondLst>
                                  <p:childTnLst>
                                    <p:animEffect transition="out" filter="barn(inVertical)">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16" presetClass="exit" presetSubtype="21" fill="hold" grpId="1" nodeType="withEffect">
                                  <p:stCondLst>
                                    <p:cond delay="0"/>
                                  </p:stCondLst>
                                  <p:childTnLst>
                                    <p:animEffect transition="out" filter="barn(inVertical)">
                                      <p:cBhvr>
                                        <p:cTn id="95" dur="500"/>
                                        <p:tgtEl>
                                          <p:spTgt spid="22"/>
                                        </p:tgtEl>
                                      </p:cBhvr>
                                    </p:animEffect>
                                    <p:set>
                                      <p:cBhvr>
                                        <p:cTn id="96" dur="1" fill="hold">
                                          <p:stCondLst>
                                            <p:cond delay="499"/>
                                          </p:stCondLst>
                                        </p:cTn>
                                        <p:tgtEl>
                                          <p:spTgt spid="22"/>
                                        </p:tgtEl>
                                        <p:attrNameLst>
                                          <p:attrName>style.visibility</p:attrName>
                                        </p:attrNameLst>
                                      </p:cBhvr>
                                      <p:to>
                                        <p:strVal val="hidden"/>
                                      </p:to>
                                    </p:set>
                                  </p:childTnLst>
                                </p:cTn>
                              </p:par>
                              <p:par>
                                <p:cTn id="97" presetID="16" presetClass="exit" presetSubtype="21" fill="hold" grpId="1" nodeType="withEffect">
                                  <p:stCondLst>
                                    <p:cond delay="0"/>
                                  </p:stCondLst>
                                  <p:childTnLst>
                                    <p:animEffect transition="out" filter="barn(inVertical)">
                                      <p:cBhvr>
                                        <p:cTn id="98" dur="500"/>
                                        <p:tgtEl>
                                          <p:spTgt spid="6"/>
                                        </p:tgtEl>
                                      </p:cBhvr>
                                    </p:animEffect>
                                    <p:set>
                                      <p:cBhvr>
                                        <p:cTn id="99" dur="1" fill="hold">
                                          <p:stCondLst>
                                            <p:cond delay="499"/>
                                          </p:stCondLst>
                                        </p:cTn>
                                        <p:tgtEl>
                                          <p:spTgt spid="6"/>
                                        </p:tgtEl>
                                        <p:attrNameLst>
                                          <p:attrName>style.visibility</p:attrName>
                                        </p:attrNameLst>
                                      </p:cBhvr>
                                      <p:to>
                                        <p:strVal val="hidden"/>
                                      </p:to>
                                    </p:set>
                                  </p:childTnLst>
                                </p:cTn>
                              </p:par>
                              <p:par>
                                <p:cTn id="100" presetID="16" presetClass="exit" presetSubtype="21" fill="hold" nodeType="withEffect">
                                  <p:stCondLst>
                                    <p:cond delay="0"/>
                                  </p:stCondLst>
                                  <p:childTnLst>
                                    <p:animEffect transition="out" filter="barn(inVertical)">
                                      <p:cBhvr>
                                        <p:cTn id="101" dur="500"/>
                                        <p:tgtEl>
                                          <p:spTgt spid="38"/>
                                        </p:tgtEl>
                                      </p:cBhvr>
                                    </p:animEffect>
                                    <p:set>
                                      <p:cBhvr>
                                        <p:cTn id="102" dur="1" fill="hold">
                                          <p:stCondLst>
                                            <p:cond delay="499"/>
                                          </p:stCondLst>
                                        </p:cTn>
                                        <p:tgtEl>
                                          <p:spTgt spid="38"/>
                                        </p:tgtEl>
                                        <p:attrNameLst>
                                          <p:attrName>style.visibility</p:attrName>
                                        </p:attrNameLst>
                                      </p:cBhvr>
                                      <p:to>
                                        <p:strVal val="hidden"/>
                                      </p:to>
                                    </p:set>
                                  </p:childTnLst>
                                </p:cTn>
                              </p:par>
                              <p:par>
                                <p:cTn id="103" presetID="16" presetClass="exit" presetSubtype="21" fill="hold" grpId="1" nodeType="withEffect">
                                  <p:stCondLst>
                                    <p:cond delay="0"/>
                                  </p:stCondLst>
                                  <p:childTnLst>
                                    <p:animEffect transition="out" filter="barn(inVertical)">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6" presetClass="entr" presetSubtype="21"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barn(inVertical)">
                                      <p:cBhvr>
                                        <p:cTn id="10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 grpId="0"/>
      <p:bldP spid="3" grpId="1"/>
      <p:bldP spid="15" grpId="0"/>
      <p:bldP spid="15" grpId="1"/>
      <p:bldP spid="17" grpId="0"/>
      <p:bldP spid="5" grpId="0" animBg="1"/>
      <p:bldP spid="5" grpId="1" animBg="1"/>
      <p:bldP spid="19" grpId="0" animBg="1"/>
      <p:bldP spid="19" grpId="1" animBg="1"/>
      <p:bldP spid="20" grpId="0" animBg="1"/>
      <p:bldP spid="20" grpId="1" animBg="1"/>
      <p:bldP spid="6" grpId="0" animBg="1"/>
      <p:bldP spid="6" grpId="1" animBg="1"/>
      <p:bldP spid="22" grpId="0" animBg="1"/>
      <p:bldP spid="22" grpId="1" animBg="1"/>
      <p:bldP spid="23" grpId="0" animBg="1"/>
      <p:bldP spid="23"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04800" y="1828800"/>
            <a:ext cx="5463578" cy="3586482"/>
            <a:chOff x="304800" y="1828800"/>
            <a:chExt cx="5115430" cy="3222318"/>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828800"/>
              <a:ext cx="5115430" cy="3222318"/>
            </a:xfrm>
            <a:prstGeom prst="rect">
              <a:avLst/>
            </a:prstGeom>
            <a:ln w="12700">
              <a:solidFill>
                <a:schemeClr val="tx2"/>
              </a:solidFill>
            </a:ln>
          </p:spPr>
        </p:pic>
        <p:sp>
          <p:nvSpPr>
            <p:cNvPr id="17" name="TextBox 16"/>
            <p:cNvSpPr txBox="1"/>
            <p:nvPr/>
          </p:nvSpPr>
          <p:spPr>
            <a:xfrm>
              <a:off x="2031478" y="3237875"/>
              <a:ext cx="635522" cy="184666"/>
            </a:xfrm>
            <a:prstGeom prst="rect">
              <a:avLst/>
            </a:prstGeom>
            <a:noFill/>
          </p:spPr>
          <p:txBody>
            <a:bodyPr wrap="square" lIns="0" tIns="0" rIns="0" bIns="0" rtlCol="0">
              <a:spAutoFit/>
            </a:bodyPr>
            <a:lstStyle/>
            <a:p>
              <a:r>
                <a:rPr lang="en-US" sz="1200" dirty="0" smtClean="0">
                  <a:solidFill>
                    <a:schemeClr val="tx2"/>
                  </a:solidFill>
                </a:rPr>
                <a:t>3 weeks</a:t>
              </a:r>
              <a:endParaRPr lang="en-US" sz="1200" dirty="0">
                <a:solidFill>
                  <a:schemeClr val="tx2"/>
                </a:solidFill>
              </a:endParaRPr>
            </a:p>
          </p:txBody>
        </p:sp>
        <p:sp>
          <p:nvSpPr>
            <p:cNvPr id="18" name="TextBox 17"/>
            <p:cNvSpPr txBox="1"/>
            <p:nvPr/>
          </p:nvSpPr>
          <p:spPr>
            <a:xfrm>
              <a:off x="3962400" y="3237875"/>
              <a:ext cx="635522" cy="184666"/>
            </a:xfrm>
            <a:prstGeom prst="rect">
              <a:avLst/>
            </a:prstGeom>
            <a:noFill/>
          </p:spPr>
          <p:txBody>
            <a:bodyPr wrap="square" lIns="0" tIns="0" rIns="0" bIns="0" rtlCol="0">
              <a:spAutoFit/>
            </a:bodyPr>
            <a:lstStyle/>
            <a:p>
              <a:r>
                <a:rPr lang="en-US" sz="1200" dirty="0" smtClean="0">
                  <a:solidFill>
                    <a:schemeClr val="tx2"/>
                  </a:solidFill>
                </a:rPr>
                <a:t>2 weeks</a:t>
              </a:r>
              <a:endParaRPr lang="en-US" sz="1200" dirty="0">
                <a:solidFill>
                  <a:schemeClr val="tx2"/>
                </a:solidFill>
              </a:endParaRPr>
            </a:p>
          </p:txBody>
        </p:sp>
      </p:grpSp>
      <p:sp>
        <p:nvSpPr>
          <p:cNvPr id="2" name="Title 1"/>
          <p:cNvSpPr>
            <a:spLocks noGrp="1"/>
          </p:cNvSpPr>
          <p:nvPr>
            <p:ph type="title"/>
          </p:nvPr>
        </p:nvSpPr>
        <p:spPr>
          <a:ln>
            <a:noFill/>
          </a:ln>
        </p:spPr>
        <p:txBody>
          <a:bodyPr/>
          <a:lstStyle/>
          <a:p>
            <a:r>
              <a:rPr lang="en-US" dirty="0" smtClean="0"/>
              <a:t>Importance of a good recommissioning</a:t>
            </a:r>
            <a:endParaRPr lang="en-US" dirty="0"/>
          </a:p>
        </p:txBody>
      </p:sp>
      <p:sp>
        <p:nvSpPr>
          <p:cNvPr id="4" name="Footer Placeholder 3"/>
          <p:cNvSpPr>
            <a:spLocks noGrp="1"/>
          </p:cNvSpPr>
          <p:nvPr>
            <p:ph type="ftr" sz="quarter" idx="11"/>
          </p:nvPr>
        </p:nvSpPr>
        <p:spPr/>
        <p:txBody>
          <a:bodyPr/>
          <a:lstStyle/>
          <a:p>
            <a:r>
              <a:rPr lang="en-US" dirty="0" smtClean="0"/>
              <a:t>Abdelouahid AKROH / BE-OP-PSB</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8" name="Rectangle 7"/>
          <p:cNvSpPr/>
          <p:nvPr/>
        </p:nvSpPr>
        <p:spPr>
          <a:xfrm>
            <a:off x="228600" y="1057870"/>
            <a:ext cx="8298180" cy="923330"/>
          </a:xfrm>
          <a:prstGeom prst="rect">
            <a:avLst/>
          </a:prstGeom>
        </p:spPr>
        <p:txBody>
          <a:bodyPr wrap="square">
            <a:spAutoFit/>
          </a:bodyPr>
          <a:lstStyle/>
          <a:p>
            <a:r>
              <a:rPr lang="en-US" b="1" dirty="0" smtClean="0">
                <a:solidFill>
                  <a:srgbClr val="00B050"/>
                </a:solidFill>
              </a:rPr>
              <a:t>RESTART </a:t>
            </a:r>
            <a:r>
              <a:rPr lang="en-US" b="1" dirty="0">
                <a:solidFill>
                  <a:srgbClr val="00B050"/>
                </a:solidFill>
              </a:rPr>
              <a:t>2016-17</a:t>
            </a:r>
            <a:r>
              <a:rPr lang="en-US" b="1" dirty="0" smtClean="0">
                <a:solidFill>
                  <a:srgbClr val="00B050"/>
                </a:solidFill>
              </a:rPr>
              <a:t>: </a:t>
            </a:r>
            <a:r>
              <a:rPr lang="en-US" dirty="0" smtClean="0">
                <a:solidFill>
                  <a:schemeClr val="tx2"/>
                </a:solidFill>
              </a:rPr>
              <a:t>Huge De-cabling/cabling campaign took place in the Booster machine: </a:t>
            </a:r>
            <a:r>
              <a:rPr lang="en-US" b="1" dirty="0">
                <a:solidFill>
                  <a:srgbClr val="00B050"/>
                </a:solidFill>
              </a:rPr>
              <a:t>4332 cables </a:t>
            </a:r>
            <a:r>
              <a:rPr lang="en-US" dirty="0">
                <a:solidFill>
                  <a:schemeClr val="tx2"/>
                </a:solidFill>
              </a:rPr>
              <a:t>pulled-out, and </a:t>
            </a:r>
            <a:r>
              <a:rPr lang="en-US" b="1" dirty="0">
                <a:solidFill>
                  <a:srgbClr val="FF0000"/>
                </a:solidFill>
              </a:rPr>
              <a:t>0.7% </a:t>
            </a:r>
            <a:r>
              <a:rPr lang="en-US" dirty="0">
                <a:solidFill>
                  <a:schemeClr val="tx2"/>
                </a:solidFill>
              </a:rPr>
              <a:t>were cut by error </a:t>
            </a:r>
            <a:r>
              <a:rPr lang="en-US" b="1" dirty="0">
                <a:solidFill>
                  <a:srgbClr val="FF0000"/>
                </a:solidFill>
              </a:rPr>
              <a:t>(32 cables)</a:t>
            </a:r>
            <a:r>
              <a:rPr lang="en-US" dirty="0">
                <a:solidFill>
                  <a:srgbClr val="FF0000"/>
                </a:solidFill>
              </a:rPr>
              <a:t>.</a:t>
            </a:r>
          </a:p>
          <a:p>
            <a:endParaRPr lang="en-US" dirty="0"/>
          </a:p>
        </p:txBody>
      </p:sp>
      <p:sp>
        <p:nvSpPr>
          <p:cNvPr id="9" name="Explosion 2 8"/>
          <p:cNvSpPr/>
          <p:nvPr/>
        </p:nvSpPr>
        <p:spPr>
          <a:xfrm>
            <a:off x="2212651" y="2299402"/>
            <a:ext cx="1618145" cy="526200"/>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t>11/04/2017</a:t>
            </a:r>
            <a:endParaRPr lang="en-US" sz="1000" b="1" dirty="0"/>
          </a:p>
        </p:txBody>
      </p:sp>
      <p:sp>
        <p:nvSpPr>
          <p:cNvPr id="11" name="Rectangle 10"/>
          <p:cNvSpPr/>
          <p:nvPr/>
        </p:nvSpPr>
        <p:spPr>
          <a:xfrm>
            <a:off x="228600" y="5667031"/>
            <a:ext cx="8254490" cy="923330"/>
          </a:xfrm>
          <a:prstGeom prst="rect">
            <a:avLst/>
          </a:prstGeom>
        </p:spPr>
        <p:txBody>
          <a:bodyPr wrap="square">
            <a:spAutoFit/>
          </a:bodyPr>
          <a:lstStyle/>
          <a:p>
            <a:r>
              <a:rPr lang="en-US" b="1" dirty="0" smtClean="0">
                <a:solidFill>
                  <a:srgbClr val="00B050"/>
                </a:solidFill>
              </a:rPr>
              <a:t>RESTART 2017-18:</a:t>
            </a:r>
            <a:r>
              <a:rPr lang="en-US" dirty="0" smtClean="0">
                <a:solidFill>
                  <a:schemeClr val="tx2"/>
                </a:solidFill>
              </a:rPr>
              <a:t> Mainly for LHC injector upgrade advancement: </a:t>
            </a:r>
          </a:p>
          <a:p>
            <a:pPr marL="285750" indent="-285750">
              <a:buFont typeface="Wingdings" panose="05000000000000000000" pitchFamily="2" charset="2"/>
              <a:buChar char="§"/>
            </a:pPr>
            <a:r>
              <a:rPr lang="en-US" dirty="0" smtClean="0">
                <a:solidFill>
                  <a:schemeClr val="tx2"/>
                </a:solidFill>
              </a:rPr>
              <a:t>New SEM-grid, new Tune pick-up, WIC (Warm Interlock Control) for the magnet protection, few magnets polarity check...</a:t>
            </a:r>
            <a:endParaRPr lang="en-US" dirty="0"/>
          </a:p>
        </p:txBody>
      </p:sp>
      <p:sp>
        <p:nvSpPr>
          <p:cNvPr id="13" name="Rounded Rectangle 12"/>
          <p:cNvSpPr/>
          <p:nvPr/>
        </p:nvSpPr>
        <p:spPr>
          <a:xfrm>
            <a:off x="5888591" y="3812988"/>
            <a:ext cx="2659380" cy="746850"/>
          </a:xfrm>
          <a:prstGeom prst="roundRect">
            <a:avLst>
              <a:gd name="adj" fmla="val 6616"/>
            </a:avLst>
          </a:prstGeom>
          <a:solidFill>
            <a:srgbClr val="00B050"/>
          </a:solidFill>
          <a:ln>
            <a:noFill/>
          </a:ln>
        </p:spPr>
        <p:txBody>
          <a:bodyPr wrap="square" lIns="36000" tIns="36000" rIns="36000" bIns="36000">
            <a:spAutoFit/>
          </a:bodyPr>
          <a:lstStyle/>
          <a:p>
            <a:pPr algn="ctr"/>
            <a:r>
              <a:rPr lang="en-US" sz="1400" b="1" u="sng" dirty="0" smtClean="0">
                <a:solidFill>
                  <a:srgbClr val="FFFF00"/>
                </a:solidFill>
              </a:rPr>
              <a:t>Hardware Re-commissioning </a:t>
            </a:r>
            <a:r>
              <a:rPr lang="en-US" sz="1400" b="1" dirty="0" smtClean="0">
                <a:solidFill>
                  <a:schemeClr val="bg1"/>
                </a:solidFill>
              </a:rPr>
              <a:t>allowed </a:t>
            </a:r>
            <a:r>
              <a:rPr lang="en-US" sz="1400" b="1" dirty="0">
                <a:solidFill>
                  <a:schemeClr val="bg1"/>
                </a:solidFill>
              </a:rPr>
              <a:t>to overcome </a:t>
            </a:r>
            <a:r>
              <a:rPr lang="en-US" sz="1400" b="1" dirty="0" smtClean="0">
                <a:solidFill>
                  <a:schemeClr val="bg1"/>
                </a:solidFill>
              </a:rPr>
              <a:t>very critical </a:t>
            </a:r>
            <a:r>
              <a:rPr lang="en-US" sz="1400" b="1" dirty="0">
                <a:solidFill>
                  <a:schemeClr val="bg1"/>
                </a:solidFill>
              </a:rPr>
              <a:t>problems at the </a:t>
            </a:r>
            <a:r>
              <a:rPr lang="en-US" sz="1400" b="1" dirty="0" smtClean="0">
                <a:solidFill>
                  <a:schemeClr val="bg1"/>
                </a:solidFill>
              </a:rPr>
              <a:t>restart. </a:t>
            </a:r>
            <a:endParaRPr lang="en-US" sz="1400" b="1" dirty="0">
              <a:solidFill>
                <a:schemeClr val="bg1"/>
              </a:solidFill>
            </a:endParaRPr>
          </a:p>
        </p:txBody>
      </p:sp>
      <p:sp>
        <p:nvSpPr>
          <p:cNvPr id="19" name="Rectangle 5"/>
          <p:cNvSpPr>
            <a:spLocks noChangeArrowheads="1"/>
          </p:cNvSpPr>
          <p:nvPr/>
        </p:nvSpPr>
        <p:spPr bwMode="auto">
          <a:xfrm>
            <a:off x="8841360" y="2141006"/>
            <a:ext cx="72000" cy="5976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33" name="Explosion 2 32"/>
          <p:cNvSpPr/>
          <p:nvPr/>
        </p:nvSpPr>
        <p:spPr>
          <a:xfrm>
            <a:off x="4221922" y="2293200"/>
            <a:ext cx="1569278" cy="526200"/>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0</a:t>
            </a:r>
            <a:r>
              <a:rPr lang="en-US" sz="1000" b="1" dirty="0" smtClean="0"/>
              <a:t>1/03/2018</a:t>
            </a:r>
            <a:endParaRPr lang="en-US" sz="1000" b="1" dirty="0"/>
          </a:p>
        </p:txBody>
      </p:sp>
      <p:cxnSp>
        <p:nvCxnSpPr>
          <p:cNvPr id="20" name="Straight Arrow Connector 19"/>
          <p:cNvCxnSpPr>
            <a:stCxn id="22" idx="1"/>
          </p:cNvCxnSpPr>
          <p:nvPr/>
        </p:nvCxnSpPr>
        <p:spPr>
          <a:xfrm flipH="1">
            <a:off x="4724400" y="2957545"/>
            <a:ext cx="1143000" cy="30820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867400" y="2584120"/>
            <a:ext cx="2680571" cy="746850"/>
          </a:xfrm>
          <a:prstGeom prst="roundRect">
            <a:avLst>
              <a:gd name="adj" fmla="val 6616"/>
            </a:avLst>
          </a:prstGeom>
          <a:solidFill>
            <a:srgbClr val="00B050"/>
          </a:solidFill>
          <a:ln>
            <a:noFill/>
          </a:ln>
        </p:spPr>
        <p:txBody>
          <a:bodyPr wrap="square" lIns="36000" tIns="36000" rIns="36000" bIns="36000">
            <a:spAutoFit/>
          </a:bodyPr>
          <a:lstStyle/>
          <a:p>
            <a:pPr algn="ctr"/>
            <a:r>
              <a:rPr lang="en-US" sz="1400" b="1" u="sng" dirty="0" smtClean="0">
                <a:solidFill>
                  <a:srgbClr val="FFFF00"/>
                </a:solidFill>
              </a:rPr>
              <a:t>Dry Runs</a:t>
            </a:r>
            <a:r>
              <a:rPr lang="en-US" sz="1400" b="1" dirty="0" smtClean="0">
                <a:solidFill>
                  <a:schemeClr val="bg1"/>
                </a:solidFill>
              </a:rPr>
              <a:t> during the recommissioning allowed </a:t>
            </a:r>
            <a:r>
              <a:rPr lang="en-US" sz="1400" b="1" dirty="0">
                <a:solidFill>
                  <a:schemeClr val="bg1"/>
                </a:solidFill>
              </a:rPr>
              <a:t>to </a:t>
            </a:r>
            <a:r>
              <a:rPr lang="en-US" sz="1400" b="1" dirty="0" smtClean="0">
                <a:solidFill>
                  <a:schemeClr val="bg1"/>
                </a:solidFill>
              </a:rPr>
              <a:t>get used with new equipment. </a:t>
            </a:r>
            <a:endParaRPr lang="en-US" sz="1400" b="1" dirty="0">
              <a:solidFill>
                <a:schemeClr val="bg1"/>
              </a:solidFill>
            </a:endParaRPr>
          </a:p>
        </p:txBody>
      </p:sp>
      <p:cxnSp>
        <p:nvCxnSpPr>
          <p:cNvPr id="35" name="Straight Arrow Connector 34"/>
          <p:cNvCxnSpPr>
            <a:stCxn id="13" idx="1"/>
          </p:cNvCxnSpPr>
          <p:nvPr/>
        </p:nvCxnSpPr>
        <p:spPr>
          <a:xfrm flipH="1" flipV="1">
            <a:off x="2667000" y="3192824"/>
            <a:ext cx="3221591" cy="99358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82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3" grpId="0" animBg="1"/>
      <p:bldP spid="33"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txBox="1">
            <a:spLocks/>
          </p:cNvSpPr>
          <p:nvPr/>
        </p:nvSpPr>
        <p:spPr>
          <a:xfrm>
            <a:off x="228600" y="1143000"/>
            <a:ext cx="8229600" cy="5486400"/>
          </a:xfrm>
          <a:prstGeom prst="rect">
            <a:avLst/>
          </a:prstGeom>
        </p:spPr>
        <p:txBody>
          <a:bodyPr>
            <a:normAutofit lnSpcReduction="10000"/>
          </a:bodyPr>
          <a:lstStyle>
            <a:lvl1pPr marL="342900" indent="-228600" algn="l" defTabSz="914400" rtl="0" eaLnBrk="1" latinLnBrk="0" hangingPunct="1">
              <a:spcBef>
                <a:spcPct val="20000"/>
              </a:spcBef>
              <a:buClr>
                <a:schemeClr val="tx2"/>
              </a:buClr>
              <a:buFont typeface="Wingdings" panose="05000000000000000000" pitchFamily="2" charset="2"/>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tx2"/>
              </a:buClr>
              <a:buFont typeface="Wingdings" panose="05000000000000000000" pitchFamily="2" charset="2"/>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60363" indent="-360363">
              <a:lnSpc>
                <a:spcPct val="250000"/>
              </a:lnSpc>
              <a:spcBef>
                <a:spcPts val="0"/>
              </a:spcBef>
              <a:buClrTx/>
              <a:buFont typeface="+mj-lt"/>
              <a:buAutoNum type="romanUcPeriod"/>
            </a:pPr>
            <a:r>
              <a:rPr lang="en-GB" sz="2400" dirty="0" smtClean="0">
                <a:ln w="6350">
                  <a:noFill/>
                </a:ln>
                <a:effectLst/>
              </a:rPr>
              <a:t>LHC injectors complex</a:t>
            </a:r>
          </a:p>
          <a:p>
            <a:pPr marL="360363" indent="-360363">
              <a:lnSpc>
                <a:spcPct val="250000"/>
              </a:lnSpc>
              <a:spcBef>
                <a:spcPts val="0"/>
              </a:spcBef>
              <a:buClrTx/>
              <a:buFont typeface="+mj-lt"/>
              <a:buAutoNum type="romanUcPeriod"/>
            </a:pPr>
            <a:r>
              <a:rPr lang="en-GB" sz="2400" dirty="0" smtClean="0">
                <a:effectLst/>
              </a:rPr>
              <a:t>Long-term Schedule</a:t>
            </a:r>
          </a:p>
          <a:p>
            <a:pPr marL="360363" indent="-360363">
              <a:lnSpc>
                <a:spcPct val="250000"/>
              </a:lnSpc>
              <a:spcBef>
                <a:spcPts val="0"/>
              </a:spcBef>
              <a:buClrTx/>
              <a:buFont typeface="+mj-lt"/>
              <a:buAutoNum type="romanUcPeriod"/>
            </a:pPr>
            <a:r>
              <a:rPr lang="en-GB" sz="2400" dirty="0" smtClean="0"/>
              <a:t>Re-commissioning</a:t>
            </a:r>
          </a:p>
          <a:p>
            <a:pPr marL="360363" indent="-360363">
              <a:lnSpc>
                <a:spcPct val="250000"/>
              </a:lnSpc>
              <a:spcBef>
                <a:spcPts val="0"/>
              </a:spcBef>
              <a:buClrTx/>
              <a:buFont typeface="+mj-lt"/>
              <a:buAutoNum type="romanUcPeriod"/>
            </a:pPr>
            <a:r>
              <a:rPr lang="en-GB" sz="2400" dirty="0" smtClean="0">
                <a:effectLst>
                  <a:glow rad="101600">
                    <a:schemeClr val="accent6">
                      <a:satMod val="175000"/>
                      <a:alpha val="40000"/>
                    </a:schemeClr>
                  </a:glow>
                </a:effectLst>
              </a:rPr>
              <a:t>Long Shutdown 2 works in the Booster</a:t>
            </a:r>
          </a:p>
          <a:p>
            <a:pPr marL="360363" indent="-360363">
              <a:lnSpc>
                <a:spcPct val="250000"/>
              </a:lnSpc>
              <a:spcBef>
                <a:spcPts val="0"/>
              </a:spcBef>
              <a:buClrTx/>
              <a:buFont typeface="+mj-lt"/>
              <a:buAutoNum type="romanUcPeriod"/>
            </a:pPr>
            <a:r>
              <a:rPr lang="en-GB" sz="2400" dirty="0" smtClean="0"/>
              <a:t>2020 machines preparation: Linac4/Booster</a:t>
            </a:r>
          </a:p>
          <a:p>
            <a:pPr marL="360363" indent="-360363">
              <a:lnSpc>
                <a:spcPct val="250000"/>
              </a:lnSpc>
              <a:spcBef>
                <a:spcPts val="0"/>
              </a:spcBef>
              <a:buClrTx/>
              <a:buFont typeface="+mj-lt"/>
              <a:buAutoNum type="romanUcPeriod"/>
            </a:pPr>
            <a:r>
              <a:rPr lang="en-GB" sz="2400" dirty="0" smtClean="0"/>
              <a:t>Summary</a:t>
            </a:r>
            <a:endParaRPr lang="en-GB" sz="1600" dirty="0">
              <a:solidFill>
                <a:srgbClr val="4F81BD">
                  <a:lumMod val="75000"/>
                </a:srgbClr>
              </a:solidFill>
            </a:endParaRPr>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7" name="Rectangle 5"/>
          <p:cNvSpPr>
            <a:spLocks noChangeArrowheads="1"/>
          </p:cNvSpPr>
          <p:nvPr/>
        </p:nvSpPr>
        <p:spPr bwMode="auto">
          <a:xfrm>
            <a:off x="8841360" y="2076712"/>
            <a:ext cx="72000" cy="6624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9" name="Title 4"/>
          <p:cNvSpPr txBox="1">
            <a:spLocks/>
          </p:cNvSpPr>
          <p:nvPr/>
        </p:nvSpPr>
        <p:spPr>
          <a:xfrm>
            <a:off x="228600" y="76200"/>
            <a:ext cx="82296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smtClean="0"/>
              <a:t>OUTLINE</a:t>
            </a:r>
            <a:endParaRPr lang="fr-FR" sz="4400" dirty="0"/>
          </a:p>
        </p:txBody>
      </p:sp>
      <p:sp>
        <p:nvSpPr>
          <p:cNvPr id="10" name="Rectangle 9"/>
          <p:cNvSpPr/>
          <p:nvPr/>
        </p:nvSpPr>
        <p:spPr>
          <a:xfrm>
            <a:off x="228600" y="4724400"/>
            <a:ext cx="6096000" cy="167640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8600" y="1511021"/>
            <a:ext cx="6096000" cy="229897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332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0" y="1224292"/>
            <a:ext cx="8567548" cy="774000"/>
          </a:xfrm>
          <a:prstGeom prst="rect">
            <a:avLst/>
          </a:prstGeom>
        </p:spPr>
      </p:pic>
      <p:sp>
        <p:nvSpPr>
          <p:cNvPr id="3" name="Footer Placeholder 2"/>
          <p:cNvSpPr>
            <a:spLocks noGrp="1"/>
          </p:cNvSpPr>
          <p:nvPr>
            <p:ph type="ftr" sz="quarter" idx="11"/>
          </p:nvPr>
        </p:nvSpPr>
        <p:spPr/>
        <p:txBody>
          <a:bodyPr/>
          <a:lstStyle/>
          <a:p>
            <a:r>
              <a:rPr lang="en-US" smtClean="0"/>
              <a:t>Abdelouahid AKROH / BE-OP-PSB</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
        <p:nvSpPr>
          <p:cNvPr id="11" name="Title 1"/>
          <p:cNvSpPr txBox="1">
            <a:spLocks/>
          </p:cNvSpPr>
          <p:nvPr/>
        </p:nvSpPr>
        <p:spPr>
          <a:xfrm>
            <a:off x="381000" y="427038"/>
            <a:ext cx="82296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a:lstStyle>
          <a:p>
            <a:r>
              <a:rPr lang="en-US" dirty="0" smtClean="0"/>
              <a:t>PSB activities: surface and underground</a:t>
            </a:r>
            <a:endParaRPr lang="en-US" dirty="0"/>
          </a:p>
        </p:txBody>
      </p:sp>
      <p:sp>
        <p:nvSpPr>
          <p:cNvPr id="9" name="Rectangle 5"/>
          <p:cNvSpPr>
            <a:spLocks noChangeArrowheads="1"/>
          </p:cNvSpPr>
          <p:nvPr/>
        </p:nvSpPr>
        <p:spPr bwMode="auto">
          <a:xfrm>
            <a:off x="8841360" y="2012418"/>
            <a:ext cx="72000" cy="7272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0226" y="2180869"/>
            <a:ext cx="6719374" cy="4608000"/>
          </a:xfrm>
          <a:prstGeom prst="rect">
            <a:avLst/>
          </a:prstGeom>
        </p:spPr>
      </p:pic>
      <p:sp>
        <p:nvSpPr>
          <p:cNvPr id="21" name="Rectangle 20"/>
          <p:cNvSpPr/>
          <p:nvPr/>
        </p:nvSpPr>
        <p:spPr>
          <a:xfrm>
            <a:off x="1119499" y="1196411"/>
            <a:ext cx="7187014" cy="81185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ne Callout 1 22"/>
          <p:cNvSpPr/>
          <p:nvPr/>
        </p:nvSpPr>
        <p:spPr>
          <a:xfrm>
            <a:off x="50711" y="3352800"/>
            <a:ext cx="1251429" cy="1004356"/>
          </a:xfrm>
          <a:prstGeom prst="borderCallout1">
            <a:avLst>
              <a:gd name="adj1" fmla="val -198"/>
              <a:gd name="adj2" fmla="val 15339"/>
              <a:gd name="adj3" fmla="val -170963"/>
              <a:gd name="adj4" fmla="val 15749"/>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smtClean="0">
                <a:solidFill>
                  <a:schemeClr val="tx1"/>
                </a:solidFill>
              </a:rPr>
              <a:t>New Booster Power Supply tests on the magnets</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042" y="5278223"/>
            <a:ext cx="903081" cy="885825"/>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2069945"/>
            <a:ext cx="7201639" cy="4625692"/>
          </a:xfrm>
          <a:prstGeom prst="rect">
            <a:avLst/>
          </a:prstGeom>
        </p:spPr>
      </p:pic>
      <p:sp>
        <p:nvSpPr>
          <p:cNvPr id="6" name="Rectangle 5"/>
          <p:cNvSpPr/>
          <p:nvPr/>
        </p:nvSpPr>
        <p:spPr>
          <a:xfrm>
            <a:off x="2676355" y="1983880"/>
            <a:ext cx="1514645" cy="523220"/>
          </a:xfrm>
          <a:prstGeom prst="rect">
            <a:avLst/>
          </a:prstGeom>
        </p:spPr>
        <p:txBody>
          <a:bodyPr wrap="none">
            <a:spAutoFit/>
          </a:bodyPr>
          <a:lstStyle/>
          <a:p>
            <a:r>
              <a:rPr lang="en-US" sz="2800" b="1" dirty="0" smtClean="0">
                <a:solidFill>
                  <a:srgbClr val="FF0000"/>
                </a:solidFill>
              </a:rPr>
              <a:t>SURFACE</a:t>
            </a:r>
            <a:endParaRPr lang="en-US" sz="2800" b="1" dirty="0">
              <a:solidFill>
                <a:srgbClr val="FF0000"/>
              </a:solidFill>
            </a:endParaRPr>
          </a:p>
        </p:txBody>
      </p:sp>
      <p:sp>
        <p:nvSpPr>
          <p:cNvPr id="15" name="Rectangle 14"/>
          <p:cNvSpPr/>
          <p:nvPr/>
        </p:nvSpPr>
        <p:spPr>
          <a:xfrm>
            <a:off x="6019800" y="2018887"/>
            <a:ext cx="2622898" cy="523220"/>
          </a:xfrm>
          <a:prstGeom prst="rect">
            <a:avLst/>
          </a:prstGeom>
        </p:spPr>
        <p:txBody>
          <a:bodyPr wrap="none">
            <a:spAutoFit/>
          </a:bodyPr>
          <a:lstStyle/>
          <a:p>
            <a:r>
              <a:rPr lang="en-US" sz="2800" b="1" dirty="0" smtClean="0">
                <a:solidFill>
                  <a:srgbClr val="FF0000"/>
                </a:solidFill>
              </a:rPr>
              <a:t>UNDERGROUND</a:t>
            </a:r>
            <a:endParaRPr lang="en-US" sz="2800" b="1" dirty="0">
              <a:solidFill>
                <a:srgbClr val="FF0000"/>
              </a:solidFill>
            </a:endParaRPr>
          </a:p>
        </p:txBody>
      </p:sp>
    </p:spTree>
    <p:extLst>
      <p:ext uri="{BB962C8B-B14F-4D97-AF65-F5344CB8AC3E}">
        <p14:creationId xmlns:p14="http://schemas.microsoft.com/office/powerpoint/2010/main" val="13775380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6" presetClass="entr" presetSubtype="21"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xit" presetSubtype="21" fill="hold" nodeType="withEffect">
                                  <p:stCondLst>
                                    <p:cond delay="0"/>
                                  </p:stCondLst>
                                  <p:childTnLst>
                                    <p:animEffect transition="out" filter="barn(inVertic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xit" presetSubtype="21" fill="hold" grpId="1" nodeType="withEffect">
                                  <p:stCondLst>
                                    <p:cond delay="0"/>
                                  </p:stCondLst>
                                  <p:childTnLst>
                                    <p:animEffect transition="out" filter="barn(inVertic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6" grpId="0"/>
      <p:bldP spid="6" grpId="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txBox="1">
            <a:spLocks/>
          </p:cNvSpPr>
          <p:nvPr/>
        </p:nvSpPr>
        <p:spPr>
          <a:xfrm>
            <a:off x="228600" y="1143000"/>
            <a:ext cx="8229600" cy="5486400"/>
          </a:xfrm>
          <a:prstGeom prst="rect">
            <a:avLst/>
          </a:prstGeom>
        </p:spPr>
        <p:txBody>
          <a:bodyPr>
            <a:normAutofit lnSpcReduction="10000"/>
          </a:bodyPr>
          <a:lstStyle>
            <a:lvl1pPr marL="342900" indent="-228600" algn="l" defTabSz="914400" rtl="0" eaLnBrk="1" latinLnBrk="0" hangingPunct="1">
              <a:spcBef>
                <a:spcPct val="20000"/>
              </a:spcBef>
              <a:buClr>
                <a:schemeClr val="tx2"/>
              </a:buClr>
              <a:buFont typeface="Wingdings" panose="05000000000000000000" pitchFamily="2" charset="2"/>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tx2"/>
              </a:buClr>
              <a:buFont typeface="Wingdings" panose="05000000000000000000" pitchFamily="2" charset="2"/>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60363" indent="-360363">
              <a:lnSpc>
                <a:spcPct val="250000"/>
              </a:lnSpc>
              <a:spcBef>
                <a:spcPts val="0"/>
              </a:spcBef>
              <a:buClrTx/>
              <a:buFont typeface="+mj-lt"/>
              <a:buAutoNum type="romanUcPeriod"/>
            </a:pPr>
            <a:r>
              <a:rPr lang="en-GB" sz="2400" dirty="0" smtClean="0">
                <a:ln w="6350">
                  <a:noFill/>
                </a:ln>
                <a:effectLst/>
              </a:rPr>
              <a:t>LHC injectors complex</a:t>
            </a:r>
          </a:p>
          <a:p>
            <a:pPr marL="360363" indent="-360363">
              <a:lnSpc>
                <a:spcPct val="250000"/>
              </a:lnSpc>
              <a:spcBef>
                <a:spcPts val="0"/>
              </a:spcBef>
              <a:buClrTx/>
              <a:buFont typeface="+mj-lt"/>
              <a:buAutoNum type="romanUcPeriod"/>
            </a:pPr>
            <a:r>
              <a:rPr lang="en-GB" sz="2400" dirty="0" smtClean="0">
                <a:effectLst/>
              </a:rPr>
              <a:t>Long-term Schedule</a:t>
            </a:r>
          </a:p>
          <a:p>
            <a:pPr marL="360363" indent="-360363">
              <a:lnSpc>
                <a:spcPct val="250000"/>
              </a:lnSpc>
              <a:spcBef>
                <a:spcPts val="0"/>
              </a:spcBef>
              <a:buClrTx/>
              <a:buFont typeface="+mj-lt"/>
              <a:buAutoNum type="romanUcPeriod"/>
            </a:pPr>
            <a:r>
              <a:rPr lang="en-GB" sz="2400" dirty="0" smtClean="0"/>
              <a:t>Re-commissioning</a:t>
            </a:r>
          </a:p>
          <a:p>
            <a:pPr marL="360363" indent="-360363">
              <a:lnSpc>
                <a:spcPct val="250000"/>
              </a:lnSpc>
              <a:spcBef>
                <a:spcPts val="0"/>
              </a:spcBef>
              <a:buClrTx/>
              <a:buFont typeface="+mj-lt"/>
              <a:buAutoNum type="romanUcPeriod"/>
            </a:pPr>
            <a:r>
              <a:rPr lang="en-GB" sz="2400" dirty="0" smtClean="0"/>
              <a:t>Long Shutdown 2 works in the Booster</a:t>
            </a:r>
          </a:p>
          <a:p>
            <a:pPr marL="360363" indent="-360363">
              <a:lnSpc>
                <a:spcPct val="250000"/>
              </a:lnSpc>
              <a:spcBef>
                <a:spcPts val="0"/>
              </a:spcBef>
              <a:buClrTx/>
              <a:buFont typeface="+mj-lt"/>
              <a:buAutoNum type="romanUcPeriod"/>
            </a:pPr>
            <a:r>
              <a:rPr lang="en-GB" sz="2400" dirty="0" smtClean="0">
                <a:effectLst>
                  <a:glow rad="101600">
                    <a:schemeClr val="accent6">
                      <a:satMod val="175000"/>
                      <a:alpha val="40000"/>
                    </a:schemeClr>
                  </a:glow>
                </a:effectLst>
              </a:rPr>
              <a:t>2020 machines preparation: Linac4/Booster</a:t>
            </a:r>
          </a:p>
          <a:p>
            <a:pPr marL="360363" indent="-360363">
              <a:lnSpc>
                <a:spcPct val="250000"/>
              </a:lnSpc>
              <a:spcBef>
                <a:spcPts val="0"/>
              </a:spcBef>
              <a:buClrTx/>
              <a:buFont typeface="+mj-lt"/>
              <a:buAutoNum type="romanUcPeriod"/>
            </a:pPr>
            <a:r>
              <a:rPr lang="en-GB" sz="2400" dirty="0" smtClean="0"/>
              <a:t>Summary</a:t>
            </a:r>
            <a:endParaRPr lang="en-GB" sz="1600" dirty="0">
              <a:solidFill>
                <a:srgbClr val="4F81BD">
                  <a:lumMod val="75000"/>
                </a:srgbClr>
              </a:solidFill>
            </a:endParaRPr>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Rectangle 5"/>
          <p:cNvSpPr>
            <a:spLocks noChangeArrowheads="1"/>
          </p:cNvSpPr>
          <p:nvPr/>
        </p:nvSpPr>
        <p:spPr bwMode="auto">
          <a:xfrm>
            <a:off x="8841360" y="1945744"/>
            <a:ext cx="72000" cy="7956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9" name="Title 4"/>
          <p:cNvSpPr txBox="1">
            <a:spLocks/>
          </p:cNvSpPr>
          <p:nvPr/>
        </p:nvSpPr>
        <p:spPr>
          <a:xfrm>
            <a:off x="228600" y="76200"/>
            <a:ext cx="82296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smtClean="0"/>
              <a:t>OUTLINE</a:t>
            </a:r>
            <a:endParaRPr lang="fr-FR" sz="4400" dirty="0"/>
          </a:p>
        </p:txBody>
      </p:sp>
      <p:sp>
        <p:nvSpPr>
          <p:cNvPr id="10" name="Rectangle 9"/>
          <p:cNvSpPr/>
          <p:nvPr/>
        </p:nvSpPr>
        <p:spPr>
          <a:xfrm>
            <a:off x="228600" y="5583600"/>
            <a:ext cx="6172200" cy="81720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8600" y="1511021"/>
            <a:ext cx="6172200" cy="321337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557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G:\Departments\EN\Groups\MEF\LPC\Linac4\Documents-Images\TopView-ComplexePS-21092010.gif"/>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51713"/>
          <a:stretch/>
        </p:blipFill>
        <p:spPr bwMode="auto">
          <a:xfrm>
            <a:off x="976522" y="1676400"/>
            <a:ext cx="7132319" cy="2319661"/>
          </a:xfrm>
          <a:prstGeom prst="rect">
            <a:avLst/>
          </a:prstGeom>
          <a:ln>
            <a:noFill/>
          </a:ln>
          <a:effectLst>
            <a:softEdge rad="112500"/>
          </a:effectLst>
        </p:spPr>
      </p:pic>
      <p:cxnSp>
        <p:nvCxnSpPr>
          <p:cNvPr id="36" name="Straight Arrow Connector 35"/>
          <p:cNvCxnSpPr>
            <a:endCxn id="42" idx="3"/>
          </p:cNvCxnSpPr>
          <p:nvPr/>
        </p:nvCxnSpPr>
        <p:spPr>
          <a:xfrm flipH="1" flipV="1">
            <a:off x="4562505" y="2383820"/>
            <a:ext cx="1467359" cy="91961"/>
          </a:xfrm>
          <a:prstGeom prst="straightConnector1">
            <a:avLst/>
          </a:prstGeom>
          <a:ln w="57150" cap="rnd">
            <a:solidFill>
              <a:srgbClr val="FF9900"/>
            </a:solidFill>
            <a:headEnd type="oval"/>
            <a:tailEnd type="none"/>
          </a:ln>
          <a:effectLst>
            <a:glow rad="101600">
              <a:srgbClr val="FFC000">
                <a:alpha val="40000"/>
              </a:srgbClr>
            </a:glo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Why Linac4?</a:t>
            </a:r>
            <a:endParaRPr lang="en-US" dirty="0"/>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mc:AlternateContent xmlns:mc="http://schemas.openxmlformats.org/markup-compatibility/2006" xmlns:a14="http://schemas.microsoft.com/office/drawing/2010/main">
        <mc:Choice Requires="a14">
          <p:sp>
            <p:nvSpPr>
              <p:cNvPr id="10" name="Rectangle 9"/>
              <p:cNvSpPr/>
              <p:nvPr/>
            </p:nvSpPr>
            <p:spPr>
              <a:xfrm>
                <a:off x="244003" y="3988474"/>
                <a:ext cx="3946997" cy="1323439"/>
              </a:xfrm>
              <a:prstGeom prst="rect">
                <a:avLst/>
              </a:prstGeom>
            </p:spPr>
            <p:txBody>
              <a:bodyPr wrap="square">
                <a:spAutoFit/>
              </a:bodyPr>
              <a:lstStyle/>
              <a:p>
                <a:pPr marL="342900" indent="-342900">
                  <a:buFont typeface="+mj-lt"/>
                  <a:buAutoNum type="arabicPeriod" startAt="3"/>
                </a:pPr>
                <a:r>
                  <a:rPr lang="en-GB" sz="2000" dirty="0" smtClean="0">
                    <a:solidFill>
                      <a:schemeClr val="tx2"/>
                    </a:solidFill>
                  </a:rPr>
                  <a:t>Booster</a:t>
                </a:r>
                <a:r>
                  <a:rPr lang="en-GB" sz="2000" dirty="0" smtClean="0">
                    <a:solidFill>
                      <a:srgbClr val="FF0000"/>
                    </a:solidFill>
                  </a:rPr>
                  <a:t> injection </a:t>
                </a:r>
                <a:r>
                  <a:rPr lang="en-GB" sz="2000" dirty="0">
                    <a:solidFill>
                      <a:srgbClr val="FF0000"/>
                    </a:solidFill>
                  </a:rPr>
                  <a:t>efficiency </a:t>
                </a:r>
                <a:r>
                  <a:rPr lang="en-GB" sz="2000" dirty="0" smtClean="0">
                    <a:solidFill>
                      <a:schemeClr val="tx2"/>
                    </a:solidFill>
                  </a:rPr>
                  <a:t>will </a:t>
                </a:r>
                <a:r>
                  <a:rPr lang="en-GB" sz="2000" dirty="0">
                    <a:solidFill>
                      <a:schemeClr val="tx2"/>
                    </a:solidFill>
                  </a:rPr>
                  <a:t>drastically increase from </a:t>
                </a:r>
                <a:r>
                  <a:rPr lang="en-GB" sz="2000" dirty="0">
                    <a:solidFill>
                      <a:srgbClr val="FF9900"/>
                    </a:solidFill>
                  </a:rPr>
                  <a:t>60% </a:t>
                </a:r>
                <a:r>
                  <a:rPr lang="en-GB" sz="2000" dirty="0">
                    <a:solidFill>
                      <a:schemeClr val="tx2"/>
                    </a:solidFill>
                  </a:rPr>
                  <a:t>to </a:t>
                </a:r>
                <a:r>
                  <a:rPr lang="en-GB" sz="2000" dirty="0">
                    <a:solidFill>
                      <a:srgbClr val="00B050"/>
                    </a:solidFill>
                  </a:rPr>
                  <a:t>~99</a:t>
                </a:r>
                <a:r>
                  <a:rPr lang="en-GB" sz="2000" dirty="0" smtClean="0">
                    <a:solidFill>
                      <a:srgbClr val="00B050"/>
                    </a:solidFill>
                  </a:rPr>
                  <a:t>% </a:t>
                </a:r>
                <a:r>
                  <a:rPr lang="en-GB" sz="2000" dirty="0" smtClean="0">
                    <a:solidFill>
                      <a:schemeClr val="tx2"/>
                    </a:solidFill>
                  </a:rPr>
                  <a:t>(</a:t>
                </a:r>
                <a14:m>
                  <m:oMath xmlns:m="http://schemas.openxmlformats.org/officeDocument/2006/math">
                    <m:sSup>
                      <m:sSupPr>
                        <m:ctrlPr>
                          <a:rPr lang="en-GB" sz="2000" i="1" u="sng" smtClean="0">
                            <a:solidFill>
                              <a:schemeClr val="tx2"/>
                            </a:solidFill>
                            <a:latin typeface="Cambria Math" panose="02040503050406030204" pitchFamily="18" charset="0"/>
                          </a:rPr>
                        </m:ctrlPr>
                      </m:sSupPr>
                      <m:e>
                        <m:r>
                          <a:rPr lang="en-US" sz="2000" b="0" i="1" u="sng" smtClean="0">
                            <a:solidFill>
                              <a:schemeClr val="tx2"/>
                            </a:solidFill>
                            <a:latin typeface="Cambria Math" panose="02040503050406030204" pitchFamily="18" charset="0"/>
                          </a:rPr>
                          <m:t>𝐻</m:t>
                        </m:r>
                      </m:e>
                      <m:sup>
                        <m:r>
                          <a:rPr lang="en-US" sz="2000" b="0" i="1" u="sng" smtClean="0">
                            <a:solidFill>
                              <a:schemeClr val="tx2"/>
                            </a:solidFill>
                            <a:latin typeface="Cambria Math" panose="02040503050406030204" pitchFamily="18" charset="0"/>
                            <a:ea typeface="Cambria Math" panose="02040503050406030204" pitchFamily="18" charset="0"/>
                          </a:rPr>
                          <m:t>−</m:t>
                        </m:r>
                      </m:sup>
                    </m:sSup>
                  </m:oMath>
                </a14:m>
                <a:r>
                  <a:rPr lang="en-GB" sz="2000" u="sng" dirty="0" smtClean="0">
                    <a:solidFill>
                      <a:schemeClr val="tx2"/>
                    </a:solidFill>
                  </a:rPr>
                  <a:t>injection</a:t>
                </a:r>
                <a:r>
                  <a:rPr lang="en-GB" sz="2000" dirty="0" smtClean="0">
                    <a:solidFill>
                      <a:schemeClr val="tx2"/>
                    </a:solidFill>
                    <a:sym typeface="Wingdings" panose="05000000000000000000" pitchFamily="2" charset="2"/>
                  </a:rPr>
                  <a:t></a:t>
                </a:r>
                <a:r>
                  <a:rPr lang="en-GB" sz="2000" dirty="0" smtClean="0">
                    <a:solidFill>
                      <a:schemeClr val="tx2"/>
                    </a:solidFill>
                  </a:rPr>
                  <a:t> Chopped beam + charge exchange).</a:t>
                </a:r>
                <a:endParaRPr lang="en-GB" sz="2000" dirty="0">
                  <a:solidFill>
                    <a:schemeClr val="tx2"/>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44003" y="3988474"/>
                <a:ext cx="3946997" cy="1323439"/>
              </a:xfrm>
              <a:prstGeom prst="rect">
                <a:avLst/>
              </a:prstGeom>
              <a:blipFill>
                <a:blip r:embed="rId4"/>
                <a:stretch>
                  <a:fillRect l="-1698" t="-2765" b="-7373"/>
                </a:stretch>
              </a:blipFill>
            </p:spPr>
            <p:txBody>
              <a:bodyPr/>
              <a:lstStyle/>
              <a:p>
                <a:r>
                  <a:rPr lang="en-GB">
                    <a:noFill/>
                  </a:rPr>
                  <a:t> </a:t>
                </a:r>
              </a:p>
            </p:txBody>
          </p:sp>
        </mc:Fallback>
      </mc:AlternateContent>
      <p:cxnSp>
        <p:nvCxnSpPr>
          <p:cNvPr id="12" name="Straight Arrow Connector 11"/>
          <p:cNvCxnSpPr>
            <a:stCxn id="10" idx="0"/>
            <a:endCxn id="44" idx="3"/>
          </p:cNvCxnSpPr>
          <p:nvPr/>
        </p:nvCxnSpPr>
        <p:spPr>
          <a:xfrm flipH="1" flipV="1">
            <a:off x="2209800" y="2299278"/>
            <a:ext cx="7702" cy="16891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44004" y="1082552"/>
            <a:ext cx="8597356" cy="400110"/>
          </a:xfrm>
          <a:prstGeom prst="rect">
            <a:avLst/>
          </a:prstGeom>
        </p:spPr>
        <p:txBody>
          <a:bodyPr wrap="square">
            <a:spAutoFit/>
          </a:bodyPr>
          <a:lstStyle/>
          <a:p>
            <a:pPr marL="361950" indent="-361950">
              <a:buFont typeface="+mj-lt"/>
              <a:buAutoNum type="arabicPeriod"/>
            </a:pPr>
            <a:r>
              <a:rPr lang="en-GB" sz="2000" dirty="0" smtClean="0">
                <a:solidFill>
                  <a:schemeClr val="tx2"/>
                </a:solidFill>
              </a:rPr>
              <a:t>The</a:t>
            </a:r>
            <a:r>
              <a:rPr lang="en-GB" sz="2000" dirty="0" smtClean="0">
                <a:solidFill>
                  <a:srgbClr val="FF9900"/>
                </a:solidFill>
              </a:rPr>
              <a:t> Linac </a:t>
            </a:r>
            <a:r>
              <a:rPr lang="en-GB" sz="2000" dirty="0">
                <a:solidFill>
                  <a:srgbClr val="FF9900"/>
                </a:solidFill>
              </a:rPr>
              <a:t>2 </a:t>
            </a:r>
            <a:r>
              <a:rPr lang="en-GB" sz="2000" dirty="0" smtClean="0">
                <a:solidFill>
                  <a:schemeClr val="tx2"/>
                </a:solidFill>
              </a:rPr>
              <a:t>is </a:t>
            </a:r>
            <a:r>
              <a:rPr lang="en-GB" sz="2000" dirty="0">
                <a:solidFill>
                  <a:schemeClr val="tx2"/>
                </a:solidFill>
              </a:rPr>
              <a:t>40 years </a:t>
            </a:r>
            <a:r>
              <a:rPr lang="en-GB" sz="2000" dirty="0" smtClean="0">
                <a:solidFill>
                  <a:schemeClr val="tx2"/>
                </a:solidFill>
              </a:rPr>
              <a:t>old (1978), and is </a:t>
            </a:r>
            <a:r>
              <a:rPr lang="en-GB" sz="2000" dirty="0">
                <a:solidFill>
                  <a:schemeClr val="tx2"/>
                </a:solidFill>
              </a:rPr>
              <a:t>now accumulating aging problems.</a:t>
            </a:r>
          </a:p>
        </p:txBody>
      </p:sp>
      <p:cxnSp>
        <p:nvCxnSpPr>
          <p:cNvPr id="25" name="Straight Arrow Connector 24"/>
          <p:cNvCxnSpPr>
            <a:endCxn id="21" idx="2"/>
          </p:cNvCxnSpPr>
          <p:nvPr/>
        </p:nvCxnSpPr>
        <p:spPr>
          <a:xfrm flipH="1" flipV="1">
            <a:off x="4542682" y="1482662"/>
            <a:ext cx="562718" cy="919624"/>
          </a:xfrm>
          <a:prstGeom prst="straightConnector1">
            <a:avLst/>
          </a:prstGeom>
          <a:ln w="57150">
            <a:solidFill>
              <a:srgbClr val="FF99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2" idx="1"/>
            <a:endCxn id="7" idx="0"/>
          </p:cNvCxnSpPr>
          <p:nvPr/>
        </p:nvCxnSpPr>
        <p:spPr>
          <a:xfrm>
            <a:off x="5833741" y="3265210"/>
            <a:ext cx="589339" cy="748327"/>
          </a:xfrm>
          <a:prstGeom prst="straightConnector1">
            <a:avLst/>
          </a:prstGeom>
          <a:ln w="5715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387959" y="4013537"/>
            <a:ext cx="4070241" cy="1015663"/>
          </a:xfrm>
          <a:prstGeom prst="rect">
            <a:avLst/>
          </a:prstGeom>
        </p:spPr>
        <p:txBody>
          <a:bodyPr wrap="square">
            <a:spAutoFit/>
          </a:bodyPr>
          <a:lstStyle/>
          <a:p>
            <a:pPr marL="361950" indent="-361950">
              <a:buFont typeface="+mj-lt"/>
              <a:buAutoNum type="arabicPeriod" startAt="2"/>
            </a:pPr>
            <a:r>
              <a:rPr lang="en-GB" sz="2000" dirty="0" smtClean="0">
                <a:solidFill>
                  <a:schemeClr val="tx2"/>
                </a:solidFill>
              </a:rPr>
              <a:t>With the </a:t>
            </a:r>
            <a:r>
              <a:rPr lang="en-GB" sz="2000" dirty="0" smtClean="0">
                <a:solidFill>
                  <a:srgbClr val="00B050"/>
                </a:solidFill>
              </a:rPr>
              <a:t>Linac 4, the luminosity </a:t>
            </a:r>
            <a:r>
              <a:rPr lang="en-GB" sz="2000" dirty="0">
                <a:solidFill>
                  <a:srgbClr val="00B050"/>
                </a:solidFill>
              </a:rPr>
              <a:t>of the LHC </a:t>
            </a:r>
            <a:r>
              <a:rPr lang="en-GB" sz="2000" dirty="0" smtClean="0">
                <a:solidFill>
                  <a:schemeClr val="tx2"/>
                </a:solidFill>
              </a:rPr>
              <a:t>will increase, because </a:t>
            </a:r>
            <a:r>
              <a:rPr lang="en-GB" sz="2000" dirty="0" smtClean="0">
                <a:solidFill>
                  <a:srgbClr val="00B050"/>
                </a:solidFill>
              </a:rPr>
              <a:t>the </a:t>
            </a:r>
            <a:r>
              <a:rPr lang="en-GB" sz="2000" dirty="0">
                <a:solidFill>
                  <a:srgbClr val="00B050"/>
                </a:solidFill>
              </a:rPr>
              <a:t>beam </a:t>
            </a:r>
            <a:r>
              <a:rPr lang="en-GB" sz="2000" dirty="0" smtClean="0">
                <a:solidFill>
                  <a:srgbClr val="00B050"/>
                </a:solidFill>
              </a:rPr>
              <a:t>brightness </a:t>
            </a:r>
            <a:r>
              <a:rPr lang="en-GB" sz="2000" dirty="0" smtClean="0">
                <a:solidFill>
                  <a:schemeClr val="tx2"/>
                </a:solidFill>
              </a:rPr>
              <a:t>will increase.</a:t>
            </a:r>
          </a:p>
        </p:txBody>
      </p:sp>
      <p:sp>
        <p:nvSpPr>
          <p:cNvPr id="32" name="Rounded Rectangle 31"/>
          <p:cNvSpPr/>
          <p:nvPr/>
        </p:nvSpPr>
        <p:spPr>
          <a:xfrm>
            <a:off x="3354178" y="5143381"/>
            <a:ext cx="3200400" cy="1600438"/>
          </a:xfrm>
          <a:prstGeom prst="roundRect">
            <a:avLst/>
          </a:prstGeom>
          <a:solidFill>
            <a:srgbClr val="00B050"/>
          </a:solidFill>
          <a:ln>
            <a:noFill/>
          </a:ln>
        </p:spPr>
        <p:txBody>
          <a:bodyPr wrap="square">
            <a:spAutoFit/>
          </a:bodyPr>
          <a:lstStyle/>
          <a:p>
            <a:pPr algn="ctr"/>
            <a:r>
              <a:rPr lang="en-GB" sz="2200" dirty="0" smtClean="0">
                <a:solidFill>
                  <a:schemeClr val="bg1"/>
                </a:solidFill>
              </a:rPr>
              <a:t>Linac 4 has been </a:t>
            </a:r>
            <a:r>
              <a:rPr lang="en-GB" sz="2200" u="sng" dirty="0" smtClean="0">
                <a:solidFill>
                  <a:schemeClr val="bg1"/>
                </a:solidFill>
              </a:rPr>
              <a:t>fully commissioned</a:t>
            </a:r>
            <a:r>
              <a:rPr lang="en-GB" sz="2200" dirty="0" smtClean="0">
                <a:solidFill>
                  <a:schemeClr val="bg1"/>
                </a:solidFill>
              </a:rPr>
              <a:t> from Long shutdown 1 (2013-2014) to end of 2016.</a:t>
            </a:r>
            <a:endParaRPr lang="en-GB" sz="2200" dirty="0">
              <a:solidFill>
                <a:schemeClr val="bg1"/>
              </a:solidFill>
            </a:endParaRPr>
          </a:p>
        </p:txBody>
      </p:sp>
      <p:sp>
        <p:nvSpPr>
          <p:cNvPr id="38" name="Rectangle 5"/>
          <p:cNvSpPr>
            <a:spLocks noChangeArrowheads="1"/>
          </p:cNvSpPr>
          <p:nvPr/>
        </p:nvSpPr>
        <p:spPr bwMode="auto">
          <a:xfrm>
            <a:off x="8841360" y="1909762"/>
            <a:ext cx="72000" cy="828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42" name="Freeform 41"/>
          <p:cNvSpPr/>
          <p:nvPr/>
        </p:nvSpPr>
        <p:spPr>
          <a:xfrm>
            <a:off x="4562505" y="2383820"/>
            <a:ext cx="2924141" cy="941927"/>
          </a:xfrm>
          <a:custGeom>
            <a:avLst/>
            <a:gdLst>
              <a:gd name="connsiteX0" fmla="*/ 2357437 w 2357437"/>
              <a:gd name="connsiteY0" fmla="*/ 0 h 732950"/>
              <a:gd name="connsiteX1" fmla="*/ 1152525 w 2357437"/>
              <a:gd name="connsiteY1" fmla="*/ 628650 h 732950"/>
              <a:gd name="connsiteX2" fmla="*/ 742950 w 2357437"/>
              <a:gd name="connsiteY2" fmla="*/ 671513 h 732950"/>
              <a:gd name="connsiteX3" fmla="*/ 0 w 2357437"/>
              <a:gd name="connsiteY3" fmla="*/ 14288 h 732950"/>
              <a:gd name="connsiteX0" fmla="*/ 2357437 w 2357437"/>
              <a:gd name="connsiteY0" fmla="*/ 0 h 706428"/>
              <a:gd name="connsiteX1" fmla="*/ 1152525 w 2357437"/>
              <a:gd name="connsiteY1" fmla="*/ 628650 h 706428"/>
              <a:gd name="connsiteX2" fmla="*/ 742950 w 2357437"/>
              <a:gd name="connsiteY2" fmla="*/ 671513 h 706428"/>
              <a:gd name="connsiteX3" fmla="*/ 447675 w 2357437"/>
              <a:gd name="connsiteY3" fmla="*/ 400050 h 706428"/>
              <a:gd name="connsiteX4" fmla="*/ 0 w 2357437"/>
              <a:gd name="connsiteY4" fmla="*/ 14288 h 706428"/>
              <a:gd name="connsiteX0" fmla="*/ 2357437 w 2357437"/>
              <a:gd name="connsiteY0" fmla="*/ 0 h 700999"/>
              <a:gd name="connsiteX1" fmla="*/ 1152525 w 2357437"/>
              <a:gd name="connsiteY1" fmla="*/ 628650 h 700999"/>
              <a:gd name="connsiteX2" fmla="*/ 752475 w 2357437"/>
              <a:gd name="connsiteY2" fmla="*/ 661988 h 700999"/>
              <a:gd name="connsiteX3" fmla="*/ 447675 w 2357437"/>
              <a:gd name="connsiteY3" fmla="*/ 400050 h 700999"/>
              <a:gd name="connsiteX4" fmla="*/ 0 w 2357437"/>
              <a:gd name="connsiteY4" fmla="*/ 14288 h 700999"/>
              <a:gd name="connsiteX0" fmla="*/ 2357437 w 2357437"/>
              <a:gd name="connsiteY0" fmla="*/ 0 h 711978"/>
              <a:gd name="connsiteX1" fmla="*/ 1152525 w 2357437"/>
              <a:gd name="connsiteY1" fmla="*/ 628650 h 711978"/>
              <a:gd name="connsiteX2" fmla="*/ 752475 w 2357437"/>
              <a:gd name="connsiteY2" fmla="*/ 661988 h 711978"/>
              <a:gd name="connsiteX3" fmla="*/ 447675 w 2357437"/>
              <a:gd name="connsiteY3" fmla="*/ 400050 h 711978"/>
              <a:gd name="connsiteX4" fmla="*/ 0 w 2357437"/>
              <a:gd name="connsiteY4" fmla="*/ 14288 h 711978"/>
              <a:gd name="connsiteX0" fmla="*/ 2357437 w 2357437"/>
              <a:gd name="connsiteY0" fmla="*/ 0 h 713882"/>
              <a:gd name="connsiteX1" fmla="*/ 1152525 w 2357437"/>
              <a:gd name="connsiteY1" fmla="*/ 628650 h 713882"/>
              <a:gd name="connsiteX2" fmla="*/ 752475 w 2357437"/>
              <a:gd name="connsiteY2" fmla="*/ 661988 h 713882"/>
              <a:gd name="connsiteX3" fmla="*/ 447675 w 2357437"/>
              <a:gd name="connsiteY3" fmla="*/ 400050 h 713882"/>
              <a:gd name="connsiteX4" fmla="*/ 0 w 2357437"/>
              <a:gd name="connsiteY4" fmla="*/ 14288 h 713882"/>
              <a:gd name="connsiteX0" fmla="*/ 2357437 w 2357437"/>
              <a:gd name="connsiteY0" fmla="*/ 0 h 746744"/>
              <a:gd name="connsiteX1" fmla="*/ 1152525 w 2357437"/>
              <a:gd name="connsiteY1" fmla="*/ 628650 h 746744"/>
              <a:gd name="connsiteX2" fmla="*/ 800100 w 2357437"/>
              <a:gd name="connsiteY2" fmla="*/ 709613 h 746744"/>
              <a:gd name="connsiteX3" fmla="*/ 447675 w 2357437"/>
              <a:gd name="connsiteY3" fmla="*/ 400050 h 746744"/>
              <a:gd name="connsiteX4" fmla="*/ 0 w 2357437"/>
              <a:gd name="connsiteY4" fmla="*/ 14288 h 746744"/>
              <a:gd name="connsiteX0" fmla="*/ 2357437 w 2357437"/>
              <a:gd name="connsiteY0" fmla="*/ 0 h 734080"/>
              <a:gd name="connsiteX1" fmla="*/ 1152525 w 2357437"/>
              <a:gd name="connsiteY1" fmla="*/ 628650 h 734080"/>
              <a:gd name="connsiteX2" fmla="*/ 800100 w 2357437"/>
              <a:gd name="connsiteY2" fmla="*/ 709613 h 734080"/>
              <a:gd name="connsiteX3" fmla="*/ 447675 w 2357437"/>
              <a:gd name="connsiteY3" fmla="*/ 400050 h 734080"/>
              <a:gd name="connsiteX4" fmla="*/ 0 w 2357437"/>
              <a:gd name="connsiteY4" fmla="*/ 14288 h 734080"/>
              <a:gd name="connsiteX0" fmla="*/ 2357437 w 2357437"/>
              <a:gd name="connsiteY0" fmla="*/ 0 h 732324"/>
              <a:gd name="connsiteX1" fmla="*/ 1152525 w 2357437"/>
              <a:gd name="connsiteY1" fmla="*/ 628650 h 732324"/>
              <a:gd name="connsiteX2" fmla="*/ 800100 w 2357437"/>
              <a:gd name="connsiteY2" fmla="*/ 709613 h 732324"/>
              <a:gd name="connsiteX3" fmla="*/ 428625 w 2357437"/>
              <a:gd name="connsiteY3" fmla="*/ 395288 h 732324"/>
              <a:gd name="connsiteX4" fmla="*/ 0 w 2357437"/>
              <a:gd name="connsiteY4" fmla="*/ 14288 h 732324"/>
              <a:gd name="connsiteX0" fmla="*/ 2357437 w 2357437"/>
              <a:gd name="connsiteY0" fmla="*/ 0 h 733729"/>
              <a:gd name="connsiteX1" fmla="*/ 1152525 w 2357437"/>
              <a:gd name="connsiteY1" fmla="*/ 628650 h 733729"/>
              <a:gd name="connsiteX2" fmla="*/ 800100 w 2357437"/>
              <a:gd name="connsiteY2" fmla="*/ 709613 h 733729"/>
              <a:gd name="connsiteX3" fmla="*/ 385762 w 2357437"/>
              <a:gd name="connsiteY3" fmla="*/ 376238 h 733729"/>
              <a:gd name="connsiteX4" fmla="*/ 0 w 2357437"/>
              <a:gd name="connsiteY4" fmla="*/ 14288 h 733729"/>
              <a:gd name="connsiteX0" fmla="*/ 2357437 w 2357437"/>
              <a:gd name="connsiteY0" fmla="*/ 0 h 760481"/>
              <a:gd name="connsiteX1" fmla="*/ 1152525 w 2357437"/>
              <a:gd name="connsiteY1" fmla="*/ 628650 h 760481"/>
              <a:gd name="connsiteX2" fmla="*/ 800100 w 2357437"/>
              <a:gd name="connsiteY2" fmla="*/ 709613 h 760481"/>
              <a:gd name="connsiteX3" fmla="*/ 0 w 2357437"/>
              <a:gd name="connsiteY3" fmla="*/ 14288 h 760481"/>
              <a:gd name="connsiteX0" fmla="*/ 2357437 w 2357437"/>
              <a:gd name="connsiteY0" fmla="*/ 0 h 745407"/>
              <a:gd name="connsiteX1" fmla="*/ 1152525 w 2357437"/>
              <a:gd name="connsiteY1" fmla="*/ 628650 h 745407"/>
              <a:gd name="connsiteX2" fmla="*/ 800100 w 2357437"/>
              <a:gd name="connsiteY2" fmla="*/ 709613 h 745407"/>
              <a:gd name="connsiteX3" fmla="*/ 0 w 2357437"/>
              <a:gd name="connsiteY3" fmla="*/ 14288 h 745407"/>
              <a:gd name="connsiteX0" fmla="*/ 2357437 w 2357437"/>
              <a:gd name="connsiteY0" fmla="*/ 0 h 771645"/>
              <a:gd name="connsiteX1" fmla="*/ 1152525 w 2357437"/>
              <a:gd name="connsiteY1" fmla="*/ 628650 h 771645"/>
              <a:gd name="connsiteX2" fmla="*/ 942975 w 2357437"/>
              <a:gd name="connsiteY2" fmla="*/ 728663 h 771645"/>
              <a:gd name="connsiteX3" fmla="*/ 800100 w 2357437"/>
              <a:gd name="connsiteY3" fmla="*/ 709613 h 771645"/>
              <a:gd name="connsiteX4" fmla="*/ 0 w 2357437"/>
              <a:gd name="connsiteY4" fmla="*/ 14288 h 771645"/>
              <a:gd name="connsiteX0" fmla="*/ 2357437 w 2357437"/>
              <a:gd name="connsiteY0" fmla="*/ 0 h 760481"/>
              <a:gd name="connsiteX1" fmla="*/ 1152525 w 2357437"/>
              <a:gd name="connsiteY1" fmla="*/ 628650 h 760481"/>
              <a:gd name="connsiteX2" fmla="*/ 800100 w 2357437"/>
              <a:gd name="connsiteY2" fmla="*/ 709613 h 760481"/>
              <a:gd name="connsiteX3" fmla="*/ 0 w 2357437"/>
              <a:gd name="connsiteY3" fmla="*/ 14288 h 760481"/>
              <a:gd name="connsiteX0" fmla="*/ 2357437 w 2357437"/>
              <a:gd name="connsiteY0" fmla="*/ 0 h 736189"/>
              <a:gd name="connsiteX1" fmla="*/ 1152525 w 2357437"/>
              <a:gd name="connsiteY1" fmla="*/ 628650 h 736189"/>
              <a:gd name="connsiteX2" fmla="*/ 800100 w 2357437"/>
              <a:gd name="connsiteY2" fmla="*/ 709613 h 736189"/>
              <a:gd name="connsiteX3" fmla="*/ 0 w 2357437"/>
              <a:gd name="connsiteY3" fmla="*/ 14288 h 736189"/>
              <a:gd name="connsiteX0" fmla="*/ 2357437 w 2357437"/>
              <a:gd name="connsiteY0" fmla="*/ 0 h 752841"/>
              <a:gd name="connsiteX1" fmla="*/ 1152525 w 2357437"/>
              <a:gd name="connsiteY1" fmla="*/ 671618 h 752841"/>
              <a:gd name="connsiteX2" fmla="*/ 800100 w 2357437"/>
              <a:gd name="connsiteY2" fmla="*/ 709613 h 752841"/>
              <a:gd name="connsiteX3" fmla="*/ 0 w 2357437"/>
              <a:gd name="connsiteY3" fmla="*/ 14288 h 752841"/>
              <a:gd name="connsiteX0" fmla="*/ 2206726 w 2206726"/>
              <a:gd name="connsiteY0" fmla="*/ 0 h 752841"/>
              <a:gd name="connsiteX1" fmla="*/ 1001814 w 2206726"/>
              <a:gd name="connsiteY1" fmla="*/ 671618 h 752841"/>
              <a:gd name="connsiteX2" fmla="*/ 649389 w 2206726"/>
              <a:gd name="connsiteY2" fmla="*/ 709613 h 752841"/>
              <a:gd name="connsiteX3" fmla="*/ 0 w 2206726"/>
              <a:gd name="connsiteY3" fmla="*/ 7126 h 752841"/>
              <a:gd name="connsiteX0" fmla="*/ 2206726 w 2206726"/>
              <a:gd name="connsiteY0" fmla="*/ 0 h 745014"/>
              <a:gd name="connsiteX1" fmla="*/ 1001814 w 2206726"/>
              <a:gd name="connsiteY1" fmla="*/ 671618 h 745014"/>
              <a:gd name="connsiteX2" fmla="*/ 708364 w 2206726"/>
              <a:gd name="connsiteY2" fmla="*/ 695290 h 745014"/>
              <a:gd name="connsiteX3" fmla="*/ 0 w 2206726"/>
              <a:gd name="connsiteY3" fmla="*/ 7126 h 745014"/>
              <a:gd name="connsiteX0" fmla="*/ 2206726 w 2206726"/>
              <a:gd name="connsiteY0" fmla="*/ 0 h 761103"/>
              <a:gd name="connsiteX1" fmla="*/ 1001814 w 2206726"/>
              <a:gd name="connsiteY1" fmla="*/ 671618 h 761103"/>
              <a:gd name="connsiteX2" fmla="*/ 708364 w 2206726"/>
              <a:gd name="connsiteY2" fmla="*/ 695290 h 761103"/>
              <a:gd name="connsiteX3" fmla="*/ 0 w 2206726"/>
              <a:gd name="connsiteY3" fmla="*/ 7126 h 761103"/>
              <a:gd name="connsiteX0" fmla="*/ 2206726 w 2206726"/>
              <a:gd name="connsiteY0" fmla="*/ 0 h 736072"/>
              <a:gd name="connsiteX1" fmla="*/ 1001814 w 2206726"/>
              <a:gd name="connsiteY1" fmla="*/ 671618 h 736072"/>
              <a:gd name="connsiteX2" fmla="*/ 708364 w 2206726"/>
              <a:gd name="connsiteY2" fmla="*/ 695290 h 736072"/>
              <a:gd name="connsiteX3" fmla="*/ 0 w 2206726"/>
              <a:gd name="connsiteY3" fmla="*/ 7126 h 736072"/>
              <a:gd name="connsiteX0" fmla="*/ 2224815 w 2224815"/>
              <a:gd name="connsiteY0" fmla="*/ 0 h 736072"/>
              <a:gd name="connsiteX1" fmla="*/ 1019903 w 2224815"/>
              <a:gd name="connsiteY1" fmla="*/ 671618 h 736072"/>
              <a:gd name="connsiteX2" fmla="*/ 726453 w 2224815"/>
              <a:gd name="connsiteY2" fmla="*/ 695290 h 736072"/>
              <a:gd name="connsiteX3" fmla="*/ 0 w 2224815"/>
              <a:gd name="connsiteY3" fmla="*/ 3173 h 736072"/>
              <a:gd name="connsiteX0" fmla="*/ 2242903 w 2242903"/>
              <a:gd name="connsiteY0" fmla="*/ 16596 h 752668"/>
              <a:gd name="connsiteX1" fmla="*/ 1037991 w 2242903"/>
              <a:gd name="connsiteY1" fmla="*/ 688214 h 752668"/>
              <a:gd name="connsiteX2" fmla="*/ 744541 w 2242903"/>
              <a:gd name="connsiteY2" fmla="*/ 711886 h 752668"/>
              <a:gd name="connsiteX3" fmla="*/ 0 w 2242903"/>
              <a:gd name="connsiteY3" fmla="*/ 0 h 752668"/>
              <a:gd name="connsiteX0" fmla="*/ 2242903 w 2242903"/>
              <a:gd name="connsiteY0" fmla="*/ 16596 h 795389"/>
              <a:gd name="connsiteX1" fmla="*/ 1037991 w 2242903"/>
              <a:gd name="connsiteY1" fmla="*/ 688214 h 795389"/>
              <a:gd name="connsiteX2" fmla="*/ 769864 w 2242903"/>
              <a:gd name="connsiteY2" fmla="*/ 739561 h 795389"/>
              <a:gd name="connsiteX3" fmla="*/ 0 w 2242903"/>
              <a:gd name="connsiteY3" fmla="*/ 0 h 795389"/>
              <a:gd name="connsiteX0" fmla="*/ 2242903 w 2242903"/>
              <a:gd name="connsiteY0" fmla="*/ 16596 h 795389"/>
              <a:gd name="connsiteX1" fmla="*/ 1041609 w 2242903"/>
              <a:gd name="connsiteY1" fmla="*/ 688214 h 795389"/>
              <a:gd name="connsiteX2" fmla="*/ 769864 w 2242903"/>
              <a:gd name="connsiteY2" fmla="*/ 739561 h 795389"/>
              <a:gd name="connsiteX3" fmla="*/ 0 w 2242903"/>
              <a:gd name="connsiteY3" fmla="*/ 0 h 795389"/>
              <a:gd name="connsiteX0" fmla="*/ 2242903 w 2242903"/>
              <a:gd name="connsiteY0" fmla="*/ 16596 h 780996"/>
              <a:gd name="connsiteX1" fmla="*/ 1041609 w 2242903"/>
              <a:gd name="connsiteY1" fmla="*/ 688214 h 780996"/>
              <a:gd name="connsiteX2" fmla="*/ 769864 w 2242903"/>
              <a:gd name="connsiteY2" fmla="*/ 739561 h 780996"/>
              <a:gd name="connsiteX3" fmla="*/ 0 w 2242903"/>
              <a:gd name="connsiteY3" fmla="*/ 0 h 780996"/>
              <a:gd name="connsiteX0" fmla="*/ 2242903 w 2242903"/>
              <a:gd name="connsiteY0" fmla="*/ 16596 h 772212"/>
              <a:gd name="connsiteX1" fmla="*/ 1041609 w 2242903"/>
              <a:gd name="connsiteY1" fmla="*/ 688214 h 772212"/>
              <a:gd name="connsiteX2" fmla="*/ 769864 w 2242903"/>
              <a:gd name="connsiteY2" fmla="*/ 739561 h 772212"/>
              <a:gd name="connsiteX3" fmla="*/ 0 w 2242903"/>
              <a:gd name="connsiteY3" fmla="*/ 0 h 772212"/>
              <a:gd name="connsiteX0" fmla="*/ 2242903 w 2242903"/>
              <a:gd name="connsiteY0" fmla="*/ 16596 h 756404"/>
              <a:gd name="connsiteX1" fmla="*/ 1041609 w 2242903"/>
              <a:gd name="connsiteY1" fmla="*/ 688214 h 756404"/>
              <a:gd name="connsiteX2" fmla="*/ 769864 w 2242903"/>
              <a:gd name="connsiteY2" fmla="*/ 739561 h 756404"/>
              <a:gd name="connsiteX3" fmla="*/ 0 w 2242903"/>
              <a:gd name="connsiteY3" fmla="*/ 0 h 756404"/>
              <a:gd name="connsiteX0" fmla="*/ 2242903 w 2242903"/>
              <a:gd name="connsiteY0" fmla="*/ 16596 h 787925"/>
              <a:gd name="connsiteX1" fmla="*/ 1041609 w 2242903"/>
              <a:gd name="connsiteY1" fmla="*/ 688214 h 787925"/>
              <a:gd name="connsiteX2" fmla="*/ 784334 w 2242903"/>
              <a:gd name="connsiteY2" fmla="*/ 763283 h 787925"/>
              <a:gd name="connsiteX3" fmla="*/ 0 w 2242903"/>
              <a:gd name="connsiteY3" fmla="*/ 0 h 787925"/>
              <a:gd name="connsiteX0" fmla="*/ 2242903 w 2242903"/>
              <a:gd name="connsiteY0" fmla="*/ 16596 h 807762"/>
              <a:gd name="connsiteX1" fmla="*/ 965639 w 2242903"/>
              <a:gd name="connsiteY1" fmla="*/ 731704 h 807762"/>
              <a:gd name="connsiteX2" fmla="*/ 784334 w 2242903"/>
              <a:gd name="connsiteY2" fmla="*/ 763283 h 807762"/>
              <a:gd name="connsiteX3" fmla="*/ 0 w 2242903"/>
              <a:gd name="connsiteY3" fmla="*/ 0 h 807762"/>
              <a:gd name="connsiteX0" fmla="*/ 2242903 w 2242903"/>
              <a:gd name="connsiteY0" fmla="*/ 16596 h 778337"/>
              <a:gd name="connsiteX1" fmla="*/ 965639 w 2242903"/>
              <a:gd name="connsiteY1" fmla="*/ 731704 h 778337"/>
              <a:gd name="connsiteX2" fmla="*/ 784334 w 2242903"/>
              <a:gd name="connsiteY2" fmla="*/ 763283 h 778337"/>
              <a:gd name="connsiteX3" fmla="*/ 0 w 2242903"/>
              <a:gd name="connsiteY3" fmla="*/ 0 h 778337"/>
              <a:gd name="connsiteX0" fmla="*/ 2242903 w 2242903"/>
              <a:gd name="connsiteY0" fmla="*/ 16596 h 778337"/>
              <a:gd name="connsiteX1" fmla="*/ 965639 w 2242903"/>
              <a:gd name="connsiteY1" fmla="*/ 731704 h 778337"/>
              <a:gd name="connsiteX2" fmla="*/ 784334 w 2242903"/>
              <a:gd name="connsiteY2" fmla="*/ 763283 h 778337"/>
              <a:gd name="connsiteX3" fmla="*/ 0 w 2242903"/>
              <a:gd name="connsiteY3" fmla="*/ 0 h 778337"/>
              <a:gd name="connsiteX0" fmla="*/ 2221197 w 2221197"/>
              <a:gd name="connsiteY0" fmla="*/ 781 h 808823"/>
              <a:gd name="connsiteX1" fmla="*/ 965639 w 2221197"/>
              <a:gd name="connsiteY1" fmla="*/ 731704 h 808823"/>
              <a:gd name="connsiteX2" fmla="*/ 784334 w 2221197"/>
              <a:gd name="connsiteY2" fmla="*/ 763283 h 808823"/>
              <a:gd name="connsiteX3" fmla="*/ 0 w 2221197"/>
              <a:gd name="connsiteY3" fmla="*/ 0 h 808823"/>
              <a:gd name="connsiteX0" fmla="*/ 2221197 w 2221197"/>
              <a:gd name="connsiteY0" fmla="*/ 781 h 778855"/>
              <a:gd name="connsiteX1" fmla="*/ 965639 w 2221197"/>
              <a:gd name="connsiteY1" fmla="*/ 731704 h 778855"/>
              <a:gd name="connsiteX2" fmla="*/ 784334 w 2221197"/>
              <a:gd name="connsiteY2" fmla="*/ 763283 h 778855"/>
              <a:gd name="connsiteX3" fmla="*/ 0 w 2221197"/>
              <a:gd name="connsiteY3" fmla="*/ 0 h 778855"/>
              <a:gd name="connsiteX0" fmla="*/ 2221197 w 2221197"/>
              <a:gd name="connsiteY0" fmla="*/ 781 h 781960"/>
              <a:gd name="connsiteX1" fmla="*/ 965639 w 2221197"/>
              <a:gd name="connsiteY1" fmla="*/ 731704 h 781960"/>
              <a:gd name="connsiteX2" fmla="*/ 784334 w 2221197"/>
              <a:gd name="connsiteY2" fmla="*/ 763283 h 781960"/>
              <a:gd name="connsiteX3" fmla="*/ 0 w 2221197"/>
              <a:gd name="connsiteY3" fmla="*/ 0 h 781960"/>
            </a:gdLst>
            <a:ahLst/>
            <a:cxnLst>
              <a:cxn ang="0">
                <a:pos x="connsiteX0" y="connsiteY0"/>
              </a:cxn>
              <a:cxn ang="0">
                <a:pos x="connsiteX1" y="connsiteY1"/>
              </a:cxn>
              <a:cxn ang="0">
                <a:pos x="connsiteX2" y="connsiteY2"/>
              </a:cxn>
              <a:cxn ang="0">
                <a:pos x="connsiteX3" y="connsiteY3"/>
              </a:cxn>
            </a:cxnLst>
            <a:rect l="l" t="t" r="r" b="b"/>
            <a:pathLst>
              <a:path w="2221197" h="781960">
                <a:moveTo>
                  <a:pt x="2221197" y="781"/>
                </a:moveTo>
                <a:cubicBezTo>
                  <a:pt x="1802678" y="244422"/>
                  <a:pt x="1076660" y="681794"/>
                  <a:pt x="965639" y="731704"/>
                </a:cubicBezTo>
                <a:cubicBezTo>
                  <a:pt x="854618" y="781614"/>
                  <a:pt x="834731" y="798523"/>
                  <a:pt x="784334" y="763283"/>
                </a:cubicBezTo>
                <a:cubicBezTo>
                  <a:pt x="708135" y="715659"/>
                  <a:pt x="166687" y="144859"/>
                  <a:pt x="0" y="0"/>
                </a:cubicBezTo>
              </a:path>
            </a:pathLst>
          </a:custGeom>
          <a:noFill/>
          <a:ln w="57150" cap="rnd">
            <a:solidFill>
              <a:srgbClr val="00B050"/>
            </a:solidFill>
            <a:headEnd type="ova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209800" y="2198801"/>
            <a:ext cx="2356694" cy="179074"/>
          </a:xfrm>
          <a:custGeom>
            <a:avLst/>
            <a:gdLst>
              <a:gd name="connsiteX0" fmla="*/ 1866900 w 1866900"/>
              <a:gd name="connsiteY0" fmla="*/ 175278 h 175278"/>
              <a:gd name="connsiteX1" fmla="*/ 1385887 w 1866900"/>
              <a:gd name="connsiteY1" fmla="*/ 13353 h 175278"/>
              <a:gd name="connsiteX2" fmla="*/ 638175 w 1866900"/>
              <a:gd name="connsiteY2" fmla="*/ 18115 h 175278"/>
              <a:gd name="connsiteX3" fmla="*/ 0 w 1866900"/>
              <a:gd name="connsiteY3" fmla="*/ 89553 h 175278"/>
              <a:gd name="connsiteX0" fmla="*/ 1866900 w 1866900"/>
              <a:gd name="connsiteY0" fmla="*/ 163800 h 163800"/>
              <a:gd name="connsiteX1" fmla="*/ 1385887 w 1866900"/>
              <a:gd name="connsiteY1" fmla="*/ 20925 h 163800"/>
              <a:gd name="connsiteX2" fmla="*/ 638175 w 1866900"/>
              <a:gd name="connsiteY2" fmla="*/ 6637 h 163800"/>
              <a:gd name="connsiteX3" fmla="*/ 0 w 1866900"/>
              <a:gd name="connsiteY3" fmla="*/ 78075 h 163800"/>
              <a:gd name="connsiteX0" fmla="*/ 1866900 w 1866900"/>
              <a:gd name="connsiteY0" fmla="*/ 160625 h 160625"/>
              <a:gd name="connsiteX1" fmla="*/ 1385887 w 1866900"/>
              <a:gd name="connsiteY1" fmla="*/ 17750 h 160625"/>
              <a:gd name="connsiteX2" fmla="*/ 638175 w 1866900"/>
              <a:gd name="connsiteY2" fmla="*/ 3462 h 160625"/>
              <a:gd name="connsiteX3" fmla="*/ 0 w 1866900"/>
              <a:gd name="connsiteY3" fmla="*/ 74900 h 160625"/>
              <a:gd name="connsiteX0" fmla="*/ 1866900 w 1866900"/>
              <a:gd name="connsiteY0" fmla="*/ 170035 h 170035"/>
              <a:gd name="connsiteX1" fmla="*/ 1399694 w 1866900"/>
              <a:gd name="connsiteY1" fmla="*/ 5497 h 170035"/>
              <a:gd name="connsiteX2" fmla="*/ 638175 w 1866900"/>
              <a:gd name="connsiteY2" fmla="*/ 12872 h 170035"/>
              <a:gd name="connsiteX3" fmla="*/ 0 w 1866900"/>
              <a:gd name="connsiteY3" fmla="*/ 84310 h 170035"/>
              <a:gd name="connsiteX0" fmla="*/ 1866900 w 1866900"/>
              <a:gd name="connsiteY0" fmla="*/ 171110 h 171110"/>
              <a:gd name="connsiteX1" fmla="*/ 1399694 w 1866900"/>
              <a:gd name="connsiteY1" fmla="*/ 6572 h 171110"/>
              <a:gd name="connsiteX2" fmla="*/ 624368 w 1866900"/>
              <a:gd name="connsiteY2" fmla="*/ 35610 h 171110"/>
              <a:gd name="connsiteX3" fmla="*/ 0 w 1866900"/>
              <a:gd name="connsiteY3" fmla="*/ 85385 h 171110"/>
              <a:gd name="connsiteX0" fmla="*/ 1885956 w 1885956"/>
              <a:gd name="connsiteY0" fmla="*/ 149900 h 149900"/>
              <a:gd name="connsiteX1" fmla="*/ 1399694 w 1885956"/>
              <a:gd name="connsiteY1" fmla="*/ 5295 h 149900"/>
              <a:gd name="connsiteX2" fmla="*/ 624368 w 1885956"/>
              <a:gd name="connsiteY2" fmla="*/ 34333 h 149900"/>
              <a:gd name="connsiteX3" fmla="*/ 0 w 1885956"/>
              <a:gd name="connsiteY3" fmla="*/ 84108 h 149900"/>
              <a:gd name="connsiteX0" fmla="*/ 1885956 w 1885956"/>
              <a:gd name="connsiteY0" fmla="*/ 149900 h 149900"/>
              <a:gd name="connsiteX1" fmla="*/ 1399694 w 1885956"/>
              <a:gd name="connsiteY1" fmla="*/ 5295 h 149900"/>
              <a:gd name="connsiteX2" fmla="*/ 624368 w 1885956"/>
              <a:gd name="connsiteY2" fmla="*/ 34333 h 149900"/>
              <a:gd name="connsiteX3" fmla="*/ 0 w 1885956"/>
              <a:gd name="connsiteY3" fmla="*/ 84108 h 149900"/>
            </a:gdLst>
            <a:ahLst/>
            <a:cxnLst>
              <a:cxn ang="0">
                <a:pos x="connsiteX0" y="connsiteY0"/>
              </a:cxn>
              <a:cxn ang="0">
                <a:pos x="connsiteX1" y="connsiteY1"/>
              </a:cxn>
              <a:cxn ang="0">
                <a:pos x="connsiteX2" y="connsiteY2"/>
              </a:cxn>
              <a:cxn ang="0">
                <a:pos x="connsiteX3" y="connsiteY3"/>
              </a:cxn>
            </a:cxnLst>
            <a:rect l="l" t="t" r="r" b="b"/>
            <a:pathLst>
              <a:path w="1885956" h="149900">
                <a:moveTo>
                  <a:pt x="1885956" y="149900"/>
                </a:moveTo>
                <a:cubicBezTo>
                  <a:pt x="1774522" y="90007"/>
                  <a:pt x="1609959" y="24556"/>
                  <a:pt x="1399694" y="5295"/>
                </a:cubicBezTo>
                <a:cubicBezTo>
                  <a:pt x="1189429" y="-13966"/>
                  <a:pt x="855349" y="24808"/>
                  <a:pt x="624368" y="34333"/>
                </a:cubicBezTo>
                <a:cubicBezTo>
                  <a:pt x="393387" y="43858"/>
                  <a:pt x="203597" y="54739"/>
                  <a:pt x="0" y="84108"/>
                </a:cubicBezTo>
              </a:path>
            </a:pathLst>
          </a:custGeom>
          <a:noFill/>
          <a:ln w="57150">
            <a:solidFill>
              <a:srgbClr val="FF0000"/>
            </a:solidFill>
            <a:tailEnd type="triangle"/>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1006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7" grpId="0"/>
      <p:bldP spid="32" grpId="0" animBg="1"/>
      <p:bldP spid="42"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Arrow Connector 91"/>
          <p:cNvCxnSpPr/>
          <p:nvPr/>
        </p:nvCxnSpPr>
        <p:spPr>
          <a:xfrm>
            <a:off x="8229600" y="3454598"/>
            <a:ext cx="0" cy="3132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200" dirty="0" smtClean="0"/>
              <a:t>Linac 4 commissioning before Long shutdown 2.</a:t>
            </a:r>
            <a:endParaRPr lang="en-US" sz="3200" dirty="0"/>
          </a:p>
        </p:txBody>
      </p:sp>
      <p:sp>
        <p:nvSpPr>
          <p:cNvPr id="7" name="Footer Placeholder 6"/>
          <p:cNvSpPr>
            <a:spLocks noGrp="1"/>
          </p:cNvSpPr>
          <p:nvPr>
            <p:ph type="ftr" sz="quarter" idx="11"/>
          </p:nvPr>
        </p:nvSpPr>
        <p:spPr/>
        <p:txBody>
          <a:bodyPr/>
          <a:lstStyle/>
          <a:p>
            <a:r>
              <a:rPr lang="en-US" smtClean="0"/>
              <a:t>Abdelouahid AKROH / BE-OP-PSB</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
        <p:nvSpPr>
          <p:cNvPr id="6" name="Rounded Rectangle 5"/>
          <p:cNvSpPr/>
          <p:nvPr/>
        </p:nvSpPr>
        <p:spPr>
          <a:xfrm>
            <a:off x="299057" y="1056746"/>
            <a:ext cx="1583725" cy="527804"/>
          </a:xfrm>
          <a:prstGeom prst="roundRect">
            <a:avLst/>
          </a:prstGeom>
          <a:solidFill>
            <a:schemeClr val="bg1"/>
          </a:solidFill>
          <a:ln>
            <a:solidFill>
              <a:schemeClr val="tx2"/>
            </a:solidFill>
          </a:ln>
        </p:spPr>
        <p:txBody>
          <a:bodyPr wrap="square" lIns="0" tIns="0" rIns="0" bIns="0">
            <a:spAutoFit/>
          </a:bodyPr>
          <a:lstStyle/>
          <a:p>
            <a:pPr algn="ctr"/>
            <a:r>
              <a:rPr lang="en-US" sz="1100" b="1" dirty="0" smtClean="0">
                <a:solidFill>
                  <a:schemeClr val="tx2"/>
                </a:solidFill>
              </a:rPr>
              <a:t>March 2013 – April 2014</a:t>
            </a:r>
          </a:p>
          <a:p>
            <a:pPr algn="ctr"/>
            <a:r>
              <a:rPr lang="en-US" sz="1000" b="1" dirty="0" smtClean="0">
                <a:solidFill>
                  <a:srgbClr val="C00000"/>
                </a:solidFill>
              </a:rPr>
              <a:t>3 MeV</a:t>
            </a:r>
            <a:r>
              <a:rPr lang="en-US" sz="1000" dirty="0" smtClean="0">
                <a:solidFill>
                  <a:srgbClr val="C00000"/>
                </a:solidFill>
              </a:rPr>
              <a:t> at the</a:t>
            </a:r>
            <a:r>
              <a:rPr lang="en-US" sz="1000" b="1" dirty="0" smtClean="0">
                <a:solidFill>
                  <a:srgbClr val="C00000"/>
                </a:solidFill>
              </a:rPr>
              <a:t> “Test stand”</a:t>
            </a:r>
            <a:r>
              <a:rPr lang="en-US" sz="1000" dirty="0" smtClean="0">
                <a:solidFill>
                  <a:srgbClr val="C00000"/>
                </a:solidFill>
              </a:rPr>
              <a:t> commissioning</a:t>
            </a:r>
          </a:p>
        </p:txBody>
      </p:sp>
      <p:sp>
        <p:nvSpPr>
          <p:cNvPr id="45" name="Rounded Rectangle 44"/>
          <p:cNvSpPr/>
          <p:nvPr/>
        </p:nvSpPr>
        <p:spPr>
          <a:xfrm>
            <a:off x="2178631" y="1050648"/>
            <a:ext cx="1332000" cy="540000"/>
          </a:xfrm>
          <a:prstGeom prst="roundRect">
            <a:avLst/>
          </a:prstGeom>
          <a:solidFill>
            <a:schemeClr val="bg1"/>
          </a:solidFill>
          <a:ln>
            <a:solidFill>
              <a:schemeClr val="tx2"/>
            </a:solidFill>
          </a:ln>
        </p:spPr>
        <p:txBody>
          <a:bodyPr wrap="square" lIns="0" tIns="0" rIns="0" bIns="0">
            <a:spAutoFit/>
          </a:bodyPr>
          <a:lstStyle/>
          <a:p>
            <a:pPr algn="ctr"/>
            <a:r>
              <a:rPr lang="en-US" sz="1100" b="1" dirty="0" smtClean="0">
                <a:solidFill>
                  <a:schemeClr val="tx2"/>
                </a:solidFill>
              </a:rPr>
              <a:t>August 2014</a:t>
            </a:r>
          </a:p>
          <a:p>
            <a:pPr algn="ctr"/>
            <a:r>
              <a:rPr lang="en-US" sz="1000" b="1" dirty="0" smtClean="0">
                <a:solidFill>
                  <a:srgbClr val="C00000"/>
                </a:solidFill>
              </a:rPr>
              <a:t>DTL1</a:t>
            </a:r>
            <a:r>
              <a:rPr lang="en-US" sz="1000" dirty="0" smtClean="0">
                <a:solidFill>
                  <a:srgbClr val="C00000"/>
                </a:solidFill>
              </a:rPr>
              <a:t> installation: </a:t>
            </a:r>
          </a:p>
          <a:p>
            <a:pPr algn="ctr"/>
            <a:r>
              <a:rPr lang="en-US" sz="1000" b="1" dirty="0" smtClean="0">
                <a:solidFill>
                  <a:srgbClr val="C00000"/>
                </a:solidFill>
              </a:rPr>
              <a:t>12 MeV </a:t>
            </a:r>
            <a:r>
              <a:rPr lang="en-US" sz="1000" dirty="0" smtClean="0">
                <a:solidFill>
                  <a:srgbClr val="C00000"/>
                </a:solidFill>
              </a:rPr>
              <a:t>commissioning</a:t>
            </a:r>
          </a:p>
        </p:txBody>
      </p:sp>
      <p:sp>
        <p:nvSpPr>
          <p:cNvPr id="59" name="Rounded Rectangle 58"/>
          <p:cNvSpPr/>
          <p:nvPr/>
        </p:nvSpPr>
        <p:spPr>
          <a:xfrm>
            <a:off x="3806480" y="1060201"/>
            <a:ext cx="1308072" cy="527804"/>
          </a:xfrm>
          <a:prstGeom prst="roundRect">
            <a:avLst/>
          </a:prstGeom>
          <a:solidFill>
            <a:schemeClr val="bg1"/>
          </a:solidFill>
          <a:ln>
            <a:solidFill>
              <a:schemeClr val="tx2"/>
            </a:solidFill>
          </a:ln>
        </p:spPr>
        <p:txBody>
          <a:bodyPr wrap="square" lIns="0" tIns="0" rIns="0" bIns="0">
            <a:spAutoFit/>
          </a:bodyPr>
          <a:lstStyle/>
          <a:p>
            <a:pPr algn="ctr"/>
            <a:r>
              <a:rPr lang="en-US" sz="1100" b="1" dirty="0" smtClean="0">
                <a:solidFill>
                  <a:schemeClr val="tx2"/>
                </a:solidFill>
              </a:rPr>
              <a:t>November 2015</a:t>
            </a:r>
          </a:p>
          <a:p>
            <a:pPr algn="ctr"/>
            <a:r>
              <a:rPr lang="en-US" sz="1000" b="1" dirty="0" smtClean="0">
                <a:solidFill>
                  <a:srgbClr val="C00000"/>
                </a:solidFill>
              </a:rPr>
              <a:t>DTL </a:t>
            </a:r>
            <a:r>
              <a:rPr lang="en-US" sz="1000" b="1" dirty="0">
                <a:solidFill>
                  <a:srgbClr val="C00000"/>
                </a:solidFill>
              </a:rPr>
              <a:t>tanks</a:t>
            </a:r>
            <a:r>
              <a:rPr lang="en-US" sz="1000" dirty="0">
                <a:solidFill>
                  <a:srgbClr val="C00000"/>
                </a:solidFill>
              </a:rPr>
              <a:t> </a:t>
            </a:r>
            <a:r>
              <a:rPr lang="en-US" sz="1000" dirty="0" smtClean="0">
                <a:solidFill>
                  <a:srgbClr val="C00000"/>
                </a:solidFill>
              </a:rPr>
              <a:t>installation: </a:t>
            </a:r>
          </a:p>
          <a:p>
            <a:pPr algn="ctr"/>
            <a:r>
              <a:rPr lang="en-US" sz="1000" b="1" dirty="0" smtClean="0">
                <a:solidFill>
                  <a:srgbClr val="C00000"/>
                </a:solidFill>
              </a:rPr>
              <a:t>50 MeV </a:t>
            </a:r>
            <a:r>
              <a:rPr lang="en-US" sz="1000" dirty="0" smtClean="0">
                <a:solidFill>
                  <a:srgbClr val="C00000"/>
                </a:solidFill>
              </a:rPr>
              <a:t>commissioning</a:t>
            </a:r>
          </a:p>
        </p:txBody>
      </p:sp>
      <p:cxnSp>
        <p:nvCxnSpPr>
          <p:cNvPr id="10" name="Straight Arrow Connector 9"/>
          <p:cNvCxnSpPr>
            <a:stCxn id="6" idx="2"/>
            <a:endCxn id="103" idx="0"/>
          </p:cNvCxnSpPr>
          <p:nvPr/>
        </p:nvCxnSpPr>
        <p:spPr>
          <a:xfrm>
            <a:off x="1090920" y="1584550"/>
            <a:ext cx="452442" cy="9425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5410401" y="1060200"/>
            <a:ext cx="1332000" cy="540000"/>
          </a:xfrm>
          <a:prstGeom prst="roundRect">
            <a:avLst/>
          </a:prstGeom>
          <a:solidFill>
            <a:schemeClr val="bg1"/>
          </a:solidFill>
          <a:ln>
            <a:solidFill>
              <a:schemeClr val="tx2"/>
            </a:solidFill>
          </a:ln>
        </p:spPr>
        <p:txBody>
          <a:bodyPr wrap="square" lIns="0" tIns="0" rIns="0" bIns="0">
            <a:spAutoFit/>
          </a:bodyPr>
          <a:lstStyle/>
          <a:p>
            <a:pPr algn="ctr"/>
            <a:r>
              <a:rPr lang="en-US" sz="1100" b="1" dirty="0" smtClean="0">
                <a:solidFill>
                  <a:schemeClr val="tx2"/>
                </a:solidFill>
              </a:rPr>
              <a:t>June 2016</a:t>
            </a:r>
          </a:p>
          <a:p>
            <a:pPr algn="ctr"/>
            <a:r>
              <a:rPr lang="en-US" sz="1000" b="1" dirty="0" smtClean="0">
                <a:solidFill>
                  <a:srgbClr val="C00000"/>
                </a:solidFill>
              </a:rPr>
              <a:t>CCDTL tanks</a:t>
            </a:r>
            <a:r>
              <a:rPr lang="en-US" sz="1000" dirty="0" smtClean="0">
                <a:solidFill>
                  <a:srgbClr val="C00000"/>
                </a:solidFill>
              </a:rPr>
              <a:t> installation: </a:t>
            </a:r>
          </a:p>
          <a:p>
            <a:pPr algn="ctr"/>
            <a:r>
              <a:rPr lang="en-US" sz="1000" b="1" dirty="0" smtClean="0">
                <a:solidFill>
                  <a:srgbClr val="C00000"/>
                </a:solidFill>
              </a:rPr>
              <a:t>102 MeV </a:t>
            </a:r>
            <a:r>
              <a:rPr lang="en-US" sz="1000" dirty="0" smtClean="0">
                <a:solidFill>
                  <a:srgbClr val="C00000"/>
                </a:solidFill>
              </a:rPr>
              <a:t>commissioning</a:t>
            </a:r>
          </a:p>
        </p:txBody>
      </p:sp>
      <p:sp>
        <p:nvSpPr>
          <p:cNvPr id="87" name="Rounded Rectangle 86"/>
          <p:cNvSpPr/>
          <p:nvPr/>
        </p:nvSpPr>
        <p:spPr>
          <a:xfrm>
            <a:off x="7038250" y="1080909"/>
            <a:ext cx="1355402" cy="519291"/>
          </a:xfrm>
          <a:prstGeom prst="roundRect">
            <a:avLst/>
          </a:prstGeom>
          <a:solidFill>
            <a:schemeClr val="bg1"/>
          </a:solidFill>
          <a:ln>
            <a:solidFill>
              <a:schemeClr val="tx2"/>
            </a:solidFill>
          </a:ln>
        </p:spPr>
        <p:txBody>
          <a:bodyPr wrap="square" lIns="0" tIns="0" rIns="0" bIns="0">
            <a:spAutoFit/>
          </a:bodyPr>
          <a:lstStyle/>
          <a:p>
            <a:pPr algn="ctr"/>
            <a:r>
              <a:rPr lang="en-US" sz="1050" b="1" dirty="0" smtClean="0">
                <a:solidFill>
                  <a:schemeClr val="tx2"/>
                </a:solidFill>
              </a:rPr>
              <a:t>October 2016</a:t>
            </a:r>
          </a:p>
          <a:p>
            <a:pPr algn="ctr"/>
            <a:r>
              <a:rPr lang="en-US" sz="1000" b="1" dirty="0" smtClean="0">
                <a:solidFill>
                  <a:srgbClr val="C00000"/>
                </a:solidFill>
              </a:rPr>
              <a:t>PIMS tanks</a:t>
            </a:r>
            <a:r>
              <a:rPr lang="en-US" sz="1000" dirty="0" smtClean="0">
                <a:solidFill>
                  <a:srgbClr val="C00000"/>
                </a:solidFill>
              </a:rPr>
              <a:t> installation: </a:t>
            </a:r>
          </a:p>
          <a:p>
            <a:pPr algn="ctr"/>
            <a:r>
              <a:rPr lang="en-US" sz="1000" b="1" dirty="0" smtClean="0">
                <a:solidFill>
                  <a:srgbClr val="C00000"/>
                </a:solidFill>
              </a:rPr>
              <a:t>160 MeV </a:t>
            </a:r>
            <a:r>
              <a:rPr lang="en-US" sz="1000" dirty="0" smtClean="0">
                <a:solidFill>
                  <a:srgbClr val="C00000"/>
                </a:solidFill>
              </a:rPr>
              <a:t>commissioning</a:t>
            </a:r>
          </a:p>
        </p:txBody>
      </p:sp>
      <p:cxnSp>
        <p:nvCxnSpPr>
          <p:cNvPr id="49" name="Straight Arrow Connector 48"/>
          <p:cNvCxnSpPr>
            <a:stCxn id="45" idx="2"/>
          </p:cNvCxnSpPr>
          <p:nvPr/>
        </p:nvCxnSpPr>
        <p:spPr>
          <a:xfrm>
            <a:off x="2844631" y="1590648"/>
            <a:ext cx="805129" cy="92178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9" idx="2"/>
          </p:cNvCxnSpPr>
          <p:nvPr/>
        </p:nvCxnSpPr>
        <p:spPr>
          <a:xfrm>
            <a:off x="4460516" y="1588005"/>
            <a:ext cx="144978" cy="5429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5" idx="2"/>
          </p:cNvCxnSpPr>
          <p:nvPr/>
        </p:nvCxnSpPr>
        <p:spPr>
          <a:xfrm flipH="1">
            <a:off x="5534726" y="1600200"/>
            <a:ext cx="541675" cy="5490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87" idx="2"/>
          </p:cNvCxnSpPr>
          <p:nvPr/>
        </p:nvCxnSpPr>
        <p:spPr>
          <a:xfrm flipH="1">
            <a:off x="6625338" y="1600200"/>
            <a:ext cx="1090613" cy="5795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7010400" y="3657600"/>
            <a:ext cx="1552702" cy="689550"/>
          </a:xfrm>
          <a:prstGeom prst="roundRect">
            <a:avLst/>
          </a:prstGeom>
          <a:solidFill>
            <a:schemeClr val="bg1"/>
          </a:solidFill>
          <a:ln>
            <a:solidFill>
              <a:schemeClr val="tx2"/>
            </a:solidFill>
          </a:ln>
        </p:spPr>
        <p:txBody>
          <a:bodyPr wrap="square" lIns="0" tIns="0" rIns="0" bIns="0">
            <a:spAutoFit/>
          </a:bodyPr>
          <a:lstStyle/>
          <a:p>
            <a:pPr algn="ctr"/>
            <a:r>
              <a:rPr lang="en-US" sz="1050" b="1" dirty="0" smtClean="0">
                <a:solidFill>
                  <a:schemeClr val="tx2"/>
                </a:solidFill>
              </a:rPr>
              <a:t>October 2016</a:t>
            </a:r>
          </a:p>
          <a:p>
            <a:pPr algn="ctr"/>
            <a:r>
              <a:rPr lang="en-US" sz="1000" b="1" dirty="0" smtClean="0">
                <a:solidFill>
                  <a:srgbClr val="C00000"/>
                </a:solidFill>
              </a:rPr>
              <a:t>HST (Half Sector Test).</a:t>
            </a:r>
            <a:r>
              <a:rPr lang="en-US" sz="1000" dirty="0" smtClean="0">
                <a:solidFill>
                  <a:srgbClr val="C00000"/>
                </a:solidFill>
              </a:rPr>
              <a:t> Gain experience on the future Booster H- injection. </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0167" y="4476898"/>
            <a:ext cx="3197033" cy="1130707"/>
          </a:xfrm>
          <a:prstGeom prst="roundRect">
            <a:avLst>
              <a:gd name="adj" fmla="val 8425"/>
            </a:avLst>
          </a:prstGeom>
          <a:ln w="12700">
            <a:solidFill>
              <a:schemeClr val="tx2"/>
            </a:solidFill>
          </a:ln>
        </p:spPr>
      </p:pic>
      <p:grpSp>
        <p:nvGrpSpPr>
          <p:cNvPr id="48" name="Group 47"/>
          <p:cNvGrpSpPr/>
          <p:nvPr/>
        </p:nvGrpSpPr>
        <p:grpSpPr>
          <a:xfrm>
            <a:off x="98711" y="5141499"/>
            <a:ext cx="1958726" cy="1307177"/>
            <a:chOff x="2637864" y="3410700"/>
            <a:chExt cx="1958726" cy="1307177"/>
          </a:xfrm>
        </p:grpSpPr>
        <p:pic>
          <p:nvPicPr>
            <p:cNvPr id="104"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864" y="3410700"/>
              <a:ext cx="1958726" cy="1307177"/>
            </a:xfrm>
            <a:prstGeom prst="roundRect">
              <a:avLst>
                <a:gd name="adj" fmla="val 9079"/>
              </a:avLst>
            </a:prstGeom>
            <a:ln w="12700">
              <a:solidFill>
                <a:schemeClr val="tx2"/>
              </a:solidFill>
            </a:ln>
          </p:spPr>
        </p:pic>
        <p:sp>
          <p:nvSpPr>
            <p:cNvPr id="62" name="Down Arrow 61"/>
            <p:cNvSpPr/>
            <p:nvPr/>
          </p:nvSpPr>
          <p:spPr>
            <a:xfrm rot="5117736">
              <a:off x="3683634" y="3857215"/>
              <a:ext cx="108000" cy="396000"/>
            </a:xfrm>
            <a:prstGeom prst="downArrow">
              <a:avLst>
                <a:gd name="adj1" fmla="val 13466"/>
                <a:gd name="adj2" fmla="val 893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1" name="TextBox 70"/>
            <p:cNvSpPr txBox="1"/>
            <p:nvPr/>
          </p:nvSpPr>
          <p:spPr>
            <a:xfrm>
              <a:off x="2691756" y="4398587"/>
              <a:ext cx="456792" cy="307777"/>
            </a:xfrm>
            <a:prstGeom prst="rect">
              <a:avLst/>
            </a:prstGeom>
            <a:noFill/>
          </p:spPr>
          <p:txBody>
            <a:bodyPr wrap="none" rtlCol="0">
              <a:spAutoFit/>
            </a:bodyPr>
            <a:lstStyle/>
            <a:p>
              <a:r>
                <a:rPr lang="en-US" sz="1400" b="1" dirty="0" smtClean="0"/>
                <a:t>DTL</a:t>
              </a:r>
              <a:endParaRPr lang="en-US" sz="1400" b="1" dirty="0"/>
            </a:p>
          </p:txBody>
        </p:sp>
      </p:grpSp>
      <p:grpSp>
        <p:nvGrpSpPr>
          <p:cNvPr id="50" name="Group 49"/>
          <p:cNvGrpSpPr/>
          <p:nvPr/>
        </p:nvGrpSpPr>
        <p:grpSpPr>
          <a:xfrm>
            <a:off x="2337144" y="3671064"/>
            <a:ext cx="2043477" cy="1368000"/>
            <a:chOff x="3527288" y="4277280"/>
            <a:chExt cx="2043477" cy="1368000"/>
          </a:xfrm>
        </p:grpSpPr>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065" y="4277280"/>
              <a:ext cx="2004700" cy="1338137"/>
            </a:xfrm>
            <a:prstGeom prst="roundRect">
              <a:avLst>
                <a:gd name="adj" fmla="val 12134"/>
              </a:avLst>
            </a:prstGeom>
            <a:ln w="12700">
              <a:solidFill>
                <a:schemeClr val="tx2"/>
              </a:solidFill>
            </a:ln>
          </p:spPr>
        </p:pic>
        <p:sp>
          <p:nvSpPr>
            <p:cNvPr id="64" name="Down Arrow 63"/>
            <p:cNvSpPr/>
            <p:nvPr/>
          </p:nvSpPr>
          <p:spPr>
            <a:xfrm rot="6119046">
              <a:off x="4449189" y="4894647"/>
              <a:ext cx="108000" cy="396000"/>
            </a:xfrm>
            <a:prstGeom prst="downArrow">
              <a:avLst>
                <a:gd name="adj1" fmla="val 13466"/>
                <a:gd name="adj2" fmla="val 893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6" name="TextBox 75"/>
            <p:cNvSpPr txBox="1"/>
            <p:nvPr/>
          </p:nvSpPr>
          <p:spPr>
            <a:xfrm>
              <a:off x="3527288" y="5337503"/>
              <a:ext cx="649152" cy="307777"/>
            </a:xfrm>
            <a:prstGeom prst="rect">
              <a:avLst/>
            </a:prstGeom>
            <a:noFill/>
          </p:spPr>
          <p:txBody>
            <a:bodyPr wrap="none" rtlCol="0">
              <a:spAutoFit/>
            </a:bodyPr>
            <a:lstStyle/>
            <a:p>
              <a:r>
                <a:rPr lang="en-US" sz="1400" b="1" dirty="0" smtClean="0"/>
                <a:t>CCDTL</a:t>
              </a:r>
              <a:endParaRPr lang="en-US" sz="1400" b="1" dirty="0"/>
            </a:p>
          </p:txBody>
        </p:sp>
      </p:grpSp>
      <p:grpSp>
        <p:nvGrpSpPr>
          <p:cNvPr id="51" name="Group 50"/>
          <p:cNvGrpSpPr/>
          <p:nvPr/>
        </p:nvGrpSpPr>
        <p:grpSpPr>
          <a:xfrm>
            <a:off x="2331083" y="5141499"/>
            <a:ext cx="2043477" cy="1335501"/>
            <a:chOff x="2541146" y="5368754"/>
            <a:chExt cx="2043477" cy="1335501"/>
          </a:xfrm>
        </p:grpSpPr>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8832" y="5368754"/>
              <a:ext cx="1985791" cy="1325240"/>
            </a:xfrm>
            <a:prstGeom prst="roundRect">
              <a:avLst>
                <a:gd name="adj" fmla="val 10687"/>
              </a:avLst>
            </a:prstGeom>
            <a:ln w="12700">
              <a:solidFill>
                <a:schemeClr val="tx2"/>
              </a:solidFill>
            </a:ln>
          </p:spPr>
        </p:pic>
        <p:sp>
          <p:nvSpPr>
            <p:cNvPr id="65" name="Down Arrow 64"/>
            <p:cNvSpPr/>
            <p:nvPr/>
          </p:nvSpPr>
          <p:spPr>
            <a:xfrm rot="5400000" flipH="1">
              <a:off x="3403207" y="6413906"/>
              <a:ext cx="108000" cy="396000"/>
            </a:xfrm>
            <a:prstGeom prst="downArrow">
              <a:avLst>
                <a:gd name="adj1" fmla="val 13466"/>
                <a:gd name="adj2" fmla="val 893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8" name="TextBox 77"/>
            <p:cNvSpPr txBox="1"/>
            <p:nvPr/>
          </p:nvSpPr>
          <p:spPr>
            <a:xfrm>
              <a:off x="2541146" y="6396478"/>
              <a:ext cx="570990" cy="307777"/>
            </a:xfrm>
            <a:prstGeom prst="rect">
              <a:avLst/>
            </a:prstGeom>
            <a:noFill/>
          </p:spPr>
          <p:txBody>
            <a:bodyPr wrap="none" rtlCol="0">
              <a:spAutoFit/>
            </a:bodyPr>
            <a:lstStyle/>
            <a:p>
              <a:r>
                <a:rPr lang="en-US" sz="1400" b="1" dirty="0" smtClean="0"/>
                <a:t>PIMS</a:t>
              </a:r>
              <a:endParaRPr lang="en-US" sz="1400" b="1" dirty="0"/>
            </a:p>
          </p:txBody>
        </p:sp>
      </p:grpSp>
      <p:grpSp>
        <p:nvGrpSpPr>
          <p:cNvPr id="42" name="Group 41"/>
          <p:cNvGrpSpPr/>
          <p:nvPr/>
        </p:nvGrpSpPr>
        <p:grpSpPr>
          <a:xfrm>
            <a:off x="98710" y="3413056"/>
            <a:ext cx="1958726" cy="1626008"/>
            <a:chOff x="457201" y="914400"/>
            <a:chExt cx="1958726" cy="1626008"/>
          </a:xfrm>
        </p:grpSpPr>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7201" y="1172408"/>
              <a:ext cx="1958726" cy="1368000"/>
            </a:xfrm>
            <a:prstGeom prst="roundRect">
              <a:avLst>
                <a:gd name="adj" fmla="val 8619"/>
              </a:avLst>
            </a:prstGeom>
            <a:ln w="12700">
              <a:solidFill>
                <a:schemeClr val="tx2"/>
              </a:solidFill>
            </a:ln>
          </p:spPr>
        </p:pic>
        <p:sp>
          <p:nvSpPr>
            <p:cNvPr id="28" name="Down Arrow 27"/>
            <p:cNvSpPr/>
            <p:nvPr/>
          </p:nvSpPr>
          <p:spPr>
            <a:xfrm rot="3205519">
              <a:off x="1408811" y="1419069"/>
              <a:ext cx="108000" cy="396000"/>
            </a:xfrm>
            <a:prstGeom prst="downArrow">
              <a:avLst>
                <a:gd name="adj1" fmla="val 13466"/>
                <a:gd name="adj2" fmla="val 893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TextBox 29"/>
            <p:cNvSpPr txBox="1"/>
            <p:nvPr/>
          </p:nvSpPr>
          <p:spPr>
            <a:xfrm>
              <a:off x="616132" y="914400"/>
              <a:ext cx="1736309" cy="307777"/>
            </a:xfrm>
            <a:prstGeom prst="rect">
              <a:avLst/>
            </a:prstGeom>
            <a:noFill/>
          </p:spPr>
          <p:txBody>
            <a:bodyPr wrap="none" rtlCol="0">
              <a:spAutoFit/>
            </a:bodyPr>
            <a:lstStyle/>
            <a:p>
              <a:r>
                <a:rPr lang="en-US" sz="1400" dirty="0" smtClean="0">
                  <a:solidFill>
                    <a:schemeClr val="tx2"/>
                  </a:solidFill>
                </a:rPr>
                <a:t>The 3 MeV test stand</a:t>
              </a:r>
              <a:endParaRPr lang="en-US" sz="1400" dirty="0">
                <a:solidFill>
                  <a:schemeClr val="tx2"/>
                </a:solidFill>
              </a:endParaRPr>
            </a:p>
          </p:txBody>
        </p:sp>
      </p:grpSp>
      <p:pic>
        <p:nvPicPr>
          <p:cNvPr id="70" name="Picture 6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458" y="2167224"/>
            <a:ext cx="8162925" cy="1304925"/>
          </a:xfrm>
          <a:prstGeom prst="rect">
            <a:avLst/>
          </a:prstGeom>
        </p:spPr>
      </p:pic>
      <p:sp>
        <p:nvSpPr>
          <p:cNvPr id="72" name="TextBox 71"/>
          <p:cNvSpPr txBox="1"/>
          <p:nvPr/>
        </p:nvSpPr>
        <p:spPr>
          <a:xfrm>
            <a:off x="360458" y="3012696"/>
            <a:ext cx="3349281" cy="276999"/>
          </a:xfrm>
          <a:prstGeom prst="rect">
            <a:avLst/>
          </a:prstGeom>
          <a:noFill/>
        </p:spPr>
        <p:txBody>
          <a:bodyPr wrap="square" rtlCol="0">
            <a:spAutoFit/>
          </a:bodyPr>
          <a:lstStyle/>
          <a:p>
            <a:r>
              <a:rPr lang="en-US" sz="1200" b="1" dirty="0" smtClean="0">
                <a:solidFill>
                  <a:srgbClr val="FF0000"/>
                </a:solidFill>
              </a:rPr>
              <a:t>Beam Physics</a:t>
            </a:r>
            <a:r>
              <a:rPr lang="en-US" sz="1200" dirty="0" smtClean="0">
                <a:solidFill>
                  <a:srgbClr val="FF0000"/>
                </a:solidFill>
              </a:rPr>
              <a:t>  + </a:t>
            </a:r>
            <a:r>
              <a:rPr lang="en-US" sz="1200" b="1" dirty="0" smtClean="0">
                <a:solidFill>
                  <a:srgbClr val="FF0000"/>
                </a:solidFill>
              </a:rPr>
              <a:t>Operation</a:t>
            </a:r>
            <a:r>
              <a:rPr lang="en-US" sz="1200" dirty="0">
                <a:solidFill>
                  <a:srgbClr val="FF0000"/>
                </a:solidFill>
              </a:rPr>
              <a:t> </a:t>
            </a:r>
            <a:r>
              <a:rPr lang="en-US" sz="1200" dirty="0" smtClean="0">
                <a:solidFill>
                  <a:srgbClr val="FF0000"/>
                </a:solidFill>
              </a:rPr>
              <a:t>+ Equipment experts</a:t>
            </a:r>
            <a:endParaRPr lang="en-GB" sz="1200" dirty="0">
              <a:solidFill>
                <a:srgbClr val="FF0000"/>
              </a:solidFill>
            </a:endParaRPr>
          </a:p>
        </p:txBody>
      </p:sp>
      <p:sp>
        <p:nvSpPr>
          <p:cNvPr id="94" name="TextBox 93"/>
          <p:cNvSpPr txBox="1"/>
          <p:nvPr/>
        </p:nvSpPr>
        <p:spPr>
          <a:xfrm>
            <a:off x="3845242" y="3000375"/>
            <a:ext cx="2403158" cy="276999"/>
          </a:xfrm>
          <a:prstGeom prst="rect">
            <a:avLst/>
          </a:prstGeom>
          <a:noFill/>
        </p:spPr>
        <p:txBody>
          <a:bodyPr wrap="none" rtlCol="0">
            <a:spAutoFit/>
          </a:bodyPr>
          <a:lstStyle/>
          <a:p>
            <a:r>
              <a:rPr lang="en-US" sz="1200" b="1" dirty="0" smtClean="0">
                <a:solidFill>
                  <a:srgbClr val="FF0000"/>
                </a:solidFill>
              </a:rPr>
              <a:t>Beam Physics</a:t>
            </a:r>
            <a:r>
              <a:rPr lang="en-US" sz="1200" dirty="0" smtClean="0">
                <a:solidFill>
                  <a:srgbClr val="FF0000"/>
                </a:solidFill>
              </a:rPr>
              <a:t>  + Equipment experts</a:t>
            </a:r>
            <a:endParaRPr lang="en-GB" sz="1200" dirty="0">
              <a:solidFill>
                <a:srgbClr val="FF0000"/>
              </a:solidFill>
            </a:endParaRPr>
          </a:p>
        </p:txBody>
      </p:sp>
      <p:sp>
        <p:nvSpPr>
          <p:cNvPr id="80" name="Rectangle 79"/>
          <p:cNvSpPr/>
          <p:nvPr/>
        </p:nvSpPr>
        <p:spPr>
          <a:xfrm>
            <a:off x="8207142" y="4621068"/>
            <a:ext cx="400110" cy="846514"/>
          </a:xfrm>
          <a:prstGeom prst="rect">
            <a:avLst/>
          </a:prstGeom>
        </p:spPr>
        <p:txBody>
          <a:bodyPr vert="vert" wrap="none">
            <a:spAutoFit/>
          </a:bodyPr>
          <a:lstStyle/>
          <a:p>
            <a:r>
              <a:rPr lang="en-US" sz="1400" b="1" dirty="0" smtClean="0">
                <a:solidFill>
                  <a:srgbClr val="FF0000"/>
                </a:solidFill>
              </a:rPr>
              <a:t>Operation</a:t>
            </a:r>
            <a:endParaRPr lang="en-GB" sz="1400" dirty="0">
              <a:solidFill>
                <a:srgbClr val="FF0000"/>
              </a:solidFill>
            </a:endParaRPr>
          </a:p>
        </p:txBody>
      </p:sp>
      <p:sp>
        <p:nvSpPr>
          <p:cNvPr id="97" name="Rounded Rectangle 96"/>
          <p:cNvSpPr/>
          <p:nvPr/>
        </p:nvSpPr>
        <p:spPr>
          <a:xfrm>
            <a:off x="6181436" y="5715000"/>
            <a:ext cx="2390074" cy="689550"/>
          </a:xfrm>
          <a:prstGeom prst="roundRect">
            <a:avLst/>
          </a:prstGeom>
          <a:solidFill>
            <a:srgbClr val="00B050"/>
          </a:solidFill>
          <a:ln>
            <a:noFill/>
          </a:ln>
        </p:spPr>
        <p:txBody>
          <a:bodyPr wrap="square" lIns="0" tIns="0" rIns="0" bIns="0">
            <a:spAutoFit/>
          </a:bodyPr>
          <a:lstStyle/>
          <a:p>
            <a:pPr algn="ctr"/>
            <a:r>
              <a:rPr lang="en-US" sz="1050" b="1" dirty="0" smtClean="0">
                <a:solidFill>
                  <a:srgbClr val="FFFF00"/>
                </a:solidFill>
              </a:rPr>
              <a:t>Mid 2017- Now</a:t>
            </a:r>
          </a:p>
          <a:p>
            <a:pPr algn="ctr"/>
            <a:r>
              <a:rPr lang="en-US" sz="1000" b="1" dirty="0" smtClean="0">
                <a:solidFill>
                  <a:schemeClr val="bg1"/>
                </a:solidFill>
              </a:rPr>
              <a:t>Linac4 Reliability Run. </a:t>
            </a:r>
          </a:p>
          <a:p>
            <a:pPr algn="ctr"/>
            <a:r>
              <a:rPr lang="en-US" sz="1000" dirty="0" smtClean="0">
                <a:solidFill>
                  <a:schemeClr val="bg1"/>
                </a:solidFill>
              </a:rPr>
              <a:t>Making </a:t>
            </a:r>
            <a:r>
              <a:rPr lang="en-US" sz="1000" b="1" dirty="0" smtClean="0">
                <a:solidFill>
                  <a:schemeClr val="bg1"/>
                </a:solidFill>
              </a:rPr>
              <a:t>Linac4</a:t>
            </a:r>
            <a:r>
              <a:rPr lang="en-US" sz="1000" dirty="0" smtClean="0">
                <a:solidFill>
                  <a:schemeClr val="bg1"/>
                </a:solidFill>
              </a:rPr>
              <a:t> as ready as we can before the connection    </a:t>
            </a:r>
          </a:p>
        </p:txBody>
      </p:sp>
      <p:sp>
        <p:nvSpPr>
          <p:cNvPr id="39" name="Rectangle 5"/>
          <p:cNvSpPr>
            <a:spLocks noChangeArrowheads="1"/>
          </p:cNvSpPr>
          <p:nvPr/>
        </p:nvSpPr>
        <p:spPr bwMode="auto">
          <a:xfrm>
            <a:off x="8841360" y="1894613"/>
            <a:ext cx="72000" cy="846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3" name="TextBox 2"/>
          <p:cNvSpPr txBox="1"/>
          <p:nvPr/>
        </p:nvSpPr>
        <p:spPr>
          <a:xfrm>
            <a:off x="7869750" y="6569854"/>
            <a:ext cx="674783" cy="276999"/>
          </a:xfrm>
          <a:prstGeom prst="rect">
            <a:avLst/>
          </a:prstGeom>
          <a:noFill/>
        </p:spPr>
        <p:txBody>
          <a:bodyPr wrap="square" lIns="0" tIns="0" rIns="0" bIns="0" rtlCol="0">
            <a:spAutoFit/>
          </a:bodyPr>
          <a:lstStyle/>
          <a:p>
            <a:r>
              <a:rPr lang="en-US" dirty="0" smtClean="0">
                <a:solidFill>
                  <a:schemeClr val="tx2"/>
                </a:solidFill>
              </a:rPr>
              <a:t>To PSB</a:t>
            </a:r>
            <a:endParaRPr lang="en-GB" dirty="0">
              <a:solidFill>
                <a:schemeClr val="tx2"/>
              </a:solidFill>
            </a:endParaRPr>
          </a:p>
        </p:txBody>
      </p:sp>
    </p:spTree>
    <p:extLst>
      <p:ext uri="{BB962C8B-B14F-4D97-AF65-F5344CB8AC3E}">
        <p14:creationId xmlns:p14="http://schemas.microsoft.com/office/powerpoint/2010/main" val="15392124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arn(inVertical)">
                                      <p:cBhvr>
                                        <p:cTn id="29" dur="500"/>
                                        <p:tgtEl>
                                          <p:spTgt spid="59"/>
                                        </p:tgtEl>
                                      </p:cBhvr>
                                    </p:animEffect>
                                  </p:childTnLst>
                                </p:cTn>
                              </p:par>
                              <p:par>
                                <p:cTn id="30" presetID="16" presetClass="entr" presetSubtype="21"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par>
                                <p:cTn id="33" presetID="16" presetClass="entr" presetSubtype="21"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arn(inVertical)">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arn(inVertical)">
                                      <p:cBhvr>
                                        <p:cTn id="40" dur="500"/>
                                        <p:tgtEl>
                                          <p:spTgt spid="5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barn(inVertical)">
                                      <p:cBhvr>
                                        <p:cTn id="43" dur="500"/>
                                        <p:tgtEl>
                                          <p:spTgt spid="75"/>
                                        </p:tgtEl>
                                      </p:cBhvr>
                                    </p:animEffect>
                                  </p:childTnLst>
                                </p:cTn>
                              </p:par>
                              <p:par>
                                <p:cTn id="44" presetID="16" presetClass="entr" presetSubtype="2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barn(inVertical)">
                                      <p:cBhvr>
                                        <p:cTn id="51" dur="500"/>
                                        <p:tgtEl>
                                          <p:spTgt spid="87"/>
                                        </p:tgtEl>
                                      </p:cBhvr>
                                    </p:animEffect>
                                  </p:childTnLst>
                                </p:cTn>
                              </p:par>
                              <p:par>
                                <p:cTn id="52" presetID="16" presetClass="entr" presetSubtype="21"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barn(inVertical)">
                                      <p:cBhvr>
                                        <p:cTn id="54" dur="500"/>
                                        <p:tgtEl>
                                          <p:spTgt spid="58"/>
                                        </p:tgtEl>
                                      </p:cBhvr>
                                    </p:animEffect>
                                  </p:childTnLst>
                                </p:cTn>
                              </p:par>
                              <p:par>
                                <p:cTn id="55" presetID="16" presetClass="entr" presetSubtype="21"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barn(inVertical)">
                                      <p:cBhvr>
                                        <p:cTn id="65" dur="500"/>
                                        <p:tgtEl>
                                          <p:spTgt spid="69"/>
                                        </p:tgtEl>
                                      </p:cBhvr>
                                    </p:animEffect>
                                  </p:childTnLst>
                                </p:cTn>
                              </p:par>
                              <p:par>
                                <p:cTn id="66" presetID="16" presetClass="entr" presetSubtype="21"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arn(inVertical)">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barn(inVertical)">
                                      <p:cBhvr>
                                        <p:cTn id="73" dur="500"/>
                                        <p:tgtEl>
                                          <p:spTgt spid="97"/>
                                        </p:tgtEl>
                                      </p:cBhvr>
                                    </p:animEffect>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P spid="59" grpId="0" animBg="1"/>
      <p:bldP spid="75" grpId="0" animBg="1"/>
      <p:bldP spid="87" grpId="0" animBg="1"/>
      <p:bldP spid="69" grpId="0" animBg="1"/>
      <p:bldP spid="72" grpId="0"/>
      <p:bldP spid="94" grpId="0"/>
      <p:bldP spid="80" grpId="0"/>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59916"/>
            <a:ext cx="7572376" cy="1211580"/>
          </a:xfrm>
          <a:prstGeom prst="rect">
            <a:avLst/>
          </a:prstGeom>
        </p:spPr>
      </p:pic>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7" name="Rectangle 6"/>
          <p:cNvSpPr/>
          <p:nvPr/>
        </p:nvSpPr>
        <p:spPr>
          <a:xfrm>
            <a:off x="1604010" y="1505705"/>
            <a:ext cx="2739390" cy="89459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xfrm>
            <a:off x="228600" y="274638"/>
            <a:ext cx="8229600" cy="715962"/>
          </a:xfrm>
        </p:spPr>
        <p:txBody>
          <a:bodyPr/>
          <a:lstStyle/>
          <a:p>
            <a:r>
              <a:rPr lang="en-US" dirty="0" smtClean="0"/>
              <a:t>Booster restart planning</a:t>
            </a:r>
            <a:endParaRPr lang="en-GB" dirty="0"/>
          </a:p>
        </p:txBody>
      </p:sp>
      <p:sp>
        <p:nvSpPr>
          <p:cNvPr id="9" name="Rectangle 5"/>
          <p:cNvSpPr>
            <a:spLocks noChangeArrowheads="1"/>
          </p:cNvSpPr>
          <p:nvPr/>
        </p:nvSpPr>
        <p:spPr bwMode="auto">
          <a:xfrm>
            <a:off x="8841360" y="1874306"/>
            <a:ext cx="72000" cy="864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11" name="TextBox 10"/>
          <p:cNvSpPr txBox="1"/>
          <p:nvPr/>
        </p:nvSpPr>
        <p:spPr>
          <a:xfrm>
            <a:off x="228600" y="4267200"/>
            <a:ext cx="3886200" cy="923330"/>
          </a:xfrm>
          <a:prstGeom prst="rect">
            <a:avLst/>
          </a:prstGeom>
          <a:noFill/>
        </p:spPr>
        <p:txBody>
          <a:bodyPr wrap="square" rtlCol="0">
            <a:spAutoFit/>
          </a:bodyPr>
          <a:lstStyle/>
          <a:p>
            <a:r>
              <a:rPr lang="en-US" b="1" dirty="0" smtClean="0">
                <a:solidFill>
                  <a:srgbClr val="FF0000"/>
                </a:solidFill>
              </a:rPr>
              <a:t>4 months </a:t>
            </a:r>
            <a:r>
              <a:rPr lang="en-US" dirty="0" smtClean="0">
                <a:solidFill>
                  <a:schemeClr val="tx2"/>
                </a:solidFill>
              </a:rPr>
              <a:t>of Booster Hardware tests.</a:t>
            </a:r>
          </a:p>
          <a:p>
            <a:r>
              <a:rPr lang="en-US" dirty="0" smtClean="0">
                <a:solidFill>
                  <a:schemeClr val="tx2"/>
                </a:solidFill>
              </a:rPr>
              <a:t>The </a:t>
            </a:r>
            <a:r>
              <a:rPr lang="en-US" b="1" dirty="0">
                <a:solidFill>
                  <a:srgbClr val="FF0000"/>
                </a:solidFill>
              </a:rPr>
              <a:t>O</a:t>
            </a:r>
            <a:r>
              <a:rPr lang="en-US" b="1" dirty="0" smtClean="0">
                <a:solidFill>
                  <a:srgbClr val="FF0000"/>
                </a:solidFill>
              </a:rPr>
              <a:t>peration team organizes &amp; plan </a:t>
            </a:r>
            <a:r>
              <a:rPr lang="en-US" dirty="0" smtClean="0">
                <a:solidFill>
                  <a:schemeClr val="tx2"/>
                </a:solidFill>
              </a:rPr>
              <a:t>machine interventions and tests.</a:t>
            </a:r>
            <a:endParaRPr lang="en-US" b="1" dirty="0" smtClean="0">
              <a:solidFill>
                <a:schemeClr val="tx2"/>
              </a:solidFill>
            </a:endParaRPr>
          </a:p>
        </p:txBody>
      </p:sp>
      <p:sp>
        <p:nvSpPr>
          <p:cNvPr id="12" name="Rectangle 11"/>
          <p:cNvSpPr/>
          <p:nvPr/>
        </p:nvSpPr>
        <p:spPr>
          <a:xfrm>
            <a:off x="4343400" y="1505704"/>
            <a:ext cx="746760" cy="894595"/>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stCxn id="12" idx="2"/>
            <a:endCxn id="25" idx="0"/>
          </p:cNvCxnSpPr>
          <p:nvPr/>
        </p:nvCxnSpPr>
        <p:spPr>
          <a:xfrm flipH="1">
            <a:off x="4462056" y="2400299"/>
            <a:ext cx="254724" cy="3065137"/>
          </a:xfrm>
          <a:prstGeom prst="straightConnector1">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77941" y="5465436"/>
            <a:ext cx="3968230" cy="923330"/>
          </a:xfrm>
          <a:prstGeom prst="rect">
            <a:avLst/>
          </a:prstGeom>
          <a:noFill/>
          <a:ln>
            <a:noFill/>
          </a:ln>
        </p:spPr>
        <p:txBody>
          <a:bodyPr wrap="square" rtlCol="0">
            <a:spAutoFit/>
          </a:bodyPr>
          <a:lstStyle/>
          <a:p>
            <a:r>
              <a:rPr lang="en-US" b="1" dirty="0">
                <a:solidFill>
                  <a:srgbClr val="00B050"/>
                </a:solidFill>
              </a:rPr>
              <a:t>1</a:t>
            </a:r>
            <a:r>
              <a:rPr lang="en-US" b="1" dirty="0" smtClean="0">
                <a:solidFill>
                  <a:srgbClr val="00B050"/>
                </a:solidFill>
              </a:rPr>
              <a:t> month </a:t>
            </a:r>
            <a:r>
              <a:rPr lang="en-US" dirty="0" smtClean="0">
                <a:solidFill>
                  <a:schemeClr val="tx2"/>
                </a:solidFill>
              </a:rPr>
              <a:t>of Cold Checkout. The </a:t>
            </a:r>
            <a:r>
              <a:rPr lang="en-US" b="1" dirty="0">
                <a:solidFill>
                  <a:srgbClr val="00B050"/>
                </a:solidFill>
              </a:rPr>
              <a:t>O</a:t>
            </a:r>
            <a:r>
              <a:rPr lang="en-US" b="1" dirty="0" smtClean="0">
                <a:solidFill>
                  <a:srgbClr val="00B050"/>
                </a:solidFill>
              </a:rPr>
              <a:t>peration team tests all the equipment </a:t>
            </a:r>
            <a:r>
              <a:rPr lang="en-US" dirty="0" smtClean="0">
                <a:solidFill>
                  <a:schemeClr val="tx2"/>
                </a:solidFill>
              </a:rPr>
              <a:t>of the machine </a:t>
            </a:r>
            <a:r>
              <a:rPr lang="en-US" b="1" dirty="0" smtClean="0">
                <a:solidFill>
                  <a:srgbClr val="00B050"/>
                </a:solidFill>
              </a:rPr>
              <a:t> </a:t>
            </a:r>
            <a:r>
              <a:rPr lang="en-US" b="1" dirty="0">
                <a:solidFill>
                  <a:srgbClr val="00B050"/>
                </a:solidFill>
              </a:rPr>
              <a:t>without beam</a:t>
            </a:r>
            <a:r>
              <a:rPr lang="en-US" dirty="0" smtClean="0">
                <a:solidFill>
                  <a:schemeClr val="tx2"/>
                </a:solidFill>
              </a:rPr>
              <a:t>.</a:t>
            </a:r>
            <a:endParaRPr lang="en-US" b="1" dirty="0" smtClean="0">
              <a:solidFill>
                <a:schemeClr val="tx2"/>
              </a:solidFill>
            </a:endParaRPr>
          </a:p>
        </p:txBody>
      </p:sp>
      <p:sp>
        <p:nvSpPr>
          <p:cNvPr id="35" name="TextBox 34"/>
          <p:cNvSpPr txBox="1"/>
          <p:nvPr/>
        </p:nvSpPr>
        <p:spPr>
          <a:xfrm>
            <a:off x="4908569" y="3733800"/>
            <a:ext cx="3741001" cy="830997"/>
          </a:xfrm>
          <a:prstGeom prst="rect">
            <a:avLst/>
          </a:prstGeom>
          <a:noFill/>
          <a:ln>
            <a:noFill/>
          </a:ln>
        </p:spPr>
        <p:txBody>
          <a:bodyPr wrap="square" rtlCol="0">
            <a:spAutoFit/>
          </a:bodyPr>
          <a:lstStyle/>
          <a:p>
            <a:r>
              <a:rPr lang="en-US" sz="1600" b="1" dirty="0" smtClean="0">
                <a:solidFill>
                  <a:srgbClr val="FFC000"/>
                </a:solidFill>
              </a:rPr>
              <a:t>2.5 months </a:t>
            </a:r>
            <a:r>
              <a:rPr lang="en-US" sz="1600" dirty="0" smtClean="0">
                <a:solidFill>
                  <a:schemeClr val="tx2"/>
                </a:solidFill>
              </a:rPr>
              <a:t>of beam commissioning. The </a:t>
            </a:r>
            <a:r>
              <a:rPr lang="en-US" sz="1600" b="1" dirty="0">
                <a:solidFill>
                  <a:srgbClr val="FFC000"/>
                </a:solidFill>
              </a:rPr>
              <a:t>O</a:t>
            </a:r>
            <a:r>
              <a:rPr lang="en-US" sz="1600" b="1" dirty="0" smtClean="0">
                <a:solidFill>
                  <a:srgbClr val="FFC000"/>
                </a:solidFill>
              </a:rPr>
              <a:t>peration team tests equipment with beam </a:t>
            </a:r>
            <a:r>
              <a:rPr lang="en-US" sz="1600" dirty="0" smtClean="0">
                <a:solidFill>
                  <a:schemeClr val="tx2"/>
                </a:solidFill>
              </a:rPr>
              <a:t>and</a:t>
            </a:r>
            <a:r>
              <a:rPr lang="en-US" sz="1600" b="1" dirty="0" smtClean="0">
                <a:solidFill>
                  <a:srgbClr val="FFC000"/>
                </a:solidFill>
              </a:rPr>
              <a:t> set-up first beams </a:t>
            </a:r>
            <a:r>
              <a:rPr lang="en-US" sz="1600" dirty="0" smtClean="0">
                <a:solidFill>
                  <a:schemeClr val="tx2"/>
                </a:solidFill>
              </a:rPr>
              <a:t>for the users.</a:t>
            </a:r>
          </a:p>
        </p:txBody>
      </p:sp>
      <p:cxnSp>
        <p:nvCxnSpPr>
          <p:cNvPr id="36" name="Straight Arrow Connector 35"/>
          <p:cNvCxnSpPr>
            <a:stCxn id="37" idx="2"/>
            <a:endCxn id="35" idx="0"/>
          </p:cNvCxnSpPr>
          <p:nvPr/>
        </p:nvCxnSpPr>
        <p:spPr>
          <a:xfrm>
            <a:off x="6052312" y="2400300"/>
            <a:ext cx="726758" cy="1333500"/>
          </a:xfrm>
          <a:prstGeom prst="straightConnector1">
            <a:avLst/>
          </a:prstGeom>
          <a:ln>
            <a:solidFill>
              <a:srgbClr val="FF99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094224" y="1505704"/>
            <a:ext cx="1916176" cy="894596"/>
          </a:xfrm>
          <a:prstGeom prst="rect">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p:cNvCxnSpPr>
            <a:stCxn id="7" idx="2"/>
            <a:endCxn id="11" idx="0"/>
          </p:cNvCxnSpPr>
          <p:nvPr/>
        </p:nvCxnSpPr>
        <p:spPr>
          <a:xfrm flipH="1">
            <a:off x="2171700" y="2400300"/>
            <a:ext cx="802005" cy="18669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63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par>
                                <p:cTn id="30" presetID="16" presetClass="entr" presetSubtype="21"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25" grpId="0"/>
      <p:bldP spid="35"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Title 1"/>
          <p:cNvSpPr txBox="1">
            <a:spLocks/>
          </p:cNvSpPr>
          <p:nvPr/>
        </p:nvSpPr>
        <p:spPr>
          <a:xfrm>
            <a:off x="228600" y="230570"/>
            <a:ext cx="8229600" cy="71596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smtClean="0"/>
              <a:t>Hardware tests</a:t>
            </a:r>
            <a:endParaRPr lang="en-US" dirty="0"/>
          </a:p>
        </p:txBody>
      </p:sp>
      <p:sp>
        <p:nvSpPr>
          <p:cNvPr id="49" name="Freeform 48"/>
          <p:cNvSpPr/>
          <p:nvPr/>
        </p:nvSpPr>
        <p:spPr>
          <a:xfrm>
            <a:off x="95084" y="3255315"/>
            <a:ext cx="1696579" cy="1344705"/>
          </a:xfrm>
          <a:custGeom>
            <a:avLst/>
            <a:gdLst>
              <a:gd name="connsiteX0" fmla="*/ 0 w 1514269"/>
              <a:gd name="connsiteY0" fmla="*/ 605990 h 1211980"/>
              <a:gd name="connsiteX1" fmla="*/ 757135 w 1514269"/>
              <a:gd name="connsiteY1" fmla="*/ 0 h 1211980"/>
              <a:gd name="connsiteX2" fmla="*/ 1514270 w 1514269"/>
              <a:gd name="connsiteY2" fmla="*/ 605990 h 1211980"/>
              <a:gd name="connsiteX3" fmla="*/ 757135 w 1514269"/>
              <a:gd name="connsiteY3" fmla="*/ 1211980 h 1211980"/>
              <a:gd name="connsiteX4" fmla="*/ 0 w 1514269"/>
              <a:gd name="connsiteY4" fmla="*/ 605990 h 1211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69" h="1211980">
                <a:moveTo>
                  <a:pt x="0" y="605990"/>
                </a:moveTo>
                <a:cubicBezTo>
                  <a:pt x="0" y="271311"/>
                  <a:pt x="338981" y="0"/>
                  <a:pt x="757135" y="0"/>
                </a:cubicBezTo>
                <a:cubicBezTo>
                  <a:pt x="1175289" y="0"/>
                  <a:pt x="1514270" y="271311"/>
                  <a:pt x="1514270" y="605990"/>
                </a:cubicBezTo>
                <a:cubicBezTo>
                  <a:pt x="1514270" y="940669"/>
                  <a:pt x="1175289" y="1211980"/>
                  <a:pt x="757135" y="1211980"/>
                </a:cubicBezTo>
                <a:cubicBezTo>
                  <a:pt x="338981" y="1211980"/>
                  <a:pt x="0" y="940669"/>
                  <a:pt x="0" y="605990"/>
                </a:cubicBezTo>
                <a:close/>
              </a:path>
            </a:pathLst>
          </a:custGeom>
          <a:solidFill>
            <a:srgbClr val="2D54A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180000" tIns="144000" rIns="180000" bIns="144000" numCol="1" spcCol="1270" anchor="ctr" anchorCtr="0">
            <a:noAutofit/>
          </a:bodyPr>
          <a:lstStyle/>
          <a:p>
            <a:pPr lvl="0" algn="ctr" defTabSz="622300">
              <a:lnSpc>
                <a:spcPct val="90000"/>
              </a:lnSpc>
              <a:spcBef>
                <a:spcPct val="0"/>
              </a:spcBef>
              <a:spcAft>
                <a:spcPct val="35000"/>
              </a:spcAft>
            </a:pPr>
            <a:r>
              <a:rPr lang="en-US" sz="1200" b="1" dirty="0" smtClean="0">
                <a:solidFill>
                  <a:sysClr val="window" lastClr="FFFFFF"/>
                </a:solidFill>
                <a:cs typeface="Calibri Light" panose="020F0302020204030204" pitchFamily="34" charset="0"/>
              </a:rPr>
              <a:t>Recommissioning Coordinators &amp; Booster Operators</a:t>
            </a:r>
            <a:endParaRPr lang="en-US" sz="1200" b="1" kern="1200" dirty="0">
              <a:solidFill>
                <a:sysClr val="window" lastClr="FFFFFF"/>
              </a:solidFill>
              <a:cs typeface="Calibri Light" panose="020F0302020204030204" pitchFamily="34" charset="0"/>
            </a:endParaRPr>
          </a:p>
        </p:txBody>
      </p:sp>
      <p:sp>
        <p:nvSpPr>
          <p:cNvPr id="52" name="Freeform 51"/>
          <p:cNvSpPr/>
          <p:nvPr/>
        </p:nvSpPr>
        <p:spPr>
          <a:xfrm>
            <a:off x="95084" y="5545343"/>
            <a:ext cx="1164000" cy="1171233"/>
          </a:xfrm>
          <a:custGeom>
            <a:avLst/>
            <a:gdLst>
              <a:gd name="connsiteX0" fmla="*/ 0 w 1023321"/>
              <a:gd name="connsiteY0" fmla="*/ 511661 h 1023321"/>
              <a:gd name="connsiteX1" fmla="*/ 511661 w 1023321"/>
              <a:gd name="connsiteY1" fmla="*/ 0 h 1023321"/>
              <a:gd name="connsiteX2" fmla="*/ 1023322 w 1023321"/>
              <a:gd name="connsiteY2" fmla="*/ 511661 h 1023321"/>
              <a:gd name="connsiteX3" fmla="*/ 511661 w 1023321"/>
              <a:gd name="connsiteY3" fmla="*/ 1023322 h 1023321"/>
              <a:gd name="connsiteX4" fmla="*/ 0 w 1023321"/>
              <a:gd name="connsiteY4" fmla="*/ 511661 h 102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321" h="1023321">
                <a:moveTo>
                  <a:pt x="0" y="511661"/>
                </a:moveTo>
                <a:cubicBezTo>
                  <a:pt x="0" y="229078"/>
                  <a:pt x="229078" y="0"/>
                  <a:pt x="511661" y="0"/>
                </a:cubicBezTo>
                <a:cubicBezTo>
                  <a:pt x="794244" y="0"/>
                  <a:pt x="1023322" y="229078"/>
                  <a:pt x="1023322" y="511661"/>
                </a:cubicBezTo>
                <a:cubicBezTo>
                  <a:pt x="1023322" y="794244"/>
                  <a:pt x="794244" y="1023322"/>
                  <a:pt x="511661" y="1023322"/>
                </a:cubicBezTo>
                <a:cubicBezTo>
                  <a:pt x="229078" y="1023322"/>
                  <a:pt x="0" y="794244"/>
                  <a:pt x="0" y="511661"/>
                </a:cubicBezTo>
                <a:close/>
              </a:path>
            </a:pathLst>
          </a:custGeom>
          <a:solidFill>
            <a:srgbClr val="00B05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158752" tIns="158752" rIns="158752" bIns="158752"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ea typeface="+mn-ea"/>
                <a:cs typeface="Calibri Light" panose="020F0302020204030204" pitchFamily="34" charset="0"/>
              </a:rPr>
              <a:t>OASIS </a:t>
            </a:r>
          </a:p>
          <a:p>
            <a:pPr lvl="0" algn="ctr" defTabSz="622300">
              <a:lnSpc>
                <a:spcPct val="90000"/>
              </a:lnSpc>
              <a:spcBef>
                <a:spcPct val="0"/>
              </a:spcBef>
              <a:spcAft>
                <a:spcPct val="35000"/>
              </a:spcAft>
            </a:pPr>
            <a:r>
              <a:rPr lang="en-US" sz="1400" kern="1200" dirty="0" smtClean="0">
                <a:solidFill>
                  <a:sysClr val="window" lastClr="FFFFFF"/>
                </a:solidFill>
                <a:ea typeface="+mn-ea"/>
                <a:cs typeface="Calibri Light" panose="020F0302020204030204" pitchFamily="34" charset="0"/>
              </a:rPr>
              <a:t>SUPPORT</a:t>
            </a:r>
          </a:p>
          <a:p>
            <a:pPr lvl="0" algn="ctr" defTabSz="622300">
              <a:lnSpc>
                <a:spcPct val="90000"/>
              </a:lnSpc>
              <a:spcBef>
                <a:spcPct val="0"/>
              </a:spcBef>
              <a:spcAft>
                <a:spcPct val="35000"/>
              </a:spcAft>
            </a:pPr>
            <a:r>
              <a:rPr lang="en-US" sz="1400" kern="1200" dirty="0" smtClean="0">
                <a:solidFill>
                  <a:sysClr val="window" lastClr="FFFFFF"/>
                </a:solidFill>
                <a:ea typeface="+mn-ea"/>
                <a:cs typeface="Calibri Light" panose="020F0302020204030204" pitchFamily="34" charset="0"/>
              </a:rPr>
              <a:t>TEAM</a:t>
            </a:r>
            <a:endParaRPr lang="en-US" sz="1400" kern="1200" dirty="0">
              <a:solidFill>
                <a:sysClr val="window" lastClr="FFFFFF"/>
              </a:solidFill>
              <a:ea typeface="+mn-ea"/>
              <a:cs typeface="Calibri Light" panose="020F0302020204030204" pitchFamily="34" charset="0"/>
            </a:endParaRPr>
          </a:p>
        </p:txBody>
      </p:sp>
      <p:sp>
        <p:nvSpPr>
          <p:cNvPr id="56" name="TextBox 55"/>
          <p:cNvSpPr txBox="1"/>
          <p:nvPr/>
        </p:nvSpPr>
        <p:spPr>
          <a:xfrm rot="931395">
            <a:off x="2222599" y="3866604"/>
            <a:ext cx="859303" cy="276999"/>
          </a:xfrm>
          <a:prstGeom prst="rect">
            <a:avLst/>
          </a:prstGeom>
          <a:noFill/>
        </p:spPr>
        <p:txBody>
          <a:bodyPr wrap="square" lIns="0" tIns="0" rIns="0" bIns="0" rtlCol="0">
            <a:spAutoFit/>
          </a:bodyPr>
          <a:lstStyle/>
          <a:p>
            <a:r>
              <a:rPr lang="en-GB" dirty="0">
                <a:solidFill>
                  <a:srgbClr val="00B050"/>
                </a:solidFill>
              </a:rPr>
              <a:t>Organise</a:t>
            </a:r>
          </a:p>
        </p:txBody>
      </p:sp>
      <p:sp>
        <p:nvSpPr>
          <p:cNvPr id="57" name="TextBox 56"/>
          <p:cNvSpPr txBox="1"/>
          <p:nvPr/>
        </p:nvSpPr>
        <p:spPr>
          <a:xfrm>
            <a:off x="1338641" y="5786167"/>
            <a:ext cx="696145" cy="276999"/>
          </a:xfrm>
          <a:prstGeom prst="rect">
            <a:avLst/>
          </a:prstGeom>
          <a:noFill/>
          <a:ln>
            <a:noFill/>
          </a:ln>
        </p:spPr>
        <p:txBody>
          <a:bodyPr wrap="square" lIns="0" tIns="0" rIns="0" bIns="0" rtlCol="0">
            <a:spAutoFit/>
          </a:bodyPr>
          <a:lstStyle/>
          <a:p>
            <a:r>
              <a:rPr lang="en-GB" dirty="0" smtClean="0">
                <a:solidFill>
                  <a:srgbClr val="FF0000"/>
                </a:solidFill>
              </a:rPr>
              <a:t>Report</a:t>
            </a:r>
            <a:endParaRPr lang="en-GB" dirty="0">
              <a:solidFill>
                <a:srgbClr val="FF0000"/>
              </a:solidFill>
            </a:endParaRPr>
          </a:p>
        </p:txBody>
      </p:sp>
      <p:cxnSp>
        <p:nvCxnSpPr>
          <p:cNvPr id="73" name="Straight Arrow Connector 72"/>
          <p:cNvCxnSpPr>
            <a:stCxn id="49" idx="2"/>
          </p:cNvCxnSpPr>
          <p:nvPr/>
        </p:nvCxnSpPr>
        <p:spPr>
          <a:xfrm>
            <a:off x="1791664" y="3927667"/>
            <a:ext cx="1908801" cy="529064"/>
          </a:xfrm>
          <a:prstGeom prst="straightConnector1">
            <a:avLst/>
          </a:prstGeom>
          <a:ln w="254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9" idx="3"/>
            <a:endCxn id="52" idx="1"/>
          </p:cNvCxnSpPr>
          <p:nvPr/>
        </p:nvCxnSpPr>
        <p:spPr>
          <a:xfrm flipH="1">
            <a:off x="677085" y="4600020"/>
            <a:ext cx="266289" cy="945323"/>
          </a:xfrm>
          <a:prstGeom prst="straightConnector1">
            <a:avLst/>
          </a:prstGeom>
          <a:ln w="254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28600" y="965537"/>
            <a:ext cx="7696200" cy="1661993"/>
          </a:xfrm>
          <a:prstGeom prst="rect">
            <a:avLst/>
          </a:prstGeom>
          <a:noFill/>
        </p:spPr>
        <p:txBody>
          <a:bodyPr wrap="square" rtlCol="0">
            <a:spAutoFit/>
          </a:bodyPr>
          <a:lstStyle/>
          <a:p>
            <a:pPr lvl="0"/>
            <a:r>
              <a:rPr lang="en-GB" dirty="0" smtClean="0">
                <a:solidFill>
                  <a:srgbClr val="FF0000"/>
                </a:solidFill>
              </a:rPr>
              <a:t>Hardware tests </a:t>
            </a:r>
            <a:r>
              <a:rPr lang="en-GB" dirty="0" smtClean="0">
                <a:solidFill>
                  <a:schemeClr val="tx2"/>
                </a:solidFill>
              </a:rPr>
              <a:t>will mainly be done </a:t>
            </a:r>
            <a:r>
              <a:rPr lang="en-GB" dirty="0" smtClean="0">
                <a:solidFill>
                  <a:srgbClr val="FF0000"/>
                </a:solidFill>
              </a:rPr>
              <a:t>by equipment experts.</a:t>
            </a:r>
          </a:p>
          <a:p>
            <a:pPr lvl="0"/>
            <a:r>
              <a:rPr lang="en-GB" dirty="0" smtClean="0">
                <a:solidFill>
                  <a:schemeClr val="tx2"/>
                </a:solidFill>
              </a:rPr>
              <a:t>Some equipment will have to be tested </a:t>
            </a:r>
            <a:r>
              <a:rPr lang="en-GB" dirty="0" smtClean="0">
                <a:solidFill>
                  <a:srgbClr val="FF0000"/>
                </a:solidFill>
              </a:rPr>
              <a:t>in collaboration with operation group</a:t>
            </a:r>
            <a:r>
              <a:rPr lang="en-GB" dirty="0" smtClean="0">
                <a:solidFill>
                  <a:schemeClr val="tx2"/>
                </a:solidFill>
              </a:rPr>
              <a:t>, e.g. OASIS (</a:t>
            </a:r>
            <a:r>
              <a:rPr lang="en-GB" u="sng" dirty="0" smtClean="0">
                <a:solidFill>
                  <a:schemeClr val="tx2"/>
                </a:solidFill>
              </a:rPr>
              <a:t>O</a:t>
            </a:r>
            <a:r>
              <a:rPr lang="en-GB" dirty="0" smtClean="0">
                <a:solidFill>
                  <a:schemeClr val="tx2"/>
                </a:solidFill>
              </a:rPr>
              <a:t>pen </a:t>
            </a:r>
            <a:r>
              <a:rPr lang="en-GB" u="sng" dirty="0" smtClean="0">
                <a:solidFill>
                  <a:schemeClr val="tx2"/>
                </a:solidFill>
              </a:rPr>
              <a:t>A</a:t>
            </a:r>
            <a:r>
              <a:rPr lang="en-GB" dirty="0" smtClean="0">
                <a:solidFill>
                  <a:schemeClr val="tx2"/>
                </a:solidFill>
              </a:rPr>
              <a:t>nalog </a:t>
            </a:r>
            <a:r>
              <a:rPr lang="en-GB" u="sng" dirty="0" smtClean="0">
                <a:solidFill>
                  <a:schemeClr val="tx2"/>
                </a:solidFill>
              </a:rPr>
              <a:t>S</a:t>
            </a:r>
            <a:r>
              <a:rPr lang="en-GB" dirty="0" smtClean="0">
                <a:solidFill>
                  <a:schemeClr val="tx2"/>
                </a:solidFill>
              </a:rPr>
              <a:t>ignal  </a:t>
            </a:r>
            <a:r>
              <a:rPr lang="en-GB" u="sng" dirty="0" smtClean="0">
                <a:solidFill>
                  <a:schemeClr val="tx2"/>
                </a:solidFill>
              </a:rPr>
              <a:t>I</a:t>
            </a:r>
            <a:r>
              <a:rPr lang="en-GB" dirty="0" smtClean="0">
                <a:solidFill>
                  <a:schemeClr val="tx2"/>
                </a:solidFill>
              </a:rPr>
              <a:t>nformation </a:t>
            </a:r>
            <a:r>
              <a:rPr lang="en-GB" u="sng" dirty="0" smtClean="0">
                <a:solidFill>
                  <a:schemeClr val="tx2"/>
                </a:solidFill>
              </a:rPr>
              <a:t>S</a:t>
            </a:r>
            <a:r>
              <a:rPr lang="en-GB" dirty="0" smtClean="0">
                <a:solidFill>
                  <a:schemeClr val="tx2"/>
                </a:solidFill>
              </a:rPr>
              <a:t>ystem).</a:t>
            </a:r>
          </a:p>
          <a:p>
            <a:r>
              <a:rPr lang="en-GB" sz="1600" b="1" dirty="0" smtClean="0">
                <a:solidFill>
                  <a:srgbClr val="00B050"/>
                </a:solidFill>
              </a:rPr>
              <a:t>The </a:t>
            </a:r>
            <a:r>
              <a:rPr lang="en-GB" sz="1600" b="1" dirty="0">
                <a:solidFill>
                  <a:srgbClr val="00B050"/>
                </a:solidFill>
              </a:rPr>
              <a:t>aim will be to check all the cabling distribution from the Source </a:t>
            </a:r>
            <a:r>
              <a:rPr lang="en-GB" sz="1600" b="1" dirty="0" smtClean="0">
                <a:solidFill>
                  <a:srgbClr val="00B050"/>
                </a:solidFill>
              </a:rPr>
              <a:t>to </a:t>
            </a:r>
            <a:r>
              <a:rPr lang="en-GB" sz="1600" b="1" dirty="0">
                <a:solidFill>
                  <a:srgbClr val="00B050"/>
                </a:solidFill>
              </a:rPr>
              <a:t>the </a:t>
            </a:r>
            <a:endParaRPr lang="en-GB" sz="1600" b="1" dirty="0" smtClean="0">
              <a:solidFill>
                <a:srgbClr val="00B050"/>
              </a:solidFill>
            </a:endParaRPr>
          </a:p>
          <a:p>
            <a:r>
              <a:rPr lang="en-GB" sz="1600" b="1" dirty="0" smtClean="0">
                <a:solidFill>
                  <a:srgbClr val="00B050"/>
                </a:solidFill>
              </a:rPr>
              <a:t>OASIS front-end computer, </a:t>
            </a:r>
            <a:r>
              <a:rPr lang="en-GB" sz="1600" b="1" dirty="0">
                <a:solidFill>
                  <a:srgbClr val="00B050"/>
                </a:solidFill>
              </a:rPr>
              <a:t>after a huge cabling and de-cabling </a:t>
            </a:r>
            <a:r>
              <a:rPr lang="en-GB" sz="1600" b="1" dirty="0" smtClean="0">
                <a:solidFill>
                  <a:srgbClr val="00B050"/>
                </a:solidFill>
              </a:rPr>
              <a:t>campaign:</a:t>
            </a:r>
            <a:endParaRPr lang="en-GB" sz="1600" b="1" dirty="0">
              <a:solidFill>
                <a:srgbClr val="00B050"/>
              </a:solidFill>
            </a:endParaRPr>
          </a:p>
          <a:p>
            <a:pPr lvl="0"/>
            <a:endParaRPr lang="en-GB" sz="1600" dirty="0" smtClean="0">
              <a:solidFill>
                <a:schemeClr val="tx2"/>
              </a:solidFill>
            </a:endParaRPr>
          </a:p>
        </p:txBody>
      </p:sp>
      <p:cxnSp>
        <p:nvCxnSpPr>
          <p:cNvPr id="121" name="Straight Arrow Connector 120"/>
          <p:cNvCxnSpPr/>
          <p:nvPr/>
        </p:nvCxnSpPr>
        <p:spPr>
          <a:xfrm flipH="1">
            <a:off x="878536" y="4572000"/>
            <a:ext cx="282995" cy="973343"/>
          </a:xfrm>
          <a:prstGeom prst="straightConnector1">
            <a:avLst/>
          </a:prstGeom>
          <a:ln w="254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2092246" y="5545343"/>
            <a:ext cx="1489154" cy="1171233"/>
          </a:xfrm>
          <a:custGeom>
            <a:avLst/>
            <a:gdLst>
              <a:gd name="connsiteX0" fmla="*/ 0 w 1479579"/>
              <a:gd name="connsiteY0" fmla="*/ 511661 h 1023321"/>
              <a:gd name="connsiteX1" fmla="*/ 739790 w 1479579"/>
              <a:gd name="connsiteY1" fmla="*/ 0 h 1023321"/>
              <a:gd name="connsiteX2" fmla="*/ 1479580 w 1479579"/>
              <a:gd name="connsiteY2" fmla="*/ 511661 h 1023321"/>
              <a:gd name="connsiteX3" fmla="*/ 739790 w 1479579"/>
              <a:gd name="connsiteY3" fmla="*/ 1023322 h 1023321"/>
              <a:gd name="connsiteX4" fmla="*/ 0 w 1479579"/>
              <a:gd name="connsiteY4" fmla="*/ 511661 h 102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579" h="1023321">
                <a:moveTo>
                  <a:pt x="0" y="511661"/>
                </a:moveTo>
                <a:cubicBezTo>
                  <a:pt x="0" y="229078"/>
                  <a:pt x="331215" y="0"/>
                  <a:pt x="739790" y="0"/>
                </a:cubicBezTo>
                <a:cubicBezTo>
                  <a:pt x="1148365" y="0"/>
                  <a:pt x="1479580" y="229078"/>
                  <a:pt x="1479580" y="511661"/>
                </a:cubicBezTo>
                <a:cubicBezTo>
                  <a:pt x="1479580" y="794244"/>
                  <a:pt x="1148365" y="1023322"/>
                  <a:pt x="739790" y="1023322"/>
                </a:cubicBezTo>
                <a:cubicBezTo>
                  <a:pt x="331215" y="1023322"/>
                  <a:pt x="0" y="794244"/>
                  <a:pt x="0" y="511661"/>
                </a:cubicBezTo>
                <a:close/>
              </a:path>
            </a:pathLst>
          </a:custGeom>
          <a:solidFill>
            <a:srgbClr val="E87D37">
              <a:lumMod val="75000"/>
            </a:srgb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225569" tIns="158752" rIns="225569" bIns="158752"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ea typeface="+mn-ea"/>
                <a:cs typeface="Calibri Light" panose="020F0302020204030204" pitchFamily="34" charset="0"/>
              </a:rPr>
              <a:t>EQUIPEMENT</a:t>
            </a:r>
          </a:p>
          <a:p>
            <a:pPr lvl="0" algn="ctr" defTabSz="622300">
              <a:lnSpc>
                <a:spcPct val="90000"/>
              </a:lnSpc>
              <a:spcBef>
                <a:spcPct val="0"/>
              </a:spcBef>
              <a:spcAft>
                <a:spcPct val="35000"/>
              </a:spcAft>
            </a:pPr>
            <a:r>
              <a:rPr lang="en-US" sz="1400" kern="1200" dirty="0" smtClean="0">
                <a:solidFill>
                  <a:sysClr val="window" lastClr="FFFFFF"/>
                </a:solidFill>
                <a:ea typeface="+mn-ea"/>
                <a:cs typeface="Calibri Light" panose="020F0302020204030204" pitchFamily="34" charset="0"/>
              </a:rPr>
              <a:t>EXPERTS</a:t>
            </a:r>
            <a:endParaRPr lang="en-US" sz="1400" kern="1200" dirty="0">
              <a:solidFill>
                <a:sysClr val="window" lastClr="FFFFFF"/>
              </a:solidFill>
              <a:ea typeface="+mn-ea"/>
              <a:cs typeface="Calibri Light" panose="020F0302020204030204" pitchFamily="34" charset="0"/>
            </a:endParaRPr>
          </a:p>
        </p:txBody>
      </p:sp>
      <p:cxnSp>
        <p:nvCxnSpPr>
          <p:cNvPr id="125" name="Straight Arrow Connector 124"/>
          <p:cNvCxnSpPr>
            <a:stCxn id="123" idx="1"/>
          </p:cNvCxnSpPr>
          <p:nvPr/>
        </p:nvCxnSpPr>
        <p:spPr>
          <a:xfrm flipH="1" flipV="1">
            <a:off x="1622178" y="4350500"/>
            <a:ext cx="1214646" cy="1194843"/>
          </a:xfrm>
          <a:prstGeom prst="straightConnector1">
            <a:avLst/>
          </a:prstGeom>
          <a:ln w="25400">
            <a:solidFill>
              <a:srgbClr val="00B05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rot="17190182">
            <a:off x="842472" y="5047229"/>
            <a:ext cx="611346" cy="283730"/>
          </a:xfrm>
          <a:prstGeom prst="rect">
            <a:avLst/>
          </a:prstGeom>
          <a:noFill/>
        </p:spPr>
        <p:txBody>
          <a:bodyPr wrap="square" lIns="0" tIns="0" rIns="0" bIns="0" rtlCol="0">
            <a:spAutoFit/>
          </a:bodyPr>
          <a:lstStyle/>
          <a:p>
            <a:r>
              <a:rPr lang="en-GB" dirty="0" smtClean="0">
                <a:solidFill>
                  <a:srgbClr val="00B050"/>
                </a:solidFill>
              </a:rPr>
              <a:t>Solve</a:t>
            </a:r>
            <a:endParaRPr lang="en-GB" dirty="0">
              <a:solidFill>
                <a:srgbClr val="00B050"/>
              </a:solidFill>
            </a:endParaRPr>
          </a:p>
        </p:txBody>
      </p:sp>
      <p:sp>
        <p:nvSpPr>
          <p:cNvPr id="133" name="TextBox 132"/>
          <p:cNvSpPr txBox="1"/>
          <p:nvPr/>
        </p:nvSpPr>
        <p:spPr>
          <a:xfrm rot="2526576">
            <a:off x="2052996" y="4681710"/>
            <a:ext cx="611346" cy="283730"/>
          </a:xfrm>
          <a:prstGeom prst="rect">
            <a:avLst/>
          </a:prstGeom>
          <a:noFill/>
        </p:spPr>
        <p:txBody>
          <a:bodyPr wrap="square" lIns="0" tIns="0" rIns="0" bIns="0" rtlCol="0">
            <a:spAutoFit/>
          </a:bodyPr>
          <a:lstStyle/>
          <a:p>
            <a:r>
              <a:rPr lang="en-GB" dirty="0" smtClean="0">
                <a:solidFill>
                  <a:srgbClr val="00B050"/>
                </a:solidFill>
              </a:rPr>
              <a:t>Solve</a:t>
            </a:r>
            <a:endParaRPr lang="en-GB" dirty="0">
              <a:solidFill>
                <a:srgbClr val="00B050"/>
              </a:solidFill>
            </a:endParaRPr>
          </a:p>
        </p:txBody>
      </p:sp>
      <p:cxnSp>
        <p:nvCxnSpPr>
          <p:cNvPr id="134" name="Straight Arrow Connector 133"/>
          <p:cNvCxnSpPr>
            <a:stCxn id="52" idx="2"/>
            <a:endCxn id="123" idx="0"/>
          </p:cNvCxnSpPr>
          <p:nvPr/>
        </p:nvCxnSpPr>
        <p:spPr>
          <a:xfrm>
            <a:off x="1259085" y="6130960"/>
            <a:ext cx="833161" cy="0"/>
          </a:xfrm>
          <a:prstGeom prst="straightConnector1">
            <a:avLst/>
          </a:prstGeom>
          <a:ln w="2540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rot="17076908">
            <a:off x="232990" y="4856790"/>
            <a:ext cx="696145" cy="276999"/>
          </a:xfrm>
          <a:prstGeom prst="rect">
            <a:avLst/>
          </a:prstGeom>
          <a:noFill/>
          <a:ln>
            <a:noFill/>
          </a:ln>
        </p:spPr>
        <p:txBody>
          <a:bodyPr wrap="square" lIns="0" tIns="0" rIns="0" bIns="0" rtlCol="0">
            <a:spAutoFit/>
          </a:bodyPr>
          <a:lstStyle/>
          <a:p>
            <a:r>
              <a:rPr lang="en-GB" dirty="0" smtClean="0">
                <a:solidFill>
                  <a:srgbClr val="FF0000"/>
                </a:solidFill>
              </a:rPr>
              <a:t>Report</a:t>
            </a:r>
            <a:endParaRPr lang="en-GB" dirty="0">
              <a:solidFill>
                <a:srgbClr val="FF0000"/>
              </a:solidFill>
            </a:endParaRPr>
          </a:p>
        </p:txBody>
      </p:sp>
      <p:sp>
        <p:nvSpPr>
          <p:cNvPr id="2" name="Multiply 1"/>
          <p:cNvSpPr/>
          <p:nvPr/>
        </p:nvSpPr>
        <p:spPr>
          <a:xfrm>
            <a:off x="775133" y="4879477"/>
            <a:ext cx="575131" cy="642149"/>
          </a:xfrm>
          <a:prstGeom prst="mathMultiply">
            <a:avLst>
              <a:gd name="adj1" fmla="val 81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5"/>
          <p:cNvSpPr>
            <a:spLocks noChangeArrowheads="1"/>
          </p:cNvSpPr>
          <p:nvPr/>
        </p:nvSpPr>
        <p:spPr bwMode="auto">
          <a:xfrm>
            <a:off x="8841360" y="1802869"/>
            <a:ext cx="72000" cy="936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794" y="2133600"/>
            <a:ext cx="4829326" cy="4687952"/>
          </a:xfrm>
          <a:prstGeom prst="rect">
            <a:avLst/>
          </a:prstGeom>
        </p:spPr>
      </p:pic>
    </p:spTree>
    <p:extLst>
      <p:ext uri="{BB962C8B-B14F-4D97-AF65-F5344CB8AC3E}">
        <p14:creationId xmlns:p14="http://schemas.microsoft.com/office/powerpoint/2010/main" val="12616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arn(inVertical)">
                                      <p:cBhvr>
                                        <p:cTn id="18" dur="500"/>
                                        <p:tgtEl>
                                          <p:spTgt spid="49"/>
                                        </p:tgtEl>
                                      </p:cBhvr>
                                    </p:animEffect>
                                  </p:childTnLst>
                                </p:cTn>
                              </p:par>
                              <p:par>
                                <p:cTn id="19" presetID="16" presetClass="entr" presetSubtype="21"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barn(inVertical)">
                                      <p:cBhvr>
                                        <p:cTn id="21" dur="500"/>
                                        <p:tgtEl>
                                          <p:spTgt spid="7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arn(inVertical)">
                                      <p:cBhvr>
                                        <p:cTn id="29" dur="500"/>
                                        <p:tgtEl>
                                          <p:spTgt spid="8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barn(inVertical)">
                                      <p:cBhvr>
                                        <p:cTn id="32" dur="500"/>
                                        <p:tgtEl>
                                          <p:spTgt spid="13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barn(inVertical)">
                                      <p:cBhvr>
                                        <p:cTn id="40" dur="500"/>
                                        <p:tgtEl>
                                          <p:spTgt spid="1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4"/>
                                        </p:tgtEl>
                                        <p:attrNameLst>
                                          <p:attrName>style.visibility</p:attrName>
                                        </p:attrNameLst>
                                      </p:cBhvr>
                                      <p:to>
                                        <p:strVal val="visible"/>
                                      </p:to>
                                    </p:set>
                                    <p:animEffect transition="in" filter="barn(inVertical)">
                                      <p:cBhvr>
                                        <p:cTn id="48" dur="500"/>
                                        <p:tgtEl>
                                          <p:spTgt spid="13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barn(inVertical)">
                                      <p:cBhvr>
                                        <p:cTn id="54" dur="500"/>
                                        <p:tgtEl>
                                          <p:spTgt spid="123"/>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barn(inVertical)">
                                      <p:cBhvr>
                                        <p:cTn id="61" dur="500"/>
                                        <p:tgtEl>
                                          <p:spTgt spid="1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33"/>
                                        </p:tgtEl>
                                        <p:attrNameLst>
                                          <p:attrName>style.visibility</p:attrName>
                                        </p:attrNameLst>
                                      </p:cBhvr>
                                      <p:to>
                                        <p:strVal val="visible"/>
                                      </p:to>
                                    </p:set>
                                    <p:animEffect transition="in" filter="barn(inVertical)">
                                      <p:cBhvr>
                                        <p:cTn id="6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6" grpId="0"/>
      <p:bldP spid="57" grpId="0"/>
      <p:bldP spid="123" grpId="0" animBg="1"/>
      <p:bldP spid="132" grpId="0"/>
      <p:bldP spid="133" grpId="0"/>
      <p:bldP spid="138"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stretch>
            <a:fillRect/>
          </a:stretch>
        </p:blipFill>
        <p:spPr>
          <a:xfrm>
            <a:off x="248795" y="1802070"/>
            <a:ext cx="4240494" cy="4176000"/>
          </a:xfrm>
          <a:prstGeom prst="rect">
            <a:avLst/>
          </a:prstGeom>
        </p:spPr>
      </p:pic>
      <p:sp>
        <p:nvSpPr>
          <p:cNvPr id="20" name="Rounded Rectangle 19"/>
          <p:cNvSpPr/>
          <p:nvPr/>
        </p:nvSpPr>
        <p:spPr>
          <a:xfrm>
            <a:off x="2463309" y="1922317"/>
            <a:ext cx="1800219" cy="5903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ounded Rectangle 25"/>
          <p:cNvSpPr/>
          <p:nvPr/>
        </p:nvSpPr>
        <p:spPr>
          <a:xfrm>
            <a:off x="1058506" y="4299126"/>
            <a:ext cx="3205022" cy="483063"/>
          </a:xfrm>
          <a:prstGeom prst="roundRect">
            <a:avLst>
              <a:gd name="adj" fmla="val 837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US" dirty="0" smtClean="0"/>
              <a:t>Check of the control system</a:t>
            </a:r>
            <a:endParaRPr lang="en-US" dirty="0"/>
          </a:p>
        </p:txBody>
      </p:sp>
      <p:sp>
        <p:nvSpPr>
          <p:cNvPr id="7" name="Footer Placeholder 6"/>
          <p:cNvSpPr>
            <a:spLocks noGrp="1"/>
          </p:cNvSpPr>
          <p:nvPr>
            <p:ph type="ftr" sz="quarter" idx="11"/>
          </p:nvPr>
        </p:nvSpPr>
        <p:spPr/>
        <p:txBody>
          <a:bodyPr/>
          <a:lstStyle/>
          <a:p>
            <a:r>
              <a:rPr lang="en-US" smtClean="0"/>
              <a:t>Abdelouahid AKROH / BE-OP-PSB</a:t>
            </a:r>
            <a:endParaRPr lang="en-US"/>
          </a:p>
        </p:txBody>
      </p:sp>
      <p:sp>
        <p:nvSpPr>
          <p:cNvPr id="15" name="Slide Number Placeholder 14"/>
          <p:cNvSpPr>
            <a:spLocks noGrp="1"/>
          </p:cNvSpPr>
          <p:nvPr>
            <p:ph type="sldNum" sz="quarter" idx="12"/>
          </p:nvPr>
        </p:nvSpPr>
        <p:spPr/>
        <p:txBody>
          <a:bodyPr/>
          <a:lstStyle/>
          <a:p>
            <a:fld id="{243D9EE9-53FD-492A-B3B6-70E5C027B255}" type="slidenum">
              <a:rPr lang="en-GB" smtClean="0"/>
              <a:t>19</a:t>
            </a:fld>
            <a:endParaRPr lang="en-GB" dirty="0"/>
          </a:p>
        </p:txBody>
      </p:sp>
      <p:sp>
        <p:nvSpPr>
          <p:cNvPr id="87" name="TextBox 86"/>
          <p:cNvSpPr txBox="1"/>
          <p:nvPr/>
        </p:nvSpPr>
        <p:spPr>
          <a:xfrm>
            <a:off x="215008" y="889337"/>
            <a:ext cx="7328792" cy="707886"/>
          </a:xfrm>
          <a:prstGeom prst="rect">
            <a:avLst/>
          </a:prstGeom>
          <a:noFill/>
        </p:spPr>
        <p:txBody>
          <a:bodyPr wrap="square" rtlCol="0">
            <a:spAutoFit/>
          </a:bodyPr>
          <a:lstStyle/>
          <a:p>
            <a:pPr lvl="0"/>
            <a:r>
              <a:rPr lang="en-GB" sz="2000" dirty="0" smtClean="0">
                <a:solidFill>
                  <a:schemeClr val="tx2"/>
                </a:solidFill>
              </a:rPr>
              <a:t>We will have to test the complete </a:t>
            </a:r>
            <a:r>
              <a:rPr lang="en-GB" sz="2000" b="1" u="sng" dirty="0" smtClean="0">
                <a:solidFill>
                  <a:schemeClr val="tx2"/>
                </a:solidFill>
              </a:rPr>
              <a:t>Control </a:t>
            </a:r>
            <a:r>
              <a:rPr lang="en-GB" sz="2000" b="1" u="sng" dirty="0">
                <a:solidFill>
                  <a:schemeClr val="tx2"/>
                </a:solidFill>
              </a:rPr>
              <a:t>A</a:t>
            </a:r>
            <a:r>
              <a:rPr lang="en-GB" sz="2000" b="1" u="sng" dirty="0" smtClean="0">
                <a:solidFill>
                  <a:schemeClr val="tx2"/>
                </a:solidFill>
              </a:rPr>
              <a:t>rchitecture</a:t>
            </a:r>
            <a:r>
              <a:rPr lang="en-GB" sz="2000" dirty="0" smtClean="0">
                <a:solidFill>
                  <a:schemeClr val="tx2"/>
                </a:solidFill>
              </a:rPr>
              <a:t>:</a:t>
            </a:r>
          </a:p>
          <a:p>
            <a:pPr marL="342900" lvl="0" indent="-342900">
              <a:buFont typeface="Wingdings" panose="05000000000000000000" pitchFamily="2" charset="2"/>
              <a:buChar char="§"/>
            </a:pPr>
            <a:r>
              <a:rPr lang="en-GB" sz="2000" dirty="0" smtClean="0">
                <a:solidFill>
                  <a:schemeClr val="tx2"/>
                </a:solidFill>
              </a:rPr>
              <a:t>Test of accelerator equipment with their entire control chain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676400"/>
            <a:ext cx="3380794" cy="686561"/>
          </a:xfrm>
          <a:prstGeom prst="rect">
            <a:avLst/>
          </a:prstGeom>
          <a:ln>
            <a:solidFill>
              <a:schemeClr val="tx2"/>
            </a:solidFill>
          </a:ln>
        </p:spPr>
      </p:pic>
      <p:sp>
        <p:nvSpPr>
          <p:cNvPr id="14" name="TextBox 13"/>
          <p:cNvSpPr txBox="1"/>
          <p:nvPr/>
        </p:nvSpPr>
        <p:spPr>
          <a:xfrm>
            <a:off x="5860610" y="2362961"/>
            <a:ext cx="2331970" cy="307777"/>
          </a:xfrm>
          <a:prstGeom prst="rect">
            <a:avLst/>
          </a:prstGeom>
          <a:noFill/>
        </p:spPr>
        <p:txBody>
          <a:bodyPr wrap="square" rtlCol="0">
            <a:spAutoFit/>
          </a:bodyPr>
          <a:lstStyle/>
          <a:p>
            <a:pPr lvl="0" algn="ctr"/>
            <a:r>
              <a:rPr lang="en-GB" sz="1400" i="1" dirty="0" smtClean="0">
                <a:solidFill>
                  <a:schemeClr val="accent1">
                    <a:lumMod val="75000"/>
                  </a:schemeClr>
                </a:solidFill>
              </a:rPr>
              <a:t>Application has not appeared</a:t>
            </a:r>
            <a:endParaRPr lang="en-GB" sz="1400" i="1" dirty="0">
              <a:solidFill>
                <a:schemeClr val="accent1">
                  <a:lumMod val="75000"/>
                </a:schemeClr>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4659243"/>
            <a:ext cx="1097412" cy="1168904"/>
          </a:xfrm>
          <a:prstGeom prst="roundRect">
            <a:avLst>
              <a:gd name="adj" fmla="val 7035"/>
            </a:avLst>
          </a:prstGeom>
        </p:spPr>
      </p:pic>
      <p:sp>
        <p:nvSpPr>
          <p:cNvPr id="28" name="TextBox 27"/>
          <p:cNvSpPr txBox="1"/>
          <p:nvPr/>
        </p:nvSpPr>
        <p:spPr>
          <a:xfrm>
            <a:off x="800100" y="6019800"/>
            <a:ext cx="7762294" cy="707886"/>
          </a:xfrm>
          <a:prstGeom prst="rect">
            <a:avLst/>
          </a:prstGeom>
          <a:noFill/>
        </p:spPr>
        <p:txBody>
          <a:bodyPr wrap="square" rtlCol="0">
            <a:spAutoFit/>
          </a:bodyPr>
          <a:lstStyle/>
          <a:p>
            <a:r>
              <a:rPr lang="en-GB" sz="2000" dirty="0" smtClean="0">
                <a:solidFill>
                  <a:srgbClr val="FF0000"/>
                </a:solidFill>
              </a:rPr>
              <a:t>The </a:t>
            </a:r>
            <a:r>
              <a:rPr lang="en-GB" sz="2000" dirty="0">
                <a:solidFill>
                  <a:srgbClr val="FF0000"/>
                </a:solidFill>
              </a:rPr>
              <a:t>Control Architecture </a:t>
            </a:r>
            <a:r>
              <a:rPr lang="en-GB" sz="2000" dirty="0" smtClean="0">
                <a:solidFill>
                  <a:srgbClr val="00B050"/>
                </a:solidFill>
              </a:rPr>
              <a:t>is one of the </a:t>
            </a:r>
            <a:r>
              <a:rPr lang="en-GB" sz="2000" dirty="0" smtClean="0">
                <a:solidFill>
                  <a:srgbClr val="FF0000"/>
                </a:solidFill>
              </a:rPr>
              <a:t>key element</a:t>
            </a:r>
            <a:r>
              <a:rPr lang="en-GB" sz="2000" dirty="0" smtClean="0">
                <a:solidFill>
                  <a:srgbClr val="00B050"/>
                </a:solidFill>
              </a:rPr>
              <a:t> for operation. During the re-commissioning many issues can be </a:t>
            </a:r>
            <a:r>
              <a:rPr lang="en-GB" sz="2000" dirty="0" smtClean="0">
                <a:solidFill>
                  <a:srgbClr val="FF0000"/>
                </a:solidFill>
              </a:rPr>
              <a:t>identified</a:t>
            </a:r>
            <a:r>
              <a:rPr lang="en-GB" sz="2000" dirty="0">
                <a:solidFill>
                  <a:srgbClr val="00B050"/>
                </a:solidFill>
              </a:rPr>
              <a:t> </a:t>
            </a:r>
            <a:r>
              <a:rPr lang="en-GB" sz="2000" dirty="0" smtClean="0">
                <a:solidFill>
                  <a:srgbClr val="00B050"/>
                </a:solidFill>
              </a:rPr>
              <a:t>and </a:t>
            </a:r>
            <a:r>
              <a:rPr lang="en-GB" sz="2000" dirty="0" smtClean="0">
                <a:solidFill>
                  <a:srgbClr val="FF0000"/>
                </a:solidFill>
              </a:rPr>
              <a:t>solved.</a:t>
            </a:r>
            <a:endParaRPr lang="en-GB" sz="2000" dirty="0">
              <a:solidFill>
                <a:srgbClr val="FF0000"/>
              </a:solidFill>
            </a:endParaRPr>
          </a:p>
        </p:txBody>
      </p:sp>
      <p:cxnSp>
        <p:nvCxnSpPr>
          <p:cNvPr id="64" name="Straight Arrow Connector 63"/>
          <p:cNvCxnSpPr>
            <a:stCxn id="4" idx="1"/>
            <a:endCxn id="20" idx="3"/>
          </p:cNvCxnSpPr>
          <p:nvPr/>
        </p:nvCxnSpPr>
        <p:spPr>
          <a:xfrm flipH="1">
            <a:off x="4263528" y="2019681"/>
            <a:ext cx="918072" cy="197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5"/>
          <p:cNvSpPr>
            <a:spLocks noChangeArrowheads="1"/>
          </p:cNvSpPr>
          <p:nvPr/>
        </p:nvSpPr>
        <p:spPr bwMode="auto">
          <a:xfrm>
            <a:off x="8841360" y="1745718"/>
            <a:ext cx="72000" cy="9936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121" name="Rounded Rectangle 120"/>
          <p:cNvSpPr/>
          <p:nvPr/>
        </p:nvSpPr>
        <p:spPr>
          <a:xfrm>
            <a:off x="1058506" y="2898051"/>
            <a:ext cx="3205022" cy="4960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Arrow Connector 22"/>
          <p:cNvCxnSpPr>
            <a:stCxn id="9" idx="1"/>
            <a:endCxn id="26" idx="3"/>
          </p:cNvCxnSpPr>
          <p:nvPr/>
        </p:nvCxnSpPr>
        <p:spPr>
          <a:xfrm flipH="1" flipV="1">
            <a:off x="4263528" y="4540658"/>
            <a:ext cx="689472" cy="703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1440" y="4396599"/>
            <a:ext cx="1445760" cy="523220"/>
          </a:xfrm>
          <a:prstGeom prst="rect">
            <a:avLst/>
          </a:prstGeom>
          <a:noFill/>
        </p:spPr>
        <p:txBody>
          <a:bodyPr wrap="square" rtlCol="0">
            <a:spAutoFit/>
          </a:bodyPr>
          <a:lstStyle/>
          <a:p>
            <a:pPr lvl="0" algn="ctr"/>
            <a:r>
              <a:rPr lang="en-GB" sz="1400" i="1" dirty="0" smtClean="0">
                <a:solidFill>
                  <a:schemeClr val="accent1">
                    <a:lumMod val="75000"/>
                  </a:schemeClr>
                </a:solidFill>
              </a:rPr>
              <a:t>LSA setting management ok</a:t>
            </a:r>
            <a:endParaRPr lang="en-GB" sz="1400" i="1" dirty="0">
              <a:solidFill>
                <a:schemeClr val="accent1">
                  <a:lumMod val="75000"/>
                </a:schemeClr>
              </a:solidFill>
            </a:endParaRPr>
          </a:p>
        </p:txBody>
      </p:sp>
      <p:cxnSp>
        <p:nvCxnSpPr>
          <p:cNvPr id="71" name="Elbow Connector 70"/>
          <p:cNvCxnSpPr>
            <a:stCxn id="121" idx="3"/>
            <a:endCxn id="8" idx="1"/>
          </p:cNvCxnSpPr>
          <p:nvPr/>
        </p:nvCxnSpPr>
        <p:spPr>
          <a:xfrm>
            <a:off x="4263528" y="3146057"/>
            <a:ext cx="1781117" cy="442199"/>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4400" y="4376245"/>
            <a:ext cx="1672080" cy="307777"/>
          </a:xfrm>
          <a:prstGeom prst="rect">
            <a:avLst/>
          </a:prstGeom>
          <a:noFill/>
        </p:spPr>
        <p:txBody>
          <a:bodyPr wrap="square" rtlCol="0">
            <a:spAutoFit/>
          </a:bodyPr>
          <a:lstStyle/>
          <a:p>
            <a:pPr lvl="0" algn="ctr"/>
            <a:r>
              <a:rPr lang="en-GB" sz="1400" i="1" dirty="0" smtClean="0">
                <a:solidFill>
                  <a:schemeClr val="accent1">
                    <a:lumMod val="75000"/>
                  </a:schemeClr>
                </a:solidFill>
              </a:rPr>
              <a:t>Front-End class OK</a:t>
            </a:r>
            <a:endParaRPr lang="en-GB" sz="1400" i="1" dirty="0">
              <a:solidFill>
                <a:schemeClr val="accent1">
                  <a:lumMod val="75000"/>
                </a:schemeClr>
              </a:solidFill>
            </a:endParaRPr>
          </a:p>
        </p:txBody>
      </p:sp>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4650" y="4929999"/>
            <a:ext cx="1349710" cy="1055779"/>
          </a:xfrm>
          <a:prstGeom prst="rect">
            <a:avLst/>
          </a:prstGeom>
          <a:ln>
            <a:solidFill>
              <a:schemeClr val="tx2"/>
            </a:solidFill>
          </a:ln>
        </p:spPr>
      </p:pic>
      <p:pic>
        <p:nvPicPr>
          <p:cNvPr id="8" name="Picture 7"/>
          <p:cNvPicPr>
            <a:picLocks noChangeAspect="1"/>
          </p:cNvPicPr>
          <p:nvPr/>
        </p:nvPicPr>
        <p:blipFill>
          <a:blip r:embed="rId7"/>
          <a:stretch>
            <a:fillRect/>
          </a:stretch>
        </p:blipFill>
        <p:spPr>
          <a:xfrm>
            <a:off x="6044645" y="2793579"/>
            <a:ext cx="2386013" cy="1589354"/>
          </a:xfrm>
          <a:prstGeom prst="rect">
            <a:avLst/>
          </a:prstGeom>
          <a:ln>
            <a:solidFill>
              <a:schemeClr val="tx2"/>
            </a:solidFill>
          </a:ln>
        </p:spPr>
      </p:pic>
    </p:spTree>
    <p:extLst>
      <p:ext uri="{BB962C8B-B14F-4D97-AF65-F5344CB8AC3E}">
        <p14:creationId xmlns:p14="http://schemas.microsoft.com/office/powerpoint/2010/main" val="17876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7">
                                            <p:txEl>
                                              <p:pRg st="1" end="1"/>
                                            </p:txEl>
                                          </p:spTgt>
                                        </p:tgtEl>
                                        <p:attrNameLst>
                                          <p:attrName>style.visibility</p:attrName>
                                        </p:attrNameLst>
                                      </p:cBhvr>
                                      <p:to>
                                        <p:strVal val="visible"/>
                                      </p:to>
                                    </p:set>
                                    <p:animEffect transition="in" filter="barn(inVertical)">
                                      <p:cBhvr>
                                        <p:cTn id="7" dur="500"/>
                                        <p:tgtEl>
                                          <p:spTgt spid="87">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par>
                                <p:cTn id="15" presetID="16" presetClass="entr" presetSubtype="21"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500"/>
                                  </p:stCondLst>
                                  <p:childTnLst>
                                    <p:set>
                                      <p:cBhvr>
                                        <p:cTn id="19" dur="1" fill="hold">
                                          <p:stCondLst>
                                            <p:cond delay="0"/>
                                          </p:stCondLst>
                                        </p:cTn>
                                        <p:tgtEl>
                                          <p:spTgt spid="89"/>
                                        </p:tgtEl>
                                        <p:attrNameLst>
                                          <p:attrName>style.visibility</p:attrName>
                                        </p:attrNameLst>
                                      </p:cBhvr>
                                      <p:to>
                                        <p:strVal val="visible"/>
                                      </p:to>
                                    </p:set>
                                    <p:animEffect transition="in" filter="barn(inVertical)">
                                      <p:cBhvr>
                                        <p:cTn id="20" dur="500"/>
                                        <p:tgtEl>
                                          <p:spTgt spid="89"/>
                                        </p:tgtEl>
                                      </p:cBhvr>
                                    </p:animEffect>
                                  </p:childTnLst>
                                </p:cTn>
                              </p:par>
                            </p:childTnLst>
                          </p:cTn>
                        </p:par>
                        <p:par>
                          <p:cTn id="21" fill="hold">
                            <p:stCondLst>
                              <p:cond delay="1500"/>
                            </p:stCondLst>
                            <p:childTnLst>
                              <p:par>
                                <p:cTn id="22" presetID="16" presetClass="entr" presetSubtype="21" fill="hold" grpId="0" nodeType="afterEffect">
                                  <p:stCondLst>
                                    <p:cond delay="50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par>
                                <p:cTn id="25" presetID="16" presetClass="entr" presetSubtype="21" fill="hold" nodeType="withEffect">
                                  <p:stCondLst>
                                    <p:cond delay="500"/>
                                  </p:stCondLst>
                                  <p:childTnLst>
                                    <p:set>
                                      <p:cBhvr>
                                        <p:cTn id="26" dur="1" fill="hold">
                                          <p:stCondLst>
                                            <p:cond delay="0"/>
                                          </p:stCondLst>
                                        </p:cTn>
                                        <p:tgtEl>
                                          <p:spTgt spid="71"/>
                                        </p:tgtEl>
                                        <p:attrNameLst>
                                          <p:attrName>style.visibility</p:attrName>
                                        </p:attrNameLst>
                                      </p:cBhvr>
                                      <p:to>
                                        <p:strVal val="visible"/>
                                      </p:to>
                                    </p:set>
                                    <p:animEffect transition="in" filter="barn(inVertical)">
                                      <p:cBhvr>
                                        <p:cTn id="27" dur="500"/>
                                        <p:tgtEl>
                                          <p:spTgt spid="71"/>
                                        </p:tgtEl>
                                      </p:cBhvr>
                                    </p:animEffect>
                                  </p:childTnLst>
                                </p:cTn>
                              </p:par>
                              <p:par>
                                <p:cTn id="28" presetID="16" presetClass="entr" presetSubtype="21" fill="hold"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50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par>
                          <p:cTn id="34" fill="hold">
                            <p:stCondLst>
                              <p:cond delay="2500"/>
                            </p:stCondLst>
                            <p:childTnLst>
                              <p:par>
                                <p:cTn id="35" presetID="16" presetClass="entr" presetSubtype="21" fill="hold" grpId="0" nodeType="afterEffect">
                                  <p:stCondLst>
                                    <p:cond delay="50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500"/>
                                  </p:stCondLst>
                                  <p:childTnLst>
                                    <p:set>
                                      <p:cBhvr>
                                        <p:cTn id="39" dur="1" fill="hold">
                                          <p:stCondLst>
                                            <p:cond delay="0"/>
                                          </p:stCondLst>
                                        </p:cTn>
                                        <p:tgtEl>
                                          <p:spTgt spid="64"/>
                                        </p:tgtEl>
                                        <p:attrNameLst>
                                          <p:attrName>style.visibility</p:attrName>
                                        </p:attrNameLst>
                                      </p:cBhvr>
                                      <p:to>
                                        <p:strVal val="visible"/>
                                      </p:to>
                                    </p:set>
                                    <p:animEffect transition="in" filter="barn(inVertical)">
                                      <p:cBhvr>
                                        <p:cTn id="40" dur="500"/>
                                        <p:tgtEl>
                                          <p:spTgt spid="64"/>
                                        </p:tgtEl>
                                      </p:cBhvr>
                                    </p:animEffect>
                                  </p:childTnLst>
                                </p:cTn>
                              </p:par>
                              <p:par>
                                <p:cTn id="41" presetID="16" presetClass="entr" presetSubtype="21"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par>
                                <p:cTn id="44" presetID="16" presetClass="entr" presetSubtype="21" fill="hold" grpId="0" nodeType="withEffect">
                                  <p:stCondLst>
                                    <p:cond delay="50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500"/>
                                  </p:stCondLst>
                                  <p:childTnLst>
                                    <p:set>
                                      <p:cBhvr>
                                        <p:cTn id="48" dur="1" fill="hold">
                                          <p:stCondLst>
                                            <p:cond delay="0"/>
                                          </p:stCondLst>
                                        </p:cTn>
                                        <p:tgtEl>
                                          <p:spTgt spid="54"/>
                                        </p:tgtEl>
                                        <p:attrNameLst>
                                          <p:attrName>style.visibility</p:attrName>
                                        </p:attrNameLst>
                                      </p:cBhvr>
                                      <p:to>
                                        <p:strVal val="visible"/>
                                      </p:to>
                                    </p:set>
                                    <p:animEffect transition="in" filter="barn(inVertical)">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heel(1)">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14" grpId="0"/>
      <p:bldP spid="28" grpId="0"/>
      <p:bldP spid="121" grpId="0" animBg="1"/>
      <p:bldP spid="31"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360363" indent="-360363">
              <a:lnSpc>
                <a:spcPct val="250000"/>
              </a:lnSpc>
              <a:spcBef>
                <a:spcPts val="0"/>
              </a:spcBef>
              <a:buClrTx/>
              <a:buFont typeface="+mj-lt"/>
              <a:buAutoNum type="romanUcPeriod"/>
            </a:pPr>
            <a:r>
              <a:rPr lang="en-GB" sz="2400" dirty="0" smtClean="0">
                <a:solidFill>
                  <a:schemeClr val="tx2"/>
                </a:solidFill>
              </a:rPr>
              <a:t>LHC </a:t>
            </a:r>
            <a:r>
              <a:rPr lang="en-GB" sz="2400" dirty="0">
                <a:solidFill>
                  <a:schemeClr val="tx2"/>
                </a:solidFill>
              </a:rPr>
              <a:t>injectors </a:t>
            </a:r>
            <a:r>
              <a:rPr lang="en-GB" sz="2400" dirty="0" smtClean="0">
                <a:solidFill>
                  <a:schemeClr val="tx2"/>
                </a:solidFill>
              </a:rPr>
              <a:t>complex</a:t>
            </a:r>
          </a:p>
          <a:p>
            <a:pPr marL="360363" indent="-360363">
              <a:lnSpc>
                <a:spcPct val="250000"/>
              </a:lnSpc>
              <a:spcBef>
                <a:spcPts val="0"/>
              </a:spcBef>
              <a:buClrTx/>
              <a:buFont typeface="+mj-lt"/>
              <a:buAutoNum type="romanUcPeriod"/>
            </a:pPr>
            <a:r>
              <a:rPr lang="en-GB" sz="2400" dirty="0" smtClean="0"/>
              <a:t>Long-term Schedule</a:t>
            </a:r>
            <a:endParaRPr lang="en-GB" sz="2400" dirty="0" smtClean="0">
              <a:solidFill>
                <a:schemeClr val="tx2"/>
              </a:solidFill>
            </a:endParaRPr>
          </a:p>
          <a:p>
            <a:pPr marL="360363" indent="-360363">
              <a:lnSpc>
                <a:spcPct val="250000"/>
              </a:lnSpc>
              <a:spcBef>
                <a:spcPts val="0"/>
              </a:spcBef>
              <a:buClrTx/>
              <a:buFont typeface="+mj-lt"/>
              <a:buAutoNum type="romanUcPeriod"/>
            </a:pPr>
            <a:r>
              <a:rPr lang="en-GB" sz="2400" dirty="0" smtClean="0">
                <a:solidFill>
                  <a:schemeClr val="tx2"/>
                </a:solidFill>
              </a:rPr>
              <a:t>Re-commissioning</a:t>
            </a:r>
          </a:p>
          <a:p>
            <a:pPr marL="360363" indent="-360363">
              <a:lnSpc>
                <a:spcPct val="250000"/>
              </a:lnSpc>
              <a:spcBef>
                <a:spcPts val="0"/>
              </a:spcBef>
              <a:buClrTx/>
              <a:buFont typeface="+mj-lt"/>
              <a:buAutoNum type="romanUcPeriod"/>
            </a:pPr>
            <a:r>
              <a:rPr lang="en-GB" sz="2400" dirty="0" smtClean="0">
                <a:solidFill>
                  <a:schemeClr val="tx2"/>
                </a:solidFill>
              </a:rPr>
              <a:t>Long </a:t>
            </a:r>
            <a:r>
              <a:rPr lang="en-GB" sz="2400" dirty="0">
                <a:solidFill>
                  <a:schemeClr val="tx2"/>
                </a:solidFill>
              </a:rPr>
              <a:t>Shutdown </a:t>
            </a:r>
            <a:r>
              <a:rPr lang="en-GB" sz="2400" dirty="0" smtClean="0">
                <a:solidFill>
                  <a:schemeClr val="tx2"/>
                </a:solidFill>
              </a:rPr>
              <a:t>2 works in the Booster</a:t>
            </a:r>
          </a:p>
          <a:p>
            <a:pPr marL="360363" indent="-360363">
              <a:lnSpc>
                <a:spcPct val="250000"/>
              </a:lnSpc>
              <a:spcBef>
                <a:spcPts val="0"/>
              </a:spcBef>
              <a:buClrTx/>
              <a:buFont typeface="+mj-lt"/>
              <a:buAutoNum type="romanUcPeriod"/>
            </a:pPr>
            <a:r>
              <a:rPr lang="en-GB" sz="2400"/>
              <a:t>2020 machines preparation: Linac4/Booster</a:t>
            </a:r>
          </a:p>
          <a:p>
            <a:pPr marL="360363" indent="-360363">
              <a:lnSpc>
                <a:spcPct val="250000"/>
              </a:lnSpc>
              <a:spcBef>
                <a:spcPts val="0"/>
              </a:spcBef>
              <a:buClrTx/>
              <a:buFont typeface="+mj-lt"/>
              <a:buAutoNum type="romanUcPeriod"/>
            </a:pPr>
            <a:r>
              <a:rPr lang="en-GB" sz="2400" smtClean="0">
                <a:solidFill>
                  <a:schemeClr val="tx2"/>
                </a:solidFill>
              </a:rPr>
              <a:t>Summary</a:t>
            </a:r>
            <a:endParaRPr lang="en-GB" sz="1600" dirty="0">
              <a:solidFill>
                <a:srgbClr val="4F81BD">
                  <a:lumMod val="75000"/>
                </a:srgbClr>
              </a:solidFill>
            </a:endParaRPr>
          </a:p>
        </p:txBody>
      </p:sp>
      <p:sp>
        <p:nvSpPr>
          <p:cNvPr id="5" name="Title 4"/>
          <p:cNvSpPr>
            <a:spLocks noGrp="1"/>
          </p:cNvSpPr>
          <p:nvPr>
            <p:ph type="title"/>
          </p:nvPr>
        </p:nvSpPr>
        <p:spPr>
          <a:xfrm>
            <a:off x="228600" y="76200"/>
            <a:ext cx="8229600" cy="715962"/>
          </a:xfrm>
        </p:spPr>
        <p:txBody>
          <a:bodyPr/>
          <a:lstStyle/>
          <a:p>
            <a:pPr algn="ctr"/>
            <a:r>
              <a:rPr lang="en-US" sz="4400" dirty="0" smtClean="0"/>
              <a:t>OUTLINE</a:t>
            </a:r>
            <a:endParaRPr lang="fr-FR" sz="4400" dirty="0"/>
          </a:p>
        </p:txBody>
      </p:sp>
      <p:sp>
        <p:nvSpPr>
          <p:cNvPr id="8" name="Footer Placeholder 7"/>
          <p:cNvSpPr>
            <a:spLocks noGrp="1"/>
          </p:cNvSpPr>
          <p:nvPr>
            <p:ph type="ftr" sz="quarter" idx="11"/>
          </p:nvPr>
        </p:nvSpPr>
        <p:spPr/>
        <p:txBody>
          <a:bodyPr/>
          <a:lstStyle/>
          <a:p>
            <a:r>
              <a:rPr lang="en-US" smtClean="0"/>
              <a:t>Abdelouahid AKROH / BE-OP-PSB</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566589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checkout</a:t>
            </a:r>
            <a:endParaRPr lang="en-US" dirty="0"/>
          </a:p>
        </p:txBody>
      </p:sp>
      <p:sp>
        <p:nvSpPr>
          <p:cNvPr id="15" name="Slide Number Placeholder 14"/>
          <p:cNvSpPr>
            <a:spLocks noGrp="1"/>
          </p:cNvSpPr>
          <p:nvPr>
            <p:ph type="sldNum" sz="quarter" idx="12"/>
          </p:nvPr>
        </p:nvSpPr>
        <p:spPr/>
        <p:txBody>
          <a:bodyPr/>
          <a:lstStyle/>
          <a:p>
            <a:fld id="{243D9EE9-53FD-492A-B3B6-70E5C027B255}" type="slidenum">
              <a:rPr lang="en-GB" smtClean="0"/>
              <a:t>20</a:t>
            </a:fld>
            <a:endParaRPr lang="en-GB" dirty="0"/>
          </a:p>
        </p:txBody>
      </p:sp>
      <p:sp>
        <p:nvSpPr>
          <p:cNvPr id="87" name="TextBox 86"/>
          <p:cNvSpPr txBox="1"/>
          <p:nvPr/>
        </p:nvSpPr>
        <p:spPr>
          <a:xfrm>
            <a:off x="107504" y="949976"/>
            <a:ext cx="8928992" cy="707886"/>
          </a:xfrm>
          <a:prstGeom prst="rect">
            <a:avLst/>
          </a:prstGeom>
          <a:noFill/>
        </p:spPr>
        <p:txBody>
          <a:bodyPr wrap="square" rtlCol="0">
            <a:spAutoFit/>
          </a:bodyPr>
          <a:lstStyle/>
          <a:p>
            <a:pPr lvl="0"/>
            <a:r>
              <a:rPr lang="en-GB" sz="2000" dirty="0" smtClean="0">
                <a:solidFill>
                  <a:schemeClr val="tx2"/>
                </a:solidFill>
              </a:rPr>
              <a:t>We will have to plan few Dry Runs:</a:t>
            </a:r>
          </a:p>
          <a:p>
            <a:pPr marL="363538" lvl="0" indent="-363538">
              <a:buFont typeface="Wingdings" panose="05000000000000000000" pitchFamily="2" charset="2"/>
              <a:buChar char="§"/>
            </a:pPr>
            <a:r>
              <a:rPr lang="en-GB" sz="2000" dirty="0" smtClean="0">
                <a:solidFill>
                  <a:schemeClr val="tx2"/>
                </a:solidFill>
              </a:rPr>
              <a:t>Complete process of testing equipment without beam:</a:t>
            </a:r>
          </a:p>
        </p:txBody>
      </p:sp>
      <p:sp>
        <p:nvSpPr>
          <p:cNvPr id="17" name="TextBox 16"/>
          <p:cNvSpPr txBox="1"/>
          <p:nvPr/>
        </p:nvSpPr>
        <p:spPr>
          <a:xfrm>
            <a:off x="290384" y="5867400"/>
            <a:ext cx="8400736" cy="1015663"/>
          </a:xfrm>
          <a:prstGeom prst="rect">
            <a:avLst/>
          </a:prstGeom>
          <a:noFill/>
        </p:spPr>
        <p:txBody>
          <a:bodyPr wrap="square" rtlCol="0">
            <a:spAutoFit/>
          </a:bodyPr>
          <a:lstStyle/>
          <a:p>
            <a:r>
              <a:rPr lang="en-GB" sz="2000" dirty="0" smtClean="0">
                <a:solidFill>
                  <a:srgbClr val="00B050"/>
                </a:solidFill>
              </a:rPr>
              <a:t>The </a:t>
            </a:r>
            <a:r>
              <a:rPr lang="en-GB" sz="2000" dirty="0" smtClean="0">
                <a:solidFill>
                  <a:srgbClr val="FF0000"/>
                </a:solidFill>
              </a:rPr>
              <a:t>operation team </a:t>
            </a:r>
            <a:r>
              <a:rPr lang="en-GB" sz="2000" dirty="0" smtClean="0">
                <a:solidFill>
                  <a:srgbClr val="00B050"/>
                </a:solidFill>
              </a:rPr>
              <a:t>will perform dry runs for all equipment that have been modified or changed, and </a:t>
            </a:r>
            <a:r>
              <a:rPr lang="en-GB" sz="2000" dirty="0" smtClean="0">
                <a:solidFill>
                  <a:srgbClr val="FF0000"/>
                </a:solidFill>
              </a:rPr>
              <a:t>issues</a:t>
            </a:r>
            <a:r>
              <a:rPr lang="en-GB" sz="2000" dirty="0" smtClean="0">
                <a:solidFill>
                  <a:srgbClr val="00B050"/>
                </a:solidFill>
              </a:rPr>
              <a:t> like </a:t>
            </a:r>
            <a:r>
              <a:rPr lang="en-GB" sz="2000" dirty="0" smtClean="0">
                <a:solidFill>
                  <a:srgbClr val="FF0000"/>
                </a:solidFill>
              </a:rPr>
              <a:t>wrong cabling, wrong calibration or missing timings</a:t>
            </a:r>
            <a:r>
              <a:rPr lang="en-GB" sz="2000" dirty="0" smtClean="0">
                <a:solidFill>
                  <a:srgbClr val="00B050"/>
                </a:solidFill>
              </a:rPr>
              <a:t>,  could be identified.</a:t>
            </a:r>
            <a:endParaRPr lang="en-GB" sz="2000" dirty="0">
              <a:solidFill>
                <a:srgbClr val="00B050"/>
              </a:solidFill>
            </a:endParaRPr>
          </a:p>
        </p:txBody>
      </p:sp>
      <p:sp>
        <p:nvSpPr>
          <p:cNvPr id="7" name="Footer Placeholder 6"/>
          <p:cNvSpPr>
            <a:spLocks noGrp="1"/>
          </p:cNvSpPr>
          <p:nvPr>
            <p:ph type="ftr" sz="quarter" idx="11"/>
          </p:nvPr>
        </p:nvSpPr>
        <p:spPr/>
        <p:txBody>
          <a:bodyPr/>
          <a:lstStyle/>
          <a:p>
            <a:r>
              <a:rPr lang="en-US" smtClean="0"/>
              <a:t>Abdelouahid AKROH / BE-OP-PSB</a:t>
            </a:r>
            <a:endParaRPr lang="en-US"/>
          </a:p>
        </p:txBody>
      </p:sp>
      <p:sp>
        <p:nvSpPr>
          <p:cNvPr id="30" name="TextBox 29"/>
          <p:cNvSpPr txBox="1"/>
          <p:nvPr/>
        </p:nvSpPr>
        <p:spPr>
          <a:xfrm>
            <a:off x="146079" y="3828072"/>
            <a:ext cx="1676399" cy="830997"/>
          </a:xfrm>
          <a:prstGeom prst="rect">
            <a:avLst/>
          </a:prstGeom>
          <a:noFill/>
        </p:spPr>
        <p:txBody>
          <a:bodyPr wrap="square" rtlCol="0">
            <a:spAutoFit/>
          </a:bodyPr>
          <a:lstStyle/>
          <a:p>
            <a:r>
              <a:rPr lang="en-US" sz="1600" dirty="0" smtClean="0">
                <a:solidFill>
                  <a:srgbClr val="00B050"/>
                </a:solidFill>
              </a:rPr>
              <a:t>Beam Instrumentation Specialist</a:t>
            </a:r>
            <a:endParaRPr lang="en-GB" sz="1600" dirty="0">
              <a:solidFill>
                <a:srgbClr val="00B050"/>
              </a:solidFill>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8237"/>
            <a:ext cx="4648200" cy="2057400"/>
          </a:xfrm>
          <a:prstGeom prst="rect">
            <a:avLst/>
          </a:prstGeom>
          <a:ln>
            <a:solidFill>
              <a:schemeClr val="tx2"/>
            </a:solidFill>
          </a:ln>
        </p:spPr>
      </p:pic>
      <p:cxnSp>
        <p:nvCxnSpPr>
          <p:cNvPr id="66" name="Straight Arrow Connector 65"/>
          <p:cNvCxnSpPr/>
          <p:nvPr/>
        </p:nvCxnSpPr>
        <p:spPr>
          <a:xfrm>
            <a:off x="1098869" y="2192298"/>
            <a:ext cx="31609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1414959" y="2108842"/>
            <a:ext cx="815039" cy="1581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ounded Rectangle 69"/>
          <p:cNvSpPr/>
          <p:nvPr/>
        </p:nvSpPr>
        <p:spPr>
          <a:xfrm>
            <a:off x="1676400" y="2266950"/>
            <a:ext cx="1163198"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p:cNvCxnSpPr>
            <a:stCxn id="46" idx="1"/>
            <a:endCxn id="70" idx="3"/>
          </p:cNvCxnSpPr>
          <p:nvPr/>
        </p:nvCxnSpPr>
        <p:spPr>
          <a:xfrm flipH="1">
            <a:off x="2839598" y="1627085"/>
            <a:ext cx="3563515" cy="7160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03113" y="1303919"/>
            <a:ext cx="1978887" cy="646331"/>
          </a:xfrm>
          <a:prstGeom prst="rect">
            <a:avLst/>
          </a:prstGeom>
          <a:noFill/>
        </p:spPr>
        <p:txBody>
          <a:bodyPr wrap="square" rtlCol="0">
            <a:spAutoFit/>
          </a:bodyPr>
          <a:lstStyle/>
          <a:p>
            <a:r>
              <a:rPr lang="en-US" dirty="0" smtClean="0">
                <a:solidFill>
                  <a:srgbClr val="00B050"/>
                </a:solidFill>
              </a:rPr>
              <a:t>Ring Beam Current Transformer</a:t>
            </a:r>
            <a:endParaRPr lang="en-GB" dirty="0">
              <a:solidFill>
                <a:srgbClr val="00B050"/>
              </a:solidFill>
            </a:endParaRPr>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0499" y="4017364"/>
            <a:ext cx="2071993" cy="1861108"/>
          </a:xfrm>
          <a:prstGeom prst="rect">
            <a:avLst/>
          </a:prstGeom>
        </p:spPr>
      </p:pic>
      <p:cxnSp>
        <p:nvCxnSpPr>
          <p:cNvPr id="84" name="Straight Connector 83"/>
          <p:cNvCxnSpPr/>
          <p:nvPr/>
        </p:nvCxnSpPr>
        <p:spPr>
          <a:xfrm>
            <a:off x="1108151" y="2181091"/>
            <a:ext cx="1512" cy="162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696" y="1907018"/>
            <a:ext cx="2473772" cy="1773385"/>
          </a:xfrm>
          <a:prstGeom prst="rect">
            <a:avLst/>
          </a:prstGeom>
        </p:spPr>
      </p:pic>
      <p:sp>
        <p:nvSpPr>
          <p:cNvPr id="61" name="Rounded Rectangle 60"/>
          <p:cNvSpPr/>
          <p:nvPr/>
        </p:nvSpPr>
        <p:spPr>
          <a:xfrm>
            <a:off x="1564555" y="3428999"/>
            <a:ext cx="1461057" cy="1407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p:cNvCxnSpPr>
            <a:stCxn id="76" idx="0"/>
            <a:endCxn id="61" idx="2"/>
          </p:cNvCxnSpPr>
          <p:nvPr/>
        </p:nvCxnSpPr>
        <p:spPr>
          <a:xfrm flipH="1" flipV="1">
            <a:off x="2295084" y="3569742"/>
            <a:ext cx="891412" cy="4476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1586041" y="2419350"/>
            <a:ext cx="1600455" cy="1542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Arrow Connector 94"/>
          <p:cNvCxnSpPr>
            <a:endCxn id="94" idx="3"/>
          </p:cNvCxnSpPr>
          <p:nvPr/>
        </p:nvCxnSpPr>
        <p:spPr>
          <a:xfrm flipH="1" flipV="1">
            <a:off x="3186496" y="2496491"/>
            <a:ext cx="2605200" cy="63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2407" y="3999153"/>
            <a:ext cx="2712393" cy="1944447"/>
          </a:xfrm>
          <a:prstGeom prst="rect">
            <a:avLst/>
          </a:prstGeom>
        </p:spPr>
      </p:pic>
      <p:sp>
        <p:nvSpPr>
          <p:cNvPr id="96" name="Rounded Rectangle 95"/>
          <p:cNvSpPr/>
          <p:nvPr/>
        </p:nvSpPr>
        <p:spPr>
          <a:xfrm>
            <a:off x="1576488" y="2573631"/>
            <a:ext cx="2385912" cy="1311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Straight Arrow Connector 96"/>
          <p:cNvCxnSpPr>
            <a:stCxn id="34" idx="0"/>
            <a:endCxn id="96" idx="2"/>
          </p:cNvCxnSpPr>
          <p:nvPr/>
        </p:nvCxnSpPr>
        <p:spPr>
          <a:xfrm flipH="1" flipV="1">
            <a:off x="2769444" y="2704758"/>
            <a:ext cx="3799160" cy="12943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5"/>
          <p:cNvSpPr>
            <a:spLocks noChangeArrowheads="1"/>
          </p:cNvSpPr>
          <p:nvPr/>
        </p:nvSpPr>
        <p:spPr bwMode="auto">
          <a:xfrm>
            <a:off x="8841360" y="1719526"/>
            <a:ext cx="72000" cy="1062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Tree>
    <p:extLst>
      <p:ext uri="{BB962C8B-B14F-4D97-AF65-F5344CB8AC3E}">
        <p14:creationId xmlns:p14="http://schemas.microsoft.com/office/powerpoint/2010/main" val="2029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arn(inVertical)">
                                      <p:cBhvr>
                                        <p:cTn id="12" dur="500"/>
                                        <p:tgtEl>
                                          <p:spTgt spid="67"/>
                                        </p:tgtEl>
                                      </p:cBhvr>
                                    </p:animEffect>
                                  </p:childTnLst>
                                </p:cTn>
                              </p:par>
                              <p:par>
                                <p:cTn id="13" presetID="16" presetClass="entr" presetSubtype="21"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Vertical)">
                                      <p:cBhvr>
                                        <p:cTn id="15" dur="500"/>
                                        <p:tgtEl>
                                          <p:spTgt spid="84"/>
                                        </p:tgtEl>
                                      </p:cBhvr>
                                    </p:animEffect>
                                  </p:childTnLst>
                                </p:cTn>
                              </p:par>
                              <p:par>
                                <p:cTn id="16" presetID="16" presetClass="entr" presetSubtype="21"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barn(inVertical)">
                                      <p:cBhvr>
                                        <p:cTn id="26" dur="500"/>
                                        <p:tgtEl>
                                          <p:spTgt spid="70"/>
                                        </p:tgtEl>
                                      </p:cBhvr>
                                    </p:animEffect>
                                  </p:childTnLst>
                                </p:cTn>
                              </p:par>
                              <p:par>
                                <p:cTn id="27" presetID="16" presetClass="entr" presetSubtype="2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barn(inVertical)">
                                      <p:cBhvr>
                                        <p:cTn id="37" dur="500"/>
                                        <p:tgtEl>
                                          <p:spTgt spid="94"/>
                                        </p:tgtEl>
                                      </p:cBhvr>
                                    </p:animEffect>
                                  </p:childTnLst>
                                </p:cTn>
                              </p:par>
                              <p:par>
                                <p:cTn id="38" presetID="16" presetClass="entr" presetSubtype="21" fill="hold"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barn(inVertical)">
                                      <p:cBhvr>
                                        <p:cTn id="40" dur="500"/>
                                        <p:tgtEl>
                                          <p:spTgt spid="95"/>
                                        </p:tgtEl>
                                      </p:cBhvr>
                                    </p:animEffect>
                                  </p:childTnLst>
                                </p:cTn>
                              </p:par>
                              <p:par>
                                <p:cTn id="41" presetID="16" presetClass="entr" presetSubtype="21"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arn(inVertic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barn(inVertical)">
                                      <p:cBhvr>
                                        <p:cTn id="48" dur="500"/>
                                        <p:tgtEl>
                                          <p:spTgt spid="96"/>
                                        </p:tgtEl>
                                      </p:cBhvr>
                                    </p:animEffect>
                                  </p:childTnLst>
                                </p:cTn>
                              </p:par>
                              <p:par>
                                <p:cTn id="49" presetID="16" presetClass="entr" presetSubtype="21" fill="hold" nodeType="with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barn(inVertical)">
                                      <p:cBhvr>
                                        <p:cTn id="51" dur="500"/>
                                        <p:tgtEl>
                                          <p:spTgt spid="97"/>
                                        </p:tgtEl>
                                      </p:cBhvr>
                                    </p:animEffect>
                                  </p:childTnLst>
                                </p:cTn>
                              </p:par>
                              <p:par>
                                <p:cTn id="52" presetID="16" presetClass="entr" presetSubtype="21"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barn(inVertical)">
                                      <p:cBhvr>
                                        <p:cTn id="59" dur="500"/>
                                        <p:tgtEl>
                                          <p:spTgt spid="61"/>
                                        </p:tgtEl>
                                      </p:cBhvr>
                                    </p:animEffect>
                                  </p:childTnLst>
                                </p:cTn>
                              </p:par>
                              <p:par>
                                <p:cTn id="60" presetID="16" presetClass="entr" presetSubtype="21"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arn(inVertical)">
                                      <p:cBhvr>
                                        <p:cTn id="62" dur="500"/>
                                        <p:tgtEl>
                                          <p:spTgt spid="62"/>
                                        </p:tgtEl>
                                      </p:cBhvr>
                                    </p:animEffect>
                                  </p:childTnLst>
                                </p:cTn>
                              </p:par>
                              <p:par>
                                <p:cTn id="63" presetID="16" presetClass="entr" presetSubtype="21"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barn(inVertical)">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P spid="67" grpId="0" animBg="1"/>
      <p:bldP spid="70" grpId="0" animBg="1"/>
      <p:bldP spid="46" grpId="0"/>
      <p:bldP spid="61" grpId="0" animBg="1"/>
      <p:bldP spid="94" grpId="0" animBg="1"/>
      <p:bldP spid="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654" y="2895600"/>
            <a:ext cx="4072821" cy="3309616"/>
          </a:xfrm>
          <a:prstGeom prst="rect">
            <a:avLst/>
          </a:prstGeom>
          <a:ln>
            <a:solidFill>
              <a:schemeClr val="tx2"/>
            </a:solidFill>
          </a:ln>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6000" y="3485400"/>
            <a:ext cx="4516891" cy="1620000"/>
          </a:xfrm>
          <a:prstGeom prst="rect">
            <a:avLst/>
          </a:prstGeom>
        </p:spPr>
      </p:pic>
      <p:sp>
        <p:nvSpPr>
          <p:cNvPr id="2" name="Title 1"/>
          <p:cNvSpPr>
            <a:spLocks noGrp="1"/>
          </p:cNvSpPr>
          <p:nvPr>
            <p:ph type="title"/>
          </p:nvPr>
        </p:nvSpPr>
        <p:spPr/>
        <p:txBody>
          <a:bodyPr/>
          <a:lstStyle/>
          <a:p>
            <a:r>
              <a:rPr lang="en-US" dirty="0" smtClean="0"/>
              <a:t>Beam commissioning</a:t>
            </a:r>
            <a:endParaRPr lang="en-GB" dirty="0"/>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10" name="Rectangle 9"/>
          <p:cNvSpPr/>
          <p:nvPr/>
        </p:nvSpPr>
        <p:spPr>
          <a:xfrm>
            <a:off x="142874" y="1000125"/>
            <a:ext cx="8381107" cy="1551194"/>
          </a:xfrm>
          <a:prstGeom prst="rect">
            <a:avLst/>
          </a:prstGeom>
        </p:spPr>
        <p:txBody>
          <a:bodyPr wrap="square">
            <a:spAutoFit/>
          </a:bodyPr>
          <a:lstStyle/>
          <a:p>
            <a:pPr marL="114300" lvl="0">
              <a:spcBef>
                <a:spcPct val="20000"/>
              </a:spcBef>
              <a:buClr>
                <a:srgbClr val="17406D"/>
              </a:buClr>
            </a:pPr>
            <a:r>
              <a:rPr lang="en-US" dirty="0">
                <a:solidFill>
                  <a:srgbClr val="17406D"/>
                </a:solidFill>
              </a:rPr>
              <a:t>T</a:t>
            </a:r>
            <a:r>
              <a:rPr lang="en-US" dirty="0" smtClean="0">
                <a:solidFill>
                  <a:srgbClr val="17406D"/>
                </a:solidFill>
              </a:rPr>
              <a:t>he </a:t>
            </a:r>
            <a:r>
              <a:rPr lang="en-US" dirty="0">
                <a:solidFill>
                  <a:srgbClr val="17406D"/>
                </a:solidFill>
              </a:rPr>
              <a:t>Beam commissioning will follow a checklist and a planning</a:t>
            </a:r>
            <a:r>
              <a:rPr lang="en-US" dirty="0" smtClean="0">
                <a:solidFill>
                  <a:srgbClr val="17406D"/>
                </a:solidFill>
              </a:rPr>
              <a:t>:</a:t>
            </a:r>
          </a:p>
          <a:p>
            <a:pPr marL="715963" lvl="1" indent="-357188">
              <a:spcBef>
                <a:spcPct val="20000"/>
              </a:spcBef>
              <a:buClr>
                <a:srgbClr val="17406D"/>
              </a:buClr>
              <a:buFont typeface="+mj-lt"/>
              <a:buAutoNum type="arabicPeriod"/>
            </a:pPr>
            <a:r>
              <a:rPr lang="en-US" sz="1600" dirty="0" smtClean="0">
                <a:solidFill>
                  <a:srgbClr val="17406D"/>
                </a:solidFill>
              </a:rPr>
              <a:t>Checking of all instrumentations with beam.</a:t>
            </a:r>
          </a:p>
          <a:p>
            <a:pPr marL="715963" lvl="1" indent="-357188">
              <a:spcBef>
                <a:spcPct val="20000"/>
              </a:spcBef>
              <a:buClr>
                <a:srgbClr val="17406D"/>
              </a:buClr>
              <a:buFont typeface="+mj-lt"/>
              <a:buAutoNum type="arabicPeriod"/>
            </a:pPr>
            <a:r>
              <a:rPr lang="en-US" sz="1600" dirty="0" smtClean="0">
                <a:solidFill>
                  <a:srgbClr val="17406D"/>
                </a:solidFill>
              </a:rPr>
              <a:t>Check the RF parameters for the longitudinal characteristics of the beam.</a:t>
            </a:r>
          </a:p>
          <a:p>
            <a:pPr marL="715963" lvl="1" indent="-357188">
              <a:spcBef>
                <a:spcPct val="20000"/>
              </a:spcBef>
              <a:buClr>
                <a:srgbClr val="17406D"/>
              </a:buClr>
              <a:buFont typeface="+mj-lt"/>
              <a:buAutoNum type="arabicPeriod"/>
            </a:pPr>
            <a:r>
              <a:rPr lang="en-US" sz="1600" dirty="0" smtClean="0">
                <a:solidFill>
                  <a:srgbClr val="17406D"/>
                </a:solidFill>
              </a:rPr>
              <a:t>Test the “Watchdog” interlock (check beam transmission thresholds between two BCTs).</a:t>
            </a:r>
          </a:p>
          <a:p>
            <a:pPr marL="715963" lvl="1" indent="-357188">
              <a:spcBef>
                <a:spcPct val="20000"/>
              </a:spcBef>
              <a:buClr>
                <a:srgbClr val="17406D"/>
              </a:buClr>
              <a:buFont typeface="+mj-lt"/>
              <a:buAutoNum type="arabicPeriod"/>
            </a:pPr>
            <a:r>
              <a:rPr lang="en-US" sz="1600" dirty="0" smtClean="0">
                <a:solidFill>
                  <a:srgbClr val="17406D"/>
                </a:solidFill>
              </a:rPr>
              <a:t>Prepare Low and High intensity beams for LHC, ISOLDE, PS and SPS.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921" y="3891890"/>
            <a:ext cx="5137619" cy="2889910"/>
          </a:xfrm>
          <a:prstGeom prst="rect">
            <a:avLst/>
          </a:prstGeom>
          <a:ln>
            <a:solidFill>
              <a:schemeClr val="tx2"/>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95605" y="4455601"/>
            <a:ext cx="4961130" cy="2310511"/>
          </a:xfrm>
          <a:prstGeom prst="rect">
            <a:avLst/>
          </a:prstGeom>
          <a:ln>
            <a:solidFill>
              <a:schemeClr val="tx2"/>
            </a:solidFill>
          </a:ln>
        </p:spPr>
      </p:pic>
      <p:sp>
        <p:nvSpPr>
          <p:cNvPr id="3" name="Rounded Rectangle 2"/>
          <p:cNvSpPr/>
          <p:nvPr/>
        </p:nvSpPr>
        <p:spPr>
          <a:xfrm>
            <a:off x="130518" y="3386984"/>
            <a:ext cx="1677708" cy="949653"/>
          </a:xfrm>
          <a:prstGeom prst="roundRect">
            <a:avLst>
              <a:gd name="adj" fmla="val 482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981200" y="1981199"/>
            <a:ext cx="2886813" cy="2233383"/>
            <a:chOff x="1769240" y="2007745"/>
            <a:chExt cx="2886813" cy="2233383"/>
          </a:xfrm>
        </p:grpSpPr>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69240" y="2007745"/>
              <a:ext cx="2886813" cy="2233383"/>
            </a:xfrm>
            <a:prstGeom prst="rect">
              <a:avLst/>
            </a:prstGeom>
            <a:ln>
              <a:solidFill>
                <a:schemeClr val="tx2"/>
              </a:solidFill>
            </a:ln>
          </p:spPr>
        </p:pic>
        <p:sp>
          <p:nvSpPr>
            <p:cNvPr id="8" name="TextBox 7"/>
            <p:cNvSpPr txBox="1"/>
            <p:nvPr/>
          </p:nvSpPr>
          <p:spPr>
            <a:xfrm rot="19701024">
              <a:off x="2465742" y="2661818"/>
              <a:ext cx="1616320" cy="646331"/>
            </a:xfrm>
            <a:prstGeom prst="rect">
              <a:avLst/>
            </a:prstGeom>
            <a:noFill/>
          </p:spPr>
          <p:txBody>
            <a:bodyPr wrap="square" rtlCol="0">
              <a:spAutoFit/>
            </a:bodyPr>
            <a:lstStyle/>
            <a:p>
              <a:r>
                <a:rPr lang="en-US" dirty="0" smtClean="0"/>
                <a:t>Beam current along the cycle</a:t>
              </a:r>
              <a:endParaRPr lang="en-GB" dirty="0"/>
            </a:p>
          </p:txBody>
        </p:sp>
      </p:grpSp>
      <p:grpSp>
        <p:nvGrpSpPr>
          <p:cNvPr id="22" name="Group 21"/>
          <p:cNvGrpSpPr/>
          <p:nvPr/>
        </p:nvGrpSpPr>
        <p:grpSpPr>
          <a:xfrm>
            <a:off x="5292209" y="2007746"/>
            <a:ext cx="3210961" cy="2131063"/>
            <a:chOff x="4959615" y="2007746"/>
            <a:chExt cx="2710408" cy="1763475"/>
          </a:xfrm>
        </p:grpSpPr>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59615" y="2007746"/>
              <a:ext cx="2710408" cy="1763475"/>
            </a:xfrm>
            <a:prstGeom prst="rect">
              <a:avLst/>
            </a:prstGeom>
            <a:ln>
              <a:solidFill>
                <a:schemeClr val="tx2"/>
              </a:solidFill>
            </a:ln>
          </p:spPr>
        </p:pic>
        <p:sp>
          <p:nvSpPr>
            <p:cNvPr id="18" name="TextBox 17"/>
            <p:cNvSpPr txBox="1"/>
            <p:nvPr/>
          </p:nvSpPr>
          <p:spPr>
            <a:xfrm rot="19797078">
              <a:off x="5295115" y="2793270"/>
              <a:ext cx="2210862" cy="369332"/>
            </a:xfrm>
            <a:prstGeom prst="rect">
              <a:avLst/>
            </a:prstGeom>
            <a:noFill/>
          </p:spPr>
          <p:txBody>
            <a:bodyPr wrap="none" rtlCol="0">
              <a:spAutoFit/>
            </a:bodyPr>
            <a:lstStyle/>
            <a:p>
              <a:r>
                <a:rPr lang="en-US" dirty="0" smtClean="0"/>
                <a:t>Beam position (Orbit)</a:t>
              </a:r>
              <a:endParaRPr lang="en-GB" dirty="0"/>
            </a:p>
          </p:txBody>
        </p:sp>
      </p:grpSp>
      <p:grpSp>
        <p:nvGrpSpPr>
          <p:cNvPr id="23" name="Group 22"/>
          <p:cNvGrpSpPr/>
          <p:nvPr/>
        </p:nvGrpSpPr>
        <p:grpSpPr>
          <a:xfrm>
            <a:off x="1954191" y="4467608"/>
            <a:ext cx="2313009" cy="2237992"/>
            <a:chOff x="1763214" y="4054706"/>
            <a:chExt cx="2313009" cy="2237992"/>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3214" y="4054706"/>
              <a:ext cx="2313009" cy="2237992"/>
            </a:xfrm>
            <a:prstGeom prst="rect">
              <a:avLst/>
            </a:prstGeom>
            <a:ln>
              <a:solidFill>
                <a:schemeClr val="tx2"/>
              </a:solidFill>
            </a:ln>
          </p:spPr>
        </p:pic>
        <p:sp>
          <p:nvSpPr>
            <p:cNvPr id="19" name="TextBox 18"/>
            <p:cNvSpPr txBox="1"/>
            <p:nvPr/>
          </p:nvSpPr>
          <p:spPr>
            <a:xfrm rot="19438876">
              <a:off x="2262076" y="4933277"/>
              <a:ext cx="1377300" cy="369332"/>
            </a:xfrm>
            <a:prstGeom prst="rect">
              <a:avLst/>
            </a:prstGeom>
            <a:noFill/>
          </p:spPr>
          <p:txBody>
            <a:bodyPr wrap="none" rtlCol="0">
              <a:spAutoFit/>
            </a:bodyPr>
            <a:lstStyle/>
            <a:p>
              <a:r>
                <a:rPr lang="en-US" dirty="0" smtClean="0"/>
                <a:t>Beam Losses</a:t>
              </a:r>
              <a:endParaRPr lang="en-GB" dirty="0"/>
            </a:p>
          </p:txBody>
        </p:sp>
      </p:grpSp>
      <p:grpSp>
        <p:nvGrpSpPr>
          <p:cNvPr id="24" name="Group 23"/>
          <p:cNvGrpSpPr/>
          <p:nvPr/>
        </p:nvGrpSpPr>
        <p:grpSpPr>
          <a:xfrm>
            <a:off x="4381169" y="4859341"/>
            <a:ext cx="4157802" cy="1830019"/>
            <a:chOff x="4366179" y="4124714"/>
            <a:chExt cx="4157802" cy="1830019"/>
          </a:xfrm>
        </p:grpSpPr>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6179" y="4124714"/>
              <a:ext cx="4157802" cy="1830019"/>
            </a:xfrm>
            <a:prstGeom prst="rect">
              <a:avLst/>
            </a:prstGeom>
            <a:ln>
              <a:solidFill>
                <a:schemeClr val="tx2"/>
              </a:solidFill>
            </a:ln>
          </p:spPr>
        </p:pic>
        <p:sp>
          <p:nvSpPr>
            <p:cNvPr id="21" name="TextBox 20"/>
            <p:cNvSpPr txBox="1"/>
            <p:nvPr/>
          </p:nvSpPr>
          <p:spPr>
            <a:xfrm>
              <a:off x="6858000" y="5558190"/>
              <a:ext cx="1016625" cy="369332"/>
            </a:xfrm>
            <a:prstGeom prst="rect">
              <a:avLst/>
            </a:prstGeom>
            <a:noFill/>
          </p:spPr>
          <p:txBody>
            <a:bodyPr wrap="none" rtlCol="0">
              <a:spAutoFit/>
            </a:bodyPr>
            <a:lstStyle/>
            <a:p>
              <a:r>
                <a:rPr lang="en-US" dirty="0" smtClean="0">
                  <a:solidFill>
                    <a:schemeClr val="bg1"/>
                  </a:solidFill>
                </a:rPr>
                <a:t>Beam TV</a:t>
              </a:r>
              <a:endParaRPr lang="en-GB" dirty="0">
                <a:solidFill>
                  <a:schemeClr val="bg1"/>
                </a:solidFill>
              </a:endParaRPr>
            </a:p>
          </p:txBody>
        </p:sp>
      </p:gr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7200" y="2011355"/>
            <a:ext cx="2866724" cy="2334968"/>
          </a:xfrm>
          <a:prstGeom prst="rect">
            <a:avLst/>
          </a:prstGeom>
          <a:ln>
            <a:solidFill>
              <a:schemeClr val="tx2"/>
            </a:solidFill>
          </a:ln>
        </p:spPr>
      </p:pic>
      <p:sp>
        <p:nvSpPr>
          <p:cNvPr id="30" name="Rounded Rectangle 29"/>
          <p:cNvSpPr/>
          <p:nvPr/>
        </p:nvSpPr>
        <p:spPr>
          <a:xfrm>
            <a:off x="132718" y="5063384"/>
            <a:ext cx="1260000" cy="2479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132718" y="4559192"/>
            <a:ext cx="828000" cy="25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136574" y="4337600"/>
            <a:ext cx="1440000" cy="221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136576" y="4807164"/>
            <a:ext cx="1440000" cy="2562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4951900" y="3657600"/>
            <a:ext cx="3702978" cy="2462213"/>
          </a:xfrm>
          <a:prstGeom prst="rect">
            <a:avLst/>
          </a:prstGeom>
          <a:noFill/>
          <a:ln>
            <a:noFill/>
          </a:ln>
        </p:spPr>
        <p:txBody>
          <a:bodyPr wrap="square" lIns="0" tIns="0" rIns="0" bIns="0" rtlCol="0">
            <a:spAutoFit/>
          </a:bodyPr>
          <a:lstStyle/>
          <a:p>
            <a:r>
              <a:rPr lang="en-US" sz="1600" b="1" dirty="0" smtClean="0">
                <a:solidFill>
                  <a:schemeClr val="tx2"/>
                </a:solidFill>
              </a:rPr>
              <a:t>Low intensity:</a:t>
            </a:r>
          </a:p>
          <a:p>
            <a:pPr marL="185738">
              <a:buFont typeface="+mj-lt"/>
              <a:buAutoNum type="arabicPeriod"/>
            </a:pPr>
            <a:r>
              <a:rPr lang="en-US" sz="1600" dirty="0" smtClean="0">
                <a:solidFill>
                  <a:schemeClr val="tx2"/>
                </a:solidFill>
              </a:rPr>
              <a:t>LHC </a:t>
            </a:r>
            <a:r>
              <a:rPr lang="en-US" sz="1600" dirty="0" err="1" smtClean="0">
                <a:solidFill>
                  <a:schemeClr val="tx2"/>
                </a:solidFill>
              </a:rPr>
              <a:t>indiv</a:t>
            </a:r>
            <a:r>
              <a:rPr lang="en-US" sz="1600" dirty="0" smtClean="0">
                <a:solidFill>
                  <a:schemeClr val="tx2"/>
                </a:solidFill>
              </a:rPr>
              <a:t>. -&gt; 1 bunch on ring 3: 1.2E11 protons.</a:t>
            </a:r>
          </a:p>
          <a:p>
            <a:pPr marL="185738">
              <a:buFont typeface="+mj-lt"/>
              <a:buAutoNum type="arabicPeriod"/>
            </a:pPr>
            <a:r>
              <a:rPr lang="en-US" sz="1600" dirty="0" smtClean="0">
                <a:solidFill>
                  <a:schemeClr val="tx2"/>
                </a:solidFill>
              </a:rPr>
              <a:t>LHC multi-&gt; 4 bunches: 1.6E12 protons/bunch.</a:t>
            </a:r>
          </a:p>
          <a:p>
            <a:r>
              <a:rPr lang="en-US" sz="1600" b="1" dirty="0" smtClean="0">
                <a:solidFill>
                  <a:schemeClr val="tx2"/>
                </a:solidFill>
              </a:rPr>
              <a:t>High intensity:</a:t>
            </a:r>
          </a:p>
          <a:p>
            <a:pPr marL="185738">
              <a:buFont typeface="+mj-lt"/>
              <a:buAutoNum type="arabicPeriod"/>
            </a:pPr>
            <a:r>
              <a:rPr lang="en-US" sz="1600" dirty="0" smtClean="0">
                <a:solidFill>
                  <a:schemeClr val="tx2"/>
                </a:solidFill>
              </a:rPr>
              <a:t>ISO GPS/HRS -&gt; 4 bunches: 8.3E12 protons/bunch.</a:t>
            </a:r>
          </a:p>
          <a:p>
            <a:pPr marL="185738">
              <a:buFont typeface="+mj-lt"/>
              <a:buAutoNum type="arabicPeriod"/>
            </a:pPr>
            <a:r>
              <a:rPr lang="en-US" sz="1600" dirty="0" smtClean="0">
                <a:solidFill>
                  <a:schemeClr val="tx2"/>
                </a:solidFill>
              </a:rPr>
              <a:t>SPS Fixed Target -&gt; 8 bunches: 2E12/bunch</a:t>
            </a:r>
          </a:p>
        </p:txBody>
      </p:sp>
      <p:sp>
        <p:nvSpPr>
          <p:cNvPr id="13" name="TextBox 12"/>
          <p:cNvSpPr txBox="1"/>
          <p:nvPr/>
        </p:nvSpPr>
        <p:spPr>
          <a:xfrm>
            <a:off x="2514600" y="3733800"/>
            <a:ext cx="4105274" cy="1328023"/>
          </a:xfrm>
          <a:prstGeom prst="roundRect">
            <a:avLst>
              <a:gd name="adj" fmla="val 13876"/>
            </a:avLst>
          </a:prstGeom>
          <a:solidFill>
            <a:srgbClr val="FF0000"/>
          </a:solidFill>
          <a:ln>
            <a:noFill/>
          </a:ln>
        </p:spPr>
        <p:txBody>
          <a:bodyPr wrap="square" rtlCol="0">
            <a:spAutoFit/>
          </a:bodyPr>
          <a:lstStyle/>
          <a:p>
            <a:r>
              <a:rPr lang="en-US" dirty="0" smtClean="0">
                <a:solidFill>
                  <a:schemeClr val="bg1"/>
                </a:solidFill>
              </a:rPr>
              <a:t>After the Long Shutdown 2, the priority will be to prepare a </a:t>
            </a:r>
            <a:r>
              <a:rPr lang="en-US" b="1" dirty="0" smtClean="0">
                <a:solidFill>
                  <a:schemeClr val="bg1"/>
                </a:solidFill>
              </a:rPr>
              <a:t>PROBE beam </a:t>
            </a:r>
            <a:r>
              <a:rPr lang="en-US" dirty="0" smtClean="0">
                <a:solidFill>
                  <a:schemeClr val="bg1"/>
                </a:solidFill>
              </a:rPr>
              <a:t>(very small beam: 1 bunch with </a:t>
            </a:r>
            <a:r>
              <a:rPr lang="en-US" b="1" dirty="0" smtClean="0">
                <a:solidFill>
                  <a:schemeClr val="bg1"/>
                </a:solidFill>
              </a:rPr>
              <a:t>5E9</a:t>
            </a:r>
            <a:r>
              <a:rPr lang="en-US" dirty="0" smtClean="0">
                <a:solidFill>
                  <a:schemeClr val="bg1"/>
                </a:solidFill>
              </a:rPr>
              <a:t> protons ) for the LHC first beam injection.</a:t>
            </a:r>
            <a:endParaRPr lang="en-GB" dirty="0">
              <a:solidFill>
                <a:schemeClr val="bg1"/>
              </a:solidFill>
            </a:endParaRPr>
          </a:p>
        </p:txBody>
      </p:sp>
      <p:sp>
        <p:nvSpPr>
          <p:cNvPr id="35" name="Rectangle 5"/>
          <p:cNvSpPr>
            <a:spLocks noChangeArrowheads="1"/>
          </p:cNvSpPr>
          <p:nvPr/>
        </p:nvSpPr>
        <p:spPr bwMode="auto">
          <a:xfrm>
            <a:off x="8841360" y="1586176"/>
            <a:ext cx="72000" cy="1152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11" name="Rectangle 10"/>
          <p:cNvSpPr/>
          <p:nvPr/>
        </p:nvSpPr>
        <p:spPr>
          <a:xfrm>
            <a:off x="2286402" y="3484421"/>
            <a:ext cx="4512100" cy="1620979"/>
          </a:xfrm>
          <a:prstGeom prst="rect">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057105" y="3879655"/>
            <a:ext cx="874826" cy="318801"/>
          </a:xfrm>
          <a:prstGeom prst="roundRect">
            <a:avLst/>
          </a:prstGeom>
          <a:noFill/>
          <a:ln>
            <a:solidFill>
              <a:srgbClr val="FF9F11"/>
            </a:solidFill>
          </a:ln>
        </p:spPr>
        <p:txBody>
          <a:bodyPr wrap="none" lIns="36000" tIns="36000" rIns="36000" bIns="36000" rtlCol="0">
            <a:spAutoFit/>
          </a:bodyPr>
          <a:lstStyle/>
          <a:p>
            <a:r>
              <a:rPr lang="en-US" sz="1400" b="1" dirty="0" smtClean="0">
                <a:solidFill>
                  <a:srgbClr val="FF9900"/>
                </a:solidFill>
              </a:rPr>
              <a:t>Limit: 75%</a:t>
            </a:r>
            <a:endParaRPr lang="en-US" sz="1400" b="1" dirty="0">
              <a:solidFill>
                <a:srgbClr val="FF9900"/>
              </a:solidFill>
            </a:endParaRPr>
          </a:p>
        </p:txBody>
      </p:sp>
      <p:sp>
        <p:nvSpPr>
          <p:cNvPr id="28" name="Down Arrow 27"/>
          <p:cNvSpPr/>
          <p:nvPr/>
        </p:nvSpPr>
        <p:spPr>
          <a:xfrm rot="2768377">
            <a:off x="3252718" y="3282574"/>
            <a:ext cx="272141" cy="759695"/>
          </a:xfrm>
          <a:prstGeom prst="downArrow">
            <a:avLst>
              <a:gd name="adj1" fmla="val 59356"/>
              <a:gd name="adj2" fmla="val 56180"/>
            </a:avLst>
          </a:prstGeom>
          <a:solidFill>
            <a:srgbClr val="FF0000"/>
          </a:solidFill>
          <a:ln w="38100">
            <a:no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2286000" y="4023731"/>
            <a:ext cx="4771105" cy="15325"/>
          </a:xfrm>
          <a:prstGeom prst="line">
            <a:avLst/>
          </a:prstGeom>
          <a:ln w="25400">
            <a:solidFill>
              <a:srgbClr val="FF9F11"/>
            </a:solidFill>
            <a:prstDash val="dash"/>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292561" y="3505200"/>
            <a:ext cx="4528920" cy="1620000"/>
          </a:xfrm>
          <a:prstGeom prst="rect">
            <a:avLst/>
          </a:prstGeom>
        </p:spPr>
      </p:pic>
    </p:spTree>
    <p:extLst>
      <p:ext uri="{BB962C8B-B14F-4D97-AF65-F5344CB8AC3E}">
        <p14:creationId xmlns:p14="http://schemas.microsoft.com/office/powerpoint/2010/main" val="363721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xit" presetSubtype="21" fill="hold" nodeType="withEffect">
                                  <p:stCondLst>
                                    <p:cond delay="0"/>
                                  </p:stCondLst>
                                  <p:childTnLst>
                                    <p:animEffect transition="out" filter="barn(inVertic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arn(inVertical)">
                                      <p:cBhvr>
                                        <p:cTn id="30" dur="500"/>
                                        <p:tgtEl>
                                          <p:spTgt spid="10">
                                            <p:txEl>
                                              <p:pRg st="2" end="2"/>
                                            </p:txEl>
                                          </p:spTgt>
                                        </p:tgtEl>
                                      </p:cBhvr>
                                    </p:animEffect>
                                  </p:childTnLst>
                                </p:cTn>
                              </p:par>
                              <p:par>
                                <p:cTn id="31" presetID="16" presetClass="exit" presetSubtype="21" fill="hold" grpId="1" nodeType="withEffect">
                                  <p:stCondLst>
                                    <p:cond delay="0"/>
                                  </p:stCondLst>
                                  <p:childTnLst>
                                    <p:animEffect transition="out" filter="barn(inVertical)">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par>
                                <p:cTn id="43" presetID="16" presetClass="exit" presetSubtype="21" fill="hold" nodeType="withEffect">
                                  <p:stCondLst>
                                    <p:cond delay="0"/>
                                  </p:stCondLst>
                                  <p:childTnLst>
                                    <p:animEffect transition="out" filter="barn(inVertic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6" presetClass="exit" presetSubtype="21" fill="hold" nodeType="withEffect">
                                  <p:stCondLst>
                                    <p:cond delay="0"/>
                                  </p:stCondLst>
                                  <p:childTnLst>
                                    <p:animEffect transition="out" filter="barn(inVertical)">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6" presetClass="exit" presetSubtype="21" fill="hold" nodeType="withEffect">
                                  <p:stCondLst>
                                    <p:cond delay="0"/>
                                  </p:stCondLst>
                                  <p:childTnLst>
                                    <p:animEffect transition="out" filter="barn(inVertical)">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16" presetClass="exit" presetSubtype="21" fill="hold" nodeType="withEffect">
                                  <p:stCondLst>
                                    <p:cond delay="0"/>
                                  </p:stCondLst>
                                  <p:childTnLst>
                                    <p:animEffect transition="out" filter="barn(inVertical)">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barn(inVertical)">
                                      <p:cBhvr>
                                        <p:cTn id="59" dur="500"/>
                                        <p:tgtEl>
                                          <p:spTgt spid="10">
                                            <p:txEl>
                                              <p:pRg st="3" end="3"/>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par>
                                <p:cTn id="63" presetID="16" presetClass="exit" presetSubtype="21" fill="hold" grpId="1" nodeType="withEffect">
                                  <p:stCondLst>
                                    <p:cond delay="0"/>
                                  </p:stCondLst>
                                  <p:childTnLst>
                                    <p:animEffect transition="out" filter="barn(inVertical)">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par>
                                <p:cTn id="66" presetID="16" presetClass="entr" presetSubtype="21"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inVertical)">
                                      <p:cBhvr>
                                        <p:cTn id="68" dur="500"/>
                                        <p:tgtEl>
                                          <p:spTgt spid="31"/>
                                        </p:tgtEl>
                                      </p:cBhvr>
                                    </p:animEffect>
                                  </p:childTnLst>
                                </p:cTn>
                              </p:par>
                              <p:par>
                                <p:cTn id="69" presetID="16" presetClass="exit" presetSubtype="21" fill="hold" nodeType="withEffect">
                                  <p:stCondLst>
                                    <p:cond delay="0"/>
                                  </p:stCondLst>
                                  <p:childTnLst>
                                    <p:animEffect transition="out" filter="barn(inVertical)">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6" presetClass="exit" presetSubtype="21" fill="hold" nodeType="withEffect">
                                  <p:stCondLst>
                                    <p:cond delay="0"/>
                                  </p:stCondLst>
                                  <p:childTnLst>
                                    <p:animEffect transition="out" filter="barn(inVertical)">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par>
                          <p:cTn id="75" fill="hold">
                            <p:stCondLst>
                              <p:cond delay="500"/>
                            </p:stCondLst>
                            <p:childTnLst>
                              <p:par>
                                <p:cTn id="76" presetID="16" presetClass="entr" presetSubtype="21" fill="hold" grpId="0" nodeType="afterEffect">
                                  <p:stCondLst>
                                    <p:cond delay="500"/>
                                  </p:stCondLst>
                                  <p:childTnLst>
                                    <p:set>
                                      <p:cBhvr>
                                        <p:cTn id="77" dur="1" fill="hold">
                                          <p:stCondLst>
                                            <p:cond delay="0"/>
                                          </p:stCondLst>
                                        </p:cTn>
                                        <p:tgtEl>
                                          <p:spTgt spid="11"/>
                                        </p:tgtEl>
                                        <p:attrNameLst>
                                          <p:attrName>style.visibility</p:attrName>
                                        </p:attrNameLst>
                                      </p:cBhvr>
                                      <p:to>
                                        <p:strVal val="visible"/>
                                      </p:to>
                                    </p:set>
                                    <p:animEffect transition="in" filter="barn(inVertical)">
                                      <p:cBhvr>
                                        <p:cTn id="78" dur="500"/>
                                        <p:tgtEl>
                                          <p:spTgt spid="11"/>
                                        </p:tgtEl>
                                      </p:cBhvr>
                                    </p:animEffect>
                                  </p:childTnLst>
                                </p:cTn>
                              </p:par>
                              <p:par>
                                <p:cTn id="79" presetID="16" presetClass="entr" presetSubtype="21" fill="hold" grpId="0" nodeType="withEffect">
                                  <p:stCondLst>
                                    <p:cond delay="500"/>
                                  </p:stCondLst>
                                  <p:childTnLst>
                                    <p:set>
                                      <p:cBhvr>
                                        <p:cTn id="80" dur="1" fill="hold">
                                          <p:stCondLst>
                                            <p:cond delay="0"/>
                                          </p:stCondLst>
                                        </p:cTn>
                                        <p:tgtEl>
                                          <p:spTgt spid="28"/>
                                        </p:tgtEl>
                                        <p:attrNameLst>
                                          <p:attrName>style.visibility</p:attrName>
                                        </p:attrNameLst>
                                      </p:cBhvr>
                                      <p:to>
                                        <p:strVal val="visible"/>
                                      </p:to>
                                    </p:set>
                                    <p:animEffect transition="in" filter="barn(inVertical)">
                                      <p:cBhvr>
                                        <p:cTn id="81" dur="500"/>
                                        <p:tgtEl>
                                          <p:spTgt spid="28"/>
                                        </p:tgtEl>
                                      </p:cBhvr>
                                    </p:animEffect>
                                  </p:childTnLst>
                                </p:cTn>
                              </p:par>
                              <p:par>
                                <p:cTn id="82" presetID="26" presetClass="emph" presetSubtype="0" repeatCount="3000" fill="hold" grpId="3" nodeType="withEffect">
                                  <p:stCondLst>
                                    <p:cond delay="500"/>
                                  </p:stCondLst>
                                  <p:childTnLst>
                                    <p:animEffect transition="out" filter="fade">
                                      <p:cBhvr>
                                        <p:cTn id="83" dur="500" tmFilter="0, 0; .2, .5; .8, .5; 1, 0"/>
                                        <p:tgtEl>
                                          <p:spTgt spid="28"/>
                                        </p:tgtEl>
                                      </p:cBhvr>
                                    </p:animEffect>
                                    <p:animScale>
                                      <p:cBhvr>
                                        <p:cTn id="84" dur="250" autoRev="1" fill="hold"/>
                                        <p:tgtEl>
                                          <p:spTgt spid="28"/>
                                        </p:tgtEl>
                                      </p:cBhvr>
                                      <p:by x="105000" y="105000"/>
                                    </p:animScale>
                                  </p:childTnLst>
                                </p:cTn>
                              </p:par>
                              <p:par>
                                <p:cTn id="85" presetID="16" presetClass="entr" presetSubtype="21" fill="hold" nodeType="withEffect">
                                  <p:stCondLst>
                                    <p:cond delay="50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par>
                                <p:cTn id="88" presetID="16" presetClass="entr" presetSubtype="21" fill="hold" grpId="0" nodeType="withEffect">
                                  <p:stCondLst>
                                    <p:cond delay="500"/>
                                  </p:stCondLst>
                                  <p:childTnLst>
                                    <p:set>
                                      <p:cBhvr>
                                        <p:cTn id="89" dur="1" fill="hold">
                                          <p:stCondLst>
                                            <p:cond delay="0"/>
                                          </p:stCondLst>
                                        </p:cTn>
                                        <p:tgtEl>
                                          <p:spTgt spid="41"/>
                                        </p:tgtEl>
                                        <p:attrNameLst>
                                          <p:attrName>style.visibility</p:attrName>
                                        </p:attrNameLst>
                                      </p:cBhvr>
                                      <p:to>
                                        <p:strVal val="visible"/>
                                      </p:to>
                                    </p:set>
                                    <p:animEffect transition="in" filter="barn(inVertical)">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arn(inVertical)">
                                      <p:cBhvr>
                                        <p:cTn id="95" dur="500"/>
                                        <p:tgtEl>
                                          <p:spTgt spid="52"/>
                                        </p:tgtEl>
                                      </p:cBhvr>
                                    </p:animEffect>
                                  </p:childTnLst>
                                </p:cTn>
                              </p:par>
                              <p:par>
                                <p:cTn id="96" presetID="16" presetClass="exit" presetSubtype="21" fill="hold" nodeType="withEffect">
                                  <p:stCondLst>
                                    <p:cond delay="0"/>
                                  </p:stCondLst>
                                  <p:childTnLst>
                                    <p:animEffect transition="out" filter="barn(inVertical)">
                                      <p:cBhvr>
                                        <p:cTn id="97" dur="500"/>
                                        <p:tgtEl>
                                          <p:spTgt spid="15"/>
                                        </p:tgtEl>
                                      </p:cBhvr>
                                    </p:animEffect>
                                    <p:set>
                                      <p:cBhvr>
                                        <p:cTn id="98" dur="1" fill="hold">
                                          <p:stCondLst>
                                            <p:cond delay="499"/>
                                          </p:stCondLst>
                                        </p:cTn>
                                        <p:tgtEl>
                                          <p:spTgt spid="15"/>
                                        </p:tgtEl>
                                        <p:attrNameLst>
                                          <p:attrName>style.visibility</p:attrName>
                                        </p:attrNameLst>
                                      </p:cBhvr>
                                      <p:to>
                                        <p:strVal val="hidden"/>
                                      </p:to>
                                    </p:set>
                                  </p:childTnLst>
                                </p:cTn>
                              </p:par>
                              <p:par>
                                <p:cTn id="99" presetID="16" presetClass="exit" presetSubtype="21" fill="hold" grpId="2" nodeType="withEffect">
                                  <p:stCondLst>
                                    <p:cond delay="0"/>
                                  </p:stCondLst>
                                  <p:childTnLst>
                                    <p:animEffect transition="out" filter="barn(inVertical)">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par>
                                <p:cTn id="102" presetID="16" presetClass="exit" presetSubtype="21" fill="hold" grpId="2" nodeType="withEffect">
                                  <p:stCondLst>
                                    <p:cond delay="0"/>
                                  </p:stCondLst>
                                  <p:childTnLst>
                                    <p:animEffect transition="out" filter="barn(inVertical)">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6" presetClass="exit" presetSubtype="21" fill="hold" nodeType="withEffect">
                                  <p:stCondLst>
                                    <p:cond delay="0"/>
                                  </p:stCondLst>
                                  <p:childTnLst>
                                    <p:animEffect transition="out" filter="barn(inVertic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6" presetClass="exit" presetSubtype="21" fill="hold" grpId="2" nodeType="withEffect">
                                  <p:stCondLst>
                                    <p:cond delay="0"/>
                                  </p:stCondLst>
                                  <p:childTnLst>
                                    <p:animEffect transition="out" filter="barn(inVertical)">
                                      <p:cBhvr>
                                        <p:cTn id="109" dur="500"/>
                                        <p:tgtEl>
                                          <p:spTgt spid="41"/>
                                        </p:tgtEl>
                                      </p:cBhvr>
                                    </p:animEffect>
                                    <p:set>
                                      <p:cBhvr>
                                        <p:cTn id="110" dur="1" fill="hold">
                                          <p:stCondLst>
                                            <p:cond delay="499"/>
                                          </p:stCondLst>
                                        </p:cTn>
                                        <p:tgtEl>
                                          <p:spTgt spid="4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10">
                                            <p:txEl>
                                              <p:pRg st="4" end="4"/>
                                            </p:txEl>
                                          </p:spTgt>
                                        </p:tgtEl>
                                        <p:attrNameLst>
                                          <p:attrName>style.visibility</p:attrName>
                                        </p:attrNameLst>
                                      </p:cBhvr>
                                      <p:to>
                                        <p:strVal val="visible"/>
                                      </p:to>
                                    </p:set>
                                    <p:animEffect transition="in" filter="barn(inVertical)">
                                      <p:cBhvr>
                                        <p:cTn id="115" dur="500"/>
                                        <p:tgtEl>
                                          <p:spTgt spid="10">
                                            <p:txEl>
                                              <p:pRg st="4" end="4"/>
                                            </p:txEl>
                                          </p:spTgt>
                                        </p:tgtEl>
                                      </p:cBhvr>
                                    </p:animEffect>
                                  </p:childTnLst>
                                </p:cTn>
                              </p:par>
                              <p:par>
                                <p:cTn id="116" presetID="16" presetClass="exit" presetSubtype="21" fill="hold" nodeType="withEffect">
                                  <p:stCondLst>
                                    <p:cond delay="0"/>
                                  </p:stCondLst>
                                  <p:childTnLst>
                                    <p:animEffect transition="out" filter="barn(inVertical)">
                                      <p:cBhvr>
                                        <p:cTn id="117" dur="500"/>
                                        <p:tgtEl>
                                          <p:spTgt spid="52"/>
                                        </p:tgtEl>
                                      </p:cBhvr>
                                    </p:animEffect>
                                    <p:set>
                                      <p:cBhvr>
                                        <p:cTn id="118" dur="1" fill="hold">
                                          <p:stCondLst>
                                            <p:cond delay="499"/>
                                          </p:stCondLst>
                                        </p:cTn>
                                        <p:tgtEl>
                                          <p:spTgt spid="52"/>
                                        </p:tgtEl>
                                        <p:attrNameLst>
                                          <p:attrName>style.visibility</p:attrName>
                                        </p:attrNameLst>
                                      </p:cBhvr>
                                      <p:to>
                                        <p:strVal val="hidden"/>
                                      </p:to>
                                    </p:set>
                                  </p:childTnLst>
                                </p:cTn>
                              </p:par>
                              <p:par>
                                <p:cTn id="119" presetID="16" presetClass="exit" presetSubtype="21" fill="hold" grpId="1" nodeType="withEffect">
                                  <p:stCondLst>
                                    <p:cond delay="0"/>
                                  </p:stCondLst>
                                  <p:childTnLst>
                                    <p:animEffect transition="out" filter="barn(inVertical)">
                                      <p:cBhvr>
                                        <p:cTn id="120" dur="500"/>
                                        <p:tgtEl>
                                          <p:spTgt spid="11"/>
                                        </p:tgtEl>
                                      </p:cBhvr>
                                    </p:animEffect>
                                    <p:set>
                                      <p:cBhvr>
                                        <p:cTn id="121" dur="1" fill="hold">
                                          <p:stCondLst>
                                            <p:cond delay="499"/>
                                          </p:stCondLst>
                                        </p:cTn>
                                        <p:tgtEl>
                                          <p:spTgt spid="11"/>
                                        </p:tgtEl>
                                        <p:attrNameLst>
                                          <p:attrName>style.visibility</p:attrName>
                                        </p:attrNameLst>
                                      </p:cBhvr>
                                      <p:to>
                                        <p:strVal val="hidden"/>
                                      </p:to>
                                    </p:set>
                                  </p:childTnLst>
                                </p:cTn>
                              </p:par>
                              <p:par>
                                <p:cTn id="122" presetID="16" presetClass="exit" presetSubtype="21" fill="hold" grpId="1" nodeType="withEffect">
                                  <p:stCondLst>
                                    <p:cond delay="0"/>
                                  </p:stCondLst>
                                  <p:childTnLst>
                                    <p:animEffect transition="out" filter="barn(inVertical)">
                                      <p:cBhvr>
                                        <p:cTn id="123" dur="500"/>
                                        <p:tgtEl>
                                          <p:spTgt spid="28"/>
                                        </p:tgtEl>
                                      </p:cBhvr>
                                    </p:animEffect>
                                    <p:set>
                                      <p:cBhvr>
                                        <p:cTn id="124" dur="1" fill="hold">
                                          <p:stCondLst>
                                            <p:cond delay="499"/>
                                          </p:stCondLst>
                                        </p:cTn>
                                        <p:tgtEl>
                                          <p:spTgt spid="28"/>
                                        </p:tgtEl>
                                        <p:attrNameLst>
                                          <p:attrName>style.visibility</p:attrName>
                                        </p:attrNameLst>
                                      </p:cBhvr>
                                      <p:to>
                                        <p:strVal val="hidden"/>
                                      </p:to>
                                    </p:set>
                                  </p:childTnLst>
                                </p:cTn>
                              </p:par>
                              <p:par>
                                <p:cTn id="125" presetID="16" presetClass="exit" presetSubtype="21" fill="hold" nodeType="withEffect">
                                  <p:stCondLst>
                                    <p:cond delay="0"/>
                                  </p:stCondLst>
                                  <p:childTnLst>
                                    <p:animEffect transition="out" filter="barn(inVertical)">
                                      <p:cBhvr>
                                        <p:cTn id="126" dur="500"/>
                                        <p:tgtEl>
                                          <p:spTgt spid="38"/>
                                        </p:tgtEl>
                                      </p:cBhvr>
                                    </p:animEffect>
                                    <p:set>
                                      <p:cBhvr>
                                        <p:cTn id="127" dur="1" fill="hold">
                                          <p:stCondLst>
                                            <p:cond delay="499"/>
                                          </p:stCondLst>
                                        </p:cTn>
                                        <p:tgtEl>
                                          <p:spTgt spid="38"/>
                                        </p:tgtEl>
                                        <p:attrNameLst>
                                          <p:attrName>style.visibility</p:attrName>
                                        </p:attrNameLst>
                                      </p:cBhvr>
                                      <p:to>
                                        <p:strVal val="hidden"/>
                                      </p:to>
                                    </p:set>
                                  </p:childTnLst>
                                </p:cTn>
                              </p:par>
                              <p:par>
                                <p:cTn id="128" presetID="16" presetClass="exit" presetSubtype="21" fill="hold" grpId="1" nodeType="withEffect">
                                  <p:stCondLst>
                                    <p:cond delay="0"/>
                                  </p:stCondLst>
                                  <p:childTnLst>
                                    <p:animEffect transition="out" filter="barn(inVertical)">
                                      <p:cBhvr>
                                        <p:cTn id="129" dur="500"/>
                                        <p:tgtEl>
                                          <p:spTgt spid="41"/>
                                        </p:tgtEl>
                                      </p:cBhvr>
                                    </p:animEffect>
                                    <p:set>
                                      <p:cBhvr>
                                        <p:cTn id="130" dur="1" fill="hold">
                                          <p:stCondLst>
                                            <p:cond delay="499"/>
                                          </p:stCondLst>
                                        </p:cTn>
                                        <p:tgtEl>
                                          <p:spTgt spid="41"/>
                                        </p:tgtEl>
                                        <p:attrNameLst>
                                          <p:attrName>style.visibility</p:attrName>
                                        </p:attrNameLst>
                                      </p:cBhvr>
                                      <p:to>
                                        <p:strVal val="hidden"/>
                                      </p:to>
                                    </p:set>
                                  </p:childTnLst>
                                </p:cTn>
                              </p:par>
                              <p:par>
                                <p:cTn id="131" presetID="16" presetClass="exit" presetSubtype="21" fill="hold" grpId="1" nodeType="withEffect">
                                  <p:stCondLst>
                                    <p:cond delay="0"/>
                                  </p:stCondLst>
                                  <p:childTnLst>
                                    <p:animEffect transition="out" filter="barn(inVertical)">
                                      <p:cBhvr>
                                        <p:cTn id="132" dur="500"/>
                                        <p:tgtEl>
                                          <p:spTgt spid="31"/>
                                        </p:tgtEl>
                                      </p:cBhvr>
                                    </p:animEffect>
                                    <p:set>
                                      <p:cBhvr>
                                        <p:cTn id="133" dur="1" fill="hold">
                                          <p:stCondLst>
                                            <p:cond delay="499"/>
                                          </p:stCondLst>
                                        </p:cTn>
                                        <p:tgtEl>
                                          <p:spTgt spid="31"/>
                                        </p:tgtEl>
                                        <p:attrNameLst>
                                          <p:attrName>style.visibility</p:attrName>
                                        </p:attrNameLst>
                                      </p:cBhvr>
                                      <p:to>
                                        <p:strVal val="hidden"/>
                                      </p:to>
                                    </p:set>
                                  </p:childTnLst>
                                </p:cTn>
                              </p:par>
                              <p:par>
                                <p:cTn id="134" presetID="16" presetClass="entr" presetSubtype="21" fill="hold" grpId="0"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barn(inVertical)">
                                      <p:cBhvr>
                                        <p:cTn id="136" dur="500"/>
                                        <p:tgtEl>
                                          <p:spTgt spid="32"/>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barn(inVertical)">
                                      <p:cBhvr>
                                        <p:cTn id="139" dur="500"/>
                                        <p:tgtEl>
                                          <p:spTgt spid="33"/>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barn(inVertical)">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barn(inVertical)">
                                      <p:cBhvr>
                                        <p:cTn id="1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0" grpId="0" animBg="1"/>
      <p:bldP spid="30" grpId="1" animBg="1"/>
      <p:bldP spid="31" grpId="0" animBg="1"/>
      <p:bldP spid="31" grpId="1" animBg="1"/>
      <p:bldP spid="32" grpId="0" animBg="1"/>
      <p:bldP spid="33" grpId="0" animBg="1"/>
      <p:bldP spid="34" grpId="0"/>
      <p:bldP spid="13" grpId="0" animBg="1"/>
      <p:bldP spid="11" grpId="0" animBg="1"/>
      <p:bldP spid="11" grpId="1" animBg="1"/>
      <p:bldP spid="11" grpId="2" animBg="1"/>
      <p:bldP spid="41" grpId="0" animBg="1"/>
      <p:bldP spid="41" grpId="1" animBg="1"/>
      <p:bldP spid="41" grpId="2" animBg="1"/>
      <p:bldP spid="28" grpId="0" animBg="1"/>
      <p:bldP spid="28" grpId="1" animBg="1"/>
      <p:bldP spid="28" grpId="2" animBg="1"/>
      <p:bldP spid="28"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228600" y="1143000"/>
            <a:ext cx="8229600" cy="5486400"/>
          </a:xfrm>
          <a:prstGeom prst="rect">
            <a:avLst/>
          </a:prstGeom>
        </p:spPr>
        <p:txBody>
          <a:bodyPr>
            <a:normAutofit lnSpcReduction="10000"/>
          </a:bodyPr>
          <a:lstStyle>
            <a:lvl1pPr marL="342900" indent="-228600" algn="l" defTabSz="914400" rtl="0" eaLnBrk="1" latinLnBrk="0" hangingPunct="1">
              <a:spcBef>
                <a:spcPct val="20000"/>
              </a:spcBef>
              <a:buClr>
                <a:schemeClr val="tx2"/>
              </a:buClr>
              <a:buFont typeface="Wingdings" panose="05000000000000000000" pitchFamily="2" charset="2"/>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tx2"/>
              </a:buClr>
              <a:buFont typeface="Wingdings" panose="05000000000000000000" pitchFamily="2" charset="2"/>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60363" indent="-360363">
              <a:lnSpc>
                <a:spcPct val="250000"/>
              </a:lnSpc>
              <a:spcBef>
                <a:spcPts val="0"/>
              </a:spcBef>
              <a:buClrTx/>
              <a:buFont typeface="+mj-lt"/>
              <a:buAutoNum type="romanUcPeriod"/>
            </a:pPr>
            <a:r>
              <a:rPr lang="en-GB" sz="2400" dirty="0" smtClean="0">
                <a:ln w="6350">
                  <a:noFill/>
                </a:ln>
                <a:effectLst/>
              </a:rPr>
              <a:t>LHC injectors complex</a:t>
            </a:r>
          </a:p>
          <a:p>
            <a:pPr marL="360363" indent="-360363">
              <a:lnSpc>
                <a:spcPct val="250000"/>
              </a:lnSpc>
              <a:spcBef>
                <a:spcPts val="0"/>
              </a:spcBef>
              <a:buClrTx/>
              <a:buFont typeface="+mj-lt"/>
              <a:buAutoNum type="romanUcPeriod"/>
            </a:pPr>
            <a:r>
              <a:rPr lang="en-GB" sz="2400" dirty="0" smtClean="0">
                <a:effectLst/>
              </a:rPr>
              <a:t>Long-term Schedule</a:t>
            </a:r>
          </a:p>
          <a:p>
            <a:pPr marL="360363" indent="-360363">
              <a:lnSpc>
                <a:spcPct val="250000"/>
              </a:lnSpc>
              <a:spcBef>
                <a:spcPts val="0"/>
              </a:spcBef>
              <a:buClrTx/>
              <a:buFont typeface="+mj-lt"/>
              <a:buAutoNum type="romanUcPeriod"/>
            </a:pPr>
            <a:r>
              <a:rPr lang="en-GB" sz="2400" dirty="0" smtClean="0"/>
              <a:t>Re-commissioning</a:t>
            </a:r>
          </a:p>
          <a:p>
            <a:pPr marL="360363" indent="-360363">
              <a:lnSpc>
                <a:spcPct val="250000"/>
              </a:lnSpc>
              <a:spcBef>
                <a:spcPts val="0"/>
              </a:spcBef>
              <a:buClrTx/>
              <a:buFont typeface="+mj-lt"/>
              <a:buAutoNum type="romanUcPeriod"/>
            </a:pPr>
            <a:r>
              <a:rPr lang="en-GB" sz="2400" dirty="0" smtClean="0"/>
              <a:t>Long Shutdown 2 works in the Booster</a:t>
            </a:r>
          </a:p>
          <a:p>
            <a:pPr marL="360363" indent="-360363">
              <a:lnSpc>
                <a:spcPct val="250000"/>
              </a:lnSpc>
              <a:spcBef>
                <a:spcPts val="0"/>
              </a:spcBef>
              <a:buClrTx/>
              <a:buFont typeface="+mj-lt"/>
              <a:buAutoNum type="romanUcPeriod"/>
            </a:pPr>
            <a:r>
              <a:rPr lang="en-GB" sz="2400" dirty="0"/>
              <a:t>2020 machines preparation: Linac4/Booster</a:t>
            </a:r>
          </a:p>
          <a:p>
            <a:pPr marL="360363" indent="-360363">
              <a:lnSpc>
                <a:spcPct val="250000"/>
              </a:lnSpc>
              <a:spcBef>
                <a:spcPts val="0"/>
              </a:spcBef>
              <a:buClrTx/>
              <a:buFont typeface="+mj-lt"/>
              <a:buAutoNum type="romanUcPeriod"/>
            </a:pPr>
            <a:r>
              <a:rPr lang="en-GB" sz="2400" dirty="0" smtClean="0">
                <a:effectLst>
                  <a:glow rad="101600">
                    <a:schemeClr val="accent6">
                      <a:satMod val="175000"/>
                      <a:alpha val="40000"/>
                    </a:schemeClr>
                  </a:glow>
                </a:effectLst>
              </a:rPr>
              <a:t>Summary</a:t>
            </a:r>
            <a:endParaRPr lang="en-GB" sz="1600" dirty="0">
              <a:solidFill>
                <a:srgbClr val="4F81BD">
                  <a:lumMod val="75000"/>
                </a:srgbClr>
              </a:solidFill>
              <a:effectLst>
                <a:glow rad="101600">
                  <a:schemeClr val="accent6">
                    <a:satMod val="175000"/>
                    <a:alpha val="40000"/>
                  </a:schemeClr>
                </a:glow>
              </a:effectLst>
            </a:endParaRPr>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7" name="Title 4"/>
          <p:cNvSpPr txBox="1">
            <a:spLocks/>
          </p:cNvSpPr>
          <p:nvPr/>
        </p:nvSpPr>
        <p:spPr>
          <a:xfrm>
            <a:off x="228600" y="76200"/>
            <a:ext cx="82296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smtClean="0"/>
              <a:t>OUTLINE</a:t>
            </a:r>
            <a:endParaRPr lang="fr-FR" sz="4400" dirty="0"/>
          </a:p>
        </p:txBody>
      </p:sp>
      <p:sp>
        <p:nvSpPr>
          <p:cNvPr id="9" name="Rectangle 8"/>
          <p:cNvSpPr/>
          <p:nvPr/>
        </p:nvSpPr>
        <p:spPr>
          <a:xfrm>
            <a:off x="228600" y="1511021"/>
            <a:ext cx="6248400" cy="407257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5"/>
          <p:cNvSpPr>
            <a:spLocks noChangeArrowheads="1"/>
          </p:cNvSpPr>
          <p:nvPr/>
        </p:nvSpPr>
        <p:spPr bwMode="auto">
          <a:xfrm>
            <a:off x="8841360" y="1509712"/>
            <a:ext cx="72000" cy="1229307"/>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Tree>
    <p:extLst>
      <p:ext uri="{BB962C8B-B14F-4D97-AF65-F5344CB8AC3E}">
        <p14:creationId xmlns:p14="http://schemas.microsoft.com/office/powerpoint/2010/main" val="3513510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305800" cy="6172200"/>
          </a:xfrm>
        </p:spPr>
        <p:txBody>
          <a:bodyPr>
            <a:normAutofit/>
          </a:bodyPr>
          <a:lstStyle/>
          <a:p>
            <a:r>
              <a:rPr lang="en-US" sz="2000" dirty="0" smtClean="0"/>
              <a:t>LHC </a:t>
            </a:r>
            <a:r>
              <a:rPr lang="en-US" sz="2000" u="sng" dirty="0" smtClean="0">
                <a:solidFill>
                  <a:srgbClr val="FF0000"/>
                </a:solidFill>
              </a:rPr>
              <a:t>Long Shutdown 2 </a:t>
            </a:r>
            <a:r>
              <a:rPr lang="en-US" sz="2000" dirty="0" smtClean="0"/>
              <a:t>will imply an important </a:t>
            </a:r>
            <a:r>
              <a:rPr lang="en-US" sz="2000" dirty="0" smtClean="0">
                <a:solidFill>
                  <a:srgbClr val="FF0000"/>
                </a:solidFill>
              </a:rPr>
              <a:t>injectors upgrade</a:t>
            </a:r>
            <a:r>
              <a:rPr lang="en-US" sz="2000" dirty="0" smtClean="0"/>
              <a:t>.</a:t>
            </a:r>
          </a:p>
          <a:p>
            <a:r>
              <a:rPr lang="en-US" sz="2000" dirty="0" smtClean="0">
                <a:solidFill>
                  <a:srgbClr val="FF0000"/>
                </a:solidFill>
              </a:rPr>
              <a:t>Recommissioning</a:t>
            </a:r>
            <a:r>
              <a:rPr lang="en-US" sz="2000" dirty="0" smtClean="0"/>
              <a:t> of the </a:t>
            </a:r>
            <a:r>
              <a:rPr lang="en-US" sz="2000" dirty="0" smtClean="0">
                <a:solidFill>
                  <a:srgbClr val="FF0000"/>
                </a:solidFill>
              </a:rPr>
              <a:t>Booster</a:t>
            </a:r>
            <a:r>
              <a:rPr lang="en-US" sz="2000" dirty="0" smtClean="0"/>
              <a:t> with the </a:t>
            </a:r>
            <a:r>
              <a:rPr lang="en-US" sz="2000" dirty="0" smtClean="0">
                <a:solidFill>
                  <a:srgbClr val="FF0000"/>
                </a:solidFill>
              </a:rPr>
              <a:t>new Linac 4 connection</a:t>
            </a:r>
            <a:r>
              <a:rPr lang="en-US" sz="2000" dirty="0" smtClean="0"/>
              <a:t> will be paramount.</a:t>
            </a:r>
          </a:p>
          <a:p>
            <a:r>
              <a:rPr lang="en-US" sz="2000" dirty="0" smtClean="0"/>
              <a:t>LHC future performance will largely </a:t>
            </a:r>
            <a:r>
              <a:rPr lang="en-US" sz="2000" dirty="0" smtClean="0">
                <a:solidFill>
                  <a:srgbClr val="FF0000"/>
                </a:solidFill>
              </a:rPr>
              <a:t>depend of a good restart of the CERN injector complex</a:t>
            </a:r>
            <a:r>
              <a:rPr lang="en-US" sz="2000" dirty="0" smtClean="0"/>
              <a:t>.</a:t>
            </a:r>
            <a:endParaRPr lang="en-US" sz="2000" dirty="0" smtClean="0">
              <a:solidFill>
                <a:srgbClr val="FF0000"/>
              </a:solidFill>
            </a:endParaRPr>
          </a:p>
          <a:p>
            <a:r>
              <a:rPr lang="en-US" sz="2000" dirty="0" smtClean="0"/>
              <a:t>The </a:t>
            </a:r>
            <a:r>
              <a:rPr lang="en-US" sz="2000" dirty="0" smtClean="0">
                <a:solidFill>
                  <a:srgbClr val="FF0000"/>
                </a:solidFill>
              </a:rPr>
              <a:t>new tools </a:t>
            </a:r>
            <a:r>
              <a:rPr lang="en-US" sz="2000" dirty="0" smtClean="0"/>
              <a:t>and </a:t>
            </a:r>
            <a:r>
              <a:rPr lang="en-US" sz="2000" u="sng" dirty="0" smtClean="0">
                <a:solidFill>
                  <a:srgbClr val="FF0000"/>
                </a:solidFill>
              </a:rPr>
              <a:t>our experience</a:t>
            </a:r>
            <a:r>
              <a:rPr lang="en-US" sz="2000" dirty="0" smtClean="0"/>
              <a:t> for re-commissioning  will be crucial for a smooth restart of our machines.</a:t>
            </a:r>
          </a:p>
        </p:txBody>
      </p:sp>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Rectangle 5"/>
          <p:cNvSpPr>
            <a:spLocks noChangeArrowheads="1"/>
          </p:cNvSpPr>
          <p:nvPr/>
        </p:nvSpPr>
        <p:spPr bwMode="auto">
          <a:xfrm>
            <a:off x="8841360" y="1479020"/>
            <a:ext cx="72000" cy="1260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250" y="3200400"/>
            <a:ext cx="1844556" cy="1821499"/>
          </a:xfrm>
          <a:prstGeom prst="rect">
            <a:avLst/>
          </a:prstGeom>
          <a:ln>
            <a:noFill/>
          </a:ln>
          <a:effectLst>
            <a:softEdge rad="112500"/>
          </a:effectLst>
        </p:spPr>
      </p:pic>
      <p:sp>
        <p:nvSpPr>
          <p:cNvPr id="8" name="TextBox 7"/>
          <p:cNvSpPr txBox="1"/>
          <p:nvPr/>
        </p:nvSpPr>
        <p:spPr>
          <a:xfrm>
            <a:off x="1752600" y="5200471"/>
            <a:ext cx="5257800" cy="1200329"/>
          </a:xfrm>
          <a:prstGeom prst="rect">
            <a:avLst/>
          </a:prstGeom>
          <a:noFill/>
          <a:ln>
            <a:noFill/>
          </a:ln>
        </p:spPr>
        <p:txBody>
          <a:bodyPr wrap="square" rtlCol="0" anchor="ctr" anchorCtr="1">
            <a:spAutoFit/>
          </a:bodyPr>
          <a:lstStyle/>
          <a:p>
            <a:pPr algn="ctr"/>
            <a:r>
              <a:rPr lang="en-GB" sz="3600" dirty="0" smtClean="0">
                <a:latin typeface="Buxton Sketch" panose="03080500000500000004" pitchFamily="66" charset="0"/>
              </a:rPr>
              <a:t>We are still giving it all we can and will continue to give it all!!!</a:t>
            </a:r>
            <a:endParaRPr lang="en-GB" sz="3600" dirty="0">
              <a:latin typeface="Buxton Sketch" panose="03080500000500000004" pitchFamily="66" charset="0"/>
            </a:endParaRPr>
          </a:p>
        </p:txBody>
      </p:sp>
    </p:spTree>
    <p:extLst>
      <p:ext uri="{BB962C8B-B14F-4D97-AF65-F5344CB8AC3E}">
        <p14:creationId xmlns:p14="http://schemas.microsoft.com/office/powerpoint/2010/main" val="190138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rot="16200000">
            <a:off x="7690360" y="5339079"/>
            <a:ext cx="2367281" cy="365760"/>
          </a:xfrm>
        </p:spPr>
        <p:txBody>
          <a:bodyPr/>
          <a:lstStyle/>
          <a:p>
            <a:r>
              <a:rPr lang="en-US" dirty="0" smtClean="0"/>
              <a:t>Abdelouahid AKROH / BE-OP-PSB</a:t>
            </a:r>
            <a:endParaRPr lang="en-US" dirty="0"/>
          </a:p>
        </p:txBody>
      </p:sp>
      <p:grpSp>
        <p:nvGrpSpPr>
          <p:cNvPr id="10" name="Group 9"/>
          <p:cNvGrpSpPr/>
          <p:nvPr/>
        </p:nvGrpSpPr>
        <p:grpSpPr>
          <a:xfrm>
            <a:off x="3124200" y="228600"/>
            <a:ext cx="2735842" cy="2736000"/>
            <a:chOff x="6389841" y="4096660"/>
            <a:chExt cx="2735842" cy="2736000"/>
          </a:xfrm>
        </p:grpSpPr>
        <p:sp>
          <p:nvSpPr>
            <p:cNvPr id="11" name="Oval 10"/>
            <p:cNvSpPr>
              <a:spLocks noChangeAspect="1"/>
            </p:cNvSpPr>
            <p:nvPr userDrawn="1"/>
          </p:nvSpPr>
          <p:spPr>
            <a:xfrm>
              <a:off x="6389841" y="4096660"/>
              <a:ext cx="2735842" cy="2736000"/>
            </a:xfrm>
            <a:prstGeom prst="ellipse">
              <a:avLst/>
            </a:prstGeom>
            <a:solidFill>
              <a:srgbClr val="005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6042" y="4399414"/>
              <a:ext cx="2160000" cy="2160000"/>
            </a:xfrm>
            <a:prstGeom prst="rect">
              <a:avLst/>
            </a:prstGeom>
            <a:effectLst>
              <a:outerShdw blurRad="50800" dist="38100" dir="8100000" algn="tr" rotWithShape="0">
                <a:prstClr val="black">
                  <a:alpha val="40000"/>
                </a:prstClr>
              </a:outerShdw>
            </a:effectLst>
          </p:spPr>
        </p:pic>
      </p:grpSp>
      <p:pic>
        <p:nvPicPr>
          <p:cNvPr id="13" name="Picture 12"/>
          <p:cNvPicPr>
            <a:picLocks noChangeAspect="1"/>
          </p:cNvPicPr>
          <p:nvPr/>
        </p:nvPicPr>
        <p:blipFill>
          <a:blip r:embed="rId3" cstate="print">
            <a:clrChange>
              <a:clrFrom>
                <a:srgbClr val="BEBEBE">
                  <a:alpha val="74902"/>
                </a:srgbClr>
              </a:clrFrom>
              <a:clrTo>
                <a:srgbClr val="BEBEBE">
                  <a:alpha val="0"/>
                </a:srgbClr>
              </a:clrTo>
            </a:clrChange>
            <a:extLst>
              <a:ext uri="{28A0092B-C50C-407E-A947-70E740481C1C}">
                <a14:useLocalDpi xmlns:a14="http://schemas.microsoft.com/office/drawing/2010/main" val="0"/>
              </a:ext>
            </a:extLst>
          </a:blip>
          <a:stretch>
            <a:fillRect/>
          </a:stretch>
        </p:blipFill>
        <p:spPr>
          <a:xfrm>
            <a:off x="2971800" y="6400800"/>
            <a:ext cx="3200400" cy="350728"/>
          </a:xfrm>
          <a:prstGeom prst="rect">
            <a:avLst/>
          </a:prstGeom>
        </p:spPr>
      </p:pic>
      <p:grpSp>
        <p:nvGrpSpPr>
          <p:cNvPr id="14" name="Group 13"/>
          <p:cNvGrpSpPr/>
          <p:nvPr/>
        </p:nvGrpSpPr>
        <p:grpSpPr>
          <a:xfrm>
            <a:off x="3890666" y="5340754"/>
            <a:ext cx="1362667" cy="798645"/>
            <a:chOff x="3917044" y="4797930"/>
            <a:chExt cx="1362667" cy="798645"/>
          </a:xfrm>
        </p:grpSpPr>
        <p:pic>
          <p:nvPicPr>
            <p:cNvPr id="15" name="Picture 14"/>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5876">
              <a:off x="4441076" y="4891251"/>
              <a:ext cx="320899" cy="612000"/>
            </a:xfrm>
            <a:prstGeom prst="rect">
              <a:avLst/>
            </a:prstGeom>
          </p:spPr>
        </p:pic>
        <p:pic>
          <p:nvPicPr>
            <p:cNvPr id="16" name="Picture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7044" y="4797930"/>
              <a:ext cx="418765" cy="798645"/>
            </a:xfrm>
            <a:prstGeom prst="rect">
              <a:avLst/>
            </a:prstGeom>
          </p:spPr>
        </p:pic>
        <p:pic>
          <p:nvPicPr>
            <p:cNvPr id="17" name="Picture 16"/>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478995">
              <a:off x="4923013" y="5134482"/>
              <a:ext cx="245395" cy="468000"/>
            </a:xfrm>
            <a:prstGeom prst="rect">
              <a:avLst/>
            </a:prstGeom>
          </p:spPr>
        </p:pic>
      </p:grpSp>
      <p:sp>
        <p:nvSpPr>
          <p:cNvPr id="18" name="Rectangle 17"/>
          <p:cNvSpPr/>
          <p:nvPr/>
        </p:nvSpPr>
        <p:spPr>
          <a:xfrm>
            <a:off x="1745241" y="4724400"/>
            <a:ext cx="5493760" cy="523220"/>
          </a:xfrm>
          <a:prstGeom prst="rect">
            <a:avLst/>
          </a:prstGeom>
        </p:spPr>
        <p:txBody>
          <a:bodyPr wrap="square">
            <a:spAutoFit/>
          </a:bodyPr>
          <a:lstStyle/>
          <a:p>
            <a:pPr algn="ctr"/>
            <a:r>
              <a:rPr kumimoji="0" lang="en-US" sz="2800" b="0" i="0" u="none" strike="noStrike" kern="1200" cap="none" spc="0" normalizeH="0" baseline="0" noProof="0" dirty="0" smtClean="0">
                <a:ln>
                  <a:noFill/>
                </a:ln>
                <a:solidFill>
                  <a:srgbClr val="0054A3"/>
                </a:solidFill>
                <a:effectLst/>
                <a:uLnTx/>
                <a:uFillTx/>
                <a:latin typeface="+mn-lt"/>
                <a:ea typeface="+mj-ea"/>
                <a:cs typeface="+mj-cs"/>
              </a:rPr>
              <a:t>THANK YOU FOR YOUR ATTENTION!</a:t>
            </a:r>
            <a:endParaRPr lang="en-GB" sz="1100" dirty="0">
              <a:solidFill>
                <a:srgbClr val="0054A3"/>
              </a:solidFill>
              <a:latin typeface="+mn-lt"/>
            </a:endParaRPr>
          </a:p>
        </p:txBody>
      </p:sp>
      <p:sp>
        <p:nvSpPr>
          <p:cNvPr id="19" name="Rectangle 18"/>
          <p:cNvSpPr/>
          <p:nvPr/>
        </p:nvSpPr>
        <p:spPr>
          <a:xfrm>
            <a:off x="830841" y="3138607"/>
            <a:ext cx="7322560" cy="1446550"/>
          </a:xfrm>
          <a:prstGeom prst="rect">
            <a:avLst/>
          </a:prstGeom>
        </p:spPr>
        <p:txBody>
          <a:bodyPr wrap="square">
            <a:spAutoFit/>
          </a:bodyPr>
          <a:lstStyle/>
          <a:p>
            <a:pPr algn="ctr"/>
            <a:r>
              <a:rPr lang="en-US" sz="2400" u="sng" dirty="0" smtClean="0">
                <a:solidFill>
                  <a:srgbClr val="0054A3"/>
                </a:solidFill>
                <a:ea typeface="+mj-ea"/>
                <a:cs typeface="+mj-cs"/>
              </a:rPr>
              <a:t>Special thanks: </a:t>
            </a:r>
          </a:p>
          <a:p>
            <a:pPr algn="ctr"/>
            <a:r>
              <a:rPr lang="en-US" sz="1600" b="1" dirty="0" smtClean="0">
                <a:solidFill>
                  <a:srgbClr val="0054A3"/>
                </a:solidFill>
              </a:rPr>
              <a:t>B</a:t>
            </a:r>
            <a:r>
              <a:rPr lang="en-US" sz="1600" b="1" dirty="0">
                <a:solidFill>
                  <a:srgbClr val="0054A3"/>
                </a:solidFill>
              </a:rPr>
              <a:t>. Mikulec </a:t>
            </a:r>
            <a:r>
              <a:rPr lang="en-US" sz="1600" dirty="0">
                <a:solidFill>
                  <a:srgbClr val="0054A3"/>
                </a:solidFill>
              </a:rPr>
              <a:t>(</a:t>
            </a:r>
            <a:r>
              <a:rPr lang="en-US" sz="1600" dirty="0" smtClean="0">
                <a:solidFill>
                  <a:srgbClr val="0054A3"/>
                </a:solidFill>
              </a:rPr>
              <a:t>PSB </a:t>
            </a:r>
            <a:r>
              <a:rPr lang="en-US" sz="1600" dirty="0">
                <a:solidFill>
                  <a:srgbClr val="0054A3"/>
                </a:solidFill>
              </a:rPr>
              <a:t>section leader</a:t>
            </a:r>
            <a:r>
              <a:rPr lang="en-US" sz="1600" dirty="0" smtClean="0">
                <a:solidFill>
                  <a:srgbClr val="0054A3"/>
                </a:solidFill>
              </a:rPr>
              <a:t>)</a:t>
            </a:r>
            <a:endParaRPr lang="en-US" sz="1600" dirty="0" smtClean="0">
              <a:solidFill>
                <a:srgbClr val="0054A3"/>
              </a:solidFill>
              <a:ea typeface="+mj-ea"/>
              <a:cs typeface="+mj-cs"/>
            </a:endParaRPr>
          </a:p>
          <a:p>
            <a:pPr algn="ctr"/>
            <a:r>
              <a:rPr lang="en-US" sz="1600" b="1" dirty="0" smtClean="0">
                <a:solidFill>
                  <a:srgbClr val="0054A3"/>
                </a:solidFill>
                <a:ea typeface="+mj-ea"/>
                <a:cs typeface="+mj-cs"/>
              </a:rPr>
              <a:t>F. Chapuis </a:t>
            </a:r>
            <a:r>
              <a:rPr lang="en-US" sz="1600" dirty="0" smtClean="0">
                <a:solidFill>
                  <a:srgbClr val="0054A3"/>
                </a:solidFill>
                <a:ea typeface="+mj-ea"/>
                <a:cs typeface="+mj-cs"/>
              </a:rPr>
              <a:t>(CPS shift leader; 2</a:t>
            </a:r>
            <a:r>
              <a:rPr lang="en-US" sz="1600" baseline="30000" dirty="0" smtClean="0">
                <a:solidFill>
                  <a:srgbClr val="0054A3"/>
                </a:solidFill>
                <a:ea typeface="+mj-ea"/>
                <a:cs typeface="+mj-cs"/>
              </a:rPr>
              <a:t>nd</a:t>
            </a:r>
            <a:r>
              <a:rPr lang="en-US" sz="1600" dirty="0" smtClean="0">
                <a:solidFill>
                  <a:srgbClr val="0054A3"/>
                </a:solidFill>
                <a:ea typeface="+mj-ea"/>
                <a:cs typeface="+mj-cs"/>
              </a:rPr>
              <a:t> PSB recommissioning Coordinator)</a:t>
            </a:r>
          </a:p>
          <a:p>
            <a:pPr algn="ctr"/>
            <a:r>
              <a:rPr lang="en-US" sz="1600" b="1" dirty="0" smtClean="0">
                <a:solidFill>
                  <a:srgbClr val="0054A3"/>
                </a:solidFill>
                <a:ea typeface="+mj-ea"/>
                <a:cs typeface="+mj-cs"/>
              </a:rPr>
              <a:t>E. Matli </a:t>
            </a:r>
            <a:r>
              <a:rPr lang="en-US" sz="1600" dirty="0" smtClean="0">
                <a:solidFill>
                  <a:srgbClr val="0054A3"/>
                </a:solidFill>
                <a:ea typeface="+mj-ea"/>
                <a:cs typeface="+mj-cs"/>
              </a:rPr>
              <a:t>(ISOLDE supervisor; Web </a:t>
            </a:r>
            <a:r>
              <a:rPr lang="en-US" sz="1600" dirty="0">
                <a:solidFill>
                  <a:srgbClr val="0054A3"/>
                </a:solidFill>
                <a:ea typeface="+mj-ea"/>
                <a:cs typeface="+mj-cs"/>
              </a:rPr>
              <a:t>D</a:t>
            </a:r>
            <a:r>
              <a:rPr lang="en-US" sz="1600" dirty="0" smtClean="0">
                <a:solidFill>
                  <a:srgbClr val="0054A3"/>
                </a:solidFill>
                <a:ea typeface="+mj-ea"/>
                <a:cs typeface="+mj-cs"/>
              </a:rPr>
              <a:t>eveloper)</a:t>
            </a:r>
          </a:p>
          <a:p>
            <a:pPr algn="ctr"/>
            <a:r>
              <a:rPr lang="en-US" sz="1600" b="1" dirty="0" smtClean="0">
                <a:solidFill>
                  <a:srgbClr val="0054A3"/>
                </a:solidFill>
                <a:ea typeface="+mj-ea"/>
                <a:cs typeface="+mj-cs"/>
              </a:rPr>
              <a:t>B. Urbaniec </a:t>
            </a:r>
            <a:r>
              <a:rPr lang="en-US" sz="1600" dirty="0" smtClean="0">
                <a:solidFill>
                  <a:srgbClr val="0054A3"/>
                </a:solidFill>
                <a:ea typeface="+mj-ea"/>
                <a:cs typeface="+mj-cs"/>
              </a:rPr>
              <a:t>(Computing Engineer in the Control Group; Web Developer)</a:t>
            </a:r>
          </a:p>
        </p:txBody>
      </p:sp>
    </p:spTree>
    <p:extLst>
      <p:ext uri="{BB962C8B-B14F-4D97-AF65-F5344CB8AC3E}">
        <p14:creationId xmlns:p14="http://schemas.microsoft.com/office/powerpoint/2010/main" val="220509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Abdelouahid AKROH / BE-OP-PSB</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Rectangle 5"/>
          <p:cNvSpPr>
            <a:spLocks noChangeArrowheads="1"/>
          </p:cNvSpPr>
          <p:nvPr/>
        </p:nvSpPr>
        <p:spPr bwMode="auto">
          <a:xfrm flipV="1">
            <a:off x="8841360" y="1479000"/>
            <a:ext cx="72000" cy="36000"/>
          </a:xfrm>
          <a:prstGeom prst="roundRect">
            <a:avLst/>
          </a:prstGeom>
          <a:solidFill>
            <a:schemeClr val="bg1"/>
          </a:solidFill>
          <a:ln w="9525">
            <a:noFill/>
            <a:miter lim="800000"/>
            <a:headEnd/>
            <a:tailEnd/>
          </a:ln>
        </p:spPr>
        <p:txBody>
          <a:bodyPr wrap="none" anchor="ctr"/>
          <a:lstStyle/>
          <a:p>
            <a:pPr algn="ctr" eaLnBrk="0" hangingPunct="0">
              <a:spcBef>
                <a:spcPct val="50000"/>
              </a:spcBef>
            </a:pPr>
            <a:endParaRPr lang="en-US" dirty="0"/>
          </a:p>
        </p:txBody>
      </p:sp>
      <p:sp>
        <p:nvSpPr>
          <p:cNvPr id="8" name="Rectangle 5"/>
          <p:cNvSpPr>
            <a:spLocks noChangeArrowheads="1"/>
          </p:cNvSpPr>
          <p:nvPr/>
        </p:nvSpPr>
        <p:spPr bwMode="auto">
          <a:xfrm>
            <a:off x="8841701" y="2673638"/>
            <a:ext cx="72000" cy="648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7" name="Content Placeholder 5"/>
          <p:cNvSpPr>
            <a:spLocks noGrp="1"/>
          </p:cNvSpPr>
          <p:nvPr>
            <p:ph idx="1"/>
          </p:nvPr>
        </p:nvSpPr>
        <p:spPr>
          <a:xfrm>
            <a:off x="228600" y="1143000"/>
            <a:ext cx="8229600" cy="5486400"/>
          </a:xfrm>
        </p:spPr>
        <p:txBody>
          <a:bodyPr>
            <a:normAutofit lnSpcReduction="10000"/>
          </a:bodyPr>
          <a:lstStyle/>
          <a:p>
            <a:pPr marL="360363" indent="-360363">
              <a:lnSpc>
                <a:spcPct val="250000"/>
              </a:lnSpc>
              <a:spcBef>
                <a:spcPts val="0"/>
              </a:spcBef>
              <a:buClrTx/>
              <a:buFont typeface="+mj-lt"/>
              <a:buAutoNum type="romanUcPeriod"/>
            </a:pPr>
            <a:r>
              <a:rPr lang="en-GB" sz="2400" dirty="0" smtClean="0">
                <a:ln w="6350">
                  <a:noFill/>
                </a:ln>
                <a:solidFill>
                  <a:schemeClr val="tx2"/>
                </a:solidFill>
                <a:effectLst>
                  <a:glow rad="63500">
                    <a:schemeClr val="accent6">
                      <a:satMod val="175000"/>
                      <a:alpha val="40000"/>
                    </a:schemeClr>
                  </a:glow>
                </a:effectLst>
              </a:rPr>
              <a:t>LHC </a:t>
            </a:r>
            <a:r>
              <a:rPr lang="en-GB" sz="2400" dirty="0">
                <a:ln w="6350">
                  <a:noFill/>
                </a:ln>
                <a:solidFill>
                  <a:schemeClr val="tx2"/>
                </a:solidFill>
                <a:effectLst>
                  <a:glow rad="63500">
                    <a:schemeClr val="accent6">
                      <a:satMod val="175000"/>
                      <a:alpha val="40000"/>
                    </a:schemeClr>
                  </a:glow>
                </a:effectLst>
              </a:rPr>
              <a:t>injectors </a:t>
            </a:r>
            <a:r>
              <a:rPr lang="en-GB" sz="2400" dirty="0" smtClean="0">
                <a:ln w="6350">
                  <a:noFill/>
                </a:ln>
                <a:solidFill>
                  <a:schemeClr val="tx2"/>
                </a:solidFill>
                <a:effectLst>
                  <a:glow rad="63500">
                    <a:schemeClr val="accent6">
                      <a:satMod val="175000"/>
                      <a:alpha val="40000"/>
                    </a:schemeClr>
                  </a:glow>
                </a:effectLst>
              </a:rPr>
              <a:t>complex</a:t>
            </a:r>
          </a:p>
          <a:p>
            <a:pPr marL="360363" indent="-360363">
              <a:lnSpc>
                <a:spcPct val="250000"/>
              </a:lnSpc>
              <a:spcBef>
                <a:spcPts val="0"/>
              </a:spcBef>
              <a:buClrTx/>
              <a:buFont typeface="+mj-lt"/>
              <a:buAutoNum type="romanUcPeriod"/>
            </a:pPr>
            <a:r>
              <a:rPr lang="en-GB" sz="2400" dirty="0"/>
              <a:t>Long-term </a:t>
            </a:r>
            <a:r>
              <a:rPr lang="en-GB" sz="2400" dirty="0" smtClean="0"/>
              <a:t>Schedule</a:t>
            </a:r>
            <a:endParaRPr lang="en-GB" sz="2400" dirty="0" smtClean="0">
              <a:solidFill>
                <a:schemeClr val="tx2"/>
              </a:solidFill>
            </a:endParaRPr>
          </a:p>
          <a:p>
            <a:pPr marL="360363" indent="-360363">
              <a:lnSpc>
                <a:spcPct val="250000"/>
              </a:lnSpc>
              <a:spcBef>
                <a:spcPts val="0"/>
              </a:spcBef>
              <a:buClrTx/>
              <a:buFont typeface="+mj-lt"/>
              <a:buAutoNum type="romanUcPeriod"/>
            </a:pPr>
            <a:r>
              <a:rPr lang="en-GB" sz="2400" dirty="0" smtClean="0">
                <a:solidFill>
                  <a:schemeClr val="tx2"/>
                </a:solidFill>
              </a:rPr>
              <a:t>Re-commissioning</a:t>
            </a:r>
          </a:p>
          <a:p>
            <a:pPr marL="360363" indent="-360363">
              <a:lnSpc>
                <a:spcPct val="250000"/>
              </a:lnSpc>
              <a:spcBef>
                <a:spcPts val="0"/>
              </a:spcBef>
              <a:buClrTx/>
              <a:buFont typeface="+mj-lt"/>
              <a:buAutoNum type="romanUcPeriod"/>
            </a:pPr>
            <a:r>
              <a:rPr lang="en-GB" sz="2400" dirty="0" smtClean="0">
                <a:solidFill>
                  <a:schemeClr val="tx2"/>
                </a:solidFill>
              </a:rPr>
              <a:t>Long </a:t>
            </a:r>
            <a:r>
              <a:rPr lang="en-GB" sz="2400" dirty="0">
                <a:solidFill>
                  <a:schemeClr val="tx2"/>
                </a:solidFill>
              </a:rPr>
              <a:t>Shutdown </a:t>
            </a:r>
            <a:r>
              <a:rPr lang="en-GB" sz="2400" dirty="0" smtClean="0">
                <a:solidFill>
                  <a:schemeClr val="tx2"/>
                </a:solidFill>
              </a:rPr>
              <a:t>2 works in the Booster</a:t>
            </a:r>
          </a:p>
          <a:p>
            <a:pPr marL="360363" indent="-360363">
              <a:lnSpc>
                <a:spcPct val="250000"/>
              </a:lnSpc>
              <a:spcBef>
                <a:spcPts val="0"/>
              </a:spcBef>
              <a:buClrTx/>
              <a:buFont typeface="+mj-lt"/>
              <a:buAutoNum type="romanUcPeriod"/>
            </a:pPr>
            <a:r>
              <a:rPr lang="en-GB" sz="2400" dirty="0"/>
              <a:t>2020 machines preparation: Linac4/Booster</a:t>
            </a:r>
          </a:p>
          <a:p>
            <a:pPr marL="360363" indent="-360363">
              <a:lnSpc>
                <a:spcPct val="250000"/>
              </a:lnSpc>
              <a:spcBef>
                <a:spcPts val="0"/>
              </a:spcBef>
              <a:buClrTx/>
              <a:buFont typeface="+mj-lt"/>
              <a:buAutoNum type="romanUcPeriod"/>
            </a:pPr>
            <a:r>
              <a:rPr lang="en-GB" sz="2400" dirty="0" smtClean="0">
                <a:solidFill>
                  <a:schemeClr val="tx2"/>
                </a:solidFill>
              </a:rPr>
              <a:t>Summary</a:t>
            </a:r>
            <a:endParaRPr lang="en-GB" sz="1600" dirty="0">
              <a:solidFill>
                <a:srgbClr val="4F81BD">
                  <a:lumMod val="75000"/>
                </a:srgbClr>
              </a:solidFill>
            </a:endParaRPr>
          </a:p>
        </p:txBody>
      </p:sp>
      <p:sp>
        <p:nvSpPr>
          <p:cNvPr id="9" name="Title 4"/>
          <p:cNvSpPr>
            <a:spLocks noGrp="1"/>
          </p:cNvSpPr>
          <p:nvPr>
            <p:ph type="title"/>
          </p:nvPr>
        </p:nvSpPr>
        <p:spPr>
          <a:xfrm>
            <a:off x="228600" y="76200"/>
            <a:ext cx="8229600" cy="715962"/>
          </a:xfrm>
        </p:spPr>
        <p:txBody>
          <a:bodyPr/>
          <a:lstStyle/>
          <a:p>
            <a:pPr algn="ctr"/>
            <a:r>
              <a:rPr lang="en-US" sz="4400" dirty="0" smtClean="0"/>
              <a:t>OUTLINE</a:t>
            </a:r>
            <a:endParaRPr lang="fr-FR" sz="4400" dirty="0"/>
          </a:p>
        </p:txBody>
      </p:sp>
      <p:sp>
        <p:nvSpPr>
          <p:cNvPr id="2" name="Rectangle 1"/>
          <p:cNvSpPr/>
          <p:nvPr/>
        </p:nvSpPr>
        <p:spPr>
          <a:xfrm>
            <a:off x="228600" y="2362200"/>
            <a:ext cx="6248400" cy="403860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494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3" y="2434818"/>
            <a:ext cx="5480507" cy="4420800"/>
          </a:xfrm>
          <a:prstGeom prst="rect">
            <a:avLst/>
          </a:prstGeom>
          <a:ln>
            <a:noFill/>
          </a:ln>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44" y="184575"/>
            <a:ext cx="8047056" cy="648885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080060" y="143710"/>
            <a:ext cx="1953686" cy="1188000"/>
          </a:xfrm>
          <a:prstGeom prst="rect">
            <a:avLst/>
          </a:prstGeom>
          <a:ln w="50800">
            <a:solidFill>
              <a:srgbClr val="C998BD"/>
            </a:solidFill>
          </a:ln>
        </p:spPr>
      </p:pic>
      <p:sp>
        <p:nvSpPr>
          <p:cNvPr id="18" name="TextBox 17"/>
          <p:cNvSpPr txBox="1"/>
          <p:nvPr/>
        </p:nvSpPr>
        <p:spPr>
          <a:xfrm>
            <a:off x="216246" y="1386565"/>
            <a:ext cx="1612554" cy="1169551"/>
          </a:xfrm>
          <a:prstGeom prst="rect">
            <a:avLst/>
          </a:prstGeom>
          <a:noFill/>
        </p:spPr>
        <p:txBody>
          <a:bodyPr wrap="square" rtlCol="0">
            <a:spAutoFit/>
          </a:bodyPr>
          <a:lstStyle/>
          <a:p>
            <a:pPr lvl="0" algn="ctr"/>
            <a:r>
              <a:rPr lang="en-GB" sz="1400" b="1" i="1" u="sng" dirty="0" smtClean="0">
                <a:solidFill>
                  <a:srgbClr val="760998"/>
                </a:solidFill>
              </a:rPr>
              <a:t>LINAC 2</a:t>
            </a:r>
            <a:r>
              <a:rPr lang="en-GB" sz="1400" b="1" i="1" u="sng" dirty="0" smtClean="0">
                <a:solidFill>
                  <a:srgbClr val="760998"/>
                </a:solidFill>
                <a:sym typeface="Wingdings" panose="05000000000000000000" pitchFamily="2" charset="2"/>
              </a:rPr>
              <a:t> </a:t>
            </a:r>
            <a:r>
              <a:rPr lang="en-GB" sz="1400" b="1" i="1" u="sng" dirty="0" smtClean="0">
                <a:solidFill>
                  <a:srgbClr val="760998"/>
                </a:solidFill>
              </a:rPr>
              <a:t>LINAC 4</a:t>
            </a:r>
            <a:r>
              <a:rPr lang="en-GB" sz="1400" i="1" u="sng" dirty="0" smtClean="0">
                <a:solidFill>
                  <a:srgbClr val="760998"/>
                </a:solidFill>
              </a:rPr>
              <a:t> </a:t>
            </a:r>
          </a:p>
          <a:p>
            <a:pPr lvl="0" algn="ctr"/>
            <a:r>
              <a:rPr lang="en-GB" sz="1400" i="1" dirty="0" smtClean="0">
                <a:solidFill>
                  <a:srgbClr val="760998"/>
                </a:solidFill>
              </a:rPr>
              <a:t>Proton</a:t>
            </a:r>
            <a:r>
              <a:rPr lang="en-GB" sz="1400" i="1" dirty="0" smtClean="0">
                <a:solidFill>
                  <a:srgbClr val="760998"/>
                </a:solidFill>
                <a:sym typeface="Wingdings" panose="05000000000000000000" pitchFamily="2" charset="2"/>
              </a:rPr>
              <a:t> </a:t>
            </a:r>
            <a:r>
              <a:rPr lang="en-GB" sz="1400" i="1" dirty="0" smtClean="0">
                <a:solidFill>
                  <a:srgbClr val="760998"/>
                </a:solidFill>
              </a:rPr>
              <a:t>H- source and first stage of acceleration  </a:t>
            </a:r>
            <a:r>
              <a:rPr lang="en-GB" sz="1400" b="1" i="1" dirty="0" smtClean="0">
                <a:solidFill>
                  <a:srgbClr val="760998"/>
                </a:solidFill>
              </a:rPr>
              <a:t>(50MeV/160MeV)</a:t>
            </a:r>
            <a:endParaRPr lang="en-GB" sz="1400" b="1" i="1" dirty="0">
              <a:solidFill>
                <a:srgbClr val="760998"/>
              </a:solidFill>
            </a:endParaRPr>
          </a:p>
        </p:txBody>
      </p:sp>
      <p:sp>
        <p:nvSpPr>
          <p:cNvPr id="19" name="TextBox 18"/>
          <p:cNvSpPr txBox="1"/>
          <p:nvPr/>
        </p:nvSpPr>
        <p:spPr>
          <a:xfrm>
            <a:off x="2058969" y="1386565"/>
            <a:ext cx="1974777" cy="1169551"/>
          </a:xfrm>
          <a:prstGeom prst="rect">
            <a:avLst/>
          </a:prstGeom>
          <a:noFill/>
          <a:ln>
            <a:noFill/>
          </a:ln>
        </p:spPr>
        <p:txBody>
          <a:bodyPr wrap="square" rtlCol="0">
            <a:spAutoFit/>
          </a:bodyPr>
          <a:lstStyle/>
          <a:p>
            <a:pPr lvl="0" algn="ctr"/>
            <a:r>
              <a:rPr lang="en-GB" sz="1400" b="1" i="1" u="sng" dirty="0" smtClean="0">
                <a:solidFill>
                  <a:srgbClr val="C998BD"/>
                </a:solidFill>
              </a:rPr>
              <a:t>Booster</a:t>
            </a:r>
          </a:p>
          <a:p>
            <a:pPr lvl="0" algn="ctr"/>
            <a:r>
              <a:rPr lang="en-GB" sz="1400" i="1" dirty="0" smtClean="0">
                <a:solidFill>
                  <a:srgbClr val="C998BD"/>
                </a:solidFill>
              </a:rPr>
              <a:t>Determines beam intensity, Hor./Ver. parameters </a:t>
            </a:r>
            <a:r>
              <a:rPr lang="en-GB" sz="1400" b="1" i="1" dirty="0" smtClean="0">
                <a:solidFill>
                  <a:srgbClr val="C998BD"/>
                </a:solidFill>
              </a:rPr>
              <a:t>(1.4GeV/2GeV)</a:t>
            </a:r>
            <a:endParaRPr lang="en-GB" sz="1400" b="1" i="1" dirty="0">
              <a:solidFill>
                <a:srgbClr val="C998BD"/>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6901" y="143709"/>
            <a:ext cx="1824499" cy="1188000"/>
          </a:xfrm>
          <a:prstGeom prst="rect">
            <a:avLst/>
          </a:prstGeom>
          <a:noFill/>
          <a:ln w="50800">
            <a:solidFill>
              <a:srgbClr val="B23889"/>
            </a:solidFill>
          </a:ln>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9184" y="143709"/>
            <a:ext cx="1780395" cy="1188000"/>
          </a:xfrm>
          <a:prstGeom prst="rect">
            <a:avLst/>
          </a:prstGeom>
          <a:noFill/>
          <a:ln w="50800">
            <a:solidFill>
              <a:srgbClr val="5876AF"/>
            </a:solidFill>
          </a:ln>
        </p:spPr>
      </p:pic>
      <p:sp>
        <p:nvSpPr>
          <p:cNvPr id="20" name="TextBox 19"/>
          <p:cNvSpPr txBox="1"/>
          <p:nvPr/>
        </p:nvSpPr>
        <p:spPr>
          <a:xfrm>
            <a:off x="4489600" y="1386565"/>
            <a:ext cx="1679099" cy="954107"/>
          </a:xfrm>
          <a:prstGeom prst="rect">
            <a:avLst/>
          </a:prstGeom>
          <a:noFill/>
        </p:spPr>
        <p:txBody>
          <a:bodyPr wrap="square" rtlCol="0">
            <a:spAutoFit/>
          </a:bodyPr>
          <a:lstStyle/>
          <a:p>
            <a:pPr lvl="0" algn="ctr"/>
            <a:r>
              <a:rPr lang="en-GB" sz="1400" b="1" i="1" u="sng" dirty="0" smtClean="0">
                <a:solidFill>
                  <a:srgbClr val="B23889"/>
                </a:solidFill>
              </a:rPr>
              <a:t>PS</a:t>
            </a:r>
          </a:p>
          <a:p>
            <a:pPr lvl="0" algn="ctr"/>
            <a:r>
              <a:rPr lang="en-GB" sz="1400" i="1" dirty="0" smtClean="0">
                <a:solidFill>
                  <a:srgbClr val="B23889"/>
                </a:solidFill>
              </a:rPr>
              <a:t>Gives longitudinal structure </a:t>
            </a:r>
          </a:p>
          <a:p>
            <a:pPr lvl="0" algn="ctr"/>
            <a:r>
              <a:rPr lang="en-GB" sz="1400" b="1" i="1" dirty="0" smtClean="0">
                <a:solidFill>
                  <a:srgbClr val="B23889"/>
                </a:solidFill>
              </a:rPr>
              <a:t>(26GeV)</a:t>
            </a:r>
            <a:endParaRPr lang="en-GB" sz="1400" b="1" i="1" dirty="0">
              <a:solidFill>
                <a:srgbClr val="B23889"/>
              </a:solidFill>
            </a:endParaRPr>
          </a:p>
        </p:txBody>
      </p:sp>
      <p:sp>
        <p:nvSpPr>
          <p:cNvPr id="21" name="TextBox 20"/>
          <p:cNvSpPr txBox="1"/>
          <p:nvPr/>
        </p:nvSpPr>
        <p:spPr>
          <a:xfrm>
            <a:off x="6667748" y="1386565"/>
            <a:ext cx="1610417" cy="954107"/>
          </a:xfrm>
          <a:prstGeom prst="rect">
            <a:avLst/>
          </a:prstGeom>
          <a:noFill/>
        </p:spPr>
        <p:txBody>
          <a:bodyPr wrap="square" rtlCol="0">
            <a:spAutoFit/>
          </a:bodyPr>
          <a:lstStyle/>
          <a:p>
            <a:pPr lvl="0" algn="ctr"/>
            <a:r>
              <a:rPr lang="en-GB" sz="1400" b="1" i="1" u="sng" dirty="0" smtClean="0">
                <a:solidFill>
                  <a:srgbClr val="5876AF"/>
                </a:solidFill>
              </a:rPr>
              <a:t>SPS</a:t>
            </a:r>
          </a:p>
          <a:p>
            <a:pPr lvl="0" algn="ctr"/>
            <a:r>
              <a:rPr lang="en-GB" sz="1400" i="1" dirty="0" smtClean="0">
                <a:solidFill>
                  <a:srgbClr val="5876AF"/>
                </a:solidFill>
              </a:rPr>
              <a:t>Final acceleration for LHC injection </a:t>
            </a:r>
            <a:r>
              <a:rPr lang="en-GB" sz="1400" b="1" i="1" dirty="0" smtClean="0">
                <a:solidFill>
                  <a:srgbClr val="5876AF"/>
                </a:solidFill>
              </a:rPr>
              <a:t>(450GeV)</a:t>
            </a:r>
            <a:endParaRPr lang="en-GB" sz="1400" b="1" i="1" dirty="0">
              <a:solidFill>
                <a:srgbClr val="5876AF"/>
              </a:solidFill>
            </a:endParaRPr>
          </a:p>
        </p:txBody>
      </p:sp>
      <p:sp>
        <p:nvSpPr>
          <p:cNvPr id="22" name="TextBox 21"/>
          <p:cNvSpPr txBox="1"/>
          <p:nvPr/>
        </p:nvSpPr>
        <p:spPr>
          <a:xfrm>
            <a:off x="5350780" y="4134800"/>
            <a:ext cx="2791328" cy="584775"/>
          </a:xfrm>
          <a:prstGeom prst="rect">
            <a:avLst/>
          </a:prstGeom>
          <a:noFill/>
        </p:spPr>
        <p:txBody>
          <a:bodyPr wrap="square" rtlCol="0">
            <a:spAutoFit/>
          </a:bodyPr>
          <a:lstStyle/>
          <a:p>
            <a:pPr algn="ctr"/>
            <a:r>
              <a:rPr lang="en-GB" sz="1600" i="1" dirty="0" smtClean="0">
                <a:solidFill>
                  <a:schemeClr val="tx2">
                    <a:lumMod val="75000"/>
                  </a:schemeClr>
                </a:solidFill>
              </a:rPr>
              <a:t>CCC - Cern Control Centre</a:t>
            </a:r>
          </a:p>
          <a:p>
            <a:pPr algn="ctr"/>
            <a:r>
              <a:rPr lang="en-GB" sz="1600" i="1" dirty="0" smtClean="0">
                <a:solidFill>
                  <a:schemeClr val="tx2">
                    <a:lumMod val="75000"/>
                  </a:schemeClr>
                </a:solidFill>
              </a:rPr>
              <a:t>(cf. </a:t>
            </a:r>
            <a:r>
              <a:rPr lang="en-GB" sz="1600" b="1" i="1" dirty="0" err="1" smtClean="0">
                <a:solidFill>
                  <a:schemeClr val="tx2">
                    <a:lumMod val="75000"/>
                  </a:schemeClr>
                </a:solidFill>
              </a:rPr>
              <a:t>R.Giachino’s</a:t>
            </a:r>
            <a:r>
              <a:rPr lang="en-GB" sz="1600" i="1" dirty="0" smtClean="0">
                <a:solidFill>
                  <a:schemeClr val="tx2">
                    <a:lumMod val="75000"/>
                  </a:schemeClr>
                </a:solidFill>
              </a:rPr>
              <a:t> talk)</a:t>
            </a:r>
          </a:p>
        </p:txBody>
      </p:sp>
      <p:sp>
        <p:nvSpPr>
          <p:cNvPr id="79" name="Rectangle 78"/>
          <p:cNvSpPr/>
          <p:nvPr/>
        </p:nvSpPr>
        <p:spPr>
          <a:xfrm>
            <a:off x="4338940" y="66923"/>
            <a:ext cx="4195460" cy="2295674"/>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Abdelouahid AKROH / BE-OP-PSB</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3" name="Rectangle 5"/>
          <p:cNvSpPr>
            <a:spLocks noChangeArrowheads="1"/>
          </p:cNvSpPr>
          <p:nvPr/>
        </p:nvSpPr>
        <p:spPr bwMode="auto">
          <a:xfrm>
            <a:off x="8841360" y="2620668"/>
            <a:ext cx="72000" cy="121091"/>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020" y="115069"/>
            <a:ext cx="1387780" cy="1188000"/>
          </a:xfrm>
          <a:prstGeom prst="rect">
            <a:avLst/>
          </a:prstGeom>
          <a:ln w="57150">
            <a:solidFill>
              <a:srgbClr val="925184"/>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021" y="117675"/>
            <a:ext cx="1387779" cy="1188000"/>
          </a:xfrm>
          <a:prstGeom prst="rect">
            <a:avLst/>
          </a:prstGeom>
        </p:spPr>
      </p:pic>
      <p:grpSp>
        <p:nvGrpSpPr>
          <p:cNvPr id="11" name="Group 10"/>
          <p:cNvGrpSpPr/>
          <p:nvPr/>
        </p:nvGrpSpPr>
        <p:grpSpPr>
          <a:xfrm>
            <a:off x="2162176" y="4795838"/>
            <a:ext cx="438150" cy="359568"/>
            <a:chOff x="2162176" y="4795838"/>
            <a:chExt cx="438150" cy="359568"/>
          </a:xfrm>
          <a:effectLst>
            <a:glow rad="101600">
              <a:srgbClr val="FF0000">
                <a:alpha val="40000"/>
              </a:srgbClr>
            </a:glow>
          </a:effectLst>
        </p:grpSpPr>
        <p:sp>
          <p:nvSpPr>
            <p:cNvPr id="30" name="Freeform 29"/>
            <p:cNvSpPr/>
            <p:nvPr/>
          </p:nvSpPr>
          <p:spPr>
            <a:xfrm>
              <a:off x="2162176" y="4795838"/>
              <a:ext cx="438150" cy="359568"/>
            </a:xfrm>
            <a:custGeom>
              <a:avLst/>
              <a:gdLst>
                <a:gd name="connsiteX0" fmla="*/ 0 w 428625"/>
                <a:gd name="connsiteY0" fmla="*/ 354806 h 354806"/>
                <a:gd name="connsiteX1" fmla="*/ 111919 w 428625"/>
                <a:gd name="connsiteY1" fmla="*/ 211931 h 354806"/>
                <a:gd name="connsiteX2" fmla="*/ 276225 w 428625"/>
                <a:gd name="connsiteY2" fmla="*/ 61912 h 354806"/>
                <a:gd name="connsiteX3" fmla="*/ 428625 w 428625"/>
                <a:gd name="connsiteY3" fmla="*/ 0 h 354806"/>
              </a:gdLst>
              <a:ahLst/>
              <a:cxnLst>
                <a:cxn ang="0">
                  <a:pos x="connsiteX0" y="connsiteY0"/>
                </a:cxn>
                <a:cxn ang="0">
                  <a:pos x="connsiteX1" y="connsiteY1"/>
                </a:cxn>
                <a:cxn ang="0">
                  <a:pos x="connsiteX2" y="connsiteY2"/>
                </a:cxn>
                <a:cxn ang="0">
                  <a:pos x="connsiteX3" y="connsiteY3"/>
                </a:cxn>
              </a:cxnLst>
              <a:rect l="l" t="t" r="r" b="b"/>
              <a:pathLst>
                <a:path w="428625" h="354806">
                  <a:moveTo>
                    <a:pt x="0" y="354806"/>
                  </a:moveTo>
                  <a:cubicBezTo>
                    <a:pt x="32941" y="307776"/>
                    <a:pt x="65882" y="260747"/>
                    <a:pt x="111919" y="211931"/>
                  </a:cubicBezTo>
                  <a:cubicBezTo>
                    <a:pt x="157957" y="163115"/>
                    <a:pt x="223441" y="97234"/>
                    <a:pt x="276225" y="61912"/>
                  </a:cubicBezTo>
                  <a:cubicBezTo>
                    <a:pt x="329009" y="26590"/>
                    <a:pt x="378817" y="13295"/>
                    <a:pt x="428625" y="0"/>
                  </a:cubicBezTo>
                </a:path>
              </a:pathLst>
            </a:custGeom>
            <a:noFill/>
            <a:ln w="28575">
              <a:solidFill>
                <a:srgbClr val="FF0000"/>
              </a:solidFill>
              <a:headEnd type="none" w="med" len="med"/>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p:cNvSpPr/>
            <p:nvPr/>
          </p:nvSpPr>
          <p:spPr>
            <a:xfrm rot="10583539">
              <a:off x="2192027" y="5019829"/>
              <a:ext cx="83205" cy="8281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627724" y="5017293"/>
            <a:ext cx="421957" cy="716756"/>
            <a:chOff x="1627724" y="5017293"/>
            <a:chExt cx="421957" cy="716756"/>
          </a:xfrm>
          <a:effectLst>
            <a:glow rad="101600">
              <a:srgbClr val="FF0000">
                <a:alpha val="40000"/>
              </a:srgbClr>
            </a:glow>
          </a:effectLst>
        </p:grpSpPr>
        <p:cxnSp>
          <p:nvCxnSpPr>
            <p:cNvPr id="3" name="Straight Connector 2"/>
            <p:cNvCxnSpPr/>
            <p:nvPr/>
          </p:nvCxnSpPr>
          <p:spPr>
            <a:xfrm flipH="1" flipV="1">
              <a:off x="1627724" y="5113973"/>
              <a:ext cx="205264" cy="6200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ight Triangle 11"/>
            <p:cNvSpPr/>
            <p:nvPr/>
          </p:nvSpPr>
          <p:spPr>
            <a:xfrm rot="6900819">
              <a:off x="1685741" y="5379060"/>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650532" y="5017293"/>
              <a:ext cx="399149" cy="164306"/>
            </a:xfrm>
            <a:custGeom>
              <a:avLst/>
              <a:gdLst>
                <a:gd name="connsiteX0" fmla="*/ 6186 w 399093"/>
                <a:gd name="connsiteY0" fmla="*/ 178594 h 178594"/>
                <a:gd name="connsiteX1" fmla="*/ 53811 w 399093"/>
                <a:gd name="connsiteY1" fmla="*/ 119062 h 178594"/>
                <a:gd name="connsiteX2" fmla="*/ 399093 w 399093"/>
                <a:gd name="connsiteY2" fmla="*/ 0 h 178594"/>
                <a:gd name="connsiteX0" fmla="*/ 2032 w 394939"/>
                <a:gd name="connsiteY0" fmla="*/ 178594 h 178594"/>
                <a:gd name="connsiteX1" fmla="*/ 78232 w 394939"/>
                <a:gd name="connsiteY1" fmla="*/ 114300 h 178594"/>
                <a:gd name="connsiteX2" fmla="*/ 394939 w 394939"/>
                <a:gd name="connsiteY2" fmla="*/ 0 h 178594"/>
                <a:gd name="connsiteX0" fmla="*/ 8473 w 401380"/>
                <a:gd name="connsiteY0" fmla="*/ 178594 h 178594"/>
                <a:gd name="connsiteX1" fmla="*/ 48954 w 401380"/>
                <a:gd name="connsiteY1" fmla="*/ 114300 h 178594"/>
                <a:gd name="connsiteX2" fmla="*/ 401380 w 401380"/>
                <a:gd name="connsiteY2" fmla="*/ 0 h 178594"/>
                <a:gd name="connsiteX0" fmla="*/ 3311 w 396218"/>
                <a:gd name="connsiteY0" fmla="*/ 178594 h 178594"/>
                <a:gd name="connsiteX1" fmla="*/ 43792 w 396218"/>
                <a:gd name="connsiteY1" fmla="*/ 114300 h 178594"/>
                <a:gd name="connsiteX2" fmla="*/ 396218 w 396218"/>
                <a:gd name="connsiteY2" fmla="*/ 0 h 178594"/>
                <a:gd name="connsiteX0" fmla="*/ 0 w 392907"/>
                <a:gd name="connsiteY0" fmla="*/ 178594 h 178594"/>
                <a:gd name="connsiteX1" fmla="*/ 40481 w 392907"/>
                <a:gd name="connsiteY1" fmla="*/ 114300 h 178594"/>
                <a:gd name="connsiteX2" fmla="*/ 392907 w 392907"/>
                <a:gd name="connsiteY2" fmla="*/ 0 h 178594"/>
                <a:gd name="connsiteX0" fmla="*/ 3600 w 398908"/>
                <a:gd name="connsiteY0" fmla="*/ 164306 h 164306"/>
                <a:gd name="connsiteX1" fmla="*/ 46482 w 398908"/>
                <a:gd name="connsiteY1" fmla="*/ 114300 h 164306"/>
                <a:gd name="connsiteX2" fmla="*/ 398908 w 398908"/>
                <a:gd name="connsiteY2" fmla="*/ 0 h 164306"/>
                <a:gd name="connsiteX0" fmla="*/ 0 w 395308"/>
                <a:gd name="connsiteY0" fmla="*/ 164306 h 164306"/>
                <a:gd name="connsiteX1" fmla="*/ 42882 w 395308"/>
                <a:gd name="connsiteY1" fmla="*/ 114300 h 164306"/>
                <a:gd name="connsiteX2" fmla="*/ 395308 w 395308"/>
                <a:gd name="connsiteY2" fmla="*/ 0 h 164306"/>
                <a:gd name="connsiteX0" fmla="*/ 0 w 395308"/>
                <a:gd name="connsiteY0" fmla="*/ 164306 h 164306"/>
                <a:gd name="connsiteX1" fmla="*/ 42882 w 395308"/>
                <a:gd name="connsiteY1" fmla="*/ 114300 h 164306"/>
                <a:gd name="connsiteX2" fmla="*/ 395308 w 395308"/>
                <a:gd name="connsiteY2" fmla="*/ 0 h 164306"/>
                <a:gd name="connsiteX0" fmla="*/ 18010 w 372496"/>
                <a:gd name="connsiteY0" fmla="*/ 207168 h 207168"/>
                <a:gd name="connsiteX1" fmla="*/ 20070 w 372496"/>
                <a:gd name="connsiteY1" fmla="*/ 114300 h 207168"/>
                <a:gd name="connsiteX2" fmla="*/ 372496 w 372496"/>
                <a:gd name="connsiteY2" fmla="*/ 0 h 207168"/>
                <a:gd name="connsiteX0" fmla="*/ 0 w 402513"/>
                <a:gd name="connsiteY0" fmla="*/ 164306 h 164306"/>
                <a:gd name="connsiteX1" fmla="*/ 50087 w 402513"/>
                <a:gd name="connsiteY1" fmla="*/ 114300 h 164306"/>
                <a:gd name="connsiteX2" fmla="*/ 402513 w 402513"/>
                <a:gd name="connsiteY2" fmla="*/ 0 h 164306"/>
                <a:gd name="connsiteX0" fmla="*/ 0 w 402513"/>
                <a:gd name="connsiteY0" fmla="*/ 164306 h 164306"/>
                <a:gd name="connsiteX1" fmla="*/ 50087 w 402513"/>
                <a:gd name="connsiteY1" fmla="*/ 114300 h 164306"/>
                <a:gd name="connsiteX2" fmla="*/ 402513 w 402513"/>
                <a:gd name="connsiteY2" fmla="*/ 0 h 164306"/>
              </a:gdLst>
              <a:ahLst/>
              <a:cxnLst>
                <a:cxn ang="0">
                  <a:pos x="connsiteX0" y="connsiteY0"/>
                </a:cxn>
                <a:cxn ang="0">
                  <a:pos x="connsiteX1" y="connsiteY1"/>
                </a:cxn>
                <a:cxn ang="0">
                  <a:pos x="connsiteX2" y="connsiteY2"/>
                </a:cxn>
              </a:cxnLst>
              <a:rect l="l" t="t" r="r" b="b"/>
              <a:pathLst>
                <a:path w="402513" h="164306">
                  <a:moveTo>
                    <a:pt x="0" y="164306"/>
                  </a:moveTo>
                  <a:cubicBezTo>
                    <a:pt x="675" y="163711"/>
                    <a:pt x="-3792" y="132159"/>
                    <a:pt x="50087" y="114300"/>
                  </a:cubicBezTo>
                  <a:cubicBezTo>
                    <a:pt x="94360" y="94060"/>
                    <a:pt x="262614" y="44648"/>
                    <a:pt x="402513" y="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Triangle 49"/>
            <p:cNvSpPr/>
            <p:nvPr/>
          </p:nvSpPr>
          <p:spPr>
            <a:xfrm rot="12205356">
              <a:off x="1821850" y="5038207"/>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04775" y="3359944"/>
            <a:ext cx="4498182" cy="881062"/>
            <a:chOff x="104775" y="3359944"/>
            <a:chExt cx="4498182" cy="881062"/>
          </a:xfrm>
          <a:effectLst>
            <a:glow rad="101600">
              <a:srgbClr val="FF0000">
                <a:alpha val="40000"/>
              </a:srgbClr>
            </a:glow>
          </a:effectLst>
        </p:grpSpPr>
        <p:sp>
          <p:nvSpPr>
            <p:cNvPr id="48" name="Oval 2"/>
            <p:cNvSpPr/>
            <p:nvPr/>
          </p:nvSpPr>
          <p:spPr>
            <a:xfrm>
              <a:off x="1343124" y="3462338"/>
              <a:ext cx="2368550" cy="6909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252789" y="3516837"/>
              <a:ext cx="1350168" cy="352694"/>
            </a:xfrm>
            <a:custGeom>
              <a:avLst/>
              <a:gdLst>
                <a:gd name="connsiteX0" fmla="*/ 0 w 1302543"/>
                <a:gd name="connsiteY0" fmla="*/ 16938 h 352694"/>
                <a:gd name="connsiteX1" fmla="*/ 421481 w 1302543"/>
                <a:gd name="connsiteY1" fmla="*/ 269 h 352694"/>
                <a:gd name="connsiteX2" fmla="*/ 719137 w 1302543"/>
                <a:gd name="connsiteY2" fmla="*/ 28844 h 352694"/>
                <a:gd name="connsiteX3" fmla="*/ 1031081 w 1302543"/>
                <a:gd name="connsiteY3" fmla="*/ 186007 h 352694"/>
                <a:gd name="connsiteX4" fmla="*/ 1302543 w 1302543"/>
                <a:gd name="connsiteY4" fmla="*/ 352694 h 3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43" h="352694">
                  <a:moveTo>
                    <a:pt x="0" y="16938"/>
                  </a:moveTo>
                  <a:cubicBezTo>
                    <a:pt x="150812" y="7611"/>
                    <a:pt x="301625" y="-1715"/>
                    <a:pt x="421481" y="269"/>
                  </a:cubicBezTo>
                  <a:cubicBezTo>
                    <a:pt x="541337" y="2253"/>
                    <a:pt x="617537" y="-2112"/>
                    <a:pt x="719137" y="28844"/>
                  </a:cubicBezTo>
                  <a:cubicBezTo>
                    <a:pt x="820737" y="59800"/>
                    <a:pt x="933847" y="132032"/>
                    <a:pt x="1031081" y="186007"/>
                  </a:cubicBezTo>
                  <a:cubicBezTo>
                    <a:pt x="1128315" y="239982"/>
                    <a:pt x="1215429" y="296338"/>
                    <a:pt x="1302543" y="352694"/>
                  </a:cubicBezTo>
                </a:path>
              </a:pathLst>
            </a:custGeom>
            <a:noFill/>
            <a:ln w="19050">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81363" y="3533775"/>
              <a:ext cx="1012031" cy="151942"/>
            </a:xfrm>
            <a:custGeom>
              <a:avLst/>
              <a:gdLst>
                <a:gd name="connsiteX0" fmla="*/ 0 w 1019175"/>
                <a:gd name="connsiteY0" fmla="*/ 3795 h 158118"/>
                <a:gd name="connsiteX1" fmla="*/ 209550 w 1019175"/>
                <a:gd name="connsiteY1" fmla="*/ 1414 h 158118"/>
                <a:gd name="connsiteX2" fmla="*/ 319087 w 1019175"/>
                <a:gd name="connsiteY2" fmla="*/ 22845 h 158118"/>
                <a:gd name="connsiteX3" fmla="*/ 392906 w 1019175"/>
                <a:gd name="connsiteY3" fmla="*/ 72851 h 158118"/>
                <a:gd name="connsiteX4" fmla="*/ 454819 w 1019175"/>
                <a:gd name="connsiteY4" fmla="*/ 122857 h 158118"/>
                <a:gd name="connsiteX5" fmla="*/ 600075 w 1019175"/>
                <a:gd name="connsiteY5" fmla="*/ 151432 h 158118"/>
                <a:gd name="connsiteX6" fmla="*/ 759619 w 1019175"/>
                <a:gd name="connsiteY6" fmla="*/ 151432 h 158118"/>
                <a:gd name="connsiteX7" fmla="*/ 1019175 w 1019175"/>
                <a:gd name="connsiteY7" fmla="*/ 77614 h 15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158118">
                  <a:moveTo>
                    <a:pt x="0" y="3795"/>
                  </a:moveTo>
                  <a:cubicBezTo>
                    <a:pt x="78184" y="1017"/>
                    <a:pt x="156369" y="-1761"/>
                    <a:pt x="209550" y="1414"/>
                  </a:cubicBezTo>
                  <a:cubicBezTo>
                    <a:pt x="262731" y="4589"/>
                    <a:pt x="288528" y="10939"/>
                    <a:pt x="319087" y="22845"/>
                  </a:cubicBezTo>
                  <a:cubicBezTo>
                    <a:pt x="349646" y="34751"/>
                    <a:pt x="370284" y="56182"/>
                    <a:pt x="392906" y="72851"/>
                  </a:cubicBezTo>
                  <a:cubicBezTo>
                    <a:pt x="415528" y="89520"/>
                    <a:pt x="420291" y="109760"/>
                    <a:pt x="454819" y="122857"/>
                  </a:cubicBezTo>
                  <a:cubicBezTo>
                    <a:pt x="489347" y="135954"/>
                    <a:pt x="549275" y="146670"/>
                    <a:pt x="600075" y="151432"/>
                  </a:cubicBezTo>
                  <a:cubicBezTo>
                    <a:pt x="650875" y="156194"/>
                    <a:pt x="689769" y="163735"/>
                    <a:pt x="759619" y="151432"/>
                  </a:cubicBezTo>
                  <a:cubicBezTo>
                    <a:pt x="829469" y="139129"/>
                    <a:pt x="924322" y="108371"/>
                    <a:pt x="1019175" y="77614"/>
                  </a:cubicBezTo>
                </a:path>
              </a:pathLst>
            </a:custGeom>
            <a:noFill/>
            <a:ln w="19050">
              <a:solidFill>
                <a:srgbClr val="FF0000"/>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1640682" y="3359944"/>
              <a:ext cx="378618" cy="216694"/>
            </a:xfrm>
            <a:prstGeom prst="line">
              <a:avLst/>
            </a:prstGeom>
            <a:ln w="19050">
              <a:solidFill>
                <a:srgbClr val="FF0000"/>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938213" y="4074319"/>
              <a:ext cx="1476375" cy="102503"/>
            </a:xfrm>
            <a:custGeom>
              <a:avLst/>
              <a:gdLst>
                <a:gd name="connsiteX0" fmla="*/ 1476375 w 1476375"/>
                <a:gd name="connsiteY0" fmla="*/ 73819 h 102503"/>
                <a:gd name="connsiteX1" fmla="*/ 1069181 w 1476375"/>
                <a:gd name="connsiteY1" fmla="*/ 97631 h 102503"/>
                <a:gd name="connsiteX2" fmla="*/ 542925 w 1476375"/>
                <a:gd name="connsiteY2" fmla="*/ 100012 h 102503"/>
                <a:gd name="connsiteX3" fmla="*/ 219075 w 1476375"/>
                <a:gd name="connsiteY3" fmla="*/ 69056 h 102503"/>
                <a:gd name="connsiteX4" fmla="*/ 0 w 1476375"/>
                <a:gd name="connsiteY4" fmla="*/ 0 h 10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375" h="102503">
                  <a:moveTo>
                    <a:pt x="1476375" y="73819"/>
                  </a:moveTo>
                  <a:cubicBezTo>
                    <a:pt x="1350565" y="83542"/>
                    <a:pt x="1224756" y="93266"/>
                    <a:pt x="1069181" y="97631"/>
                  </a:cubicBezTo>
                  <a:cubicBezTo>
                    <a:pt x="913606" y="101996"/>
                    <a:pt x="684609" y="104775"/>
                    <a:pt x="542925" y="100012"/>
                  </a:cubicBezTo>
                  <a:cubicBezTo>
                    <a:pt x="401241" y="95250"/>
                    <a:pt x="309562" y="85725"/>
                    <a:pt x="219075" y="69056"/>
                  </a:cubicBezTo>
                  <a:cubicBezTo>
                    <a:pt x="128588" y="52387"/>
                    <a:pt x="64294" y="26193"/>
                    <a:pt x="0" y="0"/>
                  </a:cubicBezTo>
                </a:path>
              </a:pathLst>
            </a:custGeom>
            <a:noFill/>
            <a:ln w="19050">
              <a:solidFill>
                <a:srgbClr val="FF0000"/>
              </a:solidFill>
              <a:tailEnd type="diamo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104775" y="3436144"/>
              <a:ext cx="1390651" cy="804862"/>
            </a:xfrm>
            <a:custGeom>
              <a:avLst/>
              <a:gdLst>
                <a:gd name="connsiteX0" fmla="*/ 1388269 w 1388269"/>
                <a:gd name="connsiteY0" fmla="*/ 735806 h 804862"/>
                <a:gd name="connsiteX1" fmla="*/ 1250156 w 1388269"/>
                <a:gd name="connsiteY1" fmla="*/ 745331 h 804862"/>
                <a:gd name="connsiteX2" fmla="*/ 981075 w 1388269"/>
                <a:gd name="connsiteY2" fmla="*/ 785812 h 804862"/>
                <a:gd name="connsiteX3" fmla="*/ 759619 w 1388269"/>
                <a:gd name="connsiteY3" fmla="*/ 802481 h 804862"/>
                <a:gd name="connsiteX4" fmla="*/ 435769 w 1388269"/>
                <a:gd name="connsiteY4" fmla="*/ 735806 h 804862"/>
                <a:gd name="connsiteX5" fmla="*/ 192881 w 1388269"/>
                <a:gd name="connsiteY5" fmla="*/ 521494 h 804862"/>
                <a:gd name="connsiteX6" fmla="*/ 50006 w 1388269"/>
                <a:gd name="connsiteY6" fmla="*/ 200025 h 804862"/>
                <a:gd name="connsiteX7" fmla="*/ 0 w 1388269"/>
                <a:gd name="connsiteY7" fmla="*/ 0 h 804862"/>
                <a:gd name="connsiteX0" fmla="*/ 1390651 w 1390651"/>
                <a:gd name="connsiteY0" fmla="*/ 738187 h 804862"/>
                <a:gd name="connsiteX1" fmla="*/ 1250156 w 1390651"/>
                <a:gd name="connsiteY1" fmla="*/ 745331 h 804862"/>
                <a:gd name="connsiteX2" fmla="*/ 981075 w 1390651"/>
                <a:gd name="connsiteY2" fmla="*/ 785812 h 804862"/>
                <a:gd name="connsiteX3" fmla="*/ 759619 w 1390651"/>
                <a:gd name="connsiteY3" fmla="*/ 802481 h 804862"/>
                <a:gd name="connsiteX4" fmla="*/ 435769 w 1390651"/>
                <a:gd name="connsiteY4" fmla="*/ 735806 h 804862"/>
                <a:gd name="connsiteX5" fmla="*/ 192881 w 1390651"/>
                <a:gd name="connsiteY5" fmla="*/ 521494 h 804862"/>
                <a:gd name="connsiteX6" fmla="*/ 50006 w 1390651"/>
                <a:gd name="connsiteY6" fmla="*/ 200025 h 804862"/>
                <a:gd name="connsiteX7" fmla="*/ 0 w 1390651"/>
                <a:gd name="connsiteY7" fmla="*/ 0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1" h="804862">
                  <a:moveTo>
                    <a:pt x="1390651" y="738187"/>
                  </a:moveTo>
                  <a:cubicBezTo>
                    <a:pt x="1355527" y="738782"/>
                    <a:pt x="1318419" y="737394"/>
                    <a:pt x="1250156" y="745331"/>
                  </a:cubicBezTo>
                  <a:cubicBezTo>
                    <a:pt x="1181893" y="753269"/>
                    <a:pt x="1062831" y="776287"/>
                    <a:pt x="981075" y="785812"/>
                  </a:cubicBezTo>
                  <a:cubicBezTo>
                    <a:pt x="899319" y="795337"/>
                    <a:pt x="850503" y="810815"/>
                    <a:pt x="759619" y="802481"/>
                  </a:cubicBezTo>
                  <a:cubicBezTo>
                    <a:pt x="668735" y="794147"/>
                    <a:pt x="530225" y="782637"/>
                    <a:pt x="435769" y="735806"/>
                  </a:cubicBezTo>
                  <a:cubicBezTo>
                    <a:pt x="341313" y="688975"/>
                    <a:pt x="257175" y="610791"/>
                    <a:pt x="192881" y="521494"/>
                  </a:cubicBezTo>
                  <a:cubicBezTo>
                    <a:pt x="128587" y="432197"/>
                    <a:pt x="82153" y="286941"/>
                    <a:pt x="50006" y="200025"/>
                  </a:cubicBezTo>
                  <a:cubicBezTo>
                    <a:pt x="17859" y="113109"/>
                    <a:pt x="8929" y="56554"/>
                    <a:pt x="0" y="0"/>
                  </a:cubicBezTo>
                </a:path>
              </a:pathLst>
            </a:custGeom>
            <a:noFill/>
            <a:ln w="19050">
              <a:solidFill>
                <a:srgbClr val="FF0000"/>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60"/>
            <p:cNvSpPr/>
            <p:nvPr/>
          </p:nvSpPr>
          <p:spPr>
            <a:xfrm rot="6900819">
              <a:off x="223654" y="3864585"/>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p:cNvSpPr/>
            <p:nvPr/>
          </p:nvSpPr>
          <p:spPr>
            <a:xfrm rot="6900819">
              <a:off x="185554" y="3788385"/>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Triangle 62"/>
            <p:cNvSpPr/>
            <p:nvPr/>
          </p:nvSpPr>
          <p:spPr>
            <a:xfrm rot="13871400">
              <a:off x="3897618" y="3642531"/>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63"/>
            <p:cNvSpPr/>
            <p:nvPr/>
          </p:nvSpPr>
          <p:spPr>
            <a:xfrm rot="13871400">
              <a:off x="3822959" y="3635827"/>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64"/>
            <p:cNvSpPr/>
            <p:nvPr/>
          </p:nvSpPr>
          <p:spPr>
            <a:xfrm rot="15488947">
              <a:off x="4249588" y="3638207"/>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Triangle 65"/>
            <p:cNvSpPr/>
            <p:nvPr/>
          </p:nvSpPr>
          <p:spPr>
            <a:xfrm rot="13451082">
              <a:off x="2265291" y="3422607"/>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p:cNvSpPr/>
            <p:nvPr/>
          </p:nvSpPr>
          <p:spPr>
            <a:xfrm rot="13451082">
              <a:off x="2336036" y="3422429"/>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254111" y="3786186"/>
            <a:ext cx="3371456" cy="1504227"/>
            <a:chOff x="1254111" y="3786186"/>
            <a:chExt cx="3371456" cy="1504227"/>
          </a:xfrm>
          <a:effectLst>
            <a:glow rad="63500">
              <a:srgbClr val="FF0000">
                <a:alpha val="38000"/>
              </a:srgbClr>
            </a:glow>
          </a:effectLst>
        </p:grpSpPr>
        <p:sp>
          <p:nvSpPr>
            <p:cNvPr id="43" name="Freeform 7"/>
            <p:cNvSpPr/>
            <p:nvPr/>
          </p:nvSpPr>
          <p:spPr>
            <a:xfrm>
              <a:off x="3178126" y="4898982"/>
              <a:ext cx="1447441" cy="2240"/>
            </a:xfrm>
            <a:custGeom>
              <a:avLst/>
              <a:gdLst>
                <a:gd name="connsiteX0" fmla="*/ 0 w 1552575"/>
                <a:gd name="connsiteY0" fmla="*/ 2382 h 2382"/>
                <a:gd name="connsiteX1" fmla="*/ 1552575 w 1552575"/>
                <a:gd name="connsiteY1" fmla="*/ 0 h 2382"/>
                <a:gd name="connsiteX0" fmla="*/ 0 w 10185"/>
                <a:gd name="connsiteY0" fmla="*/ 10000 h 10000"/>
                <a:gd name="connsiteX1" fmla="*/ 10185 w 10185"/>
                <a:gd name="connsiteY1" fmla="*/ 0 h 10000"/>
                <a:gd name="connsiteX0" fmla="*/ 0 w 10082"/>
                <a:gd name="connsiteY0" fmla="*/ 10000 h 10000"/>
                <a:gd name="connsiteX1" fmla="*/ 10082 w 10082"/>
                <a:gd name="connsiteY1" fmla="*/ 0 h 10000"/>
              </a:gdLst>
              <a:ahLst/>
              <a:cxnLst>
                <a:cxn ang="0">
                  <a:pos x="connsiteX0" y="connsiteY0"/>
                </a:cxn>
                <a:cxn ang="0">
                  <a:pos x="connsiteX1" y="connsiteY1"/>
                </a:cxn>
              </a:cxnLst>
              <a:rect l="l" t="t" r="r" b="b"/>
              <a:pathLst>
                <a:path w="10082" h="10000">
                  <a:moveTo>
                    <a:pt x="0" y="10000"/>
                  </a:moveTo>
                  <a:lnTo>
                    <a:pt x="10082" y="0"/>
                  </a:lnTo>
                </a:path>
              </a:pathLst>
            </a:custGeom>
            <a:noFill/>
            <a:ln w="19050">
              <a:solidFill>
                <a:srgbClr val="FF0000"/>
              </a:solidFill>
              <a:tailEnd type="diamo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1281112" y="3786186"/>
              <a:ext cx="814823" cy="1153774"/>
            </a:xfrm>
            <a:custGeom>
              <a:avLst/>
              <a:gdLst>
                <a:gd name="connsiteX0" fmla="*/ 777875 w 777875"/>
                <a:gd name="connsiteY0" fmla="*/ 1158875 h 1158875"/>
                <a:gd name="connsiteX1" fmla="*/ 0 w 777875"/>
                <a:gd name="connsiteY1" fmla="*/ 0 h 1158875"/>
                <a:gd name="connsiteX0" fmla="*/ 812800 w 812800"/>
                <a:gd name="connsiteY0" fmla="*/ 1158875 h 1158875"/>
                <a:gd name="connsiteX1" fmla="*/ 0 w 812800"/>
                <a:gd name="connsiteY1" fmla="*/ 819150 h 1158875"/>
                <a:gd name="connsiteX2" fmla="*/ 34925 w 812800"/>
                <a:gd name="connsiteY2" fmla="*/ 0 h 1158875"/>
                <a:gd name="connsiteX0" fmla="*/ 813700 w 813700"/>
                <a:gd name="connsiteY0" fmla="*/ 1158875 h 1158875"/>
                <a:gd name="connsiteX1" fmla="*/ 900 w 813700"/>
                <a:gd name="connsiteY1" fmla="*/ 819150 h 1158875"/>
                <a:gd name="connsiteX2" fmla="*/ 35825 w 813700"/>
                <a:gd name="connsiteY2" fmla="*/ 0 h 1158875"/>
                <a:gd name="connsiteX0" fmla="*/ 813700 w 813700"/>
                <a:gd name="connsiteY0" fmla="*/ 1158875 h 1158875"/>
                <a:gd name="connsiteX1" fmla="*/ 900 w 813700"/>
                <a:gd name="connsiteY1" fmla="*/ 819150 h 1158875"/>
                <a:gd name="connsiteX2" fmla="*/ 35825 w 813700"/>
                <a:gd name="connsiteY2" fmla="*/ 0 h 1158875"/>
                <a:gd name="connsiteX0" fmla="*/ 850568 w 850568"/>
                <a:gd name="connsiteY0" fmla="*/ 1158875 h 1158875"/>
                <a:gd name="connsiteX1" fmla="*/ 37768 w 850568"/>
                <a:gd name="connsiteY1" fmla="*/ 819150 h 1158875"/>
                <a:gd name="connsiteX2" fmla="*/ 72693 w 850568"/>
                <a:gd name="connsiteY2" fmla="*/ 0 h 1158875"/>
                <a:gd name="connsiteX0" fmla="*/ 850568 w 850568"/>
                <a:gd name="connsiteY0" fmla="*/ 1158875 h 1158875"/>
                <a:gd name="connsiteX1" fmla="*/ 37768 w 850568"/>
                <a:gd name="connsiteY1" fmla="*/ 819150 h 1158875"/>
                <a:gd name="connsiteX2" fmla="*/ 72693 w 850568"/>
                <a:gd name="connsiteY2" fmla="*/ 0 h 1158875"/>
                <a:gd name="connsiteX0" fmla="*/ 850568 w 850568"/>
                <a:gd name="connsiteY0" fmla="*/ 1158875 h 1158921"/>
                <a:gd name="connsiteX1" fmla="*/ 37768 w 850568"/>
                <a:gd name="connsiteY1" fmla="*/ 819150 h 1158921"/>
                <a:gd name="connsiteX2" fmla="*/ 72693 w 850568"/>
                <a:gd name="connsiteY2" fmla="*/ 0 h 1158921"/>
                <a:gd name="connsiteX0" fmla="*/ 850568 w 850568"/>
                <a:gd name="connsiteY0" fmla="*/ 1158875 h 1158875"/>
                <a:gd name="connsiteX1" fmla="*/ 37768 w 850568"/>
                <a:gd name="connsiteY1" fmla="*/ 819150 h 1158875"/>
                <a:gd name="connsiteX2" fmla="*/ 72693 w 850568"/>
                <a:gd name="connsiteY2" fmla="*/ 0 h 1158875"/>
                <a:gd name="connsiteX0" fmla="*/ 842986 w 842986"/>
                <a:gd name="connsiteY0" fmla="*/ 1158875 h 1158875"/>
                <a:gd name="connsiteX1" fmla="*/ 30186 w 842986"/>
                <a:gd name="connsiteY1" fmla="*/ 819150 h 1158875"/>
                <a:gd name="connsiteX2" fmla="*/ 65111 w 842986"/>
                <a:gd name="connsiteY2" fmla="*/ 0 h 1158875"/>
                <a:gd name="connsiteX0" fmla="*/ 848561 w 848561"/>
                <a:gd name="connsiteY0" fmla="*/ 1158875 h 1158875"/>
                <a:gd name="connsiteX1" fmla="*/ 35761 w 848561"/>
                <a:gd name="connsiteY1" fmla="*/ 819150 h 1158875"/>
                <a:gd name="connsiteX2" fmla="*/ 70686 w 848561"/>
                <a:gd name="connsiteY2" fmla="*/ 0 h 1158875"/>
                <a:gd name="connsiteX0" fmla="*/ 844433 w 844433"/>
                <a:gd name="connsiteY0" fmla="*/ 1158875 h 1158875"/>
                <a:gd name="connsiteX1" fmla="*/ 37772 w 844433"/>
                <a:gd name="connsiteY1" fmla="*/ 812800 h 1158875"/>
                <a:gd name="connsiteX2" fmla="*/ 66558 w 844433"/>
                <a:gd name="connsiteY2" fmla="*/ 0 h 1158875"/>
                <a:gd name="connsiteX0" fmla="*/ 844433 w 844433"/>
                <a:gd name="connsiteY0" fmla="*/ 1196975 h 1196975"/>
                <a:gd name="connsiteX1" fmla="*/ 37772 w 844433"/>
                <a:gd name="connsiteY1" fmla="*/ 850900 h 1196975"/>
                <a:gd name="connsiteX2" fmla="*/ 66558 w 844433"/>
                <a:gd name="connsiteY2" fmla="*/ 0 h 1196975"/>
                <a:gd name="connsiteX0" fmla="*/ 844433 w 844433"/>
                <a:gd name="connsiteY0" fmla="*/ 1196975 h 1196975"/>
                <a:gd name="connsiteX1" fmla="*/ 37772 w 844433"/>
                <a:gd name="connsiteY1" fmla="*/ 850900 h 1196975"/>
                <a:gd name="connsiteX2" fmla="*/ 66558 w 844433"/>
                <a:gd name="connsiteY2" fmla="*/ 0 h 1196975"/>
                <a:gd name="connsiteX0" fmla="*/ 849282 w 849282"/>
                <a:gd name="connsiteY0" fmla="*/ 1196975 h 1196975"/>
                <a:gd name="connsiteX1" fmla="*/ 35435 w 849282"/>
                <a:gd name="connsiteY1" fmla="*/ 850900 h 1196975"/>
                <a:gd name="connsiteX2" fmla="*/ 71407 w 849282"/>
                <a:gd name="connsiteY2" fmla="*/ 0 h 1196975"/>
              </a:gdLst>
              <a:ahLst/>
              <a:cxnLst>
                <a:cxn ang="0">
                  <a:pos x="connsiteX0" y="connsiteY0"/>
                </a:cxn>
                <a:cxn ang="0">
                  <a:pos x="connsiteX1" y="connsiteY1"/>
                </a:cxn>
                <a:cxn ang="0">
                  <a:pos x="connsiteX2" y="connsiteY2"/>
                </a:cxn>
              </a:cxnLst>
              <a:rect l="l" t="t" r="r" b="b"/>
              <a:pathLst>
                <a:path w="849282" h="1196975">
                  <a:moveTo>
                    <a:pt x="849282" y="1196975"/>
                  </a:moveTo>
                  <a:cubicBezTo>
                    <a:pt x="341282" y="1186921"/>
                    <a:pt x="128304" y="1083336"/>
                    <a:pt x="35435" y="850900"/>
                  </a:cubicBezTo>
                  <a:cubicBezTo>
                    <a:pt x="-32034" y="657754"/>
                    <a:pt x="6319" y="172508"/>
                    <a:pt x="71407" y="0"/>
                  </a:cubicBezTo>
                </a:path>
              </a:pathLst>
            </a:custGeom>
            <a:noFill/>
            <a:ln w="19050">
              <a:solidFill>
                <a:srgbClr val="FF0000"/>
              </a:solidFill>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1409902" y="4949060"/>
              <a:ext cx="707356" cy="119553"/>
            </a:xfrm>
            <a:custGeom>
              <a:avLst/>
              <a:gdLst>
                <a:gd name="connsiteX0" fmla="*/ 698500 w 698500"/>
                <a:gd name="connsiteY0" fmla="*/ 0 h 123825"/>
                <a:gd name="connsiteX1" fmla="*/ 0 w 698500"/>
                <a:gd name="connsiteY1" fmla="*/ 123825 h 123825"/>
                <a:gd name="connsiteX0" fmla="*/ 698500 w 698500"/>
                <a:gd name="connsiteY0" fmla="*/ 0 h 123825"/>
                <a:gd name="connsiteX1" fmla="*/ 0 w 698500"/>
                <a:gd name="connsiteY1" fmla="*/ 123825 h 123825"/>
                <a:gd name="connsiteX0" fmla="*/ 720725 w 720725"/>
                <a:gd name="connsiteY0" fmla="*/ 0 h 120650"/>
                <a:gd name="connsiteX1" fmla="*/ 0 w 720725"/>
                <a:gd name="connsiteY1" fmla="*/ 120650 h 120650"/>
                <a:gd name="connsiteX0" fmla="*/ 720725 w 720725"/>
                <a:gd name="connsiteY0" fmla="*/ 89 h 120739"/>
                <a:gd name="connsiteX1" fmla="*/ 0 w 720725"/>
                <a:gd name="connsiteY1" fmla="*/ 120739 h 120739"/>
                <a:gd name="connsiteX0" fmla="*/ 737271 w 737271"/>
                <a:gd name="connsiteY0" fmla="*/ 86 h 124030"/>
                <a:gd name="connsiteX1" fmla="*/ 0 w 737271"/>
                <a:gd name="connsiteY1" fmla="*/ 124030 h 124030"/>
              </a:gdLst>
              <a:ahLst/>
              <a:cxnLst>
                <a:cxn ang="0">
                  <a:pos x="connsiteX0" y="connsiteY0"/>
                </a:cxn>
                <a:cxn ang="0">
                  <a:pos x="connsiteX1" y="connsiteY1"/>
                </a:cxn>
              </a:cxnLst>
              <a:rect l="l" t="t" r="r" b="b"/>
              <a:pathLst>
                <a:path w="737271" h="124030">
                  <a:moveTo>
                    <a:pt x="737271" y="86"/>
                  </a:moveTo>
                  <a:cubicBezTo>
                    <a:pt x="679063" y="-3089"/>
                    <a:pt x="232833" y="82755"/>
                    <a:pt x="0" y="124030"/>
                  </a:cubicBezTo>
                </a:path>
              </a:pathLst>
            </a:custGeom>
            <a:noFill/>
            <a:ln w="19050">
              <a:solidFill>
                <a:srgbClr val="FF0000"/>
              </a:solidFill>
              <a:tailEnd type="diamo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4"/>
            <p:cNvSpPr/>
            <p:nvPr/>
          </p:nvSpPr>
          <p:spPr>
            <a:xfrm>
              <a:off x="1934486" y="4751746"/>
              <a:ext cx="620658" cy="360363"/>
            </a:xfrm>
            <a:custGeom>
              <a:avLst/>
              <a:gdLst>
                <a:gd name="connsiteX0" fmla="*/ 623888 w 623888"/>
                <a:gd name="connsiteY0" fmla="*/ 352425 h 352425"/>
                <a:gd name="connsiteX1" fmla="*/ 171450 w 623888"/>
                <a:gd name="connsiteY1" fmla="*/ 190500 h 352425"/>
                <a:gd name="connsiteX2" fmla="*/ 0 w 623888"/>
                <a:gd name="connsiteY2" fmla="*/ 0 h 352425"/>
                <a:gd name="connsiteX0" fmla="*/ 623888 w 623888"/>
                <a:gd name="connsiteY0" fmla="*/ 352425 h 352425"/>
                <a:gd name="connsiteX1" fmla="*/ 171450 w 623888"/>
                <a:gd name="connsiteY1" fmla="*/ 190500 h 352425"/>
                <a:gd name="connsiteX2" fmla="*/ 104775 w 623888"/>
                <a:gd name="connsiteY2" fmla="*/ 85725 h 352425"/>
                <a:gd name="connsiteX3" fmla="*/ 0 w 623888"/>
                <a:gd name="connsiteY3" fmla="*/ 0 h 352425"/>
                <a:gd name="connsiteX0" fmla="*/ 623888 w 623888"/>
                <a:gd name="connsiteY0" fmla="*/ 352425 h 352425"/>
                <a:gd name="connsiteX1" fmla="*/ 219075 w 623888"/>
                <a:gd name="connsiteY1" fmla="*/ 195262 h 352425"/>
                <a:gd name="connsiteX2" fmla="*/ 104775 w 623888"/>
                <a:gd name="connsiteY2" fmla="*/ 85725 h 352425"/>
                <a:gd name="connsiteX3" fmla="*/ 0 w 623888"/>
                <a:gd name="connsiteY3" fmla="*/ 0 h 352425"/>
                <a:gd name="connsiteX0" fmla="*/ 623888 w 623888"/>
                <a:gd name="connsiteY0" fmla="*/ 352425 h 352425"/>
                <a:gd name="connsiteX1" fmla="*/ 219075 w 623888"/>
                <a:gd name="connsiteY1" fmla="*/ 195262 h 352425"/>
                <a:gd name="connsiteX2" fmla="*/ 104775 w 623888"/>
                <a:gd name="connsiteY2" fmla="*/ 85725 h 352425"/>
                <a:gd name="connsiteX3" fmla="*/ 0 w 623888"/>
                <a:gd name="connsiteY3" fmla="*/ 0 h 352425"/>
                <a:gd name="connsiteX0" fmla="*/ 623888 w 623888"/>
                <a:gd name="connsiteY0" fmla="*/ 352425 h 352425"/>
                <a:gd name="connsiteX1" fmla="*/ 414338 w 623888"/>
                <a:gd name="connsiteY1" fmla="*/ 233362 h 352425"/>
                <a:gd name="connsiteX2" fmla="*/ 219075 w 623888"/>
                <a:gd name="connsiteY2" fmla="*/ 195262 h 352425"/>
                <a:gd name="connsiteX3" fmla="*/ 104775 w 623888"/>
                <a:gd name="connsiteY3" fmla="*/ 85725 h 352425"/>
                <a:gd name="connsiteX4" fmla="*/ 0 w 623888"/>
                <a:gd name="connsiteY4" fmla="*/ 0 h 352425"/>
                <a:gd name="connsiteX0" fmla="*/ 623888 w 623888"/>
                <a:gd name="connsiteY0" fmla="*/ 352425 h 352425"/>
                <a:gd name="connsiteX1" fmla="*/ 414338 w 623888"/>
                <a:gd name="connsiteY1" fmla="*/ 233362 h 352425"/>
                <a:gd name="connsiteX2" fmla="*/ 180975 w 623888"/>
                <a:gd name="connsiteY2" fmla="*/ 197643 h 352425"/>
                <a:gd name="connsiteX3" fmla="*/ 104775 w 623888"/>
                <a:gd name="connsiteY3" fmla="*/ 85725 h 352425"/>
                <a:gd name="connsiteX4" fmla="*/ 0 w 623888"/>
                <a:gd name="connsiteY4" fmla="*/ 0 h 352425"/>
                <a:gd name="connsiteX0" fmla="*/ 623888 w 623888"/>
                <a:gd name="connsiteY0" fmla="*/ 352425 h 352425"/>
                <a:gd name="connsiteX1" fmla="*/ 414338 w 623888"/>
                <a:gd name="connsiteY1" fmla="*/ 233362 h 352425"/>
                <a:gd name="connsiteX2" fmla="*/ 180975 w 623888"/>
                <a:gd name="connsiteY2" fmla="*/ 197643 h 352425"/>
                <a:gd name="connsiteX3" fmla="*/ 104775 w 623888"/>
                <a:gd name="connsiteY3" fmla="*/ 85725 h 352425"/>
                <a:gd name="connsiteX4" fmla="*/ 0 w 623888"/>
                <a:gd name="connsiteY4" fmla="*/ 0 h 352425"/>
                <a:gd name="connsiteX0" fmla="*/ 623888 w 623888"/>
                <a:gd name="connsiteY0" fmla="*/ 352425 h 352425"/>
                <a:gd name="connsiteX1" fmla="*/ 414338 w 623888"/>
                <a:gd name="connsiteY1" fmla="*/ 233362 h 352425"/>
                <a:gd name="connsiteX2" fmla="*/ 180975 w 623888"/>
                <a:gd name="connsiteY2" fmla="*/ 197643 h 352425"/>
                <a:gd name="connsiteX3" fmla="*/ 104775 w 623888"/>
                <a:gd name="connsiteY3" fmla="*/ 85725 h 352425"/>
                <a:gd name="connsiteX4" fmla="*/ 0 w 623888"/>
                <a:gd name="connsiteY4" fmla="*/ 0 h 352425"/>
                <a:gd name="connsiteX0" fmla="*/ 623888 w 623888"/>
                <a:gd name="connsiteY0" fmla="*/ 352425 h 352425"/>
                <a:gd name="connsiteX1" fmla="*/ 414338 w 623888"/>
                <a:gd name="connsiteY1" fmla="*/ 233362 h 352425"/>
                <a:gd name="connsiteX2" fmla="*/ 180975 w 623888"/>
                <a:gd name="connsiteY2" fmla="*/ 197643 h 352425"/>
                <a:gd name="connsiteX3" fmla="*/ 104775 w 623888"/>
                <a:gd name="connsiteY3" fmla="*/ 85725 h 352425"/>
                <a:gd name="connsiteX4" fmla="*/ 0 w 623888"/>
                <a:gd name="connsiteY4" fmla="*/ 0 h 352425"/>
                <a:gd name="connsiteX0" fmla="*/ 623888 w 623888"/>
                <a:gd name="connsiteY0" fmla="*/ 352425 h 352425"/>
                <a:gd name="connsiteX1" fmla="*/ 414338 w 623888"/>
                <a:gd name="connsiteY1" fmla="*/ 233362 h 352425"/>
                <a:gd name="connsiteX2" fmla="*/ 180975 w 623888"/>
                <a:gd name="connsiteY2" fmla="*/ 197643 h 352425"/>
                <a:gd name="connsiteX3" fmla="*/ 104775 w 623888"/>
                <a:gd name="connsiteY3" fmla="*/ 85725 h 352425"/>
                <a:gd name="connsiteX4" fmla="*/ 0 w 623888"/>
                <a:gd name="connsiteY4" fmla="*/ 0 h 352425"/>
                <a:gd name="connsiteX0" fmla="*/ 623888 w 623888"/>
                <a:gd name="connsiteY0" fmla="*/ 358775 h 358775"/>
                <a:gd name="connsiteX1" fmla="*/ 414338 w 623888"/>
                <a:gd name="connsiteY1" fmla="*/ 239712 h 358775"/>
                <a:gd name="connsiteX2" fmla="*/ 180975 w 623888"/>
                <a:gd name="connsiteY2" fmla="*/ 203993 h 358775"/>
                <a:gd name="connsiteX3" fmla="*/ 104775 w 623888"/>
                <a:gd name="connsiteY3" fmla="*/ 92075 h 358775"/>
                <a:gd name="connsiteX4" fmla="*/ 0 w 623888"/>
                <a:gd name="connsiteY4" fmla="*/ 0 h 358775"/>
                <a:gd name="connsiteX0" fmla="*/ 649288 w 649288"/>
                <a:gd name="connsiteY0" fmla="*/ 371475 h 371475"/>
                <a:gd name="connsiteX1" fmla="*/ 414338 w 649288"/>
                <a:gd name="connsiteY1" fmla="*/ 239712 h 371475"/>
                <a:gd name="connsiteX2" fmla="*/ 180975 w 649288"/>
                <a:gd name="connsiteY2" fmla="*/ 203993 h 371475"/>
                <a:gd name="connsiteX3" fmla="*/ 104775 w 649288"/>
                <a:gd name="connsiteY3" fmla="*/ 92075 h 371475"/>
                <a:gd name="connsiteX4" fmla="*/ 0 w 649288"/>
                <a:gd name="connsiteY4" fmla="*/ 0 h 371475"/>
                <a:gd name="connsiteX0" fmla="*/ 649288 w 649288"/>
                <a:gd name="connsiteY0" fmla="*/ 371475 h 371475"/>
                <a:gd name="connsiteX1" fmla="*/ 414338 w 649288"/>
                <a:gd name="connsiteY1" fmla="*/ 239712 h 371475"/>
                <a:gd name="connsiteX2" fmla="*/ 180975 w 649288"/>
                <a:gd name="connsiteY2" fmla="*/ 203993 h 371475"/>
                <a:gd name="connsiteX3" fmla="*/ 104775 w 649288"/>
                <a:gd name="connsiteY3" fmla="*/ 92075 h 371475"/>
                <a:gd name="connsiteX4" fmla="*/ 0 w 649288"/>
                <a:gd name="connsiteY4" fmla="*/ 0 h 371475"/>
                <a:gd name="connsiteX0" fmla="*/ 649288 w 649288"/>
                <a:gd name="connsiteY0" fmla="*/ 371475 h 371475"/>
                <a:gd name="connsiteX1" fmla="*/ 414338 w 649288"/>
                <a:gd name="connsiteY1" fmla="*/ 239712 h 371475"/>
                <a:gd name="connsiteX2" fmla="*/ 180975 w 649288"/>
                <a:gd name="connsiteY2" fmla="*/ 203993 h 371475"/>
                <a:gd name="connsiteX3" fmla="*/ 104775 w 649288"/>
                <a:gd name="connsiteY3" fmla="*/ 92075 h 371475"/>
                <a:gd name="connsiteX4" fmla="*/ 0 w 649288"/>
                <a:gd name="connsiteY4" fmla="*/ 0 h 371475"/>
                <a:gd name="connsiteX0" fmla="*/ 646907 w 646907"/>
                <a:gd name="connsiteY0" fmla="*/ 373856 h 373856"/>
                <a:gd name="connsiteX1" fmla="*/ 414338 w 646907"/>
                <a:gd name="connsiteY1" fmla="*/ 239712 h 373856"/>
                <a:gd name="connsiteX2" fmla="*/ 180975 w 646907"/>
                <a:gd name="connsiteY2" fmla="*/ 203993 h 373856"/>
                <a:gd name="connsiteX3" fmla="*/ 104775 w 646907"/>
                <a:gd name="connsiteY3" fmla="*/ 92075 h 373856"/>
                <a:gd name="connsiteX4" fmla="*/ 0 w 646907"/>
                <a:gd name="connsiteY4" fmla="*/ 0 h 373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07" h="373856">
                  <a:moveTo>
                    <a:pt x="646907" y="373856"/>
                  </a:moveTo>
                  <a:cubicBezTo>
                    <a:pt x="646113" y="358774"/>
                    <a:pt x="491993" y="268022"/>
                    <a:pt x="414338" y="239712"/>
                  </a:cubicBezTo>
                  <a:cubicBezTo>
                    <a:pt x="336683" y="211402"/>
                    <a:pt x="201613" y="211929"/>
                    <a:pt x="180975" y="203993"/>
                  </a:cubicBezTo>
                  <a:cubicBezTo>
                    <a:pt x="160337" y="196057"/>
                    <a:pt x="133350" y="123825"/>
                    <a:pt x="104775" y="92075"/>
                  </a:cubicBezTo>
                  <a:cubicBezTo>
                    <a:pt x="76200" y="60325"/>
                    <a:pt x="68263" y="34131"/>
                    <a:pt x="0" y="0"/>
                  </a:cubicBezTo>
                </a:path>
              </a:pathLst>
            </a:custGeom>
            <a:noFill/>
            <a:ln w="19050">
              <a:solidFill>
                <a:srgbClr val="FF0000"/>
              </a:solidFill>
              <a:tailEnd type="diamo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2"/>
            <p:cNvSpPr/>
            <p:nvPr/>
          </p:nvSpPr>
          <p:spPr>
            <a:xfrm>
              <a:off x="2543113" y="4902011"/>
              <a:ext cx="1187225" cy="34521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ight Triangle 68"/>
            <p:cNvSpPr/>
            <p:nvPr/>
          </p:nvSpPr>
          <p:spPr>
            <a:xfrm rot="1811169">
              <a:off x="1444642" y="5026446"/>
              <a:ext cx="54000" cy="54000"/>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p:cNvSpPr/>
            <p:nvPr/>
          </p:nvSpPr>
          <p:spPr>
            <a:xfrm rot="2486729">
              <a:off x="3072898" y="5204038"/>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p:cNvSpPr/>
            <p:nvPr/>
          </p:nvSpPr>
          <p:spPr>
            <a:xfrm rot="2486729">
              <a:off x="3147561" y="5204040"/>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p:cNvSpPr/>
            <p:nvPr/>
          </p:nvSpPr>
          <p:spPr>
            <a:xfrm rot="8340000">
              <a:off x="1254112" y="4420889"/>
              <a:ext cx="54000" cy="54000"/>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Triangle 76"/>
            <p:cNvSpPr/>
            <p:nvPr/>
          </p:nvSpPr>
          <p:spPr>
            <a:xfrm rot="8340000">
              <a:off x="1254111" y="4325060"/>
              <a:ext cx="54000" cy="54000"/>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77"/>
            <p:cNvSpPr/>
            <p:nvPr/>
          </p:nvSpPr>
          <p:spPr>
            <a:xfrm rot="4140000">
              <a:off x="1955482" y="4762536"/>
              <a:ext cx="57600" cy="57600"/>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400299" y="4470914"/>
            <a:ext cx="824219" cy="435934"/>
            <a:chOff x="2400299" y="4470914"/>
            <a:chExt cx="824219" cy="435934"/>
          </a:xfrm>
          <a:effectLst>
            <a:glow rad="101600">
              <a:srgbClr val="FF0000">
                <a:alpha val="40000"/>
              </a:srgbClr>
            </a:glow>
          </a:effectLst>
        </p:grpSpPr>
        <p:sp>
          <p:nvSpPr>
            <p:cNvPr id="82" name="Right Triangle 81"/>
            <p:cNvSpPr/>
            <p:nvPr/>
          </p:nvSpPr>
          <p:spPr>
            <a:xfrm rot="2444241">
              <a:off x="2579793" y="4470914"/>
              <a:ext cx="87613" cy="86373"/>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2"/>
            <p:cNvSpPr/>
            <p:nvPr/>
          </p:nvSpPr>
          <p:spPr>
            <a:xfrm>
              <a:off x="2806545" y="4559839"/>
              <a:ext cx="417973" cy="271726"/>
            </a:xfrm>
            <a:custGeom>
              <a:avLst/>
              <a:gdLst>
                <a:gd name="connsiteX0" fmla="*/ 0 w 428625"/>
                <a:gd name="connsiteY0" fmla="*/ 269875 h 269875"/>
                <a:gd name="connsiteX1" fmla="*/ 146050 w 428625"/>
                <a:gd name="connsiteY1" fmla="*/ 180975 h 269875"/>
                <a:gd name="connsiteX2" fmla="*/ 428625 w 428625"/>
                <a:gd name="connsiteY2" fmla="*/ 0 h 269875"/>
                <a:gd name="connsiteX0" fmla="*/ 0 w 428625"/>
                <a:gd name="connsiteY0" fmla="*/ 269875 h 269875"/>
                <a:gd name="connsiteX1" fmla="*/ 139700 w 428625"/>
                <a:gd name="connsiteY1" fmla="*/ 152400 h 269875"/>
                <a:gd name="connsiteX2" fmla="*/ 428625 w 428625"/>
                <a:gd name="connsiteY2" fmla="*/ 0 h 269875"/>
                <a:gd name="connsiteX0" fmla="*/ 0 w 428625"/>
                <a:gd name="connsiteY0" fmla="*/ 269875 h 269875"/>
                <a:gd name="connsiteX1" fmla="*/ 139700 w 428625"/>
                <a:gd name="connsiteY1" fmla="*/ 152400 h 269875"/>
                <a:gd name="connsiteX2" fmla="*/ 428625 w 428625"/>
                <a:gd name="connsiteY2" fmla="*/ 0 h 269875"/>
                <a:gd name="connsiteX0" fmla="*/ 0 w 428625"/>
                <a:gd name="connsiteY0" fmla="*/ 269875 h 269875"/>
                <a:gd name="connsiteX1" fmla="*/ 139700 w 428625"/>
                <a:gd name="connsiteY1" fmla="*/ 152400 h 269875"/>
                <a:gd name="connsiteX2" fmla="*/ 279400 w 428625"/>
                <a:gd name="connsiteY2" fmla="*/ 15875 h 269875"/>
                <a:gd name="connsiteX3" fmla="*/ 428625 w 428625"/>
                <a:gd name="connsiteY3" fmla="*/ 0 h 269875"/>
                <a:gd name="connsiteX0" fmla="*/ 0 w 428625"/>
                <a:gd name="connsiteY0" fmla="*/ 269875 h 269875"/>
                <a:gd name="connsiteX1" fmla="*/ 139700 w 428625"/>
                <a:gd name="connsiteY1" fmla="*/ 152400 h 269875"/>
                <a:gd name="connsiteX2" fmla="*/ 279400 w 428625"/>
                <a:gd name="connsiteY2" fmla="*/ 15875 h 269875"/>
                <a:gd name="connsiteX3" fmla="*/ 428625 w 428625"/>
                <a:gd name="connsiteY3" fmla="*/ 0 h 269875"/>
                <a:gd name="connsiteX0" fmla="*/ 0 w 428625"/>
                <a:gd name="connsiteY0" fmla="*/ 269875 h 269875"/>
                <a:gd name="connsiteX1" fmla="*/ 139700 w 428625"/>
                <a:gd name="connsiteY1" fmla="*/ 152400 h 269875"/>
                <a:gd name="connsiteX2" fmla="*/ 279400 w 428625"/>
                <a:gd name="connsiteY2" fmla="*/ 15875 h 269875"/>
                <a:gd name="connsiteX3" fmla="*/ 428625 w 428625"/>
                <a:gd name="connsiteY3" fmla="*/ 0 h 269875"/>
                <a:gd name="connsiteX0" fmla="*/ 0 w 428625"/>
                <a:gd name="connsiteY0" fmla="*/ 272296 h 272296"/>
                <a:gd name="connsiteX1" fmla="*/ 139700 w 428625"/>
                <a:gd name="connsiteY1" fmla="*/ 154821 h 272296"/>
                <a:gd name="connsiteX2" fmla="*/ 282575 w 428625"/>
                <a:gd name="connsiteY2" fmla="*/ 11946 h 272296"/>
                <a:gd name="connsiteX3" fmla="*/ 428625 w 428625"/>
                <a:gd name="connsiteY3" fmla="*/ 2421 h 272296"/>
                <a:gd name="connsiteX0" fmla="*/ 0 w 441325"/>
                <a:gd name="connsiteY0" fmla="*/ 276225 h 276225"/>
                <a:gd name="connsiteX1" fmla="*/ 139700 w 441325"/>
                <a:gd name="connsiteY1" fmla="*/ 158750 h 276225"/>
                <a:gd name="connsiteX2" fmla="*/ 282575 w 441325"/>
                <a:gd name="connsiteY2" fmla="*/ 15875 h 276225"/>
                <a:gd name="connsiteX3" fmla="*/ 441325 w 441325"/>
                <a:gd name="connsiteY3" fmla="*/ 0 h 276225"/>
                <a:gd name="connsiteX0" fmla="*/ 0 w 441325"/>
                <a:gd name="connsiteY0" fmla="*/ 278420 h 278420"/>
                <a:gd name="connsiteX1" fmla="*/ 139700 w 441325"/>
                <a:gd name="connsiteY1" fmla="*/ 160945 h 278420"/>
                <a:gd name="connsiteX2" fmla="*/ 282575 w 441325"/>
                <a:gd name="connsiteY2" fmla="*/ 18070 h 278420"/>
                <a:gd name="connsiteX3" fmla="*/ 441325 w 441325"/>
                <a:gd name="connsiteY3" fmla="*/ 2195 h 278420"/>
                <a:gd name="connsiteX0" fmla="*/ 0 w 441325"/>
                <a:gd name="connsiteY0" fmla="*/ 278420 h 278420"/>
                <a:gd name="connsiteX1" fmla="*/ 139700 w 441325"/>
                <a:gd name="connsiteY1" fmla="*/ 160945 h 278420"/>
                <a:gd name="connsiteX2" fmla="*/ 282575 w 441325"/>
                <a:gd name="connsiteY2" fmla="*/ 18070 h 278420"/>
                <a:gd name="connsiteX3" fmla="*/ 441325 w 441325"/>
                <a:gd name="connsiteY3" fmla="*/ 2195 h 278420"/>
                <a:gd name="connsiteX0" fmla="*/ 0 w 441325"/>
                <a:gd name="connsiteY0" fmla="*/ 278420 h 278420"/>
                <a:gd name="connsiteX1" fmla="*/ 139700 w 441325"/>
                <a:gd name="connsiteY1" fmla="*/ 160945 h 278420"/>
                <a:gd name="connsiteX2" fmla="*/ 282575 w 441325"/>
                <a:gd name="connsiteY2" fmla="*/ 18070 h 278420"/>
                <a:gd name="connsiteX3" fmla="*/ 441325 w 441325"/>
                <a:gd name="connsiteY3" fmla="*/ 2195 h 278420"/>
                <a:gd name="connsiteX0" fmla="*/ 0 w 441325"/>
                <a:gd name="connsiteY0" fmla="*/ 278420 h 278420"/>
                <a:gd name="connsiteX1" fmla="*/ 142875 w 441325"/>
                <a:gd name="connsiteY1" fmla="*/ 167295 h 278420"/>
                <a:gd name="connsiteX2" fmla="*/ 282575 w 441325"/>
                <a:gd name="connsiteY2" fmla="*/ 18070 h 278420"/>
                <a:gd name="connsiteX3" fmla="*/ 441325 w 441325"/>
                <a:gd name="connsiteY3" fmla="*/ 2195 h 278420"/>
                <a:gd name="connsiteX0" fmla="*/ 0 w 441325"/>
                <a:gd name="connsiteY0" fmla="*/ 278420 h 278420"/>
                <a:gd name="connsiteX1" fmla="*/ 142875 w 441325"/>
                <a:gd name="connsiteY1" fmla="*/ 167295 h 278420"/>
                <a:gd name="connsiteX2" fmla="*/ 282575 w 441325"/>
                <a:gd name="connsiteY2" fmla="*/ 18070 h 278420"/>
                <a:gd name="connsiteX3" fmla="*/ 441325 w 441325"/>
                <a:gd name="connsiteY3" fmla="*/ 2195 h 278420"/>
                <a:gd name="connsiteX0" fmla="*/ 0 w 441325"/>
                <a:gd name="connsiteY0" fmla="*/ 278420 h 278420"/>
                <a:gd name="connsiteX1" fmla="*/ 142875 w 441325"/>
                <a:gd name="connsiteY1" fmla="*/ 167295 h 278420"/>
                <a:gd name="connsiteX2" fmla="*/ 282575 w 441325"/>
                <a:gd name="connsiteY2" fmla="*/ 18070 h 278420"/>
                <a:gd name="connsiteX3" fmla="*/ 441325 w 441325"/>
                <a:gd name="connsiteY3" fmla="*/ 2195 h 278420"/>
              </a:gdLst>
              <a:ahLst/>
              <a:cxnLst>
                <a:cxn ang="0">
                  <a:pos x="connsiteX0" y="connsiteY0"/>
                </a:cxn>
                <a:cxn ang="0">
                  <a:pos x="connsiteX1" y="connsiteY1"/>
                </a:cxn>
                <a:cxn ang="0">
                  <a:pos x="connsiteX2" y="connsiteY2"/>
                </a:cxn>
                <a:cxn ang="0">
                  <a:pos x="connsiteX3" y="connsiteY3"/>
                </a:cxn>
              </a:cxnLst>
              <a:rect l="l" t="t" r="r" b="b"/>
              <a:pathLst>
                <a:path w="441325" h="278420">
                  <a:moveTo>
                    <a:pt x="0" y="278420"/>
                  </a:moveTo>
                  <a:cubicBezTo>
                    <a:pt x="49772" y="261678"/>
                    <a:pt x="108421" y="213825"/>
                    <a:pt x="142875" y="167295"/>
                  </a:cubicBezTo>
                  <a:cubicBezTo>
                    <a:pt x="177329" y="120765"/>
                    <a:pt x="234421" y="43470"/>
                    <a:pt x="282575" y="18070"/>
                  </a:cubicBezTo>
                  <a:cubicBezTo>
                    <a:pt x="330729" y="-7330"/>
                    <a:pt x="398462" y="1137"/>
                    <a:pt x="441325" y="2195"/>
                  </a:cubicBezTo>
                </a:path>
              </a:pathLst>
            </a:custGeom>
            <a:noFill/>
            <a:ln w="19050">
              <a:solidFill>
                <a:srgbClr val="FF0000"/>
              </a:solidFill>
              <a:tailEnd type="diamo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1"/>
            <p:cNvSpPr/>
            <p:nvPr/>
          </p:nvSpPr>
          <p:spPr>
            <a:xfrm>
              <a:off x="2717839" y="4788320"/>
              <a:ext cx="445036" cy="118528"/>
            </a:xfrm>
            <a:custGeom>
              <a:avLst/>
              <a:gdLst>
                <a:gd name="connsiteX0" fmla="*/ 0 w 469900"/>
                <a:gd name="connsiteY0" fmla="*/ 0 h 117475"/>
                <a:gd name="connsiteX1" fmla="*/ 222250 w 469900"/>
                <a:gd name="connsiteY1" fmla="*/ 66675 h 117475"/>
                <a:gd name="connsiteX2" fmla="*/ 469900 w 469900"/>
                <a:gd name="connsiteY2" fmla="*/ 117475 h 117475"/>
                <a:gd name="connsiteX0" fmla="*/ 0 w 469900"/>
                <a:gd name="connsiteY0" fmla="*/ 0 h 117475"/>
                <a:gd name="connsiteX1" fmla="*/ 95250 w 469900"/>
                <a:gd name="connsiteY1" fmla="*/ 50800 h 117475"/>
                <a:gd name="connsiteX2" fmla="*/ 222250 w 469900"/>
                <a:gd name="connsiteY2" fmla="*/ 66675 h 117475"/>
                <a:gd name="connsiteX3" fmla="*/ 469900 w 469900"/>
                <a:gd name="connsiteY3" fmla="*/ 117475 h 117475"/>
                <a:gd name="connsiteX0" fmla="*/ 0 w 469900"/>
                <a:gd name="connsiteY0" fmla="*/ 0 h 117475"/>
                <a:gd name="connsiteX1" fmla="*/ 95250 w 469900"/>
                <a:gd name="connsiteY1" fmla="*/ 50800 h 117475"/>
                <a:gd name="connsiteX2" fmla="*/ 222250 w 469900"/>
                <a:gd name="connsiteY2" fmla="*/ 66675 h 117475"/>
                <a:gd name="connsiteX3" fmla="*/ 390525 w 469900"/>
                <a:gd name="connsiteY3" fmla="*/ 82550 h 117475"/>
                <a:gd name="connsiteX4" fmla="*/ 469900 w 469900"/>
                <a:gd name="connsiteY4" fmla="*/ 117475 h 117475"/>
                <a:gd name="connsiteX0" fmla="*/ 0 w 469900"/>
                <a:gd name="connsiteY0" fmla="*/ 0 h 117475"/>
                <a:gd name="connsiteX1" fmla="*/ 95250 w 469900"/>
                <a:gd name="connsiteY1" fmla="*/ 50800 h 117475"/>
                <a:gd name="connsiteX2" fmla="*/ 222250 w 469900"/>
                <a:gd name="connsiteY2" fmla="*/ 66675 h 117475"/>
                <a:gd name="connsiteX3" fmla="*/ 390525 w 469900"/>
                <a:gd name="connsiteY3" fmla="*/ 82550 h 117475"/>
                <a:gd name="connsiteX4" fmla="*/ 469900 w 469900"/>
                <a:gd name="connsiteY4" fmla="*/ 117475 h 1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00" h="117475">
                  <a:moveTo>
                    <a:pt x="0" y="0"/>
                  </a:moveTo>
                  <a:cubicBezTo>
                    <a:pt x="16933" y="4762"/>
                    <a:pt x="39510" y="42724"/>
                    <a:pt x="95250" y="50800"/>
                  </a:cubicBezTo>
                  <a:cubicBezTo>
                    <a:pt x="150990" y="58876"/>
                    <a:pt x="173038" y="61383"/>
                    <a:pt x="222250" y="66675"/>
                  </a:cubicBezTo>
                  <a:cubicBezTo>
                    <a:pt x="271462" y="71967"/>
                    <a:pt x="349250" y="74083"/>
                    <a:pt x="390525" y="82550"/>
                  </a:cubicBezTo>
                  <a:cubicBezTo>
                    <a:pt x="431800" y="91017"/>
                    <a:pt x="450321" y="114300"/>
                    <a:pt x="469900" y="117475"/>
                  </a:cubicBezTo>
                </a:path>
              </a:pathLst>
            </a:custGeom>
            <a:noFill/>
            <a:ln w="19050">
              <a:solidFill>
                <a:srgbClr val="FF0000"/>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1"/>
            <p:cNvSpPr/>
            <p:nvPr/>
          </p:nvSpPr>
          <p:spPr>
            <a:xfrm>
              <a:off x="2400299" y="4647794"/>
              <a:ext cx="461875" cy="1393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13"/>
            <p:cNvSpPr/>
            <p:nvPr/>
          </p:nvSpPr>
          <p:spPr>
            <a:xfrm>
              <a:off x="2400299" y="4603480"/>
              <a:ext cx="461875" cy="1393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12"/>
            <p:cNvSpPr/>
            <p:nvPr/>
          </p:nvSpPr>
          <p:spPr>
            <a:xfrm>
              <a:off x="2400299" y="4559164"/>
              <a:ext cx="461875" cy="1393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11"/>
            <p:cNvSpPr/>
            <p:nvPr/>
          </p:nvSpPr>
          <p:spPr>
            <a:xfrm>
              <a:off x="2400299" y="4514849"/>
              <a:ext cx="461875" cy="1393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Triangle 79"/>
            <p:cNvSpPr/>
            <p:nvPr/>
          </p:nvSpPr>
          <p:spPr>
            <a:xfrm rot="13509889">
              <a:off x="3093346" y="4533950"/>
              <a:ext cx="57600" cy="57600"/>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p:cNvSpPr/>
            <p:nvPr/>
          </p:nvSpPr>
          <p:spPr>
            <a:xfrm rot="14151588">
              <a:off x="2880595" y="4815774"/>
              <a:ext cx="57600" cy="57600"/>
            </a:xfrm>
            <a:prstGeom prst="rtTriangl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5984328" y="5897341"/>
            <a:ext cx="2430684" cy="954107"/>
          </a:xfrm>
          <a:prstGeom prst="rect">
            <a:avLst/>
          </a:prstGeom>
          <a:noFill/>
        </p:spPr>
        <p:txBody>
          <a:bodyPr wrap="square" rtlCol="0">
            <a:spAutoFit/>
          </a:bodyPr>
          <a:lstStyle/>
          <a:p>
            <a:pPr lvl="0" algn="ctr"/>
            <a:r>
              <a:rPr lang="en-GB" sz="1400" b="1" i="1" u="sng" dirty="0" smtClean="0">
                <a:solidFill>
                  <a:srgbClr val="8189C6"/>
                </a:solidFill>
              </a:rPr>
              <a:t>LEIR</a:t>
            </a:r>
          </a:p>
          <a:p>
            <a:pPr lvl="0" algn="ctr"/>
            <a:r>
              <a:rPr lang="en-GB" sz="1400" i="1" dirty="0" smtClean="0">
                <a:solidFill>
                  <a:srgbClr val="8189C6"/>
                </a:solidFill>
              </a:rPr>
              <a:t>Ions provider for LHC Ion physics run </a:t>
            </a:r>
          </a:p>
          <a:p>
            <a:pPr lvl="0" algn="ctr"/>
            <a:r>
              <a:rPr lang="en-GB" sz="1400" b="1" i="1" dirty="0" smtClean="0">
                <a:solidFill>
                  <a:srgbClr val="8189C6"/>
                </a:solidFill>
              </a:rPr>
              <a:t>(72 MeV)</a:t>
            </a:r>
            <a:endParaRPr lang="en-GB" sz="1400" i="1" dirty="0">
              <a:solidFill>
                <a:srgbClr val="8189C6"/>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8863" y="4786475"/>
            <a:ext cx="1657995" cy="1080000"/>
          </a:xfrm>
          <a:prstGeom prst="rect">
            <a:avLst/>
          </a:prstGeom>
          <a:ln w="57150">
            <a:solidFill>
              <a:srgbClr val="8189C6"/>
            </a:solidFill>
          </a:ln>
        </p:spPr>
      </p:pic>
      <p:grpSp>
        <p:nvGrpSpPr>
          <p:cNvPr id="26" name="Group 25"/>
          <p:cNvGrpSpPr/>
          <p:nvPr/>
        </p:nvGrpSpPr>
        <p:grpSpPr>
          <a:xfrm>
            <a:off x="2161382" y="5037931"/>
            <a:ext cx="655492" cy="528638"/>
            <a:chOff x="2161382" y="5037931"/>
            <a:chExt cx="655492" cy="528638"/>
          </a:xfrm>
        </p:grpSpPr>
        <p:sp>
          <p:nvSpPr>
            <p:cNvPr id="5" name="Freeform 4"/>
            <p:cNvSpPr/>
            <p:nvPr/>
          </p:nvSpPr>
          <p:spPr>
            <a:xfrm>
              <a:off x="2161382" y="5191055"/>
              <a:ext cx="304800" cy="375514"/>
            </a:xfrm>
            <a:custGeom>
              <a:avLst/>
              <a:gdLst>
                <a:gd name="connsiteX0" fmla="*/ 0 w 295275"/>
                <a:gd name="connsiteY0" fmla="*/ 375514 h 375514"/>
                <a:gd name="connsiteX1" fmla="*/ 123825 w 295275"/>
                <a:gd name="connsiteY1" fmla="*/ 58014 h 375514"/>
                <a:gd name="connsiteX2" fmla="*/ 212725 w 295275"/>
                <a:gd name="connsiteY2" fmla="*/ 864 h 375514"/>
                <a:gd name="connsiteX3" fmla="*/ 269875 w 295275"/>
                <a:gd name="connsiteY3" fmla="*/ 70714 h 375514"/>
                <a:gd name="connsiteX4" fmla="*/ 295275 w 295275"/>
                <a:gd name="connsiteY4" fmla="*/ 178664 h 375514"/>
                <a:gd name="connsiteX0" fmla="*/ 0 w 304800"/>
                <a:gd name="connsiteY0" fmla="*/ 375514 h 375514"/>
                <a:gd name="connsiteX1" fmla="*/ 123825 w 304800"/>
                <a:gd name="connsiteY1" fmla="*/ 58014 h 375514"/>
                <a:gd name="connsiteX2" fmla="*/ 212725 w 304800"/>
                <a:gd name="connsiteY2" fmla="*/ 864 h 375514"/>
                <a:gd name="connsiteX3" fmla="*/ 269875 w 304800"/>
                <a:gd name="connsiteY3" fmla="*/ 70714 h 375514"/>
                <a:gd name="connsiteX4" fmla="*/ 304800 w 304800"/>
                <a:gd name="connsiteY4" fmla="*/ 191364 h 37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75514">
                  <a:moveTo>
                    <a:pt x="0" y="375514"/>
                  </a:moveTo>
                  <a:cubicBezTo>
                    <a:pt x="44185" y="247985"/>
                    <a:pt x="88371" y="120456"/>
                    <a:pt x="123825" y="58014"/>
                  </a:cubicBezTo>
                  <a:cubicBezTo>
                    <a:pt x="159279" y="-4428"/>
                    <a:pt x="188383" y="-1253"/>
                    <a:pt x="212725" y="864"/>
                  </a:cubicBezTo>
                  <a:cubicBezTo>
                    <a:pt x="237067" y="2981"/>
                    <a:pt x="254529" y="38964"/>
                    <a:pt x="269875" y="70714"/>
                  </a:cubicBezTo>
                  <a:cubicBezTo>
                    <a:pt x="285221" y="102464"/>
                    <a:pt x="298979" y="152205"/>
                    <a:pt x="304800" y="191364"/>
                  </a:cubicBezTo>
                </a:path>
              </a:pathLst>
            </a:custGeom>
            <a:noFill/>
            <a:ln w="19050">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460405" y="5347516"/>
              <a:ext cx="324069" cy="215877"/>
            </a:xfrm>
            <a:prstGeom prst="roundRect">
              <a:avLst>
                <a:gd name="adj" fmla="val 21079"/>
              </a:avLst>
            </a:prstGeom>
            <a:noFill/>
            <a:ln w="19050">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2431613" y="5037931"/>
              <a:ext cx="134580" cy="308769"/>
            </a:xfrm>
            <a:custGeom>
              <a:avLst/>
              <a:gdLst>
                <a:gd name="connsiteX0" fmla="*/ 132084 w 132084"/>
                <a:gd name="connsiteY0" fmla="*/ 301625 h 301625"/>
                <a:gd name="connsiteX1" fmla="*/ 5084 w 132084"/>
                <a:gd name="connsiteY1" fmla="*/ 225425 h 301625"/>
                <a:gd name="connsiteX2" fmla="*/ 33659 w 132084"/>
                <a:gd name="connsiteY2" fmla="*/ 85725 h 301625"/>
                <a:gd name="connsiteX3" fmla="*/ 113034 w 132084"/>
                <a:gd name="connsiteY3" fmla="*/ 0 h 301625"/>
                <a:gd name="connsiteX0" fmla="*/ 132084 w 132084"/>
                <a:gd name="connsiteY0" fmla="*/ 301625 h 301625"/>
                <a:gd name="connsiteX1" fmla="*/ 5084 w 132084"/>
                <a:gd name="connsiteY1" fmla="*/ 225425 h 301625"/>
                <a:gd name="connsiteX2" fmla="*/ 33659 w 132084"/>
                <a:gd name="connsiteY2" fmla="*/ 85725 h 301625"/>
                <a:gd name="connsiteX3" fmla="*/ 113034 w 132084"/>
                <a:gd name="connsiteY3" fmla="*/ 0 h 301625"/>
                <a:gd name="connsiteX0" fmla="*/ 132084 w 132084"/>
                <a:gd name="connsiteY0" fmla="*/ 301625 h 301625"/>
                <a:gd name="connsiteX1" fmla="*/ 5084 w 132084"/>
                <a:gd name="connsiteY1" fmla="*/ 225425 h 301625"/>
                <a:gd name="connsiteX2" fmla="*/ 33659 w 132084"/>
                <a:gd name="connsiteY2" fmla="*/ 85725 h 301625"/>
                <a:gd name="connsiteX3" fmla="*/ 113034 w 132084"/>
                <a:gd name="connsiteY3" fmla="*/ 0 h 301625"/>
                <a:gd name="connsiteX0" fmla="*/ 132084 w 132084"/>
                <a:gd name="connsiteY0" fmla="*/ 301625 h 301625"/>
                <a:gd name="connsiteX1" fmla="*/ 5084 w 132084"/>
                <a:gd name="connsiteY1" fmla="*/ 225425 h 301625"/>
                <a:gd name="connsiteX2" fmla="*/ 33659 w 132084"/>
                <a:gd name="connsiteY2" fmla="*/ 85725 h 301625"/>
                <a:gd name="connsiteX3" fmla="*/ 113034 w 132084"/>
                <a:gd name="connsiteY3" fmla="*/ 0 h 301625"/>
                <a:gd name="connsiteX0" fmla="*/ 134624 w 134624"/>
                <a:gd name="connsiteY0" fmla="*/ 306387 h 306387"/>
                <a:gd name="connsiteX1" fmla="*/ 5243 w 134624"/>
                <a:gd name="connsiteY1" fmla="*/ 225425 h 306387"/>
                <a:gd name="connsiteX2" fmla="*/ 33818 w 134624"/>
                <a:gd name="connsiteY2" fmla="*/ 85725 h 306387"/>
                <a:gd name="connsiteX3" fmla="*/ 113193 w 134624"/>
                <a:gd name="connsiteY3" fmla="*/ 0 h 306387"/>
                <a:gd name="connsiteX0" fmla="*/ 134537 w 134537"/>
                <a:gd name="connsiteY0" fmla="*/ 311150 h 311150"/>
                <a:gd name="connsiteX1" fmla="*/ 5156 w 134537"/>
                <a:gd name="connsiteY1" fmla="*/ 230188 h 311150"/>
                <a:gd name="connsiteX2" fmla="*/ 33731 w 134537"/>
                <a:gd name="connsiteY2" fmla="*/ 90488 h 311150"/>
                <a:gd name="connsiteX3" fmla="*/ 108343 w 134537"/>
                <a:gd name="connsiteY3" fmla="*/ 0 h 311150"/>
                <a:gd name="connsiteX0" fmla="*/ 134580 w 134580"/>
                <a:gd name="connsiteY0" fmla="*/ 308769 h 308769"/>
                <a:gd name="connsiteX1" fmla="*/ 5199 w 134580"/>
                <a:gd name="connsiteY1" fmla="*/ 227807 h 308769"/>
                <a:gd name="connsiteX2" fmla="*/ 33774 w 134580"/>
                <a:gd name="connsiteY2" fmla="*/ 88107 h 308769"/>
                <a:gd name="connsiteX3" fmla="*/ 110767 w 134580"/>
                <a:gd name="connsiteY3" fmla="*/ 0 h 308769"/>
              </a:gdLst>
              <a:ahLst/>
              <a:cxnLst>
                <a:cxn ang="0">
                  <a:pos x="connsiteX0" y="connsiteY0"/>
                </a:cxn>
                <a:cxn ang="0">
                  <a:pos x="connsiteX1" y="connsiteY1"/>
                </a:cxn>
                <a:cxn ang="0">
                  <a:pos x="connsiteX2" y="connsiteY2"/>
                </a:cxn>
                <a:cxn ang="0">
                  <a:pos x="connsiteX3" y="connsiteY3"/>
                </a:cxn>
              </a:cxnLst>
              <a:rect l="l" t="t" r="r" b="b"/>
              <a:pathLst>
                <a:path w="134580" h="308769">
                  <a:moveTo>
                    <a:pt x="134580" y="308769"/>
                  </a:moveTo>
                  <a:cubicBezTo>
                    <a:pt x="55470" y="305329"/>
                    <a:pt x="22000" y="264584"/>
                    <a:pt x="5199" y="227807"/>
                  </a:cubicBezTo>
                  <a:cubicBezTo>
                    <a:pt x="-11602" y="191030"/>
                    <a:pt x="16179" y="126075"/>
                    <a:pt x="33774" y="88107"/>
                  </a:cubicBezTo>
                  <a:cubicBezTo>
                    <a:pt x="51369" y="50139"/>
                    <a:pt x="80075" y="24077"/>
                    <a:pt x="110767" y="0"/>
                  </a:cubicBezTo>
                </a:path>
              </a:pathLst>
            </a:custGeom>
            <a:noFill/>
            <a:ln w="19050">
              <a:solidFill>
                <a:srgbClr val="FF0000"/>
              </a:solidFill>
              <a:headEnd type="none" w="med" len="med"/>
              <a:tailEnd type="triangle" w="sm" len="med"/>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ight Triangle 83"/>
            <p:cNvSpPr/>
            <p:nvPr/>
          </p:nvSpPr>
          <p:spPr>
            <a:xfrm rot="9993476">
              <a:off x="2213002" y="5299278"/>
              <a:ext cx="64800" cy="64800"/>
            </a:xfrm>
            <a:prstGeom prst="rtTriangle">
              <a:avLst/>
            </a:prstGeom>
            <a:solidFill>
              <a:srgbClr val="FF5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Triangle 84"/>
            <p:cNvSpPr/>
            <p:nvPr/>
          </p:nvSpPr>
          <p:spPr>
            <a:xfrm rot="9419035">
              <a:off x="2406232" y="5149152"/>
              <a:ext cx="64800" cy="64800"/>
            </a:xfrm>
            <a:prstGeom prst="rtTriangle">
              <a:avLst/>
            </a:prstGeom>
            <a:solidFill>
              <a:srgbClr val="FF5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p:cNvSpPr/>
            <p:nvPr/>
          </p:nvSpPr>
          <p:spPr>
            <a:xfrm rot="8100000">
              <a:off x="2752074" y="5424169"/>
              <a:ext cx="64800" cy="64800"/>
            </a:xfrm>
            <a:prstGeom prst="rtTriangle">
              <a:avLst/>
            </a:prstGeom>
            <a:solidFill>
              <a:srgbClr val="FF5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Triangle 86"/>
            <p:cNvSpPr/>
            <p:nvPr/>
          </p:nvSpPr>
          <p:spPr>
            <a:xfrm rot="18900000">
              <a:off x="2425237" y="5416972"/>
              <a:ext cx="64800" cy="64800"/>
            </a:xfrm>
            <a:prstGeom prst="rtTriangle">
              <a:avLst/>
            </a:prstGeom>
            <a:solidFill>
              <a:srgbClr val="FF5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5794170" y="4698506"/>
            <a:ext cx="2325314" cy="2092571"/>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283061" y="5568919"/>
            <a:ext cx="3061036" cy="510778"/>
          </a:xfrm>
          <a:prstGeom prst="roundRect">
            <a:avLst/>
          </a:prstGeom>
          <a:solidFill>
            <a:srgbClr val="FF0000"/>
          </a:solidFill>
        </p:spPr>
        <p:txBody>
          <a:bodyPr wrap="square" rtlCol="0">
            <a:spAutoFit/>
          </a:bodyPr>
          <a:lstStyle/>
          <a:p>
            <a:r>
              <a:rPr lang="en-GB" sz="2400" b="1" dirty="0" smtClean="0">
                <a:solidFill>
                  <a:schemeClr val="bg1"/>
                </a:solidFill>
              </a:rPr>
              <a:t>Main topic of this talk</a:t>
            </a:r>
            <a:endParaRPr lang="en-GB" sz="2400" b="1" dirty="0">
              <a:solidFill>
                <a:schemeClr val="bg1"/>
              </a:solidFill>
            </a:endParaRPr>
          </a:p>
        </p:txBody>
      </p:sp>
      <p:pic>
        <p:nvPicPr>
          <p:cNvPr id="71" name="Picture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7616" y="2320263"/>
            <a:ext cx="3856784" cy="1794537"/>
          </a:xfrm>
          <a:prstGeom prst="roundRect">
            <a:avLst>
              <a:gd name="adj" fmla="val 5322"/>
            </a:avLst>
          </a:prstGeom>
          <a:solidFill>
            <a:srgbClr val="FFFFFF">
              <a:shade val="85000"/>
            </a:srgbClr>
          </a:solidFill>
          <a:ln>
            <a:solidFill>
              <a:schemeClr val="tx2"/>
            </a:solidFill>
          </a:ln>
          <a:effectLst/>
        </p:spPr>
      </p:pic>
      <p:sp>
        <p:nvSpPr>
          <p:cNvPr id="28" name="Chord 27"/>
          <p:cNvSpPr/>
          <p:nvPr/>
        </p:nvSpPr>
        <p:spPr>
          <a:xfrm rot="2749186">
            <a:off x="7196497" y="2769712"/>
            <a:ext cx="552918" cy="543367"/>
          </a:xfrm>
          <a:prstGeom prst="chord">
            <a:avLst>
              <a:gd name="adj1" fmla="val 2187431"/>
              <a:gd name="adj2" fmla="val 19619987"/>
            </a:avLst>
          </a:prstGeom>
          <a:noFill/>
          <a:ln>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6243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300"/>
                                        <p:tgtEl>
                                          <p:spTgt spid="27"/>
                                        </p:tgtEl>
                                      </p:cBhvr>
                                    </p:animEffect>
                                    <p:set>
                                      <p:cBhvr>
                                        <p:cTn id="7" dur="1" fill="hold">
                                          <p:stCondLst>
                                            <p:cond delay="299"/>
                                          </p:stCondLst>
                                        </p:cTn>
                                        <p:tgtEl>
                                          <p:spTgt spid="27"/>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300"/>
                                        <p:tgtEl>
                                          <p:spTgt spid="2"/>
                                        </p:tgtEl>
                                      </p:cBhvr>
                                    </p:animEffect>
                                  </p:childTnLst>
                                </p:cTn>
                              </p:par>
                            </p:childTnLst>
                          </p:cTn>
                        </p:par>
                        <p:par>
                          <p:cTn id="11" fill="hold">
                            <p:stCondLst>
                              <p:cond delay="300"/>
                            </p:stCondLst>
                            <p:childTnLst>
                              <p:par>
                                <p:cTn id="12" presetID="16" presetClass="entr" presetSubtype="2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26" presetClass="emph" presetSubtype="0" repeatCount="2000" fill="hold" nodeType="withEffect">
                                  <p:stCondLst>
                                    <p:cond delay="0"/>
                                  </p:stCondLst>
                                  <p:childTnLst>
                                    <p:animEffect transition="out" filter="fade">
                                      <p:cBhvr>
                                        <p:cTn id="25" dur="700" tmFilter="0, 0; .2, .5; .8, .5; 1, 0"/>
                                        <p:tgtEl>
                                          <p:spTgt spid="11"/>
                                        </p:tgtEl>
                                      </p:cBhvr>
                                    </p:animEffect>
                                    <p:animScale>
                                      <p:cBhvr>
                                        <p:cTn id="26" dur="350" autoRev="1" fill="hold"/>
                                        <p:tgtEl>
                                          <p:spTgt spid="11"/>
                                        </p:tgtEl>
                                      </p:cBhvr>
                                      <p:by x="105000" y="105000"/>
                                    </p:animScale>
                                  </p:childTnLst>
                                </p:cTn>
                              </p:par>
                              <p:par>
                                <p:cTn id="27" presetID="26" presetClass="emph" presetSubtype="0" repeatCount="2000" fill="hold" nodeType="withEffect">
                                  <p:stCondLst>
                                    <p:cond delay="0"/>
                                  </p:stCondLst>
                                  <p:childTnLst>
                                    <p:animEffect transition="out" filter="fade">
                                      <p:cBhvr>
                                        <p:cTn id="28" dur="700" tmFilter="0, 0; .2, .5; .8, .5; 1, 0"/>
                                        <p:tgtEl>
                                          <p:spTgt spid="9"/>
                                        </p:tgtEl>
                                      </p:cBhvr>
                                    </p:animEffect>
                                    <p:animScale>
                                      <p:cBhvr>
                                        <p:cTn id="29" dur="350" autoRev="1" fill="hold"/>
                                        <p:tgtEl>
                                          <p:spTgt spid="9"/>
                                        </p:tgtEl>
                                      </p:cBhvr>
                                      <p:by x="105000" y="105000"/>
                                    </p:animScale>
                                  </p:childTnLst>
                                </p:cTn>
                              </p:par>
                            </p:childTnLst>
                          </p:cTn>
                        </p:par>
                        <p:par>
                          <p:cTn id="30" fill="hold">
                            <p:stCondLst>
                              <p:cond delay="1700"/>
                            </p:stCondLst>
                            <p:childTnLst>
                              <p:par>
                                <p:cTn id="31" presetID="10" presetClass="entr" presetSubtype="0" fill="hold" nodeType="afterEffect">
                                  <p:stCondLst>
                                    <p:cond delay="1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par>
                                <p:cTn id="42" presetID="16" presetClass="entr" presetSubtype="21"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barn(inVertical)">
                                      <p:cBhvr>
                                        <p:cTn id="44" dur="500"/>
                                        <p:tgtEl>
                                          <p:spTgt spid="83"/>
                                        </p:tgtEl>
                                      </p:cBhvr>
                                    </p:animEffect>
                                  </p:childTnLst>
                                </p:cTn>
                              </p:par>
                              <p:par>
                                <p:cTn id="45" presetID="26" presetClass="emph" presetSubtype="0" repeatCount="2000" fill="hold" nodeType="withEffect">
                                  <p:stCondLst>
                                    <p:cond delay="0"/>
                                  </p:stCondLst>
                                  <p:childTnLst>
                                    <p:animEffect transition="out" filter="fade">
                                      <p:cBhvr>
                                        <p:cTn id="46" dur="500" tmFilter="0, 0; .2, .5; .8, .5; 1, 0"/>
                                        <p:tgtEl>
                                          <p:spTgt spid="83"/>
                                        </p:tgtEl>
                                      </p:cBhvr>
                                    </p:animEffect>
                                    <p:animScale>
                                      <p:cBhvr>
                                        <p:cTn id="47" dur="250" autoRev="1" fill="hold"/>
                                        <p:tgtEl>
                                          <p:spTgt spid="83"/>
                                        </p:tgtEl>
                                      </p:cBhvr>
                                      <p:by x="105000" y="105000"/>
                                    </p:animScale>
                                  </p:childTnLst>
                                </p:cTn>
                              </p:par>
                              <p:par>
                                <p:cTn id="48" presetID="16" presetClass="exit" presetSubtype="21" fill="hold" nodeType="withEffect">
                                  <p:stCondLst>
                                    <p:cond delay="0"/>
                                  </p:stCondLst>
                                  <p:childTnLst>
                                    <p:animEffect transition="out" filter="barn(inVertical)">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6" presetClass="exit" presetSubtype="21" fill="hold" nodeType="withEffect">
                                  <p:stCondLst>
                                    <p:cond delay="0"/>
                                  </p:stCondLst>
                                  <p:childTnLst>
                                    <p:animEffect transition="out" filter="barn(inVertical)">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par>
                                <p:cTn id="62" presetID="16" presetClass="entr" presetSubtype="21" fill="hold"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barn(inVertical)">
                                      <p:cBhvr>
                                        <p:cTn id="64" dur="500"/>
                                        <p:tgtEl>
                                          <p:spTgt spid="68"/>
                                        </p:tgtEl>
                                      </p:cBhvr>
                                    </p:animEffect>
                                  </p:childTnLst>
                                </p:cTn>
                              </p:par>
                              <p:par>
                                <p:cTn id="65" presetID="26" presetClass="emph" presetSubtype="0" repeatCount="2000" fill="hold" nodeType="withEffect">
                                  <p:stCondLst>
                                    <p:cond delay="0"/>
                                  </p:stCondLst>
                                  <p:childTnLst>
                                    <p:animEffect transition="out" filter="fade">
                                      <p:cBhvr>
                                        <p:cTn id="66" dur="500" tmFilter="0, 0; .2, .5; .8, .5; 1, 0"/>
                                        <p:tgtEl>
                                          <p:spTgt spid="68"/>
                                        </p:tgtEl>
                                      </p:cBhvr>
                                    </p:animEffect>
                                    <p:animScale>
                                      <p:cBhvr>
                                        <p:cTn id="67" dur="250" autoRev="1" fill="hold"/>
                                        <p:tgtEl>
                                          <p:spTgt spid="68"/>
                                        </p:tgtEl>
                                      </p:cBhvr>
                                      <p:by x="105000" y="105000"/>
                                    </p:animScale>
                                  </p:childTnLst>
                                </p:cTn>
                              </p:par>
                              <p:par>
                                <p:cTn id="68" presetID="16" presetClass="exit" presetSubtype="21" fill="hold" nodeType="withEffect">
                                  <p:stCondLst>
                                    <p:cond delay="0"/>
                                  </p:stCondLst>
                                  <p:childTnLst>
                                    <p:animEffect transition="out" filter="barn(inVertical)">
                                      <p:cBhvr>
                                        <p:cTn id="69" dur="500"/>
                                        <p:tgtEl>
                                          <p:spTgt spid="83"/>
                                        </p:tgtEl>
                                      </p:cBhvr>
                                    </p:animEffect>
                                    <p:set>
                                      <p:cBhvr>
                                        <p:cTn id="70" dur="1" fill="hold">
                                          <p:stCondLst>
                                            <p:cond delay="499"/>
                                          </p:stCondLst>
                                        </p:cTn>
                                        <p:tgtEl>
                                          <p:spTgt spid="8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inVertical)">
                                      <p:cBhvr>
                                        <p:cTn id="75" dur="500"/>
                                        <p:tgtEl>
                                          <p:spTgt spid="16"/>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par>
                                <p:cTn id="79" presetID="16" presetClass="entr" presetSubtype="21"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barn(inVertical)">
                                      <p:cBhvr>
                                        <p:cTn id="81" dur="500"/>
                                        <p:tgtEl>
                                          <p:spTgt spid="58"/>
                                        </p:tgtEl>
                                      </p:cBhvr>
                                    </p:animEffect>
                                  </p:childTnLst>
                                </p:cTn>
                              </p:par>
                              <p:par>
                                <p:cTn id="82" presetID="26" presetClass="emph" presetSubtype="0" repeatCount="2000" fill="hold" nodeType="withEffect">
                                  <p:stCondLst>
                                    <p:cond delay="0"/>
                                  </p:stCondLst>
                                  <p:childTnLst>
                                    <p:animEffect transition="out" filter="fade">
                                      <p:cBhvr>
                                        <p:cTn id="83" dur="500" tmFilter="0, 0; .2, .5; .8, .5; 1, 0"/>
                                        <p:tgtEl>
                                          <p:spTgt spid="58"/>
                                        </p:tgtEl>
                                      </p:cBhvr>
                                    </p:animEffect>
                                    <p:animScale>
                                      <p:cBhvr>
                                        <p:cTn id="84" dur="250" autoRev="1" fill="hold"/>
                                        <p:tgtEl>
                                          <p:spTgt spid="58"/>
                                        </p:tgtEl>
                                      </p:cBhvr>
                                      <p:by x="105000" y="105000"/>
                                    </p:animScale>
                                  </p:childTnLst>
                                </p:cTn>
                              </p:par>
                              <p:par>
                                <p:cTn id="85" presetID="16" presetClass="exit" presetSubtype="21" fill="hold" nodeType="withEffect">
                                  <p:stCondLst>
                                    <p:cond delay="0"/>
                                  </p:stCondLst>
                                  <p:childTnLst>
                                    <p:animEffect transition="out" filter="barn(inVertical)">
                                      <p:cBhvr>
                                        <p:cTn id="86" dur="500"/>
                                        <p:tgtEl>
                                          <p:spTgt spid="68"/>
                                        </p:tgtEl>
                                      </p:cBhvr>
                                    </p:animEffect>
                                    <p:set>
                                      <p:cBhvr>
                                        <p:cTn id="87" dur="1" fill="hold">
                                          <p:stCondLst>
                                            <p:cond delay="499"/>
                                          </p:stCondLst>
                                        </p:cTn>
                                        <p:tgtEl>
                                          <p:spTgt spid="6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barn(inVertical)">
                                      <p:cBhvr>
                                        <p:cTn id="92" dur="500"/>
                                        <p:tgtEl>
                                          <p:spTgt spid="4"/>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barn(inVertical)">
                                      <p:cBhvr>
                                        <p:cTn id="95" dur="500"/>
                                        <p:tgtEl>
                                          <p:spTgt spid="74"/>
                                        </p:tgtEl>
                                      </p:cBhvr>
                                    </p:animEffect>
                                  </p:childTnLst>
                                </p:cTn>
                              </p:par>
                              <p:par>
                                <p:cTn id="96" presetID="16" presetClass="exit" presetSubtype="21" fill="hold" nodeType="withEffect">
                                  <p:stCondLst>
                                    <p:cond delay="0"/>
                                  </p:stCondLst>
                                  <p:childTnLst>
                                    <p:animEffect transition="out" filter="barn(inVertical)">
                                      <p:cBhvr>
                                        <p:cTn id="97" dur="500"/>
                                        <p:tgtEl>
                                          <p:spTgt spid="58"/>
                                        </p:tgtEl>
                                      </p:cBhvr>
                                    </p:animEffect>
                                    <p:set>
                                      <p:cBhvr>
                                        <p:cTn id="98" dur="1" fill="hold">
                                          <p:stCondLst>
                                            <p:cond delay="499"/>
                                          </p:stCondLst>
                                        </p:cTn>
                                        <p:tgtEl>
                                          <p:spTgt spid="58"/>
                                        </p:tgtEl>
                                        <p:attrNameLst>
                                          <p:attrName>style.visibility</p:attrName>
                                        </p:attrNameLst>
                                      </p:cBhvr>
                                      <p:to>
                                        <p:strVal val="hidden"/>
                                      </p:to>
                                    </p:set>
                                  </p:childTnLst>
                                </p:cTn>
                              </p:par>
                              <p:par>
                                <p:cTn id="99" presetID="16" presetClass="entr" presetSubtype="21" fill="hold"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barn(inVertical)">
                                      <p:cBhvr>
                                        <p:cTn id="101" dur="500"/>
                                        <p:tgtEl>
                                          <p:spTgt spid="26"/>
                                        </p:tgtEl>
                                      </p:cBhvr>
                                    </p:animEffect>
                                  </p:childTnLst>
                                </p:cTn>
                              </p:par>
                              <p:par>
                                <p:cTn id="102" presetID="26" presetClass="emph" presetSubtype="0" repeatCount="2000" fill="hold" nodeType="withEffect">
                                  <p:stCondLst>
                                    <p:cond delay="0"/>
                                  </p:stCondLst>
                                  <p:childTnLst>
                                    <p:animEffect transition="out" filter="fade">
                                      <p:cBhvr>
                                        <p:cTn id="103" dur="500" tmFilter="0, 0; .2, .5; .8, .5; 1, 0"/>
                                        <p:tgtEl>
                                          <p:spTgt spid="26"/>
                                        </p:tgtEl>
                                      </p:cBhvr>
                                    </p:animEffect>
                                    <p:animScale>
                                      <p:cBhvr>
                                        <p:cTn id="104" dur="250" autoRev="1" fill="hold"/>
                                        <p:tgtEl>
                                          <p:spTgt spid="26"/>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500" fill="hold"/>
                                        <p:tgtEl>
                                          <p:spTgt spid="22"/>
                                        </p:tgtEl>
                                        <p:attrNameLst>
                                          <p:attrName>ppt_w</p:attrName>
                                        </p:attrNameLst>
                                      </p:cBhvr>
                                      <p:tavLst>
                                        <p:tav tm="0">
                                          <p:val>
                                            <p:fltVal val="0"/>
                                          </p:val>
                                        </p:tav>
                                        <p:tav tm="100000">
                                          <p:val>
                                            <p:strVal val="#ppt_w"/>
                                          </p:val>
                                        </p:tav>
                                      </p:tavLst>
                                    </p:anim>
                                    <p:anim calcmode="lin" valueType="num">
                                      <p:cBhvr>
                                        <p:cTn id="115" dur="500" fill="hold"/>
                                        <p:tgtEl>
                                          <p:spTgt spid="22"/>
                                        </p:tgtEl>
                                        <p:attrNameLst>
                                          <p:attrName>ppt_h</p:attrName>
                                        </p:attrNameLst>
                                      </p:cBhvr>
                                      <p:tavLst>
                                        <p:tav tm="0">
                                          <p:val>
                                            <p:fltVal val="0"/>
                                          </p:val>
                                        </p:tav>
                                        <p:tav tm="100000">
                                          <p:val>
                                            <p:strVal val="#ppt_h"/>
                                          </p:val>
                                        </p:tav>
                                      </p:tavLst>
                                    </p:anim>
                                    <p:animEffect transition="in" filter="fade">
                                      <p:cBhvr>
                                        <p:cTn id="116" dur="500"/>
                                        <p:tgtEl>
                                          <p:spTgt spid="22"/>
                                        </p:tgtEl>
                                      </p:cBhvr>
                                    </p:animEffect>
                                  </p:childTnLst>
                                </p:cTn>
                              </p:par>
                              <p:par>
                                <p:cTn id="117" presetID="16" presetClass="exit" presetSubtype="21" fill="hold" nodeType="withEffect">
                                  <p:stCondLst>
                                    <p:cond delay="0"/>
                                  </p:stCondLst>
                                  <p:childTnLst>
                                    <p:animEffect transition="out" filter="barn(inVertical)">
                                      <p:cBhvr>
                                        <p:cTn id="118" dur="500"/>
                                        <p:tgtEl>
                                          <p:spTgt spid="26"/>
                                        </p:tgtEl>
                                      </p:cBhvr>
                                    </p:animEffect>
                                    <p:set>
                                      <p:cBhvr>
                                        <p:cTn id="119" dur="1" fill="hold">
                                          <p:stCondLst>
                                            <p:cond delay="499"/>
                                          </p:stCondLst>
                                        </p:cTn>
                                        <p:tgtEl>
                                          <p:spTgt spid="2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barn(inVertical)">
                                      <p:cBhvr>
                                        <p:cTn id="124" dur="500"/>
                                        <p:tgtEl>
                                          <p:spTgt spid="73"/>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barn(inVertical)">
                                      <p:cBhvr>
                                        <p:cTn id="127" dur="500"/>
                                        <p:tgtEl>
                                          <p:spTgt spid="79"/>
                                        </p:tgtEl>
                                      </p:cBhvr>
                                    </p:animEffect>
                                  </p:childTnLst>
                                </p:cTn>
                              </p:par>
                              <p:par>
                                <p:cTn id="128" presetID="16" presetClass="entr" presetSubtype="21" fill="hold"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barn(inVertical)">
                                      <p:cBhvr>
                                        <p:cTn id="130" dur="500"/>
                                        <p:tgtEl>
                                          <p:spTgt spid="9"/>
                                        </p:tgtEl>
                                      </p:cBhvr>
                                    </p:animEffect>
                                  </p:childTnLst>
                                </p:cTn>
                              </p:par>
                              <p:par>
                                <p:cTn id="131" presetID="16" presetClass="entr" presetSubtype="21" fill="hold" nodeType="withEffect">
                                  <p:stCondLst>
                                    <p:cond delay="0"/>
                                  </p:stCondLst>
                                  <p:childTnLst>
                                    <p:set>
                                      <p:cBhvr>
                                        <p:cTn id="132" dur="1" fill="hold">
                                          <p:stCondLst>
                                            <p:cond delay="0"/>
                                          </p:stCondLst>
                                        </p:cTn>
                                        <p:tgtEl>
                                          <p:spTgt spid="83"/>
                                        </p:tgtEl>
                                        <p:attrNameLst>
                                          <p:attrName>style.visibility</p:attrName>
                                        </p:attrNameLst>
                                      </p:cBhvr>
                                      <p:to>
                                        <p:strVal val="visible"/>
                                      </p:to>
                                    </p:set>
                                    <p:animEffect transition="in" filter="barn(inVertical)">
                                      <p:cBhvr>
                                        <p:cTn id="133" dur="500"/>
                                        <p:tgtEl>
                                          <p:spTgt spid="83"/>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barn(inVertical)">
                                      <p:cBhvr>
                                        <p:cTn id="136" dur="500"/>
                                        <p:tgtEl>
                                          <p:spTgt spid="88"/>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barn(inVertical)">
                                      <p:cBhvr>
                                        <p:cTn id="1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79" grpId="0" animBg="1"/>
      <p:bldP spid="74" grpId="0"/>
      <p:bldP spid="88" grpId="0" animBg="1"/>
      <p:bldP spid="73"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Abdelouahid AKROH / BE-OP-PSB</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angle 5"/>
          <p:cNvSpPr>
            <a:spLocks noChangeArrowheads="1"/>
          </p:cNvSpPr>
          <p:nvPr/>
        </p:nvSpPr>
        <p:spPr bwMode="auto">
          <a:xfrm>
            <a:off x="8841360" y="2550404"/>
            <a:ext cx="72000" cy="198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6" name="Content Placeholder 5"/>
          <p:cNvSpPr txBox="1">
            <a:spLocks/>
          </p:cNvSpPr>
          <p:nvPr/>
        </p:nvSpPr>
        <p:spPr>
          <a:xfrm>
            <a:off x="228600" y="1143000"/>
            <a:ext cx="8229600" cy="5486400"/>
          </a:xfrm>
          <a:prstGeom prst="rect">
            <a:avLst/>
          </a:prstGeom>
        </p:spPr>
        <p:txBody>
          <a:bodyPr>
            <a:normAutofit lnSpcReduction="10000"/>
          </a:bodyPr>
          <a:lstStyle>
            <a:lvl1pPr marL="342900" indent="-228600" algn="l" defTabSz="914400" rtl="0" eaLnBrk="1" latinLnBrk="0" hangingPunct="1">
              <a:spcBef>
                <a:spcPct val="20000"/>
              </a:spcBef>
              <a:buClr>
                <a:schemeClr val="tx2"/>
              </a:buClr>
              <a:buFont typeface="Wingdings" panose="05000000000000000000" pitchFamily="2" charset="2"/>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tx2"/>
              </a:buClr>
              <a:buFont typeface="Wingdings" panose="05000000000000000000" pitchFamily="2" charset="2"/>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60363" indent="-360363">
              <a:lnSpc>
                <a:spcPct val="250000"/>
              </a:lnSpc>
              <a:spcBef>
                <a:spcPts val="0"/>
              </a:spcBef>
              <a:buClrTx/>
              <a:buFont typeface="+mj-lt"/>
              <a:buAutoNum type="romanUcPeriod"/>
            </a:pPr>
            <a:r>
              <a:rPr lang="en-GB" sz="2400" dirty="0" smtClean="0">
                <a:ln w="6350">
                  <a:noFill/>
                </a:ln>
                <a:effectLst/>
              </a:rPr>
              <a:t>LHC injectors complex</a:t>
            </a:r>
          </a:p>
          <a:p>
            <a:pPr marL="360363" indent="-360363">
              <a:lnSpc>
                <a:spcPct val="250000"/>
              </a:lnSpc>
              <a:spcBef>
                <a:spcPts val="0"/>
              </a:spcBef>
              <a:buClrTx/>
              <a:buFont typeface="+mj-lt"/>
              <a:buAutoNum type="romanUcPeriod"/>
            </a:pPr>
            <a:r>
              <a:rPr lang="en-GB" sz="2400" dirty="0" smtClean="0">
                <a:effectLst>
                  <a:glow rad="101600">
                    <a:schemeClr val="accent6">
                      <a:satMod val="175000"/>
                      <a:alpha val="40000"/>
                    </a:schemeClr>
                  </a:glow>
                </a:effectLst>
              </a:rPr>
              <a:t>Long-term Schedule</a:t>
            </a:r>
          </a:p>
          <a:p>
            <a:pPr marL="360363" indent="-360363">
              <a:lnSpc>
                <a:spcPct val="250000"/>
              </a:lnSpc>
              <a:spcBef>
                <a:spcPts val="0"/>
              </a:spcBef>
              <a:buClrTx/>
              <a:buFont typeface="+mj-lt"/>
              <a:buAutoNum type="romanUcPeriod"/>
            </a:pPr>
            <a:r>
              <a:rPr lang="en-GB" sz="2400" dirty="0" smtClean="0"/>
              <a:t>Re-commissioning</a:t>
            </a:r>
          </a:p>
          <a:p>
            <a:pPr marL="360363" indent="-360363">
              <a:lnSpc>
                <a:spcPct val="250000"/>
              </a:lnSpc>
              <a:spcBef>
                <a:spcPts val="0"/>
              </a:spcBef>
              <a:buClrTx/>
              <a:buFont typeface="+mj-lt"/>
              <a:buAutoNum type="romanUcPeriod"/>
            </a:pPr>
            <a:r>
              <a:rPr lang="en-GB" sz="2400" dirty="0" smtClean="0"/>
              <a:t>Long Shutdown 2 works in the Booster</a:t>
            </a:r>
          </a:p>
          <a:p>
            <a:pPr marL="360363" indent="-360363">
              <a:lnSpc>
                <a:spcPct val="250000"/>
              </a:lnSpc>
              <a:spcBef>
                <a:spcPts val="0"/>
              </a:spcBef>
              <a:buClrTx/>
              <a:buFont typeface="+mj-lt"/>
              <a:buAutoNum type="romanUcPeriod"/>
            </a:pPr>
            <a:r>
              <a:rPr lang="en-GB" sz="2400" dirty="0"/>
              <a:t>2020 machines preparation: Linac4/Booster</a:t>
            </a:r>
          </a:p>
          <a:p>
            <a:pPr marL="360363" indent="-360363">
              <a:lnSpc>
                <a:spcPct val="250000"/>
              </a:lnSpc>
              <a:spcBef>
                <a:spcPts val="0"/>
              </a:spcBef>
              <a:buClrTx/>
              <a:buFont typeface="+mj-lt"/>
              <a:buAutoNum type="romanUcPeriod"/>
            </a:pPr>
            <a:r>
              <a:rPr lang="en-GB" sz="2400" dirty="0" smtClean="0"/>
              <a:t>Summary</a:t>
            </a:r>
            <a:endParaRPr lang="en-GB" sz="1600" dirty="0">
              <a:solidFill>
                <a:srgbClr val="4F81BD">
                  <a:lumMod val="75000"/>
                </a:srgbClr>
              </a:solidFill>
            </a:endParaRPr>
          </a:p>
        </p:txBody>
      </p:sp>
      <p:sp>
        <p:nvSpPr>
          <p:cNvPr id="7" name="Title 4"/>
          <p:cNvSpPr txBox="1">
            <a:spLocks/>
          </p:cNvSpPr>
          <p:nvPr/>
        </p:nvSpPr>
        <p:spPr>
          <a:xfrm>
            <a:off x="228600" y="76200"/>
            <a:ext cx="8229600" cy="71596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smtClean="0"/>
              <a:t>OUTLINE</a:t>
            </a:r>
            <a:endParaRPr lang="fr-FR" sz="4400" dirty="0"/>
          </a:p>
        </p:txBody>
      </p:sp>
      <p:sp>
        <p:nvSpPr>
          <p:cNvPr id="8" name="Rectangle 7"/>
          <p:cNvSpPr/>
          <p:nvPr/>
        </p:nvSpPr>
        <p:spPr>
          <a:xfrm>
            <a:off x="228600" y="3124200"/>
            <a:ext cx="6172200" cy="342900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28600" y="1511021"/>
            <a:ext cx="6172200" cy="77497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225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6000" contrast="20000"/>
                    </a14:imgEffect>
                  </a14:imgLayer>
                </a14:imgProps>
              </a:ext>
            </a:extLst>
          </a:blip>
          <a:stretch>
            <a:fillRect/>
          </a:stretch>
        </p:blipFill>
        <p:spPr>
          <a:xfrm>
            <a:off x="667750" y="5315925"/>
            <a:ext cx="6796802" cy="1274400"/>
          </a:xfrm>
          <a:prstGeom prst="rect">
            <a:avLst/>
          </a:prstGeom>
          <a:ln>
            <a:solidFill>
              <a:schemeClr val="accent1"/>
            </a:solidFill>
          </a:ln>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1000" contrast="40000"/>
                    </a14:imgEffect>
                  </a14:imgLayer>
                </a14:imgProps>
              </a:ext>
              <a:ext uri="{28A0092B-C50C-407E-A947-70E740481C1C}">
                <a14:useLocalDpi xmlns:a14="http://schemas.microsoft.com/office/drawing/2010/main" val="0"/>
              </a:ext>
            </a:extLst>
          </a:blip>
          <a:srcRect t="7180" b="3282"/>
          <a:stretch/>
        </p:blipFill>
        <p:spPr>
          <a:xfrm>
            <a:off x="98229" y="1828800"/>
            <a:ext cx="8436171" cy="3208020"/>
          </a:xfrm>
          <a:prstGeom prst="rect">
            <a:avLst/>
          </a:prstGeom>
        </p:spPr>
      </p:pic>
      <p:sp>
        <p:nvSpPr>
          <p:cNvPr id="6" name="Footer Placeholder 5"/>
          <p:cNvSpPr>
            <a:spLocks noGrp="1"/>
          </p:cNvSpPr>
          <p:nvPr>
            <p:ph type="ftr" sz="quarter" idx="11"/>
          </p:nvPr>
        </p:nvSpPr>
        <p:spPr/>
        <p:txBody>
          <a:bodyPr/>
          <a:lstStyle/>
          <a:p>
            <a:r>
              <a:rPr lang="en-US" smtClean="0"/>
              <a:t>Abdelouahid AKROH / BE-OP-PSB</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15" name="Rectangle 5"/>
          <p:cNvSpPr>
            <a:spLocks noChangeArrowheads="1"/>
          </p:cNvSpPr>
          <p:nvPr/>
        </p:nvSpPr>
        <p:spPr bwMode="auto">
          <a:xfrm>
            <a:off x="8841360" y="2473424"/>
            <a:ext cx="72000" cy="2664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19" name="TextBox 18"/>
          <p:cNvSpPr txBox="1"/>
          <p:nvPr/>
        </p:nvSpPr>
        <p:spPr>
          <a:xfrm>
            <a:off x="361648" y="457200"/>
            <a:ext cx="8172752" cy="1200329"/>
          </a:xfrm>
          <a:prstGeom prst="rect">
            <a:avLst/>
          </a:prstGeom>
          <a:noFill/>
        </p:spPr>
        <p:txBody>
          <a:bodyPr wrap="square" rtlCol="0">
            <a:spAutoFit/>
          </a:bodyPr>
          <a:lstStyle/>
          <a:p>
            <a:r>
              <a:rPr lang="en-US" dirty="0" smtClean="0">
                <a:solidFill>
                  <a:schemeClr val="tx2"/>
                </a:solidFill>
              </a:rPr>
              <a:t>In order to increase the LHC performances, in the </a:t>
            </a:r>
            <a:r>
              <a:rPr lang="en-US" dirty="0" smtClean="0">
                <a:solidFill>
                  <a:schemeClr val="tx2"/>
                </a:solidFill>
              </a:rPr>
              <a:t>framework of </a:t>
            </a:r>
            <a:r>
              <a:rPr lang="en-US" b="1" u="sng" dirty="0" smtClean="0">
                <a:solidFill>
                  <a:schemeClr val="tx2"/>
                </a:solidFill>
              </a:rPr>
              <a:t>LIU (LHC Injector Upgrade)</a:t>
            </a:r>
            <a:r>
              <a:rPr lang="en-US" dirty="0" smtClean="0">
                <a:solidFill>
                  <a:schemeClr val="tx2"/>
                </a:solidFill>
              </a:rPr>
              <a:t>:</a:t>
            </a:r>
            <a:endParaRPr lang="en-US" dirty="0" smtClean="0">
              <a:solidFill>
                <a:schemeClr val="tx2"/>
              </a:solidFill>
            </a:endParaRPr>
          </a:p>
          <a:p>
            <a:pPr marL="285750" indent="-285750">
              <a:buFont typeface="Wingdings" panose="05000000000000000000" pitchFamily="2" charset="2"/>
              <a:buChar char="§"/>
            </a:pPr>
            <a:r>
              <a:rPr lang="en-US" dirty="0">
                <a:solidFill>
                  <a:schemeClr val="tx2"/>
                </a:solidFill>
              </a:rPr>
              <a:t>I</a:t>
            </a:r>
            <a:r>
              <a:rPr lang="en-US" dirty="0" smtClean="0">
                <a:solidFill>
                  <a:schemeClr val="tx2"/>
                </a:solidFill>
              </a:rPr>
              <a:t>njectors </a:t>
            </a:r>
            <a:r>
              <a:rPr lang="en-US" dirty="0">
                <a:solidFill>
                  <a:schemeClr val="tx2"/>
                </a:solidFill>
              </a:rPr>
              <a:t>have to </a:t>
            </a:r>
            <a:r>
              <a:rPr lang="en-US" dirty="0" smtClean="0">
                <a:solidFill>
                  <a:schemeClr val="tx2"/>
                </a:solidFill>
              </a:rPr>
              <a:t>be </a:t>
            </a:r>
            <a:r>
              <a:rPr lang="en-US" dirty="0" smtClean="0">
                <a:solidFill>
                  <a:srgbClr val="FF0000"/>
                </a:solidFill>
              </a:rPr>
              <a:t>adapted,</a:t>
            </a:r>
            <a:endParaRPr lang="en-US" dirty="0" smtClean="0">
              <a:solidFill>
                <a:schemeClr val="tx2"/>
              </a:solidFill>
            </a:endParaRPr>
          </a:p>
          <a:p>
            <a:pPr marL="285750" indent="-285750">
              <a:buFont typeface="Wingdings" panose="05000000000000000000" pitchFamily="2" charset="2"/>
              <a:buChar char="§"/>
            </a:pPr>
            <a:r>
              <a:rPr lang="en-US" dirty="0">
                <a:solidFill>
                  <a:schemeClr val="tx2"/>
                </a:solidFill>
              </a:rPr>
              <a:t>A</a:t>
            </a:r>
            <a:r>
              <a:rPr lang="en-US" dirty="0" smtClean="0">
                <a:solidFill>
                  <a:schemeClr val="tx2"/>
                </a:solidFill>
              </a:rPr>
              <a:t>fter technical </a:t>
            </a:r>
            <a:r>
              <a:rPr lang="en-US" dirty="0">
                <a:solidFill>
                  <a:schemeClr val="tx2"/>
                </a:solidFill>
              </a:rPr>
              <a:t>stops and shutdowns</a:t>
            </a:r>
            <a:r>
              <a:rPr lang="en-US" dirty="0" smtClean="0">
                <a:solidFill>
                  <a:schemeClr val="tx2"/>
                </a:solidFill>
              </a:rPr>
              <a:t>, </a:t>
            </a:r>
            <a:r>
              <a:rPr lang="en-US" dirty="0">
                <a:solidFill>
                  <a:srgbClr val="FF0000"/>
                </a:solidFill>
              </a:rPr>
              <a:t>recommissioning</a:t>
            </a:r>
            <a:r>
              <a:rPr lang="en-US" dirty="0">
                <a:solidFill>
                  <a:schemeClr val="tx2"/>
                </a:solidFill>
              </a:rPr>
              <a:t> of the machines is needed</a:t>
            </a:r>
            <a:r>
              <a:rPr lang="en-US" dirty="0" smtClean="0">
                <a:solidFill>
                  <a:schemeClr val="tx2"/>
                </a:solidFill>
              </a:rPr>
              <a:t>.</a:t>
            </a:r>
            <a:endParaRPr lang="en-US" dirty="0">
              <a:solidFill>
                <a:schemeClr val="tx2"/>
              </a:solidFill>
            </a:endParaRPr>
          </a:p>
        </p:txBody>
      </p:sp>
      <p:sp>
        <p:nvSpPr>
          <p:cNvPr id="25" name="Rectangular Callout 24"/>
          <p:cNvSpPr/>
          <p:nvPr/>
        </p:nvSpPr>
        <p:spPr>
          <a:xfrm>
            <a:off x="3928110" y="2419392"/>
            <a:ext cx="762000" cy="243826"/>
          </a:xfrm>
          <a:prstGeom prst="wedgeRectCallout">
            <a:avLst>
              <a:gd name="adj1" fmla="val -64027"/>
              <a:gd name="adj2" fmla="val 41493"/>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FF0000"/>
                </a:solidFill>
              </a:rPr>
              <a:t>We’re here</a:t>
            </a:r>
            <a:endParaRPr lang="en-US" sz="1200" dirty="0">
              <a:solidFill>
                <a:srgbClr val="FF0000"/>
              </a:solidFill>
            </a:endParaRPr>
          </a:p>
        </p:txBody>
      </p:sp>
      <p:sp>
        <p:nvSpPr>
          <p:cNvPr id="30" name="Rectangle 29"/>
          <p:cNvSpPr/>
          <p:nvPr/>
        </p:nvSpPr>
        <p:spPr>
          <a:xfrm>
            <a:off x="2105025" y="3114883"/>
            <a:ext cx="78105" cy="1555542"/>
          </a:xfrm>
          <a:prstGeom prst="rect">
            <a:avLst/>
          </a:prstGeom>
          <a:solidFill>
            <a:srgbClr val="FFFF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042762" y="3281363"/>
            <a:ext cx="66675" cy="1393031"/>
          </a:xfrm>
          <a:prstGeom prst="rect">
            <a:avLst/>
          </a:prstGeom>
          <a:solidFill>
            <a:srgbClr val="FFFF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763457" y="3105150"/>
            <a:ext cx="122873" cy="1571625"/>
          </a:xfrm>
          <a:prstGeom prst="rect">
            <a:avLst/>
          </a:prstGeom>
          <a:solidFill>
            <a:srgbClr val="FFFF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97478" y="3118646"/>
            <a:ext cx="66675" cy="1558129"/>
          </a:xfrm>
          <a:prstGeom prst="rect">
            <a:avLst/>
          </a:prstGeom>
          <a:solidFill>
            <a:srgbClr val="FFFF00">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rightnessContrast bright="-4000" contrast="7000"/>
                    </a14:imgEffect>
                  </a14:imgLayer>
                </a14:imgProps>
              </a:ext>
              <a:ext uri="{28A0092B-C50C-407E-A947-70E740481C1C}">
                <a14:useLocalDpi xmlns:a14="http://schemas.microsoft.com/office/drawing/2010/main" val="0"/>
              </a:ext>
            </a:extLst>
          </a:blip>
          <a:stretch>
            <a:fillRect/>
          </a:stretch>
        </p:blipFill>
        <p:spPr>
          <a:xfrm>
            <a:off x="7543800" y="5774634"/>
            <a:ext cx="879676" cy="609600"/>
          </a:xfrm>
          <a:prstGeom prst="roundRect">
            <a:avLst>
              <a:gd name="adj" fmla="val 7406"/>
            </a:avLst>
          </a:prstGeom>
          <a:solidFill>
            <a:srgbClr val="FFFFFF">
              <a:shade val="85000"/>
            </a:srgbClr>
          </a:solidFill>
          <a:ln w="12700">
            <a:solidFill>
              <a:schemeClr val="tx2"/>
            </a:solidFill>
          </a:ln>
          <a:effectLst/>
        </p:spPr>
      </p:pic>
      <p:cxnSp>
        <p:nvCxnSpPr>
          <p:cNvPr id="5" name="Straight Connector 4"/>
          <p:cNvCxnSpPr/>
          <p:nvPr/>
        </p:nvCxnSpPr>
        <p:spPr>
          <a:xfrm>
            <a:off x="3779520" y="2663217"/>
            <a:ext cx="0" cy="4068000"/>
          </a:xfrm>
          <a:prstGeom prst="line">
            <a:avLst/>
          </a:prstGeom>
          <a:ln w="25400" cap="rnd">
            <a:solidFill>
              <a:srgbClr val="FF0000"/>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a:off x="3837481" y="2655724"/>
            <a:ext cx="2638270" cy="421820"/>
          </a:xfrm>
          <a:prstGeom prst="rightArrow">
            <a:avLst>
              <a:gd name="adj1" fmla="val 46673"/>
              <a:gd name="adj2" fmla="val 74760"/>
            </a:avLst>
          </a:prstGeom>
          <a:solidFill>
            <a:srgbClr val="FF0000">
              <a:alpha val="50000"/>
            </a:srgbClr>
          </a:solidFill>
          <a:ln>
            <a:noFill/>
          </a:ln>
          <a:effectLst>
            <a:glow rad="127000">
              <a:srgbClr val="FF0000">
                <a:alpha val="22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anual Input 1"/>
          <p:cNvSpPr/>
          <p:nvPr/>
        </p:nvSpPr>
        <p:spPr>
          <a:xfrm rot="5400000">
            <a:off x="4121286" y="4388034"/>
            <a:ext cx="1924056" cy="248249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3440 h 21440"/>
              <a:gd name="connsiteX1" fmla="*/ 6215 w 10000"/>
              <a:gd name="connsiteY1" fmla="*/ 0 h 21440"/>
              <a:gd name="connsiteX2" fmla="*/ 10000 w 10000"/>
              <a:gd name="connsiteY2" fmla="*/ 21440 h 21440"/>
              <a:gd name="connsiteX3" fmla="*/ 0 w 10000"/>
              <a:gd name="connsiteY3" fmla="*/ 21440 h 21440"/>
              <a:gd name="connsiteX4" fmla="*/ 0 w 10000"/>
              <a:gd name="connsiteY4" fmla="*/ 13440 h 21440"/>
              <a:gd name="connsiteX0" fmla="*/ 0 w 6215"/>
              <a:gd name="connsiteY0" fmla="*/ 13440 h 21440"/>
              <a:gd name="connsiteX1" fmla="*/ 6215 w 6215"/>
              <a:gd name="connsiteY1" fmla="*/ 0 h 21440"/>
              <a:gd name="connsiteX2" fmla="*/ 6035 w 6215"/>
              <a:gd name="connsiteY2" fmla="*/ 20611 h 21440"/>
              <a:gd name="connsiteX3" fmla="*/ 0 w 6215"/>
              <a:gd name="connsiteY3" fmla="*/ 21440 h 21440"/>
              <a:gd name="connsiteX4" fmla="*/ 0 w 6215"/>
              <a:gd name="connsiteY4" fmla="*/ 13440 h 21440"/>
              <a:gd name="connsiteX0" fmla="*/ 0 w 10000"/>
              <a:gd name="connsiteY0" fmla="*/ 6269 h 10000"/>
              <a:gd name="connsiteX1" fmla="*/ 10000 w 10000"/>
              <a:gd name="connsiteY1" fmla="*/ 0 h 10000"/>
              <a:gd name="connsiteX2" fmla="*/ 9855 w 10000"/>
              <a:gd name="connsiteY2" fmla="*/ 9110 h 10000"/>
              <a:gd name="connsiteX3" fmla="*/ 0 w 10000"/>
              <a:gd name="connsiteY3" fmla="*/ 10000 h 10000"/>
              <a:gd name="connsiteX4" fmla="*/ 0 w 10000"/>
              <a:gd name="connsiteY4" fmla="*/ 6269 h 10000"/>
              <a:gd name="connsiteX0" fmla="*/ 0 w 10656"/>
              <a:gd name="connsiteY0" fmla="*/ 6269 h 10000"/>
              <a:gd name="connsiteX1" fmla="*/ 10000 w 10656"/>
              <a:gd name="connsiteY1" fmla="*/ 0 h 10000"/>
              <a:gd name="connsiteX2" fmla="*/ 9715 w 10656"/>
              <a:gd name="connsiteY2" fmla="*/ 8158 h 10000"/>
              <a:gd name="connsiteX3" fmla="*/ 9855 w 10656"/>
              <a:gd name="connsiteY3" fmla="*/ 9110 h 10000"/>
              <a:gd name="connsiteX4" fmla="*/ 0 w 10656"/>
              <a:gd name="connsiteY4" fmla="*/ 10000 h 10000"/>
              <a:gd name="connsiteX5" fmla="*/ 0 w 10656"/>
              <a:gd name="connsiteY5" fmla="*/ 6269 h 10000"/>
              <a:gd name="connsiteX0" fmla="*/ 0 w 29580"/>
              <a:gd name="connsiteY0" fmla="*/ 6269 h 10000"/>
              <a:gd name="connsiteX1" fmla="*/ 10000 w 29580"/>
              <a:gd name="connsiteY1" fmla="*/ 0 h 10000"/>
              <a:gd name="connsiteX2" fmla="*/ 29580 w 29580"/>
              <a:gd name="connsiteY2" fmla="*/ 9047 h 10000"/>
              <a:gd name="connsiteX3" fmla="*/ 9855 w 29580"/>
              <a:gd name="connsiteY3" fmla="*/ 9110 h 10000"/>
              <a:gd name="connsiteX4" fmla="*/ 0 w 29580"/>
              <a:gd name="connsiteY4" fmla="*/ 10000 h 10000"/>
              <a:gd name="connsiteX5" fmla="*/ 0 w 29580"/>
              <a:gd name="connsiteY5" fmla="*/ 6269 h 10000"/>
              <a:gd name="connsiteX0" fmla="*/ 0 w 29580"/>
              <a:gd name="connsiteY0" fmla="*/ 6269 h 10000"/>
              <a:gd name="connsiteX1" fmla="*/ 10000 w 29580"/>
              <a:gd name="connsiteY1" fmla="*/ 0 h 10000"/>
              <a:gd name="connsiteX2" fmla="*/ 29580 w 29580"/>
              <a:gd name="connsiteY2" fmla="*/ 9047 h 10000"/>
              <a:gd name="connsiteX3" fmla="*/ 9855 w 29580"/>
              <a:gd name="connsiteY3" fmla="*/ 9110 h 10000"/>
              <a:gd name="connsiteX4" fmla="*/ 0 w 29580"/>
              <a:gd name="connsiteY4" fmla="*/ 10000 h 10000"/>
              <a:gd name="connsiteX5" fmla="*/ 0 w 29580"/>
              <a:gd name="connsiteY5" fmla="*/ 6269 h 10000"/>
              <a:gd name="connsiteX0" fmla="*/ 0 w 29587"/>
              <a:gd name="connsiteY0" fmla="*/ 6843 h 10574"/>
              <a:gd name="connsiteX1" fmla="*/ 10000 w 29587"/>
              <a:gd name="connsiteY1" fmla="*/ 574 h 10574"/>
              <a:gd name="connsiteX2" fmla="*/ 12180 w 29587"/>
              <a:gd name="connsiteY2" fmla="*/ 1309 h 10574"/>
              <a:gd name="connsiteX3" fmla="*/ 29580 w 29587"/>
              <a:gd name="connsiteY3" fmla="*/ 9621 h 10574"/>
              <a:gd name="connsiteX4" fmla="*/ 9855 w 29587"/>
              <a:gd name="connsiteY4" fmla="*/ 9684 h 10574"/>
              <a:gd name="connsiteX5" fmla="*/ 0 w 29587"/>
              <a:gd name="connsiteY5" fmla="*/ 10574 h 10574"/>
              <a:gd name="connsiteX6" fmla="*/ 0 w 29587"/>
              <a:gd name="connsiteY6" fmla="*/ 6843 h 10574"/>
              <a:gd name="connsiteX0" fmla="*/ 0 w 30918"/>
              <a:gd name="connsiteY0" fmla="*/ 7148 h 10879"/>
              <a:gd name="connsiteX1" fmla="*/ 10000 w 30918"/>
              <a:gd name="connsiteY1" fmla="*/ 879 h 10879"/>
              <a:gd name="connsiteX2" fmla="*/ 29290 w 30918"/>
              <a:gd name="connsiteY2" fmla="*/ 957 h 10879"/>
              <a:gd name="connsiteX3" fmla="*/ 29580 w 30918"/>
              <a:gd name="connsiteY3" fmla="*/ 9926 h 10879"/>
              <a:gd name="connsiteX4" fmla="*/ 9855 w 30918"/>
              <a:gd name="connsiteY4" fmla="*/ 9989 h 10879"/>
              <a:gd name="connsiteX5" fmla="*/ 0 w 30918"/>
              <a:gd name="connsiteY5" fmla="*/ 10879 h 10879"/>
              <a:gd name="connsiteX6" fmla="*/ 0 w 30918"/>
              <a:gd name="connsiteY6" fmla="*/ 7148 h 10879"/>
              <a:gd name="connsiteX0" fmla="*/ 0 w 30918"/>
              <a:gd name="connsiteY0" fmla="*/ 6652 h 10383"/>
              <a:gd name="connsiteX1" fmla="*/ 10000 w 30918"/>
              <a:gd name="connsiteY1" fmla="*/ 383 h 10383"/>
              <a:gd name="connsiteX2" fmla="*/ 29290 w 30918"/>
              <a:gd name="connsiteY2" fmla="*/ 461 h 10383"/>
              <a:gd name="connsiteX3" fmla="*/ 29580 w 30918"/>
              <a:gd name="connsiteY3" fmla="*/ 9430 h 10383"/>
              <a:gd name="connsiteX4" fmla="*/ 9855 w 30918"/>
              <a:gd name="connsiteY4" fmla="*/ 9493 h 10383"/>
              <a:gd name="connsiteX5" fmla="*/ 0 w 30918"/>
              <a:gd name="connsiteY5" fmla="*/ 10383 h 10383"/>
              <a:gd name="connsiteX6" fmla="*/ 0 w 30918"/>
              <a:gd name="connsiteY6" fmla="*/ 6652 h 10383"/>
              <a:gd name="connsiteX0" fmla="*/ 0 w 29692"/>
              <a:gd name="connsiteY0" fmla="*/ 6652 h 10383"/>
              <a:gd name="connsiteX1" fmla="*/ 10000 w 29692"/>
              <a:gd name="connsiteY1" fmla="*/ 383 h 10383"/>
              <a:gd name="connsiteX2" fmla="*/ 29290 w 29692"/>
              <a:gd name="connsiteY2" fmla="*/ 461 h 10383"/>
              <a:gd name="connsiteX3" fmla="*/ 29580 w 29692"/>
              <a:gd name="connsiteY3" fmla="*/ 9430 h 10383"/>
              <a:gd name="connsiteX4" fmla="*/ 9855 w 29692"/>
              <a:gd name="connsiteY4" fmla="*/ 9493 h 10383"/>
              <a:gd name="connsiteX5" fmla="*/ 0 w 29692"/>
              <a:gd name="connsiteY5" fmla="*/ 10383 h 10383"/>
              <a:gd name="connsiteX6" fmla="*/ 0 w 29692"/>
              <a:gd name="connsiteY6" fmla="*/ 6652 h 10383"/>
              <a:gd name="connsiteX0" fmla="*/ 0 w 29580"/>
              <a:gd name="connsiteY0" fmla="*/ 6652 h 10383"/>
              <a:gd name="connsiteX1" fmla="*/ 10000 w 29580"/>
              <a:gd name="connsiteY1" fmla="*/ 383 h 10383"/>
              <a:gd name="connsiteX2" fmla="*/ 29290 w 29580"/>
              <a:gd name="connsiteY2" fmla="*/ 461 h 10383"/>
              <a:gd name="connsiteX3" fmla="*/ 29580 w 29580"/>
              <a:gd name="connsiteY3" fmla="*/ 9430 h 10383"/>
              <a:gd name="connsiteX4" fmla="*/ 9855 w 29580"/>
              <a:gd name="connsiteY4" fmla="*/ 9493 h 10383"/>
              <a:gd name="connsiteX5" fmla="*/ 0 w 29580"/>
              <a:gd name="connsiteY5" fmla="*/ 10383 h 10383"/>
              <a:gd name="connsiteX6" fmla="*/ 0 w 29580"/>
              <a:gd name="connsiteY6" fmla="*/ 6652 h 10383"/>
              <a:gd name="connsiteX0" fmla="*/ 0 w 29580"/>
              <a:gd name="connsiteY0" fmla="*/ 6652 h 10383"/>
              <a:gd name="connsiteX1" fmla="*/ 10000 w 29580"/>
              <a:gd name="connsiteY1" fmla="*/ 383 h 10383"/>
              <a:gd name="connsiteX2" fmla="*/ 29290 w 29580"/>
              <a:gd name="connsiteY2" fmla="*/ 461 h 10383"/>
              <a:gd name="connsiteX3" fmla="*/ 29580 w 29580"/>
              <a:gd name="connsiteY3" fmla="*/ 9430 h 10383"/>
              <a:gd name="connsiteX4" fmla="*/ 9855 w 29580"/>
              <a:gd name="connsiteY4" fmla="*/ 9493 h 10383"/>
              <a:gd name="connsiteX5" fmla="*/ 0 w 29580"/>
              <a:gd name="connsiteY5" fmla="*/ 10383 h 10383"/>
              <a:gd name="connsiteX6" fmla="*/ 0 w 29580"/>
              <a:gd name="connsiteY6" fmla="*/ 6652 h 10383"/>
              <a:gd name="connsiteX0" fmla="*/ 0 w 29580"/>
              <a:gd name="connsiteY0" fmla="*/ 6269 h 10000"/>
              <a:gd name="connsiteX1" fmla="*/ 10000 w 29580"/>
              <a:gd name="connsiteY1" fmla="*/ 0 h 10000"/>
              <a:gd name="connsiteX2" fmla="*/ 29290 w 29580"/>
              <a:gd name="connsiteY2" fmla="*/ 78 h 10000"/>
              <a:gd name="connsiteX3" fmla="*/ 29580 w 29580"/>
              <a:gd name="connsiteY3" fmla="*/ 9047 h 10000"/>
              <a:gd name="connsiteX4" fmla="*/ 9855 w 29580"/>
              <a:gd name="connsiteY4" fmla="*/ 9110 h 10000"/>
              <a:gd name="connsiteX5" fmla="*/ 0 w 29580"/>
              <a:gd name="connsiteY5" fmla="*/ 10000 h 10000"/>
              <a:gd name="connsiteX6" fmla="*/ 0 w 29580"/>
              <a:gd name="connsiteY6" fmla="*/ 6269 h 10000"/>
              <a:gd name="connsiteX0" fmla="*/ 0 w 29580"/>
              <a:gd name="connsiteY0" fmla="*/ 6269 h 10000"/>
              <a:gd name="connsiteX1" fmla="*/ 10000 w 29580"/>
              <a:gd name="connsiteY1" fmla="*/ 0 h 10000"/>
              <a:gd name="connsiteX2" fmla="*/ 29290 w 29580"/>
              <a:gd name="connsiteY2" fmla="*/ 78 h 10000"/>
              <a:gd name="connsiteX3" fmla="*/ 29580 w 29580"/>
              <a:gd name="connsiteY3" fmla="*/ 9047 h 10000"/>
              <a:gd name="connsiteX4" fmla="*/ 9855 w 29580"/>
              <a:gd name="connsiteY4" fmla="*/ 9110 h 10000"/>
              <a:gd name="connsiteX5" fmla="*/ 0 w 29580"/>
              <a:gd name="connsiteY5" fmla="*/ 10000 h 10000"/>
              <a:gd name="connsiteX6" fmla="*/ 0 w 29580"/>
              <a:gd name="connsiteY6" fmla="*/ 6269 h 10000"/>
              <a:gd name="connsiteX0" fmla="*/ 0 w 29580"/>
              <a:gd name="connsiteY0" fmla="*/ 6269 h 10000"/>
              <a:gd name="connsiteX1" fmla="*/ 10000 w 29580"/>
              <a:gd name="connsiteY1" fmla="*/ 0 h 10000"/>
              <a:gd name="connsiteX2" fmla="*/ 29290 w 29580"/>
              <a:gd name="connsiteY2" fmla="*/ 78 h 10000"/>
              <a:gd name="connsiteX3" fmla="*/ 29580 w 29580"/>
              <a:gd name="connsiteY3" fmla="*/ 9047 h 10000"/>
              <a:gd name="connsiteX4" fmla="*/ 9855 w 29580"/>
              <a:gd name="connsiteY4" fmla="*/ 9110 h 10000"/>
              <a:gd name="connsiteX5" fmla="*/ 0 w 29580"/>
              <a:gd name="connsiteY5" fmla="*/ 10000 h 10000"/>
              <a:gd name="connsiteX6" fmla="*/ 0 w 29580"/>
              <a:gd name="connsiteY6" fmla="*/ 6269 h 10000"/>
              <a:gd name="connsiteX0" fmla="*/ 0 w 29580"/>
              <a:gd name="connsiteY0" fmla="*/ 6346 h 10077"/>
              <a:gd name="connsiteX1" fmla="*/ 10000 w 29580"/>
              <a:gd name="connsiteY1" fmla="*/ 0 h 10077"/>
              <a:gd name="connsiteX2" fmla="*/ 29290 w 29580"/>
              <a:gd name="connsiteY2" fmla="*/ 155 h 10077"/>
              <a:gd name="connsiteX3" fmla="*/ 29580 w 29580"/>
              <a:gd name="connsiteY3" fmla="*/ 9124 h 10077"/>
              <a:gd name="connsiteX4" fmla="*/ 9855 w 29580"/>
              <a:gd name="connsiteY4" fmla="*/ 9187 h 10077"/>
              <a:gd name="connsiteX5" fmla="*/ 0 w 29580"/>
              <a:gd name="connsiteY5" fmla="*/ 10077 h 10077"/>
              <a:gd name="connsiteX6" fmla="*/ 0 w 29580"/>
              <a:gd name="connsiteY6" fmla="*/ 6346 h 10077"/>
              <a:gd name="connsiteX0" fmla="*/ 0 w 29580"/>
              <a:gd name="connsiteY0" fmla="*/ 6346 h 10077"/>
              <a:gd name="connsiteX1" fmla="*/ 10000 w 29580"/>
              <a:gd name="connsiteY1" fmla="*/ 0 h 10077"/>
              <a:gd name="connsiteX2" fmla="*/ 29290 w 29580"/>
              <a:gd name="connsiteY2" fmla="*/ 155 h 10077"/>
              <a:gd name="connsiteX3" fmla="*/ 29580 w 29580"/>
              <a:gd name="connsiteY3" fmla="*/ 9124 h 10077"/>
              <a:gd name="connsiteX4" fmla="*/ 9855 w 29580"/>
              <a:gd name="connsiteY4" fmla="*/ 9187 h 10077"/>
              <a:gd name="connsiteX5" fmla="*/ 0 w 29580"/>
              <a:gd name="connsiteY5" fmla="*/ 10077 h 10077"/>
              <a:gd name="connsiteX6" fmla="*/ 0 w 29580"/>
              <a:gd name="connsiteY6" fmla="*/ 6346 h 10077"/>
              <a:gd name="connsiteX0" fmla="*/ 0 w 29580"/>
              <a:gd name="connsiteY0" fmla="*/ 6346 h 10077"/>
              <a:gd name="connsiteX1" fmla="*/ 10000 w 29580"/>
              <a:gd name="connsiteY1" fmla="*/ 0 h 10077"/>
              <a:gd name="connsiteX2" fmla="*/ 29435 w 29580"/>
              <a:gd name="connsiteY2" fmla="*/ 155 h 10077"/>
              <a:gd name="connsiteX3" fmla="*/ 29580 w 29580"/>
              <a:gd name="connsiteY3" fmla="*/ 9124 h 10077"/>
              <a:gd name="connsiteX4" fmla="*/ 9855 w 29580"/>
              <a:gd name="connsiteY4" fmla="*/ 9187 h 10077"/>
              <a:gd name="connsiteX5" fmla="*/ 0 w 29580"/>
              <a:gd name="connsiteY5" fmla="*/ 10077 h 10077"/>
              <a:gd name="connsiteX6" fmla="*/ 0 w 29580"/>
              <a:gd name="connsiteY6" fmla="*/ 6346 h 10077"/>
              <a:gd name="connsiteX0" fmla="*/ 0 w 29580"/>
              <a:gd name="connsiteY0" fmla="*/ 6346 h 10077"/>
              <a:gd name="connsiteX1" fmla="*/ 10000 w 29580"/>
              <a:gd name="connsiteY1" fmla="*/ 0 h 10077"/>
              <a:gd name="connsiteX2" fmla="*/ 29290 w 29580"/>
              <a:gd name="connsiteY2" fmla="*/ 0 h 10077"/>
              <a:gd name="connsiteX3" fmla="*/ 29580 w 29580"/>
              <a:gd name="connsiteY3" fmla="*/ 9124 h 10077"/>
              <a:gd name="connsiteX4" fmla="*/ 9855 w 29580"/>
              <a:gd name="connsiteY4" fmla="*/ 9187 h 10077"/>
              <a:gd name="connsiteX5" fmla="*/ 0 w 29580"/>
              <a:gd name="connsiteY5" fmla="*/ 10077 h 10077"/>
              <a:gd name="connsiteX6" fmla="*/ 0 w 29580"/>
              <a:gd name="connsiteY6" fmla="*/ 6346 h 10077"/>
              <a:gd name="connsiteX0" fmla="*/ 0 w 29435"/>
              <a:gd name="connsiteY0" fmla="*/ 6346 h 10077"/>
              <a:gd name="connsiteX1" fmla="*/ 10000 w 29435"/>
              <a:gd name="connsiteY1" fmla="*/ 0 h 10077"/>
              <a:gd name="connsiteX2" fmla="*/ 29290 w 29435"/>
              <a:gd name="connsiteY2" fmla="*/ 0 h 10077"/>
              <a:gd name="connsiteX3" fmla="*/ 29435 w 29435"/>
              <a:gd name="connsiteY3" fmla="*/ 9085 h 10077"/>
              <a:gd name="connsiteX4" fmla="*/ 9855 w 29435"/>
              <a:gd name="connsiteY4" fmla="*/ 9187 h 10077"/>
              <a:gd name="connsiteX5" fmla="*/ 0 w 29435"/>
              <a:gd name="connsiteY5" fmla="*/ 10077 h 10077"/>
              <a:gd name="connsiteX6" fmla="*/ 0 w 29435"/>
              <a:gd name="connsiteY6" fmla="*/ 6346 h 10077"/>
              <a:gd name="connsiteX0" fmla="*/ 0 w 29290"/>
              <a:gd name="connsiteY0" fmla="*/ 6346 h 10077"/>
              <a:gd name="connsiteX1" fmla="*/ 10000 w 29290"/>
              <a:gd name="connsiteY1" fmla="*/ 0 h 10077"/>
              <a:gd name="connsiteX2" fmla="*/ 29290 w 29290"/>
              <a:gd name="connsiteY2" fmla="*/ 0 h 10077"/>
              <a:gd name="connsiteX3" fmla="*/ 29290 w 29290"/>
              <a:gd name="connsiteY3" fmla="*/ 9085 h 10077"/>
              <a:gd name="connsiteX4" fmla="*/ 9855 w 29290"/>
              <a:gd name="connsiteY4" fmla="*/ 9187 h 10077"/>
              <a:gd name="connsiteX5" fmla="*/ 0 w 29290"/>
              <a:gd name="connsiteY5" fmla="*/ 10077 h 10077"/>
              <a:gd name="connsiteX6" fmla="*/ 0 w 29290"/>
              <a:gd name="connsiteY6" fmla="*/ 6346 h 10077"/>
              <a:gd name="connsiteX0" fmla="*/ 0 w 29290"/>
              <a:gd name="connsiteY0" fmla="*/ 6346 h 10077"/>
              <a:gd name="connsiteX1" fmla="*/ 10000 w 29290"/>
              <a:gd name="connsiteY1" fmla="*/ 0 h 10077"/>
              <a:gd name="connsiteX2" fmla="*/ 29290 w 29290"/>
              <a:gd name="connsiteY2" fmla="*/ 0 h 10077"/>
              <a:gd name="connsiteX3" fmla="*/ 29290 w 29290"/>
              <a:gd name="connsiteY3" fmla="*/ 9085 h 10077"/>
              <a:gd name="connsiteX4" fmla="*/ 9855 w 29290"/>
              <a:gd name="connsiteY4" fmla="*/ 9187 h 10077"/>
              <a:gd name="connsiteX5" fmla="*/ 0 w 29290"/>
              <a:gd name="connsiteY5" fmla="*/ 10077 h 10077"/>
              <a:gd name="connsiteX6" fmla="*/ 0 w 29290"/>
              <a:gd name="connsiteY6" fmla="*/ 6346 h 10077"/>
              <a:gd name="connsiteX0" fmla="*/ 0 w 29290"/>
              <a:gd name="connsiteY0" fmla="*/ 6346 h 10077"/>
              <a:gd name="connsiteX1" fmla="*/ 10000 w 29290"/>
              <a:gd name="connsiteY1" fmla="*/ 0 h 10077"/>
              <a:gd name="connsiteX2" fmla="*/ 29290 w 29290"/>
              <a:gd name="connsiteY2" fmla="*/ 0 h 10077"/>
              <a:gd name="connsiteX3" fmla="*/ 29290 w 29290"/>
              <a:gd name="connsiteY3" fmla="*/ 9201 h 10077"/>
              <a:gd name="connsiteX4" fmla="*/ 9855 w 29290"/>
              <a:gd name="connsiteY4" fmla="*/ 9187 h 10077"/>
              <a:gd name="connsiteX5" fmla="*/ 0 w 29290"/>
              <a:gd name="connsiteY5" fmla="*/ 10077 h 10077"/>
              <a:gd name="connsiteX6" fmla="*/ 0 w 29290"/>
              <a:gd name="connsiteY6" fmla="*/ 6346 h 10077"/>
              <a:gd name="connsiteX0" fmla="*/ 0 w 29321"/>
              <a:gd name="connsiteY0" fmla="*/ 6346 h 10077"/>
              <a:gd name="connsiteX1" fmla="*/ 10000 w 29321"/>
              <a:gd name="connsiteY1" fmla="*/ 0 h 10077"/>
              <a:gd name="connsiteX2" fmla="*/ 29290 w 29321"/>
              <a:gd name="connsiteY2" fmla="*/ 0 h 10077"/>
              <a:gd name="connsiteX3" fmla="*/ 29290 w 29321"/>
              <a:gd name="connsiteY3" fmla="*/ 9201 h 10077"/>
              <a:gd name="connsiteX4" fmla="*/ 9855 w 29321"/>
              <a:gd name="connsiteY4" fmla="*/ 9187 h 10077"/>
              <a:gd name="connsiteX5" fmla="*/ 0 w 29321"/>
              <a:gd name="connsiteY5" fmla="*/ 10077 h 10077"/>
              <a:gd name="connsiteX6" fmla="*/ 0 w 29321"/>
              <a:gd name="connsiteY6" fmla="*/ 6346 h 10077"/>
              <a:gd name="connsiteX0" fmla="*/ 0 w 29321"/>
              <a:gd name="connsiteY0" fmla="*/ 6346 h 10077"/>
              <a:gd name="connsiteX1" fmla="*/ 10000 w 29321"/>
              <a:gd name="connsiteY1" fmla="*/ 0 h 10077"/>
              <a:gd name="connsiteX2" fmla="*/ 29290 w 29321"/>
              <a:gd name="connsiteY2" fmla="*/ 0 h 10077"/>
              <a:gd name="connsiteX3" fmla="*/ 29290 w 29321"/>
              <a:gd name="connsiteY3" fmla="*/ 9201 h 10077"/>
              <a:gd name="connsiteX4" fmla="*/ 9855 w 29321"/>
              <a:gd name="connsiteY4" fmla="*/ 9187 h 10077"/>
              <a:gd name="connsiteX5" fmla="*/ 0 w 29321"/>
              <a:gd name="connsiteY5" fmla="*/ 10077 h 10077"/>
              <a:gd name="connsiteX6" fmla="*/ 0 w 29321"/>
              <a:gd name="connsiteY6" fmla="*/ 6346 h 10077"/>
              <a:gd name="connsiteX0" fmla="*/ 0 w 29290"/>
              <a:gd name="connsiteY0" fmla="*/ 6346 h 10077"/>
              <a:gd name="connsiteX1" fmla="*/ 10000 w 29290"/>
              <a:gd name="connsiteY1" fmla="*/ 0 h 10077"/>
              <a:gd name="connsiteX2" fmla="*/ 29290 w 29290"/>
              <a:gd name="connsiteY2" fmla="*/ 0 h 10077"/>
              <a:gd name="connsiteX3" fmla="*/ 29145 w 29290"/>
              <a:gd name="connsiteY3" fmla="*/ 9201 h 10077"/>
              <a:gd name="connsiteX4" fmla="*/ 9855 w 29290"/>
              <a:gd name="connsiteY4" fmla="*/ 9187 h 10077"/>
              <a:gd name="connsiteX5" fmla="*/ 0 w 29290"/>
              <a:gd name="connsiteY5" fmla="*/ 10077 h 10077"/>
              <a:gd name="connsiteX6" fmla="*/ 0 w 29290"/>
              <a:gd name="connsiteY6" fmla="*/ 6346 h 1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0" h="10077">
                <a:moveTo>
                  <a:pt x="0" y="6346"/>
                </a:moveTo>
                <a:lnTo>
                  <a:pt x="10000" y="0"/>
                </a:lnTo>
                <a:lnTo>
                  <a:pt x="29290" y="0"/>
                </a:lnTo>
                <a:cubicBezTo>
                  <a:pt x="29218" y="1431"/>
                  <a:pt x="29243" y="4558"/>
                  <a:pt x="29145" y="9201"/>
                </a:cubicBezTo>
                <a:lnTo>
                  <a:pt x="9855" y="9187"/>
                </a:lnTo>
                <a:lnTo>
                  <a:pt x="0" y="10077"/>
                </a:lnTo>
                <a:lnTo>
                  <a:pt x="0" y="6346"/>
                </a:lnTo>
                <a:close/>
              </a:path>
            </a:pathLst>
          </a:cu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096000" y="1600200"/>
            <a:ext cx="1905000" cy="873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607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barn(inVertical)">
                                      <p:cBhvr>
                                        <p:cTn id="10" dur="500"/>
                                        <p:tgtEl>
                                          <p:spTgt spid="19">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27" presetClass="emph" presetSubtype="0" repeatCount="3000" fill="remove" grpId="0" nodeType="withEffect">
                                  <p:stCondLst>
                                    <p:cond delay="0"/>
                                  </p:stCondLst>
                                  <p:childTnLst>
                                    <p:animClr clrSpc="rgb" dir="cw">
                                      <p:cBhvr override="childStyle">
                                        <p:cTn id="24" dur="167" autoRev="1" fill="remove"/>
                                        <p:tgtEl>
                                          <p:spTgt spid="3"/>
                                        </p:tgtEl>
                                        <p:attrNameLst>
                                          <p:attrName>style.color</p:attrName>
                                        </p:attrNameLst>
                                      </p:cBhvr>
                                      <p:to>
                                        <a:srgbClr val="E4E4E4"/>
                                      </p:to>
                                    </p:animClr>
                                    <p:animClr clrSpc="rgb" dir="cw">
                                      <p:cBhvr>
                                        <p:cTn id="25" dur="167" autoRev="1" fill="remove"/>
                                        <p:tgtEl>
                                          <p:spTgt spid="3"/>
                                        </p:tgtEl>
                                        <p:attrNameLst>
                                          <p:attrName>fillcolor</p:attrName>
                                        </p:attrNameLst>
                                      </p:cBhvr>
                                      <p:to>
                                        <a:srgbClr val="E4E4E4"/>
                                      </p:to>
                                    </p:animClr>
                                    <p:set>
                                      <p:cBhvr>
                                        <p:cTn id="26" dur="167" autoRev="1" fill="remove"/>
                                        <p:tgtEl>
                                          <p:spTgt spid="3"/>
                                        </p:tgtEl>
                                        <p:attrNameLst>
                                          <p:attrName>fill.type</p:attrName>
                                        </p:attrNameLst>
                                      </p:cBhvr>
                                      <p:to>
                                        <p:strVal val="solid"/>
                                      </p:to>
                                    </p:set>
                                    <p:set>
                                      <p:cBhvr>
                                        <p:cTn id="27" dur="167" autoRev="1" fill="remove"/>
                                        <p:tgtEl>
                                          <p:spTgt spid="3"/>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barn(inVertical)">
                                      <p:cBhvr>
                                        <p:cTn id="32" dur="500"/>
                                        <p:tgtEl>
                                          <p:spTgt spid="19">
                                            <p:txEl>
                                              <p:pRg st="2" end="2"/>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par>
                          <p:cTn id="45" fill="hold">
                            <p:stCondLst>
                              <p:cond delay="500"/>
                            </p:stCondLst>
                            <p:childTnLst>
                              <p:par>
                                <p:cTn id="46" presetID="16" presetClass="entr" presetSubtype="21" fill="hold" nodeType="afterEffect">
                                  <p:stCondLst>
                                    <p:cond delay="100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par>
                                <p:cTn id="49" presetID="16" presetClass="entr" presetSubtype="21" fill="hold" grpId="0"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P spid="32" grpId="0" animBg="1"/>
      <p:bldP spid="33" grpId="0" animBg="1"/>
      <p:bldP spid="3" grpId="0" animBg="1"/>
      <p:bldP spid="3" grpId="1"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txBox="1">
            <a:spLocks/>
          </p:cNvSpPr>
          <p:nvPr/>
        </p:nvSpPr>
        <p:spPr>
          <a:xfrm>
            <a:off x="228600" y="1143000"/>
            <a:ext cx="8229600" cy="5486400"/>
          </a:xfrm>
          <a:prstGeom prst="rect">
            <a:avLst/>
          </a:prstGeom>
        </p:spPr>
        <p:txBody>
          <a:bodyPr>
            <a:normAutofit lnSpcReduction="10000"/>
          </a:bodyPr>
          <a:lstStyle>
            <a:lvl1pPr marL="342900" indent="-228600" algn="l" defTabSz="914400" rtl="0" eaLnBrk="1" latinLnBrk="0" hangingPunct="1">
              <a:spcBef>
                <a:spcPct val="20000"/>
              </a:spcBef>
              <a:buClr>
                <a:schemeClr val="tx2"/>
              </a:buClr>
              <a:buFont typeface="Wingdings" panose="05000000000000000000" pitchFamily="2" charset="2"/>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tx2"/>
              </a:buClr>
              <a:buFont typeface="Wingdings" panose="05000000000000000000" pitchFamily="2" charset="2"/>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tx2"/>
              </a:buClr>
              <a:buFont typeface="Wingdings" panose="05000000000000000000" pitchFamily="2" charset="2"/>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60363" indent="-360363">
              <a:lnSpc>
                <a:spcPct val="250000"/>
              </a:lnSpc>
              <a:spcBef>
                <a:spcPts val="0"/>
              </a:spcBef>
              <a:buClrTx/>
              <a:buFont typeface="+mj-lt"/>
              <a:buAutoNum type="romanUcPeriod"/>
            </a:pPr>
            <a:r>
              <a:rPr lang="en-GB" sz="2400" dirty="0" smtClean="0">
                <a:ln w="6350">
                  <a:noFill/>
                </a:ln>
                <a:effectLst/>
              </a:rPr>
              <a:t>LHC injectors complex</a:t>
            </a:r>
          </a:p>
          <a:p>
            <a:pPr marL="360363" indent="-360363">
              <a:lnSpc>
                <a:spcPct val="250000"/>
              </a:lnSpc>
              <a:spcBef>
                <a:spcPts val="0"/>
              </a:spcBef>
              <a:buClrTx/>
              <a:buFont typeface="+mj-lt"/>
              <a:buAutoNum type="romanUcPeriod"/>
            </a:pPr>
            <a:r>
              <a:rPr lang="en-GB" sz="2400" dirty="0" smtClean="0">
                <a:effectLst/>
              </a:rPr>
              <a:t>Long-term Schedule</a:t>
            </a:r>
          </a:p>
          <a:p>
            <a:pPr marL="360363" indent="-360363">
              <a:lnSpc>
                <a:spcPct val="250000"/>
              </a:lnSpc>
              <a:spcBef>
                <a:spcPts val="0"/>
              </a:spcBef>
              <a:buClrTx/>
              <a:buFont typeface="+mj-lt"/>
              <a:buAutoNum type="romanUcPeriod"/>
            </a:pPr>
            <a:r>
              <a:rPr lang="en-GB" sz="2400" dirty="0" smtClean="0">
                <a:effectLst>
                  <a:glow rad="101600">
                    <a:schemeClr val="accent6">
                      <a:satMod val="175000"/>
                      <a:alpha val="40000"/>
                    </a:schemeClr>
                  </a:glow>
                </a:effectLst>
              </a:rPr>
              <a:t>Re-commissioning</a:t>
            </a:r>
          </a:p>
          <a:p>
            <a:pPr marL="360363" indent="-360363">
              <a:lnSpc>
                <a:spcPct val="250000"/>
              </a:lnSpc>
              <a:spcBef>
                <a:spcPts val="0"/>
              </a:spcBef>
              <a:buClrTx/>
              <a:buFont typeface="+mj-lt"/>
              <a:buAutoNum type="romanUcPeriod"/>
            </a:pPr>
            <a:r>
              <a:rPr lang="en-GB" sz="2400" dirty="0" smtClean="0"/>
              <a:t>Long Shutdown 2 works in the Booster</a:t>
            </a:r>
          </a:p>
          <a:p>
            <a:pPr marL="360363" indent="-360363">
              <a:lnSpc>
                <a:spcPct val="250000"/>
              </a:lnSpc>
              <a:spcBef>
                <a:spcPts val="0"/>
              </a:spcBef>
              <a:buClrTx/>
              <a:buFont typeface="+mj-lt"/>
              <a:buAutoNum type="romanUcPeriod"/>
            </a:pPr>
            <a:r>
              <a:rPr lang="en-GB" sz="2400" dirty="0"/>
              <a:t>2020 machines preparation: Linac4/Booster</a:t>
            </a:r>
          </a:p>
          <a:p>
            <a:pPr marL="360363" indent="-360363">
              <a:lnSpc>
                <a:spcPct val="250000"/>
              </a:lnSpc>
              <a:spcBef>
                <a:spcPts val="0"/>
              </a:spcBef>
              <a:buClrTx/>
              <a:buFont typeface="+mj-lt"/>
              <a:buAutoNum type="romanUcPeriod"/>
            </a:pPr>
            <a:r>
              <a:rPr lang="en-GB" sz="2400" dirty="0" smtClean="0"/>
              <a:t>Summary</a:t>
            </a:r>
            <a:endParaRPr lang="en-GB" sz="1600" dirty="0">
              <a:solidFill>
                <a:srgbClr val="4F81BD">
                  <a:lumMod val="75000"/>
                </a:srgbClr>
              </a:solidFill>
            </a:endParaRPr>
          </a:p>
        </p:txBody>
      </p:sp>
      <p:sp>
        <p:nvSpPr>
          <p:cNvPr id="7" name="Footer Placeholder 6"/>
          <p:cNvSpPr>
            <a:spLocks noGrp="1"/>
          </p:cNvSpPr>
          <p:nvPr>
            <p:ph type="ftr" sz="quarter" idx="11"/>
          </p:nvPr>
        </p:nvSpPr>
        <p:spPr/>
        <p:txBody>
          <a:bodyPr/>
          <a:lstStyle/>
          <a:p>
            <a:r>
              <a:rPr lang="en-US" smtClean="0"/>
              <a:t>Abdelouahid AKROH / BE-OP-PSB</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5"/>
          <p:cNvSpPr>
            <a:spLocks noChangeArrowheads="1"/>
          </p:cNvSpPr>
          <p:nvPr/>
        </p:nvSpPr>
        <p:spPr bwMode="auto">
          <a:xfrm>
            <a:off x="8841360" y="2410087"/>
            <a:ext cx="72000" cy="3312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10" name="Title 4"/>
          <p:cNvSpPr txBox="1">
            <a:spLocks/>
          </p:cNvSpPr>
          <p:nvPr/>
        </p:nvSpPr>
        <p:spPr>
          <a:xfrm>
            <a:off x="228600" y="76200"/>
            <a:ext cx="82296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smtClean="0"/>
              <a:t>OUTLINE</a:t>
            </a:r>
            <a:endParaRPr lang="fr-FR" sz="4400" dirty="0"/>
          </a:p>
        </p:txBody>
      </p:sp>
      <p:sp>
        <p:nvSpPr>
          <p:cNvPr id="11" name="Rectangle 10"/>
          <p:cNvSpPr/>
          <p:nvPr/>
        </p:nvSpPr>
        <p:spPr>
          <a:xfrm>
            <a:off x="228600" y="3810000"/>
            <a:ext cx="6248400" cy="2590800"/>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8600" y="1511021"/>
            <a:ext cx="6248400" cy="146077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5426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a:t>
            </a:r>
            <a:endParaRPr lang="en-US" dirty="0"/>
          </a:p>
        </p:txBody>
      </p:sp>
      <p:sp>
        <p:nvSpPr>
          <p:cNvPr id="40" name="TextBox 39"/>
          <p:cNvSpPr txBox="1"/>
          <p:nvPr/>
        </p:nvSpPr>
        <p:spPr>
          <a:xfrm>
            <a:off x="255584" y="1124744"/>
            <a:ext cx="8350696" cy="1015663"/>
          </a:xfrm>
          <a:prstGeom prst="rect">
            <a:avLst/>
          </a:prstGeom>
          <a:noFill/>
        </p:spPr>
        <p:txBody>
          <a:bodyPr wrap="square" rtlCol="0">
            <a:spAutoFit/>
          </a:bodyPr>
          <a:lstStyle/>
          <a:p>
            <a:pPr lvl="0"/>
            <a:r>
              <a:rPr lang="en-GB" sz="2200" b="1" dirty="0" smtClean="0">
                <a:solidFill>
                  <a:schemeClr val="tx2"/>
                </a:solidFill>
              </a:rPr>
              <a:t>Since 2016 the </a:t>
            </a:r>
            <a:r>
              <a:rPr lang="en-GB" sz="2200" b="1" dirty="0" smtClean="0">
                <a:solidFill>
                  <a:srgbClr val="FF0000"/>
                </a:solidFill>
              </a:rPr>
              <a:t>operation </a:t>
            </a:r>
            <a:r>
              <a:rPr lang="en-GB" sz="2200" b="1" dirty="0" smtClean="0">
                <a:solidFill>
                  <a:schemeClr val="tx2"/>
                </a:solidFill>
              </a:rPr>
              <a:t>group is responsible of </a:t>
            </a:r>
            <a:r>
              <a:rPr lang="en-GB" sz="2200" b="1" dirty="0" smtClean="0">
                <a:solidFill>
                  <a:srgbClr val="FF0000"/>
                </a:solidFill>
              </a:rPr>
              <a:t>re-commissioning.</a:t>
            </a:r>
          </a:p>
          <a:p>
            <a:pPr lvl="0"/>
            <a:r>
              <a:rPr lang="en-GB" dirty="0" smtClean="0">
                <a:solidFill>
                  <a:schemeClr val="tx2"/>
                </a:solidFill>
              </a:rPr>
              <a:t>Each accelerator has one (or two) </a:t>
            </a:r>
            <a:r>
              <a:rPr lang="en-GB" dirty="0" smtClean="0">
                <a:solidFill>
                  <a:srgbClr val="FF0000"/>
                </a:solidFill>
              </a:rPr>
              <a:t>re-commissioning coordinator(s),</a:t>
            </a:r>
            <a:r>
              <a:rPr lang="en-GB" dirty="0" smtClean="0">
                <a:solidFill>
                  <a:schemeClr val="tx2"/>
                </a:solidFill>
              </a:rPr>
              <a:t> members of the </a:t>
            </a:r>
            <a:r>
              <a:rPr lang="en-GB" dirty="0">
                <a:solidFill>
                  <a:schemeClr val="tx2"/>
                </a:solidFill>
              </a:rPr>
              <a:t>O</a:t>
            </a:r>
            <a:r>
              <a:rPr lang="en-GB" dirty="0" smtClean="0">
                <a:solidFill>
                  <a:schemeClr val="tx2"/>
                </a:solidFill>
              </a:rPr>
              <a:t>peration group</a:t>
            </a:r>
            <a:r>
              <a:rPr lang="en-GB" dirty="0">
                <a:solidFill>
                  <a:schemeClr val="tx2"/>
                </a:solidFill>
              </a:rPr>
              <a:t>:</a:t>
            </a:r>
          </a:p>
        </p:txBody>
      </p:sp>
      <p:sp>
        <p:nvSpPr>
          <p:cNvPr id="41" name="TextBox 40"/>
          <p:cNvSpPr txBox="1"/>
          <p:nvPr/>
        </p:nvSpPr>
        <p:spPr>
          <a:xfrm>
            <a:off x="207625" y="4646474"/>
            <a:ext cx="8398655" cy="1754326"/>
          </a:xfrm>
          <a:prstGeom prst="rect">
            <a:avLst/>
          </a:prstGeom>
          <a:noFill/>
        </p:spPr>
        <p:txBody>
          <a:bodyPr wrap="square" rtlCol="0">
            <a:spAutoFit/>
          </a:bodyPr>
          <a:lstStyle>
            <a:defPPr>
              <a:defRPr lang="en-US"/>
            </a:defPPr>
            <a:lvl1pPr marL="342900" lvl="0" indent="-342900">
              <a:buFont typeface="Wingdings" panose="05000000000000000000" pitchFamily="2" charset="2"/>
              <a:buChar char="§"/>
              <a:defRPr>
                <a:solidFill>
                  <a:schemeClr val="tx2"/>
                </a:solidFill>
              </a:defRPr>
            </a:lvl1pPr>
          </a:lstStyle>
          <a:p>
            <a:pPr marL="0" indent="0">
              <a:buNone/>
            </a:pPr>
            <a:r>
              <a:rPr lang="en-GB" dirty="0"/>
              <a:t>Mandate of </a:t>
            </a:r>
            <a:r>
              <a:rPr lang="en-GB" dirty="0" smtClean="0"/>
              <a:t>re-commissioning coordinators: </a:t>
            </a:r>
          </a:p>
          <a:p>
            <a:pPr marL="0" indent="0">
              <a:buNone/>
            </a:pPr>
            <a:r>
              <a:rPr lang="en-GB" dirty="0" smtClean="0">
                <a:solidFill>
                  <a:schemeClr val="tx2"/>
                </a:solidFill>
              </a:rPr>
              <a:t>Prepare </a:t>
            </a:r>
            <a:r>
              <a:rPr lang="en-GB" dirty="0">
                <a:solidFill>
                  <a:schemeClr val="tx2"/>
                </a:solidFill>
              </a:rPr>
              <a:t>the machine for an efficient re-start from shutdown to beam </a:t>
            </a:r>
            <a:r>
              <a:rPr lang="en-GB" dirty="0" smtClean="0">
                <a:solidFill>
                  <a:schemeClr val="tx2"/>
                </a:solidFill>
              </a:rPr>
              <a:t>operation</a:t>
            </a:r>
          </a:p>
          <a:p>
            <a:pPr marL="800100" lvl="1" indent="-342900">
              <a:buFont typeface="+mj-lt"/>
              <a:buAutoNum type="arabicPeriod"/>
            </a:pPr>
            <a:r>
              <a:rPr lang="en-GB" dirty="0" smtClean="0">
                <a:solidFill>
                  <a:schemeClr val="tx2"/>
                </a:solidFill>
              </a:rPr>
              <a:t>Participate in shutdown coordination meeting (with facility coordinator) in order to organize the recommissioning activities </a:t>
            </a:r>
            <a:r>
              <a:rPr lang="en-GB" dirty="0">
                <a:solidFill>
                  <a:schemeClr val="tx2"/>
                </a:solidFill>
              </a:rPr>
              <a:t>and </a:t>
            </a:r>
            <a:r>
              <a:rPr lang="en-GB" dirty="0">
                <a:solidFill>
                  <a:srgbClr val="FF0000"/>
                </a:solidFill>
              </a:rPr>
              <a:t>create a </a:t>
            </a:r>
            <a:r>
              <a:rPr lang="en-GB" dirty="0" smtClean="0">
                <a:solidFill>
                  <a:srgbClr val="FF0000"/>
                </a:solidFill>
              </a:rPr>
              <a:t>planning.</a:t>
            </a:r>
          </a:p>
          <a:p>
            <a:pPr marL="800100" lvl="1" indent="-342900">
              <a:buFont typeface="+mj-lt"/>
              <a:buAutoNum type="arabicPeriod"/>
            </a:pPr>
            <a:r>
              <a:rPr lang="en-GB" dirty="0" smtClean="0">
                <a:solidFill>
                  <a:srgbClr val="FF0000"/>
                </a:solidFill>
              </a:rPr>
              <a:t>Participate</a:t>
            </a:r>
            <a:r>
              <a:rPr lang="en-GB" dirty="0" smtClean="0">
                <a:solidFill>
                  <a:schemeClr val="tx2"/>
                </a:solidFill>
              </a:rPr>
              <a:t> </a:t>
            </a:r>
            <a:r>
              <a:rPr lang="en-GB" dirty="0">
                <a:solidFill>
                  <a:schemeClr val="tx2"/>
                </a:solidFill>
              </a:rPr>
              <a:t>actively in the </a:t>
            </a:r>
            <a:r>
              <a:rPr lang="en-GB" dirty="0">
                <a:solidFill>
                  <a:srgbClr val="FF0000"/>
                </a:solidFill>
              </a:rPr>
              <a:t>hardware </a:t>
            </a:r>
            <a:r>
              <a:rPr lang="en-GB" dirty="0" smtClean="0">
                <a:solidFill>
                  <a:srgbClr val="FF0000"/>
                </a:solidFill>
              </a:rPr>
              <a:t>re-commissioning.</a:t>
            </a:r>
          </a:p>
          <a:p>
            <a:pPr marL="800100" lvl="1" indent="-342900">
              <a:buFont typeface="+mj-lt"/>
              <a:buAutoNum type="arabicPeriod"/>
            </a:pPr>
            <a:r>
              <a:rPr lang="en-GB" dirty="0" smtClean="0">
                <a:solidFill>
                  <a:srgbClr val="FF0000"/>
                </a:solidFill>
              </a:rPr>
              <a:t>Organize</a:t>
            </a:r>
            <a:r>
              <a:rPr lang="en-GB" dirty="0" smtClean="0">
                <a:solidFill>
                  <a:schemeClr val="tx2"/>
                </a:solidFill>
              </a:rPr>
              <a:t> </a:t>
            </a:r>
            <a:r>
              <a:rPr lang="en-GB" dirty="0">
                <a:solidFill>
                  <a:schemeClr val="tx2"/>
                </a:solidFill>
              </a:rPr>
              <a:t>and </a:t>
            </a:r>
            <a:r>
              <a:rPr lang="en-GB" dirty="0">
                <a:solidFill>
                  <a:srgbClr val="FF0000"/>
                </a:solidFill>
              </a:rPr>
              <a:t>participate</a:t>
            </a:r>
            <a:r>
              <a:rPr lang="en-GB" dirty="0">
                <a:solidFill>
                  <a:schemeClr val="tx2"/>
                </a:solidFill>
              </a:rPr>
              <a:t> </a:t>
            </a:r>
            <a:r>
              <a:rPr lang="en-GB" dirty="0" smtClean="0">
                <a:solidFill>
                  <a:schemeClr val="tx2"/>
                </a:solidFill>
              </a:rPr>
              <a:t>in the </a:t>
            </a:r>
            <a:r>
              <a:rPr lang="en-GB" dirty="0">
                <a:solidFill>
                  <a:srgbClr val="FF0000"/>
                </a:solidFill>
              </a:rPr>
              <a:t>dry </a:t>
            </a:r>
            <a:r>
              <a:rPr lang="en-GB" dirty="0" smtClean="0">
                <a:solidFill>
                  <a:srgbClr val="FF0000"/>
                </a:solidFill>
              </a:rPr>
              <a:t>runs.</a:t>
            </a:r>
            <a:endParaRPr lang="en-GB" dirty="0">
              <a:solidFill>
                <a:srgbClr val="FF0000"/>
              </a:solidFill>
            </a:endParaRPr>
          </a:p>
        </p:txBody>
      </p:sp>
      <p:sp>
        <p:nvSpPr>
          <p:cNvPr id="6" name="Footer Placeholder 5"/>
          <p:cNvSpPr>
            <a:spLocks noGrp="1"/>
          </p:cNvSpPr>
          <p:nvPr>
            <p:ph type="ftr" sz="quarter" idx="11"/>
          </p:nvPr>
        </p:nvSpPr>
        <p:spPr/>
        <p:txBody>
          <a:bodyPr/>
          <a:lstStyle/>
          <a:p>
            <a:r>
              <a:rPr lang="en-US" smtClean="0"/>
              <a:t>Abdelouahid AKROH / BE-OP-PSB</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
        <p:nvSpPr>
          <p:cNvPr id="17" name="Rectangle 5"/>
          <p:cNvSpPr>
            <a:spLocks noChangeArrowheads="1"/>
          </p:cNvSpPr>
          <p:nvPr/>
        </p:nvSpPr>
        <p:spPr bwMode="auto">
          <a:xfrm>
            <a:off x="8841360" y="2343412"/>
            <a:ext cx="72000" cy="3960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
        <p:nvSpPr>
          <p:cNvPr id="42" name="TextBox 41"/>
          <p:cNvSpPr txBox="1"/>
          <p:nvPr/>
        </p:nvSpPr>
        <p:spPr>
          <a:xfrm>
            <a:off x="1400428" y="4159059"/>
            <a:ext cx="5076572" cy="338554"/>
          </a:xfrm>
          <a:prstGeom prst="rect">
            <a:avLst/>
          </a:prstGeom>
          <a:noFill/>
        </p:spPr>
        <p:txBody>
          <a:bodyPr wrap="square" rtlCol="0">
            <a:spAutoFit/>
          </a:bodyPr>
          <a:lstStyle/>
          <a:p>
            <a:pPr lvl="0" algn="ctr"/>
            <a:r>
              <a:rPr lang="en-GB" sz="1600" i="1" dirty="0" smtClean="0">
                <a:solidFill>
                  <a:schemeClr val="tx2"/>
                </a:solidFill>
              </a:rPr>
              <a:t>Re-commissioning team for the LHC protons/ions injectors</a:t>
            </a:r>
            <a:endParaRPr lang="en-GB" sz="1600" i="1" dirty="0">
              <a:solidFill>
                <a:schemeClr val="tx2"/>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13596" b="12474"/>
          <a:stretch/>
        </p:blipFill>
        <p:spPr>
          <a:xfrm>
            <a:off x="952501" y="2592613"/>
            <a:ext cx="6476236" cy="1556700"/>
          </a:xfrm>
          <a:prstGeom prst="rect">
            <a:avLst/>
          </a:prstGeom>
          <a:ln w="12700">
            <a:solidFill>
              <a:schemeClr val="tx2"/>
            </a:solidFill>
          </a:ln>
        </p:spPr>
      </p:pic>
      <p:sp>
        <p:nvSpPr>
          <p:cNvPr id="13" name="TextBox 12"/>
          <p:cNvSpPr txBox="1"/>
          <p:nvPr/>
        </p:nvSpPr>
        <p:spPr>
          <a:xfrm>
            <a:off x="2869563" y="2171705"/>
            <a:ext cx="663964" cy="430887"/>
          </a:xfrm>
          <a:prstGeom prst="rect">
            <a:avLst/>
          </a:prstGeom>
          <a:noFill/>
        </p:spPr>
        <p:txBody>
          <a:bodyPr wrap="none" rtlCol="0">
            <a:spAutoFit/>
          </a:bodyPr>
          <a:lstStyle/>
          <a:p>
            <a:pPr algn="ctr"/>
            <a:r>
              <a:rPr lang="en-US" sz="1100" i="1" dirty="0" smtClean="0">
                <a:solidFill>
                  <a:schemeClr val="tx2"/>
                </a:solidFill>
              </a:rPr>
              <a:t>WAO’12</a:t>
            </a:r>
          </a:p>
          <a:p>
            <a:pPr algn="ctr"/>
            <a:r>
              <a:rPr lang="en-US" sz="1100" b="1" i="1" dirty="0" smtClean="0">
                <a:solidFill>
                  <a:schemeClr val="tx2"/>
                </a:solidFill>
              </a:rPr>
              <a:t>SLAC</a:t>
            </a:r>
            <a:endParaRPr lang="en-US" sz="1100" b="1" i="1" dirty="0">
              <a:solidFill>
                <a:schemeClr val="tx2"/>
              </a:solidFill>
            </a:endParaRPr>
          </a:p>
        </p:txBody>
      </p:sp>
      <p:sp>
        <p:nvSpPr>
          <p:cNvPr id="25" name="TextBox 24"/>
          <p:cNvSpPr txBox="1"/>
          <p:nvPr/>
        </p:nvSpPr>
        <p:spPr>
          <a:xfrm>
            <a:off x="3815389" y="2171705"/>
            <a:ext cx="663964" cy="430887"/>
          </a:xfrm>
          <a:prstGeom prst="rect">
            <a:avLst/>
          </a:prstGeom>
          <a:noFill/>
        </p:spPr>
        <p:txBody>
          <a:bodyPr wrap="none" rtlCol="0">
            <a:spAutoFit/>
          </a:bodyPr>
          <a:lstStyle/>
          <a:p>
            <a:pPr algn="ctr"/>
            <a:r>
              <a:rPr lang="en-US" sz="1100" i="1" dirty="0" smtClean="0">
                <a:solidFill>
                  <a:schemeClr val="tx2"/>
                </a:solidFill>
              </a:rPr>
              <a:t>WAO’16</a:t>
            </a:r>
          </a:p>
          <a:p>
            <a:pPr algn="ctr"/>
            <a:r>
              <a:rPr lang="en-US" sz="1100" b="1" i="1" dirty="0" smtClean="0">
                <a:solidFill>
                  <a:schemeClr val="tx2"/>
                </a:solidFill>
              </a:rPr>
              <a:t>SSRF</a:t>
            </a:r>
            <a:endParaRPr lang="en-US" sz="1100" b="1" i="1" dirty="0">
              <a:solidFill>
                <a:schemeClr val="tx2"/>
              </a:solidFill>
            </a:endParaRPr>
          </a:p>
        </p:txBody>
      </p:sp>
      <p:sp>
        <p:nvSpPr>
          <p:cNvPr id="26" name="TextBox 25"/>
          <p:cNvSpPr txBox="1"/>
          <p:nvPr/>
        </p:nvSpPr>
        <p:spPr>
          <a:xfrm>
            <a:off x="4664646" y="2171705"/>
            <a:ext cx="663964" cy="430887"/>
          </a:xfrm>
          <a:prstGeom prst="rect">
            <a:avLst/>
          </a:prstGeom>
          <a:noFill/>
        </p:spPr>
        <p:txBody>
          <a:bodyPr wrap="none" rtlCol="0">
            <a:spAutoFit/>
          </a:bodyPr>
          <a:lstStyle/>
          <a:p>
            <a:pPr algn="ctr"/>
            <a:r>
              <a:rPr lang="en-US" sz="1100" i="1" dirty="0" smtClean="0">
                <a:solidFill>
                  <a:schemeClr val="tx2"/>
                </a:solidFill>
              </a:rPr>
              <a:t>WAO’14</a:t>
            </a:r>
          </a:p>
          <a:p>
            <a:pPr algn="ctr"/>
            <a:r>
              <a:rPr lang="en-US" sz="1100" b="1" i="1" dirty="0" smtClean="0">
                <a:solidFill>
                  <a:schemeClr val="tx2"/>
                </a:solidFill>
              </a:rPr>
              <a:t>DESY</a:t>
            </a:r>
            <a:endParaRPr lang="en-US" sz="1100" b="1" i="1" dirty="0">
              <a:solidFill>
                <a:schemeClr val="tx2"/>
              </a:solidFill>
            </a:endParaRPr>
          </a:p>
        </p:txBody>
      </p:sp>
      <p:sp>
        <p:nvSpPr>
          <p:cNvPr id="27" name="TextBox 26"/>
          <p:cNvSpPr txBox="1"/>
          <p:nvPr/>
        </p:nvSpPr>
        <p:spPr>
          <a:xfrm>
            <a:off x="5524013" y="2004060"/>
            <a:ext cx="891591" cy="600164"/>
          </a:xfrm>
          <a:prstGeom prst="rect">
            <a:avLst/>
          </a:prstGeom>
          <a:noFill/>
        </p:spPr>
        <p:txBody>
          <a:bodyPr wrap="none" rtlCol="0">
            <a:spAutoFit/>
          </a:bodyPr>
          <a:lstStyle/>
          <a:p>
            <a:pPr algn="ctr"/>
            <a:r>
              <a:rPr lang="en-US" sz="1100" i="1" dirty="0" smtClean="0">
                <a:solidFill>
                  <a:schemeClr val="tx2"/>
                </a:solidFill>
              </a:rPr>
              <a:t>ARW’13</a:t>
            </a:r>
          </a:p>
          <a:p>
            <a:pPr algn="ctr"/>
            <a:r>
              <a:rPr lang="en-US" sz="1100" b="1" i="1" dirty="0" smtClean="0">
                <a:solidFill>
                  <a:schemeClr val="tx2"/>
                </a:solidFill>
              </a:rPr>
              <a:t>Australian </a:t>
            </a:r>
          </a:p>
          <a:p>
            <a:pPr algn="ctr"/>
            <a:r>
              <a:rPr lang="en-US" sz="1100" b="1" i="1" dirty="0" smtClean="0">
                <a:solidFill>
                  <a:schemeClr val="tx2"/>
                </a:solidFill>
              </a:rPr>
              <a:t>Synchrotron</a:t>
            </a:r>
            <a:endParaRPr lang="en-US" sz="1100" b="1" i="1" dirty="0">
              <a:solidFill>
                <a:schemeClr val="tx2"/>
              </a:solidFill>
            </a:endParaRPr>
          </a:p>
        </p:txBody>
      </p:sp>
      <p:sp>
        <p:nvSpPr>
          <p:cNvPr id="28" name="TextBox 27"/>
          <p:cNvSpPr txBox="1"/>
          <p:nvPr/>
        </p:nvSpPr>
        <p:spPr>
          <a:xfrm>
            <a:off x="1029628" y="2175937"/>
            <a:ext cx="663964" cy="430887"/>
          </a:xfrm>
          <a:prstGeom prst="rect">
            <a:avLst/>
          </a:prstGeom>
          <a:noFill/>
        </p:spPr>
        <p:txBody>
          <a:bodyPr wrap="none" rtlCol="0">
            <a:spAutoFit/>
          </a:bodyPr>
          <a:lstStyle/>
          <a:p>
            <a:pPr algn="ctr"/>
            <a:r>
              <a:rPr lang="en-US" sz="1100" i="1" dirty="0" smtClean="0">
                <a:solidFill>
                  <a:schemeClr val="tx2"/>
                </a:solidFill>
              </a:rPr>
              <a:t>WAO’18</a:t>
            </a:r>
          </a:p>
          <a:p>
            <a:pPr algn="ctr"/>
            <a:r>
              <a:rPr lang="en-US" sz="1100" b="1" i="1" dirty="0" smtClean="0">
                <a:solidFill>
                  <a:schemeClr val="tx2"/>
                </a:solidFill>
              </a:rPr>
              <a:t>BNL</a:t>
            </a:r>
            <a:endParaRPr lang="en-US" sz="1100" b="1" i="1" dirty="0">
              <a:solidFill>
                <a:schemeClr val="tx2"/>
              </a:solidFill>
            </a:endParaRPr>
          </a:p>
        </p:txBody>
      </p:sp>
    </p:spTree>
    <p:extLst>
      <p:ext uri="{BB962C8B-B14F-4D97-AF65-F5344CB8AC3E}">
        <p14:creationId xmlns:p14="http://schemas.microsoft.com/office/powerpoint/2010/main" val="29480406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animEffect transition="in" filter="barn(inVertical)">
                                      <p:cBhvr>
                                        <p:cTn id="7" dur="500"/>
                                        <p:tgtEl>
                                          <p:spTgt spid="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par>
                          <p:cTn id="16" fill="hold">
                            <p:stCondLst>
                              <p:cond delay="500"/>
                            </p:stCondLst>
                            <p:childTnLst>
                              <p:par>
                                <p:cTn id="17" presetID="31" presetClass="entr" presetSubtype="0" fill="hold" grpId="0" nodeType="after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style.rotation</p:attrName>
                                        </p:attrNameLst>
                                      </p:cBhvr>
                                      <p:tavLst>
                                        <p:tav tm="0">
                                          <p:val>
                                            <p:fltVal val="90"/>
                                          </p:val>
                                        </p:tav>
                                        <p:tav tm="100000">
                                          <p:val>
                                            <p:fltVal val="0"/>
                                          </p:val>
                                        </p:tav>
                                      </p:tavLst>
                                    </p:anim>
                                    <p:animEffect transition="in" filter="fade">
                                      <p:cBhvr>
                                        <p:cTn id="22" dur="500"/>
                                        <p:tgtEl>
                                          <p:spTgt spid="28"/>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90"/>
                                          </p:val>
                                        </p:tav>
                                        <p:tav tm="100000">
                                          <p:val>
                                            <p:fltVal val="0"/>
                                          </p:val>
                                        </p:tav>
                                      </p:tavLst>
                                    </p:anim>
                                    <p:animEffect transition="in" filter="fade">
                                      <p:cBhvr>
                                        <p:cTn id="28" dur="500"/>
                                        <p:tgtEl>
                                          <p:spTgt spid="13"/>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style.rotation</p:attrName>
                                        </p:attrNameLst>
                                      </p:cBhvr>
                                      <p:tavLst>
                                        <p:tav tm="0">
                                          <p:val>
                                            <p:fltVal val="90"/>
                                          </p:val>
                                        </p:tav>
                                        <p:tav tm="100000">
                                          <p:val>
                                            <p:fltVal val="0"/>
                                          </p:val>
                                        </p:tav>
                                      </p:tavLst>
                                    </p:anim>
                                    <p:animEffect transition="in" filter="fade">
                                      <p:cBhvr>
                                        <p:cTn id="40" dur="500"/>
                                        <p:tgtEl>
                                          <p:spTgt spid="26"/>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style.rotation</p:attrName>
                                        </p:attrNameLst>
                                      </p:cBhvr>
                                      <p:tavLst>
                                        <p:tav tm="0">
                                          <p:val>
                                            <p:fltVal val="90"/>
                                          </p:val>
                                        </p:tav>
                                        <p:tav tm="100000">
                                          <p:val>
                                            <p:fltVal val="0"/>
                                          </p:val>
                                        </p:tav>
                                      </p:tavLst>
                                    </p:anim>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xEl>
                                              <p:pRg st="1" end="1"/>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41">
                                            <p:txEl>
                                              <p:pRg st="2" end="2"/>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1500"/>
                                  </p:stCondLst>
                                  <p:childTnLst>
                                    <p:set>
                                      <p:cBhvr>
                                        <p:cTn id="58" dur="1" fill="hold">
                                          <p:stCondLst>
                                            <p:cond delay="0"/>
                                          </p:stCondLst>
                                        </p:cTn>
                                        <p:tgtEl>
                                          <p:spTgt spid="41">
                                            <p:txEl>
                                              <p:pRg st="3" end="3"/>
                                            </p:txEl>
                                          </p:spTgt>
                                        </p:tgtEl>
                                        <p:attrNameLst>
                                          <p:attrName>style.visibility</p:attrName>
                                        </p:attrNameLst>
                                      </p:cBhvr>
                                      <p:to>
                                        <p:strVal val="visible"/>
                                      </p:to>
                                    </p:set>
                                  </p:childTnLst>
                                </p:cTn>
                              </p:par>
                            </p:childTnLst>
                          </p:cTn>
                        </p:par>
                        <p:par>
                          <p:cTn id="59" fill="hold">
                            <p:stCondLst>
                              <p:cond delay="1500"/>
                            </p:stCondLst>
                            <p:childTnLst>
                              <p:par>
                                <p:cTn id="60" presetID="1" presetClass="entr" presetSubtype="0" fill="hold" nodeType="afterEffect">
                                  <p:stCondLst>
                                    <p:cond delay="1500"/>
                                  </p:stCondLst>
                                  <p:childTnLst>
                                    <p:set>
                                      <p:cBhvr>
                                        <p:cTn id="61"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4" y="1371600"/>
            <a:ext cx="8438904" cy="4623816"/>
          </a:xfrm>
          <a:prstGeom prst="rect">
            <a:avLst/>
          </a:prstGeom>
          <a:ln>
            <a:solidFill>
              <a:schemeClr val="tx2"/>
            </a:solidFill>
          </a:ln>
        </p:spPr>
      </p:pic>
      <p:sp>
        <p:nvSpPr>
          <p:cNvPr id="2" name="Title 1"/>
          <p:cNvSpPr>
            <a:spLocks noGrp="1"/>
          </p:cNvSpPr>
          <p:nvPr>
            <p:ph type="title"/>
          </p:nvPr>
        </p:nvSpPr>
        <p:spPr/>
        <p:txBody>
          <a:bodyPr/>
          <a:lstStyle/>
          <a:p>
            <a:r>
              <a:rPr lang="en-US" dirty="0" smtClean="0"/>
              <a:t>Planning tool</a:t>
            </a:r>
            <a:endParaRPr lang="en-US" dirty="0"/>
          </a:p>
        </p:txBody>
      </p:sp>
      <p:sp>
        <p:nvSpPr>
          <p:cNvPr id="7" name="Footer Placeholder 6"/>
          <p:cNvSpPr>
            <a:spLocks noGrp="1"/>
          </p:cNvSpPr>
          <p:nvPr>
            <p:ph type="ftr" sz="quarter" idx="11"/>
          </p:nvPr>
        </p:nvSpPr>
        <p:spPr/>
        <p:txBody>
          <a:bodyPr/>
          <a:lstStyle/>
          <a:p>
            <a:r>
              <a:rPr lang="en-US" smtClean="0"/>
              <a:t>Abdelouahid AKROH / BE-OP-PSB</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
        <p:nvSpPr>
          <p:cNvPr id="11" name="Rectangle 10"/>
          <p:cNvSpPr/>
          <p:nvPr/>
        </p:nvSpPr>
        <p:spPr>
          <a:xfrm>
            <a:off x="2323475" y="2228089"/>
            <a:ext cx="521770" cy="31394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572" y="2684989"/>
            <a:ext cx="2391648" cy="2496611"/>
          </a:xfrm>
          <a:prstGeom prst="rect">
            <a:avLst/>
          </a:prstGeom>
          <a:ln w="12700">
            <a:solidFill>
              <a:schemeClr val="tx2"/>
            </a:solidFill>
          </a:ln>
        </p:spPr>
      </p:pic>
      <p:sp>
        <p:nvSpPr>
          <p:cNvPr id="17" name="TextBox 16"/>
          <p:cNvSpPr txBox="1"/>
          <p:nvPr/>
        </p:nvSpPr>
        <p:spPr>
          <a:xfrm>
            <a:off x="228600" y="1005587"/>
            <a:ext cx="7391400" cy="307777"/>
          </a:xfrm>
          <a:prstGeom prst="rect">
            <a:avLst/>
          </a:prstGeom>
          <a:noFill/>
        </p:spPr>
        <p:txBody>
          <a:bodyPr wrap="square" rtlCol="0">
            <a:spAutoFit/>
          </a:bodyPr>
          <a:lstStyle/>
          <a:p>
            <a:r>
              <a:rPr lang="en-US" sz="1400" b="1" dirty="0" smtClean="0">
                <a:solidFill>
                  <a:srgbClr val="00B050"/>
                </a:solidFill>
              </a:rPr>
              <a:t>NEW:</a:t>
            </a:r>
            <a:r>
              <a:rPr lang="en-US" sz="1400" dirty="0" smtClean="0">
                <a:solidFill>
                  <a:srgbClr val="00B050"/>
                </a:solidFill>
              </a:rPr>
              <a:t> </a:t>
            </a:r>
            <a:r>
              <a:rPr lang="en-US" sz="1400" dirty="0" smtClean="0">
                <a:solidFill>
                  <a:schemeClr val="tx2"/>
                </a:solidFill>
              </a:rPr>
              <a:t>Online Accelerator Schedule Management (</a:t>
            </a:r>
            <a:r>
              <a:rPr lang="en-US" sz="1400" b="1" dirty="0" smtClean="0">
                <a:solidFill>
                  <a:schemeClr val="tx2"/>
                </a:solidFill>
              </a:rPr>
              <a:t>ASM</a:t>
            </a:r>
            <a:r>
              <a:rPr lang="en-US" sz="1400" dirty="0" smtClean="0">
                <a:solidFill>
                  <a:schemeClr val="tx2"/>
                </a:solidFill>
              </a:rPr>
              <a:t>), generic for all schedules.</a:t>
            </a:r>
            <a:endParaRPr lang="en-US" sz="1400" dirty="0">
              <a:solidFill>
                <a:schemeClr val="tx2"/>
              </a:solidFill>
            </a:endParaRPr>
          </a:p>
        </p:txBody>
      </p:sp>
      <p:sp>
        <p:nvSpPr>
          <p:cNvPr id="18" name="TextBox 17"/>
          <p:cNvSpPr txBox="1"/>
          <p:nvPr/>
        </p:nvSpPr>
        <p:spPr>
          <a:xfrm>
            <a:off x="228600" y="1008762"/>
            <a:ext cx="4206786" cy="307777"/>
          </a:xfrm>
          <a:prstGeom prst="rect">
            <a:avLst/>
          </a:prstGeom>
          <a:noFill/>
        </p:spPr>
        <p:txBody>
          <a:bodyPr wrap="square" rtlCol="0">
            <a:spAutoFit/>
          </a:bodyPr>
          <a:lstStyle/>
          <a:p>
            <a:r>
              <a:rPr lang="en-US" sz="1400" b="1" dirty="0" smtClean="0">
                <a:solidFill>
                  <a:srgbClr val="FF0000"/>
                </a:solidFill>
              </a:rPr>
              <a:t>OLD:</a:t>
            </a:r>
            <a:r>
              <a:rPr lang="en-US" sz="1400" b="1" dirty="0" smtClean="0">
                <a:solidFill>
                  <a:schemeClr val="tx2"/>
                </a:solidFill>
              </a:rPr>
              <a:t> </a:t>
            </a:r>
            <a:r>
              <a:rPr lang="en-US" sz="1400" dirty="0">
                <a:solidFill>
                  <a:schemeClr val="tx2"/>
                </a:solidFill>
              </a:rPr>
              <a:t>B</a:t>
            </a:r>
            <a:r>
              <a:rPr lang="en-US" sz="1400" dirty="0" smtClean="0">
                <a:solidFill>
                  <a:schemeClr val="tx2"/>
                </a:solidFill>
              </a:rPr>
              <a:t>asic and laborious </a:t>
            </a:r>
            <a:r>
              <a:rPr lang="en-US" sz="1400" i="1" dirty="0" smtClean="0">
                <a:solidFill>
                  <a:schemeClr val="tx2"/>
                </a:solidFill>
              </a:rPr>
              <a:t>“Microsoft Excel” planning</a:t>
            </a:r>
            <a:r>
              <a:rPr lang="en-US" sz="1400" dirty="0" smtClean="0">
                <a:solidFill>
                  <a:schemeClr val="tx2"/>
                </a:solidFill>
              </a:rPr>
              <a:t> </a:t>
            </a:r>
            <a:endParaRPr lang="en-US" sz="1400" b="1" dirty="0">
              <a:solidFill>
                <a:schemeClr val="tx2"/>
              </a:solidFill>
            </a:endParaRPr>
          </a:p>
        </p:txBody>
      </p:sp>
      <p:sp>
        <p:nvSpPr>
          <p:cNvPr id="46" name="Rectangle 45"/>
          <p:cNvSpPr/>
          <p:nvPr/>
        </p:nvSpPr>
        <p:spPr>
          <a:xfrm>
            <a:off x="5433010" y="3871245"/>
            <a:ext cx="1534717" cy="5064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3317413">
            <a:off x="5204758" y="3865175"/>
            <a:ext cx="456502" cy="695452"/>
          </a:xfrm>
          <a:prstGeom prst="rect">
            <a:avLst/>
          </a:prstGeom>
        </p:spPr>
      </p:pic>
      <p:grpSp>
        <p:nvGrpSpPr>
          <p:cNvPr id="28" name="Group 27"/>
          <p:cNvGrpSpPr/>
          <p:nvPr/>
        </p:nvGrpSpPr>
        <p:grpSpPr>
          <a:xfrm>
            <a:off x="586482" y="4545816"/>
            <a:ext cx="4577899" cy="2075567"/>
            <a:chOff x="685800" y="4760709"/>
            <a:chExt cx="4360935" cy="1944891"/>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5619154"/>
              <a:ext cx="3778941" cy="1086446"/>
            </a:xfrm>
            <a:prstGeom prst="roundRect">
              <a:avLst>
                <a:gd name="adj" fmla="val 5629"/>
              </a:avLst>
            </a:prstGeom>
            <a:ln w="12700">
              <a:solidFill>
                <a:schemeClr val="tx2"/>
              </a:solidFill>
            </a:ln>
          </p:spPr>
        </p:pic>
        <p:sp>
          <p:nvSpPr>
            <p:cNvPr id="20" name="Rounded Rectangle 19"/>
            <p:cNvSpPr/>
            <p:nvPr/>
          </p:nvSpPr>
          <p:spPr>
            <a:xfrm>
              <a:off x="4887754" y="4760709"/>
              <a:ext cx="158981" cy="73736"/>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647314" y="4978469"/>
              <a:ext cx="311381" cy="149916"/>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343400" y="5257800"/>
              <a:ext cx="459605" cy="206513"/>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562600" y="5729517"/>
            <a:ext cx="2274188" cy="578882"/>
          </a:xfrm>
          <a:prstGeom prst="roundRect">
            <a:avLst/>
          </a:prstGeom>
          <a:solidFill>
            <a:srgbClr val="00B050"/>
          </a:solidFill>
          <a:ln w="12700">
            <a:solidFill>
              <a:srgbClr val="00B050"/>
            </a:solidFill>
          </a:ln>
        </p:spPr>
        <p:txBody>
          <a:bodyPr wrap="square" rtlCol="0">
            <a:spAutoFit/>
          </a:bodyPr>
          <a:lstStyle>
            <a:defPPr>
              <a:defRPr lang="en-US"/>
            </a:defPPr>
            <a:lvl1pPr>
              <a:defRPr sz="1400" b="1">
                <a:solidFill>
                  <a:srgbClr val="00B050"/>
                </a:solidFill>
              </a:defRPr>
            </a:lvl1pPr>
          </a:lstStyle>
          <a:p>
            <a:pPr algn="ctr"/>
            <a:r>
              <a:rPr lang="en-US" dirty="0">
                <a:solidFill>
                  <a:schemeClr val="bg1"/>
                </a:solidFill>
              </a:rPr>
              <a:t>Link </a:t>
            </a:r>
            <a:r>
              <a:rPr lang="en-US" b="0" dirty="0">
                <a:solidFill>
                  <a:schemeClr val="bg1"/>
                </a:solidFill>
              </a:rPr>
              <a:t>between the </a:t>
            </a:r>
            <a:r>
              <a:rPr lang="en-US" dirty="0" smtClean="0">
                <a:solidFill>
                  <a:schemeClr val="bg1"/>
                </a:solidFill>
              </a:rPr>
              <a:t>Planning</a:t>
            </a:r>
            <a:r>
              <a:rPr lang="en-US" b="0" dirty="0" smtClean="0">
                <a:solidFill>
                  <a:schemeClr val="bg1"/>
                </a:solidFill>
              </a:rPr>
              <a:t> </a:t>
            </a:r>
            <a:r>
              <a:rPr lang="en-US" b="0" dirty="0">
                <a:solidFill>
                  <a:schemeClr val="bg1"/>
                </a:solidFill>
              </a:rPr>
              <a:t>tool and the </a:t>
            </a:r>
            <a:r>
              <a:rPr lang="en-US" dirty="0" smtClean="0">
                <a:solidFill>
                  <a:schemeClr val="bg1"/>
                </a:solidFill>
              </a:rPr>
              <a:t>Checklist</a:t>
            </a:r>
            <a:r>
              <a:rPr lang="en-US" b="0" dirty="0" smtClean="0">
                <a:solidFill>
                  <a:schemeClr val="bg1"/>
                </a:solidFill>
              </a:rPr>
              <a:t>.</a:t>
            </a:r>
            <a:endParaRPr lang="en-US" b="0" dirty="0">
              <a:solidFill>
                <a:schemeClr val="bg1"/>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1447800"/>
            <a:ext cx="2356274" cy="2088000"/>
          </a:xfrm>
          <a:prstGeom prst="rect">
            <a:avLst/>
          </a:prstGeom>
          <a:ln w="12700">
            <a:solidFill>
              <a:schemeClr val="tx2"/>
            </a:solid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448100"/>
            <a:ext cx="2560802" cy="2088000"/>
          </a:xfrm>
          <a:prstGeom prst="rect">
            <a:avLst/>
          </a:prstGeom>
          <a:ln>
            <a:solidFill>
              <a:schemeClr val="tx2"/>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7414" y="1447800"/>
            <a:ext cx="3202267" cy="2088000"/>
          </a:xfrm>
          <a:prstGeom prst="rect">
            <a:avLst/>
          </a:prstGeom>
          <a:ln>
            <a:solidFill>
              <a:schemeClr val="tx2"/>
            </a:solidFill>
          </a:ln>
        </p:spPr>
      </p:pic>
      <p:cxnSp>
        <p:nvCxnSpPr>
          <p:cNvPr id="16" name="Elbow Connector 15"/>
          <p:cNvCxnSpPr>
            <a:stCxn id="11" idx="3"/>
            <a:endCxn id="10" idx="0"/>
          </p:cNvCxnSpPr>
          <p:nvPr/>
        </p:nvCxnSpPr>
        <p:spPr>
          <a:xfrm>
            <a:off x="2845245" y="2385061"/>
            <a:ext cx="3662151" cy="299928"/>
          </a:xfrm>
          <a:prstGeom prst="bentConnector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91889" y="303938"/>
            <a:ext cx="2862186" cy="584775"/>
          </a:xfrm>
          <a:prstGeom prst="rect">
            <a:avLst/>
          </a:prstGeom>
          <a:noFill/>
        </p:spPr>
        <p:txBody>
          <a:bodyPr wrap="square" rtlCol="0">
            <a:spAutoFit/>
          </a:bodyPr>
          <a:lstStyle/>
          <a:p>
            <a:r>
              <a:rPr lang="en-US" sz="1600" i="1" dirty="0" smtClean="0">
                <a:solidFill>
                  <a:schemeClr val="tx2"/>
                </a:solidFill>
              </a:rPr>
              <a:t>Developed by the </a:t>
            </a:r>
            <a:r>
              <a:rPr lang="en-US" sz="1600" i="1" u="sng" dirty="0" smtClean="0">
                <a:solidFill>
                  <a:schemeClr val="tx2"/>
                </a:solidFill>
              </a:rPr>
              <a:t>CO</a:t>
            </a:r>
            <a:r>
              <a:rPr lang="en-US" sz="1600" i="1" dirty="0" smtClean="0">
                <a:solidFill>
                  <a:schemeClr val="tx2"/>
                </a:solidFill>
              </a:rPr>
              <a:t>ntrol Group in collaboration with </a:t>
            </a:r>
            <a:r>
              <a:rPr lang="en-US" sz="1600" i="1" u="sng" dirty="0" smtClean="0">
                <a:solidFill>
                  <a:schemeClr val="tx2"/>
                </a:solidFill>
              </a:rPr>
              <a:t>OP</a:t>
            </a:r>
            <a:r>
              <a:rPr lang="en-US" sz="1600" i="1" dirty="0" smtClean="0">
                <a:solidFill>
                  <a:schemeClr val="tx2"/>
                </a:solidFill>
              </a:rPr>
              <a:t>eration</a:t>
            </a:r>
            <a:endParaRPr lang="en-GB" sz="1600" i="1" dirty="0">
              <a:solidFill>
                <a:schemeClr val="tx2"/>
              </a:solidFill>
            </a:endParaRPr>
          </a:p>
        </p:txBody>
      </p:sp>
      <p:sp>
        <p:nvSpPr>
          <p:cNvPr id="26" name="Rectangle 5"/>
          <p:cNvSpPr>
            <a:spLocks noChangeArrowheads="1"/>
          </p:cNvSpPr>
          <p:nvPr/>
        </p:nvSpPr>
        <p:spPr bwMode="auto">
          <a:xfrm>
            <a:off x="8841360" y="2274356"/>
            <a:ext cx="72000" cy="464400"/>
          </a:xfrm>
          <a:prstGeom prst="roundRect">
            <a:avLst/>
          </a:prstGeom>
          <a:solidFill>
            <a:srgbClr val="0F6FC6"/>
          </a:solidFill>
          <a:ln w="9525">
            <a:noFill/>
            <a:miter lim="800000"/>
            <a:headEnd/>
            <a:tailEnd/>
          </a:ln>
        </p:spPr>
        <p:txBody>
          <a:bodyPr wrap="none" anchor="ctr"/>
          <a:lstStyle/>
          <a:p>
            <a:pPr algn="ctr" eaLnBrk="0" hangingPunct="0">
              <a:spcBef>
                <a:spcPct val="50000"/>
              </a:spcBef>
            </a:pPr>
            <a:endParaRPr lang="en-US" dirty="0"/>
          </a:p>
        </p:txBody>
      </p:sp>
    </p:spTree>
    <p:extLst>
      <p:ext uri="{BB962C8B-B14F-4D97-AF65-F5344CB8AC3E}">
        <p14:creationId xmlns:p14="http://schemas.microsoft.com/office/powerpoint/2010/main" val="47113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0" presetClass="exit" presetSubtype="0" fill="hold" grpId="0" nodeType="withEffect">
                                  <p:stCondLst>
                                    <p:cond delay="0"/>
                                  </p:stCondLst>
                                  <p:childTnLst>
                                    <p:animEffect transition="out" filter="fade">
                                      <p:cBhvr>
                                        <p:cTn id="15" dur="300"/>
                                        <p:tgtEl>
                                          <p:spTgt spid="18"/>
                                        </p:tgtEl>
                                      </p:cBhvr>
                                    </p:animEffect>
                                    <p:set>
                                      <p:cBhvr>
                                        <p:cTn id="16" dur="1" fill="hold">
                                          <p:stCondLst>
                                            <p:cond delay="299"/>
                                          </p:stCondLst>
                                        </p:cTn>
                                        <p:tgtEl>
                                          <p:spTgt spid="18"/>
                                        </p:tgtEl>
                                        <p:attrNameLst>
                                          <p:attrName>style.visibility</p:attrName>
                                        </p:attrNameLst>
                                      </p:cBhvr>
                                      <p:to>
                                        <p:strVal val="hidden"/>
                                      </p:to>
                                    </p:set>
                                  </p:childTnLst>
                                </p:cTn>
                              </p:par>
                              <p:par>
                                <p:cTn id="17" presetID="16" presetClass="exit" presetSubtype="21" fill="hold" nodeType="withEffect">
                                  <p:stCondLst>
                                    <p:cond delay="0"/>
                                  </p:stCondLst>
                                  <p:childTnLst>
                                    <p:animEffect transition="out" filter="barn(inVertic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6" presetClass="exit" presetSubtype="21" fill="hold" nodeType="with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500" fill="hold"/>
                                        <p:tgtEl>
                                          <p:spTgt spid="13"/>
                                        </p:tgtEl>
                                      </p:cBhvr>
                                      <p:by x="50000" y="50000"/>
                                    </p:animScale>
                                  </p:childTnLst>
                                </p:cTn>
                              </p:par>
                              <p:par>
                                <p:cTn id="30" presetID="42" presetClass="path" presetSubtype="0" accel="50000" decel="50000" fill="hold" nodeType="withEffect">
                                  <p:stCondLst>
                                    <p:cond delay="0"/>
                                  </p:stCondLst>
                                  <p:childTnLst>
                                    <p:animMotion origin="layout" path="M 3.88889E-6 2.96296E-6 L -0.21216 -0.15926 " pathEditMode="relative" rAng="0" ptsTypes="AA">
                                      <p:cBhvr>
                                        <p:cTn id="31" dur="500" fill="hold"/>
                                        <p:tgtEl>
                                          <p:spTgt spid="13"/>
                                        </p:tgtEl>
                                        <p:attrNameLst>
                                          <p:attrName>ppt_x</p:attrName>
                                          <p:attrName>ppt_y</p:attrName>
                                        </p:attrNameLst>
                                      </p:cBhvr>
                                      <p:rCtr x="-10608" y="-7963"/>
                                    </p:animMotion>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circle(in)">
                                      <p:cBhvr>
                                        <p:cTn id="46" dur="1000"/>
                                        <p:tgtEl>
                                          <p:spTgt spid="46"/>
                                        </p:tgtEl>
                                      </p:cBhvr>
                                    </p:animEffect>
                                  </p:childTnLst>
                                </p:cTn>
                              </p:par>
                              <p:par>
                                <p:cTn id="47" presetID="6" presetClass="entr" presetSubtype="16"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1000"/>
                                        <p:tgtEl>
                                          <p:spTgt spid="5"/>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1500"/>
                            </p:stCondLst>
                            <p:childTnLst>
                              <p:par>
                                <p:cTn id="57" presetID="1"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P spid="46" grpId="0" animBg="1"/>
      <p:bldP spid="22"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Adjacenc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69536</TotalTime>
  <Words>1747</Words>
  <Application>Microsoft Office PowerPoint</Application>
  <PresentationFormat>On-screen Show (4:3)</PresentationFormat>
  <Paragraphs>290</Paragraphs>
  <Slides>24</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Buxton Sketch</vt:lpstr>
      <vt:lpstr>Calibri</vt:lpstr>
      <vt:lpstr>Calibri Light</vt:lpstr>
      <vt:lpstr>Cambria Math</vt:lpstr>
      <vt:lpstr>Wingdings</vt:lpstr>
      <vt:lpstr>Adjacency</vt:lpstr>
      <vt:lpstr>1_Adjacency</vt:lpstr>
      <vt:lpstr>2_Adjacency</vt:lpstr>
      <vt:lpstr>Commissioning New CERN Accelerators :  Linac 4 &amp; PS Booster 2020 Re-commissioning</vt:lpstr>
      <vt:lpstr>OUTLINE</vt:lpstr>
      <vt:lpstr>OUTLINE</vt:lpstr>
      <vt:lpstr>PowerPoint Presentation</vt:lpstr>
      <vt:lpstr>PowerPoint Presentation</vt:lpstr>
      <vt:lpstr>PowerPoint Presentation</vt:lpstr>
      <vt:lpstr>PowerPoint Presentation</vt:lpstr>
      <vt:lpstr>New approach</vt:lpstr>
      <vt:lpstr>Planning tool</vt:lpstr>
      <vt:lpstr>Machine Checklist</vt:lpstr>
      <vt:lpstr>Importance of a good recommissioning</vt:lpstr>
      <vt:lpstr>PowerPoint Presentation</vt:lpstr>
      <vt:lpstr>PowerPoint Presentation</vt:lpstr>
      <vt:lpstr>PowerPoint Presentation</vt:lpstr>
      <vt:lpstr>Why Linac4?</vt:lpstr>
      <vt:lpstr>Linac 4 commissioning before Long shutdown 2.</vt:lpstr>
      <vt:lpstr>Booster restart planning</vt:lpstr>
      <vt:lpstr>PowerPoint Presentation</vt:lpstr>
      <vt:lpstr>Check of the control system</vt:lpstr>
      <vt:lpstr>Machine checkout</vt:lpstr>
      <vt:lpstr>Beam commissioning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Denis Gerard Cotte</dc:creator>
  <cp:lastModifiedBy>Abdelouahid Akroh</cp:lastModifiedBy>
  <cp:revision>925</cp:revision>
  <dcterms:created xsi:type="dcterms:W3CDTF">2006-08-16T00:00:00Z</dcterms:created>
  <dcterms:modified xsi:type="dcterms:W3CDTF">2018-10-11T07:51:57Z</dcterms:modified>
</cp:coreProperties>
</file>