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sldIdLst>
    <p:sldId id="468" r:id="rId2"/>
    <p:sldId id="678" r:id="rId3"/>
    <p:sldId id="658" r:id="rId4"/>
    <p:sldId id="676" r:id="rId5"/>
    <p:sldId id="310" r:id="rId6"/>
    <p:sldId id="508" r:id="rId7"/>
    <p:sldId id="281" r:id="rId8"/>
    <p:sldId id="282" r:id="rId9"/>
    <p:sldId id="284" r:id="rId10"/>
    <p:sldId id="286" r:id="rId11"/>
    <p:sldId id="288" r:id="rId12"/>
    <p:sldId id="424" r:id="rId13"/>
    <p:sldId id="425" r:id="rId14"/>
    <p:sldId id="677" r:id="rId15"/>
    <p:sldId id="664" r:id="rId16"/>
    <p:sldId id="681" r:id="rId17"/>
    <p:sldId id="298" r:id="rId18"/>
    <p:sldId id="399" r:id="rId19"/>
    <p:sldId id="673" r:id="rId20"/>
    <p:sldId id="674" r:id="rId21"/>
    <p:sldId id="675" r:id="rId22"/>
    <p:sldId id="662" r:id="rId23"/>
    <p:sldId id="679" r:id="rId24"/>
    <p:sldId id="481" r:id="rId2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50A7E1"/>
    <a:srgbClr val="5F9AE1"/>
    <a:srgbClr val="217A17"/>
    <a:srgbClr val="FFFFFF"/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15" autoAdjust="0"/>
    <p:restoredTop sz="50000" autoAdjust="0"/>
  </p:normalViewPr>
  <p:slideViewPr>
    <p:cSldViewPr>
      <p:cViewPr>
        <p:scale>
          <a:sx n="110" d="100"/>
          <a:sy n="110" d="100"/>
        </p:scale>
        <p:origin x="-1504" y="-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CE181-5BE9-8C49-85CF-CDC25AD4B54E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7D46E23E-5B56-3F40-A720-6781159B7FC1}">
      <dgm:prSet phldrT="[Text]" custT="1"/>
      <dgm:spPr>
        <a:solidFill>
          <a:srgbClr val="50A7E1"/>
        </a:solidFill>
      </dgm:spPr>
      <dgm:t>
        <a:bodyPr/>
        <a:lstStyle/>
        <a:p>
          <a:r>
            <a:rPr lang="en-US" sz="1800" dirty="0"/>
            <a:t>License</a:t>
          </a:r>
        </a:p>
      </dgm:t>
    </dgm:pt>
    <dgm:pt modelId="{7F428A38-41AB-B741-B3ED-12FC71636C7E}" type="parTrans" cxnId="{9F9C8E55-C0BB-164A-B55F-B98D0472D1AF}">
      <dgm:prSet/>
      <dgm:spPr/>
      <dgm:t>
        <a:bodyPr/>
        <a:lstStyle/>
        <a:p>
          <a:endParaRPr lang="en-US"/>
        </a:p>
      </dgm:t>
    </dgm:pt>
    <dgm:pt modelId="{E1472CDC-8F18-1846-8780-9D9EEFDF121D}" type="sibTrans" cxnId="{9F9C8E55-C0BB-164A-B55F-B98D0472D1AF}">
      <dgm:prSet/>
      <dgm:spPr/>
      <dgm:t>
        <a:bodyPr/>
        <a:lstStyle/>
        <a:p>
          <a:endParaRPr lang="en-US"/>
        </a:p>
      </dgm:t>
    </dgm:pt>
    <dgm:pt modelId="{743A89D0-292A-D44B-A2F5-506E347121AF}">
      <dgm:prSet phldrT="[Text]" custT="1"/>
      <dgm:spPr>
        <a:solidFill>
          <a:srgbClr val="50A7E1"/>
        </a:solidFill>
      </dgm:spPr>
      <dgm:t>
        <a:bodyPr/>
        <a:lstStyle/>
        <a:p>
          <a:r>
            <a:rPr lang="en-US" sz="1800" dirty="0"/>
            <a:t>Safety Readiness Review</a:t>
          </a:r>
        </a:p>
      </dgm:t>
    </dgm:pt>
    <dgm:pt modelId="{AB729FBB-41B8-214E-9DFD-87C432B700C1}" type="parTrans" cxnId="{34D3A270-DEA7-F140-AB3C-4CC2AA881730}">
      <dgm:prSet/>
      <dgm:spPr/>
      <dgm:t>
        <a:bodyPr/>
        <a:lstStyle/>
        <a:p>
          <a:endParaRPr lang="en-US"/>
        </a:p>
      </dgm:t>
    </dgm:pt>
    <dgm:pt modelId="{22E4AAAE-B8D5-D74D-BE12-B0EB96CD649A}" type="sibTrans" cxnId="{34D3A270-DEA7-F140-AB3C-4CC2AA881730}">
      <dgm:prSet/>
      <dgm:spPr/>
      <dgm:t>
        <a:bodyPr/>
        <a:lstStyle/>
        <a:p>
          <a:endParaRPr lang="en-US"/>
        </a:p>
      </dgm:t>
    </dgm:pt>
    <dgm:pt modelId="{41AF7B17-1E12-A54B-AECA-6C266B029FC0}">
      <dgm:prSet phldrT="[Text]" custT="1"/>
      <dgm:spPr>
        <a:solidFill>
          <a:srgbClr val="50A7E1"/>
        </a:solidFill>
      </dgm:spPr>
      <dgm:t>
        <a:bodyPr/>
        <a:lstStyle/>
        <a:p>
          <a:r>
            <a:rPr lang="en-US" sz="1800" dirty="0"/>
            <a:t>Beam Permit</a:t>
          </a:r>
        </a:p>
      </dgm:t>
    </dgm:pt>
    <dgm:pt modelId="{75812370-DD65-3149-8F51-9A9E95135848}" type="parTrans" cxnId="{AFB33E7E-4454-5240-9C9E-F8466855F0DB}">
      <dgm:prSet/>
      <dgm:spPr/>
      <dgm:t>
        <a:bodyPr/>
        <a:lstStyle/>
        <a:p>
          <a:endParaRPr lang="en-US"/>
        </a:p>
      </dgm:t>
    </dgm:pt>
    <dgm:pt modelId="{31100465-1625-A441-8879-E7230279E8F3}" type="sibTrans" cxnId="{AFB33E7E-4454-5240-9C9E-F8466855F0DB}">
      <dgm:prSet/>
      <dgm:spPr/>
      <dgm:t>
        <a:bodyPr/>
        <a:lstStyle/>
        <a:p>
          <a:endParaRPr lang="en-US"/>
        </a:p>
      </dgm:t>
    </dgm:pt>
    <dgm:pt modelId="{6E382DF1-442B-BA4C-B1C4-0049DB73F096}">
      <dgm:prSet custT="1"/>
      <dgm:spPr>
        <a:solidFill>
          <a:srgbClr val="50A7E1"/>
        </a:solidFill>
      </dgm:spPr>
      <dgm:t>
        <a:bodyPr/>
        <a:lstStyle/>
        <a:p>
          <a:r>
            <a:rPr lang="en-US" sz="1800" dirty="0"/>
            <a:t>Beam commissioning</a:t>
          </a:r>
        </a:p>
      </dgm:t>
    </dgm:pt>
    <dgm:pt modelId="{5A2F3E87-FF45-AF40-B44D-A298DC3C7102}" type="parTrans" cxnId="{EFF76DF9-CC10-7B4D-844F-26D3FCE9934B}">
      <dgm:prSet/>
      <dgm:spPr/>
      <dgm:t>
        <a:bodyPr/>
        <a:lstStyle/>
        <a:p>
          <a:endParaRPr lang="en-US"/>
        </a:p>
      </dgm:t>
    </dgm:pt>
    <dgm:pt modelId="{21F90649-1B36-334D-A3FF-74D83D90FD8B}" type="sibTrans" cxnId="{EFF76DF9-CC10-7B4D-844F-26D3FCE9934B}">
      <dgm:prSet/>
      <dgm:spPr/>
      <dgm:t>
        <a:bodyPr/>
        <a:lstStyle/>
        <a:p>
          <a:endParaRPr lang="en-US"/>
        </a:p>
      </dgm:t>
    </dgm:pt>
    <dgm:pt modelId="{06550325-91DB-954E-9208-75BB91C10057}">
      <dgm:prSet/>
      <dgm:spPr>
        <a:solidFill>
          <a:srgbClr val="50A7E1"/>
        </a:solidFill>
      </dgm:spPr>
      <dgm:t>
        <a:bodyPr/>
        <a:lstStyle/>
        <a:p>
          <a:r>
            <a:rPr lang="en-US" dirty="0"/>
            <a:t>Operation </a:t>
          </a:r>
        </a:p>
      </dgm:t>
    </dgm:pt>
    <dgm:pt modelId="{FD78ED35-568B-EC4D-9783-9A4ABEB93C46}" type="parTrans" cxnId="{266F23AA-F503-AF4D-AB60-E22B2D028925}">
      <dgm:prSet/>
      <dgm:spPr/>
      <dgm:t>
        <a:bodyPr/>
        <a:lstStyle/>
        <a:p>
          <a:endParaRPr lang="en-US"/>
        </a:p>
      </dgm:t>
    </dgm:pt>
    <dgm:pt modelId="{9438BC91-FD11-1B4C-A1E4-53BFC1F7F1D4}" type="sibTrans" cxnId="{266F23AA-F503-AF4D-AB60-E22B2D028925}">
      <dgm:prSet/>
      <dgm:spPr/>
      <dgm:t>
        <a:bodyPr/>
        <a:lstStyle/>
        <a:p>
          <a:endParaRPr lang="en-US"/>
        </a:p>
      </dgm:t>
    </dgm:pt>
    <dgm:pt modelId="{04E115F5-5C7A-D14F-9E3D-D788E254738B}" type="pres">
      <dgm:prSet presAssocID="{4D8CE181-5BE9-8C49-85CF-CDC25AD4B54E}" presName="Name0" presStyleCnt="0">
        <dgm:presLayoutVars>
          <dgm:dir/>
          <dgm:resizeHandles val="exact"/>
        </dgm:presLayoutVars>
      </dgm:prSet>
      <dgm:spPr/>
    </dgm:pt>
    <dgm:pt modelId="{9283EE33-C9BD-734E-9E2D-7BE9FBC77B35}" type="pres">
      <dgm:prSet presAssocID="{7D46E23E-5B56-3F40-A720-6781159B7FC1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830338-25EE-3C44-B933-B7C1EF69EBDD}" type="pres">
      <dgm:prSet presAssocID="{E1472CDC-8F18-1846-8780-9D9EEFDF121D}" presName="sibTrans" presStyleLbl="sibTrans2D1" presStyleIdx="0" presStyleCnt="4"/>
      <dgm:spPr/>
      <dgm:t>
        <a:bodyPr/>
        <a:lstStyle/>
        <a:p>
          <a:endParaRPr lang="en-US"/>
        </a:p>
      </dgm:t>
    </dgm:pt>
    <dgm:pt modelId="{EF808D70-A8A7-E843-A563-81CD36A2BBAC}" type="pres">
      <dgm:prSet presAssocID="{E1472CDC-8F18-1846-8780-9D9EEFDF121D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1E1BF8AC-9B4D-A044-9AA9-B7C9E76CAA88}" type="pres">
      <dgm:prSet presAssocID="{743A89D0-292A-D44B-A2F5-506E347121AF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736899E-9AE9-D440-87B4-E0E8A8DAC88F}" type="pres">
      <dgm:prSet presAssocID="{22E4AAAE-B8D5-D74D-BE12-B0EB96CD649A}" presName="sibTrans" presStyleLbl="sibTrans2D1" presStyleIdx="1" presStyleCnt="4"/>
      <dgm:spPr/>
      <dgm:t>
        <a:bodyPr/>
        <a:lstStyle/>
        <a:p>
          <a:endParaRPr lang="en-US"/>
        </a:p>
      </dgm:t>
    </dgm:pt>
    <dgm:pt modelId="{5B08595D-9BC5-1C4A-B5DF-6C3929E3D2C0}" type="pres">
      <dgm:prSet presAssocID="{22E4AAAE-B8D5-D74D-BE12-B0EB96CD649A}" presName="connectorText" presStyleLbl="sibTrans2D1" presStyleIdx="1" presStyleCnt="4"/>
      <dgm:spPr/>
      <dgm:t>
        <a:bodyPr/>
        <a:lstStyle/>
        <a:p>
          <a:endParaRPr lang="en-US"/>
        </a:p>
      </dgm:t>
    </dgm:pt>
    <dgm:pt modelId="{FCDA3F7B-0790-A348-8741-020609D7C152}" type="pres">
      <dgm:prSet presAssocID="{41AF7B17-1E12-A54B-AECA-6C266B029FC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AD438C-0DB6-CC41-9FDC-A4F6F71DF557}" type="pres">
      <dgm:prSet presAssocID="{31100465-1625-A441-8879-E7230279E8F3}" presName="sibTrans" presStyleLbl="sibTrans2D1" presStyleIdx="2" presStyleCnt="4"/>
      <dgm:spPr/>
      <dgm:t>
        <a:bodyPr/>
        <a:lstStyle/>
        <a:p>
          <a:endParaRPr lang="en-US"/>
        </a:p>
      </dgm:t>
    </dgm:pt>
    <dgm:pt modelId="{E421CB70-1FB8-DA48-85BA-619268B461F7}" type="pres">
      <dgm:prSet presAssocID="{31100465-1625-A441-8879-E7230279E8F3}" presName="connectorText" presStyleLbl="sibTrans2D1" presStyleIdx="2" presStyleCnt="4"/>
      <dgm:spPr/>
      <dgm:t>
        <a:bodyPr/>
        <a:lstStyle/>
        <a:p>
          <a:endParaRPr lang="en-US"/>
        </a:p>
      </dgm:t>
    </dgm:pt>
    <dgm:pt modelId="{6CAD806F-95ED-304C-B7BC-63966B4C324E}" type="pres">
      <dgm:prSet presAssocID="{6E382DF1-442B-BA4C-B1C4-0049DB73F09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29C8E4-FEB1-EF4F-9593-90EAC4618233}" type="pres">
      <dgm:prSet presAssocID="{21F90649-1B36-334D-A3FF-74D83D90FD8B}" presName="sibTrans" presStyleLbl="sibTrans2D1" presStyleIdx="3" presStyleCnt="4"/>
      <dgm:spPr/>
      <dgm:t>
        <a:bodyPr/>
        <a:lstStyle/>
        <a:p>
          <a:endParaRPr lang="en-US"/>
        </a:p>
      </dgm:t>
    </dgm:pt>
    <dgm:pt modelId="{6F96DC45-6FFF-6B44-86B4-0D3C5F0CAE78}" type="pres">
      <dgm:prSet presAssocID="{21F90649-1B36-334D-A3FF-74D83D90FD8B}" presName="connectorText" presStyleLbl="sibTrans2D1" presStyleIdx="3" presStyleCnt="4"/>
      <dgm:spPr/>
      <dgm:t>
        <a:bodyPr/>
        <a:lstStyle/>
        <a:p>
          <a:endParaRPr lang="en-US"/>
        </a:p>
      </dgm:t>
    </dgm:pt>
    <dgm:pt modelId="{FA24D25A-7B9C-4E49-9390-4FEECB99E555}" type="pres">
      <dgm:prSet presAssocID="{06550325-91DB-954E-9208-75BB91C1005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3A5CB1-977B-CA48-B85A-10B2EC95253B}" type="presOf" srcId="{22E4AAAE-B8D5-D74D-BE12-B0EB96CD649A}" destId="{F736899E-9AE9-D440-87B4-E0E8A8DAC88F}" srcOrd="0" destOrd="0" presId="urn:microsoft.com/office/officeart/2005/8/layout/process1"/>
    <dgm:cxn modelId="{AC8D7FCF-146F-3543-A18A-B72AEF6E836F}" type="presOf" srcId="{21F90649-1B36-334D-A3FF-74D83D90FD8B}" destId="{AE29C8E4-FEB1-EF4F-9593-90EAC4618233}" srcOrd="0" destOrd="0" presId="urn:microsoft.com/office/officeart/2005/8/layout/process1"/>
    <dgm:cxn modelId="{34D3A270-DEA7-F140-AB3C-4CC2AA881730}" srcId="{4D8CE181-5BE9-8C49-85CF-CDC25AD4B54E}" destId="{743A89D0-292A-D44B-A2F5-506E347121AF}" srcOrd="1" destOrd="0" parTransId="{AB729FBB-41B8-214E-9DFD-87C432B700C1}" sibTransId="{22E4AAAE-B8D5-D74D-BE12-B0EB96CD649A}"/>
    <dgm:cxn modelId="{AFB33E7E-4454-5240-9C9E-F8466855F0DB}" srcId="{4D8CE181-5BE9-8C49-85CF-CDC25AD4B54E}" destId="{41AF7B17-1E12-A54B-AECA-6C266B029FC0}" srcOrd="2" destOrd="0" parTransId="{75812370-DD65-3149-8F51-9A9E95135848}" sibTransId="{31100465-1625-A441-8879-E7230279E8F3}"/>
    <dgm:cxn modelId="{09927825-4ED9-4C40-BA07-E942907D50F8}" type="presOf" srcId="{743A89D0-292A-D44B-A2F5-506E347121AF}" destId="{1E1BF8AC-9B4D-A044-9AA9-B7C9E76CAA88}" srcOrd="0" destOrd="0" presId="urn:microsoft.com/office/officeart/2005/8/layout/process1"/>
    <dgm:cxn modelId="{BAAE74D8-9599-4B4B-802F-1D6645C71FBA}" type="presOf" srcId="{22E4AAAE-B8D5-D74D-BE12-B0EB96CD649A}" destId="{5B08595D-9BC5-1C4A-B5DF-6C3929E3D2C0}" srcOrd="1" destOrd="0" presId="urn:microsoft.com/office/officeart/2005/8/layout/process1"/>
    <dgm:cxn modelId="{EFF76DF9-CC10-7B4D-844F-26D3FCE9934B}" srcId="{4D8CE181-5BE9-8C49-85CF-CDC25AD4B54E}" destId="{6E382DF1-442B-BA4C-B1C4-0049DB73F096}" srcOrd="3" destOrd="0" parTransId="{5A2F3E87-FF45-AF40-B44D-A298DC3C7102}" sibTransId="{21F90649-1B36-334D-A3FF-74D83D90FD8B}"/>
    <dgm:cxn modelId="{D737B166-4F7A-3943-81B6-D5F58A84280A}" type="presOf" srcId="{41AF7B17-1E12-A54B-AECA-6C266B029FC0}" destId="{FCDA3F7B-0790-A348-8741-020609D7C152}" srcOrd="0" destOrd="0" presId="urn:microsoft.com/office/officeart/2005/8/layout/process1"/>
    <dgm:cxn modelId="{9F9C8E55-C0BB-164A-B55F-B98D0472D1AF}" srcId="{4D8CE181-5BE9-8C49-85CF-CDC25AD4B54E}" destId="{7D46E23E-5B56-3F40-A720-6781159B7FC1}" srcOrd="0" destOrd="0" parTransId="{7F428A38-41AB-B741-B3ED-12FC71636C7E}" sibTransId="{E1472CDC-8F18-1846-8780-9D9EEFDF121D}"/>
    <dgm:cxn modelId="{9F47D0D8-3513-AF4D-B106-0E7A14EBB8BA}" type="presOf" srcId="{7D46E23E-5B56-3F40-A720-6781159B7FC1}" destId="{9283EE33-C9BD-734E-9E2D-7BE9FBC77B35}" srcOrd="0" destOrd="0" presId="urn:microsoft.com/office/officeart/2005/8/layout/process1"/>
    <dgm:cxn modelId="{A8B11FF3-2E98-E44B-9926-061C128C34BB}" type="presOf" srcId="{E1472CDC-8F18-1846-8780-9D9EEFDF121D}" destId="{84830338-25EE-3C44-B933-B7C1EF69EBDD}" srcOrd="0" destOrd="0" presId="urn:microsoft.com/office/officeart/2005/8/layout/process1"/>
    <dgm:cxn modelId="{58CD4AB8-418F-A24F-A4C3-A260E6748D9B}" type="presOf" srcId="{4D8CE181-5BE9-8C49-85CF-CDC25AD4B54E}" destId="{04E115F5-5C7A-D14F-9E3D-D788E254738B}" srcOrd="0" destOrd="0" presId="urn:microsoft.com/office/officeart/2005/8/layout/process1"/>
    <dgm:cxn modelId="{528D0858-A547-0C46-BB2A-4DF5C3386A61}" type="presOf" srcId="{31100465-1625-A441-8879-E7230279E8F3}" destId="{E421CB70-1FB8-DA48-85BA-619268B461F7}" srcOrd="1" destOrd="0" presId="urn:microsoft.com/office/officeart/2005/8/layout/process1"/>
    <dgm:cxn modelId="{08ECBA4A-0089-9B4D-B129-ADD0F0880402}" type="presOf" srcId="{6E382DF1-442B-BA4C-B1C4-0049DB73F096}" destId="{6CAD806F-95ED-304C-B7BC-63966B4C324E}" srcOrd="0" destOrd="0" presId="urn:microsoft.com/office/officeart/2005/8/layout/process1"/>
    <dgm:cxn modelId="{A5FB14A5-8921-314A-B89F-5C9ECC8180B7}" type="presOf" srcId="{06550325-91DB-954E-9208-75BB91C10057}" destId="{FA24D25A-7B9C-4E49-9390-4FEECB99E555}" srcOrd="0" destOrd="0" presId="urn:microsoft.com/office/officeart/2005/8/layout/process1"/>
    <dgm:cxn modelId="{266F23AA-F503-AF4D-AB60-E22B2D028925}" srcId="{4D8CE181-5BE9-8C49-85CF-CDC25AD4B54E}" destId="{06550325-91DB-954E-9208-75BB91C10057}" srcOrd="4" destOrd="0" parTransId="{FD78ED35-568B-EC4D-9783-9A4ABEB93C46}" sibTransId="{9438BC91-FD11-1B4C-A1E4-53BFC1F7F1D4}"/>
    <dgm:cxn modelId="{8F1DB8B5-DD09-F643-BD74-EECFB4C93B88}" type="presOf" srcId="{E1472CDC-8F18-1846-8780-9D9EEFDF121D}" destId="{EF808D70-A8A7-E843-A563-81CD36A2BBAC}" srcOrd="1" destOrd="0" presId="urn:microsoft.com/office/officeart/2005/8/layout/process1"/>
    <dgm:cxn modelId="{7CC1880A-18C2-474B-80D8-FE42F80462AC}" type="presOf" srcId="{21F90649-1B36-334D-A3FF-74D83D90FD8B}" destId="{6F96DC45-6FFF-6B44-86B4-0D3C5F0CAE78}" srcOrd="1" destOrd="0" presId="urn:microsoft.com/office/officeart/2005/8/layout/process1"/>
    <dgm:cxn modelId="{716ADC0D-CAFE-0348-B9BC-55896300006C}" type="presOf" srcId="{31100465-1625-A441-8879-E7230279E8F3}" destId="{86AD438C-0DB6-CC41-9FDC-A4F6F71DF557}" srcOrd="0" destOrd="0" presId="urn:microsoft.com/office/officeart/2005/8/layout/process1"/>
    <dgm:cxn modelId="{28C32348-7A59-084C-A628-56F2B7A2750F}" type="presParOf" srcId="{04E115F5-5C7A-D14F-9E3D-D788E254738B}" destId="{9283EE33-C9BD-734E-9E2D-7BE9FBC77B35}" srcOrd="0" destOrd="0" presId="urn:microsoft.com/office/officeart/2005/8/layout/process1"/>
    <dgm:cxn modelId="{8F96CD74-B125-9345-AB7A-C8DF0FBA2598}" type="presParOf" srcId="{04E115F5-5C7A-D14F-9E3D-D788E254738B}" destId="{84830338-25EE-3C44-B933-B7C1EF69EBDD}" srcOrd="1" destOrd="0" presId="urn:microsoft.com/office/officeart/2005/8/layout/process1"/>
    <dgm:cxn modelId="{7D68008F-1D1C-1949-90DC-62F8481A85FF}" type="presParOf" srcId="{84830338-25EE-3C44-B933-B7C1EF69EBDD}" destId="{EF808D70-A8A7-E843-A563-81CD36A2BBAC}" srcOrd="0" destOrd="0" presId="urn:microsoft.com/office/officeart/2005/8/layout/process1"/>
    <dgm:cxn modelId="{83B37A27-EA6E-604E-8F17-82BF836AFDF0}" type="presParOf" srcId="{04E115F5-5C7A-D14F-9E3D-D788E254738B}" destId="{1E1BF8AC-9B4D-A044-9AA9-B7C9E76CAA88}" srcOrd="2" destOrd="0" presId="urn:microsoft.com/office/officeart/2005/8/layout/process1"/>
    <dgm:cxn modelId="{B8E07EBE-36A0-1D47-AE38-E31EC2940229}" type="presParOf" srcId="{04E115F5-5C7A-D14F-9E3D-D788E254738B}" destId="{F736899E-9AE9-D440-87B4-E0E8A8DAC88F}" srcOrd="3" destOrd="0" presId="urn:microsoft.com/office/officeart/2005/8/layout/process1"/>
    <dgm:cxn modelId="{6E2E3EB4-377F-5749-AEDB-B7CF73E1626F}" type="presParOf" srcId="{F736899E-9AE9-D440-87B4-E0E8A8DAC88F}" destId="{5B08595D-9BC5-1C4A-B5DF-6C3929E3D2C0}" srcOrd="0" destOrd="0" presId="urn:microsoft.com/office/officeart/2005/8/layout/process1"/>
    <dgm:cxn modelId="{7BB58A56-943C-6141-96DF-524DF7898CE4}" type="presParOf" srcId="{04E115F5-5C7A-D14F-9E3D-D788E254738B}" destId="{FCDA3F7B-0790-A348-8741-020609D7C152}" srcOrd="4" destOrd="0" presId="urn:microsoft.com/office/officeart/2005/8/layout/process1"/>
    <dgm:cxn modelId="{C4F55F06-9B0D-AF47-82CF-EFD18EA72FAF}" type="presParOf" srcId="{04E115F5-5C7A-D14F-9E3D-D788E254738B}" destId="{86AD438C-0DB6-CC41-9FDC-A4F6F71DF557}" srcOrd="5" destOrd="0" presId="urn:microsoft.com/office/officeart/2005/8/layout/process1"/>
    <dgm:cxn modelId="{2D03D163-8D42-D641-A23A-B08770791927}" type="presParOf" srcId="{86AD438C-0DB6-CC41-9FDC-A4F6F71DF557}" destId="{E421CB70-1FB8-DA48-85BA-619268B461F7}" srcOrd="0" destOrd="0" presId="urn:microsoft.com/office/officeart/2005/8/layout/process1"/>
    <dgm:cxn modelId="{9127F88A-1ADA-F64B-A8E1-8F319DF8E13C}" type="presParOf" srcId="{04E115F5-5C7A-D14F-9E3D-D788E254738B}" destId="{6CAD806F-95ED-304C-B7BC-63966B4C324E}" srcOrd="6" destOrd="0" presId="urn:microsoft.com/office/officeart/2005/8/layout/process1"/>
    <dgm:cxn modelId="{DA0A3497-C996-8444-BEA4-6B940C60C526}" type="presParOf" srcId="{04E115F5-5C7A-D14F-9E3D-D788E254738B}" destId="{AE29C8E4-FEB1-EF4F-9593-90EAC4618233}" srcOrd="7" destOrd="0" presId="urn:microsoft.com/office/officeart/2005/8/layout/process1"/>
    <dgm:cxn modelId="{42149E8F-96DF-DA4B-9546-8E2371DE5079}" type="presParOf" srcId="{AE29C8E4-FEB1-EF4F-9593-90EAC4618233}" destId="{6F96DC45-6FFF-6B44-86B4-0D3C5F0CAE78}" srcOrd="0" destOrd="0" presId="urn:microsoft.com/office/officeart/2005/8/layout/process1"/>
    <dgm:cxn modelId="{F7C4B361-36CC-4E4A-8E0D-9095F7DE79F5}" type="presParOf" srcId="{04E115F5-5C7A-D14F-9E3D-D788E254738B}" destId="{FA24D25A-7B9C-4E49-9390-4FEECB99E55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8CE181-5BE9-8C49-85CF-CDC25AD4B54E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7D46E23E-5B56-3F40-A720-6781159B7FC1}">
      <dgm:prSet phldrT="[Text]"/>
      <dgm:spPr>
        <a:solidFill>
          <a:srgbClr val="50A7E1"/>
        </a:solidFill>
      </dgm:spPr>
      <dgm:t>
        <a:bodyPr/>
        <a:lstStyle/>
        <a:p>
          <a:r>
            <a:rPr lang="en-US" dirty="0"/>
            <a:t>Hardware commissioning</a:t>
          </a:r>
        </a:p>
      </dgm:t>
    </dgm:pt>
    <dgm:pt modelId="{7F428A38-41AB-B741-B3ED-12FC71636C7E}" type="parTrans" cxnId="{9F9C8E55-C0BB-164A-B55F-B98D0472D1AF}">
      <dgm:prSet/>
      <dgm:spPr/>
      <dgm:t>
        <a:bodyPr/>
        <a:lstStyle/>
        <a:p>
          <a:endParaRPr lang="en-US"/>
        </a:p>
      </dgm:t>
    </dgm:pt>
    <dgm:pt modelId="{E1472CDC-8F18-1846-8780-9D9EEFDF121D}" type="sibTrans" cxnId="{9F9C8E55-C0BB-164A-B55F-B98D0472D1AF}">
      <dgm:prSet/>
      <dgm:spPr/>
      <dgm:t>
        <a:bodyPr/>
        <a:lstStyle/>
        <a:p>
          <a:endParaRPr lang="en-US"/>
        </a:p>
      </dgm:t>
    </dgm:pt>
    <dgm:pt modelId="{04E115F5-5C7A-D14F-9E3D-D788E254738B}" type="pres">
      <dgm:prSet presAssocID="{4D8CE181-5BE9-8C49-85CF-CDC25AD4B54E}" presName="Name0" presStyleCnt="0">
        <dgm:presLayoutVars>
          <dgm:dir/>
          <dgm:resizeHandles val="exact"/>
        </dgm:presLayoutVars>
      </dgm:prSet>
      <dgm:spPr/>
    </dgm:pt>
    <dgm:pt modelId="{9283EE33-C9BD-734E-9E2D-7BE9FBC77B35}" type="pres">
      <dgm:prSet presAssocID="{7D46E23E-5B56-3F40-A720-6781159B7FC1}" presName="node" presStyleLbl="node1" presStyleIdx="0" presStyleCnt="1" custLinFactNeighborX="49" custLinFactNeighborY="-145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9C8E55-C0BB-164A-B55F-B98D0472D1AF}" srcId="{4D8CE181-5BE9-8C49-85CF-CDC25AD4B54E}" destId="{7D46E23E-5B56-3F40-A720-6781159B7FC1}" srcOrd="0" destOrd="0" parTransId="{7F428A38-41AB-B741-B3ED-12FC71636C7E}" sibTransId="{E1472CDC-8F18-1846-8780-9D9EEFDF121D}"/>
    <dgm:cxn modelId="{58CD4AB8-418F-A24F-A4C3-A260E6748D9B}" type="presOf" srcId="{4D8CE181-5BE9-8C49-85CF-CDC25AD4B54E}" destId="{04E115F5-5C7A-D14F-9E3D-D788E254738B}" srcOrd="0" destOrd="0" presId="urn:microsoft.com/office/officeart/2005/8/layout/process1"/>
    <dgm:cxn modelId="{9F47D0D8-3513-AF4D-B106-0E7A14EBB8BA}" type="presOf" srcId="{7D46E23E-5B56-3F40-A720-6781159B7FC1}" destId="{9283EE33-C9BD-734E-9E2D-7BE9FBC77B35}" srcOrd="0" destOrd="0" presId="urn:microsoft.com/office/officeart/2005/8/layout/process1"/>
    <dgm:cxn modelId="{28C32348-7A59-084C-A628-56F2B7A2750F}" type="presParOf" srcId="{04E115F5-5C7A-D14F-9E3D-D788E254738B}" destId="{9283EE33-C9BD-734E-9E2D-7BE9FBC77B35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1A461B-57CC-304E-B55D-18F76AFD09D4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5F91832A-3928-D846-A6EC-084C16C87D97}" type="pres">
      <dgm:prSet presAssocID="{CB1A461B-57CC-304E-B55D-18F76AFD09D4}" presName="Name0" presStyleCnt="0">
        <dgm:presLayoutVars>
          <dgm:dir/>
          <dgm:resizeHandles val="exact"/>
        </dgm:presLayoutVars>
      </dgm:prSet>
      <dgm:spPr/>
    </dgm:pt>
  </dgm:ptLst>
  <dgm:cxnLst>
    <dgm:cxn modelId="{6CB6FEE5-7CF0-0845-8CF1-E7502D9749C7}" type="presOf" srcId="{CB1A461B-57CC-304E-B55D-18F76AFD09D4}" destId="{5F91832A-3928-D846-A6EC-084C16C87D97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23535BC-167B-9742-8C27-B364BDA63817}" type="doc">
      <dgm:prSet loTypeId="urn:microsoft.com/office/officeart/2005/8/layout/radial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5C25DD-D9AB-C147-AB7C-D80015C8BE3C}">
      <dgm:prSet phldrT="[Text]"/>
      <dgm:spPr/>
      <dgm:t>
        <a:bodyPr/>
        <a:lstStyle/>
        <a:p>
          <a:r>
            <a:rPr lang="en-US" dirty="0"/>
            <a:t>Operations section</a:t>
          </a:r>
        </a:p>
        <a:p>
          <a:r>
            <a:rPr lang="en-US" dirty="0"/>
            <a:t>Shift leaders/operators</a:t>
          </a:r>
        </a:p>
      </dgm:t>
    </dgm:pt>
    <dgm:pt modelId="{DF58DDA2-A82E-9E4E-A0DC-5B986CC7F4F4}" type="parTrans" cxnId="{6286A077-37C7-264A-8B92-A60B538FB832}">
      <dgm:prSet/>
      <dgm:spPr/>
      <dgm:t>
        <a:bodyPr/>
        <a:lstStyle/>
        <a:p>
          <a:endParaRPr lang="en-US"/>
        </a:p>
      </dgm:t>
    </dgm:pt>
    <dgm:pt modelId="{CC6FA7F6-27CC-E749-9A44-D896B53A92CB}" type="sibTrans" cxnId="{6286A077-37C7-264A-8B92-A60B538FB832}">
      <dgm:prSet/>
      <dgm:spPr/>
      <dgm:t>
        <a:bodyPr/>
        <a:lstStyle/>
        <a:p>
          <a:endParaRPr lang="en-US"/>
        </a:p>
      </dgm:t>
    </dgm:pt>
    <dgm:pt modelId="{0F4FA041-04DD-AD45-B19B-0A33A0AA0BC2}">
      <dgm:prSet phldrT="[Text]"/>
      <dgm:spPr/>
      <dgm:t>
        <a:bodyPr/>
        <a:lstStyle/>
        <a:p>
          <a:r>
            <a:rPr lang="en-US" dirty="0"/>
            <a:t>System group</a:t>
          </a:r>
        </a:p>
        <a:p>
          <a:r>
            <a:rPr lang="en-US" dirty="0"/>
            <a:t>Study leader</a:t>
          </a:r>
        </a:p>
      </dgm:t>
    </dgm:pt>
    <dgm:pt modelId="{DF83DA68-221E-7445-9335-BE352F8938B7}" type="parTrans" cxnId="{84ADAF8D-DFD6-A749-AEAA-7EAA6C13B98F}">
      <dgm:prSet/>
      <dgm:spPr/>
      <dgm:t>
        <a:bodyPr/>
        <a:lstStyle/>
        <a:p>
          <a:endParaRPr lang="en-US"/>
        </a:p>
      </dgm:t>
    </dgm:pt>
    <dgm:pt modelId="{37607431-974C-DD4F-97A8-F0C657E57EA5}" type="sibTrans" cxnId="{84ADAF8D-DFD6-A749-AEAA-7EAA6C13B98F}">
      <dgm:prSet/>
      <dgm:spPr/>
      <dgm:t>
        <a:bodyPr/>
        <a:lstStyle/>
        <a:p>
          <a:endParaRPr lang="en-US"/>
        </a:p>
      </dgm:t>
    </dgm:pt>
    <dgm:pt modelId="{25CE6119-2521-174C-B167-AFC997B0CB1B}">
      <dgm:prSet phldrT="[Text]"/>
      <dgm:spPr/>
      <dgm:t>
        <a:bodyPr/>
        <a:lstStyle/>
        <a:p>
          <a:r>
            <a:rPr lang="en-US" dirty="0"/>
            <a:t>System group</a:t>
          </a:r>
        </a:p>
      </dgm:t>
    </dgm:pt>
    <dgm:pt modelId="{EBA53C32-29B2-2C42-B9DE-AAE7B4C9C21B}" type="parTrans" cxnId="{BF51BD1E-F3B9-474B-9241-9D432A8CA618}">
      <dgm:prSet/>
      <dgm:spPr/>
      <dgm:t>
        <a:bodyPr/>
        <a:lstStyle/>
        <a:p>
          <a:endParaRPr lang="en-US"/>
        </a:p>
      </dgm:t>
    </dgm:pt>
    <dgm:pt modelId="{DD8D0DC9-3BE2-7146-973E-46E321A8B25B}" type="sibTrans" cxnId="{BF51BD1E-F3B9-474B-9241-9D432A8CA618}">
      <dgm:prSet/>
      <dgm:spPr/>
      <dgm:t>
        <a:bodyPr/>
        <a:lstStyle/>
        <a:p>
          <a:endParaRPr lang="en-US"/>
        </a:p>
      </dgm:t>
    </dgm:pt>
    <dgm:pt modelId="{FAB43E0D-476B-234A-B9A8-E732B1F8BC7B}">
      <dgm:prSet phldrT="[Text]"/>
      <dgm:spPr/>
      <dgm:t>
        <a:bodyPr/>
        <a:lstStyle/>
        <a:p>
          <a:r>
            <a:rPr lang="en-US" dirty="0"/>
            <a:t>System group</a:t>
          </a:r>
        </a:p>
      </dgm:t>
    </dgm:pt>
    <dgm:pt modelId="{372F4CB2-E730-794F-BF48-3635C0B90A31}" type="parTrans" cxnId="{D5D3AA0F-7509-9149-8503-4F789D0F256C}">
      <dgm:prSet/>
      <dgm:spPr/>
      <dgm:t>
        <a:bodyPr/>
        <a:lstStyle/>
        <a:p>
          <a:endParaRPr lang="en-US"/>
        </a:p>
      </dgm:t>
    </dgm:pt>
    <dgm:pt modelId="{90FD086A-8D22-DA47-9ACF-397A340696AB}" type="sibTrans" cxnId="{D5D3AA0F-7509-9149-8503-4F789D0F256C}">
      <dgm:prSet/>
      <dgm:spPr/>
      <dgm:t>
        <a:bodyPr/>
        <a:lstStyle/>
        <a:p>
          <a:endParaRPr lang="en-US"/>
        </a:p>
      </dgm:t>
    </dgm:pt>
    <dgm:pt modelId="{20538702-491C-7D4B-92C9-67C6B8293435}">
      <dgm:prSet phldrT="[Text]"/>
      <dgm:spPr/>
      <dgm:t>
        <a:bodyPr/>
        <a:lstStyle/>
        <a:p>
          <a:r>
            <a:rPr lang="en-US" dirty="0"/>
            <a:t>System group</a:t>
          </a:r>
        </a:p>
      </dgm:t>
    </dgm:pt>
    <dgm:pt modelId="{0AB84382-BAE6-054B-AA3B-20F1F24A7088}" type="parTrans" cxnId="{36D96889-07B6-FE4D-9767-CABF67A1E297}">
      <dgm:prSet/>
      <dgm:spPr/>
      <dgm:t>
        <a:bodyPr/>
        <a:lstStyle/>
        <a:p>
          <a:endParaRPr lang="en-US"/>
        </a:p>
      </dgm:t>
    </dgm:pt>
    <dgm:pt modelId="{38F80E05-0812-B14E-A374-24776F1D2598}" type="sibTrans" cxnId="{36D96889-07B6-FE4D-9767-CABF67A1E297}">
      <dgm:prSet/>
      <dgm:spPr/>
      <dgm:t>
        <a:bodyPr/>
        <a:lstStyle/>
        <a:p>
          <a:endParaRPr lang="en-US"/>
        </a:p>
      </dgm:t>
    </dgm:pt>
    <dgm:pt modelId="{39AA7FC1-04A7-C849-B048-00BA1FBB21EB}" type="pres">
      <dgm:prSet presAssocID="{A23535BC-167B-9742-8C27-B364BDA63817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E173866-5BB3-304E-8827-F0C13C0DC680}" type="pres">
      <dgm:prSet presAssocID="{A23535BC-167B-9742-8C27-B364BDA63817}" presName="radial" presStyleCnt="0">
        <dgm:presLayoutVars>
          <dgm:animLvl val="ctr"/>
        </dgm:presLayoutVars>
      </dgm:prSet>
      <dgm:spPr/>
    </dgm:pt>
    <dgm:pt modelId="{2330392E-0DA1-1147-BDBA-1140045C7E95}" type="pres">
      <dgm:prSet presAssocID="{455C25DD-D9AB-C147-AB7C-D80015C8BE3C}" presName="centerShape" presStyleLbl="vennNode1" presStyleIdx="0" presStyleCnt="5" custScaleX="143414" custScaleY="137508"/>
      <dgm:spPr/>
      <dgm:t>
        <a:bodyPr/>
        <a:lstStyle/>
        <a:p>
          <a:endParaRPr lang="en-US"/>
        </a:p>
      </dgm:t>
    </dgm:pt>
    <dgm:pt modelId="{56DF7FE2-F1FA-0D4A-BF63-D5307C0EB122}" type="pres">
      <dgm:prSet presAssocID="{0F4FA041-04DD-AD45-B19B-0A33A0AA0BC2}" presName="node" presStyleLbl="vennNode1" presStyleIdx="1" presStyleCnt="5" custScaleX="195043" custScaleY="9603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5B8A6F-E197-184E-900C-38726804F3F0}" type="pres">
      <dgm:prSet presAssocID="{25CE6119-2521-174C-B167-AFC997B0CB1B}" presName="node" presStyleLbl="venn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0990AA-D918-A64D-80F9-6DBF89581E9F}" type="pres">
      <dgm:prSet presAssocID="{FAB43E0D-476B-234A-B9A8-E732B1F8BC7B}" presName="node" presStyleLbl="venn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D506D6-A00B-E440-B5AD-40C7929F7D50}" type="pres">
      <dgm:prSet presAssocID="{20538702-491C-7D4B-92C9-67C6B8293435}" presName="node" presStyleLbl="venn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5D3AA0F-7509-9149-8503-4F789D0F256C}" srcId="{455C25DD-D9AB-C147-AB7C-D80015C8BE3C}" destId="{FAB43E0D-476B-234A-B9A8-E732B1F8BC7B}" srcOrd="2" destOrd="0" parTransId="{372F4CB2-E730-794F-BF48-3635C0B90A31}" sibTransId="{90FD086A-8D22-DA47-9ACF-397A340696AB}"/>
    <dgm:cxn modelId="{BF51BD1E-F3B9-474B-9241-9D432A8CA618}" srcId="{455C25DD-D9AB-C147-AB7C-D80015C8BE3C}" destId="{25CE6119-2521-174C-B167-AFC997B0CB1B}" srcOrd="1" destOrd="0" parTransId="{EBA53C32-29B2-2C42-B9DE-AAE7B4C9C21B}" sibTransId="{DD8D0DC9-3BE2-7146-973E-46E321A8B25B}"/>
    <dgm:cxn modelId="{36D96889-07B6-FE4D-9767-CABF67A1E297}" srcId="{455C25DD-D9AB-C147-AB7C-D80015C8BE3C}" destId="{20538702-491C-7D4B-92C9-67C6B8293435}" srcOrd="3" destOrd="0" parTransId="{0AB84382-BAE6-054B-AA3B-20F1F24A7088}" sibTransId="{38F80E05-0812-B14E-A374-24776F1D2598}"/>
    <dgm:cxn modelId="{020FF041-388D-4542-AB80-11CA426F6A99}" type="presOf" srcId="{25CE6119-2521-174C-B167-AFC997B0CB1B}" destId="{995B8A6F-E197-184E-900C-38726804F3F0}" srcOrd="0" destOrd="0" presId="urn:microsoft.com/office/officeart/2005/8/layout/radial3"/>
    <dgm:cxn modelId="{86144086-4487-B349-ABDC-61F11C296BC8}" type="presOf" srcId="{455C25DD-D9AB-C147-AB7C-D80015C8BE3C}" destId="{2330392E-0DA1-1147-BDBA-1140045C7E95}" srcOrd="0" destOrd="0" presId="urn:microsoft.com/office/officeart/2005/8/layout/radial3"/>
    <dgm:cxn modelId="{6286A077-37C7-264A-8B92-A60B538FB832}" srcId="{A23535BC-167B-9742-8C27-B364BDA63817}" destId="{455C25DD-D9AB-C147-AB7C-D80015C8BE3C}" srcOrd="0" destOrd="0" parTransId="{DF58DDA2-A82E-9E4E-A0DC-5B986CC7F4F4}" sibTransId="{CC6FA7F6-27CC-E749-9A44-D896B53A92CB}"/>
    <dgm:cxn modelId="{FA67495B-14D9-5944-9111-233796F285E7}" type="presOf" srcId="{A23535BC-167B-9742-8C27-B364BDA63817}" destId="{39AA7FC1-04A7-C849-B048-00BA1FBB21EB}" srcOrd="0" destOrd="0" presId="urn:microsoft.com/office/officeart/2005/8/layout/radial3"/>
    <dgm:cxn modelId="{72CD141B-0E72-9042-B793-5A8379D47B69}" type="presOf" srcId="{FAB43E0D-476B-234A-B9A8-E732B1F8BC7B}" destId="{060990AA-D918-A64D-80F9-6DBF89581E9F}" srcOrd="0" destOrd="0" presId="urn:microsoft.com/office/officeart/2005/8/layout/radial3"/>
    <dgm:cxn modelId="{84ADAF8D-DFD6-A749-AEAA-7EAA6C13B98F}" srcId="{455C25DD-D9AB-C147-AB7C-D80015C8BE3C}" destId="{0F4FA041-04DD-AD45-B19B-0A33A0AA0BC2}" srcOrd="0" destOrd="0" parTransId="{DF83DA68-221E-7445-9335-BE352F8938B7}" sibTransId="{37607431-974C-DD4F-97A8-F0C657E57EA5}"/>
    <dgm:cxn modelId="{55049B83-5731-974E-B8BC-C2CED15CE6CB}" type="presOf" srcId="{0F4FA041-04DD-AD45-B19B-0A33A0AA0BC2}" destId="{56DF7FE2-F1FA-0D4A-BF63-D5307C0EB122}" srcOrd="0" destOrd="0" presId="urn:microsoft.com/office/officeart/2005/8/layout/radial3"/>
    <dgm:cxn modelId="{910C8978-30B5-AB48-B2A1-D540B80FD5D5}" type="presOf" srcId="{20538702-491C-7D4B-92C9-67C6B8293435}" destId="{07D506D6-A00B-E440-B5AD-40C7929F7D50}" srcOrd="0" destOrd="0" presId="urn:microsoft.com/office/officeart/2005/8/layout/radial3"/>
    <dgm:cxn modelId="{886F83ED-136A-9E4D-9CA5-8D0D674C4F43}" type="presParOf" srcId="{39AA7FC1-04A7-C849-B048-00BA1FBB21EB}" destId="{7E173866-5BB3-304E-8827-F0C13C0DC680}" srcOrd="0" destOrd="0" presId="urn:microsoft.com/office/officeart/2005/8/layout/radial3"/>
    <dgm:cxn modelId="{B6252846-3B93-7D46-A165-18613EA80BD4}" type="presParOf" srcId="{7E173866-5BB3-304E-8827-F0C13C0DC680}" destId="{2330392E-0DA1-1147-BDBA-1140045C7E95}" srcOrd="0" destOrd="0" presId="urn:microsoft.com/office/officeart/2005/8/layout/radial3"/>
    <dgm:cxn modelId="{5E6D4E7B-AFA8-EF4A-B80E-2374BCC47F8E}" type="presParOf" srcId="{7E173866-5BB3-304E-8827-F0C13C0DC680}" destId="{56DF7FE2-F1FA-0D4A-BF63-D5307C0EB122}" srcOrd="1" destOrd="0" presId="urn:microsoft.com/office/officeart/2005/8/layout/radial3"/>
    <dgm:cxn modelId="{FEDC4EA8-CB9B-DF44-8518-71A5F891760D}" type="presParOf" srcId="{7E173866-5BB3-304E-8827-F0C13C0DC680}" destId="{995B8A6F-E197-184E-900C-38726804F3F0}" srcOrd="2" destOrd="0" presId="urn:microsoft.com/office/officeart/2005/8/layout/radial3"/>
    <dgm:cxn modelId="{B042CEB3-62D6-6B4C-96D1-A66759B0B3E4}" type="presParOf" srcId="{7E173866-5BB3-304E-8827-F0C13C0DC680}" destId="{060990AA-D918-A64D-80F9-6DBF89581E9F}" srcOrd="3" destOrd="0" presId="urn:microsoft.com/office/officeart/2005/8/layout/radial3"/>
    <dgm:cxn modelId="{23899B85-4730-114C-B5EF-FFF92BF25561}" type="presParOf" srcId="{7E173866-5BB3-304E-8827-F0C13C0DC680}" destId="{07D506D6-A00B-E440-B5AD-40C7929F7D50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3EE33-C9BD-734E-9E2D-7BE9FBC77B35}">
      <dsp:nvSpPr>
        <dsp:cNvPr id="0" name=""/>
        <dsp:cNvSpPr/>
      </dsp:nvSpPr>
      <dsp:spPr>
        <a:xfrm>
          <a:off x="7600" y="661233"/>
          <a:ext cx="1177576" cy="938381"/>
        </a:xfrm>
        <a:prstGeom prst="roundRect">
          <a:avLst>
            <a:gd name="adj" fmla="val 10000"/>
          </a:avLst>
        </a:prstGeom>
        <a:solidFill>
          <a:srgbClr val="50A7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License</a:t>
          </a:r>
        </a:p>
      </dsp:txBody>
      <dsp:txXfrm>
        <a:off x="35084" y="688717"/>
        <a:ext cx="1122608" cy="883413"/>
      </dsp:txXfrm>
    </dsp:sp>
    <dsp:sp modelId="{84830338-25EE-3C44-B933-B7C1EF69EBDD}">
      <dsp:nvSpPr>
        <dsp:cNvPr id="0" name=""/>
        <dsp:cNvSpPr/>
      </dsp:nvSpPr>
      <dsp:spPr>
        <a:xfrm>
          <a:off x="1302935" y="984404"/>
          <a:ext cx="249646" cy="292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1302935" y="1042812"/>
        <a:ext cx="174752" cy="175223"/>
      </dsp:txXfrm>
    </dsp:sp>
    <dsp:sp modelId="{1E1BF8AC-9B4D-A044-9AA9-B7C9E76CAA88}">
      <dsp:nvSpPr>
        <dsp:cNvPr id="0" name=""/>
        <dsp:cNvSpPr/>
      </dsp:nvSpPr>
      <dsp:spPr>
        <a:xfrm>
          <a:off x="1656208" y="661233"/>
          <a:ext cx="1177576" cy="938381"/>
        </a:xfrm>
        <a:prstGeom prst="roundRect">
          <a:avLst>
            <a:gd name="adj" fmla="val 10000"/>
          </a:avLst>
        </a:prstGeom>
        <a:solidFill>
          <a:srgbClr val="50A7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Safety Readiness Review</a:t>
          </a:r>
        </a:p>
      </dsp:txBody>
      <dsp:txXfrm>
        <a:off x="1683692" y="688717"/>
        <a:ext cx="1122608" cy="883413"/>
      </dsp:txXfrm>
    </dsp:sp>
    <dsp:sp modelId="{F736899E-9AE9-D440-87B4-E0E8A8DAC88F}">
      <dsp:nvSpPr>
        <dsp:cNvPr id="0" name=""/>
        <dsp:cNvSpPr/>
      </dsp:nvSpPr>
      <dsp:spPr>
        <a:xfrm>
          <a:off x="2951542" y="984404"/>
          <a:ext cx="249646" cy="292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2951542" y="1042812"/>
        <a:ext cx="174752" cy="175223"/>
      </dsp:txXfrm>
    </dsp:sp>
    <dsp:sp modelId="{FCDA3F7B-0790-A348-8741-020609D7C152}">
      <dsp:nvSpPr>
        <dsp:cNvPr id="0" name=""/>
        <dsp:cNvSpPr/>
      </dsp:nvSpPr>
      <dsp:spPr>
        <a:xfrm>
          <a:off x="3304815" y="661233"/>
          <a:ext cx="1177576" cy="938381"/>
        </a:xfrm>
        <a:prstGeom prst="roundRect">
          <a:avLst>
            <a:gd name="adj" fmla="val 10000"/>
          </a:avLst>
        </a:prstGeom>
        <a:solidFill>
          <a:srgbClr val="50A7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Beam Permit</a:t>
          </a:r>
        </a:p>
      </dsp:txBody>
      <dsp:txXfrm>
        <a:off x="3332299" y="688717"/>
        <a:ext cx="1122608" cy="883413"/>
      </dsp:txXfrm>
    </dsp:sp>
    <dsp:sp modelId="{86AD438C-0DB6-CC41-9FDC-A4F6F71DF557}">
      <dsp:nvSpPr>
        <dsp:cNvPr id="0" name=""/>
        <dsp:cNvSpPr/>
      </dsp:nvSpPr>
      <dsp:spPr>
        <a:xfrm>
          <a:off x="4600150" y="984404"/>
          <a:ext cx="249646" cy="292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4600150" y="1042812"/>
        <a:ext cx="174752" cy="175223"/>
      </dsp:txXfrm>
    </dsp:sp>
    <dsp:sp modelId="{6CAD806F-95ED-304C-B7BC-63966B4C324E}">
      <dsp:nvSpPr>
        <dsp:cNvPr id="0" name=""/>
        <dsp:cNvSpPr/>
      </dsp:nvSpPr>
      <dsp:spPr>
        <a:xfrm>
          <a:off x="4953423" y="661233"/>
          <a:ext cx="1177576" cy="938381"/>
        </a:xfrm>
        <a:prstGeom prst="roundRect">
          <a:avLst>
            <a:gd name="adj" fmla="val 10000"/>
          </a:avLst>
        </a:prstGeom>
        <a:solidFill>
          <a:srgbClr val="50A7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Beam commissioning</a:t>
          </a:r>
        </a:p>
      </dsp:txBody>
      <dsp:txXfrm>
        <a:off x="4980907" y="688717"/>
        <a:ext cx="1122608" cy="883413"/>
      </dsp:txXfrm>
    </dsp:sp>
    <dsp:sp modelId="{AE29C8E4-FEB1-EF4F-9593-90EAC4618233}">
      <dsp:nvSpPr>
        <dsp:cNvPr id="0" name=""/>
        <dsp:cNvSpPr/>
      </dsp:nvSpPr>
      <dsp:spPr>
        <a:xfrm>
          <a:off x="6248757" y="984404"/>
          <a:ext cx="249646" cy="2920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/>
        </a:p>
      </dsp:txBody>
      <dsp:txXfrm>
        <a:off x="6248757" y="1042812"/>
        <a:ext cx="174752" cy="175223"/>
      </dsp:txXfrm>
    </dsp:sp>
    <dsp:sp modelId="{FA24D25A-7B9C-4E49-9390-4FEECB99E555}">
      <dsp:nvSpPr>
        <dsp:cNvPr id="0" name=""/>
        <dsp:cNvSpPr/>
      </dsp:nvSpPr>
      <dsp:spPr>
        <a:xfrm>
          <a:off x="6602030" y="661233"/>
          <a:ext cx="1177576" cy="938381"/>
        </a:xfrm>
        <a:prstGeom prst="roundRect">
          <a:avLst>
            <a:gd name="adj" fmla="val 10000"/>
          </a:avLst>
        </a:prstGeom>
        <a:solidFill>
          <a:srgbClr val="50A7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/>
            <a:t>Operation </a:t>
          </a:r>
        </a:p>
      </dsp:txBody>
      <dsp:txXfrm>
        <a:off x="6629514" y="688717"/>
        <a:ext cx="1122608" cy="883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3EE33-C9BD-734E-9E2D-7BE9FBC77B35}">
      <dsp:nvSpPr>
        <dsp:cNvPr id="0" name=""/>
        <dsp:cNvSpPr/>
      </dsp:nvSpPr>
      <dsp:spPr>
        <a:xfrm>
          <a:off x="5906" y="0"/>
          <a:ext cx="6042765" cy="460649"/>
        </a:xfrm>
        <a:prstGeom prst="roundRect">
          <a:avLst>
            <a:gd name="adj" fmla="val 10000"/>
          </a:avLst>
        </a:prstGeom>
        <a:solidFill>
          <a:srgbClr val="50A7E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/>
            <a:t>Hardware commissioning</a:t>
          </a:r>
        </a:p>
      </dsp:txBody>
      <dsp:txXfrm>
        <a:off x="19398" y="13492"/>
        <a:ext cx="6015781" cy="4336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30392E-0DA1-1147-BDBA-1140045C7E95}">
      <dsp:nvSpPr>
        <dsp:cNvPr id="0" name=""/>
        <dsp:cNvSpPr/>
      </dsp:nvSpPr>
      <dsp:spPr>
        <a:xfrm>
          <a:off x="1179887" y="317085"/>
          <a:ext cx="2176728" cy="2087087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Operations section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/>
            <a:t>Shift leaders/operators</a:t>
          </a:r>
        </a:p>
      </dsp:txBody>
      <dsp:txXfrm>
        <a:off x="1498661" y="622732"/>
        <a:ext cx="1539180" cy="1475793"/>
      </dsp:txXfrm>
    </dsp:sp>
    <dsp:sp modelId="{56DF7FE2-F1FA-0D4A-BF63-D5307C0EB122}">
      <dsp:nvSpPr>
        <dsp:cNvPr id="0" name=""/>
        <dsp:cNvSpPr/>
      </dsp:nvSpPr>
      <dsp:spPr>
        <a:xfrm>
          <a:off x="1528164" y="7793"/>
          <a:ext cx="1480175" cy="72880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System group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Study leader</a:t>
          </a:r>
        </a:p>
      </dsp:txBody>
      <dsp:txXfrm>
        <a:off x="1744931" y="114524"/>
        <a:ext cx="1046641" cy="515344"/>
      </dsp:txXfrm>
    </dsp:sp>
    <dsp:sp modelId="{995B8A6F-E197-184E-900C-38726804F3F0}">
      <dsp:nvSpPr>
        <dsp:cNvPr id="0" name=""/>
        <dsp:cNvSpPr/>
      </dsp:nvSpPr>
      <dsp:spPr>
        <a:xfrm>
          <a:off x="2877236" y="981181"/>
          <a:ext cx="758896" cy="7588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System group</a:t>
          </a:r>
        </a:p>
      </dsp:txBody>
      <dsp:txXfrm>
        <a:off x="2988374" y="1092319"/>
        <a:ext cx="536620" cy="536620"/>
      </dsp:txXfrm>
    </dsp:sp>
    <dsp:sp modelId="{060990AA-D918-A64D-80F9-6DBF89581E9F}">
      <dsp:nvSpPr>
        <dsp:cNvPr id="0" name=""/>
        <dsp:cNvSpPr/>
      </dsp:nvSpPr>
      <dsp:spPr>
        <a:xfrm>
          <a:off x="1888803" y="1969613"/>
          <a:ext cx="758896" cy="7588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System group</a:t>
          </a:r>
        </a:p>
      </dsp:txBody>
      <dsp:txXfrm>
        <a:off x="1999941" y="2080751"/>
        <a:ext cx="536620" cy="536620"/>
      </dsp:txXfrm>
    </dsp:sp>
    <dsp:sp modelId="{07D506D6-A00B-E440-B5AD-40C7929F7D50}">
      <dsp:nvSpPr>
        <dsp:cNvPr id="0" name=""/>
        <dsp:cNvSpPr/>
      </dsp:nvSpPr>
      <dsp:spPr>
        <a:xfrm>
          <a:off x="900370" y="981181"/>
          <a:ext cx="758896" cy="75889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System group</a:t>
          </a:r>
        </a:p>
      </dsp:txBody>
      <dsp:txXfrm>
        <a:off x="1011508" y="1092319"/>
        <a:ext cx="536620" cy="5366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10/2/18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1A53A7-64CD-4D0E-AAE8-1AC9C79D7085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21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3BE60B-94ED-9440-88DA-7F2560F7BA38}" type="slidenum">
              <a:rPr lang="sv-SE" smtClean="0"/>
              <a:t>18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68664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10/2/18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10/2/18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10/2/18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10/2/18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10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10/2/18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4" Type="http://schemas.openxmlformats.org/officeDocument/2006/relationships/image" Target="../media/image27.png"/><Relationship Id="rId15" Type="http://schemas.openxmlformats.org/officeDocument/2006/relationships/image" Target="../media/image28.png"/><Relationship Id="rId16" Type="http://schemas.openxmlformats.org/officeDocument/2006/relationships/image" Target="../media/image29.png"/><Relationship Id="rId17" Type="http://schemas.openxmlformats.org/officeDocument/2006/relationships/image" Target="../media/image30.png"/><Relationship Id="rId18" Type="http://schemas.openxmlformats.org/officeDocument/2006/relationships/image" Target="../media/image31.png"/><Relationship Id="rId19" Type="http://schemas.openxmlformats.org/officeDocument/2006/relationships/image" Target="../media/image32.png"/><Relationship Id="rId63" Type="http://schemas.openxmlformats.org/officeDocument/2006/relationships/image" Target="../media/image76.png"/><Relationship Id="rId64" Type="http://schemas.openxmlformats.org/officeDocument/2006/relationships/image" Target="../media/image77.png"/><Relationship Id="rId65" Type="http://schemas.openxmlformats.org/officeDocument/2006/relationships/image" Target="../media/image78.png"/><Relationship Id="rId66" Type="http://schemas.openxmlformats.org/officeDocument/2006/relationships/image" Target="../media/image79.png"/><Relationship Id="rId67" Type="http://schemas.openxmlformats.org/officeDocument/2006/relationships/image" Target="../media/image80.png"/><Relationship Id="rId68" Type="http://schemas.openxmlformats.org/officeDocument/2006/relationships/image" Target="../media/image81.png"/><Relationship Id="rId69" Type="http://schemas.openxmlformats.org/officeDocument/2006/relationships/image" Target="../media/image82.jpeg"/><Relationship Id="rId50" Type="http://schemas.openxmlformats.org/officeDocument/2006/relationships/image" Target="../media/image63.jpeg"/><Relationship Id="rId51" Type="http://schemas.openxmlformats.org/officeDocument/2006/relationships/image" Target="../media/image64.png"/><Relationship Id="rId52" Type="http://schemas.openxmlformats.org/officeDocument/2006/relationships/image" Target="../media/image65.png"/><Relationship Id="rId53" Type="http://schemas.openxmlformats.org/officeDocument/2006/relationships/image" Target="../media/image66.jpeg"/><Relationship Id="rId54" Type="http://schemas.openxmlformats.org/officeDocument/2006/relationships/image" Target="../media/image67.png"/><Relationship Id="rId55" Type="http://schemas.openxmlformats.org/officeDocument/2006/relationships/image" Target="../media/image68.png"/><Relationship Id="rId56" Type="http://schemas.openxmlformats.org/officeDocument/2006/relationships/image" Target="../media/image69.jpeg"/><Relationship Id="rId57" Type="http://schemas.openxmlformats.org/officeDocument/2006/relationships/image" Target="../media/image70.png"/><Relationship Id="rId58" Type="http://schemas.openxmlformats.org/officeDocument/2006/relationships/image" Target="../media/image71.png"/><Relationship Id="rId59" Type="http://schemas.openxmlformats.org/officeDocument/2006/relationships/image" Target="../media/image72.png"/><Relationship Id="rId40" Type="http://schemas.openxmlformats.org/officeDocument/2006/relationships/image" Target="../media/image53.jpeg"/><Relationship Id="rId41" Type="http://schemas.openxmlformats.org/officeDocument/2006/relationships/image" Target="../media/image54.png"/><Relationship Id="rId42" Type="http://schemas.openxmlformats.org/officeDocument/2006/relationships/image" Target="../media/image55.png"/><Relationship Id="rId43" Type="http://schemas.openxmlformats.org/officeDocument/2006/relationships/image" Target="../media/image56.png"/><Relationship Id="rId44" Type="http://schemas.openxmlformats.org/officeDocument/2006/relationships/image" Target="../media/image57.png"/><Relationship Id="rId45" Type="http://schemas.openxmlformats.org/officeDocument/2006/relationships/image" Target="../media/image58.png"/><Relationship Id="rId46" Type="http://schemas.openxmlformats.org/officeDocument/2006/relationships/image" Target="../media/image59.png"/><Relationship Id="rId47" Type="http://schemas.openxmlformats.org/officeDocument/2006/relationships/image" Target="../media/image60.png"/><Relationship Id="rId48" Type="http://schemas.openxmlformats.org/officeDocument/2006/relationships/image" Target="../media/image61.jpeg"/><Relationship Id="rId49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jpeg"/><Relationship Id="rId6" Type="http://schemas.openxmlformats.org/officeDocument/2006/relationships/image" Target="../media/image19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30" Type="http://schemas.openxmlformats.org/officeDocument/2006/relationships/image" Target="../media/image43.png"/><Relationship Id="rId31" Type="http://schemas.openxmlformats.org/officeDocument/2006/relationships/image" Target="../media/image44.png"/><Relationship Id="rId32" Type="http://schemas.openxmlformats.org/officeDocument/2006/relationships/image" Target="../media/image45.png"/><Relationship Id="rId33" Type="http://schemas.openxmlformats.org/officeDocument/2006/relationships/image" Target="../media/image46.png"/><Relationship Id="rId34" Type="http://schemas.openxmlformats.org/officeDocument/2006/relationships/image" Target="../media/image47.png"/><Relationship Id="rId35" Type="http://schemas.openxmlformats.org/officeDocument/2006/relationships/image" Target="../media/image48.png"/><Relationship Id="rId36" Type="http://schemas.openxmlformats.org/officeDocument/2006/relationships/image" Target="../media/image49.jpeg"/><Relationship Id="rId37" Type="http://schemas.openxmlformats.org/officeDocument/2006/relationships/image" Target="../media/image50.png"/><Relationship Id="rId38" Type="http://schemas.openxmlformats.org/officeDocument/2006/relationships/image" Target="../media/image51.png"/><Relationship Id="rId39" Type="http://schemas.openxmlformats.org/officeDocument/2006/relationships/image" Target="../media/image52.png"/><Relationship Id="rId70" Type="http://schemas.openxmlformats.org/officeDocument/2006/relationships/image" Target="../media/image83.png"/><Relationship Id="rId71" Type="http://schemas.openxmlformats.org/officeDocument/2006/relationships/image" Target="../media/image84.png"/><Relationship Id="rId72" Type="http://schemas.openxmlformats.org/officeDocument/2006/relationships/image" Target="../media/image85.png"/><Relationship Id="rId20" Type="http://schemas.openxmlformats.org/officeDocument/2006/relationships/image" Target="../media/image33.png"/><Relationship Id="rId21" Type="http://schemas.openxmlformats.org/officeDocument/2006/relationships/image" Target="../media/image34.jpeg"/><Relationship Id="rId22" Type="http://schemas.openxmlformats.org/officeDocument/2006/relationships/image" Target="../media/image35.png"/><Relationship Id="rId23" Type="http://schemas.openxmlformats.org/officeDocument/2006/relationships/image" Target="../media/image36.png"/><Relationship Id="rId24" Type="http://schemas.openxmlformats.org/officeDocument/2006/relationships/image" Target="../media/image37.png"/><Relationship Id="rId25" Type="http://schemas.openxmlformats.org/officeDocument/2006/relationships/image" Target="../media/image38.png"/><Relationship Id="rId26" Type="http://schemas.openxmlformats.org/officeDocument/2006/relationships/image" Target="../media/image39.png"/><Relationship Id="rId27" Type="http://schemas.openxmlformats.org/officeDocument/2006/relationships/image" Target="../media/image40.png"/><Relationship Id="rId28" Type="http://schemas.openxmlformats.org/officeDocument/2006/relationships/image" Target="../media/image41.png"/><Relationship Id="rId29" Type="http://schemas.openxmlformats.org/officeDocument/2006/relationships/image" Target="../media/image42.png"/><Relationship Id="rId73" Type="http://schemas.openxmlformats.org/officeDocument/2006/relationships/image" Target="../media/image86.png"/><Relationship Id="rId74" Type="http://schemas.openxmlformats.org/officeDocument/2006/relationships/image" Target="../media/image87.png"/><Relationship Id="rId75" Type="http://schemas.openxmlformats.org/officeDocument/2006/relationships/image" Target="../media/image14.png"/><Relationship Id="rId60" Type="http://schemas.openxmlformats.org/officeDocument/2006/relationships/image" Target="../media/image73.jpeg"/><Relationship Id="rId61" Type="http://schemas.openxmlformats.org/officeDocument/2006/relationships/image" Target="../media/image74.png"/><Relationship Id="rId62" Type="http://schemas.openxmlformats.org/officeDocument/2006/relationships/image" Target="../media/image75.jpeg"/><Relationship Id="rId10" Type="http://schemas.openxmlformats.org/officeDocument/2006/relationships/image" Target="../media/image23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7" Type="http://schemas.openxmlformats.org/officeDocument/2006/relationships/image" Target="../media/image89.png"/><Relationship Id="rId8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7" Type="http://schemas.openxmlformats.org/officeDocument/2006/relationships/image" Target="../media/image91.jpg"/><Relationship Id="rId8" Type="http://schemas.openxmlformats.org/officeDocument/2006/relationships/image" Target="../media/image92.jpg"/><Relationship Id="rId9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G"/><Relationship Id="rId3" Type="http://schemas.openxmlformats.org/officeDocument/2006/relationships/image" Target="../media/image9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96752"/>
            <a:ext cx="7772400" cy="1800200"/>
          </a:xfrm>
        </p:spPr>
        <p:txBody>
          <a:bodyPr>
            <a:normAutofit fontScale="90000"/>
          </a:bodyPr>
          <a:lstStyle/>
          <a:p>
            <a:pPr algn="ctr"/>
            <a:r>
              <a:rPr lang="en-GB" sz="4000" dirty="0"/>
              <a:t>Preparations for the </a:t>
            </a:r>
            <a:br>
              <a:rPr lang="en-GB" sz="4000" dirty="0"/>
            </a:br>
            <a:r>
              <a:rPr lang="en-GB" sz="4000" dirty="0"/>
              <a:t>European Spallation Source </a:t>
            </a:r>
            <a:br>
              <a:rPr lang="en-GB" sz="4000" dirty="0"/>
            </a:br>
            <a:r>
              <a:rPr lang="en-GB" sz="4000" dirty="0"/>
              <a:t>beam commissioning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3501008"/>
            <a:ext cx="7776864" cy="838944"/>
          </a:xfrm>
        </p:spPr>
        <p:txBody>
          <a:bodyPr>
            <a:noAutofit/>
          </a:bodyPr>
          <a:lstStyle/>
          <a:p>
            <a:r>
              <a:rPr lang="sv-SE" sz="2000" dirty="0">
                <a:solidFill>
                  <a:schemeClr val="bg1"/>
                </a:solidFill>
              </a:rPr>
              <a:t>Lali Tchelidze</a:t>
            </a:r>
          </a:p>
          <a:p>
            <a:r>
              <a:rPr lang="sv-SE" sz="2000" dirty="0">
                <a:solidFill>
                  <a:schemeClr val="bg1"/>
                </a:solidFill>
              </a:rPr>
              <a:t>Operations </a:t>
            </a:r>
            <a:r>
              <a:rPr lang="sv-SE" sz="2000" dirty="0" err="1">
                <a:solidFill>
                  <a:schemeClr val="bg1"/>
                </a:solidFill>
              </a:rPr>
              <a:t>Section</a:t>
            </a:r>
            <a:r>
              <a:rPr lang="sv-SE" sz="2000" dirty="0">
                <a:solidFill>
                  <a:schemeClr val="bg1"/>
                </a:solidFill>
              </a:rPr>
              <a:t> </a:t>
            </a:r>
            <a:r>
              <a:rPr lang="sv-SE" sz="2000" dirty="0" err="1">
                <a:solidFill>
                  <a:schemeClr val="bg1"/>
                </a:solidFill>
              </a:rPr>
              <a:t>Leader</a:t>
            </a:r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>
                <a:solidFill>
                  <a:schemeClr val="bg1"/>
                </a:solidFill>
              </a:rPr>
              <a:t>Accelerator Division</a:t>
            </a:r>
          </a:p>
          <a:p>
            <a:endParaRPr lang="sv-SE" sz="2000" dirty="0">
              <a:solidFill>
                <a:schemeClr val="bg1"/>
              </a:solidFill>
            </a:endParaRPr>
          </a:p>
          <a:p>
            <a:endParaRPr lang="sv-SE" sz="2000" dirty="0">
              <a:solidFill>
                <a:schemeClr val="bg1"/>
              </a:solidFill>
            </a:endParaRPr>
          </a:p>
          <a:p>
            <a:r>
              <a:rPr lang="sv-SE" sz="2000" dirty="0" err="1">
                <a:solidFill>
                  <a:schemeClr val="bg1"/>
                </a:solidFill>
              </a:rPr>
              <a:t>October</a:t>
            </a:r>
            <a:r>
              <a:rPr lang="sv-SE" sz="2000" dirty="0">
                <a:solidFill>
                  <a:schemeClr val="bg1"/>
                </a:solidFill>
              </a:rPr>
              <a:t> 3, 2018</a:t>
            </a:r>
          </a:p>
          <a:p>
            <a:r>
              <a:rPr lang="sv-SE" sz="2000" i="1" dirty="0">
                <a:solidFill>
                  <a:schemeClr val="bg1"/>
                </a:solidFill>
              </a:rPr>
              <a:t>Workshop on Accelerator Operations</a:t>
            </a:r>
          </a:p>
          <a:p>
            <a:endParaRPr lang="sv-S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938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617208" y="628650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126" y="1548901"/>
            <a:ext cx="8516112" cy="5184648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21126" y="130806"/>
            <a:ext cx="7139136" cy="1143000"/>
          </a:xfrm>
        </p:spPr>
        <p:txBody>
          <a:bodyPr/>
          <a:lstStyle/>
          <a:p>
            <a:r>
              <a:rPr lang="en-US" dirty="0"/>
              <a:t>A2T</a:t>
            </a:r>
            <a:br>
              <a:rPr lang="en-US" dirty="0"/>
            </a:br>
            <a:r>
              <a:rPr lang="en-US" sz="2400" dirty="0"/>
              <a:t>Accelerator to Target, bottom slab works</a:t>
            </a:r>
          </a:p>
        </p:txBody>
      </p:sp>
    </p:spTree>
    <p:extLst>
      <p:ext uri="{BB962C8B-B14F-4D97-AF65-F5344CB8AC3E}">
        <p14:creationId xmlns:p14="http://schemas.microsoft.com/office/powerpoint/2010/main" val="38929647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E-buildings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997" y="1479873"/>
            <a:ext cx="8616696" cy="530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44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– Scope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12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0" name="Content Placeholder 2"/>
          <p:cNvSpPr txBox="1">
            <a:spLocks/>
          </p:cNvSpPr>
          <p:nvPr/>
        </p:nvSpPr>
        <p:spPr>
          <a:xfrm>
            <a:off x="478370" y="1844394"/>
            <a:ext cx="3457575" cy="1944646"/>
          </a:xfrm>
          <a:prstGeom prst="rect">
            <a:avLst/>
          </a:prstGeom>
          <a:noFill/>
          <a:ln>
            <a:solidFill>
              <a:srgbClr val="0084C0"/>
            </a:solidFill>
          </a:ln>
        </p:spPr>
        <p:txBody>
          <a:bodyPr lIns="103768" tIns="51885" rIns="103768" bIns="51885"/>
          <a:lstStyle>
            <a:lvl1pPr marL="342813" indent="-3428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defRPr>
            </a:lvl1pPr>
            <a:lvl2pPr marL="742760" indent="-285677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2pPr>
            <a:lvl3pPr marL="1142706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3pPr>
            <a:lvl4pPr marL="1599790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4pPr>
            <a:lvl5pPr marL="2056875" indent="-228541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5pPr>
            <a:lvl6pPr marL="2513959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6pPr>
            <a:lvl7pPr marL="2971040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7pPr>
            <a:lvl8pPr marL="3428124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8pPr>
            <a:lvl9pPr marL="3885205" indent="-228541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0000"/>
                </a:solidFill>
                <a:latin typeface="+mn-lt"/>
                <a:ea typeface="ＭＳ Ｐゴシック" pitchFamily="-112" charset="-128"/>
              </a:defRPr>
            </a:lvl9pPr>
          </a:lstStyle>
          <a:p>
            <a:pPr marL="0" indent="0">
              <a:buNone/>
              <a:defRPr/>
            </a:pPr>
            <a:r>
              <a:rPr lang="en-US" sz="1400" b="1" dirty="0">
                <a:latin typeface="Arial"/>
                <a:cs typeface="Arial"/>
              </a:rPr>
              <a:t>Design Drivers: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Average Beam Power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5 MW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Peak Beam Power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125 MW</a:t>
            </a:r>
            <a:endParaRPr lang="sv-SE" sz="1400" dirty="0">
              <a:latin typeface="Arial"/>
              <a:cs typeface="Arial"/>
            </a:endParaRP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High Availability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		95%</a:t>
            </a:r>
          </a:p>
          <a:p>
            <a:pPr marL="0" indent="0">
              <a:buNone/>
              <a:defRPr/>
            </a:pPr>
            <a:r>
              <a:rPr lang="en-US" sz="1400" dirty="0">
                <a:latin typeface="Arial"/>
                <a:cs typeface="Arial"/>
              </a:rPr>
              <a:t> </a:t>
            </a: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5241299" y="1536859"/>
            <a:ext cx="3611412" cy="25810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lIns="72730" tIns="36363" rIns="72730" bIns="36363"/>
          <a:lstStyle/>
          <a:p>
            <a:pPr marL="365722" defTabSz="1034565" eaLnBrk="0" hangingPunct="0">
              <a:defRPr/>
            </a:pPr>
            <a:r>
              <a:rPr lang="en-US" sz="1600" b="1" kern="0" dirty="0">
                <a:latin typeface="Arial"/>
                <a:cs typeface="Arial"/>
                <a:sym typeface="Futura Condensed" charset="0"/>
              </a:rPr>
              <a:t>Key parameters: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-2.86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ms</a:t>
            </a:r>
            <a:r>
              <a:rPr lang="en-US" sz="1600" kern="0" dirty="0">
                <a:latin typeface="Arial"/>
                <a:cs typeface="Arial"/>
                <a:sym typeface="Futura Condensed" charset="0"/>
              </a:rPr>
              <a:t> pulses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-2 </a:t>
            </a:r>
            <a:r>
              <a:rPr lang="en-US" sz="1600" kern="0" dirty="0" err="1">
                <a:latin typeface="Arial"/>
                <a:cs typeface="Arial"/>
                <a:sym typeface="Futura Condensed" charset="0"/>
              </a:rPr>
              <a:t>GeV</a:t>
            </a:r>
            <a:endParaRPr lang="en-US" sz="1600" kern="0" dirty="0">
              <a:latin typeface="Arial"/>
              <a:cs typeface="Arial"/>
              <a:sym typeface="Futura Condensed" charset="0"/>
            </a:endParaRP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-62.5 mA peak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-14 Hz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-Protons (H+)	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-Low losses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-Minimize energy use</a:t>
            </a:r>
          </a:p>
          <a:p>
            <a:pPr marL="365722" lvl="2" defTabSz="1034565" eaLnBrk="0" hangingPunct="0">
              <a:defRPr/>
            </a:pPr>
            <a:r>
              <a:rPr lang="en-US" sz="1600" kern="0" dirty="0">
                <a:latin typeface="Arial"/>
                <a:cs typeface="Arial"/>
                <a:sym typeface="Futura Condensed" charset="0"/>
              </a:rPr>
              <a:t>-Flexible design for mitigation and future upgrades</a:t>
            </a:r>
          </a:p>
        </p:txBody>
      </p:sp>
      <p:sp>
        <p:nvSpPr>
          <p:cNvPr id="132" name="Right Arrow 131"/>
          <p:cNvSpPr/>
          <p:nvPr/>
        </p:nvSpPr>
        <p:spPr>
          <a:xfrm>
            <a:off x="4289432" y="2435486"/>
            <a:ext cx="690563" cy="76835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269" tIns="48636" rIns="97269" bIns="48636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59386" y="6093296"/>
            <a:ext cx="5689775" cy="36933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18 IK partners I 8 countries and 5 collaboration partners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8B6DAE9F-F946-9C44-A8BD-C85C0BCBB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53308"/>
            <a:ext cx="8901775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33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9"/>
          <p:cNvPicPr>
            <a:picLocks noChangeAspect="1"/>
          </p:cNvPicPr>
          <p:nvPr/>
        </p:nvPicPr>
        <p:blipFill rotWithShape="1">
          <a:blip r:embed="rId2" cstate="print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802"/>
          <a:stretch/>
        </p:blipFill>
        <p:spPr bwMode="auto">
          <a:xfrm>
            <a:off x="2696718" y="1677738"/>
            <a:ext cx="3888054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Accelerator </a:t>
            </a:r>
            <a:r>
              <a:rPr lang="en-US" dirty="0">
                <a:solidFill>
                  <a:srgbClr val="FFFFFF"/>
                </a:solidFill>
              </a:rPr>
              <a:t>Collaboration</a:t>
            </a:r>
            <a:endParaRPr lang="en-US" dirty="0"/>
          </a:p>
        </p:txBody>
      </p:sp>
      <p:pic>
        <p:nvPicPr>
          <p:cNvPr id="144" name="Content Placeholder 4" descr="WP6-drawing_2015_05_21_A2T3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169" y="3017489"/>
            <a:ext cx="825500" cy="4572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25818" y="2089820"/>
            <a:ext cx="698853" cy="870611"/>
            <a:chOff x="188108" y="2105524"/>
            <a:chExt cx="1429320" cy="1481976"/>
          </a:xfrm>
        </p:grpSpPr>
        <p:pic>
          <p:nvPicPr>
            <p:cNvPr id="134" name="Picture 13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5537" y="2830772"/>
              <a:ext cx="886826" cy="564807"/>
            </a:xfrm>
            <a:prstGeom prst="rect">
              <a:avLst/>
            </a:prstGeom>
          </p:spPr>
        </p:pic>
        <p:pic>
          <p:nvPicPr>
            <p:cNvPr id="133" name="Immagine 6" descr="2016-01-27 18.29.18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4371" y="2214701"/>
              <a:ext cx="773057" cy="1372799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810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1692795" y="2321049"/>
            <a:ext cx="599059" cy="471965"/>
            <a:chOff x="1715765" y="2238857"/>
            <a:chExt cx="878000" cy="755401"/>
          </a:xfrm>
        </p:grpSpPr>
        <p:pic>
          <p:nvPicPr>
            <p:cNvPr id="137" name="Image 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15765" y="2643058"/>
              <a:ext cx="878000" cy="3512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/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3912" y="2238857"/>
              <a:ext cx="455935" cy="37275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2287794" y="2915487"/>
            <a:ext cx="871250" cy="528984"/>
            <a:chOff x="2400082" y="3045914"/>
            <a:chExt cx="871250" cy="528984"/>
          </a:xfrm>
        </p:grpSpPr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0082" y="3395579"/>
              <a:ext cx="871250" cy="17931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14350" y="3045914"/>
              <a:ext cx="584307" cy="332036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3018624" y="2203697"/>
            <a:ext cx="907893" cy="613359"/>
            <a:chOff x="2985288" y="2105524"/>
            <a:chExt cx="1083885" cy="905007"/>
          </a:xfrm>
        </p:grpSpPr>
        <p:pic>
          <p:nvPicPr>
            <p:cNvPr id="138" name="Picture 13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85288" y="2738732"/>
              <a:ext cx="1083885" cy="271799"/>
            </a:xfrm>
            <a:prstGeom prst="rect">
              <a:avLst/>
            </a:prstGeom>
          </p:spPr>
        </p:pic>
        <p:pic>
          <p:nvPicPr>
            <p:cNvPr id="139" name="Picture 13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83128" y="2105524"/>
              <a:ext cx="602695" cy="633208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92122" y="2496851"/>
            <a:ext cx="349131" cy="781888"/>
            <a:chOff x="4224718" y="2510373"/>
            <a:chExt cx="518253" cy="1064525"/>
          </a:xfrm>
        </p:grpSpPr>
        <p:pic>
          <p:nvPicPr>
            <p:cNvPr id="140" name="Picture 2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718" y="2986869"/>
              <a:ext cx="518253" cy="5880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55408" y="2510373"/>
              <a:ext cx="474195" cy="433316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7219148" y="2060850"/>
            <a:ext cx="1020763" cy="1249280"/>
            <a:chOff x="7357691" y="2150652"/>
            <a:chExt cx="1020763" cy="1249280"/>
          </a:xfrm>
        </p:grpSpPr>
        <p:pic>
          <p:nvPicPr>
            <p:cNvPr id="143" name="Picture 142" descr="image001.png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81984" y="3107472"/>
              <a:ext cx="896470" cy="292460"/>
            </a:xfrm>
            <a:prstGeom prst="rect">
              <a:avLst/>
            </a:prstGeom>
            <a:ln w="12700">
              <a:noFill/>
            </a:ln>
          </p:spPr>
        </p:pic>
        <p:grpSp>
          <p:nvGrpSpPr>
            <p:cNvPr id="29" name="Group 28"/>
            <p:cNvGrpSpPr/>
            <p:nvPr/>
          </p:nvGrpSpPr>
          <p:grpSpPr>
            <a:xfrm>
              <a:off x="7357691" y="2150652"/>
              <a:ext cx="865765" cy="1040735"/>
              <a:chOff x="7357691" y="2238857"/>
              <a:chExt cx="865765" cy="1040735"/>
            </a:xfrm>
          </p:grpSpPr>
          <p:pic>
            <p:nvPicPr>
              <p:cNvPr id="141" name="Picture 2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7349" y="2520408"/>
                <a:ext cx="706107" cy="759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357691" y="2238857"/>
                <a:ext cx="865765" cy="212458"/>
              </a:xfrm>
              <a:prstGeom prst="rect">
                <a:avLst/>
              </a:prstGeom>
            </p:spPr>
          </p:pic>
        </p:grpSp>
      </p:grpSp>
      <p:grpSp>
        <p:nvGrpSpPr>
          <p:cNvPr id="28" name="Group 27"/>
          <p:cNvGrpSpPr/>
          <p:nvPr/>
        </p:nvGrpSpPr>
        <p:grpSpPr>
          <a:xfrm>
            <a:off x="6676623" y="2576777"/>
            <a:ext cx="703935" cy="972929"/>
            <a:chOff x="6676622" y="2576773"/>
            <a:chExt cx="703935" cy="972929"/>
          </a:xfrm>
        </p:grpSpPr>
        <p:pic>
          <p:nvPicPr>
            <p:cNvPr id="142" name="Picture 141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10019" y="2910484"/>
              <a:ext cx="670538" cy="639218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676622" y="2576773"/>
              <a:ext cx="671622" cy="368733"/>
            </a:xfrm>
            <a:prstGeom prst="rect">
              <a:avLst/>
            </a:prstGeom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793" y="2709360"/>
            <a:ext cx="512904" cy="418326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5025237" y="2734632"/>
            <a:ext cx="1260058" cy="793618"/>
            <a:chOff x="5059151" y="2774050"/>
            <a:chExt cx="1422607" cy="828357"/>
          </a:xfrm>
        </p:grpSpPr>
        <p:pic>
          <p:nvPicPr>
            <p:cNvPr id="145" name="Image 9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151" y="3183895"/>
              <a:ext cx="771007" cy="3847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/>
            <a:scene3d>
              <a:camera prst="orthographicFront"/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2289" y="3160693"/>
              <a:ext cx="599469" cy="441714"/>
            </a:xfrm>
            <a:prstGeom prst="rect">
              <a:avLst/>
            </a:prstGeom>
          </p:spPr>
        </p:pic>
        <p:pic>
          <p:nvPicPr>
            <p:cNvPr id="146" name="Picture 145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2399" y="2774050"/>
              <a:ext cx="455935" cy="372757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5274222" y="2137570"/>
            <a:ext cx="842879" cy="579319"/>
            <a:chOff x="5274220" y="2137570"/>
            <a:chExt cx="842879" cy="57931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74220" y="2397176"/>
              <a:ext cx="842879" cy="319713"/>
            </a:xfrm>
            <a:prstGeom prst="rect">
              <a:avLst/>
            </a:prstGeom>
          </p:spPr>
        </p:pic>
        <p:pic>
          <p:nvPicPr>
            <p:cNvPr id="147" name="Picture 146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98637" y="2141172"/>
              <a:ext cx="293406" cy="239879"/>
            </a:xfrm>
            <a:prstGeom prst="rect">
              <a:avLst/>
            </a:prstGeom>
          </p:spPr>
        </p:pic>
        <p:pic>
          <p:nvPicPr>
            <p:cNvPr id="148" name="Picture 147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01688" y="2137570"/>
              <a:ext cx="290347" cy="265317"/>
            </a:xfrm>
            <a:prstGeom prst="rect">
              <a:avLst/>
            </a:prstGeom>
          </p:spPr>
        </p:pic>
      </p:grpSp>
      <p:grpSp>
        <p:nvGrpSpPr>
          <p:cNvPr id="64" name="Group 63"/>
          <p:cNvGrpSpPr/>
          <p:nvPr/>
        </p:nvGrpSpPr>
        <p:grpSpPr>
          <a:xfrm>
            <a:off x="2319440" y="1484784"/>
            <a:ext cx="594103" cy="783726"/>
            <a:chOff x="2580397" y="4897368"/>
            <a:chExt cx="995540" cy="1459023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80397" y="5270125"/>
              <a:ext cx="995540" cy="1086266"/>
            </a:xfrm>
            <a:prstGeom prst="rect">
              <a:avLst/>
            </a:prstGeom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79754" y="4897368"/>
              <a:ext cx="455935" cy="372757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1474082" y="1457326"/>
            <a:ext cx="651945" cy="648801"/>
            <a:chOff x="613907" y="5079252"/>
            <a:chExt cx="1237032" cy="119801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907" y="5270125"/>
              <a:ext cx="1237032" cy="1007138"/>
            </a:xfrm>
            <a:prstGeom prst="rect">
              <a:avLst/>
            </a:prstGeom>
          </p:spPr>
        </p:pic>
        <p:pic>
          <p:nvPicPr>
            <p:cNvPr id="155" name="Picture 154" descr="/Users/helenebjorkman/Documents/ESS Corporate/ESS Multiple Frugal Logo files 20130923/ESS_Logo_Frugal_Blue_cmyk.png"/>
            <p:cNvPicPr/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243" y="5079252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4" name="Group 23"/>
          <p:cNvGrpSpPr/>
          <p:nvPr/>
        </p:nvGrpSpPr>
        <p:grpSpPr>
          <a:xfrm>
            <a:off x="8162053" y="1560696"/>
            <a:ext cx="730427" cy="738215"/>
            <a:chOff x="4225595" y="4812516"/>
            <a:chExt cx="1461654" cy="1311848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7262" y="4812516"/>
              <a:ext cx="889987" cy="50284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5595" y="4814263"/>
              <a:ext cx="455862" cy="455862"/>
            </a:xfrm>
            <a:prstGeom prst="rect">
              <a:avLst/>
            </a:prstGeom>
          </p:spPr>
        </p:pic>
        <p:pic>
          <p:nvPicPr>
            <p:cNvPr id="132" name="Picture 131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39886" y="5332999"/>
              <a:ext cx="1266605" cy="791365"/>
            </a:xfrm>
            <a:prstGeom prst="rect">
              <a:avLst/>
            </a:prstGeom>
          </p:spPr>
        </p:pic>
      </p:grpSp>
      <p:grpSp>
        <p:nvGrpSpPr>
          <p:cNvPr id="65" name="Group 64"/>
          <p:cNvGrpSpPr/>
          <p:nvPr/>
        </p:nvGrpSpPr>
        <p:grpSpPr>
          <a:xfrm>
            <a:off x="4716019" y="1417637"/>
            <a:ext cx="725454" cy="622016"/>
            <a:chOff x="4716016" y="1417637"/>
            <a:chExt cx="725454" cy="622016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0333" y="1765544"/>
              <a:ext cx="489876" cy="274109"/>
            </a:xfrm>
            <a:prstGeom prst="rect">
              <a:avLst/>
            </a:prstGeom>
          </p:spPr>
        </p:pic>
        <p:pic>
          <p:nvPicPr>
            <p:cNvPr id="149" name="Picture 148"/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16016" y="1417637"/>
              <a:ext cx="334761" cy="351709"/>
            </a:xfrm>
            <a:prstGeom prst="rect">
              <a:avLst/>
            </a:prstGeom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48064" y="1473552"/>
              <a:ext cx="293406" cy="239879"/>
            </a:xfrm>
            <a:prstGeom prst="rect">
              <a:avLst/>
            </a:prstGeom>
          </p:spPr>
        </p:pic>
      </p:grpSp>
      <p:grpSp>
        <p:nvGrpSpPr>
          <p:cNvPr id="67" name="Group 66"/>
          <p:cNvGrpSpPr/>
          <p:nvPr/>
        </p:nvGrpSpPr>
        <p:grpSpPr>
          <a:xfrm>
            <a:off x="5660895" y="1473554"/>
            <a:ext cx="1215365" cy="587296"/>
            <a:chOff x="5660891" y="1473552"/>
            <a:chExt cx="1215365" cy="587296"/>
          </a:xfrm>
        </p:grpSpPr>
        <p:pic>
          <p:nvPicPr>
            <p:cNvPr id="151" name="Picture 150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60891" y="1487262"/>
              <a:ext cx="865765" cy="212458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82850" y="1473552"/>
              <a:ext cx="293406" cy="239879"/>
            </a:xfrm>
            <a:prstGeom prst="rect">
              <a:avLst/>
            </a:prstGeom>
          </p:spPr>
        </p:pic>
        <p:pic>
          <p:nvPicPr>
            <p:cNvPr id="158" name="Picture 2" descr="C:\D\Projets\ESS\CALHI\Project3&amp;8\cavités-hors tests\cavités proto HB\ZANON\photos\recette_beta086_ZANON_130910.JPG"/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6136" y="1744348"/>
              <a:ext cx="787390" cy="316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2" name="Picture 161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7159362" y="1523906"/>
            <a:ext cx="442391" cy="412698"/>
          </a:xfrm>
          <a:prstGeom prst="rect">
            <a:avLst/>
          </a:prstGeom>
        </p:spPr>
      </p:pic>
      <p:grpSp>
        <p:nvGrpSpPr>
          <p:cNvPr id="163" name="Group 162"/>
          <p:cNvGrpSpPr/>
          <p:nvPr/>
        </p:nvGrpSpPr>
        <p:grpSpPr>
          <a:xfrm>
            <a:off x="8037386" y="5809121"/>
            <a:ext cx="711078" cy="716223"/>
            <a:chOff x="7851262" y="1951836"/>
            <a:chExt cx="822509" cy="996441"/>
          </a:xfrm>
        </p:grpSpPr>
        <p:pic>
          <p:nvPicPr>
            <p:cNvPr id="164" name="Picture 163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51262" y="2333934"/>
              <a:ext cx="822509" cy="614343"/>
            </a:xfrm>
            <a:prstGeom prst="rect">
              <a:avLst/>
            </a:prstGeom>
          </p:spPr>
        </p:pic>
        <p:pic>
          <p:nvPicPr>
            <p:cNvPr id="165" name="Picture 164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5568" y="1951836"/>
              <a:ext cx="584307" cy="332036"/>
            </a:xfrm>
            <a:prstGeom prst="rect">
              <a:avLst/>
            </a:prstGeom>
          </p:spPr>
        </p:pic>
      </p:grpSp>
      <p:grpSp>
        <p:nvGrpSpPr>
          <p:cNvPr id="166" name="Group 165"/>
          <p:cNvGrpSpPr/>
          <p:nvPr/>
        </p:nvGrpSpPr>
        <p:grpSpPr>
          <a:xfrm>
            <a:off x="6910543" y="5733256"/>
            <a:ext cx="901817" cy="690404"/>
            <a:chOff x="6305787" y="2362338"/>
            <a:chExt cx="1043138" cy="960520"/>
          </a:xfrm>
        </p:grpSpPr>
        <p:pic>
          <p:nvPicPr>
            <p:cNvPr id="167" name="Picture 166" descr="P1010853.JPG.jpeg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05787" y="2730123"/>
              <a:ext cx="1043138" cy="592735"/>
            </a:xfrm>
            <a:prstGeom prst="rect">
              <a:avLst/>
            </a:prstGeom>
          </p:spPr>
        </p:pic>
        <p:pic>
          <p:nvPicPr>
            <p:cNvPr id="168" name="Picture 167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95188" y="2362338"/>
              <a:ext cx="671622" cy="368733"/>
            </a:xfrm>
            <a:prstGeom prst="rect">
              <a:avLst/>
            </a:prstGeom>
          </p:spPr>
        </p:pic>
      </p:grpSp>
      <p:grpSp>
        <p:nvGrpSpPr>
          <p:cNvPr id="169" name="Group 168"/>
          <p:cNvGrpSpPr/>
          <p:nvPr/>
        </p:nvGrpSpPr>
        <p:grpSpPr>
          <a:xfrm>
            <a:off x="1808975" y="5614084"/>
            <a:ext cx="966932" cy="874524"/>
            <a:chOff x="1657447" y="1853423"/>
            <a:chExt cx="1118457" cy="1216676"/>
          </a:xfrm>
        </p:grpSpPr>
        <p:grpSp>
          <p:nvGrpSpPr>
            <p:cNvPr id="170" name="Group 169"/>
            <p:cNvGrpSpPr/>
            <p:nvPr/>
          </p:nvGrpSpPr>
          <p:grpSpPr>
            <a:xfrm>
              <a:off x="1657447" y="2214314"/>
              <a:ext cx="1118457" cy="855785"/>
              <a:chOff x="1657447" y="2413890"/>
              <a:chExt cx="1118457" cy="855785"/>
            </a:xfrm>
          </p:grpSpPr>
          <p:pic>
            <p:nvPicPr>
              <p:cNvPr id="172" name="Picture 171"/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78949" y="2413890"/>
                <a:ext cx="596955" cy="855785"/>
              </a:xfrm>
              <a:prstGeom prst="rect">
                <a:avLst/>
              </a:prstGeom>
            </p:spPr>
          </p:pic>
          <p:pic>
            <p:nvPicPr>
              <p:cNvPr id="173" name="Picture 172"/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57447" y="2413890"/>
                <a:ext cx="489930" cy="849811"/>
              </a:xfrm>
              <a:prstGeom prst="rect">
                <a:avLst/>
              </a:prstGeom>
            </p:spPr>
          </p:pic>
        </p:grpSp>
        <p:pic>
          <p:nvPicPr>
            <p:cNvPr id="171" name="Picture 170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8441" y="1853423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74" name="Group 173"/>
          <p:cNvGrpSpPr/>
          <p:nvPr/>
        </p:nvGrpSpPr>
        <p:grpSpPr>
          <a:xfrm>
            <a:off x="4350286" y="5586077"/>
            <a:ext cx="1211860" cy="924362"/>
            <a:chOff x="4160376" y="1805915"/>
            <a:chExt cx="1401767" cy="1286013"/>
          </a:xfrm>
        </p:grpSpPr>
        <p:grpSp>
          <p:nvGrpSpPr>
            <p:cNvPr id="175" name="Group 174"/>
            <p:cNvGrpSpPr/>
            <p:nvPr/>
          </p:nvGrpSpPr>
          <p:grpSpPr>
            <a:xfrm>
              <a:off x="4160376" y="2157525"/>
              <a:ext cx="1401767" cy="934403"/>
              <a:chOff x="4160376" y="2157525"/>
              <a:chExt cx="1401767" cy="934403"/>
            </a:xfrm>
          </p:grpSpPr>
          <p:pic>
            <p:nvPicPr>
              <p:cNvPr id="177" name="Picture 176"/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60376" y="2179354"/>
                <a:ext cx="390768" cy="890745"/>
              </a:xfrm>
              <a:prstGeom prst="rect">
                <a:avLst/>
              </a:prstGeom>
            </p:spPr>
          </p:pic>
          <p:pic>
            <p:nvPicPr>
              <p:cNvPr id="178" name="Picture 177"/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04361" y="2157525"/>
                <a:ext cx="356145" cy="934403"/>
              </a:xfrm>
              <a:prstGeom prst="rect">
                <a:avLst/>
              </a:prstGeom>
            </p:spPr>
          </p:pic>
          <p:pic>
            <p:nvPicPr>
              <p:cNvPr id="179" name="Picture 178"/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13723" y="2159929"/>
                <a:ext cx="348420" cy="929595"/>
              </a:xfrm>
              <a:prstGeom prst="rect">
                <a:avLst/>
              </a:prstGeom>
            </p:spPr>
          </p:pic>
        </p:grpSp>
        <p:pic>
          <p:nvPicPr>
            <p:cNvPr id="176" name="Picture 175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108" y="1805915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0" name="Group 179"/>
          <p:cNvGrpSpPr/>
          <p:nvPr/>
        </p:nvGrpSpPr>
        <p:grpSpPr>
          <a:xfrm>
            <a:off x="5766028" y="5768466"/>
            <a:ext cx="894204" cy="548945"/>
            <a:chOff x="6212148" y="1417638"/>
            <a:chExt cx="1202922" cy="851626"/>
          </a:xfrm>
        </p:grpSpPr>
        <p:pic>
          <p:nvPicPr>
            <p:cNvPr id="181" name="Picture 3" descr="\\cern.ch\dfs\Users\r\ruber\Documents\FREIA\Documentation\Illustrations\Hall\freia-hall-layout-20140319.jpg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12148" y="1774949"/>
              <a:ext cx="1202922" cy="4943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2" name="Picture 181"/>
            <p:cNvPicPr>
              <a:picLocks noChangeAspect="1"/>
            </p:cNvPicPr>
            <p:nvPr/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0418" y="1417638"/>
              <a:ext cx="462673" cy="394410"/>
            </a:xfrm>
            <a:prstGeom prst="rect">
              <a:avLst/>
            </a:prstGeom>
          </p:spPr>
        </p:pic>
      </p:grpSp>
      <p:grpSp>
        <p:nvGrpSpPr>
          <p:cNvPr id="183" name="Group 182"/>
          <p:cNvGrpSpPr/>
          <p:nvPr/>
        </p:nvGrpSpPr>
        <p:grpSpPr>
          <a:xfrm>
            <a:off x="3110006" y="5896859"/>
            <a:ext cx="671382" cy="844509"/>
            <a:chOff x="3004796" y="1951547"/>
            <a:chExt cx="776592" cy="1174917"/>
          </a:xfrm>
        </p:grpSpPr>
        <p:pic>
          <p:nvPicPr>
            <p:cNvPr id="184" name="Picture 2" descr="C:\Users\carlosmartins\Documents\KLYS_MOD - Proto Develop\Photos\LTH upon reception\IMG_1199.JPG"/>
            <p:cNvPicPr>
              <a:picLocks noChangeAspect="1" noChangeArrowheads="1"/>
            </p:cNvPicPr>
            <p:nvPr/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1998" y="2304200"/>
              <a:ext cx="616698" cy="822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5" name="Picture 184"/>
            <p:cNvPicPr>
              <a:picLocks noChangeAspect="1"/>
            </p:cNvPicPr>
            <p:nvPr/>
          </p:nvPicPr>
          <p:blipFill rotWithShape="1">
            <a:blip r:embed="rId5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500322" y="1964491"/>
              <a:ext cx="281066" cy="298376"/>
            </a:xfrm>
            <a:prstGeom prst="rect">
              <a:avLst/>
            </a:prstGeom>
          </p:spPr>
        </p:pic>
        <p:pic>
          <p:nvPicPr>
            <p:cNvPr id="186" name="Picture 185" descr="/Users/helenebjorkman/Documents/ESS Corporate/ESS Multiple Frugal Logo files 20130923/ESS_Logo_Frugal_Blue_cmyk.png"/>
            <p:cNvPicPr/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4796" y="1951547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87" name="Group 186"/>
          <p:cNvGrpSpPr/>
          <p:nvPr/>
        </p:nvGrpSpPr>
        <p:grpSpPr>
          <a:xfrm>
            <a:off x="457200" y="5806987"/>
            <a:ext cx="919753" cy="775957"/>
            <a:chOff x="313066" y="2084887"/>
            <a:chExt cx="1063885" cy="1079545"/>
          </a:xfrm>
        </p:grpSpPr>
        <p:pic>
          <p:nvPicPr>
            <p:cNvPr id="188" name="Picture 187" descr="2016-03-10 TS2 layout text.jpg"/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066" y="2558223"/>
              <a:ext cx="1019113" cy="606209"/>
            </a:xfrm>
            <a:prstGeom prst="rect">
              <a:avLst/>
            </a:prstGeom>
          </p:spPr>
        </p:pic>
        <p:pic>
          <p:nvPicPr>
            <p:cNvPr id="189" name="Picture 188" descr="/Users/helenebjorkman/Documents/ESS Corporate/ESS Multiple Frugal Logo files 20130923/ESS_Logo_Frugal_Blue_cmyk.png"/>
            <p:cNvPicPr/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475" y="2137299"/>
              <a:ext cx="472476" cy="2537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Picture 189"/>
            <p:cNvPicPr>
              <a:picLocks noChangeAspect="1"/>
            </p:cNvPicPr>
            <p:nvPr/>
          </p:nvPicPr>
          <p:blipFill>
            <a:blip r:embed="rId54"/>
            <a:stretch>
              <a:fillRect/>
            </a:stretch>
          </p:blipFill>
          <p:spPr>
            <a:xfrm>
              <a:off x="405334" y="2084887"/>
              <a:ext cx="425330" cy="392101"/>
            </a:xfrm>
            <a:prstGeom prst="rect">
              <a:avLst/>
            </a:prstGeom>
          </p:spPr>
        </p:pic>
      </p:grpSp>
      <p:pic>
        <p:nvPicPr>
          <p:cNvPr id="191" name="Picture 190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1158" y="5662227"/>
            <a:ext cx="505147" cy="287053"/>
          </a:xfrm>
          <a:prstGeom prst="rect">
            <a:avLst/>
          </a:prstGeom>
        </p:spPr>
      </p:pic>
      <p:sp>
        <p:nvSpPr>
          <p:cNvPr id="192" name="Slide Number Placeholder 3"/>
          <p:cNvSpPr txBox="1">
            <a:spLocks/>
          </p:cNvSpPr>
          <p:nvPr/>
        </p:nvSpPr>
        <p:spPr>
          <a:xfrm>
            <a:off x="6614864" y="522796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13</a:t>
            </a:fld>
            <a:endParaRPr lang="sv-SE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grpSp>
        <p:nvGrpSpPr>
          <p:cNvPr id="193" name="Group 192"/>
          <p:cNvGrpSpPr/>
          <p:nvPr/>
        </p:nvGrpSpPr>
        <p:grpSpPr>
          <a:xfrm>
            <a:off x="7153944" y="4509120"/>
            <a:ext cx="607058" cy="383783"/>
            <a:chOff x="7019045" y="5545719"/>
            <a:chExt cx="966809" cy="749822"/>
          </a:xfrm>
        </p:grpSpPr>
        <p:pic>
          <p:nvPicPr>
            <p:cNvPr id="194" name="Content Placeholder 4" descr="Screen Shot 2016-03-07 at 12.59.34.png"/>
            <p:cNvPicPr>
              <a:picLocks noChangeAspect="1"/>
            </p:cNvPicPr>
            <p:nvPr/>
          </p:nvPicPr>
          <p:blipFill rotWithShape="1">
            <a:blip r:embed="rId5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19045" y="5895614"/>
              <a:ext cx="966809" cy="399927"/>
            </a:xfrm>
            <a:prstGeom prst="rect">
              <a:avLst/>
            </a:prstGeom>
          </p:spPr>
        </p:pic>
        <p:pic>
          <p:nvPicPr>
            <p:cNvPr id="195" name="Picture 194" descr="/Users/helenebjorkman/Documents/ESS Corporate/ESS Multiple Frugal Logo files 20130923/ESS_Logo_Frugal_Blue_cmyk.png"/>
            <p:cNvPicPr/>
            <p:nvPr/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9264" y="554571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96" name="Group 195"/>
          <p:cNvGrpSpPr/>
          <p:nvPr/>
        </p:nvGrpSpPr>
        <p:grpSpPr>
          <a:xfrm>
            <a:off x="7247525" y="5061672"/>
            <a:ext cx="473936" cy="491701"/>
            <a:chOff x="8066565" y="5335229"/>
            <a:chExt cx="1016325" cy="1526749"/>
          </a:xfrm>
        </p:grpSpPr>
        <p:pic>
          <p:nvPicPr>
            <p:cNvPr id="197" name="Picture 196"/>
            <p:cNvPicPr>
              <a:picLocks noChangeAspect="1"/>
            </p:cNvPicPr>
            <p:nvPr/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6565" y="5650784"/>
              <a:ext cx="1016325" cy="644647"/>
            </a:xfrm>
            <a:prstGeom prst="rect">
              <a:avLst/>
            </a:prstGeom>
          </p:spPr>
        </p:pic>
        <p:sp>
          <p:nvSpPr>
            <p:cNvPr id="198" name="TextBox 197"/>
            <p:cNvSpPr txBox="1"/>
            <p:nvPr/>
          </p:nvSpPr>
          <p:spPr>
            <a:xfrm>
              <a:off x="8290710" y="6336367"/>
              <a:ext cx="792180" cy="525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500" dirty="0"/>
            </a:p>
          </p:txBody>
        </p:sp>
        <p:pic>
          <p:nvPicPr>
            <p:cNvPr id="199" name="Picture 198" descr="/Users/helenebjorkman/Documents/ESS Corporate/ESS Multiple Frugal Logo files 20130923/ESS_Logo_Frugal_Blue_cmyk.png"/>
            <p:cNvPicPr/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8834" y="533522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0" name="Group 199"/>
          <p:cNvGrpSpPr/>
          <p:nvPr/>
        </p:nvGrpSpPr>
        <p:grpSpPr>
          <a:xfrm>
            <a:off x="6073913" y="4707086"/>
            <a:ext cx="850841" cy="620638"/>
            <a:chOff x="5774637" y="5327339"/>
            <a:chExt cx="1088454" cy="1128769"/>
          </a:xfrm>
        </p:grpSpPr>
        <p:pic>
          <p:nvPicPr>
            <p:cNvPr id="201" name="Picture 200" descr="Screen Shot 2016-03-08 at 05.09.33 .png"/>
            <p:cNvPicPr>
              <a:picLocks noChangeAspect="1"/>
            </p:cNvPicPr>
            <p:nvPr/>
          </p:nvPicPr>
          <p:blipFill>
            <a:blip r:embed="rId6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74637" y="5681868"/>
              <a:ext cx="1088454" cy="774240"/>
            </a:xfrm>
            <a:prstGeom prst="rect">
              <a:avLst/>
            </a:prstGeom>
          </p:spPr>
        </p:pic>
        <p:pic>
          <p:nvPicPr>
            <p:cNvPr id="202" name="Picture 201" descr="/Users/helenebjorkman/Documents/ESS Corporate/ESS Multiple Frugal Logo files 20130923/ESS_Logo_Frugal_Blue_cmyk.png"/>
            <p:cNvPicPr/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44338" y="5327339"/>
              <a:ext cx="472476" cy="2537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4" name="Group 203"/>
          <p:cNvGrpSpPr/>
          <p:nvPr/>
        </p:nvGrpSpPr>
        <p:grpSpPr>
          <a:xfrm>
            <a:off x="4340196" y="4718854"/>
            <a:ext cx="1283613" cy="613756"/>
            <a:chOff x="3920058" y="5344743"/>
            <a:chExt cx="1642085" cy="1116252"/>
          </a:xfrm>
        </p:grpSpPr>
        <p:pic>
          <p:nvPicPr>
            <p:cNvPr id="205" name="Picture 204"/>
            <p:cNvPicPr>
              <a:picLocks noChangeAspect="1"/>
            </p:cNvPicPr>
            <p:nvPr/>
          </p:nvPicPr>
          <p:blipFill>
            <a:blip r:embed="rId6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20058" y="5665373"/>
              <a:ext cx="1642085" cy="795622"/>
            </a:xfrm>
            <a:prstGeom prst="rect">
              <a:avLst/>
            </a:prstGeom>
          </p:spPr>
        </p:pic>
        <p:pic>
          <p:nvPicPr>
            <p:cNvPr id="206" name="Picture 205"/>
            <p:cNvPicPr>
              <a:picLocks noChangeAspect="1"/>
            </p:cNvPicPr>
            <p:nvPr/>
          </p:nvPicPr>
          <p:blipFill rotWithShape="1">
            <a:blip r:embed="rId6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791366" y="5344743"/>
              <a:ext cx="288778" cy="311320"/>
            </a:xfrm>
            <a:prstGeom prst="rect">
              <a:avLst/>
            </a:prstGeom>
          </p:spPr>
        </p:pic>
        <p:pic>
          <p:nvPicPr>
            <p:cNvPr id="207" name="Picture 206" descr="/Users/helenebjorkman/Documents/ESS Corporate/ESS Multiple Frugal Logo files 20130923/ESS_Logo_Frugal_Blue_cmyk.png"/>
            <p:cNvPicPr/>
            <p:nvPr/>
          </p:nvPicPr>
          <p:blipFill>
            <a:blip r:embed="rId6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5840" y="5344743"/>
              <a:ext cx="495870" cy="322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208" name="Group 207"/>
          <p:cNvGrpSpPr/>
          <p:nvPr/>
        </p:nvGrpSpPr>
        <p:grpSpPr>
          <a:xfrm>
            <a:off x="385192" y="4676879"/>
            <a:ext cx="516114" cy="765147"/>
            <a:chOff x="179394" y="5178818"/>
            <a:chExt cx="660248" cy="1391591"/>
          </a:xfrm>
        </p:grpSpPr>
        <p:pic>
          <p:nvPicPr>
            <p:cNvPr id="209" name="Picture 3"/>
            <p:cNvPicPr>
              <a:picLocks noChangeAspect="1" noChangeArrowheads="1"/>
            </p:cNvPicPr>
            <p:nvPr/>
          </p:nvPicPr>
          <p:blipFill>
            <a:blip r:embed="rId6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066" y="5650785"/>
              <a:ext cx="515581" cy="919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6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9394" y="5178818"/>
              <a:ext cx="660248" cy="429364"/>
            </a:xfrm>
            <a:prstGeom prst="rect">
              <a:avLst/>
            </a:prstGeom>
          </p:spPr>
        </p:pic>
      </p:grpSp>
      <p:grpSp>
        <p:nvGrpSpPr>
          <p:cNvPr id="211" name="Group 210"/>
          <p:cNvGrpSpPr/>
          <p:nvPr/>
        </p:nvGrpSpPr>
        <p:grpSpPr>
          <a:xfrm>
            <a:off x="2684980" y="4653136"/>
            <a:ext cx="1107116" cy="798306"/>
            <a:chOff x="2314134" y="5205173"/>
            <a:chExt cx="1416298" cy="1451898"/>
          </a:xfrm>
        </p:grpSpPr>
        <p:grpSp>
          <p:nvGrpSpPr>
            <p:cNvPr id="212" name="Group 211"/>
            <p:cNvGrpSpPr/>
            <p:nvPr/>
          </p:nvGrpSpPr>
          <p:grpSpPr>
            <a:xfrm>
              <a:off x="2314134" y="5581725"/>
              <a:ext cx="1416298" cy="1075346"/>
              <a:chOff x="2339752" y="4221088"/>
              <a:chExt cx="2664296" cy="2587514"/>
            </a:xfrm>
          </p:grpSpPr>
          <p:pic>
            <p:nvPicPr>
              <p:cNvPr id="214" name="Picture 213" descr="Screen Shot 2016-03-10 at 14.19.44.png"/>
              <p:cNvPicPr>
                <a:picLocks noChangeAspect="1"/>
              </p:cNvPicPr>
              <p:nvPr/>
            </p:nvPicPr>
            <p:blipFill>
              <a:blip r:embed="rId6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39752" y="4221088"/>
                <a:ext cx="2592288" cy="2587514"/>
              </a:xfrm>
              <a:prstGeom prst="rect">
                <a:avLst/>
              </a:prstGeom>
            </p:spPr>
          </p:pic>
          <p:sp>
            <p:nvSpPr>
              <p:cNvPr id="215" name="Rectangle 214"/>
              <p:cNvSpPr/>
              <p:nvPr/>
            </p:nvSpPr>
            <p:spPr>
              <a:xfrm>
                <a:off x="4716016" y="5373216"/>
                <a:ext cx="288032" cy="3600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6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5340" y="5205173"/>
              <a:ext cx="926674" cy="343963"/>
            </a:xfrm>
            <a:prstGeom prst="rect">
              <a:avLst/>
            </a:prstGeom>
          </p:spPr>
        </p:pic>
      </p:grpSp>
      <p:grpSp>
        <p:nvGrpSpPr>
          <p:cNvPr id="216" name="Group 215"/>
          <p:cNvGrpSpPr/>
          <p:nvPr/>
        </p:nvGrpSpPr>
        <p:grpSpPr>
          <a:xfrm>
            <a:off x="1349485" y="4736248"/>
            <a:ext cx="820430" cy="819642"/>
            <a:chOff x="1058701" y="5193573"/>
            <a:chExt cx="1049550" cy="1490702"/>
          </a:xfrm>
        </p:grpSpPr>
        <p:pic>
          <p:nvPicPr>
            <p:cNvPr id="217" name="Content Placeholder 3" descr="Phase Reference Line test .jpg"/>
            <p:cNvPicPr>
              <a:picLocks noChangeAspect="1"/>
            </p:cNvPicPr>
            <p:nvPr/>
          </p:nvPicPr>
          <p:blipFill rotWithShape="1">
            <a:blip r:embed="rId6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25" r="-515"/>
            <a:stretch/>
          </p:blipFill>
          <p:spPr>
            <a:xfrm>
              <a:off x="1058701" y="6075732"/>
              <a:ext cx="1049550" cy="608543"/>
            </a:xfrm>
            <a:prstGeom prst="rect">
              <a:avLst/>
            </a:prstGeom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 rotWithShape="1">
            <a:blip r:embed="rId7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46976" y="5657193"/>
              <a:ext cx="273478" cy="304342"/>
            </a:xfrm>
            <a:prstGeom prst="rect">
              <a:avLst/>
            </a:prstGeom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7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6145" y="5657192"/>
              <a:ext cx="304656" cy="283401"/>
            </a:xfrm>
            <a:prstGeom prst="rect">
              <a:avLst/>
            </a:prstGeom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7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5379" y="5193573"/>
              <a:ext cx="299439" cy="440351"/>
            </a:xfrm>
            <a:prstGeom prst="rect">
              <a:avLst/>
            </a:prstGeom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7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0764" y="5223897"/>
              <a:ext cx="449979" cy="424980"/>
            </a:xfrm>
            <a:prstGeom prst="rect">
              <a:avLst/>
            </a:prstGeom>
          </p:spPr>
        </p:pic>
      </p:grpSp>
      <p:pic>
        <p:nvPicPr>
          <p:cNvPr id="222" name="Picture 221"/>
          <p:cNvPicPr>
            <a:picLocks noChangeAspect="1"/>
          </p:cNvPicPr>
          <p:nvPr/>
        </p:nvPicPr>
        <p:blipFill>
          <a:blip r:embed="rId54"/>
          <a:stretch>
            <a:fillRect/>
          </a:stretch>
        </p:blipFill>
        <p:spPr>
          <a:xfrm>
            <a:off x="8257455" y="4718854"/>
            <a:ext cx="268263" cy="247305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52" y="5033881"/>
            <a:ext cx="290534" cy="317491"/>
          </a:xfrm>
          <a:prstGeom prst="rect">
            <a:avLst/>
          </a:prstGeom>
        </p:spPr>
      </p:pic>
      <p:pic>
        <p:nvPicPr>
          <p:cNvPr id="203" name="Picture 202">
            <a:extLst>
              <a:ext uri="{FF2B5EF4-FFF2-40B4-BE49-F238E27FC236}">
                <a16:creationId xmlns:a16="http://schemas.microsoft.com/office/drawing/2014/main" xmlns="" id="{4FD09BE1-548E-BC45-9D9B-2B2AC0A1D37D}"/>
              </a:ext>
            </a:extLst>
          </p:cNvPr>
          <p:cNvPicPr>
            <a:picLocks noChangeAspect="1"/>
          </p:cNvPicPr>
          <p:nvPr/>
        </p:nvPicPr>
        <p:blipFill>
          <a:blip r:embed="rId75"/>
          <a:stretch>
            <a:fillRect/>
          </a:stretch>
        </p:blipFill>
        <p:spPr>
          <a:xfrm>
            <a:off x="134368" y="3549447"/>
            <a:ext cx="8901775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627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F9430-6232-384D-816D-952933AA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E6D6F-D996-0A49-B85A-9E012348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60" y="3717032"/>
            <a:ext cx="8229600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HOW WE ORGANIZE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87DF86-92CA-834B-A9CF-4559C3D1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3407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DDA58-BDF8-BB4C-95F1-2786788847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to get to beam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83791F5-5248-2340-9051-2D1F94133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xmlns="" id="{EE3C5D78-FB6F-6445-BEB4-87018A2F7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7638769"/>
              </p:ext>
            </p:extLst>
          </p:nvPr>
        </p:nvGraphicFramePr>
        <p:xfrm>
          <a:off x="899592" y="1913747"/>
          <a:ext cx="7787208" cy="22608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3" name="Content Placeholder 11">
            <a:extLst>
              <a:ext uri="{FF2B5EF4-FFF2-40B4-BE49-F238E27FC236}">
                <a16:creationId xmlns:a16="http://schemas.microsoft.com/office/drawing/2014/main" xmlns="" id="{10B98841-798A-754D-949B-4317A779D4F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5824630"/>
              </p:ext>
            </p:extLst>
          </p:nvPr>
        </p:nvGraphicFramePr>
        <p:xfrm>
          <a:off x="323528" y="4077072"/>
          <a:ext cx="6048672" cy="4606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2682EA3B-C847-D54E-B1E5-C163F539E5D0}"/>
              </a:ext>
            </a:extLst>
          </p:cNvPr>
          <p:cNvCxnSpPr>
            <a:cxnSpLocks/>
          </p:cNvCxnSpPr>
          <p:nvPr/>
        </p:nvCxnSpPr>
        <p:spPr>
          <a:xfrm>
            <a:off x="6012160" y="1844824"/>
            <a:ext cx="0" cy="3312368"/>
          </a:xfrm>
          <a:prstGeom prst="line">
            <a:avLst/>
          </a:prstGeom>
          <a:ln>
            <a:solidFill>
              <a:schemeClr val="accent2">
                <a:shade val="95000"/>
                <a:satMod val="105000"/>
              </a:schemeClr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DCEDC3D-2D41-F147-8C80-3F1E2EDB7285}"/>
              </a:ext>
            </a:extLst>
          </p:cNvPr>
          <p:cNvSpPr txBox="1"/>
          <p:nvPr/>
        </p:nvSpPr>
        <p:spPr>
          <a:xfrm>
            <a:off x="1804864" y="5373216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GREEN FIELD FACILITY/EVERYTHING NEW/</a:t>
            </a:r>
            <a:r>
              <a:rPr lang="en-US" b="1" dirty="0">
                <a:solidFill>
                  <a:srgbClr val="FF0000"/>
                </a:solidFill>
              </a:rPr>
              <a:t>TAKES TIME</a:t>
            </a:r>
          </a:p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2C5FB38-574C-784C-9AE7-37BF19AD61AF}"/>
              </a:ext>
            </a:extLst>
          </p:cNvPr>
          <p:cNvSpPr txBox="1"/>
          <p:nvPr/>
        </p:nvSpPr>
        <p:spPr>
          <a:xfrm>
            <a:off x="1804864" y="6054715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We will be commissioning in stages</a:t>
            </a:r>
            <a:endParaRPr lang="en-US" b="1" dirty="0">
              <a:solidFill>
                <a:srgbClr val="FF0000"/>
              </a:solidFill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4333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E43108-135F-5E48-B910-B307AB88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BBD7F5D-49CB-A245-88A6-28DE79A6C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3091918"/>
            <a:ext cx="8435280" cy="3433426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GB" b="1" dirty="0">
                <a:solidFill>
                  <a:schemeClr val="tx1"/>
                </a:solidFill>
              </a:rPr>
              <a:t>Ion source and LEBT (75 </a:t>
            </a:r>
            <a:r>
              <a:rPr lang="en-GB" b="1" dirty="0" err="1">
                <a:solidFill>
                  <a:schemeClr val="tx1"/>
                </a:solidFill>
              </a:rPr>
              <a:t>keV</a:t>
            </a:r>
            <a:r>
              <a:rPr lang="en-GB" b="1" dirty="0">
                <a:solidFill>
                  <a:schemeClr val="tx1"/>
                </a:solidFill>
              </a:rPr>
              <a:t>), beam to FC</a:t>
            </a:r>
            <a:endParaRPr lang="sv-SE" b="1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RFQ and MEBT (3.6 MeV), beam to FC</a:t>
            </a:r>
            <a:endParaRPr lang="sv-SE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DTL1 (22 MeV), beam to FC</a:t>
            </a:r>
            <a:endParaRPr lang="sv-SE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DTL2 to DTL4 (40 MeV, 57 MeV, 74 MeV), beam to FC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DTL5 and SCL, beam to Beam Dump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GB" dirty="0">
                <a:solidFill>
                  <a:schemeClr val="tx1"/>
                </a:solidFill>
              </a:rPr>
              <a:t>Full accelerator, beam to Target</a:t>
            </a:r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31A74DA-989E-3840-94B3-94DEFB7B4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52C0C1B-AF23-744A-B3B5-40401BEB86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628800"/>
            <a:ext cx="8901775" cy="125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00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94" y="5967412"/>
            <a:ext cx="7139136" cy="1143000"/>
          </a:xfrm>
        </p:spPr>
        <p:txBody>
          <a:bodyPr/>
          <a:lstStyle/>
          <a:p>
            <a:r>
              <a:rPr lang="sv-SE" b="1" dirty="0"/>
              <a:t>Ion source &amp; LEBT installation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058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Licensing process and timeline (agreed on June 2018)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-134334" y="3404376"/>
            <a:ext cx="8079350" cy="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184103" y="3448735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2019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316451" y="3450782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2021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-573623" y="3317321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776955" y="3322390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1829700" y="3346229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1423868" y="3350141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2617500" y="3346724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4173883" y="3346229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>
            <a:off x="2998015" y="3347695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7456583" y="1860810"/>
            <a:ext cx="4282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</a:rPr>
              <a:t>ESS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424840" y="4566290"/>
            <a:ext cx="49244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prstClr val="black"/>
                </a:solidFill>
                <a:latin typeface="Calibri"/>
              </a:rPr>
              <a:t>SSM</a:t>
            </a:r>
          </a:p>
        </p:txBody>
      </p:sp>
      <p:cxnSp>
        <p:nvCxnSpPr>
          <p:cNvPr id="72" name="Straight Connector 71"/>
          <p:cNvCxnSpPr/>
          <p:nvPr/>
        </p:nvCxnSpPr>
        <p:spPr>
          <a:xfrm>
            <a:off x="6924894" y="3314871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47656" y="3351501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139693" y="3351501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4963582" y="3345850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Pentagon 94"/>
          <p:cNvSpPr/>
          <p:nvPr/>
        </p:nvSpPr>
        <p:spPr>
          <a:xfrm>
            <a:off x="5794982" y="4564189"/>
            <a:ext cx="1572842" cy="378042"/>
          </a:xfrm>
          <a:prstGeom prst="homePlate">
            <a:avLst>
              <a:gd name="adj" fmla="val 18752"/>
            </a:avLst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prstClr val="white"/>
                </a:solidFill>
                <a:latin typeface="Calibri"/>
              </a:rPr>
              <a:t>Intentional neutron production trial operation review</a:t>
            </a:r>
          </a:p>
        </p:txBody>
      </p:sp>
      <p:cxnSp>
        <p:nvCxnSpPr>
          <p:cNvPr id="86" name="Straight Connector 85"/>
          <p:cNvCxnSpPr/>
          <p:nvPr/>
        </p:nvCxnSpPr>
        <p:spPr>
          <a:xfrm>
            <a:off x="4573519" y="3347695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>
            <a:off x="6882625" y="3448735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2022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3750277" y="3451840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2020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-729466" y="3453664"/>
            <a:ext cx="37702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>
                <a:solidFill>
                  <a:prstClr val="black"/>
                </a:solidFill>
                <a:latin typeface="Calibri"/>
              </a:rPr>
              <a:t>2017</a:t>
            </a:r>
            <a:endParaRPr lang="en-US" sz="750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2219405" y="3322390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5353181" y="3319552"/>
            <a:ext cx="0" cy="1759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/>
        </p:nvCxnSpPr>
        <p:spPr>
          <a:xfrm>
            <a:off x="-143207" y="3346229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>
            <a:off x="3385387" y="3343030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/>
          <p:cNvCxnSpPr/>
          <p:nvPr/>
        </p:nvCxnSpPr>
        <p:spPr>
          <a:xfrm>
            <a:off x="6528914" y="3345850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7229291" y="3013113"/>
            <a:ext cx="440753" cy="312828"/>
            <a:chOff x="6957321" y="3515952"/>
            <a:chExt cx="587671" cy="417104"/>
          </a:xfrm>
        </p:grpSpPr>
        <p:sp>
          <p:nvSpPr>
            <p:cNvPr id="117" name="Isosceles Triangle 80"/>
            <p:cNvSpPr/>
            <p:nvPr/>
          </p:nvSpPr>
          <p:spPr>
            <a:xfrm flipH="1" flipV="1">
              <a:off x="7033918" y="3733575"/>
              <a:ext cx="282774" cy="19948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6957321" y="3515952"/>
              <a:ext cx="5876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RBoT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317875" y="2998183"/>
            <a:ext cx="657905" cy="322021"/>
            <a:chOff x="3041750" y="3496042"/>
            <a:chExt cx="877207" cy="429361"/>
          </a:xfrm>
        </p:grpSpPr>
        <p:sp>
          <p:nvSpPr>
            <p:cNvPr id="119" name="Isosceles Triangle 80"/>
            <p:cNvSpPr/>
            <p:nvPr/>
          </p:nvSpPr>
          <p:spPr>
            <a:xfrm flipH="1" flipV="1">
              <a:off x="3166503" y="3725922"/>
              <a:ext cx="282774" cy="1994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3041750" y="3496042"/>
              <a:ext cx="87720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RFQBeam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422344" y="3002641"/>
            <a:ext cx="389339" cy="322021"/>
            <a:chOff x="5269711" y="3501986"/>
            <a:chExt cx="519119" cy="429361"/>
          </a:xfrm>
        </p:grpSpPr>
        <p:sp>
          <p:nvSpPr>
            <p:cNvPr id="121" name="Isosceles Triangle 80"/>
            <p:cNvSpPr/>
            <p:nvPr/>
          </p:nvSpPr>
          <p:spPr>
            <a:xfrm flipH="1" flipV="1">
              <a:off x="5347120" y="3731866"/>
              <a:ext cx="282774" cy="19948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5269711" y="3501986"/>
              <a:ext cx="519119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BoD</a:t>
              </a:r>
              <a:endParaRPr lang="en-US" sz="675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7197176" y="4062831"/>
            <a:ext cx="972108" cy="509071"/>
            <a:chOff x="2339144" y="5752869"/>
            <a:chExt cx="1296144" cy="1035598"/>
          </a:xfrm>
        </p:grpSpPr>
        <p:sp>
          <p:nvSpPr>
            <p:cNvPr id="126" name="Isosceles Triangle 66"/>
            <p:cNvSpPr/>
            <p:nvPr/>
          </p:nvSpPr>
          <p:spPr>
            <a:xfrm>
              <a:off x="2416410" y="5752869"/>
              <a:ext cx="282774" cy="309342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339144" y="6037139"/>
              <a:ext cx="1296144" cy="751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Conditional permit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7376425" y="2701506"/>
            <a:ext cx="1006106" cy="345079"/>
            <a:chOff x="7638925" y="2824879"/>
            <a:chExt cx="1341475" cy="460105"/>
          </a:xfrm>
        </p:grpSpPr>
        <p:sp>
          <p:nvSpPr>
            <p:cNvPr id="134" name="Isosceles Triangle 76"/>
            <p:cNvSpPr/>
            <p:nvPr/>
          </p:nvSpPr>
          <p:spPr>
            <a:xfrm flipH="1" flipV="1">
              <a:off x="7764377" y="3085503"/>
              <a:ext cx="282774" cy="19948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7638925" y="2824879"/>
              <a:ext cx="134147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SRR5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248138" y="2740176"/>
            <a:ext cx="1161218" cy="308649"/>
            <a:chOff x="5047003" y="3152035"/>
            <a:chExt cx="1548291" cy="411532"/>
          </a:xfrm>
        </p:grpSpPr>
        <p:sp>
          <p:nvSpPr>
            <p:cNvPr id="136" name="Isosceles Triangle 76"/>
            <p:cNvSpPr/>
            <p:nvPr/>
          </p:nvSpPr>
          <p:spPr>
            <a:xfrm flipH="1" flipV="1">
              <a:off x="5144115" y="3364086"/>
              <a:ext cx="298324" cy="19948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5047003" y="3152035"/>
              <a:ext cx="154829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SRR4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608487" y="2508014"/>
            <a:ext cx="1276311" cy="308548"/>
            <a:chOff x="5767213" y="3359679"/>
            <a:chExt cx="1701748" cy="411397"/>
          </a:xfrm>
        </p:grpSpPr>
        <p:sp>
          <p:nvSpPr>
            <p:cNvPr id="142" name="Isosceles Triangle 20"/>
            <p:cNvSpPr/>
            <p:nvPr/>
          </p:nvSpPr>
          <p:spPr>
            <a:xfrm flipH="1" flipV="1">
              <a:off x="5874649" y="3569986"/>
              <a:ext cx="282774" cy="20109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5767213" y="3359679"/>
              <a:ext cx="170174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Submission 2021-04-15</a:t>
              </a:r>
            </a:p>
          </p:txBody>
        </p:sp>
      </p:grpSp>
      <p:sp>
        <p:nvSpPr>
          <p:cNvPr id="154" name="Pentagon 153"/>
          <p:cNvSpPr/>
          <p:nvPr/>
        </p:nvSpPr>
        <p:spPr>
          <a:xfrm>
            <a:off x="4304178" y="4578275"/>
            <a:ext cx="659405" cy="378042"/>
          </a:xfrm>
          <a:prstGeom prst="homePlate">
            <a:avLst>
              <a:gd name="adj" fmla="val 18752"/>
            </a:avLst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prstClr val="white"/>
                </a:solidFill>
                <a:latin typeface="Calibri"/>
              </a:rPr>
              <a:t>SC LINAC trial operation review</a:t>
            </a:r>
          </a:p>
        </p:txBody>
      </p:sp>
      <p:grpSp>
        <p:nvGrpSpPr>
          <p:cNvPr id="158" name="Group 157"/>
          <p:cNvGrpSpPr/>
          <p:nvPr/>
        </p:nvGrpSpPr>
        <p:grpSpPr>
          <a:xfrm>
            <a:off x="5184563" y="4088114"/>
            <a:ext cx="972108" cy="483661"/>
            <a:chOff x="2339144" y="4486200"/>
            <a:chExt cx="1296144" cy="983909"/>
          </a:xfrm>
        </p:grpSpPr>
        <p:sp>
          <p:nvSpPr>
            <p:cNvPr id="159" name="Isosceles Triangle 66"/>
            <p:cNvSpPr/>
            <p:nvPr/>
          </p:nvSpPr>
          <p:spPr>
            <a:xfrm>
              <a:off x="2416410" y="4486200"/>
              <a:ext cx="282774" cy="30934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2339144" y="4718779"/>
              <a:ext cx="1296144" cy="75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Conditional permit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128108" y="2503731"/>
            <a:ext cx="1276311" cy="300290"/>
            <a:chOff x="2801823" y="3007667"/>
            <a:chExt cx="1701748" cy="400387"/>
          </a:xfrm>
        </p:grpSpPr>
        <p:sp>
          <p:nvSpPr>
            <p:cNvPr id="161" name="Isosceles Triangle 20"/>
            <p:cNvSpPr/>
            <p:nvPr/>
          </p:nvSpPr>
          <p:spPr>
            <a:xfrm flipH="1" flipV="1">
              <a:off x="2910863" y="3222634"/>
              <a:ext cx="282774" cy="18542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2801823" y="3007667"/>
              <a:ext cx="1701748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Submission 2020-04-30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214833" y="2724158"/>
            <a:ext cx="1025128" cy="310091"/>
            <a:chOff x="3907530" y="2842643"/>
            <a:chExt cx="1366837" cy="413455"/>
          </a:xfrm>
        </p:grpSpPr>
        <p:sp>
          <p:nvSpPr>
            <p:cNvPr id="138" name="Isosceles Triangle 76"/>
            <p:cNvSpPr/>
            <p:nvPr/>
          </p:nvSpPr>
          <p:spPr>
            <a:xfrm flipH="1" flipV="1">
              <a:off x="3996873" y="3056617"/>
              <a:ext cx="282774" cy="199481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3907530" y="2842643"/>
              <a:ext cx="1366837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SRR2</a:t>
              </a:r>
            </a:p>
          </p:txBody>
        </p:sp>
      </p:grpSp>
      <p:grpSp>
        <p:nvGrpSpPr>
          <p:cNvPr id="151" name="Group 150"/>
          <p:cNvGrpSpPr/>
          <p:nvPr/>
        </p:nvGrpSpPr>
        <p:grpSpPr>
          <a:xfrm>
            <a:off x="1973425" y="2498650"/>
            <a:ext cx="1292341" cy="300290"/>
            <a:chOff x="1721245" y="3513626"/>
            <a:chExt cx="1723121" cy="400387"/>
          </a:xfrm>
        </p:grpSpPr>
        <p:sp>
          <p:nvSpPr>
            <p:cNvPr id="152" name="Isosceles Triangle 20"/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1721245" y="3513626"/>
              <a:ext cx="172312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Submission 2018-12-15</a:t>
              </a: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3121348" y="4097552"/>
            <a:ext cx="972108" cy="483661"/>
            <a:chOff x="2339144" y="4486200"/>
            <a:chExt cx="1296144" cy="983909"/>
          </a:xfrm>
        </p:grpSpPr>
        <p:sp>
          <p:nvSpPr>
            <p:cNvPr id="157" name="Isosceles Triangle 66"/>
            <p:cNvSpPr/>
            <p:nvPr/>
          </p:nvSpPr>
          <p:spPr>
            <a:xfrm>
              <a:off x="2416410" y="4486200"/>
              <a:ext cx="282774" cy="309343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3" name="TextBox 162"/>
            <p:cNvSpPr txBox="1"/>
            <p:nvPr/>
          </p:nvSpPr>
          <p:spPr>
            <a:xfrm>
              <a:off x="2339144" y="4718779"/>
              <a:ext cx="1296144" cy="751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Conditional permit</a:t>
              </a:r>
            </a:p>
          </p:txBody>
        </p:sp>
      </p:grpSp>
      <p:sp>
        <p:nvSpPr>
          <p:cNvPr id="164" name="Pentagon 163"/>
          <p:cNvSpPr/>
          <p:nvPr/>
        </p:nvSpPr>
        <p:spPr>
          <a:xfrm>
            <a:off x="2146472" y="4581368"/>
            <a:ext cx="648891" cy="378042"/>
          </a:xfrm>
          <a:prstGeom prst="homePlate">
            <a:avLst>
              <a:gd name="adj" fmla="val 18752"/>
            </a:avLst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>
                <a:solidFill>
                  <a:prstClr val="white"/>
                </a:solidFill>
                <a:latin typeface="Calibri"/>
              </a:rPr>
              <a:t>Warm LINAC trial operation review</a:t>
            </a:r>
          </a:p>
        </p:txBody>
      </p:sp>
      <p:cxnSp>
        <p:nvCxnSpPr>
          <p:cNvPr id="170" name="Straight Connector 169"/>
          <p:cNvCxnSpPr/>
          <p:nvPr/>
        </p:nvCxnSpPr>
        <p:spPr>
          <a:xfrm>
            <a:off x="7318948" y="3338365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/>
          <p:cNvCxnSpPr/>
          <p:nvPr/>
        </p:nvCxnSpPr>
        <p:spPr>
          <a:xfrm>
            <a:off x="7717833" y="3345197"/>
            <a:ext cx="0" cy="1152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/>
          <p:cNvCxnSpPr/>
          <p:nvPr/>
        </p:nvCxnSpPr>
        <p:spPr>
          <a:xfrm>
            <a:off x="1553335" y="3368026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172"/>
          <p:cNvCxnSpPr/>
          <p:nvPr/>
        </p:nvCxnSpPr>
        <p:spPr>
          <a:xfrm>
            <a:off x="1686295" y="336569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174"/>
          <p:cNvCxnSpPr/>
          <p:nvPr/>
        </p:nvCxnSpPr>
        <p:spPr>
          <a:xfrm>
            <a:off x="1956881" y="3365698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175"/>
          <p:cNvCxnSpPr/>
          <p:nvPr/>
        </p:nvCxnSpPr>
        <p:spPr>
          <a:xfrm>
            <a:off x="2089841" y="3363365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/>
        </p:nvCxnSpPr>
        <p:spPr>
          <a:xfrm>
            <a:off x="2341766" y="336803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177"/>
          <p:cNvCxnSpPr/>
          <p:nvPr/>
        </p:nvCxnSpPr>
        <p:spPr>
          <a:xfrm>
            <a:off x="2474726" y="336569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>
            <a:off x="2740649" y="336570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179"/>
          <p:cNvCxnSpPr/>
          <p:nvPr/>
        </p:nvCxnSpPr>
        <p:spPr>
          <a:xfrm>
            <a:off x="2873609" y="3363368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180"/>
          <p:cNvCxnSpPr/>
          <p:nvPr/>
        </p:nvCxnSpPr>
        <p:spPr>
          <a:xfrm>
            <a:off x="3130201" y="3368035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181"/>
          <p:cNvCxnSpPr/>
          <p:nvPr/>
        </p:nvCxnSpPr>
        <p:spPr>
          <a:xfrm>
            <a:off x="3263161" y="336570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182"/>
          <p:cNvCxnSpPr/>
          <p:nvPr/>
        </p:nvCxnSpPr>
        <p:spPr>
          <a:xfrm>
            <a:off x="3510421" y="3365706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/>
          <p:cNvCxnSpPr/>
          <p:nvPr/>
        </p:nvCxnSpPr>
        <p:spPr>
          <a:xfrm>
            <a:off x="3643381" y="3363374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/>
          <p:cNvCxnSpPr/>
          <p:nvPr/>
        </p:nvCxnSpPr>
        <p:spPr>
          <a:xfrm>
            <a:off x="4702398" y="336804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/>
          <p:cNvCxnSpPr/>
          <p:nvPr/>
        </p:nvCxnSpPr>
        <p:spPr>
          <a:xfrm>
            <a:off x="4835358" y="336571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190"/>
          <p:cNvCxnSpPr/>
          <p:nvPr/>
        </p:nvCxnSpPr>
        <p:spPr>
          <a:xfrm>
            <a:off x="5091950" y="336571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191"/>
          <p:cNvCxnSpPr/>
          <p:nvPr/>
        </p:nvCxnSpPr>
        <p:spPr>
          <a:xfrm>
            <a:off x="5224910" y="336337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192"/>
          <p:cNvCxnSpPr/>
          <p:nvPr/>
        </p:nvCxnSpPr>
        <p:spPr>
          <a:xfrm>
            <a:off x="5481501" y="3368044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5614461" y="336571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>
            <a:off x="5871053" y="336571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/>
          <p:cNvCxnSpPr/>
          <p:nvPr/>
        </p:nvCxnSpPr>
        <p:spPr>
          <a:xfrm>
            <a:off x="6004013" y="336337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/>
          <p:cNvCxnSpPr/>
          <p:nvPr/>
        </p:nvCxnSpPr>
        <p:spPr>
          <a:xfrm>
            <a:off x="6269934" y="3368042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/>
          <p:cNvCxnSpPr/>
          <p:nvPr/>
        </p:nvCxnSpPr>
        <p:spPr>
          <a:xfrm>
            <a:off x="6402894" y="336571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198"/>
          <p:cNvCxnSpPr/>
          <p:nvPr/>
        </p:nvCxnSpPr>
        <p:spPr>
          <a:xfrm>
            <a:off x="6664151" y="3365711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199"/>
          <p:cNvCxnSpPr/>
          <p:nvPr/>
        </p:nvCxnSpPr>
        <p:spPr>
          <a:xfrm>
            <a:off x="6797111" y="336337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00"/>
          <p:cNvCxnSpPr/>
          <p:nvPr/>
        </p:nvCxnSpPr>
        <p:spPr>
          <a:xfrm>
            <a:off x="7063033" y="3368047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01"/>
          <p:cNvCxnSpPr/>
          <p:nvPr/>
        </p:nvCxnSpPr>
        <p:spPr>
          <a:xfrm>
            <a:off x="7195993" y="3365714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02"/>
          <p:cNvCxnSpPr/>
          <p:nvPr/>
        </p:nvCxnSpPr>
        <p:spPr>
          <a:xfrm>
            <a:off x="7452583" y="336571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03"/>
          <p:cNvCxnSpPr/>
          <p:nvPr/>
        </p:nvCxnSpPr>
        <p:spPr>
          <a:xfrm>
            <a:off x="7585543" y="336338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/>
          <p:cNvCxnSpPr/>
          <p:nvPr/>
        </p:nvCxnSpPr>
        <p:spPr>
          <a:xfrm>
            <a:off x="-235" y="3368048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05"/>
          <p:cNvCxnSpPr/>
          <p:nvPr/>
        </p:nvCxnSpPr>
        <p:spPr>
          <a:xfrm>
            <a:off x="1275725" y="3365716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904637" y="3368039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4037597" y="3365706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4308182" y="3370373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441142" y="3368040"/>
            <a:ext cx="0" cy="69425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0" name="Group 109">
            <a:extLst>
              <a:ext uri="{FF2B5EF4-FFF2-40B4-BE49-F238E27FC236}">
                <a16:creationId xmlns:a16="http://schemas.microsoft.com/office/drawing/2014/main" xmlns="" id="{32B5B083-3C51-AC49-B9B1-E78C26FFA7B0}"/>
              </a:ext>
            </a:extLst>
          </p:cNvPr>
          <p:cNvGrpSpPr/>
          <p:nvPr/>
        </p:nvGrpSpPr>
        <p:grpSpPr>
          <a:xfrm>
            <a:off x="7682596" y="3008855"/>
            <a:ext cx="440753" cy="312828"/>
            <a:chOff x="6957321" y="3515952"/>
            <a:chExt cx="587671" cy="417104"/>
          </a:xfrm>
        </p:grpSpPr>
        <p:sp>
          <p:nvSpPr>
            <p:cNvPr id="111" name="Isosceles Triangle 80">
              <a:extLst>
                <a:ext uri="{FF2B5EF4-FFF2-40B4-BE49-F238E27FC236}">
                  <a16:creationId xmlns:a16="http://schemas.microsoft.com/office/drawing/2014/main" xmlns="" id="{AD722808-20EF-AA43-9523-9D3E01C14719}"/>
                </a:ext>
              </a:extLst>
            </p:cNvPr>
            <p:cNvSpPr/>
            <p:nvPr/>
          </p:nvSpPr>
          <p:spPr>
            <a:xfrm flipH="1" flipV="1">
              <a:off x="7033918" y="3733575"/>
              <a:ext cx="282774" cy="19948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xmlns="" id="{37C24075-D3BC-4E4E-9659-C37BE35BAB3C}"/>
                </a:ext>
              </a:extLst>
            </p:cNvPr>
            <p:cNvSpPr txBox="1"/>
            <p:nvPr/>
          </p:nvSpPr>
          <p:spPr>
            <a:xfrm>
              <a:off x="6957321" y="3515952"/>
              <a:ext cx="5876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err="1">
                  <a:solidFill>
                    <a:prstClr val="black"/>
                  </a:solidFill>
                  <a:latin typeface="Calibri"/>
                </a:rPr>
                <a:t>BoT</a:t>
              </a:r>
              <a:endParaRPr lang="en-US" sz="900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xmlns="" id="{B4CFC1B8-BE49-974B-B4F6-13B4A5960780}"/>
              </a:ext>
            </a:extLst>
          </p:cNvPr>
          <p:cNvGrpSpPr/>
          <p:nvPr/>
        </p:nvGrpSpPr>
        <p:grpSpPr>
          <a:xfrm>
            <a:off x="1252924" y="1556792"/>
            <a:ext cx="1410964" cy="300290"/>
            <a:chOff x="1721245" y="3513626"/>
            <a:chExt cx="1881285" cy="400387"/>
          </a:xfrm>
        </p:grpSpPr>
        <p:sp>
          <p:nvSpPr>
            <p:cNvPr id="114" name="Isosceles Triangle 20">
              <a:extLst>
                <a:ext uri="{FF2B5EF4-FFF2-40B4-BE49-F238E27FC236}">
                  <a16:creationId xmlns:a16="http://schemas.microsoft.com/office/drawing/2014/main" xmlns="" id="{BF507328-D7DF-7845-B9EB-148ABD8F032E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xmlns="" id="{9053CCBA-01F4-0E4B-8F42-4AF0C8024F32}"/>
                </a:ext>
              </a:extLst>
            </p:cNvPr>
            <p:cNvSpPr txBox="1"/>
            <p:nvPr/>
          </p:nvSpPr>
          <p:spPr>
            <a:xfrm>
              <a:off x="1721245" y="3513626"/>
              <a:ext cx="1881285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b="1" dirty="0">
                  <a:solidFill>
                    <a:prstClr val="black"/>
                  </a:solidFill>
                  <a:latin typeface="Calibri"/>
                </a:rPr>
                <a:t>Ref Doc ready 2018-06-30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xmlns="" id="{9771A70A-677A-F94F-964C-11D1EDA93892}"/>
              </a:ext>
            </a:extLst>
          </p:cNvPr>
          <p:cNvGrpSpPr/>
          <p:nvPr/>
        </p:nvGrpSpPr>
        <p:grpSpPr>
          <a:xfrm>
            <a:off x="1507203" y="1698568"/>
            <a:ext cx="846707" cy="300290"/>
            <a:chOff x="1721245" y="3513626"/>
            <a:chExt cx="1128943" cy="400387"/>
          </a:xfrm>
        </p:grpSpPr>
        <p:sp>
          <p:nvSpPr>
            <p:cNvPr id="129" name="Isosceles Triangle 20">
              <a:extLst>
                <a:ext uri="{FF2B5EF4-FFF2-40B4-BE49-F238E27FC236}">
                  <a16:creationId xmlns:a16="http://schemas.microsoft.com/office/drawing/2014/main" xmlns="" id="{E867542B-62AF-9C4D-B938-0034BE58B64E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xmlns="" id="{9CFC059E-6F46-254A-BE7D-82E9CE76F24B}"/>
                </a:ext>
              </a:extLst>
            </p:cNvPr>
            <p:cNvSpPr txBox="1"/>
            <p:nvPr/>
          </p:nvSpPr>
          <p:spPr>
            <a:xfrm>
              <a:off x="1721245" y="3513626"/>
              <a:ext cx="11289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PSAR updated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xmlns="" id="{7E929E89-C402-2843-B9D6-E53007212DAE}"/>
              </a:ext>
            </a:extLst>
          </p:cNvPr>
          <p:cNvGrpSpPr/>
          <p:nvPr/>
        </p:nvGrpSpPr>
        <p:grpSpPr>
          <a:xfrm>
            <a:off x="1600689" y="1957384"/>
            <a:ext cx="938077" cy="300290"/>
            <a:chOff x="1721245" y="3513626"/>
            <a:chExt cx="1250769" cy="400387"/>
          </a:xfrm>
        </p:grpSpPr>
        <p:sp>
          <p:nvSpPr>
            <p:cNvPr id="132" name="Isosceles Triangle 20">
              <a:extLst>
                <a:ext uri="{FF2B5EF4-FFF2-40B4-BE49-F238E27FC236}">
                  <a16:creationId xmlns:a16="http://schemas.microsoft.com/office/drawing/2014/main" xmlns="" id="{524B5A36-858F-4748-9269-DCC469FED61B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xmlns="" id="{011CDB04-4AD4-1A4F-A76D-26536635471E}"/>
                </a:ext>
              </a:extLst>
            </p:cNvPr>
            <p:cNvSpPr txBox="1"/>
            <p:nvPr/>
          </p:nvSpPr>
          <p:spPr>
            <a:xfrm>
              <a:off x="1721245" y="3513626"/>
              <a:ext cx="12507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Self Assessment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F23B072-EFE0-284B-B613-A0A73D6BB4BF}"/>
              </a:ext>
            </a:extLst>
          </p:cNvPr>
          <p:cNvSpPr/>
          <p:nvPr/>
        </p:nvSpPr>
        <p:spPr>
          <a:xfrm>
            <a:off x="1771858" y="2375616"/>
            <a:ext cx="317984" cy="10485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E2704B1-E4F6-6A4A-9906-CD2BFBD35A3B}"/>
              </a:ext>
            </a:extLst>
          </p:cNvPr>
          <p:cNvSpPr txBox="1"/>
          <p:nvPr/>
        </p:nvSpPr>
        <p:spPr>
          <a:xfrm>
            <a:off x="1686296" y="2212770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  <a:latin typeface="Calibri"/>
              </a:rPr>
              <a:t>Independent Safety Review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xmlns="" id="{32B924CF-49B5-E949-AE1E-B245C410AFFD}"/>
              </a:ext>
            </a:extLst>
          </p:cNvPr>
          <p:cNvGrpSpPr/>
          <p:nvPr/>
        </p:nvGrpSpPr>
        <p:grpSpPr>
          <a:xfrm>
            <a:off x="3409111" y="1567965"/>
            <a:ext cx="1394934" cy="300290"/>
            <a:chOff x="1721245" y="3513626"/>
            <a:chExt cx="1859911" cy="400387"/>
          </a:xfrm>
        </p:grpSpPr>
        <p:sp>
          <p:nvSpPr>
            <p:cNvPr id="147" name="Isosceles Triangle 20">
              <a:extLst>
                <a:ext uri="{FF2B5EF4-FFF2-40B4-BE49-F238E27FC236}">
                  <a16:creationId xmlns:a16="http://schemas.microsoft.com/office/drawing/2014/main" xmlns="" id="{E62ACB72-B691-DE4F-A8A3-86D1E45A3890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xmlns="" id="{C1DAAD28-7014-284D-B268-D965B3506F05}"/>
                </a:ext>
              </a:extLst>
            </p:cNvPr>
            <p:cNvSpPr txBox="1"/>
            <p:nvPr/>
          </p:nvSpPr>
          <p:spPr>
            <a:xfrm>
              <a:off x="1721245" y="3513626"/>
              <a:ext cx="18599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Ref Doc ready 2019-11-15</a:t>
              </a:r>
            </a:p>
          </p:txBody>
        </p:sp>
      </p:grpSp>
      <p:grpSp>
        <p:nvGrpSpPr>
          <p:cNvPr id="149" name="Group 148">
            <a:extLst>
              <a:ext uri="{FF2B5EF4-FFF2-40B4-BE49-F238E27FC236}">
                <a16:creationId xmlns:a16="http://schemas.microsoft.com/office/drawing/2014/main" xmlns="" id="{E1FECBEC-4F55-2846-A48F-C879493149E8}"/>
              </a:ext>
            </a:extLst>
          </p:cNvPr>
          <p:cNvGrpSpPr/>
          <p:nvPr/>
        </p:nvGrpSpPr>
        <p:grpSpPr>
          <a:xfrm>
            <a:off x="3663391" y="1709741"/>
            <a:ext cx="846707" cy="300290"/>
            <a:chOff x="1721245" y="3513626"/>
            <a:chExt cx="1128943" cy="400387"/>
          </a:xfrm>
        </p:grpSpPr>
        <p:sp>
          <p:nvSpPr>
            <p:cNvPr id="150" name="Isosceles Triangle 20">
              <a:extLst>
                <a:ext uri="{FF2B5EF4-FFF2-40B4-BE49-F238E27FC236}">
                  <a16:creationId xmlns:a16="http://schemas.microsoft.com/office/drawing/2014/main" xmlns="" id="{2CA1C960-E31D-3A47-87BF-AF92C59CB211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xmlns="" id="{7202640E-B133-CB48-9DE2-352DFDEDD14C}"/>
                </a:ext>
              </a:extLst>
            </p:cNvPr>
            <p:cNvSpPr txBox="1"/>
            <p:nvPr/>
          </p:nvSpPr>
          <p:spPr>
            <a:xfrm>
              <a:off x="1721245" y="3513626"/>
              <a:ext cx="11289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PSAR updated</a:t>
              </a:r>
            </a:p>
          </p:txBody>
        </p:sp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xmlns="" id="{FB557AC7-FDBC-AB45-B856-1078D28F87A2}"/>
              </a:ext>
            </a:extLst>
          </p:cNvPr>
          <p:cNvGrpSpPr/>
          <p:nvPr/>
        </p:nvGrpSpPr>
        <p:grpSpPr>
          <a:xfrm>
            <a:off x="3756877" y="1968557"/>
            <a:ext cx="938077" cy="300290"/>
            <a:chOff x="1721245" y="3513626"/>
            <a:chExt cx="1250769" cy="400387"/>
          </a:xfrm>
        </p:grpSpPr>
        <p:sp>
          <p:nvSpPr>
            <p:cNvPr id="166" name="Isosceles Triangle 20">
              <a:extLst>
                <a:ext uri="{FF2B5EF4-FFF2-40B4-BE49-F238E27FC236}">
                  <a16:creationId xmlns:a16="http://schemas.microsoft.com/office/drawing/2014/main" xmlns="" id="{A15D8D3D-4E39-4D4E-A11A-0234D79904AF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7" name="TextBox 166">
              <a:extLst>
                <a:ext uri="{FF2B5EF4-FFF2-40B4-BE49-F238E27FC236}">
                  <a16:creationId xmlns:a16="http://schemas.microsoft.com/office/drawing/2014/main" xmlns="" id="{B99BD78C-CD07-8A4F-B3FC-B25F667943A1}"/>
                </a:ext>
              </a:extLst>
            </p:cNvPr>
            <p:cNvSpPr txBox="1"/>
            <p:nvPr/>
          </p:nvSpPr>
          <p:spPr>
            <a:xfrm>
              <a:off x="1721245" y="3513626"/>
              <a:ext cx="12507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Self Assessment</a:t>
              </a:r>
            </a:p>
          </p:txBody>
        </p:sp>
      </p:grpSp>
      <p:sp>
        <p:nvSpPr>
          <p:cNvPr id="168" name="Rectangle 167">
            <a:extLst>
              <a:ext uri="{FF2B5EF4-FFF2-40B4-BE49-F238E27FC236}">
                <a16:creationId xmlns:a16="http://schemas.microsoft.com/office/drawing/2014/main" xmlns="" id="{7540D281-0664-A641-AD67-707A195AB0E7}"/>
              </a:ext>
            </a:extLst>
          </p:cNvPr>
          <p:cNvSpPr/>
          <p:nvPr/>
        </p:nvSpPr>
        <p:spPr>
          <a:xfrm>
            <a:off x="3928046" y="2386788"/>
            <a:ext cx="317984" cy="10485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xmlns="" id="{9EEFF0A0-894C-3C42-A0CA-A8807259BCE0}"/>
              </a:ext>
            </a:extLst>
          </p:cNvPr>
          <p:cNvSpPr txBox="1"/>
          <p:nvPr/>
        </p:nvSpPr>
        <p:spPr>
          <a:xfrm>
            <a:off x="3842483" y="2223943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  <a:latin typeface="Calibri"/>
              </a:rPr>
              <a:t>Independent Safety Review</a:t>
            </a:r>
          </a:p>
        </p:txBody>
      </p:sp>
      <p:grpSp>
        <p:nvGrpSpPr>
          <p:cNvPr id="185" name="Group 184">
            <a:extLst>
              <a:ext uri="{FF2B5EF4-FFF2-40B4-BE49-F238E27FC236}">
                <a16:creationId xmlns:a16="http://schemas.microsoft.com/office/drawing/2014/main" xmlns="" id="{B820E329-B19F-8142-B30C-05176D90C011}"/>
              </a:ext>
            </a:extLst>
          </p:cNvPr>
          <p:cNvGrpSpPr/>
          <p:nvPr/>
        </p:nvGrpSpPr>
        <p:grpSpPr>
          <a:xfrm>
            <a:off x="4915625" y="1563667"/>
            <a:ext cx="1394934" cy="300290"/>
            <a:chOff x="1721245" y="3513626"/>
            <a:chExt cx="1859911" cy="400387"/>
          </a:xfrm>
        </p:grpSpPr>
        <p:sp>
          <p:nvSpPr>
            <p:cNvPr id="186" name="Isosceles Triangle 20">
              <a:extLst>
                <a:ext uri="{FF2B5EF4-FFF2-40B4-BE49-F238E27FC236}">
                  <a16:creationId xmlns:a16="http://schemas.microsoft.com/office/drawing/2014/main" xmlns="" id="{9C6A47D6-03E1-D84F-87F4-6528506A9DBC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xmlns="" id="{16B70B0D-0FC3-874D-BA52-087EB05DE1C0}"/>
                </a:ext>
              </a:extLst>
            </p:cNvPr>
            <p:cNvSpPr txBox="1"/>
            <p:nvPr/>
          </p:nvSpPr>
          <p:spPr>
            <a:xfrm>
              <a:off x="1721245" y="3513626"/>
              <a:ext cx="1859911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Ref Doc ready 2020-10-30</a:t>
              </a: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xmlns="" id="{1D096609-DDF2-5B4D-8A1D-DD92621FCB3C}"/>
              </a:ext>
            </a:extLst>
          </p:cNvPr>
          <p:cNvGrpSpPr/>
          <p:nvPr/>
        </p:nvGrpSpPr>
        <p:grpSpPr>
          <a:xfrm>
            <a:off x="5169905" y="1705444"/>
            <a:ext cx="846707" cy="300290"/>
            <a:chOff x="1721245" y="3513626"/>
            <a:chExt cx="1128943" cy="400387"/>
          </a:xfrm>
        </p:grpSpPr>
        <p:sp>
          <p:nvSpPr>
            <p:cNvPr id="207" name="Isosceles Triangle 20">
              <a:extLst>
                <a:ext uri="{FF2B5EF4-FFF2-40B4-BE49-F238E27FC236}">
                  <a16:creationId xmlns:a16="http://schemas.microsoft.com/office/drawing/2014/main" xmlns="" id="{23472352-F4DA-6946-B8E9-22CD1D8BA230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xmlns="" id="{68D74F73-A194-B04D-8C4B-55A328FD4526}"/>
                </a:ext>
              </a:extLst>
            </p:cNvPr>
            <p:cNvSpPr txBox="1"/>
            <p:nvPr/>
          </p:nvSpPr>
          <p:spPr>
            <a:xfrm>
              <a:off x="1721245" y="3513626"/>
              <a:ext cx="1128943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PSAR updated</a:t>
              </a: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xmlns="" id="{FF4B73F7-FA46-E546-BDEF-1358658424ED}"/>
              </a:ext>
            </a:extLst>
          </p:cNvPr>
          <p:cNvGrpSpPr/>
          <p:nvPr/>
        </p:nvGrpSpPr>
        <p:grpSpPr>
          <a:xfrm>
            <a:off x="5263391" y="1964260"/>
            <a:ext cx="938077" cy="300290"/>
            <a:chOff x="1721245" y="3513626"/>
            <a:chExt cx="1250769" cy="400387"/>
          </a:xfrm>
        </p:grpSpPr>
        <p:sp>
          <p:nvSpPr>
            <p:cNvPr id="210" name="Isosceles Triangle 20">
              <a:extLst>
                <a:ext uri="{FF2B5EF4-FFF2-40B4-BE49-F238E27FC236}">
                  <a16:creationId xmlns:a16="http://schemas.microsoft.com/office/drawing/2014/main" xmlns="" id="{1CAB399F-5489-7A40-9814-3B9DFA4AA053}"/>
                </a:ext>
              </a:extLst>
            </p:cNvPr>
            <p:cNvSpPr/>
            <p:nvPr/>
          </p:nvSpPr>
          <p:spPr>
            <a:xfrm flipH="1" flipV="1">
              <a:off x="1811003" y="3720878"/>
              <a:ext cx="282774" cy="193135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1" name="TextBox 210">
              <a:extLst>
                <a:ext uri="{FF2B5EF4-FFF2-40B4-BE49-F238E27FC236}">
                  <a16:creationId xmlns:a16="http://schemas.microsoft.com/office/drawing/2014/main" xmlns="" id="{3A4F241C-2277-AC42-A1A4-532612B91244}"/>
                </a:ext>
              </a:extLst>
            </p:cNvPr>
            <p:cNvSpPr txBox="1"/>
            <p:nvPr/>
          </p:nvSpPr>
          <p:spPr>
            <a:xfrm>
              <a:off x="1721245" y="3513626"/>
              <a:ext cx="1250769" cy="307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solidFill>
                    <a:prstClr val="black"/>
                  </a:solidFill>
                  <a:latin typeface="Calibri"/>
                </a:rPr>
                <a:t>Self Assessment</a:t>
              </a:r>
            </a:p>
          </p:txBody>
        </p: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xmlns="" id="{4ABAE7BD-0BE9-6442-AA69-CD9DB31B4714}"/>
              </a:ext>
            </a:extLst>
          </p:cNvPr>
          <p:cNvSpPr/>
          <p:nvPr/>
        </p:nvSpPr>
        <p:spPr>
          <a:xfrm>
            <a:off x="5434561" y="2382491"/>
            <a:ext cx="317984" cy="104859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35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:a16="http://schemas.microsoft.com/office/drawing/2014/main" xmlns="" id="{E8904AC2-761A-D647-A4EB-F090B9BF1C40}"/>
              </a:ext>
            </a:extLst>
          </p:cNvPr>
          <p:cNvSpPr txBox="1"/>
          <p:nvPr/>
        </p:nvSpPr>
        <p:spPr>
          <a:xfrm>
            <a:off x="5348998" y="2219645"/>
            <a:ext cx="147348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>
                <a:solidFill>
                  <a:prstClr val="black"/>
                </a:solidFill>
                <a:latin typeface="Calibri"/>
              </a:rPr>
              <a:t>Independent Safety Review</a:t>
            </a:r>
          </a:p>
        </p:txBody>
      </p:sp>
      <p:sp>
        <p:nvSpPr>
          <p:cNvPr id="145" name="Isosceles Triangle 80">
            <a:extLst>
              <a:ext uri="{FF2B5EF4-FFF2-40B4-BE49-F238E27FC236}">
                <a16:creationId xmlns:a16="http://schemas.microsoft.com/office/drawing/2014/main" xmlns="" id="{242CDC2F-E756-4D4C-BACD-E27F6B6BEB84}"/>
              </a:ext>
            </a:extLst>
          </p:cNvPr>
          <p:cNvSpPr/>
          <p:nvPr/>
        </p:nvSpPr>
        <p:spPr>
          <a:xfrm rot="10800000" flipH="1" flipV="1">
            <a:off x="1311523" y="3703985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xmlns="" id="{E0B28FC9-1AA9-2A46-9301-98593FA1E0E2}"/>
              </a:ext>
            </a:extLst>
          </p:cNvPr>
          <p:cNvSpPr txBox="1"/>
          <p:nvPr/>
        </p:nvSpPr>
        <p:spPr>
          <a:xfrm>
            <a:off x="1249193" y="3746004"/>
            <a:ext cx="7226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prstClr val="black"/>
                </a:solidFill>
                <a:latin typeface="Calibri"/>
              </a:rPr>
              <a:t>IoS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permit</a:t>
            </a:r>
          </a:p>
        </p:txBody>
      </p:sp>
      <p:grpSp>
        <p:nvGrpSpPr>
          <p:cNvPr id="236" name="Group 235">
            <a:extLst>
              <a:ext uri="{FF2B5EF4-FFF2-40B4-BE49-F238E27FC236}">
                <a16:creationId xmlns:a16="http://schemas.microsoft.com/office/drawing/2014/main" xmlns="" id="{CE3A6B80-C516-7B40-A509-06A0F920430A}"/>
              </a:ext>
            </a:extLst>
          </p:cNvPr>
          <p:cNvGrpSpPr/>
          <p:nvPr/>
        </p:nvGrpSpPr>
        <p:grpSpPr>
          <a:xfrm>
            <a:off x="1090273" y="2661456"/>
            <a:ext cx="873504" cy="328540"/>
            <a:chOff x="3111814" y="3400691"/>
            <a:chExt cx="1164672" cy="438053"/>
          </a:xfrm>
        </p:grpSpPr>
        <p:sp>
          <p:nvSpPr>
            <p:cNvPr id="237" name="Isosceles Triangle 80">
              <a:extLst>
                <a:ext uri="{FF2B5EF4-FFF2-40B4-BE49-F238E27FC236}">
                  <a16:creationId xmlns:a16="http://schemas.microsoft.com/office/drawing/2014/main" xmlns="" id="{BFF543B2-D8B2-304A-9A3A-C4227115CC06}"/>
                </a:ext>
              </a:extLst>
            </p:cNvPr>
            <p:cNvSpPr/>
            <p:nvPr/>
          </p:nvSpPr>
          <p:spPr>
            <a:xfrm flipH="1" flipV="1">
              <a:off x="3195526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8" name="TextBox 237">
              <a:extLst>
                <a:ext uri="{FF2B5EF4-FFF2-40B4-BE49-F238E27FC236}">
                  <a16:creationId xmlns:a16="http://schemas.microsoft.com/office/drawing/2014/main" xmlns="" id="{14322CCF-1BF2-9A4B-BF09-9FDD20F02C89}"/>
                </a:ext>
              </a:extLst>
            </p:cNvPr>
            <p:cNvSpPr txBox="1"/>
            <p:nvPr/>
          </p:nvSpPr>
          <p:spPr>
            <a:xfrm>
              <a:off x="3111814" y="3400691"/>
              <a:ext cx="116467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Response to </a:t>
              </a:r>
            </a:p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questions</a:t>
              </a:r>
            </a:p>
          </p:txBody>
        </p:sp>
      </p:grpSp>
      <p:sp>
        <p:nvSpPr>
          <p:cNvPr id="232" name="TextBox 231">
            <a:extLst>
              <a:ext uri="{FF2B5EF4-FFF2-40B4-BE49-F238E27FC236}">
                <a16:creationId xmlns:a16="http://schemas.microsoft.com/office/drawing/2014/main" xmlns="" id="{40BC22C4-FCDF-D944-925C-9AFC82E9AE71}"/>
              </a:ext>
            </a:extLst>
          </p:cNvPr>
          <p:cNvSpPr txBox="1"/>
          <p:nvPr/>
        </p:nvSpPr>
        <p:spPr>
          <a:xfrm>
            <a:off x="2353082" y="5034902"/>
            <a:ext cx="24814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PSAR – Preliminary Safety Analysis Report</a:t>
            </a:r>
          </a:p>
          <a:p>
            <a:r>
              <a:rPr lang="en-GB" sz="900" dirty="0"/>
              <a:t>SRR   -  Safety Readiness Review</a:t>
            </a:r>
          </a:p>
          <a:p>
            <a:r>
              <a:rPr lang="en-GB" sz="900" dirty="0"/>
              <a:t>SSM – Swedish Radiation Safety Authority</a:t>
            </a:r>
            <a:endParaRPr lang="sv-SE" sz="900" dirty="0"/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xmlns="" id="{116F4E67-F55D-ED45-9322-167E86987478}"/>
              </a:ext>
            </a:extLst>
          </p:cNvPr>
          <p:cNvSpPr txBox="1"/>
          <p:nvPr/>
        </p:nvSpPr>
        <p:spPr>
          <a:xfrm>
            <a:off x="55025" y="4896579"/>
            <a:ext cx="2481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dirty="0"/>
              <a:t>RFQ – Radio Frequency </a:t>
            </a:r>
            <a:r>
              <a:rPr lang="en-GB" sz="900" dirty="0" err="1"/>
              <a:t>Quadropole</a:t>
            </a:r>
            <a:endParaRPr lang="en-GB" sz="900" dirty="0"/>
          </a:p>
          <a:p>
            <a:r>
              <a:rPr lang="en-GB" sz="900" dirty="0" err="1"/>
              <a:t>BoD</a:t>
            </a:r>
            <a:r>
              <a:rPr lang="en-GB" sz="900" dirty="0"/>
              <a:t> – Beam on Dump</a:t>
            </a:r>
          </a:p>
          <a:p>
            <a:r>
              <a:rPr lang="en-GB" sz="900" dirty="0" err="1"/>
              <a:t>BoT</a:t>
            </a:r>
            <a:r>
              <a:rPr lang="en-GB" sz="900" dirty="0"/>
              <a:t>   -   Beam on Target</a:t>
            </a:r>
          </a:p>
          <a:p>
            <a:r>
              <a:rPr lang="en-GB" sz="900" dirty="0" err="1"/>
              <a:t>RBoT</a:t>
            </a:r>
            <a:r>
              <a:rPr lang="en-GB" sz="900" dirty="0"/>
              <a:t>   -   Ready for Beam on Target</a:t>
            </a:r>
          </a:p>
        </p:txBody>
      </p:sp>
      <p:sp>
        <p:nvSpPr>
          <p:cNvPr id="174" name="Isosceles Triangle 80">
            <a:extLst>
              <a:ext uri="{FF2B5EF4-FFF2-40B4-BE49-F238E27FC236}">
                <a16:creationId xmlns:a16="http://schemas.microsoft.com/office/drawing/2014/main" xmlns="" id="{01C2EC2C-985A-784A-9969-30458567D4D5}"/>
              </a:ext>
            </a:extLst>
          </p:cNvPr>
          <p:cNvSpPr/>
          <p:nvPr/>
        </p:nvSpPr>
        <p:spPr>
          <a:xfrm rot="10800000" flipH="1" flipV="1">
            <a:off x="2258067" y="3703985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xmlns="" id="{41C7A46F-66A3-8147-962E-08CB07CBBFEA}"/>
              </a:ext>
            </a:extLst>
          </p:cNvPr>
          <p:cNvSpPr txBox="1"/>
          <p:nvPr/>
        </p:nvSpPr>
        <p:spPr>
          <a:xfrm>
            <a:off x="2195737" y="3746002"/>
            <a:ext cx="72263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prstClr val="black"/>
                </a:solidFill>
                <a:latin typeface="Calibri"/>
              </a:rPr>
              <a:t>IoS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Extension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For Klystron test</a:t>
            </a:r>
          </a:p>
        </p:txBody>
      </p:sp>
      <p:sp>
        <p:nvSpPr>
          <p:cNvPr id="222" name="Isosceles Triangle 80">
            <a:extLst>
              <a:ext uri="{FF2B5EF4-FFF2-40B4-BE49-F238E27FC236}">
                <a16:creationId xmlns:a16="http://schemas.microsoft.com/office/drawing/2014/main" xmlns="" id="{3A45080A-9E4F-DB4B-81E1-B1C755B8DCE4}"/>
              </a:ext>
            </a:extLst>
          </p:cNvPr>
          <p:cNvSpPr/>
          <p:nvPr/>
        </p:nvSpPr>
        <p:spPr>
          <a:xfrm rot="10800000" flipH="1" flipV="1">
            <a:off x="2939585" y="3703985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3" name="TextBox 222">
            <a:extLst>
              <a:ext uri="{FF2B5EF4-FFF2-40B4-BE49-F238E27FC236}">
                <a16:creationId xmlns:a16="http://schemas.microsoft.com/office/drawing/2014/main" xmlns="" id="{05B4DA55-0FE2-8F49-96BF-FA1A79E21171}"/>
              </a:ext>
            </a:extLst>
          </p:cNvPr>
          <p:cNvSpPr txBox="1"/>
          <p:nvPr/>
        </p:nvSpPr>
        <p:spPr>
          <a:xfrm>
            <a:off x="2877255" y="3746003"/>
            <a:ext cx="722638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 err="1">
                <a:solidFill>
                  <a:prstClr val="black"/>
                </a:solidFill>
                <a:latin typeface="Calibri"/>
              </a:rPr>
              <a:t>IoS</a:t>
            </a:r>
            <a:r>
              <a:rPr lang="en-US" sz="750" dirty="0">
                <a:solidFill>
                  <a:prstClr val="black"/>
                </a:solidFill>
                <a:latin typeface="Calibri"/>
              </a:rPr>
              <a:t> Extension</a:t>
            </a:r>
          </a:p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For cavity test</a:t>
            </a:r>
          </a:p>
        </p:txBody>
      </p:sp>
      <p:sp>
        <p:nvSpPr>
          <p:cNvPr id="224" name="Isosceles Triangle 80">
            <a:extLst>
              <a:ext uri="{FF2B5EF4-FFF2-40B4-BE49-F238E27FC236}">
                <a16:creationId xmlns:a16="http://schemas.microsoft.com/office/drawing/2014/main" xmlns="" id="{0B7D8487-8C77-B14E-B829-98C774763057}"/>
              </a:ext>
            </a:extLst>
          </p:cNvPr>
          <p:cNvSpPr/>
          <p:nvPr/>
        </p:nvSpPr>
        <p:spPr>
          <a:xfrm rot="10800000" flipH="1" flipV="1">
            <a:off x="2002602" y="3703985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5" name="TextBox 224">
            <a:extLst>
              <a:ext uri="{FF2B5EF4-FFF2-40B4-BE49-F238E27FC236}">
                <a16:creationId xmlns:a16="http://schemas.microsoft.com/office/drawing/2014/main" xmlns="" id="{6C93BB5F-28AC-334F-A186-D6B1C7286F65}"/>
              </a:ext>
            </a:extLst>
          </p:cNvPr>
          <p:cNvSpPr txBox="1"/>
          <p:nvPr/>
        </p:nvSpPr>
        <p:spPr>
          <a:xfrm>
            <a:off x="1612015" y="3751164"/>
            <a:ext cx="5837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750" dirty="0">
                <a:solidFill>
                  <a:prstClr val="black"/>
                </a:solidFill>
                <a:latin typeface="Calibri"/>
              </a:rPr>
              <a:t>TS2</a:t>
            </a:r>
          </a:p>
          <a:p>
            <a:pPr algn="r"/>
            <a:r>
              <a:rPr lang="en-US" sz="750" dirty="0">
                <a:solidFill>
                  <a:prstClr val="black"/>
                </a:solidFill>
                <a:latin typeface="Calibri"/>
              </a:rPr>
              <a:t>Extension</a:t>
            </a:r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xmlns="" id="{8F9CCDC1-CE63-8D49-8741-83EB4C4517E6}"/>
              </a:ext>
            </a:extLst>
          </p:cNvPr>
          <p:cNvGrpSpPr/>
          <p:nvPr/>
        </p:nvGrpSpPr>
        <p:grpSpPr>
          <a:xfrm>
            <a:off x="1331641" y="3109293"/>
            <a:ext cx="572299" cy="214719"/>
            <a:chOff x="3111814" y="3552452"/>
            <a:chExt cx="763065" cy="286292"/>
          </a:xfrm>
        </p:grpSpPr>
        <p:sp>
          <p:nvSpPr>
            <p:cNvPr id="228" name="Isosceles Triangle 80">
              <a:extLst>
                <a:ext uri="{FF2B5EF4-FFF2-40B4-BE49-F238E27FC236}">
                  <a16:creationId xmlns:a16="http://schemas.microsoft.com/office/drawing/2014/main" xmlns="" id="{8340AADA-4898-3249-973E-F73618C16F86}"/>
                </a:ext>
              </a:extLst>
            </p:cNvPr>
            <p:cNvSpPr/>
            <p:nvPr/>
          </p:nvSpPr>
          <p:spPr>
            <a:xfrm flipH="1" flipV="1">
              <a:off x="3195526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TextBox 228">
              <a:extLst>
                <a:ext uri="{FF2B5EF4-FFF2-40B4-BE49-F238E27FC236}">
                  <a16:creationId xmlns:a16="http://schemas.microsoft.com/office/drawing/2014/main" xmlns="" id="{482D9599-AF7D-964A-BFB8-EFF8CA524842}"/>
                </a:ext>
              </a:extLst>
            </p:cNvPr>
            <p:cNvSpPr txBox="1"/>
            <p:nvPr/>
          </p:nvSpPr>
          <p:spPr>
            <a:xfrm>
              <a:off x="3111814" y="3552452"/>
              <a:ext cx="76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 err="1">
                  <a:solidFill>
                    <a:prstClr val="black"/>
                  </a:solidFill>
                  <a:latin typeface="Calibri"/>
                </a:rPr>
                <a:t>IoS</a:t>
              </a:r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 Beam</a:t>
              </a:r>
            </a:p>
          </p:txBody>
        </p:sp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xmlns="" id="{30190FB2-0AAF-8E4E-9497-EDC6DB2D67A3}"/>
              </a:ext>
            </a:extLst>
          </p:cNvPr>
          <p:cNvGrpSpPr/>
          <p:nvPr/>
        </p:nvGrpSpPr>
        <p:grpSpPr>
          <a:xfrm>
            <a:off x="1259633" y="2936153"/>
            <a:ext cx="572299" cy="215123"/>
            <a:chOff x="3068829" y="3551913"/>
            <a:chExt cx="763065" cy="286831"/>
          </a:xfrm>
        </p:grpSpPr>
        <p:sp>
          <p:nvSpPr>
            <p:cNvPr id="231" name="Isosceles Triangle 80">
              <a:extLst>
                <a:ext uri="{FF2B5EF4-FFF2-40B4-BE49-F238E27FC236}">
                  <a16:creationId xmlns:a16="http://schemas.microsoft.com/office/drawing/2014/main" xmlns="" id="{B432D7CC-E242-B846-A6DA-29771E44187D}"/>
                </a:ext>
              </a:extLst>
            </p:cNvPr>
            <p:cNvSpPr/>
            <p:nvPr/>
          </p:nvSpPr>
          <p:spPr>
            <a:xfrm flipH="1" flipV="1">
              <a:off x="3166503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3" name="TextBox 232">
              <a:extLst>
                <a:ext uri="{FF2B5EF4-FFF2-40B4-BE49-F238E27FC236}">
                  <a16:creationId xmlns:a16="http://schemas.microsoft.com/office/drawing/2014/main" xmlns="" id="{D1083E52-F078-0B4B-BCB6-0CB198675D0E}"/>
                </a:ext>
              </a:extLst>
            </p:cNvPr>
            <p:cNvSpPr txBox="1"/>
            <p:nvPr/>
          </p:nvSpPr>
          <p:spPr>
            <a:xfrm>
              <a:off x="3068829" y="3551913"/>
              <a:ext cx="76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SRR1</a:t>
              </a:r>
            </a:p>
          </p:txBody>
        </p:sp>
      </p:grpSp>
      <p:sp>
        <p:nvSpPr>
          <p:cNvPr id="234" name="Isosceles Triangle 80">
            <a:extLst>
              <a:ext uri="{FF2B5EF4-FFF2-40B4-BE49-F238E27FC236}">
                <a16:creationId xmlns:a16="http://schemas.microsoft.com/office/drawing/2014/main" xmlns="" id="{E74223D5-A20A-384D-A468-72EDF84A7BEE}"/>
              </a:ext>
            </a:extLst>
          </p:cNvPr>
          <p:cNvSpPr/>
          <p:nvPr/>
        </p:nvSpPr>
        <p:spPr>
          <a:xfrm flipH="1" flipV="1">
            <a:off x="1267358" y="2916106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9" name="Isosceles Triangle 80">
            <a:extLst>
              <a:ext uri="{FF2B5EF4-FFF2-40B4-BE49-F238E27FC236}">
                <a16:creationId xmlns:a16="http://schemas.microsoft.com/office/drawing/2014/main" xmlns="" id="{7D79B3C0-242C-E649-813A-CC66C3DB0051}"/>
              </a:ext>
            </a:extLst>
          </p:cNvPr>
          <p:cNvSpPr/>
          <p:nvPr/>
        </p:nvSpPr>
        <p:spPr>
          <a:xfrm flipH="1" flipV="1">
            <a:off x="2024101" y="2923991"/>
            <a:ext cx="131705" cy="84617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41" name="Group 240">
            <a:extLst>
              <a:ext uri="{FF2B5EF4-FFF2-40B4-BE49-F238E27FC236}">
                <a16:creationId xmlns:a16="http://schemas.microsoft.com/office/drawing/2014/main" xmlns="" id="{83082D49-725B-E847-B2F8-92A391A90D53}"/>
              </a:ext>
            </a:extLst>
          </p:cNvPr>
          <p:cNvGrpSpPr/>
          <p:nvPr/>
        </p:nvGrpSpPr>
        <p:grpSpPr>
          <a:xfrm>
            <a:off x="1960369" y="2932212"/>
            <a:ext cx="572299" cy="215123"/>
            <a:chOff x="3068829" y="3551913"/>
            <a:chExt cx="763065" cy="286831"/>
          </a:xfrm>
        </p:grpSpPr>
        <p:sp>
          <p:nvSpPr>
            <p:cNvPr id="242" name="Isosceles Triangle 80">
              <a:extLst>
                <a:ext uri="{FF2B5EF4-FFF2-40B4-BE49-F238E27FC236}">
                  <a16:creationId xmlns:a16="http://schemas.microsoft.com/office/drawing/2014/main" xmlns="" id="{6A2B2BC0-901B-6048-A9A5-391F0BE58712}"/>
                </a:ext>
              </a:extLst>
            </p:cNvPr>
            <p:cNvSpPr/>
            <p:nvPr/>
          </p:nvSpPr>
          <p:spPr>
            <a:xfrm flipH="1" flipV="1">
              <a:off x="3166503" y="3725921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3" name="TextBox 242">
              <a:extLst>
                <a:ext uri="{FF2B5EF4-FFF2-40B4-BE49-F238E27FC236}">
                  <a16:creationId xmlns:a16="http://schemas.microsoft.com/office/drawing/2014/main" xmlns="" id="{517A3808-F8B2-C541-AF08-95C89ADFBF36}"/>
                </a:ext>
              </a:extLst>
            </p:cNvPr>
            <p:cNvSpPr txBox="1"/>
            <p:nvPr/>
          </p:nvSpPr>
          <p:spPr>
            <a:xfrm>
              <a:off x="3068829" y="3551913"/>
              <a:ext cx="7630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SRR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DCF1E731-79F2-2243-87B4-C1E3246BD9FC}"/>
              </a:ext>
            </a:extLst>
          </p:cNvPr>
          <p:cNvGrpSpPr/>
          <p:nvPr/>
        </p:nvGrpSpPr>
        <p:grpSpPr>
          <a:xfrm>
            <a:off x="2617500" y="2793091"/>
            <a:ext cx="873504" cy="219461"/>
            <a:chOff x="3490000" y="3222587"/>
            <a:chExt cx="1164672" cy="292615"/>
          </a:xfrm>
        </p:grpSpPr>
        <p:sp>
          <p:nvSpPr>
            <p:cNvPr id="240" name="Isosceles Triangle 80">
              <a:extLst>
                <a:ext uri="{FF2B5EF4-FFF2-40B4-BE49-F238E27FC236}">
                  <a16:creationId xmlns:a16="http://schemas.microsoft.com/office/drawing/2014/main" xmlns="" id="{8D8199BB-6DB7-E140-BC3C-1DF5F7C30388}"/>
                </a:ext>
              </a:extLst>
            </p:cNvPr>
            <p:cNvSpPr/>
            <p:nvPr/>
          </p:nvSpPr>
          <p:spPr>
            <a:xfrm flipH="1" flipV="1">
              <a:off x="3576412" y="3402379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4" name="TextBox 243">
              <a:extLst>
                <a:ext uri="{FF2B5EF4-FFF2-40B4-BE49-F238E27FC236}">
                  <a16:creationId xmlns:a16="http://schemas.microsoft.com/office/drawing/2014/main" xmlns="" id="{5E65AD02-62B9-3B4B-8D5B-52C2FB892FE0}"/>
                </a:ext>
              </a:extLst>
            </p:cNvPr>
            <p:cNvSpPr txBox="1"/>
            <p:nvPr/>
          </p:nvSpPr>
          <p:spPr>
            <a:xfrm>
              <a:off x="3490000" y="3222587"/>
              <a:ext cx="1164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Submission</a:t>
              </a:r>
            </a:p>
          </p:txBody>
        </p: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xmlns="" id="{DC843836-1BFC-6C40-AD8D-9EB6EC361375}"/>
              </a:ext>
            </a:extLst>
          </p:cNvPr>
          <p:cNvSpPr txBox="1"/>
          <p:nvPr/>
        </p:nvSpPr>
        <p:spPr>
          <a:xfrm>
            <a:off x="1965563" y="2796098"/>
            <a:ext cx="87350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50" dirty="0">
                <a:solidFill>
                  <a:prstClr val="black"/>
                </a:solidFill>
                <a:latin typeface="Calibri"/>
              </a:rPr>
              <a:t>Submission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65728B0F-778E-9A41-9108-0C75ADF8F834}"/>
              </a:ext>
            </a:extLst>
          </p:cNvPr>
          <p:cNvGrpSpPr/>
          <p:nvPr/>
        </p:nvGrpSpPr>
        <p:grpSpPr>
          <a:xfrm>
            <a:off x="1687911" y="2789674"/>
            <a:ext cx="401931" cy="323165"/>
            <a:chOff x="2250547" y="3218034"/>
            <a:chExt cx="535908" cy="430887"/>
          </a:xfrm>
        </p:grpSpPr>
        <p:sp>
          <p:nvSpPr>
            <p:cNvPr id="246" name="TextBox 245">
              <a:extLst>
                <a:ext uri="{FF2B5EF4-FFF2-40B4-BE49-F238E27FC236}">
                  <a16:creationId xmlns:a16="http://schemas.microsoft.com/office/drawing/2014/main" xmlns="" id="{94B06481-1CEA-B84C-B023-3604C5174ACF}"/>
                </a:ext>
              </a:extLst>
            </p:cNvPr>
            <p:cNvSpPr txBox="1"/>
            <p:nvPr/>
          </p:nvSpPr>
          <p:spPr>
            <a:xfrm>
              <a:off x="2250547" y="3218034"/>
              <a:ext cx="53590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50" dirty="0" err="1">
                  <a:solidFill>
                    <a:prstClr val="black"/>
                  </a:solidFill>
                  <a:latin typeface="Calibri"/>
                </a:rPr>
                <a:t>Subm</a:t>
              </a:r>
              <a:r>
                <a:rPr lang="en-US" sz="750" dirty="0">
                  <a:solidFill>
                    <a:prstClr val="black"/>
                  </a:solidFill>
                  <a:latin typeface="Calibri"/>
                </a:rPr>
                <a:t>.</a:t>
              </a:r>
            </a:p>
          </p:txBody>
        </p:sp>
        <p:sp>
          <p:nvSpPr>
            <p:cNvPr id="247" name="Isosceles Triangle 80">
              <a:extLst>
                <a:ext uri="{FF2B5EF4-FFF2-40B4-BE49-F238E27FC236}">
                  <a16:creationId xmlns:a16="http://schemas.microsoft.com/office/drawing/2014/main" xmlns="" id="{5960C096-675D-D140-A497-3C36204D8BF6}"/>
                </a:ext>
              </a:extLst>
            </p:cNvPr>
            <p:cNvSpPr/>
            <p:nvPr/>
          </p:nvSpPr>
          <p:spPr>
            <a:xfrm flipH="1" flipV="1">
              <a:off x="2318318" y="3402663"/>
              <a:ext cx="175606" cy="112823"/>
            </a:xfrm>
            <a:prstGeom prst="triangl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15" name="Content Placeholder 2">
            <a:extLst>
              <a:ext uri="{FF2B5EF4-FFF2-40B4-BE49-F238E27FC236}">
                <a16:creationId xmlns:a16="http://schemas.microsoft.com/office/drawing/2014/main" xmlns="" id="{96B1E38F-E426-694C-8CFB-227344DD6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42" y="5895104"/>
            <a:ext cx="8229600" cy="962896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Currently ESS holds a license for construction, installation and operation of ion source and LEBT (as of June 2018); also for storing and using 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31359734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908087-553A-B64C-97F1-773BA833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 Readiness Review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01E40-0772-9D4F-82EF-DE2213F7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SRR process at ESS is equivalent of the Accelerator Readiness Review process for the national labs in the US.</a:t>
            </a:r>
          </a:p>
          <a:p>
            <a:r>
              <a:rPr lang="en-US" dirty="0">
                <a:solidFill>
                  <a:schemeClr val="tx1"/>
                </a:solidFill>
              </a:rPr>
              <a:t>The purpose of the SRR process it to review the readiness to safely commission and operate a system.</a:t>
            </a:r>
          </a:p>
          <a:p>
            <a:r>
              <a:rPr lang="en-US" dirty="0">
                <a:solidFill>
                  <a:schemeClr val="tx1"/>
                </a:solidFill>
              </a:rPr>
              <a:t>The SRR is a process by which hardware, personnel and procedures associated with commissioning and operation of the system is verified.</a:t>
            </a:r>
          </a:p>
          <a:p>
            <a:r>
              <a:rPr lang="en-US" dirty="0">
                <a:solidFill>
                  <a:schemeClr val="tx1"/>
                </a:solidFill>
              </a:rPr>
              <a:t>SRR is organized by ESH&amp;Q  using external and internal (independent) reviewers.</a:t>
            </a:r>
          </a:p>
          <a:p>
            <a:r>
              <a:rPr lang="en-US" dirty="0">
                <a:solidFill>
                  <a:schemeClr val="tx1"/>
                </a:solidFill>
              </a:rPr>
              <a:t>SRR1 (for ion source and LEBT) was performed on July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5459C-D952-E84F-BD5D-4D943479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490931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DEF9430-6232-384D-816D-952933AA8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F1E6D6F-D996-0A49-B85A-9E0123484E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260" y="3717032"/>
            <a:ext cx="8229600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>
                <a:solidFill>
                  <a:schemeClr val="tx1"/>
                </a:solidFill>
              </a:rPr>
              <a:t>EUROPEAN SPALLATION SOURCE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7D87DF86-92CA-834B-A9CF-4559C3D11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535535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908087-553A-B64C-97F1-773BA833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01E40-0772-9D4F-82EF-DE2213F7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Pre-start items were finished, relevant equipment was handed over to the operations section and the beam permit was signed by the laboratory management on September 19</a:t>
            </a:r>
            <a:r>
              <a:rPr lang="en-US" baseline="30000" dirty="0">
                <a:solidFill>
                  <a:schemeClr val="tx1"/>
                </a:solidFill>
              </a:rPr>
              <a:t>th</a:t>
            </a:r>
          </a:p>
          <a:p>
            <a:r>
              <a:rPr lang="en-US" dirty="0">
                <a:solidFill>
                  <a:schemeClr val="tx1"/>
                </a:solidFill>
              </a:rPr>
              <a:t>Pre-requisite for beam permit: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Equipment handover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Operational Limits and Conditions (safety envelope)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5459C-D952-E84F-BD5D-4D943479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xmlns="" id="{978066DA-8B35-724C-A508-BF81FFA542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2347527"/>
              </p:ext>
            </p:extLst>
          </p:nvPr>
        </p:nvGraphicFramePr>
        <p:xfrm>
          <a:off x="827584" y="1916832"/>
          <a:ext cx="1967880" cy="591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57B0AA4-AEB7-C746-BF86-72F0D42C9E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72520"/>
            <a:ext cx="4341926" cy="5485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23C3EFC-E501-344E-B2A2-79D42E193F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7" y="2032438"/>
            <a:ext cx="4421817" cy="3958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787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908087-553A-B64C-97F1-773BA8337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8401E40-0772-9D4F-82EF-DE2213F7B9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7687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We do the beam commissioning under the “operations organization”</a:t>
            </a:r>
          </a:p>
          <a:p>
            <a:r>
              <a:rPr lang="en-US" dirty="0">
                <a:solidFill>
                  <a:schemeClr val="tx1"/>
                </a:solidFill>
              </a:rPr>
              <a:t>The beam commissioning activities are performed from the control room, under the shift leader</a:t>
            </a:r>
          </a:p>
          <a:p>
            <a:r>
              <a:rPr lang="en-US" dirty="0">
                <a:solidFill>
                  <a:schemeClr val="tx1"/>
                </a:solidFill>
              </a:rPr>
              <a:t>A commissioning / study leader is present and the system experts are called as necessary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CE5459C-D952-E84F-BD5D-4D9434792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 dirty="0"/>
          </a:p>
        </p:txBody>
      </p:sp>
      <p:graphicFrame>
        <p:nvGraphicFramePr>
          <p:cNvPr id="9" name="Content Placeholder 4">
            <a:extLst>
              <a:ext uri="{FF2B5EF4-FFF2-40B4-BE49-F238E27FC236}">
                <a16:creationId xmlns:a16="http://schemas.microsoft.com/office/drawing/2014/main" xmlns="" id="{36279E58-6E49-2446-A381-56DBD73EC9D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211954"/>
              </p:ext>
            </p:extLst>
          </p:nvPr>
        </p:nvGraphicFramePr>
        <p:xfrm>
          <a:off x="323528" y="4077072"/>
          <a:ext cx="4536504" cy="27363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566DAA1E-B242-C941-A734-AD87BC3693A8}"/>
              </a:ext>
            </a:extLst>
          </p:cNvPr>
          <p:cNvSpPr/>
          <p:nvPr/>
        </p:nvSpPr>
        <p:spPr>
          <a:xfrm>
            <a:off x="4571999" y="4090756"/>
            <a:ext cx="41097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 staff from the technical divisions are trained and perform the role of the shift leader on rotation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Training program is generated and run by the operations section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253B8DE-99EA-B74F-9EE7-FB5AE9BAD981}"/>
              </a:ext>
            </a:extLst>
          </p:cNvPr>
          <p:cNvSpPr/>
          <p:nvPr/>
        </p:nvSpPr>
        <p:spPr>
          <a:xfrm>
            <a:off x="4638735" y="5807005"/>
            <a:ext cx="41097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WE WILL BE HIRING SHIFT LEADERS and OPERATORS SOON</a:t>
            </a:r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xmlns="" id="{52DCC57E-913A-8342-BBC1-EACD9EAFF7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1F5CB30-2F11-8747-B28C-8E6B7CF1C7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81579"/>
            <a:ext cx="7699548" cy="432714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554A66-59D0-644B-A3D7-3123065CD87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/>
          <a:stretch/>
        </p:blipFill>
        <p:spPr>
          <a:xfrm>
            <a:off x="1686231" y="2420888"/>
            <a:ext cx="7457768" cy="443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679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13697-730C-324F-96B4-2B59BD3E8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Joint installation/commissioning on construction 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E216D6D-7DA6-2141-A3EF-55BF3D2AF7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We are in construction, installation and commissioning simultaneously</a:t>
            </a:r>
          </a:p>
          <a:p>
            <a:r>
              <a:rPr lang="en-US" dirty="0">
                <a:solidFill>
                  <a:schemeClr val="tx1"/>
                </a:solidFill>
              </a:rPr>
              <a:t>We follow the rules for construction site</a:t>
            </a:r>
          </a:p>
          <a:p>
            <a:r>
              <a:rPr lang="en-US" dirty="0">
                <a:solidFill>
                  <a:schemeClr val="tx1"/>
                </a:solidFill>
              </a:rPr>
              <a:t>A tight link is established between the stakeholders from the installation and operations</a:t>
            </a:r>
          </a:p>
          <a:p>
            <a:r>
              <a:rPr lang="en-US" dirty="0">
                <a:solidFill>
                  <a:schemeClr val="tx1"/>
                </a:solidFill>
              </a:rPr>
              <a:t>8:30 am daily meetings in control room where the plan of the day (commissioning) is announced and installation coordinators are present to comment/inform about possible conflicting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3C8180C-54A7-834F-A49F-BC49C4D0B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8216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B7417B-B66A-164B-9B55-952619A24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results of beam commissioning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4500CA-8E54-6F4A-AFA0-90984EB2A7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See Marc Munoz’s poster later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ABBC6BD-94C1-444D-99D0-4CD3554B2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3655FD6-7195-9840-AF6C-3E1DB470B1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433430"/>
            <a:ext cx="5807968" cy="43559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45EB532-3CBA-3C47-BC70-819D5EE5AE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32150" r="20863" b="26901"/>
          <a:stretch/>
        </p:blipFill>
        <p:spPr>
          <a:xfrm>
            <a:off x="4572000" y="2263443"/>
            <a:ext cx="468052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68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9"/>
          <p:cNvSpPr>
            <a:spLocks/>
          </p:cNvSpPr>
          <p:nvPr/>
        </p:nvSpPr>
        <p:spPr bwMode="auto">
          <a:xfrm>
            <a:off x="3563888" y="6237312"/>
            <a:ext cx="2160240" cy="593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52" bIns="0"/>
          <a:lstStyle/>
          <a:p>
            <a:pPr marL="57106" algn="r"/>
            <a:r>
              <a:rPr lang="en-US" sz="3200">
                <a:solidFill>
                  <a:srgbClr val="005A7C"/>
                </a:solidFill>
                <a:latin typeface="Arial"/>
                <a:ea typeface="ＭＳ Ｐゴシック" charset="0"/>
                <a:cs typeface="Arial"/>
                <a:sym typeface="Helvetica" charset="0"/>
              </a:rPr>
              <a:t>Thank you!</a:t>
            </a:r>
          </a:p>
        </p:txBody>
      </p:sp>
      <p:pic>
        <p:nvPicPr>
          <p:cNvPr id="1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632"/>
            <a:ext cx="1735890" cy="915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F0181FB4-314F-FC44-AD46-27C0EBA89943}"/>
              </a:ext>
            </a:extLst>
          </p:cNvPr>
          <p:cNvSpPr txBox="1">
            <a:spLocks/>
          </p:cNvSpPr>
          <p:nvPr/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Campus </a:t>
            </a:r>
            <a:endParaRPr lang="en-US" dirty="0"/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xmlns="" id="{BCBD6D75-C4CE-654B-9B05-627152C0E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xmlns="" id="{3661815B-3DD6-5E44-85BC-D62116F7CBE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9391"/>
            <a:ext cx="9144000" cy="619268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08ED88D9-B587-A041-8686-CD47529F0F1E}"/>
              </a:ext>
            </a:extLst>
          </p:cNvPr>
          <p:cNvSpPr/>
          <p:nvPr/>
        </p:nvSpPr>
        <p:spPr>
          <a:xfrm>
            <a:off x="107505" y="2636912"/>
            <a:ext cx="3096344" cy="2023277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sv-S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xmlns="" id="{CCFA6B98-C2C5-1648-A46F-A6942EEF14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17" y="2777601"/>
            <a:ext cx="2880320" cy="1801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595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38E01-2CC3-A54A-9A42-33EC4F6F1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European Spallation Source – what &amp; where – future layout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6799377D-18A8-2843-B8F7-AE1C0409F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3</a:t>
            </a:fld>
            <a:endParaRPr lang="sv-S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74F6361-D786-5243-930C-D10AD3C653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1340768"/>
            <a:ext cx="7272262" cy="5573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206BC3-EB4B-3048-895C-C9C66792CA91}"/>
              </a:ext>
            </a:extLst>
          </p:cNvPr>
          <p:cNvSpPr txBox="1"/>
          <p:nvPr/>
        </p:nvSpPr>
        <p:spPr>
          <a:xfrm>
            <a:off x="7596336" y="5003884"/>
            <a:ext cx="1547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ESS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4F43C4A-FB6D-DB4F-A9C3-74AC1475342F}"/>
              </a:ext>
            </a:extLst>
          </p:cNvPr>
          <p:cNvSpPr txBox="1"/>
          <p:nvPr/>
        </p:nvSpPr>
        <p:spPr>
          <a:xfrm>
            <a:off x="7596336" y="436510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MAX-IV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8C8ED2E-3B5B-554C-A41F-78044C3AF4F1}"/>
              </a:ext>
            </a:extLst>
          </p:cNvPr>
          <p:cNvSpPr txBox="1"/>
          <p:nvPr/>
        </p:nvSpPr>
        <p:spPr>
          <a:xfrm>
            <a:off x="7596336" y="4077072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Science Village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DD6C57-A8B7-2F4F-B6A7-5FEEA82CDBBE}"/>
              </a:ext>
            </a:extLst>
          </p:cNvPr>
          <p:cNvSpPr txBox="1"/>
          <p:nvPr/>
        </p:nvSpPr>
        <p:spPr>
          <a:xfrm>
            <a:off x="7596336" y="3716698"/>
            <a:ext cx="946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Lund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D134BBA9-5FD9-7F47-ACAB-2113103A3F0E}"/>
              </a:ext>
            </a:extLst>
          </p:cNvPr>
          <p:cNvSpPr txBox="1"/>
          <p:nvPr/>
        </p:nvSpPr>
        <p:spPr>
          <a:xfrm>
            <a:off x="7596336" y="3287636"/>
            <a:ext cx="1403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Copenhagen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37B7358-6E5C-384F-9C8B-3AA91A81FA25}"/>
              </a:ext>
            </a:extLst>
          </p:cNvPr>
          <p:cNvCxnSpPr>
            <a:cxnSpLocks/>
          </p:cNvCxnSpPr>
          <p:nvPr/>
        </p:nvCxnSpPr>
        <p:spPr>
          <a:xfrm flipH="1">
            <a:off x="5490356" y="5188550"/>
            <a:ext cx="1961964" cy="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5B55A431-3258-9E4B-BB81-C4416B6AB51A}"/>
              </a:ext>
            </a:extLst>
          </p:cNvPr>
          <p:cNvCxnSpPr>
            <a:cxnSpLocks/>
          </p:cNvCxnSpPr>
          <p:nvPr/>
        </p:nvCxnSpPr>
        <p:spPr>
          <a:xfrm flipH="1">
            <a:off x="5148064" y="4574822"/>
            <a:ext cx="2304256" cy="6306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xmlns="" id="{7DAA9766-5A7E-5044-A35F-AF69BC0E5AFA}"/>
              </a:ext>
            </a:extLst>
          </p:cNvPr>
          <p:cNvCxnSpPr>
            <a:cxnSpLocks/>
          </p:cNvCxnSpPr>
          <p:nvPr/>
        </p:nvCxnSpPr>
        <p:spPr>
          <a:xfrm flipH="1">
            <a:off x="3347864" y="4293096"/>
            <a:ext cx="4104456" cy="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xmlns="" id="{43B1D723-03FB-6145-A9E1-36F0AA6E24AF}"/>
              </a:ext>
            </a:extLst>
          </p:cNvPr>
          <p:cNvCxnSpPr>
            <a:cxnSpLocks/>
          </p:cNvCxnSpPr>
          <p:nvPr/>
        </p:nvCxnSpPr>
        <p:spPr>
          <a:xfrm flipH="1">
            <a:off x="5148064" y="3933056"/>
            <a:ext cx="2304256" cy="6306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xmlns="" id="{B0DF3524-C623-FD4B-B49D-64E28D68EB8D}"/>
              </a:ext>
            </a:extLst>
          </p:cNvPr>
          <p:cNvCxnSpPr>
            <a:cxnSpLocks/>
          </p:cNvCxnSpPr>
          <p:nvPr/>
        </p:nvCxnSpPr>
        <p:spPr>
          <a:xfrm flipH="1">
            <a:off x="6012160" y="3501008"/>
            <a:ext cx="1440160" cy="0"/>
          </a:xfrm>
          <a:prstGeom prst="straightConnector1">
            <a:avLst/>
          </a:prstGeom>
          <a:ln w="254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7090CA6-623E-0A4F-973F-F02C800EB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760" y="1462551"/>
            <a:ext cx="6146800" cy="166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620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Global ESS schedule</a:t>
            </a:r>
          </a:p>
        </p:txBody>
      </p:sp>
      <p:pic>
        <p:nvPicPr>
          <p:cNvPr id="20" name="Content Placeholder 19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70" b="18496"/>
          <a:stretch/>
        </p:blipFill>
        <p:spPr>
          <a:xfrm>
            <a:off x="1257" y="1433230"/>
            <a:ext cx="9247694" cy="550489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sv-SE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7544" y="1594467"/>
            <a:ext cx="8136904" cy="4716981"/>
            <a:chOff x="223586" y="1601792"/>
            <a:chExt cx="9472614" cy="4957421"/>
          </a:xfrm>
        </p:grpSpPr>
        <p:cxnSp>
          <p:nvCxnSpPr>
            <p:cNvPr id="7" name="Straight Connector 6"/>
            <p:cNvCxnSpPr/>
            <p:nvPr/>
          </p:nvCxnSpPr>
          <p:spPr bwMode="auto">
            <a:xfrm>
              <a:off x="8533607" y="2371728"/>
              <a:ext cx="0" cy="3698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>
              <a:stCxn id="10" idx="2"/>
            </p:cNvCxnSpPr>
            <p:nvPr/>
          </p:nvCxnSpPr>
          <p:spPr bwMode="auto">
            <a:xfrm>
              <a:off x="4006705" y="3824130"/>
              <a:ext cx="240645" cy="568434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 bwMode="auto">
            <a:xfrm>
              <a:off x="2149740" y="4813303"/>
              <a:ext cx="0" cy="192088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33"/>
            <p:cNvSpPr txBox="1">
              <a:spLocks noChangeArrowheads="1"/>
            </p:cNvSpPr>
            <p:nvPr/>
          </p:nvSpPr>
          <p:spPr bwMode="auto">
            <a:xfrm>
              <a:off x="3050730" y="3159745"/>
              <a:ext cx="1911952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2014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Construction Starts on Green Field Site</a:t>
              </a:r>
            </a:p>
          </p:txBody>
        </p:sp>
        <p:sp>
          <p:nvSpPr>
            <p:cNvPr id="11" name="TextBox 36"/>
            <p:cNvSpPr txBox="1">
              <a:spLocks noChangeArrowheads="1"/>
            </p:cNvSpPr>
            <p:nvPr/>
          </p:nvSpPr>
          <p:spPr bwMode="auto">
            <a:xfrm>
              <a:off x="812373" y="4044006"/>
              <a:ext cx="169433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2009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Decision to Site ESS in Lund</a:t>
              </a:r>
            </a:p>
          </p:txBody>
        </p:sp>
        <p:grpSp>
          <p:nvGrpSpPr>
            <p:cNvPr id="12" name="Group 84"/>
            <p:cNvGrpSpPr>
              <a:grpSpLocks/>
            </p:cNvGrpSpPr>
            <p:nvPr/>
          </p:nvGrpSpPr>
          <p:grpSpPr bwMode="auto">
            <a:xfrm>
              <a:off x="552207" y="2438402"/>
              <a:ext cx="8904941" cy="3290899"/>
              <a:chOff x="509589" y="2248787"/>
              <a:chExt cx="8219561" cy="3425738"/>
            </a:xfrm>
          </p:grpSpPr>
          <p:grpSp>
            <p:nvGrpSpPr>
              <p:cNvPr id="13" name="Group 72"/>
              <p:cNvGrpSpPr>
                <a:grpSpLocks/>
              </p:cNvGrpSpPr>
              <p:nvPr/>
            </p:nvGrpSpPr>
            <p:grpSpPr bwMode="auto">
              <a:xfrm>
                <a:off x="7576067" y="2569291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1664967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2115796" y="505085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Oval 46"/>
                <p:cNvSpPr/>
                <p:nvPr/>
              </p:nvSpPr>
              <p:spPr>
                <a:xfrm>
                  <a:off x="1834822" y="4915342"/>
                  <a:ext cx="269862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4" name="Straight Arrow Connector 13"/>
              <p:cNvCxnSpPr/>
              <p:nvPr/>
            </p:nvCxnSpPr>
            <p:spPr>
              <a:xfrm flipV="1">
                <a:off x="8167201" y="2248787"/>
                <a:ext cx="561949" cy="461061"/>
              </a:xfrm>
              <a:prstGeom prst="straightConnector1">
                <a:avLst/>
              </a:prstGeom>
              <a:ln w="57150" cmpd="sng">
                <a:solidFill>
                  <a:srgbClr val="0094CA"/>
                </a:solidFill>
                <a:tailEnd type="arrow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H="1">
                <a:off x="6986157" y="2696628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60"/>
              <p:cNvGrpSpPr>
                <a:grpSpLocks/>
              </p:cNvGrpSpPr>
              <p:nvPr/>
            </p:nvGrpSpPr>
            <p:grpSpPr bwMode="auto">
              <a:xfrm>
                <a:off x="6394219" y="3039642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1665770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2115012" y="5051475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" name="Oval 43"/>
                <p:cNvSpPr/>
                <p:nvPr/>
              </p:nvSpPr>
              <p:spPr>
                <a:xfrm>
                  <a:off x="1834037" y="4915966"/>
                  <a:ext cx="271450" cy="269364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7" name="Straight Connector 16"/>
              <p:cNvCxnSpPr/>
              <p:nvPr/>
            </p:nvCxnSpPr>
            <p:spPr>
              <a:xfrm flipH="1">
                <a:off x="5808287" y="3169256"/>
                <a:ext cx="606397" cy="484195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56"/>
              <p:cNvGrpSpPr>
                <a:grpSpLocks/>
              </p:cNvGrpSpPr>
              <p:nvPr/>
            </p:nvGrpSpPr>
            <p:grpSpPr bwMode="auto">
              <a:xfrm>
                <a:off x="5217882" y="3517943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1665825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2115066" y="5050759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Oval 40"/>
                <p:cNvSpPr/>
                <p:nvPr/>
              </p:nvSpPr>
              <p:spPr>
                <a:xfrm>
                  <a:off x="1834092" y="4915250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19" name="Straight Connector 18"/>
              <p:cNvCxnSpPr>
                <a:endCxn id="38" idx="6"/>
              </p:cNvCxnSpPr>
              <p:nvPr/>
            </p:nvCxnSpPr>
            <p:spPr>
              <a:xfrm flipH="1">
                <a:off x="4035440" y="3646741"/>
                <a:ext cx="1200292" cy="746351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Oval 37"/>
              <p:cNvSpPr/>
              <p:nvPr/>
            </p:nvSpPr>
            <p:spPr bwMode="auto">
              <a:xfrm>
                <a:off x="3765578" y="4257582"/>
                <a:ext cx="269862" cy="271019"/>
              </a:xfrm>
              <a:prstGeom prst="ellipse">
                <a:avLst/>
              </a:prstGeom>
              <a:noFill/>
              <a:ln w="57150" cmpd="sng">
                <a:solidFill>
                  <a:srgbClr val="0094CA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49496">
                  <a:defRPr/>
                </a:pPr>
                <a:endParaRPr lang="en-US" sz="1477" dirty="0">
                  <a:solidFill>
                    <a:prstClr val="white"/>
                  </a:solidFill>
                  <a:cs typeface="Calibri"/>
                </a:endParaRPr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H="1">
                <a:off x="3452547" y="4432109"/>
                <a:ext cx="313032" cy="173207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" name="Group 44"/>
              <p:cNvGrpSpPr>
                <a:grpSpLocks/>
              </p:cNvGrpSpPr>
              <p:nvPr/>
            </p:nvGrpSpPr>
            <p:grpSpPr bwMode="auto">
              <a:xfrm>
                <a:off x="2858379" y="4465147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1666414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2115655" y="5050463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Oval 34"/>
                <p:cNvSpPr/>
                <p:nvPr/>
              </p:nvSpPr>
              <p:spPr>
                <a:xfrm>
                  <a:off x="1834681" y="4914954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23" name="Straight Connector 22"/>
              <p:cNvCxnSpPr/>
              <p:nvPr/>
            </p:nvCxnSpPr>
            <p:spPr>
              <a:xfrm flipH="1">
                <a:off x="2274677" y="4592096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4" name="Group 43"/>
              <p:cNvGrpSpPr>
                <a:grpSpLocks/>
              </p:cNvGrpSpPr>
              <p:nvPr/>
            </p:nvGrpSpPr>
            <p:grpSpPr bwMode="auto">
              <a:xfrm>
                <a:off x="1682729" y="493203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1665781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115023" y="5051244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Oval 31"/>
                <p:cNvSpPr/>
                <p:nvPr/>
              </p:nvSpPr>
              <p:spPr>
                <a:xfrm>
                  <a:off x="1834048" y="4915735"/>
                  <a:ext cx="271450" cy="269366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 flipH="1">
                <a:off x="1099982" y="5061419"/>
                <a:ext cx="606397" cy="484196"/>
              </a:xfrm>
              <a:prstGeom prst="line">
                <a:avLst/>
              </a:prstGeom>
              <a:ln w="57150" cmpd="sng">
                <a:solidFill>
                  <a:srgbClr val="0094CA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64"/>
              <p:cNvGrpSpPr>
                <a:grpSpLocks/>
              </p:cNvGrpSpPr>
              <p:nvPr/>
            </p:nvGrpSpPr>
            <p:grpSpPr bwMode="auto">
              <a:xfrm>
                <a:off x="509589" y="5404156"/>
                <a:ext cx="608554" cy="270369"/>
                <a:chOff x="1665943" y="4915251"/>
                <a:chExt cx="608554" cy="270369"/>
              </a:xfrm>
            </p:grpSpPr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1665814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115055" y="5050100"/>
                  <a:ext cx="158742" cy="0"/>
                </a:xfrm>
                <a:prstGeom prst="line">
                  <a:avLst/>
                </a:prstGeom>
                <a:ln w="57150" cmpd="sng">
                  <a:solidFill>
                    <a:srgbClr val="0094CA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Oval 28"/>
                <p:cNvSpPr/>
                <p:nvPr/>
              </p:nvSpPr>
              <p:spPr>
                <a:xfrm>
                  <a:off x="1834081" y="4914591"/>
                  <a:ext cx="271449" cy="271018"/>
                </a:xfrm>
                <a:prstGeom prst="ellipse">
                  <a:avLst/>
                </a:prstGeom>
                <a:noFill/>
                <a:ln w="57150" cmpd="sng">
                  <a:solidFill>
                    <a:srgbClr val="0094C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949496">
                    <a:defRPr/>
                  </a:pPr>
                  <a:endParaRPr lang="en-US" sz="1477" dirty="0">
                    <a:solidFill>
                      <a:prstClr val="white"/>
                    </a:solidFill>
                    <a:cs typeface="Calibri"/>
                  </a:endParaRPr>
                </a:p>
              </p:txBody>
            </p:sp>
          </p:grpSp>
        </p:grpSp>
        <p:sp>
          <p:nvSpPr>
            <p:cNvPr id="48" name="TextBox 32"/>
            <p:cNvSpPr txBox="1">
              <a:spLocks noChangeArrowheads="1"/>
            </p:cNvSpPr>
            <p:nvPr/>
          </p:nvSpPr>
          <p:spPr bwMode="auto">
            <a:xfrm>
              <a:off x="7988941" y="1601792"/>
              <a:ext cx="170725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2025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ESS Construction Phase Complete</a:t>
              </a:r>
            </a:p>
          </p:txBody>
        </p:sp>
        <p:cxnSp>
          <p:nvCxnSpPr>
            <p:cNvPr id="49" name="Straight Connector 48"/>
            <p:cNvCxnSpPr/>
            <p:nvPr/>
          </p:nvCxnSpPr>
          <p:spPr bwMode="auto">
            <a:xfrm>
              <a:off x="883973" y="5729291"/>
              <a:ext cx="0" cy="158750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35"/>
            <p:cNvSpPr txBox="1">
              <a:spLocks noChangeArrowheads="1"/>
            </p:cNvSpPr>
            <p:nvPr/>
          </p:nvSpPr>
          <p:spPr bwMode="auto">
            <a:xfrm>
              <a:off x="223586" y="5894829"/>
              <a:ext cx="2258879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2003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European Design of ESS Completed</a:t>
              </a:r>
            </a:p>
          </p:txBody>
        </p:sp>
        <p:cxnSp>
          <p:nvCxnSpPr>
            <p:cNvPr id="51" name="Straight Connector 50"/>
            <p:cNvCxnSpPr/>
            <p:nvPr/>
          </p:nvCxnSpPr>
          <p:spPr bwMode="auto">
            <a:xfrm>
              <a:off x="3436144" y="4827616"/>
              <a:ext cx="0" cy="312737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34"/>
            <p:cNvSpPr txBox="1">
              <a:spLocks noChangeArrowheads="1"/>
            </p:cNvSpPr>
            <p:nvPr/>
          </p:nvSpPr>
          <p:spPr bwMode="auto">
            <a:xfrm>
              <a:off x="2801268" y="5143260"/>
              <a:ext cx="2034833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2012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Calibri"/>
                  <a:cs typeface="Calibri"/>
                </a:rPr>
                <a:t>ESS Design Update Phase Complete</a:t>
              </a: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>
              <a:off x="5981435" y="3929066"/>
              <a:ext cx="0" cy="747712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31"/>
            <p:cNvSpPr txBox="1">
              <a:spLocks noChangeArrowheads="1"/>
            </p:cNvSpPr>
            <p:nvPr/>
          </p:nvSpPr>
          <p:spPr bwMode="auto">
            <a:xfrm>
              <a:off x="5461360" y="4677402"/>
              <a:ext cx="1892126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2019</a:t>
              </a:r>
            </a:p>
            <a:p>
              <a:pPr defTabSz="949496"/>
              <a:r>
                <a:rPr lang="en-US" sz="1108" b="1" dirty="0">
                  <a:solidFill>
                    <a:prstClr val="black"/>
                  </a:solidFill>
                  <a:latin typeface="Calibri"/>
                  <a:cs typeface="Calibri"/>
                </a:rPr>
                <a:t>Start of Initial Operations Phase</a:t>
              </a:r>
            </a:p>
          </p:txBody>
        </p:sp>
        <p:cxnSp>
          <p:nvCxnSpPr>
            <p:cNvPr id="55" name="Straight Connector 54"/>
            <p:cNvCxnSpPr/>
            <p:nvPr/>
          </p:nvCxnSpPr>
          <p:spPr bwMode="auto">
            <a:xfrm>
              <a:off x="7260962" y="3463928"/>
              <a:ext cx="0" cy="257175"/>
            </a:xfrm>
            <a:prstGeom prst="line">
              <a:avLst/>
            </a:prstGeom>
            <a:ln w="28575" cmpd="sng">
              <a:solidFill>
                <a:srgbClr val="0094C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22"/>
            <p:cNvSpPr txBox="1">
              <a:spLocks noChangeArrowheads="1"/>
            </p:cNvSpPr>
            <p:nvPr/>
          </p:nvSpPr>
          <p:spPr bwMode="auto">
            <a:xfrm>
              <a:off x="6927507" y="3720713"/>
              <a:ext cx="1837271" cy="664384"/>
            </a:xfrm>
            <a:prstGeom prst="rect">
              <a:avLst/>
            </a:prstGeom>
            <a:solidFill>
              <a:srgbClr val="FFFFFF">
                <a:alpha val="69019"/>
              </a:srgbClr>
            </a:solidFill>
            <a:ln w="28575">
              <a:solidFill>
                <a:srgbClr val="0094CA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r" defTabSz="949496"/>
              <a:r>
                <a:rPr lang="en-US" sz="1292" b="1" dirty="0">
                  <a:solidFill>
                    <a:srgbClr val="0094CA"/>
                  </a:solidFill>
                  <a:latin typeface="Calibri"/>
                  <a:cs typeface="Calibri"/>
                </a:rPr>
                <a:t>2023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Start Of User Program</a:t>
              </a:r>
            </a:p>
            <a:p>
              <a:pPr defTabSz="949496"/>
              <a:r>
                <a:rPr lang="en-US" sz="1108" b="1" dirty="0">
                  <a:solidFill>
                    <a:srgbClr val="000000"/>
                  </a:solidFill>
                  <a:latin typeface="Calibri"/>
                  <a:cs typeface="Calibri"/>
                </a:rPr>
                <a:t>(SOUP)</a:t>
              </a:r>
            </a:p>
          </p:txBody>
        </p:sp>
      </p:grpSp>
      <p:pic>
        <p:nvPicPr>
          <p:cNvPr id="58" name="Bildobjekt 5" descr="ESS-vit-logga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6336" y="310161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5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80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79332" y="4582582"/>
            <a:ext cx="1253665" cy="844147"/>
          </a:xfrm>
          <a:prstGeom prst="rect">
            <a:avLst/>
          </a:prstGeom>
          <a:solidFill>
            <a:srgbClr val="FFC000">
              <a:alpha val="37000"/>
            </a:srgbClr>
          </a:solidFill>
          <a:ln w="53975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Pie 9"/>
          <p:cNvSpPr/>
          <p:nvPr/>
        </p:nvSpPr>
        <p:spPr>
          <a:xfrm>
            <a:off x="971770" y="2501615"/>
            <a:ext cx="2735792" cy="3096344"/>
          </a:xfrm>
          <a:prstGeom prst="pie">
            <a:avLst>
              <a:gd name="adj1" fmla="val 5250430"/>
              <a:gd name="adj2" fmla="val 12222113"/>
            </a:avLst>
          </a:prstGeom>
          <a:solidFill>
            <a:srgbClr val="FFC000">
              <a:alpha val="50000"/>
            </a:srgbClr>
          </a:solidFill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5512189" y="5804527"/>
            <a:ext cx="3367314" cy="792825"/>
          </a:xfrm>
          <a:custGeom>
            <a:avLst/>
            <a:gdLst>
              <a:gd name="connsiteX0" fmla="*/ 0 w 3367314"/>
              <a:gd name="connsiteY0" fmla="*/ 1059543 h 1059543"/>
              <a:gd name="connsiteX1" fmla="*/ 3367314 w 3367314"/>
              <a:gd name="connsiteY1" fmla="*/ 1059543 h 1059543"/>
              <a:gd name="connsiteX2" fmla="*/ 3352800 w 3367314"/>
              <a:gd name="connsiteY2" fmla="*/ 0 h 1059543"/>
              <a:gd name="connsiteX3" fmla="*/ 885371 w 3367314"/>
              <a:gd name="connsiteY3" fmla="*/ 0 h 1059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67314" h="1059543">
                <a:moveTo>
                  <a:pt x="0" y="1059543"/>
                </a:moveTo>
                <a:lnTo>
                  <a:pt x="3367314" y="1059543"/>
                </a:lnTo>
                <a:lnTo>
                  <a:pt x="3352800" y="0"/>
                </a:lnTo>
                <a:lnTo>
                  <a:pt x="885371" y="0"/>
                </a:lnTo>
              </a:path>
            </a:pathLst>
          </a:custGeom>
          <a:solidFill>
            <a:schemeClr val="bg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35057" y="6016273"/>
            <a:ext cx="21517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Lund Tramway Depot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9578" y="2651479"/>
            <a:ext cx="123491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Office Campus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2021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861409" y="4259416"/>
            <a:ext cx="238244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2018 ESS offices for all staff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66FC09C8-5FB3-A84D-A501-A59DB3ACDCC7}"/>
              </a:ext>
            </a:extLst>
          </p:cNvPr>
          <p:cNvCxnSpPr>
            <a:cxnSpLocks/>
          </p:cNvCxnSpPr>
          <p:nvPr/>
        </p:nvCxnSpPr>
        <p:spPr>
          <a:xfrm flipH="1">
            <a:off x="5306163" y="2986361"/>
            <a:ext cx="1634564" cy="1609952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D05D79-8276-5244-9860-AD904890C9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742" y="216963"/>
            <a:ext cx="4382543" cy="3212037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AF3F926F-13A5-624D-8334-888A33FEF782}"/>
              </a:ext>
            </a:extLst>
          </p:cNvPr>
          <p:cNvCxnSpPr>
            <a:cxnSpLocks/>
          </p:cNvCxnSpPr>
          <p:nvPr/>
        </p:nvCxnSpPr>
        <p:spPr>
          <a:xfrm flipV="1">
            <a:off x="699247" y="5202001"/>
            <a:ext cx="641749" cy="602526"/>
          </a:xfrm>
          <a:prstGeom prst="straightConnector1">
            <a:avLst/>
          </a:prstGeom>
          <a:ln w="412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628C4CB-E5B1-474A-BDAC-69886B442832}"/>
              </a:ext>
            </a:extLst>
          </p:cNvPr>
          <p:cNvSpPr txBox="1"/>
          <p:nvPr/>
        </p:nvSpPr>
        <p:spPr>
          <a:xfrm>
            <a:off x="349578" y="5521146"/>
            <a:ext cx="123491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PermanentEntrance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7070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1E1B7E-ABE5-924F-8526-10C4DF5BBCB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8806"/>
            <a:ext cx="11044101" cy="6876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377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202" y="73160"/>
            <a:ext cx="6829167" cy="1143000"/>
          </a:xfrm>
        </p:spPr>
        <p:txBody>
          <a:bodyPr>
            <a:normAutofit/>
          </a:bodyPr>
          <a:lstStyle/>
          <a:p>
            <a:r>
              <a:rPr lang="sv-SE" b="1" dirty="0"/>
              <a:t>Target</a:t>
            </a:r>
            <a:r>
              <a:rPr lang="sv-SE" sz="2400" b="1" dirty="0"/>
              <a:t/>
            </a:r>
            <a:br>
              <a:rPr lang="sv-SE" sz="2400" b="1" dirty="0"/>
            </a:br>
            <a:r>
              <a:rPr lang="sv-SE" sz="2400" b="1" dirty="0"/>
              <a:t>Monolith &amp; Utility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3250" y="857250"/>
            <a:ext cx="6858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78000" y="3122679"/>
            <a:ext cx="3673555" cy="37970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6234" y="1542081"/>
            <a:ext cx="37970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 set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diagonal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walls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before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high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bay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progress.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Utility area,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base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slab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sv-S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works</a:t>
            </a:r>
            <a:r>
              <a:rPr kumimoji="0" lang="sv-S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367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49382" y="109888"/>
            <a:ext cx="6829167" cy="1143000"/>
          </a:xfrm>
        </p:spPr>
        <p:txBody>
          <a:bodyPr>
            <a:normAutofit/>
          </a:bodyPr>
          <a:lstStyle/>
          <a:p>
            <a:r>
              <a:rPr lang="sv-SE" sz="2800" dirty="0"/>
              <a:t>Target,  Monolith</a:t>
            </a:r>
            <a:br>
              <a:rPr lang="sv-SE" sz="2800" dirty="0"/>
            </a:br>
            <a:r>
              <a:rPr lang="sv-SE" sz="2800" dirty="0" err="1"/>
              <a:t>Circular</a:t>
            </a:r>
            <a:r>
              <a:rPr lang="sv-SE" sz="2800" dirty="0"/>
              <a:t> </a:t>
            </a:r>
            <a:r>
              <a:rPr lang="sv-SE" sz="2800" dirty="0" err="1"/>
              <a:t>walls</a:t>
            </a:r>
            <a:r>
              <a:rPr lang="sv-SE" sz="2800" dirty="0"/>
              <a:t> </a:t>
            </a:r>
            <a:r>
              <a:rPr lang="sv-SE" sz="2800" dirty="0" err="1"/>
              <a:t>around</a:t>
            </a:r>
            <a:r>
              <a:rPr lang="sv-SE" sz="2800" dirty="0"/>
              <a:t> puck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13D4F32-95D5-6A4F-BCBC-6FD3062DD4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413"/>
            <a:ext cx="9377691" cy="546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734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224" y="433953"/>
            <a:ext cx="7139136" cy="937647"/>
          </a:xfrm>
        </p:spPr>
        <p:txBody>
          <a:bodyPr>
            <a:normAutofit fontScale="90000"/>
          </a:bodyPr>
          <a:lstStyle/>
          <a:p>
            <a:r>
              <a:rPr lang="en-US" sz="3600"/>
              <a:t>Active Cell</a:t>
            </a:r>
            <a:r>
              <a:rPr lang="en-US" b="1" dirty="0">
                <a:solidFill>
                  <a:schemeClr val="tx1"/>
                </a:solidFill>
              </a:rPr>
              <a:t/>
            </a:r>
            <a:br>
              <a:rPr lang="en-US" b="1" dirty="0">
                <a:solidFill>
                  <a:schemeClr val="tx1"/>
                </a:solidFill>
              </a:rPr>
            </a:b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1115BC-487E-4422-894C-CB7CD3E79223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sv-S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1549830"/>
            <a:ext cx="8592312" cy="5094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2561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47283</TotalTime>
  <Words>833</Words>
  <Application>Microsoft Macintosh PowerPoint</Application>
  <PresentationFormat>On-screen Show (4:3)</PresentationFormat>
  <Paragraphs>204</Paragraphs>
  <Slides>24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Preparations for the  European Spallation Source  beam commissioning</vt:lpstr>
      <vt:lpstr>Part 1</vt:lpstr>
      <vt:lpstr>European Spallation Source – what &amp; where – future layout </vt:lpstr>
      <vt:lpstr>Global ESS schedule</vt:lpstr>
      <vt:lpstr>PowerPoint Presentation</vt:lpstr>
      <vt:lpstr>PowerPoint Presentation</vt:lpstr>
      <vt:lpstr>Target Monolith &amp; Utility</vt:lpstr>
      <vt:lpstr>Target,  Monolith Circular walls around puck</vt:lpstr>
      <vt:lpstr>Active Cell </vt:lpstr>
      <vt:lpstr>A2T Accelerator to Target, bottom slab works</vt:lpstr>
      <vt:lpstr>E-buildings</vt:lpstr>
      <vt:lpstr>Accelerator – Scope</vt:lpstr>
      <vt:lpstr>Accelerator Collaboration</vt:lpstr>
      <vt:lpstr>Part 2</vt:lpstr>
      <vt:lpstr>Process to get to beam commissioning</vt:lpstr>
      <vt:lpstr>Commissioning stages</vt:lpstr>
      <vt:lpstr>Ion source &amp; LEBT installation</vt:lpstr>
      <vt:lpstr>Licensing process and timeline (agreed on June 2018)</vt:lpstr>
      <vt:lpstr>Safety Readiness Review</vt:lpstr>
      <vt:lpstr>Beam Permit</vt:lpstr>
      <vt:lpstr>Beam commissioning</vt:lpstr>
      <vt:lpstr>Joint installation/commissioning on construction site</vt:lpstr>
      <vt:lpstr>First results of beam commissioning</vt:lpstr>
      <vt:lpstr>PowerPoint Presentation</vt:lpstr>
    </vt:vector>
  </TitlesOfParts>
  <Company>ESS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Anna Petway</cp:lastModifiedBy>
  <cp:revision>2275</cp:revision>
  <cp:lastPrinted>2016-01-28T09:44:48Z</cp:lastPrinted>
  <dcterms:created xsi:type="dcterms:W3CDTF">2013-10-29T16:05:10Z</dcterms:created>
  <dcterms:modified xsi:type="dcterms:W3CDTF">2018-10-02T20:08:13Z</dcterms:modified>
</cp:coreProperties>
</file>