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4"/>
  </p:sldMasterIdLst>
  <p:notesMasterIdLst>
    <p:notesMasterId r:id="rId26"/>
  </p:notesMasterIdLst>
  <p:handoutMasterIdLst>
    <p:handoutMasterId r:id="rId27"/>
  </p:handoutMasterIdLst>
  <p:sldIdLst>
    <p:sldId id="1628" r:id="rId5"/>
    <p:sldId id="1629" r:id="rId6"/>
    <p:sldId id="1666" r:id="rId7"/>
    <p:sldId id="1630" r:id="rId8"/>
    <p:sldId id="1645" r:id="rId9"/>
    <p:sldId id="1631" r:id="rId10"/>
    <p:sldId id="1632" r:id="rId11"/>
    <p:sldId id="1664" r:id="rId12"/>
    <p:sldId id="1655" r:id="rId13"/>
    <p:sldId id="1656" r:id="rId14"/>
    <p:sldId id="1657" r:id="rId15"/>
    <p:sldId id="1640" r:id="rId16"/>
    <p:sldId id="1637" r:id="rId17"/>
    <p:sldId id="1658" r:id="rId18"/>
    <p:sldId id="1659" r:id="rId19"/>
    <p:sldId id="1660" r:id="rId20"/>
    <p:sldId id="1661" r:id="rId21"/>
    <p:sldId id="1662" r:id="rId22"/>
    <p:sldId id="1667" r:id="rId23"/>
    <p:sldId id="1663" r:id="rId24"/>
    <p:sldId id="1665" r:id="rId25"/>
  </p:sldIdLst>
  <p:sldSz cx="9144000" cy="6858000" type="screen4x3"/>
  <p:notesSz cx="6950075" cy="9236075"/>
  <p:defaultTextStyle>
    <a:defPPr>
      <a:defRPr lang="en-US"/>
    </a:defPPr>
    <a:lvl1pPr algn="l" rtl="0" eaLnBrk="0" fontAlgn="base" hangingPunct="0">
      <a:lnSpc>
        <a:spcPct val="90000"/>
      </a:lnSpc>
      <a:spcBef>
        <a:spcPct val="50000"/>
      </a:spcBef>
      <a:spcAft>
        <a:spcPct val="0"/>
      </a:spcAft>
      <a:buClr>
        <a:schemeClr val="folHlink"/>
      </a:buClr>
      <a:buSzPct val="135000"/>
      <a:defRPr kern="1200">
        <a:solidFill>
          <a:schemeClr val="tx1"/>
        </a:solidFill>
        <a:latin typeface="Arial Narrow" pitchFamily="34" charset="0"/>
        <a:ea typeface="Osaka" charset="-128"/>
        <a:cs typeface="+mn-cs"/>
      </a:defRPr>
    </a:lvl1pPr>
    <a:lvl2pPr marL="457200" algn="l" rtl="0" eaLnBrk="0" fontAlgn="base" hangingPunct="0">
      <a:lnSpc>
        <a:spcPct val="90000"/>
      </a:lnSpc>
      <a:spcBef>
        <a:spcPct val="50000"/>
      </a:spcBef>
      <a:spcAft>
        <a:spcPct val="0"/>
      </a:spcAft>
      <a:buClr>
        <a:schemeClr val="folHlink"/>
      </a:buClr>
      <a:buSzPct val="135000"/>
      <a:defRPr kern="1200">
        <a:solidFill>
          <a:schemeClr val="tx1"/>
        </a:solidFill>
        <a:latin typeface="Arial Narrow" pitchFamily="34" charset="0"/>
        <a:ea typeface="Osaka" charset="-128"/>
        <a:cs typeface="+mn-cs"/>
      </a:defRPr>
    </a:lvl2pPr>
    <a:lvl3pPr marL="914400" algn="l" rtl="0" eaLnBrk="0" fontAlgn="base" hangingPunct="0">
      <a:lnSpc>
        <a:spcPct val="90000"/>
      </a:lnSpc>
      <a:spcBef>
        <a:spcPct val="50000"/>
      </a:spcBef>
      <a:spcAft>
        <a:spcPct val="0"/>
      </a:spcAft>
      <a:buClr>
        <a:schemeClr val="folHlink"/>
      </a:buClr>
      <a:buSzPct val="135000"/>
      <a:defRPr kern="1200">
        <a:solidFill>
          <a:schemeClr val="tx1"/>
        </a:solidFill>
        <a:latin typeface="Arial Narrow" pitchFamily="34" charset="0"/>
        <a:ea typeface="Osaka" charset="-128"/>
        <a:cs typeface="+mn-cs"/>
      </a:defRPr>
    </a:lvl3pPr>
    <a:lvl4pPr marL="1371600" algn="l" rtl="0" eaLnBrk="0" fontAlgn="base" hangingPunct="0">
      <a:lnSpc>
        <a:spcPct val="90000"/>
      </a:lnSpc>
      <a:spcBef>
        <a:spcPct val="50000"/>
      </a:spcBef>
      <a:spcAft>
        <a:spcPct val="0"/>
      </a:spcAft>
      <a:buClr>
        <a:schemeClr val="folHlink"/>
      </a:buClr>
      <a:buSzPct val="135000"/>
      <a:defRPr kern="1200">
        <a:solidFill>
          <a:schemeClr val="tx1"/>
        </a:solidFill>
        <a:latin typeface="Arial Narrow" pitchFamily="34" charset="0"/>
        <a:ea typeface="Osaka" charset="-128"/>
        <a:cs typeface="+mn-cs"/>
      </a:defRPr>
    </a:lvl4pPr>
    <a:lvl5pPr marL="1828800" algn="l" rtl="0" eaLnBrk="0" fontAlgn="base" hangingPunct="0">
      <a:lnSpc>
        <a:spcPct val="90000"/>
      </a:lnSpc>
      <a:spcBef>
        <a:spcPct val="50000"/>
      </a:spcBef>
      <a:spcAft>
        <a:spcPct val="0"/>
      </a:spcAft>
      <a:buClr>
        <a:schemeClr val="folHlink"/>
      </a:buClr>
      <a:buSzPct val="135000"/>
      <a:defRPr kern="1200">
        <a:solidFill>
          <a:schemeClr val="tx1"/>
        </a:solidFill>
        <a:latin typeface="Arial Narrow" pitchFamily="34" charset="0"/>
        <a:ea typeface="Osaka" charset="-128"/>
        <a:cs typeface="+mn-cs"/>
      </a:defRPr>
    </a:lvl5pPr>
    <a:lvl6pPr marL="2286000" algn="l" defTabSz="914400" rtl="0" eaLnBrk="1" latinLnBrk="0" hangingPunct="1">
      <a:defRPr kern="1200">
        <a:solidFill>
          <a:schemeClr val="tx1"/>
        </a:solidFill>
        <a:latin typeface="Arial Narrow" pitchFamily="34" charset="0"/>
        <a:ea typeface="Osaka" charset="-128"/>
        <a:cs typeface="+mn-cs"/>
      </a:defRPr>
    </a:lvl6pPr>
    <a:lvl7pPr marL="2743200" algn="l" defTabSz="914400" rtl="0" eaLnBrk="1" latinLnBrk="0" hangingPunct="1">
      <a:defRPr kern="1200">
        <a:solidFill>
          <a:schemeClr val="tx1"/>
        </a:solidFill>
        <a:latin typeface="Arial Narrow" pitchFamily="34" charset="0"/>
        <a:ea typeface="Osaka" charset="-128"/>
        <a:cs typeface="+mn-cs"/>
      </a:defRPr>
    </a:lvl7pPr>
    <a:lvl8pPr marL="3200400" algn="l" defTabSz="914400" rtl="0" eaLnBrk="1" latinLnBrk="0" hangingPunct="1">
      <a:defRPr kern="1200">
        <a:solidFill>
          <a:schemeClr val="tx1"/>
        </a:solidFill>
        <a:latin typeface="Arial Narrow" pitchFamily="34" charset="0"/>
        <a:ea typeface="Osaka" charset="-128"/>
        <a:cs typeface="+mn-cs"/>
      </a:defRPr>
    </a:lvl8pPr>
    <a:lvl9pPr marL="3657600" algn="l" defTabSz="914400" rtl="0" eaLnBrk="1" latinLnBrk="0" hangingPunct="1">
      <a:defRPr kern="1200">
        <a:solidFill>
          <a:schemeClr val="tx1"/>
        </a:solidFill>
        <a:latin typeface="Arial Narrow" pitchFamily="34"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FAA8EA"/>
    <a:srgbClr val="FF9933"/>
    <a:srgbClr val="FF5050"/>
    <a:srgbClr val="66CCFF"/>
    <a:srgbClr val="FF8093"/>
    <a:srgbClr val="FF33CC"/>
    <a:srgbClr val="D8F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9" autoAdjust="0"/>
  </p:normalViewPr>
  <p:slideViewPr>
    <p:cSldViewPr snapToGrid="0">
      <p:cViewPr>
        <p:scale>
          <a:sx n="64" d="100"/>
          <a:sy n="64" d="100"/>
        </p:scale>
        <p:origin x="1340" y="-2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1" d="100"/>
          <a:sy n="101" d="100"/>
        </p:scale>
        <p:origin x="-2508" y="-102"/>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126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idx="2"/>
          </p:nvPr>
        </p:nvSpPr>
        <p:spPr bwMode="auto">
          <a:xfrm>
            <a:off x="1171575" y="696913"/>
            <a:ext cx="4608513" cy="34559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20750" y="4387850"/>
            <a:ext cx="5108575" cy="4164013"/>
          </a:xfrm>
          <a:prstGeom prst="rect">
            <a:avLst/>
          </a:prstGeom>
          <a:noFill/>
          <a:ln w="12700">
            <a:noFill/>
            <a:miter lim="800000"/>
            <a:headEnd/>
            <a:tailEnd/>
          </a:ln>
          <a:effectLst/>
        </p:spPr>
        <p:txBody>
          <a:bodyPr vert="horz" wrap="square" lIns="91079" tIns="44741" rIns="91079" bIns="447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9618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Osaka"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Osaka"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Osaka"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Osaka"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Osak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extLst>
      <p:ext uri="{BB962C8B-B14F-4D97-AF65-F5344CB8AC3E}">
        <p14:creationId xmlns:p14="http://schemas.microsoft.com/office/powerpoint/2010/main" val="2786603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oleObject" Target="../embeddings/oleObject3.bin"/><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flipH="1">
            <a:off x="107950" y="509588"/>
            <a:ext cx="88376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ext Box 5"/>
          <p:cNvSpPr txBox="1">
            <a:spLocks noChangeArrowheads="1"/>
          </p:cNvSpPr>
          <p:nvPr userDrawn="1"/>
        </p:nvSpPr>
        <p:spPr bwMode="auto">
          <a:xfrm>
            <a:off x="4027488" y="6284913"/>
            <a:ext cx="1349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defTabSz="457200">
              <a:tabLst>
                <a:tab pos="2286000" algn="l"/>
              </a:tabLst>
              <a:defRPr>
                <a:solidFill>
                  <a:schemeClr val="tx1"/>
                </a:solidFill>
                <a:latin typeface="Arial Narrow" pitchFamily="34" charset="0"/>
                <a:ea typeface="Osaka" charset="-128"/>
              </a:defRPr>
            </a:lvl1pPr>
            <a:lvl2pPr marL="742950" indent="-285750" defTabSz="457200">
              <a:tabLst>
                <a:tab pos="2286000" algn="l"/>
              </a:tabLst>
              <a:defRPr>
                <a:solidFill>
                  <a:schemeClr val="tx1"/>
                </a:solidFill>
                <a:latin typeface="Arial Narrow" pitchFamily="34" charset="0"/>
                <a:ea typeface="Osaka" charset="-128"/>
              </a:defRPr>
            </a:lvl2pPr>
            <a:lvl3pPr marL="1143000" indent="-228600" defTabSz="457200">
              <a:tabLst>
                <a:tab pos="2286000" algn="l"/>
              </a:tabLst>
              <a:defRPr>
                <a:solidFill>
                  <a:schemeClr val="tx1"/>
                </a:solidFill>
                <a:latin typeface="Arial Narrow" pitchFamily="34" charset="0"/>
                <a:ea typeface="Osaka" charset="-128"/>
              </a:defRPr>
            </a:lvl3pPr>
            <a:lvl4pPr marL="1600200" indent="-228600" defTabSz="457200">
              <a:tabLst>
                <a:tab pos="2286000" algn="l"/>
              </a:tabLst>
              <a:defRPr>
                <a:solidFill>
                  <a:schemeClr val="tx1"/>
                </a:solidFill>
                <a:latin typeface="Arial Narrow" pitchFamily="34" charset="0"/>
                <a:ea typeface="Osaka" charset="-128"/>
              </a:defRPr>
            </a:lvl4pPr>
            <a:lvl5pPr marL="2057400" indent="-228600" defTabSz="457200">
              <a:tabLst>
                <a:tab pos="2286000" algn="l"/>
              </a:tabLst>
              <a:defRPr>
                <a:solidFill>
                  <a:schemeClr val="tx1"/>
                </a:solidFill>
                <a:latin typeface="Arial Narrow" pitchFamily="34" charset="0"/>
                <a:ea typeface="Osaka" charset="-128"/>
              </a:defRPr>
            </a:lvl5pPr>
            <a:lvl6pPr marL="25146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6pPr>
            <a:lvl7pPr marL="29718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7pPr>
            <a:lvl8pPr marL="34290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8pPr>
            <a:lvl9pPr marL="38862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9pPr>
          </a:lstStyle>
          <a:p>
            <a:pPr>
              <a:lnSpc>
                <a:spcPct val="110000"/>
              </a:lnSpc>
              <a:defRPr/>
            </a:pPr>
            <a:endParaRPr lang="en-US" altLang="en-US"/>
          </a:p>
        </p:txBody>
      </p:sp>
      <p:sp>
        <p:nvSpPr>
          <p:cNvPr id="6" name="Text Box 6"/>
          <p:cNvSpPr txBox="1">
            <a:spLocks noChangeArrowheads="1"/>
          </p:cNvSpPr>
          <p:nvPr userDrawn="1"/>
        </p:nvSpPr>
        <p:spPr bwMode="auto">
          <a:xfrm>
            <a:off x="4475163" y="6553200"/>
            <a:ext cx="38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Arial Narrow" pitchFamily="34" charset="0"/>
                <a:ea typeface="Osaka" charset="-128"/>
              </a:defRPr>
            </a:lvl1pPr>
            <a:lvl2pPr marL="742950" indent="-285750">
              <a:defRPr>
                <a:solidFill>
                  <a:schemeClr val="tx1"/>
                </a:solidFill>
                <a:latin typeface="Arial Narrow" pitchFamily="34" charset="0"/>
                <a:ea typeface="Osaka" charset="-128"/>
              </a:defRPr>
            </a:lvl2pPr>
            <a:lvl3pPr marL="1143000" indent="-228600">
              <a:defRPr>
                <a:solidFill>
                  <a:schemeClr val="tx1"/>
                </a:solidFill>
                <a:latin typeface="Arial Narrow" pitchFamily="34" charset="0"/>
                <a:ea typeface="Osaka" charset="-128"/>
              </a:defRPr>
            </a:lvl3pPr>
            <a:lvl4pPr marL="1600200" indent="-228600">
              <a:defRPr>
                <a:solidFill>
                  <a:schemeClr val="tx1"/>
                </a:solidFill>
                <a:latin typeface="Arial Narrow" pitchFamily="34" charset="0"/>
                <a:ea typeface="Osaka" charset="-128"/>
              </a:defRPr>
            </a:lvl4pPr>
            <a:lvl5pPr marL="2057400" indent="-228600">
              <a:defRPr>
                <a:solidFill>
                  <a:schemeClr val="tx1"/>
                </a:solidFill>
                <a:latin typeface="Arial Narrow" pitchFamily="34" charset="0"/>
                <a:ea typeface="Osaka" charset="-128"/>
              </a:defRPr>
            </a:lvl5pPr>
            <a:lvl6pPr marL="25146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6pPr>
            <a:lvl7pPr marL="29718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7pPr>
            <a:lvl8pPr marL="34290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8pPr>
            <a:lvl9pPr marL="38862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9pPr>
          </a:lstStyle>
          <a:p>
            <a:pPr>
              <a:lnSpc>
                <a:spcPct val="100000"/>
              </a:lnSpc>
              <a:buClrTx/>
              <a:buSzTx/>
              <a:defRPr/>
            </a:pPr>
            <a:fld id="{488AE691-3B10-477D-A34C-A13488DEA0B9}" type="slidenum">
              <a:rPr lang="en-US" altLang="en-US" sz="2000" smtClean="0">
                <a:latin typeface="Times New Roman" pitchFamily="18" charset="0"/>
              </a:rPr>
              <a:pPr>
                <a:lnSpc>
                  <a:spcPct val="100000"/>
                </a:lnSpc>
                <a:buClrTx/>
                <a:buSzTx/>
                <a:defRPr/>
              </a:pPr>
              <a:t>‹#›</a:t>
            </a:fld>
            <a:endParaRPr lang="en-US" altLang="en-US" sz="2000">
              <a:latin typeface="Times New Roman" pitchFamily="18" charset="0"/>
            </a:endParaRPr>
          </a:p>
        </p:txBody>
      </p:sp>
      <p:grpSp>
        <p:nvGrpSpPr>
          <p:cNvPr id="7" name="Group 7"/>
          <p:cNvGrpSpPr>
            <a:grpSpLocks/>
          </p:cNvGrpSpPr>
          <p:nvPr userDrawn="1"/>
        </p:nvGrpSpPr>
        <p:grpSpPr bwMode="auto">
          <a:xfrm>
            <a:off x="7116763" y="6135688"/>
            <a:ext cx="1943100" cy="722312"/>
            <a:chOff x="3380" y="3865"/>
            <a:chExt cx="1224" cy="455"/>
          </a:xfrm>
        </p:grpSpPr>
        <p:graphicFrame>
          <p:nvGraphicFramePr>
            <p:cNvPr id="8" name="Object 8"/>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21848" name="Document" r:id="rId3" imgW="1943100" imgH="723900" progId="Word.Document.8">
                    <p:embed/>
                  </p:oleObj>
                </mc:Choice>
                <mc:Fallback>
                  <p:oleObj name="Document" r:id="rId3" imgW="1943100" imgH="7239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9"/>
            <p:cNvSpPr txBox="1">
              <a:spLocks noChangeArrowheads="1"/>
            </p:cNvSpPr>
            <p:nvPr userDrawn="1"/>
          </p:nvSpPr>
          <p:spPr bwMode="auto">
            <a:xfrm>
              <a:off x="3458" y="4174"/>
              <a:ext cx="11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a:defRPr>
                  <a:solidFill>
                    <a:schemeClr val="tx1"/>
                  </a:solidFill>
                  <a:latin typeface="Arial Narrow" pitchFamily="34" charset="0"/>
                  <a:ea typeface="Osaka" charset="-128"/>
                </a:defRPr>
              </a:lvl1pPr>
              <a:lvl2pPr marL="742950" indent="-285750">
                <a:defRPr>
                  <a:solidFill>
                    <a:schemeClr val="tx1"/>
                  </a:solidFill>
                  <a:latin typeface="Arial Narrow" pitchFamily="34" charset="0"/>
                  <a:ea typeface="Osaka" charset="-128"/>
                </a:defRPr>
              </a:lvl2pPr>
              <a:lvl3pPr marL="1143000" indent="-228600">
                <a:defRPr>
                  <a:solidFill>
                    <a:schemeClr val="tx1"/>
                  </a:solidFill>
                  <a:latin typeface="Arial Narrow" pitchFamily="34" charset="0"/>
                  <a:ea typeface="Osaka" charset="-128"/>
                </a:defRPr>
              </a:lvl3pPr>
              <a:lvl4pPr marL="1600200" indent="-228600">
                <a:defRPr>
                  <a:solidFill>
                    <a:schemeClr val="tx1"/>
                  </a:solidFill>
                  <a:latin typeface="Arial Narrow" pitchFamily="34" charset="0"/>
                  <a:ea typeface="Osaka" charset="-128"/>
                </a:defRPr>
              </a:lvl4pPr>
              <a:lvl5pPr marL="2057400" indent="-228600">
                <a:defRPr>
                  <a:solidFill>
                    <a:schemeClr val="tx1"/>
                  </a:solidFill>
                  <a:latin typeface="Arial Narrow" pitchFamily="34" charset="0"/>
                  <a:ea typeface="Osaka" charset="-128"/>
                </a:defRPr>
              </a:lvl5pPr>
              <a:lvl6pPr marL="25146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6pPr>
              <a:lvl7pPr marL="29718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7pPr>
              <a:lvl8pPr marL="34290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8pPr>
              <a:lvl9pPr marL="38862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9pPr>
            </a:lstStyle>
            <a:p>
              <a:pPr>
                <a:lnSpc>
                  <a:spcPct val="100000"/>
                </a:lnSpc>
                <a:buClrTx/>
                <a:buSzTx/>
                <a:defRPr/>
              </a:pPr>
              <a:r>
                <a:rPr lang="en-US" altLang="en-US" sz="900"/>
                <a:t>BROOKHAVEN SCIENCE ASSOCIATES</a:t>
              </a:r>
            </a:p>
          </p:txBody>
        </p:sp>
      </p:grpSp>
      <p:graphicFrame>
        <p:nvGraphicFramePr>
          <p:cNvPr id="10" name="Object 10"/>
          <p:cNvGraphicFramePr>
            <a:graphicFrameLocks noChangeAspect="1"/>
          </p:cNvGraphicFramePr>
          <p:nvPr userDrawn="1"/>
        </p:nvGraphicFramePr>
        <p:xfrm>
          <a:off x="0" y="6111875"/>
          <a:ext cx="1914525" cy="746125"/>
        </p:xfrm>
        <a:graphic>
          <a:graphicData uri="http://schemas.openxmlformats.org/presentationml/2006/ole">
            <mc:AlternateContent xmlns:mc="http://schemas.openxmlformats.org/markup-compatibility/2006">
              <mc:Choice xmlns:v="urn:schemas-microsoft-com:vml" Requires="v">
                <p:oleObj spid="_x0000_s21849" name="Photo Editor Photo" r:id="rId5" imgW="4742857" imgH="1848108" progId="MSPhotoEd.3">
                  <p:embed/>
                </p:oleObj>
              </mc:Choice>
              <mc:Fallback>
                <p:oleObj name="Photo Editor Photo" r:id="rId5" imgW="4742857" imgH="1848108"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111875"/>
                        <a:ext cx="1914525"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0435" name="Rectangle 3"/>
          <p:cNvSpPr>
            <a:spLocks noGrp="1" noChangeArrowheads="1"/>
          </p:cNvSpPr>
          <p:nvPr>
            <p:ph type="ctrTitle"/>
          </p:nvPr>
        </p:nvSpPr>
        <p:spPr>
          <a:xfrm>
            <a:off x="0" y="0"/>
            <a:ext cx="9144000" cy="491207"/>
          </a:xfrm>
        </p:spPr>
        <p:txBody>
          <a:bodyPr/>
          <a:lstStyle>
            <a:lvl1pPr>
              <a:defRPr/>
            </a:lvl1pPr>
          </a:lstStyle>
          <a:p>
            <a:r>
              <a:rPr lang="en-US" dirty="0"/>
              <a:t>Click to edit Master title style</a:t>
            </a:r>
          </a:p>
        </p:txBody>
      </p:sp>
      <p:sp>
        <p:nvSpPr>
          <p:cNvPr id="1170436" name="Rectangle 4"/>
          <p:cNvSpPr>
            <a:spLocks noGrp="1" noChangeArrowheads="1"/>
          </p:cNvSpPr>
          <p:nvPr>
            <p:ph type="subTitle" idx="1"/>
          </p:nvPr>
        </p:nvSpPr>
        <p:spPr>
          <a:xfrm>
            <a:off x="703263" y="1973263"/>
            <a:ext cx="7740650" cy="3700462"/>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177513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50665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22273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94397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9070440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8450"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9475" y="1436688"/>
            <a:ext cx="4238625" cy="4735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1983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8911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84580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68745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460941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49560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gra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23825" y="504825"/>
            <a:ext cx="88376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 name="Rectangle 3"/>
          <p:cNvSpPr>
            <a:spLocks noGrp="1" noChangeArrowheads="1"/>
          </p:cNvSpPr>
          <p:nvPr>
            <p:ph type="title"/>
          </p:nvPr>
        </p:nvSpPr>
        <p:spPr bwMode="auto">
          <a:xfrm>
            <a:off x="0" y="0"/>
            <a:ext cx="91440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1"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298450" y="1436688"/>
            <a:ext cx="862965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5"/>
          <p:cNvSpPr txBox="1">
            <a:spLocks noChangeArrowheads="1"/>
          </p:cNvSpPr>
          <p:nvPr/>
        </p:nvSpPr>
        <p:spPr bwMode="auto">
          <a:xfrm>
            <a:off x="4027488" y="6284913"/>
            <a:ext cx="13493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defTabSz="457200">
              <a:tabLst>
                <a:tab pos="2286000" algn="l"/>
              </a:tabLst>
              <a:defRPr>
                <a:solidFill>
                  <a:schemeClr val="tx1"/>
                </a:solidFill>
                <a:latin typeface="Arial Narrow" pitchFamily="34" charset="0"/>
                <a:ea typeface="Osaka" charset="-128"/>
              </a:defRPr>
            </a:lvl1pPr>
            <a:lvl2pPr marL="742950" indent="-285750" defTabSz="457200">
              <a:tabLst>
                <a:tab pos="2286000" algn="l"/>
              </a:tabLst>
              <a:defRPr>
                <a:solidFill>
                  <a:schemeClr val="tx1"/>
                </a:solidFill>
                <a:latin typeface="Arial Narrow" pitchFamily="34" charset="0"/>
                <a:ea typeface="Osaka" charset="-128"/>
              </a:defRPr>
            </a:lvl2pPr>
            <a:lvl3pPr marL="1143000" indent="-228600" defTabSz="457200">
              <a:tabLst>
                <a:tab pos="2286000" algn="l"/>
              </a:tabLst>
              <a:defRPr>
                <a:solidFill>
                  <a:schemeClr val="tx1"/>
                </a:solidFill>
                <a:latin typeface="Arial Narrow" pitchFamily="34" charset="0"/>
                <a:ea typeface="Osaka" charset="-128"/>
              </a:defRPr>
            </a:lvl3pPr>
            <a:lvl4pPr marL="1600200" indent="-228600" defTabSz="457200">
              <a:tabLst>
                <a:tab pos="2286000" algn="l"/>
              </a:tabLst>
              <a:defRPr>
                <a:solidFill>
                  <a:schemeClr val="tx1"/>
                </a:solidFill>
                <a:latin typeface="Arial Narrow" pitchFamily="34" charset="0"/>
                <a:ea typeface="Osaka" charset="-128"/>
              </a:defRPr>
            </a:lvl4pPr>
            <a:lvl5pPr marL="2057400" indent="-228600" defTabSz="457200">
              <a:tabLst>
                <a:tab pos="2286000" algn="l"/>
              </a:tabLst>
              <a:defRPr>
                <a:solidFill>
                  <a:schemeClr val="tx1"/>
                </a:solidFill>
                <a:latin typeface="Arial Narrow" pitchFamily="34" charset="0"/>
                <a:ea typeface="Osaka" charset="-128"/>
              </a:defRPr>
            </a:lvl5pPr>
            <a:lvl6pPr marL="25146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6pPr>
            <a:lvl7pPr marL="29718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7pPr>
            <a:lvl8pPr marL="34290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8pPr>
            <a:lvl9pPr marL="3886200" indent="-228600" defTabSz="457200" eaLnBrk="0" fontAlgn="base" hangingPunct="0">
              <a:lnSpc>
                <a:spcPct val="90000"/>
              </a:lnSpc>
              <a:spcBef>
                <a:spcPct val="50000"/>
              </a:spcBef>
              <a:spcAft>
                <a:spcPct val="0"/>
              </a:spcAft>
              <a:buClr>
                <a:schemeClr val="folHlink"/>
              </a:buClr>
              <a:buSzPct val="135000"/>
              <a:tabLst>
                <a:tab pos="2286000" algn="l"/>
              </a:tabLst>
              <a:defRPr>
                <a:solidFill>
                  <a:schemeClr val="tx1"/>
                </a:solidFill>
                <a:latin typeface="Arial Narrow" pitchFamily="34" charset="0"/>
                <a:ea typeface="Osaka" charset="-128"/>
              </a:defRPr>
            </a:lvl9pPr>
          </a:lstStyle>
          <a:p>
            <a:pPr>
              <a:lnSpc>
                <a:spcPct val="110000"/>
              </a:lnSpc>
              <a:defRPr/>
            </a:pPr>
            <a:endParaRPr lang="en-US" altLang="en-US"/>
          </a:p>
        </p:txBody>
      </p:sp>
      <p:sp>
        <p:nvSpPr>
          <p:cNvPr id="1030" name="Text Box 6"/>
          <p:cNvSpPr txBox="1">
            <a:spLocks noChangeArrowheads="1"/>
          </p:cNvSpPr>
          <p:nvPr/>
        </p:nvSpPr>
        <p:spPr bwMode="auto">
          <a:xfrm>
            <a:off x="4475163" y="6553200"/>
            <a:ext cx="38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a:spAutoFit/>
          </a:bodyPr>
          <a:lstStyle>
            <a:lvl1pPr>
              <a:defRPr>
                <a:solidFill>
                  <a:schemeClr val="tx1"/>
                </a:solidFill>
                <a:latin typeface="Arial Narrow" pitchFamily="34" charset="0"/>
                <a:ea typeface="Osaka" charset="-128"/>
              </a:defRPr>
            </a:lvl1pPr>
            <a:lvl2pPr marL="742950" indent="-285750">
              <a:defRPr>
                <a:solidFill>
                  <a:schemeClr val="tx1"/>
                </a:solidFill>
                <a:latin typeface="Arial Narrow" pitchFamily="34" charset="0"/>
                <a:ea typeface="Osaka" charset="-128"/>
              </a:defRPr>
            </a:lvl2pPr>
            <a:lvl3pPr marL="1143000" indent="-228600">
              <a:defRPr>
                <a:solidFill>
                  <a:schemeClr val="tx1"/>
                </a:solidFill>
                <a:latin typeface="Arial Narrow" pitchFamily="34" charset="0"/>
                <a:ea typeface="Osaka" charset="-128"/>
              </a:defRPr>
            </a:lvl3pPr>
            <a:lvl4pPr marL="1600200" indent="-228600">
              <a:defRPr>
                <a:solidFill>
                  <a:schemeClr val="tx1"/>
                </a:solidFill>
                <a:latin typeface="Arial Narrow" pitchFamily="34" charset="0"/>
                <a:ea typeface="Osaka" charset="-128"/>
              </a:defRPr>
            </a:lvl4pPr>
            <a:lvl5pPr marL="2057400" indent="-228600">
              <a:defRPr>
                <a:solidFill>
                  <a:schemeClr val="tx1"/>
                </a:solidFill>
                <a:latin typeface="Arial Narrow" pitchFamily="34" charset="0"/>
                <a:ea typeface="Osaka" charset="-128"/>
              </a:defRPr>
            </a:lvl5pPr>
            <a:lvl6pPr marL="25146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6pPr>
            <a:lvl7pPr marL="29718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7pPr>
            <a:lvl8pPr marL="34290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8pPr>
            <a:lvl9pPr marL="38862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9pPr>
          </a:lstStyle>
          <a:p>
            <a:pPr>
              <a:lnSpc>
                <a:spcPct val="100000"/>
              </a:lnSpc>
              <a:buClrTx/>
              <a:buSzTx/>
              <a:defRPr/>
            </a:pPr>
            <a:fld id="{20C7C067-C423-41F4-B409-FE328C8624EB}" type="slidenum">
              <a:rPr lang="en-US" altLang="en-US" sz="2000" smtClean="0">
                <a:latin typeface="Times New Roman" pitchFamily="18" charset="0"/>
              </a:rPr>
              <a:pPr>
                <a:lnSpc>
                  <a:spcPct val="100000"/>
                </a:lnSpc>
                <a:buClrTx/>
                <a:buSzTx/>
                <a:defRPr/>
              </a:pPr>
              <a:t>‹#›</a:t>
            </a:fld>
            <a:endParaRPr lang="en-US" altLang="en-US" sz="2000">
              <a:latin typeface="Times New Roman" pitchFamily="18" charset="0"/>
            </a:endParaRPr>
          </a:p>
        </p:txBody>
      </p:sp>
      <p:grpSp>
        <p:nvGrpSpPr>
          <p:cNvPr id="1031" name="Group 8"/>
          <p:cNvGrpSpPr>
            <a:grpSpLocks/>
          </p:cNvGrpSpPr>
          <p:nvPr/>
        </p:nvGrpSpPr>
        <p:grpSpPr bwMode="auto">
          <a:xfrm>
            <a:off x="7116763" y="6135688"/>
            <a:ext cx="1943100" cy="722312"/>
            <a:chOff x="3380" y="3865"/>
            <a:chExt cx="1224" cy="455"/>
          </a:xfrm>
        </p:grpSpPr>
        <p:graphicFrame>
          <p:nvGraphicFramePr>
            <p:cNvPr id="1033" name="Object 9"/>
            <p:cNvGraphicFramePr>
              <a:graphicFrameLocks noChangeAspect="1"/>
            </p:cNvGraphicFramePr>
            <p:nvPr userDrawn="1"/>
          </p:nvGraphicFramePr>
          <p:xfrm>
            <a:off x="3380" y="3865"/>
            <a:ext cx="1224" cy="455"/>
          </p:xfrm>
          <a:graphic>
            <a:graphicData uri="http://schemas.openxmlformats.org/presentationml/2006/ole">
              <mc:AlternateContent xmlns:mc="http://schemas.openxmlformats.org/markup-compatibility/2006">
                <mc:Choice xmlns:v="urn:schemas-microsoft-com:vml" Requires="v">
                  <p:oleObj spid="_x0000_s1206" name="Document" r:id="rId14" imgW="1943100" imgH="723900" progId="Word.Document.8">
                    <p:embed/>
                  </p:oleObj>
                </mc:Choice>
                <mc:Fallback>
                  <p:oleObj name="Document" r:id="rId14" imgW="1943100" imgH="723900" progId="Word.Document.8">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0" y="3865"/>
                          <a:ext cx="1224"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 name="Text Box 10"/>
            <p:cNvSpPr txBox="1">
              <a:spLocks noChangeArrowheads="1"/>
            </p:cNvSpPr>
            <p:nvPr userDrawn="1"/>
          </p:nvSpPr>
          <p:spPr bwMode="auto">
            <a:xfrm>
              <a:off x="3458" y="4174"/>
              <a:ext cx="110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rIns="0">
              <a:spAutoFit/>
            </a:bodyPr>
            <a:lstStyle>
              <a:lvl1pPr>
                <a:defRPr>
                  <a:solidFill>
                    <a:schemeClr val="tx1"/>
                  </a:solidFill>
                  <a:latin typeface="Arial Narrow" pitchFamily="34" charset="0"/>
                  <a:ea typeface="Osaka" charset="-128"/>
                </a:defRPr>
              </a:lvl1pPr>
              <a:lvl2pPr marL="742950" indent="-285750">
                <a:defRPr>
                  <a:solidFill>
                    <a:schemeClr val="tx1"/>
                  </a:solidFill>
                  <a:latin typeface="Arial Narrow" pitchFamily="34" charset="0"/>
                  <a:ea typeface="Osaka" charset="-128"/>
                </a:defRPr>
              </a:lvl2pPr>
              <a:lvl3pPr marL="1143000" indent="-228600">
                <a:defRPr>
                  <a:solidFill>
                    <a:schemeClr val="tx1"/>
                  </a:solidFill>
                  <a:latin typeface="Arial Narrow" pitchFamily="34" charset="0"/>
                  <a:ea typeface="Osaka" charset="-128"/>
                </a:defRPr>
              </a:lvl3pPr>
              <a:lvl4pPr marL="1600200" indent="-228600">
                <a:defRPr>
                  <a:solidFill>
                    <a:schemeClr val="tx1"/>
                  </a:solidFill>
                  <a:latin typeface="Arial Narrow" pitchFamily="34" charset="0"/>
                  <a:ea typeface="Osaka" charset="-128"/>
                </a:defRPr>
              </a:lvl4pPr>
              <a:lvl5pPr marL="2057400" indent="-228600">
                <a:defRPr>
                  <a:solidFill>
                    <a:schemeClr val="tx1"/>
                  </a:solidFill>
                  <a:latin typeface="Arial Narrow" pitchFamily="34" charset="0"/>
                  <a:ea typeface="Osaka" charset="-128"/>
                </a:defRPr>
              </a:lvl5pPr>
              <a:lvl6pPr marL="25146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6pPr>
              <a:lvl7pPr marL="29718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7pPr>
              <a:lvl8pPr marL="34290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8pPr>
              <a:lvl9pPr marL="38862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9pPr>
            </a:lstStyle>
            <a:p>
              <a:pPr>
                <a:lnSpc>
                  <a:spcPct val="100000"/>
                </a:lnSpc>
                <a:buClrTx/>
                <a:buSzTx/>
                <a:defRPr/>
              </a:pPr>
              <a:r>
                <a:rPr lang="en-US" altLang="en-US" sz="900"/>
                <a:t>BROOKHAVEN SCIENCE ASSOCIATES</a:t>
              </a:r>
            </a:p>
          </p:txBody>
        </p:sp>
      </p:grpSp>
      <p:pic>
        <p:nvPicPr>
          <p:cNvPr id="1032" name="Picture 9" descr="New_DOE_Logo_Color_04280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400" y="6261100"/>
            <a:ext cx="21955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753"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Lst>
  <p:transition/>
  <p:txStyles>
    <p:titleStyle>
      <a:lvl1pPr algn="ctr" rtl="0" eaLnBrk="0" fontAlgn="base" hangingPunct="0">
        <a:lnSpc>
          <a:spcPct val="90000"/>
        </a:lnSpc>
        <a:spcBef>
          <a:spcPct val="0"/>
        </a:spcBef>
        <a:spcAft>
          <a:spcPct val="0"/>
        </a:spcAft>
        <a:defRPr sz="4000" b="1">
          <a:solidFill>
            <a:schemeClr val="tx2"/>
          </a:solidFill>
          <a:latin typeface="+mj-lt"/>
          <a:ea typeface="+mj-ea"/>
          <a:cs typeface="+mj-cs"/>
        </a:defRPr>
      </a:lvl1pPr>
      <a:lvl2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defRPr>
      </a:lvl2pPr>
      <a:lvl3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defRPr>
      </a:lvl3pPr>
      <a:lvl4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defRPr>
      </a:lvl4pPr>
      <a:lvl5pPr algn="ctr" rtl="0" eaLnBrk="0" fontAlgn="base" hangingPunct="0">
        <a:lnSpc>
          <a:spcPct val="90000"/>
        </a:lnSpc>
        <a:spcBef>
          <a:spcPct val="0"/>
        </a:spcBef>
        <a:spcAft>
          <a:spcPct val="0"/>
        </a:spcAft>
        <a:defRPr sz="4000" b="1">
          <a:solidFill>
            <a:schemeClr val="tx2"/>
          </a:solidFill>
          <a:latin typeface="Arial Narrow" pitchFamily="34" charset="0"/>
          <a:ea typeface="Osaka" charset="-128"/>
        </a:defRPr>
      </a:lvl5pPr>
      <a:lvl6pPr marL="457200" algn="ctr" rtl="0" fontAlgn="base">
        <a:lnSpc>
          <a:spcPct val="90000"/>
        </a:lnSpc>
        <a:spcBef>
          <a:spcPct val="0"/>
        </a:spcBef>
        <a:spcAft>
          <a:spcPct val="0"/>
        </a:spcAft>
        <a:defRPr sz="4000" b="1">
          <a:solidFill>
            <a:schemeClr val="tx2"/>
          </a:solidFill>
          <a:latin typeface="Arial Narrow" pitchFamily="34" charset="0"/>
          <a:ea typeface="Osaka" charset="-128"/>
        </a:defRPr>
      </a:lvl6pPr>
      <a:lvl7pPr marL="914400" algn="ctr" rtl="0" fontAlgn="base">
        <a:lnSpc>
          <a:spcPct val="90000"/>
        </a:lnSpc>
        <a:spcBef>
          <a:spcPct val="0"/>
        </a:spcBef>
        <a:spcAft>
          <a:spcPct val="0"/>
        </a:spcAft>
        <a:defRPr sz="4000" b="1">
          <a:solidFill>
            <a:schemeClr val="tx2"/>
          </a:solidFill>
          <a:latin typeface="Arial Narrow" pitchFamily="34" charset="0"/>
          <a:ea typeface="Osaka" charset="-128"/>
        </a:defRPr>
      </a:lvl7pPr>
      <a:lvl8pPr marL="1371600" algn="ctr" rtl="0" fontAlgn="base">
        <a:lnSpc>
          <a:spcPct val="90000"/>
        </a:lnSpc>
        <a:spcBef>
          <a:spcPct val="0"/>
        </a:spcBef>
        <a:spcAft>
          <a:spcPct val="0"/>
        </a:spcAft>
        <a:defRPr sz="4000" b="1">
          <a:solidFill>
            <a:schemeClr val="tx2"/>
          </a:solidFill>
          <a:latin typeface="Arial Narrow" pitchFamily="34" charset="0"/>
          <a:ea typeface="Osaka" charset="-128"/>
        </a:defRPr>
      </a:lvl8pPr>
      <a:lvl9pPr marL="1828800" algn="ctr" rtl="0" fontAlgn="base">
        <a:lnSpc>
          <a:spcPct val="90000"/>
        </a:lnSpc>
        <a:spcBef>
          <a:spcPct val="0"/>
        </a:spcBef>
        <a:spcAft>
          <a:spcPct val="0"/>
        </a:spcAft>
        <a:defRPr sz="4000" b="1">
          <a:solidFill>
            <a:schemeClr val="tx2"/>
          </a:solidFill>
          <a:latin typeface="Arial Narrow" pitchFamily="34" charset="0"/>
          <a:ea typeface="Osaka" charset="-128"/>
        </a:defRPr>
      </a:lvl9pPr>
    </p:titleStyle>
    <p:bodyStyle>
      <a:lvl1pPr marL="342900" indent="-342900" algn="l" rtl="0" eaLnBrk="0" fontAlgn="base" hangingPunct="0">
        <a:lnSpc>
          <a:spcPct val="90000"/>
        </a:lnSpc>
        <a:spcBef>
          <a:spcPct val="20000"/>
        </a:spcBef>
        <a:spcAft>
          <a:spcPct val="0"/>
        </a:spcAft>
        <a:buSzPct val="135000"/>
        <a:buChar char="•"/>
        <a:defRPr sz="3200">
          <a:solidFill>
            <a:schemeClr val="tx1"/>
          </a:solidFill>
          <a:latin typeface="+mn-lt"/>
          <a:ea typeface="+mn-ea"/>
          <a:cs typeface="+mn-cs"/>
        </a:defRPr>
      </a:lvl1pPr>
      <a:lvl2pPr marL="690563" indent="-233363" algn="l" rtl="0" eaLnBrk="0" fontAlgn="base" hangingPunct="0">
        <a:lnSpc>
          <a:spcPct val="90000"/>
        </a:lnSpc>
        <a:spcBef>
          <a:spcPct val="20000"/>
        </a:spcBef>
        <a:spcAft>
          <a:spcPct val="0"/>
        </a:spcAft>
        <a:buSzPct val="100000"/>
        <a:buChar char="•"/>
        <a:defRPr sz="2800">
          <a:solidFill>
            <a:schemeClr val="tx1"/>
          </a:solidFill>
          <a:latin typeface="+mn-lt"/>
          <a:ea typeface="+mn-ea"/>
        </a:defRPr>
      </a:lvl2pPr>
      <a:lvl3pPr marL="10858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defRPr>
      </a:lvl3pPr>
      <a:lvl4pPr marL="14287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defRPr>
      </a:lvl4pPr>
      <a:lvl5pPr marL="1771650" indent="-228600" algn="l" rtl="0" eaLnBrk="0" fontAlgn="base" hangingPunct="0">
        <a:lnSpc>
          <a:spcPct val="90000"/>
        </a:lnSpc>
        <a:spcBef>
          <a:spcPct val="20000"/>
        </a:spcBef>
        <a:spcAft>
          <a:spcPct val="0"/>
        </a:spcAft>
        <a:buSzPct val="100000"/>
        <a:buChar char="-"/>
        <a:defRPr sz="2400">
          <a:solidFill>
            <a:schemeClr val="tx1"/>
          </a:solidFill>
          <a:latin typeface="+mn-lt"/>
          <a:ea typeface="+mn-ea"/>
        </a:defRPr>
      </a:lvl5pPr>
      <a:lvl6pPr marL="2228850" indent="-228600" algn="l" rtl="0" fontAlgn="base">
        <a:lnSpc>
          <a:spcPct val="90000"/>
        </a:lnSpc>
        <a:spcBef>
          <a:spcPct val="20000"/>
        </a:spcBef>
        <a:spcAft>
          <a:spcPct val="0"/>
        </a:spcAft>
        <a:buSzPct val="100000"/>
        <a:buChar char="-"/>
        <a:defRPr sz="2400">
          <a:solidFill>
            <a:schemeClr val="tx1"/>
          </a:solidFill>
          <a:latin typeface="+mn-lt"/>
          <a:ea typeface="+mn-ea"/>
        </a:defRPr>
      </a:lvl6pPr>
      <a:lvl7pPr marL="2686050" indent="-228600" algn="l" rtl="0" fontAlgn="base">
        <a:lnSpc>
          <a:spcPct val="90000"/>
        </a:lnSpc>
        <a:spcBef>
          <a:spcPct val="20000"/>
        </a:spcBef>
        <a:spcAft>
          <a:spcPct val="0"/>
        </a:spcAft>
        <a:buSzPct val="100000"/>
        <a:buChar char="-"/>
        <a:defRPr sz="2400">
          <a:solidFill>
            <a:schemeClr val="tx1"/>
          </a:solidFill>
          <a:latin typeface="+mn-lt"/>
          <a:ea typeface="+mn-ea"/>
        </a:defRPr>
      </a:lvl7pPr>
      <a:lvl8pPr marL="3143250" indent="-228600" algn="l" rtl="0" fontAlgn="base">
        <a:lnSpc>
          <a:spcPct val="90000"/>
        </a:lnSpc>
        <a:spcBef>
          <a:spcPct val="20000"/>
        </a:spcBef>
        <a:spcAft>
          <a:spcPct val="0"/>
        </a:spcAft>
        <a:buSzPct val="100000"/>
        <a:buChar char="-"/>
        <a:defRPr sz="2400">
          <a:solidFill>
            <a:schemeClr val="tx1"/>
          </a:solidFill>
          <a:latin typeface="+mn-lt"/>
          <a:ea typeface="+mn-ea"/>
        </a:defRPr>
      </a:lvl8pPr>
      <a:lvl9pPr marL="3600450" indent="-228600" algn="l" rtl="0" fontAlgn="base">
        <a:lnSpc>
          <a:spcPct val="90000"/>
        </a:lnSpc>
        <a:spcBef>
          <a:spcPct val="20000"/>
        </a:spcBef>
        <a:spcAft>
          <a:spcPct val="0"/>
        </a:spcAft>
        <a:buSzPct val="10000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712788"/>
            <a:ext cx="8655050" cy="421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5" name="TextBox 2"/>
          <p:cNvSpPr txBox="1">
            <a:spLocks noChangeArrowheads="1"/>
          </p:cNvSpPr>
          <p:nvPr/>
        </p:nvSpPr>
        <p:spPr bwMode="auto">
          <a:xfrm>
            <a:off x="-12700" y="0"/>
            <a:ext cx="914400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Osaka" charset="-128"/>
              </a:defRPr>
            </a:lvl1pPr>
            <a:lvl2pPr marL="742950" indent="-285750">
              <a:defRPr>
                <a:solidFill>
                  <a:schemeClr val="tx1"/>
                </a:solidFill>
                <a:latin typeface="Arial Narrow" pitchFamily="34" charset="0"/>
                <a:ea typeface="Osaka" charset="-128"/>
              </a:defRPr>
            </a:lvl2pPr>
            <a:lvl3pPr marL="1143000" indent="-228600">
              <a:defRPr>
                <a:solidFill>
                  <a:schemeClr val="tx1"/>
                </a:solidFill>
                <a:latin typeface="Arial Narrow" pitchFamily="34" charset="0"/>
                <a:ea typeface="Osaka" charset="-128"/>
              </a:defRPr>
            </a:lvl3pPr>
            <a:lvl4pPr marL="1600200" indent="-228600">
              <a:defRPr>
                <a:solidFill>
                  <a:schemeClr val="tx1"/>
                </a:solidFill>
                <a:latin typeface="Arial Narrow" pitchFamily="34" charset="0"/>
                <a:ea typeface="Osaka" charset="-128"/>
              </a:defRPr>
            </a:lvl4pPr>
            <a:lvl5pPr marL="2057400" indent="-228600">
              <a:defRPr>
                <a:solidFill>
                  <a:schemeClr val="tx1"/>
                </a:solidFill>
                <a:latin typeface="Arial Narrow" pitchFamily="34" charset="0"/>
                <a:ea typeface="Osaka" charset="-128"/>
              </a:defRPr>
            </a:lvl5pPr>
            <a:lvl6pPr marL="25146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6pPr>
            <a:lvl7pPr marL="29718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7pPr>
            <a:lvl8pPr marL="34290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8pPr>
            <a:lvl9pPr marL="38862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9pPr>
          </a:lstStyle>
          <a:p>
            <a:pPr algn="ctr"/>
            <a:r>
              <a:rPr lang="en-US" sz="2400" dirty="0"/>
              <a:t>Developing Machine Learning Algorithms for NSLS-II Linac with Operators</a:t>
            </a:r>
            <a:endParaRPr lang="en-US" altLang="en-US" sz="2400" dirty="0"/>
          </a:p>
        </p:txBody>
      </p:sp>
      <p:sp>
        <p:nvSpPr>
          <p:cNvPr id="3076" name="TextBox 3"/>
          <p:cNvSpPr txBox="1">
            <a:spLocks noChangeArrowheads="1"/>
          </p:cNvSpPr>
          <p:nvPr/>
        </p:nvSpPr>
        <p:spPr bwMode="auto">
          <a:xfrm>
            <a:off x="0" y="4959563"/>
            <a:ext cx="9144000"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itchFamily="34" charset="0"/>
                <a:ea typeface="Osaka" charset="-128"/>
              </a:defRPr>
            </a:lvl1pPr>
            <a:lvl2pPr marL="742950" indent="-285750">
              <a:defRPr>
                <a:solidFill>
                  <a:schemeClr val="tx1"/>
                </a:solidFill>
                <a:latin typeface="Arial Narrow" pitchFamily="34" charset="0"/>
                <a:ea typeface="Osaka" charset="-128"/>
              </a:defRPr>
            </a:lvl2pPr>
            <a:lvl3pPr marL="1143000" indent="-228600">
              <a:defRPr>
                <a:solidFill>
                  <a:schemeClr val="tx1"/>
                </a:solidFill>
                <a:latin typeface="Arial Narrow" pitchFamily="34" charset="0"/>
                <a:ea typeface="Osaka" charset="-128"/>
              </a:defRPr>
            </a:lvl3pPr>
            <a:lvl4pPr marL="1600200" indent="-228600">
              <a:defRPr>
                <a:solidFill>
                  <a:schemeClr val="tx1"/>
                </a:solidFill>
                <a:latin typeface="Arial Narrow" pitchFamily="34" charset="0"/>
                <a:ea typeface="Osaka" charset="-128"/>
              </a:defRPr>
            </a:lvl4pPr>
            <a:lvl5pPr marL="2057400" indent="-228600">
              <a:defRPr>
                <a:solidFill>
                  <a:schemeClr val="tx1"/>
                </a:solidFill>
                <a:latin typeface="Arial Narrow" pitchFamily="34" charset="0"/>
                <a:ea typeface="Osaka" charset="-128"/>
              </a:defRPr>
            </a:lvl5pPr>
            <a:lvl6pPr marL="25146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6pPr>
            <a:lvl7pPr marL="29718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7pPr>
            <a:lvl8pPr marL="34290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8pPr>
            <a:lvl9pPr marL="3886200" indent="-228600" eaLnBrk="0" fontAlgn="base" hangingPunct="0">
              <a:lnSpc>
                <a:spcPct val="90000"/>
              </a:lnSpc>
              <a:spcBef>
                <a:spcPct val="50000"/>
              </a:spcBef>
              <a:spcAft>
                <a:spcPct val="0"/>
              </a:spcAft>
              <a:buClr>
                <a:schemeClr val="folHlink"/>
              </a:buClr>
              <a:buSzPct val="135000"/>
              <a:defRPr>
                <a:solidFill>
                  <a:schemeClr val="tx1"/>
                </a:solidFill>
                <a:latin typeface="Arial Narrow" pitchFamily="34" charset="0"/>
                <a:ea typeface="Osaka" charset="-128"/>
              </a:defRPr>
            </a:lvl9pPr>
          </a:lstStyle>
          <a:p>
            <a:pPr algn="ctr">
              <a:spcBef>
                <a:spcPct val="0"/>
              </a:spcBef>
            </a:pPr>
            <a:r>
              <a:rPr lang="en-US" altLang="en-US" sz="2400" dirty="0"/>
              <a:t>Ray Fliller,</a:t>
            </a:r>
            <a:r>
              <a:rPr lang="en-US" sz="2400" dirty="0"/>
              <a:t> Charles Gardner, Philip Marino, Robert Rainer, Michael Santana, Gary Weiner, Edward Zeitler</a:t>
            </a:r>
            <a:endParaRPr lang="en-US" altLang="en-US" sz="2400" dirty="0"/>
          </a:p>
          <a:p>
            <a:pPr algn="ctr">
              <a:spcBef>
                <a:spcPct val="0"/>
              </a:spcBef>
            </a:pPr>
            <a:r>
              <a:rPr lang="en-US" altLang="en-US" sz="2400" dirty="0"/>
              <a:t>Workshop on Accelerator Operations</a:t>
            </a:r>
          </a:p>
          <a:p>
            <a:pPr algn="ctr">
              <a:spcBef>
                <a:spcPct val="0"/>
              </a:spcBef>
            </a:pPr>
            <a:r>
              <a:rPr lang="en-US" altLang="en-US" sz="2400" dirty="0"/>
              <a:t>October 5, 2018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83A35-350D-4BD1-BF18-BBA6071C5E3F}"/>
              </a:ext>
            </a:extLst>
          </p:cNvPr>
          <p:cNvSpPr>
            <a:spLocks noGrp="1"/>
          </p:cNvSpPr>
          <p:nvPr>
            <p:ph type="title"/>
          </p:nvPr>
        </p:nvSpPr>
        <p:spPr/>
        <p:txBody>
          <a:bodyPr/>
          <a:lstStyle/>
          <a:p>
            <a:r>
              <a:rPr lang="en-US" dirty="0"/>
              <a:t>Involving the Operators – the Bad</a:t>
            </a:r>
          </a:p>
        </p:txBody>
      </p:sp>
      <p:sp>
        <p:nvSpPr>
          <p:cNvPr id="3" name="Content Placeholder 2">
            <a:extLst>
              <a:ext uri="{FF2B5EF4-FFF2-40B4-BE49-F238E27FC236}">
                <a16:creationId xmlns:a16="http://schemas.microsoft.com/office/drawing/2014/main" id="{FA598C26-B86F-45AE-AC16-62B0946A0554}"/>
              </a:ext>
            </a:extLst>
          </p:cNvPr>
          <p:cNvSpPr>
            <a:spLocks noGrp="1"/>
          </p:cNvSpPr>
          <p:nvPr>
            <p:ph idx="1"/>
          </p:nvPr>
        </p:nvSpPr>
        <p:spPr>
          <a:xfrm>
            <a:off x="298450" y="660827"/>
            <a:ext cx="8629650" cy="5511373"/>
          </a:xfrm>
        </p:spPr>
        <p:txBody>
          <a:bodyPr/>
          <a:lstStyle/>
          <a:p>
            <a:r>
              <a:rPr lang="en-US" dirty="0"/>
              <a:t>There are some disadvantages.</a:t>
            </a:r>
          </a:p>
          <a:p>
            <a:pPr lvl="1"/>
            <a:r>
              <a:rPr lang="en-US" dirty="0"/>
              <a:t>Shift work may not always be convenient for the project.  If one has a specific task that can not be shared with the others, this can lead to staccato progress.</a:t>
            </a:r>
          </a:p>
          <a:p>
            <a:pPr lvl="2"/>
            <a:r>
              <a:rPr lang="en-US" dirty="0"/>
              <a:t>When the controls person is on the night shift and needs to consult with me, we can only discuss at the end of his shift, when he would rather go home to sleep.</a:t>
            </a:r>
          </a:p>
          <a:p>
            <a:pPr lvl="1"/>
            <a:r>
              <a:rPr lang="en-US" dirty="0"/>
              <a:t>They are there to operate – so when something comes up they must respond.</a:t>
            </a:r>
          </a:p>
          <a:p>
            <a:pPr lvl="2"/>
            <a:r>
              <a:rPr lang="en-US" dirty="0"/>
              <a:t>Which means that if your data collection or testing suffers, that is too bad for you.</a:t>
            </a:r>
          </a:p>
          <a:p>
            <a:pPr lvl="1"/>
            <a:r>
              <a:rPr lang="en-US" dirty="0"/>
              <a:t>They are very good at following instructions – exactly as you gave them – even if the instructions are wrong.</a:t>
            </a:r>
          </a:p>
          <a:p>
            <a:pPr lvl="2"/>
            <a:r>
              <a:rPr lang="en-US" dirty="0"/>
              <a:t>Of course this is not their fault…</a:t>
            </a:r>
          </a:p>
        </p:txBody>
      </p:sp>
    </p:spTree>
    <p:extLst>
      <p:ext uri="{BB962C8B-B14F-4D97-AF65-F5344CB8AC3E}">
        <p14:creationId xmlns:p14="http://schemas.microsoft.com/office/powerpoint/2010/main" val="12901719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D551-E183-4100-9270-B28A853FBBC8}"/>
              </a:ext>
            </a:extLst>
          </p:cNvPr>
          <p:cNvSpPr>
            <a:spLocks noGrp="1"/>
          </p:cNvSpPr>
          <p:nvPr>
            <p:ph type="title"/>
          </p:nvPr>
        </p:nvSpPr>
        <p:spPr/>
        <p:txBody>
          <a:bodyPr/>
          <a:lstStyle/>
          <a:p>
            <a:r>
              <a:rPr lang="en-US" dirty="0"/>
              <a:t>So what did we do</a:t>
            </a:r>
          </a:p>
        </p:txBody>
      </p:sp>
      <p:sp>
        <p:nvSpPr>
          <p:cNvPr id="3" name="Content Placeholder 2">
            <a:extLst>
              <a:ext uri="{FF2B5EF4-FFF2-40B4-BE49-F238E27FC236}">
                <a16:creationId xmlns:a16="http://schemas.microsoft.com/office/drawing/2014/main" id="{44ACC277-FB9E-4877-8644-4AFCAE58DE7F}"/>
              </a:ext>
            </a:extLst>
          </p:cNvPr>
          <p:cNvSpPr>
            <a:spLocks noGrp="1"/>
          </p:cNvSpPr>
          <p:nvPr>
            <p:ph idx="1"/>
          </p:nvPr>
        </p:nvSpPr>
        <p:spPr>
          <a:xfrm>
            <a:off x="298450" y="653144"/>
            <a:ext cx="8629650" cy="4664208"/>
          </a:xfrm>
        </p:spPr>
        <p:txBody>
          <a:bodyPr/>
          <a:lstStyle/>
          <a:p>
            <a:r>
              <a:rPr lang="en-US" sz="2400" dirty="0"/>
              <a:t>Much of the work involved data collection – which all of the operators performed.</a:t>
            </a:r>
          </a:p>
          <a:p>
            <a:pPr lvl="1"/>
            <a:r>
              <a:rPr lang="en-US" sz="2400" dirty="0"/>
              <a:t>This was pretty much “set it and forget it”.</a:t>
            </a:r>
          </a:p>
          <a:p>
            <a:pPr lvl="1"/>
            <a:r>
              <a:rPr lang="en-US" sz="2400" dirty="0"/>
              <a:t>On machine studies that did not require the injector, the operators were instructed what data to take and how much.</a:t>
            </a:r>
          </a:p>
          <a:p>
            <a:pPr lvl="1"/>
            <a:r>
              <a:rPr lang="en-US" sz="2400" dirty="0"/>
              <a:t>They had a script which would collect the necessary data.</a:t>
            </a:r>
          </a:p>
          <a:p>
            <a:r>
              <a:rPr lang="en-US" sz="2400" dirty="0"/>
              <a:t>The UI and the EPICS work was done by an operator.</a:t>
            </a:r>
          </a:p>
          <a:p>
            <a:pPr lvl="1"/>
            <a:r>
              <a:rPr lang="en-US" sz="2400" dirty="0"/>
              <a:t>This way I did not need to focus on making that piece work.</a:t>
            </a:r>
          </a:p>
          <a:p>
            <a:pPr lvl="1"/>
            <a:r>
              <a:rPr lang="en-US" sz="2400" dirty="0"/>
              <a:t>He already had the necessary experience.</a:t>
            </a:r>
          </a:p>
          <a:p>
            <a:r>
              <a:rPr lang="en-US" sz="2400" dirty="0"/>
              <a:t>Once we had something functional the operators would test it in operations – or gather data to prove it’s functionality.</a:t>
            </a:r>
          </a:p>
          <a:p>
            <a:pPr lvl="1"/>
            <a:r>
              <a:rPr lang="en-US" sz="2400" dirty="0"/>
              <a:t>This could be done during operations – which was highly convenient.</a:t>
            </a:r>
          </a:p>
          <a:p>
            <a:r>
              <a:rPr lang="en-US" sz="2400" dirty="0"/>
              <a:t>We used the python KERAS package which is a layer on top of TENSORFLOW for the neural network construction</a:t>
            </a:r>
          </a:p>
          <a:p>
            <a:pPr lvl="1"/>
            <a:endParaRPr lang="en-US" sz="2400" dirty="0"/>
          </a:p>
        </p:txBody>
      </p:sp>
    </p:spTree>
    <p:extLst>
      <p:ext uri="{BB962C8B-B14F-4D97-AF65-F5344CB8AC3E}">
        <p14:creationId xmlns:p14="http://schemas.microsoft.com/office/powerpoint/2010/main" val="28423639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5B5716-3B95-4FEC-957D-1D50B5E9E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14" y="0"/>
            <a:ext cx="7858971" cy="6858000"/>
          </a:xfrm>
          <a:prstGeom prst="rect">
            <a:avLst/>
          </a:prstGeom>
        </p:spPr>
      </p:pic>
    </p:spTree>
    <p:extLst>
      <p:ext uri="{BB962C8B-B14F-4D97-AF65-F5344CB8AC3E}">
        <p14:creationId xmlns:p14="http://schemas.microsoft.com/office/powerpoint/2010/main" val="31263678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a:t>
            </a:r>
          </a:p>
        </p:txBody>
      </p:sp>
      <p:sp>
        <p:nvSpPr>
          <p:cNvPr id="3" name="Content Placeholder 2"/>
          <p:cNvSpPr>
            <a:spLocks noGrp="1"/>
          </p:cNvSpPr>
          <p:nvPr>
            <p:ph idx="1"/>
          </p:nvPr>
        </p:nvSpPr>
        <p:spPr>
          <a:xfrm>
            <a:off x="298450" y="646771"/>
            <a:ext cx="8629650" cy="5525429"/>
          </a:xfrm>
        </p:spPr>
        <p:txBody>
          <a:bodyPr/>
          <a:lstStyle/>
          <a:p>
            <a:r>
              <a:rPr lang="en-US" sz="1800" dirty="0"/>
              <a:t>For us, we measured:</a:t>
            </a:r>
          </a:p>
          <a:p>
            <a:pPr lvl="1"/>
            <a:r>
              <a:rPr lang="en-US" sz="1800" dirty="0"/>
              <a:t>BPMS in the booster on turns 1,2, 20.</a:t>
            </a:r>
          </a:p>
          <a:p>
            <a:pPr lvl="1"/>
            <a:r>
              <a:rPr lang="en-US" sz="1800" dirty="0"/>
              <a:t>ICTs in the LTB</a:t>
            </a:r>
          </a:p>
          <a:p>
            <a:pPr lvl="1"/>
            <a:r>
              <a:rPr lang="en-US" sz="1800" dirty="0"/>
              <a:t>LB-P1 These will be the inputs to the ANN</a:t>
            </a:r>
          </a:p>
          <a:p>
            <a:r>
              <a:rPr lang="en-US" sz="1800" dirty="0"/>
              <a:t>And we changed:</a:t>
            </a:r>
          </a:p>
          <a:p>
            <a:pPr lvl="1"/>
            <a:r>
              <a:rPr lang="en-US" sz="1800" dirty="0"/>
              <a:t>SPB phase</a:t>
            </a:r>
          </a:p>
          <a:p>
            <a:pPr lvl="1"/>
            <a:r>
              <a:rPr lang="en-US" sz="1800" dirty="0"/>
              <a:t>Kly2 amplitude</a:t>
            </a:r>
          </a:p>
          <a:p>
            <a:pPr lvl="2"/>
            <a:r>
              <a:rPr lang="en-US" sz="1800" dirty="0"/>
              <a:t>These will be the outputs</a:t>
            </a:r>
          </a:p>
          <a:p>
            <a:pPr lvl="1"/>
            <a:r>
              <a:rPr lang="en-US" sz="1800" dirty="0"/>
              <a:t>Beam charge/ pulse length (just in case)</a:t>
            </a:r>
          </a:p>
          <a:p>
            <a:r>
              <a:rPr lang="en-US" sz="1800" dirty="0"/>
              <a:t>25% of the data was reserved for validation of the NNET.</a:t>
            </a:r>
          </a:p>
          <a:p>
            <a:r>
              <a:rPr lang="en-US" sz="1800" dirty="0"/>
              <a:t>We collected 2 datasets using 2 different klystrons for kly2.</a:t>
            </a:r>
          </a:p>
          <a:p>
            <a:pPr lvl="1"/>
            <a:r>
              <a:rPr lang="en-US" sz="1800" dirty="0"/>
              <a:t>2700 points in set 1</a:t>
            </a:r>
          </a:p>
          <a:p>
            <a:pPr lvl="1"/>
            <a:r>
              <a:rPr lang="en-US" sz="1800" dirty="0"/>
              <a:t>5400 points in set 2</a:t>
            </a:r>
          </a:p>
          <a:p>
            <a:r>
              <a:rPr lang="en-US" sz="1800" dirty="0"/>
              <a:t>We developed 4 models:</a:t>
            </a:r>
          </a:p>
          <a:p>
            <a:pPr lvl="1"/>
            <a:r>
              <a:rPr lang="en-US" sz="1800" dirty="0"/>
              <a:t>A response matrix from set 1</a:t>
            </a:r>
          </a:p>
          <a:p>
            <a:pPr lvl="1"/>
            <a:r>
              <a:rPr lang="en-US" sz="1800" dirty="0"/>
              <a:t>A NNET for set 1</a:t>
            </a:r>
          </a:p>
          <a:p>
            <a:pPr lvl="1"/>
            <a:r>
              <a:rPr lang="en-US" sz="1800" dirty="0"/>
              <a:t>A NNET for set 2</a:t>
            </a:r>
          </a:p>
          <a:p>
            <a:pPr lvl="1"/>
            <a:r>
              <a:rPr lang="en-US" sz="1800" dirty="0"/>
              <a:t>A high order polynomial for set 2.</a:t>
            </a:r>
          </a:p>
          <a:p>
            <a:pPr lvl="1"/>
            <a:endParaRPr lang="en-US" sz="1400" dirty="0"/>
          </a:p>
        </p:txBody>
      </p:sp>
    </p:spTree>
    <p:extLst>
      <p:ext uri="{BB962C8B-B14F-4D97-AF65-F5344CB8AC3E}">
        <p14:creationId xmlns:p14="http://schemas.microsoft.com/office/powerpoint/2010/main" val="10585470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DC50-9F0B-4283-ACBC-10790B6FCF05}"/>
              </a:ext>
            </a:extLst>
          </p:cNvPr>
          <p:cNvSpPr>
            <a:spLocks noGrp="1"/>
          </p:cNvSpPr>
          <p:nvPr>
            <p:ph type="title"/>
          </p:nvPr>
        </p:nvSpPr>
        <p:spPr/>
        <p:txBody>
          <a:bodyPr/>
          <a:lstStyle/>
          <a:p>
            <a:r>
              <a:rPr lang="en-US" dirty="0"/>
              <a:t>Comparison of all of the models</a:t>
            </a:r>
          </a:p>
        </p:txBody>
      </p:sp>
      <p:pic>
        <p:nvPicPr>
          <p:cNvPr id="4" name="Picture 3" descr="D:\Dropbox\NeuralNetworkForLinac\Linac\SPBKly2TrainingData2018\AllModelComparisons_Kly.jpg">
            <a:extLst>
              <a:ext uri="{FF2B5EF4-FFF2-40B4-BE49-F238E27FC236}">
                <a16:creationId xmlns:a16="http://schemas.microsoft.com/office/drawing/2014/main" id="{945403E3-B193-44B4-9D3D-AE9B030223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3713"/>
            <a:ext cx="4487476" cy="5123316"/>
          </a:xfrm>
          <a:prstGeom prst="rect">
            <a:avLst/>
          </a:prstGeom>
          <a:noFill/>
          <a:ln>
            <a:noFill/>
          </a:ln>
        </p:spPr>
      </p:pic>
      <p:pic>
        <p:nvPicPr>
          <p:cNvPr id="5" name="Picture 4" descr="D:\Dropbox\NeuralNetworkForLinac\Linac\SPBKly2TrainingData2018\AllModelComparisons_SPB.jpg">
            <a:extLst>
              <a:ext uri="{FF2B5EF4-FFF2-40B4-BE49-F238E27FC236}">
                <a16:creationId xmlns:a16="http://schemas.microsoft.com/office/drawing/2014/main" id="{F73FEB4C-D44C-4CB3-9FFA-4BF37A719B4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70554"/>
            <a:ext cx="4572000" cy="5046475"/>
          </a:xfrm>
          <a:prstGeom prst="rect">
            <a:avLst/>
          </a:prstGeom>
          <a:noFill/>
          <a:ln>
            <a:noFill/>
          </a:ln>
        </p:spPr>
      </p:pic>
      <p:sp>
        <p:nvSpPr>
          <p:cNvPr id="6" name="TextBox 5">
            <a:extLst>
              <a:ext uri="{FF2B5EF4-FFF2-40B4-BE49-F238E27FC236}">
                <a16:creationId xmlns:a16="http://schemas.microsoft.com/office/drawing/2014/main" id="{9A51D880-4243-4D7A-A52E-1F26EE8084CD}"/>
              </a:ext>
            </a:extLst>
          </p:cNvPr>
          <p:cNvSpPr txBox="1"/>
          <p:nvPr/>
        </p:nvSpPr>
        <p:spPr>
          <a:xfrm>
            <a:off x="1002766" y="714615"/>
            <a:ext cx="2481943" cy="590931"/>
          </a:xfrm>
          <a:prstGeom prst="rect">
            <a:avLst/>
          </a:prstGeom>
          <a:noFill/>
        </p:spPr>
        <p:txBody>
          <a:bodyPr wrap="square" rtlCol="0">
            <a:spAutoFit/>
          </a:bodyPr>
          <a:lstStyle/>
          <a:p>
            <a:r>
              <a:rPr lang="en-US" dirty="0"/>
              <a:t>All models correctly predict the klystron correction</a:t>
            </a:r>
          </a:p>
        </p:txBody>
      </p:sp>
      <p:sp>
        <p:nvSpPr>
          <p:cNvPr id="7" name="TextBox 6">
            <a:extLst>
              <a:ext uri="{FF2B5EF4-FFF2-40B4-BE49-F238E27FC236}">
                <a16:creationId xmlns:a16="http://schemas.microsoft.com/office/drawing/2014/main" id="{2FC28277-6505-449D-A3EB-1A0C8E83A8D1}"/>
              </a:ext>
            </a:extLst>
          </p:cNvPr>
          <p:cNvSpPr txBox="1"/>
          <p:nvPr/>
        </p:nvSpPr>
        <p:spPr>
          <a:xfrm>
            <a:off x="5540189" y="714615"/>
            <a:ext cx="2205318" cy="1089529"/>
          </a:xfrm>
          <a:prstGeom prst="rect">
            <a:avLst/>
          </a:prstGeom>
          <a:noFill/>
        </p:spPr>
        <p:txBody>
          <a:bodyPr wrap="square" rtlCol="0">
            <a:spAutoFit/>
          </a:bodyPr>
          <a:lstStyle/>
          <a:p>
            <a:r>
              <a:rPr lang="en-US" dirty="0"/>
              <a:t>The response matrix fails to make the correct prediction a outside of +/-5 degrees</a:t>
            </a:r>
          </a:p>
        </p:txBody>
      </p:sp>
      <p:cxnSp>
        <p:nvCxnSpPr>
          <p:cNvPr id="9" name="Straight Arrow Connector 8">
            <a:extLst>
              <a:ext uri="{FF2B5EF4-FFF2-40B4-BE49-F238E27FC236}">
                <a16:creationId xmlns:a16="http://schemas.microsoft.com/office/drawing/2014/main" id="{E2C56E2D-7668-4537-9B1F-268B1383564E}"/>
              </a:ext>
            </a:extLst>
          </p:cNvPr>
          <p:cNvCxnSpPr/>
          <p:nvPr/>
        </p:nvCxnSpPr>
        <p:spPr bwMode="auto">
          <a:xfrm flipH="1">
            <a:off x="5609345" y="1936376"/>
            <a:ext cx="176732" cy="806824"/>
          </a:xfrm>
          <a:prstGeom prst="straightConnector1">
            <a:avLst/>
          </a:prstGeom>
          <a:noFill/>
          <a:ln w="12700" cap="flat" cmpd="sng" algn="ctr">
            <a:solidFill>
              <a:srgbClr val="7030A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6A06EDAC-0CD7-4AC9-A438-4BC14FA82A4F}"/>
              </a:ext>
            </a:extLst>
          </p:cNvPr>
          <p:cNvCxnSpPr>
            <a:cxnSpLocks/>
          </p:cNvCxnSpPr>
          <p:nvPr/>
        </p:nvCxnSpPr>
        <p:spPr bwMode="auto">
          <a:xfrm flipH="1">
            <a:off x="6197174" y="1804144"/>
            <a:ext cx="142666" cy="1503030"/>
          </a:xfrm>
          <a:prstGeom prst="straightConnector1">
            <a:avLst/>
          </a:prstGeom>
          <a:noFill/>
          <a:ln w="12700" cap="flat" cmpd="sng" algn="ctr">
            <a:solidFill>
              <a:srgbClr val="7030A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C25485B-590E-4A41-ABEA-56637C9CFD71}"/>
              </a:ext>
            </a:extLst>
          </p:cNvPr>
          <p:cNvCxnSpPr>
            <a:cxnSpLocks/>
          </p:cNvCxnSpPr>
          <p:nvPr/>
        </p:nvCxnSpPr>
        <p:spPr bwMode="auto">
          <a:xfrm flipV="1">
            <a:off x="7482584" y="1240971"/>
            <a:ext cx="564136" cy="61951"/>
          </a:xfrm>
          <a:prstGeom prst="straightConnector1">
            <a:avLst/>
          </a:prstGeom>
          <a:noFill/>
          <a:ln w="12700" cap="flat" cmpd="sng" algn="ctr">
            <a:solidFill>
              <a:srgbClr val="7030A0"/>
            </a:solidFill>
            <a:prstDash val="solid"/>
            <a:round/>
            <a:headEnd type="none" w="med" len="med"/>
            <a:tailEnd type="triangle"/>
          </a:ln>
          <a:effectLst/>
        </p:spPr>
      </p:cxnSp>
    </p:spTree>
    <p:extLst>
      <p:ext uri="{BB962C8B-B14F-4D97-AF65-F5344CB8AC3E}">
        <p14:creationId xmlns:p14="http://schemas.microsoft.com/office/powerpoint/2010/main" val="86901346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E7CE-D4C1-42D2-B5B9-C37EBE101D89}"/>
              </a:ext>
            </a:extLst>
          </p:cNvPr>
          <p:cNvSpPr>
            <a:spLocks noGrp="1"/>
          </p:cNvSpPr>
          <p:nvPr>
            <p:ph type="title"/>
          </p:nvPr>
        </p:nvSpPr>
        <p:spPr/>
        <p:txBody>
          <a:bodyPr/>
          <a:lstStyle/>
          <a:p>
            <a:r>
              <a:rPr lang="en-US" dirty="0"/>
              <a:t>NNet2700</a:t>
            </a:r>
          </a:p>
        </p:txBody>
      </p:sp>
      <p:pic>
        <p:nvPicPr>
          <p:cNvPr id="5" name="Picture 4" descr="D:\Dropbox\NeuralNetworkForLinac\Linac\TechNote\September2017NNet2.jpg">
            <a:extLst>
              <a:ext uri="{FF2B5EF4-FFF2-40B4-BE49-F238E27FC236}">
                <a16:creationId xmlns:a16="http://schemas.microsoft.com/office/drawing/2014/main" id="{BBBB016F-5387-4CA9-AD86-DB1B0B9BD1D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101" y="614724"/>
            <a:ext cx="8798218" cy="5763024"/>
          </a:xfrm>
          <a:prstGeom prst="rect">
            <a:avLst/>
          </a:prstGeom>
          <a:noFill/>
          <a:ln>
            <a:noFill/>
          </a:ln>
        </p:spPr>
      </p:pic>
    </p:spTree>
    <p:extLst>
      <p:ext uri="{BB962C8B-B14F-4D97-AF65-F5344CB8AC3E}">
        <p14:creationId xmlns:p14="http://schemas.microsoft.com/office/powerpoint/2010/main" val="24191294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80A3-ECBE-4798-8213-530455866FC8}"/>
              </a:ext>
            </a:extLst>
          </p:cNvPr>
          <p:cNvSpPr>
            <a:spLocks noGrp="1"/>
          </p:cNvSpPr>
          <p:nvPr>
            <p:ph type="title"/>
          </p:nvPr>
        </p:nvSpPr>
        <p:spPr/>
        <p:txBody>
          <a:bodyPr/>
          <a:lstStyle/>
          <a:p>
            <a:r>
              <a:rPr lang="en-US" dirty="0"/>
              <a:t>NNet5400</a:t>
            </a:r>
          </a:p>
        </p:txBody>
      </p:sp>
      <p:pic>
        <p:nvPicPr>
          <p:cNvPr id="4" name="Picture 3" descr="D:\Dropbox\NeuralNetworkForLinac\Linac\RunData\NewNNetFred\NewNNet20180221.jpg">
            <a:extLst>
              <a:ext uri="{FF2B5EF4-FFF2-40B4-BE49-F238E27FC236}">
                <a16:creationId xmlns:a16="http://schemas.microsoft.com/office/drawing/2014/main" id="{DBD1569E-1682-457C-9F9F-1958CC5ED9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1737"/>
            <a:ext cx="9144000" cy="5659277"/>
          </a:xfrm>
          <a:prstGeom prst="rect">
            <a:avLst/>
          </a:prstGeom>
          <a:noFill/>
          <a:ln>
            <a:noFill/>
          </a:ln>
        </p:spPr>
      </p:pic>
    </p:spTree>
    <p:extLst>
      <p:ext uri="{BB962C8B-B14F-4D97-AF65-F5344CB8AC3E}">
        <p14:creationId xmlns:p14="http://schemas.microsoft.com/office/powerpoint/2010/main" val="40229468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6BBD8-4A7A-4F60-A6D8-210AA772460B}"/>
              </a:ext>
            </a:extLst>
          </p:cNvPr>
          <p:cNvSpPr>
            <a:spLocks noGrp="1"/>
          </p:cNvSpPr>
          <p:nvPr>
            <p:ph type="title"/>
          </p:nvPr>
        </p:nvSpPr>
        <p:spPr/>
        <p:txBody>
          <a:bodyPr/>
          <a:lstStyle/>
          <a:p>
            <a:r>
              <a:rPr lang="en-US" dirty="0" err="1"/>
              <a:t>Polynominals</a:t>
            </a:r>
            <a:endParaRPr lang="en-US" dirty="0"/>
          </a:p>
        </p:txBody>
      </p:sp>
      <p:pic>
        <p:nvPicPr>
          <p:cNvPr id="4" name="Picture 3" descr="D:\Dropbox\NeuralNetworkForLinac\Linac\RunData\NewNNetFred\Poly20180308.jpg">
            <a:extLst>
              <a:ext uri="{FF2B5EF4-FFF2-40B4-BE49-F238E27FC236}">
                <a16:creationId xmlns:a16="http://schemas.microsoft.com/office/drawing/2014/main" id="{888661A7-3853-411D-8A79-63ED263733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927" y="573141"/>
            <a:ext cx="8861812" cy="5520298"/>
          </a:xfrm>
          <a:prstGeom prst="rect">
            <a:avLst/>
          </a:prstGeom>
          <a:noFill/>
          <a:ln>
            <a:noFill/>
          </a:ln>
        </p:spPr>
      </p:pic>
    </p:spTree>
    <p:extLst>
      <p:ext uri="{BB962C8B-B14F-4D97-AF65-F5344CB8AC3E}">
        <p14:creationId xmlns:p14="http://schemas.microsoft.com/office/powerpoint/2010/main" val="361062830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411A-D3CF-4AC5-B02F-99A036614D7B}"/>
              </a:ext>
            </a:extLst>
          </p:cNvPr>
          <p:cNvSpPr>
            <a:spLocks noGrp="1"/>
          </p:cNvSpPr>
          <p:nvPr>
            <p:ph type="title"/>
          </p:nvPr>
        </p:nvSpPr>
        <p:spPr/>
        <p:txBody>
          <a:bodyPr/>
          <a:lstStyle/>
          <a:p>
            <a:r>
              <a:rPr lang="en-US" dirty="0"/>
              <a:t>RMS Corrections and Results</a:t>
            </a:r>
          </a:p>
        </p:txBody>
      </p:sp>
      <p:graphicFrame>
        <p:nvGraphicFramePr>
          <p:cNvPr id="5" name="Table 4">
            <a:extLst>
              <a:ext uri="{FF2B5EF4-FFF2-40B4-BE49-F238E27FC236}">
                <a16:creationId xmlns:a16="http://schemas.microsoft.com/office/drawing/2014/main" id="{B2FB4C9C-AC6B-43C7-9C64-BB63DD7D1904}"/>
              </a:ext>
            </a:extLst>
          </p:cNvPr>
          <p:cNvGraphicFramePr>
            <a:graphicFrameLocks noGrp="1"/>
          </p:cNvGraphicFramePr>
          <p:nvPr>
            <p:extLst>
              <p:ext uri="{D42A27DB-BD31-4B8C-83A1-F6EECF244321}">
                <p14:modId xmlns:p14="http://schemas.microsoft.com/office/powerpoint/2010/main" val="221081987"/>
              </p:ext>
            </p:extLst>
          </p:nvPr>
        </p:nvGraphicFramePr>
        <p:xfrm>
          <a:off x="291993" y="742997"/>
          <a:ext cx="8144330" cy="2622608"/>
        </p:xfrm>
        <a:graphic>
          <a:graphicData uri="http://schemas.openxmlformats.org/drawingml/2006/table">
            <a:tbl>
              <a:tblPr firstRow="1" firstCol="1" bandRow="1">
                <a:tableStyleId>{5C22544A-7EE6-4342-B048-85BDC9FD1C3A}</a:tableStyleId>
              </a:tblPr>
              <a:tblGrid>
                <a:gridCol w="1829101">
                  <a:extLst>
                    <a:ext uri="{9D8B030D-6E8A-4147-A177-3AD203B41FA5}">
                      <a16:colId xmlns:a16="http://schemas.microsoft.com/office/drawing/2014/main" val="494680453"/>
                    </a:ext>
                  </a:extLst>
                </a:gridCol>
                <a:gridCol w="1199410">
                  <a:extLst>
                    <a:ext uri="{9D8B030D-6E8A-4147-A177-3AD203B41FA5}">
                      <a16:colId xmlns:a16="http://schemas.microsoft.com/office/drawing/2014/main" val="458884172"/>
                    </a:ext>
                  </a:extLst>
                </a:gridCol>
                <a:gridCol w="1799116">
                  <a:extLst>
                    <a:ext uri="{9D8B030D-6E8A-4147-A177-3AD203B41FA5}">
                      <a16:colId xmlns:a16="http://schemas.microsoft.com/office/drawing/2014/main" val="2312532955"/>
                    </a:ext>
                  </a:extLst>
                </a:gridCol>
                <a:gridCol w="1780791">
                  <a:extLst>
                    <a:ext uri="{9D8B030D-6E8A-4147-A177-3AD203B41FA5}">
                      <a16:colId xmlns:a16="http://schemas.microsoft.com/office/drawing/2014/main" val="2793248062"/>
                    </a:ext>
                  </a:extLst>
                </a:gridCol>
                <a:gridCol w="1535912">
                  <a:extLst>
                    <a:ext uri="{9D8B030D-6E8A-4147-A177-3AD203B41FA5}">
                      <a16:colId xmlns:a16="http://schemas.microsoft.com/office/drawing/2014/main" val="2371424959"/>
                    </a:ext>
                  </a:extLst>
                </a:gridCol>
              </a:tblGrid>
              <a:tr h="1160695">
                <a:tc>
                  <a:txBody>
                    <a:bodyPr/>
                    <a:lstStyle/>
                    <a:p>
                      <a:pPr marL="0" marR="0" indent="0" algn="just">
                        <a:spcBef>
                          <a:spcPts val="0"/>
                        </a:spcBef>
                        <a:spcAft>
                          <a:spcPts val="0"/>
                        </a:spcAft>
                      </a:pPr>
                      <a:r>
                        <a:rPr lang="en-GB" sz="2400" kern="800">
                          <a:effectLst/>
                        </a:rPr>
                        <a:t> </a:t>
                      </a:r>
                      <a:endParaRPr lang="en-US" sz="2400">
                        <a:effectLst/>
                      </a:endParaRPr>
                    </a:p>
                    <a:p>
                      <a:pPr marL="0" marR="0" indent="0" algn="just">
                        <a:spcBef>
                          <a:spcPts val="0"/>
                        </a:spcBef>
                        <a:spcAft>
                          <a:spcPts val="0"/>
                        </a:spcAft>
                      </a:pPr>
                      <a:r>
                        <a:rPr lang="en-GB" sz="2400" kern="800">
                          <a:effectLst/>
                        </a:rPr>
                        <a:t>Model</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SPB Phase</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dirty="0">
                          <a:effectLst/>
                        </a:rPr>
                        <a:t>Klystron Amplitude (x10-3)</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LTB efficiency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Injector efficiency (%)</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97811368"/>
                  </a:ext>
                </a:extLst>
              </a:tr>
              <a:tr h="386898">
                <a:tc>
                  <a:txBody>
                    <a:bodyPr/>
                    <a:lstStyle/>
                    <a:p>
                      <a:pPr marL="0" marR="0" indent="0" algn="just">
                        <a:spcBef>
                          <a:spcPts val="0"/>
                        </a:spcBef>
                        <a:spcAft>
                          <a:spcPts val="0"/>
                        </a:spcAft>
                      </a:pPr>
                      <a:r>
                        <a:rPr lang="en-GB" sz="2400" kern="800">
                          <a:effectLst/>
                        </a:rPr>
                        <a:t>NNet2700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0.8</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1.5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97.9±7.5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83±10</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19400728"/>
                  </a:ext>
                </a:extLst>
              </a:tr>
              <a:tr h="386898">
                <a:tc>
                  <a:txBody>
                    <a:bodyPr/>
                    <a:lstStyle/>
                    <a:p>
                      <a:pPr marL="0" marR="0" indent="0" algn="just">
                        <a:spcBef>
                          <a:spcPts val="0"/>
                        </a:spcBef>
                        <a:spcAft>
                          <a:spcPts val="0"/>
                        </a:spcAft>
                      </a:pPr>
                      <a:r>
                        <a:rPr lang="en-GB" sz="2400" kern="800">
                          <a:effectLst/>
                        </a:rPr>
                        <a:t>NNet5400</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2.5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3.7</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99.6±3.5</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77±4</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0138918"/>
                  </a:ext>
                </a:extLst>
              </a:tr>
              <a:tr h="688117">
                <a:tc>
                  <a:txBody>
                    <a:bodyPr/>
                    <a:lstStyle/>
                    <a:p>
                      <a:pPr marL="0" marR="0" indent="0" algn="just">
                        <a:spcBef>
                          <a:spcPts val="0"/>
                        </a:spcBef>
                        <a:spcAft>
                          <a:spcPts val="0"/>
                        </a:spcAft>
                      </a:pPr>
                      <a:r>
                        <a:rPr lang="en-GB" sz="2400" kern="800" dirty="0">
                          <a:effectLst/>
                        </a:rPr>
                        <a:t>Polynomials</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dirty="0">
                          <a:effectLst/>
                        </a:rPr>
                        <a:t>1.3</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2.6</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a:effectLst/>
                        </a:rPr>
                        <a:t>99.3±3.9</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just">
                        <a:spcBef>
                          <a:spcPts val="0"/>
                        </a:spcBef>
                        <a:spcAft>
                          <a:spcPts val="0"/>
                        </a:spcAft>
                      </a:pPr>
                      <a:r>
                        <a:rPr lang="en-GB" sz="2400" kern="800" dirty="0">
                          <a:effectLst/>
                        </a:rPr>
                        <a:t>80±8</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0913231"/>
                  </a:ext>
                </a:extLst>
              </a:tr>
            </a:tbl>
          </a:graphicData>
        </a:graphic>
      </p:graphicFrame>
      <p:sp>
        <p:nvSpPr>
          <p:cNvPr id="6" name="Content Placeholder 5">
            <a:extLst>
              <a:ext uri="{FF2B5EF4-FFF2-40B4-BE49-F238E27FC236}">
                <a16:creationId xmlns:a16="http://schemas.microsoft.com/office/drawing/2014/main" id="{8DEFAE2E-0D1B-499B-BB48-50041AA02251}"/>
              </a:ext>
            </a:extLst>
          </p:cNvPr>
          <p:cNvSpPr>
            <a:spLocks noGrp="1"/>
          </p:cNvSpPr>
          <p:nvPr>
            <p:ph idx="1"/>
          </p:nvPr>
        </p:nvSpPr>
        <p:spPr>
          <a:xfrm>
            <a:off x="257175" y="3625375"/>
            <a:ext cx="8629650" cy="2114598"/>
          </a:xfrm>
        </p:spPr>
        <p:txBody>
          <a:bodyPr/>
          <a:lstStyle/>
          <a:p>
            <a:r>
              <a:rPr lang="en-US" dirty="0"/>
              <a:t>Each model corrected the linac well</a:t>
            </a:r>
          </a:p>
          <a:p>
            <a:r>
              <a:rPr lang="en-US" dirty="0"/>
              <a:t>NNet5400 took larger steps in its corrections, compared to NNet2700, which may be because the step size in the dataset is twice as large.</a:t>
            </a:r>
          </a:p>
          <a:p>
            <a:endParaRPr lang="en-US" dirty="0"/>
          </a:p>
        </p:txBody>
      </p:sp>
    </p:spTree>
    <p:extLst>
      <p:ext uri="{BB962C8B-B14F-4D97-AF65-F5344CB8AC3E}">
        <p14:creationId xmlns:p14="http://schemas.microsoft.com/office/powerpoint/2010/main" val="699670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EB9C7-D84C-48C2-ABE0-1754D1AFF2D9}"/>
              </a:ext>
            </a:extLst>
          </p:cNvPr>
          <p:cNvSpPr>
            <a:spLocks noGrp="1"/>
          </p:cNvSpPr>
          <p:nvPr>
            <p:ph type="title"/>
          </p:nvPr>
        </p:nvSpPr>
        <p:spPr>
          <a:xfrm>
            <a:off x="0" y="0"/>
            <a:ext cx="9144000" cy="1093304"/>
          </a:xfrm>
        </p:spPr>
        <p:txBody>
          <a:bodyPr/>
          <a:lstStyle/>
          <a:p>
            <a:r>
              <a:rPr lang="en-US" dirty="0"/>
              <a:t>Some Random Thoughts on Machine Learning</a:t>
            </a:r>
          </a:p>
        </p:txBody>
      </p:sp>
      <p:sp>
        <p:nvSpPr>
          <p:cNvPr id="3" name="Content Placeholder 2">
            <a:extLst>
              <a:ext uri="{FF2B5EF4-FFF2-40B4-BE49-F238E27FC236}">
                <a16:creationId xmlns:a16="http://schemas.microsoft.com/office/drawing/2014/main" id="{BA481262-77A0-4D8E-AF5C-B659EA4479CA}"/>
              </a:ext>
            </a:extLst>
          </p:cNvPr>
          <p:cNvSpPr>
            <a:spLocks noGrp="1"/>
          </p:cNvSpPr>
          <p:nvPr>
            <p:ph idx="1"/>
          </p:nvPr>
        </p:nvSpPr>
        <p:spPr>
          <a:xfrm>
            <a:off x="257175" y="1093304"/>
            <a:ext cx="8629650" cy="4735512"/>
          </a:xfrm>
        </p:spPr>
        <p:txBody>
          <a:bodyPr/>
          <a:lstStyle/>
          <a:p>
            <a:r>
              <a:rPr lang="en-US" dirty="0"/>
              <a:t>In some sense it is the art of black box construction.</a:t>
            </a:r>
          </a:p>
          <a:p>
            <a:r>
              <a:rPr lang="en-US" dirty="0"/>
              <a:t>It is not clear how, or even what rules of thumb to use, to construct the black box.</a:t>
            </a:r>
          </a:p>
          <a:p>
            <a:r>
              <a:rPr lang="en-US" dirty="0"/>
              <a:t>It is a way to construct a solution to a problem when the path to the solution is not known or exceedingly difficult (</a:t>
            </a:r>
            <a:r>
              <a:rPr lang="en-US" dirty="0" err="1"/>
              <a:t>alphaGo</a:t>
            </a:r>
            <a:r>
              <a:rPr lang="en-US" dirty="0"/>
              <a:t>).</a:t>
            </a:r>
          </a:p>
          <a:p>
            <a:r>
              <a:rPr lang="en-US" dirty="0"/>
              <a:t>Some are obviously uncomfortable with machine learning techniques for control, but what about data mining or fault prediction.</a:t>
            </a:r>
          </a:p>
          <a:p>
            <a:r>
              <a:rPr lang="en-US" dirty="0"/>
              <a:t>It does seem at the moment that “Machine Learning” is the new “Genetic Algorithm”.</a:t>
            </a:r>
          </a:p>
        </p:txBody>
      </p:sp>
    </p:spTree>
    <p:extLst>
      <p:ext uri="{BB962C8B-B14F-4D97-AF65-F5344CB8AC3E}">
        <p14:creationId xmlns:p14="http://schemas.microsoft.com/office/powerpoint/2010/main" val="27173197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Problem?</a:t>
            </a:r>
          </a:p>
        </p:txBody>
      </p:sp>
      <p:sp>
        <p:nvSpPr>
          <p:cNvPr id="3" name="Content Placeholder 2"/>
          <p:cNvSpPr>
            <a:spLocks noGrp="1"/>
          </p:cNvSpPr>
          <p:nvPr>
            <p:ph idx="1"/>
          </p:nvPr>
        </p:nvSpPr>
        <p:spPr>
          <a:xfrm>
            <a:off x="276147" y="546410"/>
            <a:ext cx="8629650" cy="5798634"/>
          </a:xfrm>
        </p:spPr>
        <p:txBody>
          <a:bodyPr/>
          <a:lstStyle/>
          <a:p>
            <a:r>
              <a:rPr lang="en-US" sz="2000" dirty="0"/>
              <a:t>There are long term (hours/days) drifts in the tuning of the linac relative to the booster.</a:t>
            </a:r>
          </a:p>
          <a:p>
            <a:r>
              <a:rPr lang="en-US" sz="2000" dirty="0"/>
              <a:t>This is usually manifested as:</a:t>
            </a:r>
          </a:p>
          <a:p>
            <a:pPr lvl="1"/>
            <a:r>
              <a:rPr lang="en-US" sz="2000" dirty="0"/>
              <a:t>Changes in the efficiency through the LTB</a:t>
            </a:r>
          </a:p>
          <a:p>
            <a:pPr lvl="1"/>
            <a:r>
              <a:rPr lang="en-US" sz="2000" dirty="0"/>
              <a:t>Changes in booster injection efficiency</a:t>
            </a:r>
          </a:p>
          <a:p>
            <a:pPr lvl="1"/>
            <a:r>
              <a:rPr lang="en-US" sz="2000" dirty="0"/>
              <a:t>Changes in the booster injection orbit</a:t>
            </a:r>
          </a:p>
          <a:p>
            <a:r>
              <a:rPr lang="en-US" sz="2000" dirty="0"/>
              <a:t>This drift is an energy drift.</a:t>
            </a:r>
          </a:p>
          <a:p>
            <a:r>
              <a:rPr lang="en-US" sz="2000" dirty="0"/>
              <a:t>The consequences of leaving it uncorrected:</a:t>
            </a:r>
          </a:p>
          <a:p>
            <a:pPr lvl="1"/>
            <a:r>
              <a:rPr lang="en-US" sz="2000" dirty="0"/>
              <a:t>This loss in efficiency will demand more charge from the injector for top off.</a:t>
            </a:r>
          </a:p>
          <a:p>
            <a:pPr lvl="1"/>
            <a:r>
              <a:rPr lang="en-US" sz="2000" dirty="0"/>
              <a:t>If the efficiency from the linac to the storage ring is bad enough, the charge will go out of the acceptable range for the beam loading compensation.  This will make the booster injection efficiency worse as the tail bunches in the train will be outside of the momentum acceptance of the LTB and get lost.</a:t>
            </a:r>
          </a:p>
          <a:p>
            <a:pPr lvl="1"/>
            <a:r>
              <a:rPr lang="en-US" sz="2000" dirty="0"/>
              <a:t>This will cause the current in the ring to drop and then require more charge on the next shot, making the issue worse. </a:t>
            </a:r>
          </a:p>
          <a:p>
            <a:pPr lvl="1"/>
            <a:r>
              <a:rPr lang="en-US" sz="2000" dirty="0"/>
              <a:t>The injector may work itself into a place where it cannot keep up with top off.</a:t>
            </a:r>
          </a:p>
        </p:txBody>
      </p:sp>
    </p:spTree>
    <p:extLst>
      <p:ext uri="{BB962C8B-B14F-4D97-AF65-F5344CB8AC3E}">
        <p14:creationId xmlns:p14="http://schemas.microsoft.com/office/powerpoint/2010/main" val="42773513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96D8-5A0C-4AF6-8DC1-1DBBBD77FED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70F448C-2767-4CFB-8323-F6FC01ACB390}"/>
              </a:ext>
            </a:extLst>
          </p:cNvPr>
          <p:cNvSpPr>
            <a:spLocks noGrp="1"/>
          </p:cNvSpPr>
          <p:nvPr>
            <p:ph idx="1"/>
          </p:nvPr>
        </p:nvSpPr>
        <p:spPr>
          <a:xfrm>
            <a:off x="298450" y="822192"/>
            <a:ext cx="8629650" cy="5350008"/>
          </a:xfrm>
        </p:spPr>
        <p:txBody>
          <a:bodyPr/>
          <a:lstStyle/>
          <a:p>
            <a:r>
              <a:rPr lang="en-US" dirty="0"/>
              <a:t>The operations group successfully made a Neural Network to correct the NSLS-II linac energy drifts to maintain booster injection efficiency during top off operation.</a:t>
            </a:r>
          </a:p>
          <a:p>
            <a:r>
              <a:rPr lang="en-US" dirty="0"/>
              <a:t>All operators were involved in the project.</a:t>
            </a:r>
          </a:p>
          <a:p>
            <a:r>
              <a:rPr lang="en-US" dirty="0"/>
              <a:t>The </a:t>
            </a:r>
            <a:r>
              <a:rPr lang="en-US" dirty="0" err="1"/>
              <a:t>NNet</a:t>
            </a:r>
            <a:r>
              <a:rPr lang="en-US" dirty="0"/>
              <a:t> has been successfully used in operation.</a:t>
            </a:r>
          </a:p>
          <a:p>
            <a:r>
              <a:rPr lang="en-US" dirty="0"/>
              <a:t>Judgement Day has not arrived.</a:t>
            </a:r>
          </a:p>
          <a:p>
            <a:r>
              <a:rPr lang="en-US" dirty="0"/>
              <a:t>And the </a:t>
            </a:r>
            <a:r>
              <a:rPr lang="en-US" dirty="0" err="1"/>
              <a:t>NNet</a:t>
            </a:r>
            <a:r>
              <a:rPr lang="en-US" dirty="0"/>
              <a:t> has not put the operators out of a job.</a:t>
            </a:r>
          </a:p>
          <a:p>
            <a:pPr lvl="1"/>
            <a:r>
              <a:rPr lang="en-US" sz="1600" dirty="0"/>
              <a:t>Yet?</a:t>
            </a:r>
          </a:p>
        </p:txBody>
      </p:sp>
    </p:spTree>
    <p:extLst>
      <p:ext uri="{BB962C8B-B14F-4D97-AF65-F5344CB8AC3E}">
        <p14:creationId xmlns:p14="http://schemas.microsoft.com/office/powerpoint/2010/main" val="217944294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785809-3F5E-4D53-8F6F-F3E3035CA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575" y="4762"/>
            <a:ext cx="5276850" cy="6848475"/>
          </a:xfrm>
          <a:prstGeom prst="rect">
            <a:avLst/>
          </a:prstGeom>
        </p:spPr>
      </p:pic>
    </p:spTree>
    <p:extLst>
      <p:ext uri="{BB962C8B-B14F-4D97-AF65-F5344CB8AC3E}">
        <p14:creationId xmlns:p14="http://schemas.microsoft.com/office/powerpoint/2010/main" val="36854955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36CA1-7920-456F-8CA7-BDF134078FB6}"/>
              </a:ext>
            </a:extLst>
          </p:cNvPr>
          <p:cNvSpPr>
            <a:spLocks noGrp="1"/>
          </p:cNvSpPr>
          <p:nvPr>
            <p:ph type="title"/>
          </p:nvPr>
        </p:nvSpPr>
        <p:spPr/>
        <p:txBody>
          <a:bodyPr/>
          <a:lstStyle/>
          <a:p>
            <a:r>
              <a:rPr lang="en-US" dirty="0"/>
              <a:t>Subharmonic </a:t>
            </a:r>
            <a:r>
              <a:rPr lang="en-US" dirty="0" err="1"/>
              <a:t>prebuncher</a:t>
            </a:r>
            <a:r>
              <a:rPr lang="en-US" dirty="0"/>
              <a:t> phase</a:t>
            </a:r>
          </a:p>
        </p:txBody>
      </p:sp>
      <p:pic>
        <p:nvPicPr>
          <p:cNvPr id="5" name="Content Placeholder 4">
            <a:extLst>
              <a:ext uri="{FF2B5EF4-FFF2-40B4-BE49-F238E27FC236}">
                <a16:creationId xmlns:a16="http://schemas.microsoft.com/office/drawing/2014/main" id="{C1FC32E0-C80F-4943-B006-1D6FBD459E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26" y="493714"/>
            <a:ext cx="8984974" cy="5394880"/>
          </a:xfrm>
        </p:spPr>
      </p:pic>
      <p:sp>
        <p:nvSpPr>
          <p:cNvPr id="6" name="Oval 5">
            <a:extLst>
              <a:ext uri="{FF2B5EF4-FFF2-40B4-BE49-F238E27FC236}">
                <a16:creationId xmlns:a16="http://schemas.microsoft.com/office/drawing/2014/main" id="{B5305269-CEEA-4140-93BC-7637D05B4A9F}"/>
              </a:ext>
            </a:extLst>
          </p:cNvPr>
          <p:cNvSpPr/>
          <p:nvPr/>
        </p:nvSpPr>
        <p:spPr bwMode="auto">
          <a:xfrm>
            <a:off x="159026" y="440773"/>
            <a:ext cx="3101009" cy="1828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a:ln>
                <a:noFill/>
              </a:ln>
              <a:solidFill>
                <a:schemeClr val="tx1"/>
              </a:solidFill>
              <a:effectLst/>
              <a:latin typeface="Arial Narrow" pitchFamily="34" charset="0"/>
              <a:ea typeface="Osaka" charset="-128"/>
            </a:endParaRPr>
          </a:p>
        </p:txBody>
      </p:sp>
      <p:sp>
        <p:nvSpPr>
          <p:cNvPr id="7" name="Oval 6">
            <a:extLst>
              <a:ext uri="{FF2B5EF4-FFF2-40B4-BE49-F238E27FC236}">
                <a16:creationId xmlns:a16="http://schemas.microsoft.com/office/drawing/2014/main" id="{25A65655-C3C6-43D0-A3F0-C52B22B7B230}"/>
              </a:ext>
            </a:extLst>
          </p:cNvPr>
          <p:cNvSpPr/>
          <p:nvPr/>
        </p:nvSpPr>
        <p:spPr bwMode="auto">
          <a:xfrm>
            <a:off x="3173895" y="364573"/>
            <a:ext cx="3101009" cy="1828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a:ln>
                <a:noFill/>
              </a:ln>
              <a:solidFill>
                <a:schemeClr val="tx1"/>
              </a:solidFill>
              <a:effectLst/>
              <a:latin typeface="Arial Narrow" pitchFamily="34" charset="0"/>
              <a:ea typeface="Osaka" charset="-128"/>
            </a:endParaRPr>
          </a:p>
        </p:txBody>
      </p:sp>
      <p:sp>
        <p:nvSpPr>
          <p:cNvPr id="8" name="Oval 7">
            <a:extLst>
              <a:ext uri="{FF2B5EF4-FFF2-40B4-BE49-F238E27FC236}">
                <a16:creationId xmlns:a16="http://schemas.microsoft.com/office/drawing/2014/main" id="{89C54CF4-68FC-4ABD-BDCB-460BFDED59CC}"/>
              </a:ext>
            </a:extLst>
          </p:cNvPr>
          <p:cNvSpPr/>
          <p:nvPr/>
        </p:nvSpPr>
        <p:spPr bwMode="auto">
          <a:xfrm>
            <a:off x="3173895" y="3955912"/>
            <a:ext cx="3101009" cy="1828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a:ln>
                <a:noFill/>
              </a:ln>
              <a:solidFill>
                <a:schemeClr val="tx1"/>
              </a:solidFill>
              <a:effectLst/>
              <a:latin typeface="Arial Narrow" pitchFamily="34" charset="0"/>
              <a:ea typeface="Osaka" charset="-128"/>
            </a:endParaRPr>
          </a:p>
        </p:txBody>
      </p:sp>
      <p:sp>
        <p:nvSpPr>
          <p:cNvPr id="9" name="Oval 8">
            <a:extLst>
              <a:ext uri="{FF2B5EF4-FFF2-40B4-BE49-F238E27FC236}">
                <a16:creationId xmlns:a16="http://schemas.microsoft.com/office/drawing/2014/main" id="{5FC9663C-3400-4996-8FA5-4CCD6095480B}"/>
              </a:ext>
            </a:extLst>
          </p:cNvPr>
          <p:cNvSpPr/>
          <p:nvPr/>
        </p:nvSpPr>
        <p:spPr bwMode="auto">
          <a:xfrm>
            <a:off x="6202017" y="4007853"/>
            <a:ext cx="3101009" cy="18288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spAutoFit/>
          </a:bodyPr>
          <a:lstStyle/>
          <a:p>
            <a:pPr marL="0" marR="0" indent="0" algn="l" defTabSz="914400" rtl="0" eaLnBrk="0" fontAlgn="base" latinLnBrk="0" hangingPunct="0">
              <a:lnSpc>
                <a:spcPct val="90000"/>
              </a:lnSpc>
              <a:spcBef>
                <a:spcPct val="50000"/>
              </a:spcBef>
              <a:spcAft>
                <a:spcPct val="0"/>
              </a:spcAft>
              <a:buClr>
                <a:schemeClr val="folHlink"/>
              </a:buClr>
              <a:buSzPct val="135000"/>
              <a:buFontTx/>
              <a:buNone/>
              <a:tabLst/>
            </a:pPr>
            <a:endParaRPr kumimoji="0" lang="en-US" sz="1800" b="0" i="0" u="none" strike="noStrike" cap="none" normalizeH="0" baseline="0">
              <a:ln>
                <a:noFill/>
              </a:ln>
              <a:solidFill>
                <a:schemeClr val="tx1"/>
              </a:solidFill>
              <a:effectLst/>
              <a:latin typeface="Arial Narrow" pitchFamily="34" charset="0"/>
              <a:ea typeface="Osaka" charset="-128"/>
            </a:endParaRPr>
          </a:p>
        </p:txBody>
      </p:sp>
    </p:spTree>
    <p:extLst>
      <p:ext uri="{BB962C8B-B14F-4D97-AF65-F5344CB8AC3E}">
        <p14:creationId xmlns:p14="http://schemas.microsoft.com/office/powerpoint/2010/main" val="32527337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endParaRPr lang="en-US"/>
          </a:p>
        </p:txBody>
      </p:sp>
      <p:pic>
        <p:nvPicPr>
          <p:cNvPr id="24578" name="Picture 2" descr="C:\Users\rfliller\AppData\Local\Microsoft\Windows\Temporary Internet Files\Content.Outlook\YERVN0MK\ForRaySPB_-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3971"/>
            <a:ext cx="4688939" cy="5754028"/>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rfliller\AppData\Local\Microsoft\Windows\Temporary Internet Files\Content.Outlook\YERVN0MK\ForRay SHB-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883" y="1103970"/>
            <a:ext cx="4592117" cy="57540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59366" y="620920"/>
            <a:ext cx="6479659" cy="341632"/>
          </a:xfrm>
          <a:prstGeom prst="rect">
            <a:avLst/>
          </a:prstGeom>
          <a:noFill/>
        </p:spPr>
        <p:txBody>
          <a:bodyPr wrap="none" rtlCol="0">
            <a:spAutoFit/>
          </a:bodyPr>
          <a:lstStyle/>
          <a:p>
            <a:r>
              <a:rPr lang="en-US" dirty="0"/>
              <a:t>In this example, klystron 2 input was raised from 0.517 (left) to 0.536 (right) </a:t>
            </a:r>
          </a:p>
        </p:txBody>
      </p:sp>
      <p:cxnSp>
        <p:nvCxnSpPr>
          <p:cNvPr id="6" name="Straight Arrow Connector 5"/>
          <p:cNvCxnSpPr/>
          <p:nvPr/>
        </p:nvCxnSpPr>
        <p:spPr bwMode="auto">
          <a:xfrm flipV="1">
            <a:off x="814039" y="1996068"/>
            <a:ext cx="1037063" cy="3133493"/>
          </a:xfrm>
          <a:prstGeom prst="straightConnector1">
            <a:avLst/>
          </a:prstGeom>
          <a:noFill/>
          <a:ln w="12700" cap="flat" cmpd="sng" algn="ctr">
            <a:solidFill>
              <a:srgbClr val="FF0000"/>
            </a:solidFill>
            <a:prstDash val="solid"/>
            <a:round/>
            <a:headEnd type="none" w="med" len="med"/>
            <a:tailEnd type="arrow"/>
          </a:ln>
          <a:effectLst/>
        </p:spPr>
      </p:cxnSp>
      <p:sp>
        <p:nvSpPr>
          <p:cNvPr id="8" name="TextBox 7"/>
          <p:cNvSpPr txBox="1"/>
          <p:nvPr/>
        </p:nvSpPr>
        <p:spPr>
          <a:xfrm>
            <a:off x="249269" y="5122466"/>
            <a:ext cx="4439670" cy="729430"/>
          </a:xfrm>
          <a:prstGeom prst="rect">
            <a:avLst/>
          </a:prstGeom>
          <a:noFill/>
        </p:spPr>
        <p:txBody>
          <a:bodyPr wrap="square" rtlCol="0">
            <a:spAutoFit/>
          </a:bodyPr>
          <a:lstStyle/>
          <a:p>
            <a:r>
              <a:rPr lang="en-US" dirty="0"/>
              <a:t>Turn 20 (salmon) is above turns 1(blue) and 2(red)</a:t>
            </a:r>
          </a:p>
          <a:p>
            <a:r>
              <a:rPr lang="en-US" dirty="0"/>
              <a:t>This indicates the energy from the linac is too low</a:t>
            </a:r>
          </a:p>
        </p:txBody>
      </p:sp>
      <p:sp>
        <p:nvSpPr>
          <p:cNvPr id="11" name="TextBox 10"/>
          <p:cNvSpPr txBox="1"/>
          <p:nvPr/>
        </p:nvSpPr>
        <p:spPr>
          <a:xfrm>
            <a:off x="4704330" y="4791544"/>
            <a:ext cx="4439670" cy="590931"/>
          </a:xfrm>
          <a:prstGeom prst="rect">
            <a:avLst/>
          </a:prstGeom>
          <a:noFill/>
        </p:spPr>
        <p:txBody>
          <a:bodyPr wrap="square" rtlCol="0">
            <a:spAutoFit/>
          </a:bodyPr>
          <a:lstStyle/>
          <a:p>
            <a:r>
              <a:rPr lang="en-US" dirty="0"/>
              <a:t>Raising klystron 2 brings all of the turns on top of each other</a:t>
            </a:r>
          </a:p>
        </p:txBody>
      </p:sp>
      <p:cxnSp>
        <p:nvCxnSpPr>
          <p:cNvPr id="12" name="Straight Arrow Connector 11"/>
          <p:cNvCxnSpPr/>
          <p:nvPr/>
        </p:nvCxnSpPr>
        <p:spPr bwMode="auto">
          <a:xfrm flipV="1">
            <a:off x="5833946" y="1999684"/>
            <a:ext cx="518532" cy="2791860"/>
          </a:xfrm>
          <a:prstGeom prst="straightConnector1">
            <a:avLst/>
          </a:prstGeom>
          <a:no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7891825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a:t>
            </a:r>
          </a:p>
        </p:txBody>
      </p:sp>
      <p:sp>
        <p:nvSpPr>
          <p:cNvPr id="3" name="Content Placeholder 2"/>
          <p:cNvSpPr>
            <a:spLocks noGrp="1"/>
          </p:cNvSpPr>
          <p:nvPr>
            <p:ph idx="1"/>
          </p:nvPr>
        </p:nvSpPr>
        <p:spPr>
          <a:xfrm>
            <a:off x="231543" y="555742"/>
            <a:ext cx="8629650" cy="603985"/>
          </a:xfrm>
        </p:spPr>
        <p:txBody>
          <a:bodyPr/>
          <a:lstStyle/>
          <a:p>
            <a:r>
              <a:rPr lang="en-US" dirty="0"/>
              <a:t>Here is the neural network that corrected this</a:t>
            </a:r>
          </a:p>
        </p:txBody>
      </p:sp>
      <p:pic>
        <p:nvPicPr>
          <p:cNvPr id="25602" name="Picture 2" descr="C:\Users\rfliller\Dropbox\ChinaPictures\Saturday\pics\IMG_20170206_1637413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325" y="1049050"/>
            <a:ext cx="7675350" cy="575651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bwMode="auto">
          <a:xfrm>
            <a:off x="3612995" y="981307"/>
            <a:ext cx="200722" cy="1851103"/>
          </a:xfrm>
          <a:prstGeom prst="straightConnector1">
            <a:avLst/>
          </a:prstGeom>
          <a:noFill/>
          <a:ln w="127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3445237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things to watch</a:t>
            </a:r>
          </a:p>
        </p:txBody>
      </p:sp>
      <p:sp>
        <p:nvSpPr>
          <p:cNvPr id="3" name="Content Placeholder 2"/>
          <p:cNvSpPr>
            <a:spLocks noGrp="1"/>
          </p:cNvSpPr>
          <p:nvPr>
            <p:ph idx="1"/>
          </p:nvPr>
        </p:nvSpPr>
        <p:spPr>
          <a:xfrm>
            <a:off x="298450" y="691376"/>
            <a:ext cx="8629650" cy="5480824"/>
          </a:xfrm>
        </p:spPr>
        <p:txBody>
          <a:bodyPr/>
          <a:lstStyle/>
          <a:p>
            <a:r>
              <a:rPr lang="en-US" dirty="0"/>
              <a:t>The telltale signs are fairly clear:</a:t>
            </a:r>
          </a:p>
          <a:p>
            <a:pPr lvl="1"/>
            <a:r>
              <a:rPr lang="en-US" dirty="0"/>
              <a:t>Lowered LTB efficiency is a sign that the SPB phase needs to change</a:t>
            </a:r>
          </a:p>
          <a:p>
            <a:pPr lvl="1"/>
            <a:r>
              <a:rPr lang="en-US" dirty="0"/>
              <a:t>If the booster injection efficiency is low, and the LTB efficiency is O.K., then looking at the booster injection orbit in turns 1,2, and 20 will tell you that the energy is mismatched. This can be used to adjust the second klystron.</a:t>
            </a:r>
          </a:p>
          <a:p>
            <a:pPr lvl="1"/>
            <a:r>
              <a:rPr lang="en-US" dirty="0"/>
              <a:t>These are coupled as changing the phase of the SPB effects the beam energy if the adjustments are more than a few degrees.</a:t>
            </a:r>
          </a:p>
        </p:txBody>
      </p:sp>
    </p:spTree>
    <p:extLst>
      <p:ext uri="{BB962C8B-B14F-4D97-AF65-F5344CB8AC3E}">
        <p14:creationId xmlns:p14="http://schemas.microsoft.com/office/powerpoint/2010/main" val="6889624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Difficulties in modeling</a:t>
            </a:r>
          </a:p>
        </p:txBody>
      </p:sp>
      <p:sp>
        <p:nvSpPr>
          <p:cNvPr id="3" name="Content Placeholder 2"/>
          <p:cNvSpPr>
            <a:spLocks noGrp="1"/>
          </p:cNvSpPr>
          <p:nvPr>
            <p:ph idx="1"/>
          </p:nvPr>
        </p:nvSpPr>
        <p:spPr>
          <a:xfrm>
            <a:off x="257175" y="560484"/>
            <a:ext cx="8629650" cy="5469673"/>
          </a:xfrm>
        </p:spPr>
        <p:txBody>
          <a:bodyPr/>
          <a:lstStyle/>
          <a:p>
            <a:r>
              <a:rPr lang="en-US" sz="2400" dirty="0"/>
              <a:t>The fundamental issue we were facing is that the power from the linac klystrons was changing enough that it induced a drift in the linac beam energy and correlated energy spread.</a:t>
            </a:r>
          </a:p>
          <a:p>
            <a:r>
              <a:rPr lang="en-US" sz="2400" dirty="0"/>
              <a:t>We knew some of the causes of the drifts:</a:t>
            </a:r>
          </a:p>
          <a:p>
            <a:pPr lvl="1"/>
            <a:r>
              <a:rPr lang="en-US" sz="2000" dirty="0"/>
              <a:t>The klystrons had a record of arcing 1/klystron/shift.  After recovery, the power would be high and slowly drop as the vacuum recovered.</a:t>
            </a:r>
          </a:p>
          <a:p>
            <a:pPr lvl="1"/>
            <a:r>
              <a:rPr lang="en-US" sz="2000" dirty="0"/>
              <a:t>We suspected thermal effects in the klystrons as we would see day/night effects sometimes or see changes if the temperature changed a lot during the day or night.</a:t>
            </a:r>
          </a:p>
          <a:p>
            <a:pPr lvl="1"/>
            <a:r>
              <a:rPr lang="en-US" sz="2000" dirty="0"/>
              <a:t>The temperature in the klystron gallery is not well regulated (though it should be!)</a:t>
            </a:r>
          </a:p>
          <a:p>
            <a:r>
              <a:rPr lang="en-US" sz="2400" dirty="0"/>
              <a:t>It was not worth investing the time to accurately model the klystrons as we were (are) in the process of replacing them all.</a:t>
            </a:r>
          </a:p>
          <a:p>
            <a:r>
              <a:rPr lang="en-US" sz="2400" dirty="0"/>
              <a:t>Truth be told, this drift was the least of our worries with the klystrons.</a:t>
            </a:r>
          </a:p>
          <a:p>
            <a:r>
              <a:rPr lang="en-US" sz="2400" dirty="0"/>
              <a:t>Nevertheless we had a problem that needed to be solved and we had a method of solving it.</a:t>
            </a:r>
          </a:p>
        </p:txBody>
      </p:sp>
    </p:spTree>
    <p:extLst>
      <p:ext uri="{BB962C8B-B14F-4D97-AF65-F5344CB8AC3E}">
        <p14:creationId xmlns:p14="http://schemas.microsoft.com/office/powerpoint/2010/main" val="39769754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DA73-B321-47C6-988F-59BE2B346F61}"/>
              </a:ext>
            </a:extLst>
          </p:cNvPr>
          <p:cNvSpPr>
            <a:spLocks noGrp="1"/>
          </p:cNvSpPr>
          <p:nvPr>
            <p:ph type="title"/>
          </p:nvPr>
        </p:nvSpPr>
        <p:spPr/>
        <p:txBody>
          <a:bodyPr/>
          <a:lstStyle/>
          <a:p>
            <a:r>
              <a:rPr lang="en-US" dirty="0"/>
              <a:t>The plan</a:t>
            </a:r>
          </a:p>
        </p:txBody>
      </p:sp>
      <p:sp>
        <p:nvSpPr>
          <p:cNvPr id="3" name="Content Placeholder 2">
            <a:extLst>
              <a:ext uri="{FF2B5EF4-FFF2-40B4-BE49-F238E27FC236}">
                <a16:creationId xmlns:a16="http://schemas.microsoft.com/office/drawing/2014/main" id="{12695D9F-2017-4FF1-8CF7-0D5EBB6C1776}"/>
              </a:ext>
            </a:extLst>
          </p:cNvPr>
          <p:cNvSpPr>
            <a:spLocks noGrp="1"/>
          </p:cNvSpPr>
          <p:nvPr>
            <p:ph idx="1"/>
          </p:nvPr>
        </p:nvSpPr>
        <p:spPr>
          <a:xfrm>
            <a:off x="152453" y="568392"/>
            <a:ext cx="8629650" cy="4735512"/>
          </a:xfrm>
        </p:spPr>
        <p:txBody>
          <a:bodyPr/>
          <a:lstStyle/>
          <a:p>
            <a:r>
              <a:rPr lang="en-US" dirty="0"/>
              <a:t>The idea was to construct a Neural Network that would look at the </a:t>
            </a:r>
            <a:r>
              <a:rPr lang="en-US" dirty="0" err="1"/>
              <a:t>LtB</a:t>
            </a:r>
            <a:r>
              <a:rPr lang="en-US" dirty="0"/>
              <a:t> and Booster BPMs, along with beam charge measurements to determine what corrections are made.</a:t>
            </a:r>
          </a:p>
          <a:p>
            <a:r>
              <a:rPr lang="en-US" dirty="0"/>
              <a:t>Did it need to be a Neural Network? No.  But why not?</a:t>
            </a:r>
          </a:p>
          <a:p>
            <a:pPr lvl="1"/>
            <a:r>
              <a:rPr lang="en-US" dirty="0"/>
              <a:t>We could start with a simple problem, and if it worked out, we could expand out from there.</a:t>
            </a:r>
          </a:p>
          <a:p>
            <a:r>
              <a:rPr lang="en-US" dirty="0"/>
              <a:t>Many of the operators were excited about the prospect and were eager to be involved in any way they could.</a:t>
            </a:r>
          </a:p>
        </p:txBody>
      </p:sp>
    </p:spTree>
    <p:extLst>
      <p:ext uri="{BB962C8B-B14F-4D97-AF65-F5344CB8AC3E}">
        <p14:creationId xmlns:p14="http://schemas.microsoft.com/office/powerpoint/2010/main" val="11010421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084E-7052-41C8-8053-A3DCB78E9387}"/>
              </a:ext>
            </a:extLst>
          </p:cNvPr>
          <p:cNvSpPr>
            <a:spLocks noGrp="1"/>
          </p:cNvSpPr>
          <p:nvPr>
            <p:ph type="title"/>
          </p:nvPr>
        </p:nvSpPr>
        <p:spPr/>
        <p:txBody>
          <a:bodyPr/>
          <a:lstStyle/>
          <a:p>
            <a:r>
              <a:rPr lang="en-US" dirty="0"/>
              <a:t>Involving the Operators – the Good</a:t>
            </a:r>
          </a:p>
        </p:txBody>
      </p:sp>
      <p:sp>
        <p:nvSpPr>
          <p:cNvPr id="3" name="Content Placeholder 2">
            <a:extLst>
              <a:ext uri="{FF2B5EF4-FFF2-40B4-BE49-F238E27FC236}">
                <a16:creationId xmlns:a16="http://schemas.microsoft.com/office/drawing/2014/main" id="{0F81C9F2-8C95-4F75-A25B-9E427A75221A}"/>
              </a:ext>
            </a:extLst>
          </p:cNvPr>
          <p:cNvSpPr>
            <a:spLocks noGrp="1"/>
          </p:cNvSpPr>
          <p:nvPr>
            <p:ph idx="1"/>
          </p:nvPr>
        </p:nvSpPr>
        <p:spPr>
          <a:xfrm>
            <a:off x="298450" y="683879"/>
            <a:ext cx="8629650" cy="5488321"/>
          </a:xfrm>
        </p:spPr>
        <p:txBody>
          <a:bodyPr/>
          <a:lstStyle/>
          <a:p>
            <a:r>
              <a:rPr lang="en-US" sz="2400" dirty="0"/>
              <a:t>From the physicists point of view there are advantages to using the operators:</a:t>
            </a:r>
          </a:p>
          <a:p>
            <a:pPr lvl="1"/>
            <a:r>
              <a:rPr lang="en-US" sz="2400" dirty="0"/>
              <a:t>They are there.</a:t>
            </a:r>
          </a:p>
          <a:p>
            <a:pPr lvl="1"/>
            <a:r>
              <a:rPr lang="en-US" sz="2400" dirty="0"/>
              <a:t>As a professor once told me, “The data collection should be the most boring part.” </a:t>
            </a:r>
          </a:p>
          <a:p>
            <a:pPr lvl="2"/>
            <a:r>
              <a:rPr lang="en-US" dirty="0"/>
              <a:t>See point 1.</a:t>
            </a:r>
          </a:p>
          <a:p>
            <a:pPr lvl="1"/>
            <a:r>
              <a:rPr lang="en-US" sz="2400" dirty="0"/>
              <a:t>Some operators are good at controls work.</a:t>
            </a:r>
          </a:p>
          <a:p>
            <a:pPr lvl="2"/>
            <a:r>
              <a:rPr lang="en-US" dirty="0"/>
              <a:t>Frees me up to do other things that the operators can’t do.</a:t>
            </a:r>
          </a:p>
          <a:p>
            <a:pPr lvl="1"/>
            <a:r>
              <a:rPr lang="en-US" sz="2400" dirty="0"/>
              <a:t>Operators are usually very vocal about bad UI</a:t>
            </a:r>
          </a:p>
          <a:p>
            <a:pPr lvl="2"/>
            <a:r>
              <a:rPr lang="en-US" dirty="0"/>
              <a:t>So I let them do it!</a:t>
            </a:r>
          </a:p>
          <a:p>
            <a:pPr lvl="1"/>
            <a:r>
              <a:rPr lang="en-US" sz="2400" dirty="0"/>
              <a:t>Operators are also good at testing the system and finding what doesn’t work – especially “when it should”.</a:t>
            </a:r>
          </a:p>
          <a:p>
            <a:pPr lvl="1"/>
            <a:r>
              <a:rPr lang="en-US" sz="2400" dirty="0"/>
              <a:t>They are very good at following instructions.</a:t>
            </a:r>
          </a:p>
          <a:p>
            <a:pPr marL="457200" lvl="1" indent="0">
              <a:buNone/>
            </a:pPr>
            <a:endParaRPr lang="en-US" sz="2400" dirty="0"/>
          </a:p>
        </p:txBody>
      </p:sp>
    </p:spTree>
    <p:extLst>
      <p:ext uri="{BB962C8B-B14F-4D97-AF65-F5344CB8AC3E}">
        <p14:creationId xmlns:p14="http://schemas.microsoft.com/office/powerpoint/2010/main" val="3394455214"/>
      </p:ext>
    </p:extLst>
  </p:cSld>
  <p:clrMapOvr>
    <a:masterClrMapping/>
  </p:clrMapOvr>
  <p:transition/>
</p:sld>
</file>

<file path=ppt/theme/theme1.xml><?xml version="1.0" encoding="utf-8"?>
<a:theme xmlns:a="http://schemas.openxmlformats.org/drawingml/2006/main" name="1_Blank">
  <a:themeElements>
    <a:clrScheme name="">
      <a:dk1>
        <a:srgbClr val="000000"/>
      </a:dk1>
      <a:lt1>
        <a:srgbClr val="FFFFFF"/>
      </a:lt1>
      <a:dk2>
        <a:srgbClr val="000000"/>
      </a:dk2>
      <a:lt2>
        <a:srgbClr val="777777"/>
      </a:lt2>
      <a:accent1>
        <a:srgbClr val="000099"/>
      </a:accent1>
      <a:accent2>
        <a:srgbClr val="00AFAF"/>
      </a:accent2>
      <a:accent3>
        <a:srgbClr val="FFFFFF"/>
      </a:accent3>
      <a:accent4>
        <a:srgbClr val="000000"/>
      </a:accent4>
      <a:accent5>
        <a:srgbClr val="AAAACA"/>
      </a:accent5>
      <a:accent6>
        <a:srgbClr val="009E9E"/>
      </a:accent6>
      <a:hlink>
        <a:srgbClr val="FFCC66"/>
      </a:hlink>
      <a:folHlink>
        <a:srgbClr val="FF0000"/>
      </a:folHlink>
    </a:clrScheme>
    <a:fontScheme name="1_Blank">
      <a:majorFont>
        <a:latin typeface="Arial Narrow"/>
        <a:ea typeface="Osaka"/>
        <a:cs typeface=""/>
      </a:majorFont>
      <a:minorFont>
        <a:latin typeface="Arial Narrow"/>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accent1"/>
          </a:solidFill>
          <a:prstDash val="solid"/>
          <a:round/>
          <a:headEnd type="none" w="med" len="med"/>
          <a:tailEnd type="none" w="med" len="med"/>
        </a:ln>
        <a:effectLst/>
      </a:spPr>
      <a:bodyPr vert="horz" wrap="square" lIns="90488" tIns="44450" rIns="90488" bIns="44450" numCol="1" rtlCol="0" anchor="t" anchorCtr="0" compatLnSpc="1">
        <a:prstTxWarp prst="textNoShape">
          <a:avLst/>
        </a:prstTxWarp>
        <a:spAutoFit/>
      </a:bodyPr>
      <a:lstStyle>
        <a:defPPr marL="0" marR="0" indent="0" algn="l" defTabSz="914400" rtl="0" eaLnBrk="0" fontAlgn="base" latinLnBrk="0" hangingPunct="0">
          <a:lnSpc>
            <a:spcPct val="90000"/>
          </a:lnSpc>
          <a:spcBef>
            <a:spcPct val="50000"/>
          </a:spcBef>
          <a:spcAft>
            <a:spcPct val="0"/>
          </a:spcAft>
          <a:buClr>
            <a:schemeClr val="folHlink"/>
          </a:buClr>
          <a:buSzPct val="135000"/>
          <a:buFontTx/>
          <a:buNone/>
          <a:tabLst/>
          <a:defRPr kumimoji="0" sz="1800" b="0" i="0" u="none" strike="noStrike" cap="none" normalizeH="0" baseline="0" smtClean="0">
            <a:ln>
              <a:noFill/>
            </a:ln>
            <a:solidFill>
              <a:schemeClr val="tx1"/>
            </a:solidFill>
            <a:effectLst/>
            <a:latin typeface="Arial Narrow" pitchFamily="34" charset="0"/>
            <a:ea typeface="Osaka" charset="-128"/>
          </a:defRPr>
        </a:defPPr>
      </a:lstStyle>
    </a:spDef>
    <a:lnDef>
      <a:spPr bwMode="auto">
        <a:noFill/>
        <a:ln w="12700" cap="flat" cmpd="sng" algn="ctr">
          <a:solidFill>
            <a:srgbClr val="FF0000"/>
          </a:solidFill>
          <a:prstDash val="solid"/>
          <a:round/>
          <a:headEnd type="none" w="med" len="med"/>
          <a:tailEnd type="stealth" w="lg" len="lg"/>
        </a:ln>
        <a:effectLst/>
      </a:spPr>
      <a:bodyPr/>
      <a:lstStyle/>
    </a:ln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3B61A6E-D9CA-4B73-B075-EFFFA2E6685D}">
  <ds:schemaRefs>
    <ds:schemaRef ds:uri="http://schemas.microsoft.com/sharepoint/v3/contenttype/forms"/>
  </ds:schemaRefs>
</ds:datastoreItem>
</file>

<file path=customXml/itemProps2.xml><?xml version="1.0" encoding="utf-8"?>
<ds:datastoreItem xmlns:ds="http://schemas.openxmlformats.org/officeDocument/2006/customXml" ds:itemID="{20ACBD9F-FD19-44E4-A273-EE0302EFB825}">
  <ds:schemaRefs>
    <ds:schemaRef ds:uri="http://purl.org/dc/elements/1.1/"/>
    <ds:schemaRef ds:uri="http://purl.org/dc/terms/"/>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C1C2D8E-1FDA-411B-B480-88E5626C50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55262</TotalTime>
  <Words>1440</Words>
  <Application>Microsoft Office PowerPoint</Application>
  <PresentationFormat>On-screen Show (4:3)</PresentationFormat>
  <Paragraphs>135</Paragraphs>
  <Slides>21</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7" baseType="lpstr">
      <vt:lpstr>Arial Narrow</vt:lpstr>
      <vt:lpstr>Osaka</vt:lpstr>
      <vt:lpstr>Times New Roman</vt:lpstr>
      <vt:lpstr>1_Blank</vt:lpstr>
      <vt:lpstr>Document</vt:lpstr>
      <vt:lpstr>Photo Editor Photo</vt:lpstr>
      <vt:lpstr>PowerPoint Presentation</vt:lpstr>
      <vt:lpstr>What is the Problem?</vt:lpstr>
      <vt:lpstr>Subharmonic prebuncher phase</vt:lpstr>
      <vt:lpstr>Example</vt:lpstr>
      <vt:lpstr>Neural Network</vt:lpstr>
      <vt:lpstr>What are the things to watch</vt:lpstr>
      <vt:lpstr>Difficulties in modeling</vt:lpstr>
      <vt:lpstr>The plan</vt:lpstr>
      <vt:lpstr>Involving the Operators – the Good</vt:lpstr>
      <vt:lpstr>Involving the Operators – the Bad</vt:lpstr>
      <vt:lpstr>So what did we do</vt:lpstr>
      <vt:lpstr>PowerPoint Presentation</vt:lpstr>
      <vt:lpstr>Training Data</vt:lpstr>
      <vt:lpstr>Comparison of all of the models</vt:lpstr>
      <vt:lpstr>NNet2700</vt:lpstr>
      <vt:lpstr>NNet5400</vt:lpstr>
      <vt:lpstr>Polynominals</vt:lpstr>
      <vt:lpstr>RMS Corrections and Results</vt:lpstr>
      <vt:lpstr>Some Random Thoughts on Machine Learning</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Singh, Om</dc:creator>
  <cp:lastModifiedBy>Ray Fliller</cp:lastModifiedBy>
  <cp:revision>1575</cp:revision>
  <cp:lastPrinted>2001-06-19T16:13:41Z</cp:lastPrinted>
  <dcterms:modified xsi:type="dcterms:W3CDTF">2018-10-04T17:45:12Z</dcterms:modified>
</cp:coreProperties>
</file>