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 id="2147483676" r:id="rId2"/>
    <p:sldMasterId id="2147483689" r:id="rId3"/>
    <p:sldMasterId id="2147483700" r:id="rId4"/>
  </p:sldMasterIdLst>
  <p:notesMasterIdLst>
    <p:notesMasterId r:id="rId35"/>
  </p:notesMasterIdLst>
  <p:handoutMasterIdLst>
    <p:handoutMasterId r:id="rId36"/>
  </p:handoutMasterIdLst>
  <p:sldIdLst>
    <p:sldId id="269" r:id="rId5"/>
    <p:sldId id="264" r:id="rId6"/>
    <p:sldId id="288" r:id="rId7"/>
    <p:sldId id="271" r:id="rId8"/>
    <p:sldId id="270" r:id="rId9"/>
    <p:sldId id="293" r:id="rId10"/>
    <p:sldId id="275" r:id="rId11"/>
    <p:sldId id="280" r:id="rId12"/>
    <p:sldId id="276" r:id="rId13"/>
    <p:sldId id="277" r:id="rId14"/>
    <p:sldId id="278" r:id="rId15"/>
    <p:sldId id="272" r:id="rId16"/>
    <p:sldId id="294" r:id="rId17"/>
    <p:sldId id="279" r:id="rId18"/>
    <p:sldId id="299" r:id="rId19"/>
    <p:sldId id="287" r:id="rId20"/>
    <p:sldId id="281" r:id="rId21"/>
    <p:sldId id="282" r:id="rId22"/>
    <p:sldId id="284" r:id="rId23"/>
    <p:sldId id="283" r:id="rId24"/>
    <p:sldId id="295" r:id="rId25"/>
    <p:sldId id="285" r:id="rId26"/>
    <p:sldId id="286" r:id="rId27"/>
    <p:sldId id="290" r:id="rId28"/>
    <p:sldId id="297" r:id="rId29"/>
    <p:sldId id="296" r:id="rId30"/>
    <p:sldId id="298" r:id="rId31"/>
    <p:sldId id="292" r:id="rId32"/>
    <p:sldId id="289" r:id="rId33"/>
    <p:sldId id="274" r:id="rId34"/>
  </p:sldIdLst>
  <p:sldSz cx="9144000" cy="5143500" type="screen16x9"/>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
          <p15:clr>
            <a:srgbClr val="A4A3A4"/>
          </p15:clr>
        </p15:guide>
        <p15:guide id="2" orient="horz" pos="971">
          <p15:clr>
            <a:srgbClr val="A4A3A4"/>
          </p15:clr>
        </p15:guide>
        <p15:guide id="3" orient="horz" pos="2809">
          <p15:clr>
            <a:srgbClr val="A4A3A4"/>
          </p15:clr>
        </p15:guide>
        <p15:guide id="4" orient="horz" pos="2985">
          <p15:clr>
            <a:srgbClr val="A4A3A4"/>
          </p15:clr>
        </p15:guide>
        <p15:guide id="5" orient="horz" pos="789">
          <p15:clr>
            <a:srgbClr val="A4A3A4"/>
          </p15:clr>
        </p15:guide>
        <p15:guide id="6" orient="horz" pos="1306">
          <p15:clr>
            <a:srgbClr val="A4A3A4"/>
          </p15:clr>
        </p15:guide>
        <p15:guide id="7" orient="horz" pos="3137">
          <p15:clr>
            <a:srgbClr val="A4A3A4"/>
          </p15:clr>
        </p15:guide>
        <p15:guide id="8" orient="horz" pos="425">
          <p15:clr>
            <a:srgbClr val="A4A3A4"/>
          </p15:clr>
        </p15:guide>
        <p15:guide id="9" orient="horz" pos="2106">
          <p15:clr>
            <a:srgbClr val="A4A3A4"/>
          </p15:clr>
        </p15:guide>
        <p15:guide id="10" pos="2880">
          <p15:clr>
            <a:srgbClr val="A4A3A4"/>
          </p15:clr>
        </p15:guide>
        <p15:guide id="11" pos="363">
          <p15:clr>
            <a:srgbClr val="A4A3A4"/>
          </p15:clr>
        </p15:guide>
        <p15:guide id="12" pos="5396">
          <p15:clr>
            <a:srgbClr val="A4A3A4"/>
          </p15:clr>
        </p15:guide>
        <p15:guide id="13" pos="282">
          <p15:clr>
            <a:srgbClr val="A4A3A4"/>
          </p15:clr>
        </p15:guide>
        <p15:guide id="14" pos="3784">
          <p15:clr>
            <a:srgbClr val="A4A3A4"/>
          </p15:clr>
        </p15:guide>
        <p15:guide id="15" pos="3736">
          <p15:clr>
            <a:srgbClr val="A4A3A4"/>
          </p15:clr>
        </p15:guide>
        <p15:guide id="16" pos="2179">
          <p15:clr>
            <a:srgbClr val="A4A3A4"/>
          </p15:clr>
        </p15:guide>
        <p15:guide id="17" pos="5464">
          <p15:clr>
            <a:srgbClr val="A4A3A4"/>
          </p15:clr>
        </p15:guide>
        <p15:guide id="18" pos="386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C295"/>
    <a:srgbClr val="A79E70"/>
    <a:srgbClr val="DB5807"/>
    <a:srgbClr val="F66308"/>
    <a:srgbClr val="E17000"/>
    <a:srgbClr val="981E32"/>
    <a:srgbClr val="FFFFFF"/>
    <a:srgbClr val="C75B12"/>
    <a:srgbClr val="5B8F22"/>
    <a:srgbClr val="4D4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87768" autoAdjust="0"/>
  </p:normalViewPr>
  <p:slideViewPr>
    <p:cSldViewPr snapToObjects="1" showGuides="1">
      <p:cViewPr varScale="1">
        <p:scale>
          <a:sx n="111" d="100"/>
          <a:sy n="111" d="100"/>
        </p:scale>
        <p:origin x="1144" y="184"/>
      </p:cViewPr>
      <p:guideLst>
        <p:guide orient="horz" pos="245"/>
        <p:guide orient="horz" pos="971"/>
        <p:guide orient="horz" pos="2809"/>
        <p:guide orient="horz" pos="2985"/>
        <p:guide orient="horz" pos="789"/>
        <p:guide orient="horz" pos="1306"/>
        <p:guide orient="horz" pos="3137"/>
        <p:guide orient="horz" pos="425"/>
        <p:guide orient="horz" pos="2106"/>
        <p:guide pos="2880"/>
        <p:guide pos="363"/>
        <p:guide pos="5396"/>
        <p:guide pos="282"/>
        <p:guide pos="3784"/>
        <p:guide pos="3736"/>
        <p:guide pos="2179"/>
        <p:guide pos="5464"/>
        <p:guide pos="3867"/>
      </p:guideLst>
    </p:cSldViewPr>
  </p:slid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85" d="100"/>
          <a:sy n="85" d="100"/>
        </p:scale>
        <p:origin x="-31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EBF33E-D9A7-42CC-B598-9AD8356CBB5A}" type="datetimeFigureOut">
              <a:rPr lang="en-US" smtClean="0"/>
              <a:pPr/>
              <a:t>10/4/18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EAAB5D-0CC4-45A8-B4B6-0B8B738A4E3F}" type="slidenum">
              <a:rPr lang="en-US" smtClean="0"/>
              <a:pPr/>
              <a:t>‹#›</a:t>
            </a:fld>
            <a:endParaRPr lang="en-US"/>
          </a:p>
        </p:txBody>
      </p:sp>
    </p:spTree>
    <p:extLst>
      <p:ext uri="{BB962C8B-B14F-4D97-AF65-F5344CB8AC3E}">
        <p14:creationId xmlns:p14="http://schemas.microsoft.com/office/powerpoint/2010/main" val="23476699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B58700-9FA2-48CE-AC88-D71D45EB490A}" type="datetimeFigureOut">
              <a:rPr lang="en-US" smtClean="0"/>
              <a:pPr/>
              <a:t>10/4/18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9BC4E5-2BC1-4F43-85DD-A1B8F74CB7EB}" type="slidenum">
              <a:rPr lang="en-US" smtClean="0"/>
              <a:pPr/>
              <a:t>‹#›</a:t>
            </a:fld>
            <a:endParaRPr lang="en-US" dirty="0"/>
          </a:p>
        </p:txBody>
      </p:sp>
    </p:spTree>
    <p:extLst>
      <p:ext uri="{BB962C8B-B14F-4D97-AF65-F5344CB8AC3E}">
        <p14:creationId xmlns:p14="http://schemas.microsoft.com/office/powerpoint/2010/main" val="14090042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“Star” operator finding</a:t>
            </a:r>
            <a:r>
              <a:rPr lang="en-US" baseline="0" dirty="0"/>
              <a:t> best performance (Lanny on damping rings tuning)</a:t>
            </a: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Input: Pixel representation</a:t>
            </a:r>
            <a:r>
              <a:rPr lang="en-US" baseline="0" dirty="0"/>
              <a:t> of a character; Output: Probability of being a letter “a”</a:t>
            </a: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8</a:t>
            </a:fld>
            <a:endParaRPr lang="en-US" dirty="0"/>
          </a:p>
        </p:txBody>
      </p:sp>
    </p:spTree>
    <p:extLst>
      <p:ext uri="{BB962C8B-B14F-4D97-AF65-F5344CB8AC3E}">
        <p14:creationId xmlns:p14="http://schemas.microsoft.com/office/powerpoint/2010/main" val="2363008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3" name="line dot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3597"/>
            <a:ext cx="9143245" cy="5150695"/>
          </a:xfrm>
          <a:prstGeom prst="rect">
            <a:avLst/>
          </a:prstGeom>
        </p:spPr>
      </p:pic>
      <p:pic>
        <p:nvPicPr>
          <p:cNvPr id="8" name="logo SLAC"/>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68434" y="4629150"/>
            <a:ext cx="2302769" cy="669037"/>
          </a:xfrm>
          <a:prstGeom prst="rect">
            <a:avLst/>
          </a:prstGeom>
        </p:spPr>
      </p:pic>
      <p:pic>
        <p:nvPicPr>
          <p:cNvPr id="9" name="logo DOE Stanfor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552950"/>
            <a:ext cx="1973584" cy="717805"/>
          </a:xfrm>
          <a:prstGeom prst="rect">
            <a:avLst/>
          </a:prstGeom>
        </p:spPr>
      </p:pic>
      <p:sp>
        <p:nvSpPr>
          <p:cNvPr id="2" name="Title 1"/>
          <p:cNvSpPr>
            <a:spLocks noGrp="1"/>
          </p:cNvSpPr>
          <p:nvPr>
            <p:ph type="ctrTitle"/>
          </p:nvPr>
        </p:nvSpPr>
        <p:spPr>
          <a:xfrm>
            <a:off x="557214" y="402432"/>
            <a:ext cx="8008937" cy="1684735"/>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4" y="2734627"/>
            <a:ext cx="7989887" cy="1640777"/>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557214" y="2066259"/>
            <a:ext cx="8008937" cy="476917"/>
          </a:xfrm>
        </p:spPr>
        <p:txBody>
          <a:bodyPr>
            <a:noAutofit/>
          </a:bodyPr>
          <a:lstStyle>
            <a:lvl1pPr>
              <a:lnSpc>
                <a:spcPct val="100000"/>
              </a:lnSpc>
              <a:defRPr sz="4200" b="0">
                <a:solidFill>
                  <a:schemeClr val="tx1"/>
                </a:solidFill>
                <a:latin typeface="Arial" pitchFamily="34" charset="0"/>
                <a:cs typeface="Arial" pitchFamily="34" charset="0"/>
              </a:defRPr>
            </a:lvl1pPr>
          </a:lstStyle>
          <a:p>
            <a:pPr lvl="0"/>
            <a:r>
              <a:rPr lang="en-CA" dirty="0"/>
              <a:t>Click to edit Master subtitle style</a:t>
            </a:r>
          </a:p>
        </p:txBody>
      </p:sp>
    </p:spTree>
    <p:extLst>
      <p:ext uri="{BB962C8B-B14F-4D97-AF65-F5344CB8AC3E}">
        <p14:creationId xmlns:p14="http://schemas.microsoft.com/office/powerpoint/2010/main" val="1098751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GB">
                <a:solidFill>
                  <a:prstClr val="black">
                    <a:tint val="75000"/>
                  </a:prstClr>
                </a:solidFill>
              </a:rPr>
              <a:t>28/02/2018</a:t>
            </a:r>
          </a:p>
        </p:txBody>
      </p:sp>
      <p:sp>
        <p:nvSpPr>
          <p:cNvPr id="5" name="Footer Placeholder 4"/>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6" name="Slide Number Placeholder 5"/>
          <p:cNvSpPr>
            <a:spLocks noGrp="1"/>
          </p:cNvSpPr>
          <p:nvPr>
            <p:ph type="sldNum" sz="quarter" idx="12"/>
          </p:nvPr>
        </p:nvSpPr>
        <p:spPr/>
        <p:txBody>
          <a:bodyPr/>
          <a:lstStyle/>
          <a:p>
            <a:fld id="{ECC87556-E883-4D28-A9DB-D8D764F4B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118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solidFill>
                  <a:prstClr val="black">
                    <a:tint val="75000"/>
                  </a:prstClr>
                </a:solidFill>
              </a:rPr>
              <a:t>28/02/2018</a:t>
            </a:r>
          </a:p>
        </p:txBody>
      </p:sp>
      <p:sp>
        <p:nvSpPr>
          <p:cNvPr id="6" name="Footer Placeholder 5"/>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7" name="Slide Number Placeholder 6"/>
          <p:cNvSpPr>
            <a:spLocks noGrp="1"/>
          </p:cNvSpPr>
          <p:nvPr>
            <p:ph type="sldNum" sz="quarter" idx="12"/>
          </p:nvPr>
        </p:nvSpPr>
        <p:spPr/>
        <p:txBody>
          <a:bodyPr/>
          <a:lstStyle/>
          <a:p>
            <a:fld id="{ECC87556-E883-4D28-A9DB-D8D764F4B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2640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GB">
                <a:solidFill>
                  <a:prstClr val="black">
                    <a:tint val="75000"/>
                  </a:prstClr>
                </a:solidFill>
              </a:rPr>
              <a:t>28/02/2018</a:t>
            </a:r>
          </a:p>
        </p:txBody>
      </p:sp>
      <p:sp>
        <p:nvSpPr>
          <p:cNvPr id="8" name="Footer Placeholder 7"/>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9" name="Slide Number Placeholder 8"/>
          <p:cNvSpPr>
            <a:spLocks noGrp="1"/>
          </p:cNvSpPr>
          <p:nvPr>
            <p:ph type="sldNum" sz="quarter" idx="12"/>
          </p:nvPr>
        </p:nvSpPr>
        <p:spPr/>
        <p:txBody>
          <a:bodyPr/>
          <a:lstStyle/>
          <a:p>
            <a:fld id="{ECC87556-E883-4D28-A9DB-D8D764F4B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1448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solidFill>
                  <a:prstClr val="black">
                    <a:tint val="75000"/>
                  </a:prstClr>
                </a:solidFill>
              </a:rPr>
              <a:t>28/02/2018</a:t>
            </a:r>
          </a:p>
        </p:txBody>
      </p:sp>
      <p:sp>
        <p:nvSpPr>
          <p:cNvPr id="4" name="Footer Placeholder 3"/>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5" name="Slide Number Placeholder 4"/>
          <p:cNvSpPr>
            <a:spLocks noGrp="1"/>
          </p:cNvSpPr>
          <p:nvPr>
            <p:ph type="sldNum" sz="quarter" idx="12"/>
          </p:nvPr>
        </p:nvSpPr>
        <p:spPr/>
        <p:txBody>
          <a:bodyPr/>
          <a:lstStyle/>
          <a:p>
            <a:fld id="{ECC87556-E883-4D28-A9DB-D8D764F4B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9758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solidFill>
                  <a:prstClr val="black">
                    <a:tint val="75000"/>
                  </a:prstClr>
                </a:solidFill>
              </a:rPr>
              <a:t>28/02/2018</a:t>
            </a:r>
          </a:p>
        </p:txBody>
      </p:sp>
      <p:sp>
        <p:nvSpPr>
          <p:cNvPr id="3" name="Footer Placeholder 2"/>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4" name="Slide Number Placeholder 3"/>
          <p:cNvSpPr>
            <a:spLocks noGrp="1"/>
          </p:cNvSpPr>
          <p:nvPr>
            <p:ph type="sldNum" sz="quarter" idx="12"/>
          </p:nvPr>
        </p:nvSpPr>
        <p:spPr/>
        <p:txBody>
          <a:bodyPr/>
          <a:lstStyle/>
          <a:p>
            <a:fld id="{ECC87556-E883-4D28-A9DB-D8D764F4B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9145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r>
              <a:rPr lang="en-GB">
                <a:solidFill>
                  <a:prstClr val="black">
                    <a:tint val="75000"/>
                  </a:prstClr>
                </a:solidFill>
              </a:rPr>
              <a:t>28/02/2018</a:t>
            </a:r>
          </a:p>
        </p:txBody>
      </p:sp>
      <p:sp>
        <p:nvSpPr>
          <p:cNvPr id="6" name="Footer Placeholder 5"/>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7" name="Slide Number Placeholder 6"/>
          <p:cNvSpPr>
            <a:spLocks noGrp="1"/>
          </p:cNvSpPr>
          <p:nvPr>
            <p:ph type="sldNum" sz="quarter" idx="12"/>
          </p:nvPr>
        </p:nvSpPr>
        <p:spPr/>
        <p:txBody>
          <a:bodyPr/>
          <a:lstStyle/>
          <a:p>
            <a:fld id="{ECC87556-E883-4D28-A9DB-D8D764F4B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921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r>
              <a:rPr lang="en-GB">
                <a:solidFill>
                  <a:prstClr val="black">
                    <a:tint val="75000"/>
                  </a:prstClr>
                </a:solidFill>
              </a:rPr>
              <a:t>28/02/2018</a:t>
            </a:r>
          </a:p>
        </p:txBody>
      </p:sp>
      <p:sp>
        <p:nvSpPr>
          <p:cNvPr id="6" name="Footer Placeholder 5"/>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7" name="Slide Number Placeholder 6"/>
          <p:cNvSpPr>
            <a:spLocks noGrp="1"/>
          </p:cNvSpPr>
          <p:nvPr>
            <p:ph type="sldNum" sz="quarter" idx="12"/>
          </p:nvPr>
        </p:nvSpPr>
        <p:spPr/>
        <p:txBody>
          <a:bodyPr/>
          <a:lstStyle/>
          <a:p>
            <a:fld id="{ECC87556-E883-4D28-A9DB-D8D764F4B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7644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solidFill>
                  <a:prstClr val="black">
                    <a:tint val="75000"/>
                  </a:prstClr>
                </a:solidFill>
              </a:rPr>
              <a:t>28/02/2018</a:t>
            </a:r>
          </a:p>
        </p:txBody>
      </p:sp>
      <p:sp>
        <p:nvSpPr>
          <p:cNvPr id="5" name="Footer Placeholder 4"/>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6" name="Slide Number Placeholder 5"/>
          <p:cNvSpPr>
            <a:spLocks noGrp="1"/>
          </p:cNvSpPr>
          <p:nvPr>
            <p:ph type="sldNum" sz="quarter" idx="12"/>
          </p:nvPr>
        </p:nvSpPr>
        <p:spPr/>
        <p:txBody>
          <a:bodyPr/>
          <a:lstStyle/>
          <a:p>
            <a:fld id="{ECC87556-E883-4D28-A9DB-D8D764F4B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2690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solidFill>
                  <a:prstClr val="black">
                    <a:tint val="75000"/>
                  </a:prstClr>
                </a:solidFill>
              </a:rPr>
              <a:t>28/02/2018</a:t>
            </a:r>
          </a:p>
        </p:txBody>
      </p:sp>
      <p:sp>
        <p:nvSpPr>
          <p:cNvPr id="5" name="Footer Placeholder 4"/>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6" name="Slide Number Placeholder 5"/>
          <p:cNvSpPr>
            <a:spLocks noGrp="1"/>
          </p:cNvSpPr>
          <p:nvPr>
            <p:ph type="sldNum" sz="quarter" idx="12"/>
          </p:nvPr>
        </p:nvSpPr>
        <p:spPr/>
        <p:txBody>
          <a:bodyPr/>
          <a:lstStyle/>
          <a:p>
            <a:fld id="{ECC87556-E883-4D28-A9DB-D8D764F4B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7946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445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0"/>
            <a:ext cx="6858019" cy="93954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 y="616458"/>
            <a:ext cx="8685294" cy="202692"/>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9000" y="840582"/>
            <a:ext cx="6029718" cy="788194"/>
          </a:xfrm>
        </p:spPr>
        <p:txBody>
          <a:bodyPr anchor="b"/>
          <a:lstStyle>
            <a:lvl1pPr algn="l">
              <a:defRPr sz="2100"/>
            </a:lvl1pPr>
          </a:lstStyle>
          <a:p>
            <a:r>
              <a:rPr lang="en-US" noProof="0"/>
              <a:t>Click to edit Master title style</a:t>
            </a:r>
            <a:endParaRPr lang="en-US" noProof="0" dirty="0"/>
          </a:p>
        </p:txBody>
      </p:sp>
      <p:sp>
        <p:nvSpPr>
          <p:cNvPr id="3" name="Subtitle 2"/>
          <p:cNvSpPr>
            <a:spLocks noGrp="1"/>
          </p:cNvSpPr>
          <p:nvPr>
            <p:ph type="subTitle" idx="1"/>
          </p:nvPr>
        </p:nvSpPr>
        <p:spPr>
          <a:xfrm>
            <a:off x="467917" y="1937385"/>
            <a:ext cx="6029718" cy="2497694"/>
          </a:xfrm>
        </p:spPr>
        <p:txBody>
          <a:bodyPr/>
          <a:lstStyle>
            <a:lvl1pPr marL="0" indent="0" algn="l">
              <a:spcBef>
                <a:spcPts val="0"/>
              </a:spcBef>
              <a:buNone/>
              <a:defRPr sz="15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US"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7916" y="4810467"/>
            <a:ext cx="1706400" cy="90336"/>
          </a:xfrm>
          <a:prstGeom prst="rect">
            <a:avLst/>
          </a:prstGeom>
        </p:spPr>
      </p:pic>
      <p:pic>
        <p:nvPicPr>
          <p:cNvPr id="9" name="Picture 19" descr="DESY-Logo-cyan-RGB_Hintergrund wei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2305" y="707950"/>
            <a:ext cx="1067991" cy="10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063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392" y="487836"/>
            <a:ext cx="8217693" cy="290639"/>
          </a:xfrm>
        </p:spPr>
        <p:txBody>
          <a:bodyPr/>
          <a:lstStyle>
            <a:lvl1pPr>
              <a:defRPr>
                <a:solidFill>
                  <a:schemeClr val="tx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lvl1pPr>
              <a:defRPr>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4166158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Chapter break">
    <p:spTree>
      <p:nvGrpSpPr>
        <p:cNvPr id="1" name=""/>
        <p:cNvGrpSpPr/>
        <p:nvPr/>
      </p:nvGrpSpPr>
      <p:grpSpPr>
        <a:xfrm>
          <a:off x="0" y="0"/>
          <a:ext cx="0" cy="0"/>
          <a:chOff x="0" y="0"/>
          <a:chExt cx="0" cy="0"/>
        </a:xfrm>
      </p:grpSpPr>
      <p:sp>
        <p:nvSpPr>
          <p:cNvPr id="2" name="Title 1"/>
          <p:cNvSpPr>
            <a:spLocks noGrp="1"/>
          </p:cNvSpPr>
          <p:nvPr>
            <p:ph type="title"/>
          </p:nvPr>
        </p:nvSpPr>
        <p:spPr>
          <a:xfrm>
            <a:off x="454977" y="1164432"/>
            <a:ext cx="8221108" cy="2861073"/>
          </a:xfrm>
        </p:spPr>
        <p:txBody>
          <a:bodyPr anchor="ctr"/>
          <a:lstStyle>
            <a:lvl1pPr>
              <a:defRPr sz="4700">
                <a:solidFill>
                  <a:schemeClr val="tx1"/>
                </a:solidFill>
              </a:defRPr>
            </a:lvl1pPr>
          </a:lstStyle>
          <a:p>
            <a:r>
              <a:rPr lang="en-US" noProof="0"/>
              <a:t>Click to edit Master title style</a:t>
            </a:r>
            <a:endParaRPr lang="en-US" noProof="0" dirty="0"/>
          </a:p>
        </p:txBody>
      </p:sp>
      <p:sp>
        <p:nvSpPr>
          <p:cNvPr id="3" name="Text Placeholder 2"/>
          <p:cNvSpPr>
            <a:spLocks noGrp="1"/>
          </p:cNvSpPr>
          <p:nvPr>
            <p:ph type="body" idx="1"/>
          </p:nvPr>
        </p:nvSpPr>
        <p:spPr>
          <a:xfrm>
            <a:off x="467916" y="4086225"/>
            <a:ext cx="8208169" cy="431007"/>
          </a:xfrm>
        </p:spPr>
        <p:txBody>
          <a:bodyPr anchor="b"/>
          <a:lstStyle>
            <a:lvl1pPr marL="0" indent="0">
              <a:buNone/>
              <a:defRPr sz="1700">
                <a:solidFill>
                  <a:schemeClr val="tx1"/>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796013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274308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121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Picture Placeholder 5"/>
          <p:cNvSpPr>
            <a:spLocks noGrp="1"/>
          </p:cNvSpPr>
          <p:nvPr>
            <p:ph type="pic" sz="quarter" idx="12"/>
          </p:nvPr>
        </p:nvSpPr>
        <p:spPr>
          <a:xfrm>
            <a:off x="467916" y="926758"/>
            <a:ext cx="8208168" cy="3508322"/>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4017213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467916" y="621507"/>
            <a:ext cx="8208168" cy="3813572"/>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5" name="Textplatzhalter 4"/>
          <p:cNvSpPr>
            <a:spLocks noGrp="1"/>
          </p:cNvSpPr>
          <p:nvPr>
            <p:ph type="body" sz="quarter" idx="13" hasCustomPrompt="1"/>
          </p:nvPr>
        </p:nvSpPr>
        <p:spPr>
          <a:xfrm>
            <a:off x="467916" y="4435079"/>
            <a:ext cx="8208169" cy="180974"/>
          </a:xfrm>
        </p:spPr>
        <p:txBody>
          <a:bodyPr tIns="27000" rIns="0"/>
          <a:lstStyle>
            <a:lvl1pPr marL="0" indent="0">
              <a:buFont typeface="Arial" panose="020B0604020202020204" pitchFamily="34" charset="0"/>
              <a:buNone/>
              <a:defRPr sz="700"/>
            </a:lvl1pPr>
          </a:lstStyle>
          <a:p>
            <a:pPr lvl="0"/>
            <a:r>
              <a:rPr lang="de-DE" dirty="0"/>
              <a:t>Caption</a:t>
            </a:r>
          </a:p>
        </p:txBody>
      </p:sp>
    </p:spTree>
    <p:extLst>
      <p:ext uri="{BB962C8B-B14F-4D97-AF65-F5344CB8AC3E}">
        <p14:creationId xmlns:p14="http://schemas.microsoft.com/office/powerpoint/2010/main" val="1663040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467917" y="897733"/>
            <a:ext cx="3969542" cy="3537347"/>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Picture Placeholder 5"/>
          <p:cNvSpPr>
            <a:spLocks noGrp="1"/>
          </p:cNvSpPr>
          <p:nvPr>
            <p:ph type="pic" sz="quarter" idx="13"/>
          </p:nvPr>
        </p:nvSpPr>
        <p:spPr>
          <a:xfrm>
            <a:off x="4706541" y="897733"/>
            <a:ext cx="3969544" cy="3537347"/>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8" name="Textplatzhalter 4"/>
          <p:cNvSpPr>
            <a:spLocks noGrp="1"/>
          </p:cNvSpPr>
          <p:nvPr>
            <p:ph type="body" sz="quarter" idx="14" hasCustomPrompt="1"/>
          </p:nvPr>
        </p:nvSpPr>
        <p:spPr>
          <a:xfrm>
            <a:off x="467916" y="4435079"/>
            <a:ext cx="3969545" cy="180974"/>
          </a:xfrm>
        </p:spPr>
        <p:txBody>
          <a:bodyPr tIns="27000" rIns="0"/>
          <a:lstStyle>
            <a:lvl1pPr marL="0" indent="0">
              <a:buFont typeface="Arial" panose="020B0604020202020204" pitchFamily="34" charset="0"/>
              <a:buNone/>
              <a:defRPr sz="700"/>
            </a:lvl1pPr>
          </a:lstStyle>
          <a:p>
            <a:pPr lvl="0"/>
            <a:r>
              <a:rPr lang="de-DE" dirty="0"/>
              <a:t>Caption</a:t>
            </a:r>
          </a:p>
        </p:txBody>
      </p:sp>
      <p:sp>
        <p:nvSpPr>
          <p:cNvPr id="9" name="Textplatzhalter 4"/>
          <p:cNvSpPr>
            <a:spLocks noGrp="1"/>
          </p:cNvSpPr>
          <p:nvPr>
            <p:ph type="body" sz="quarter" idx="15" hasCustomPrompt="1"/>
          </p:nvPr>
        </p:nvSpPr>
        <p:spPr>
          <a:xfrm>
            <a:off x="4706539" y="4435079"/>
            <a:ext cx="3969545" cy="180974"/>
          </a:xfrm>
        </p:spPr>
        <p:txBody>
          <a:bodyPr tIns="27000" rIns="0"/>
          <a:lstStyle>
            <a:lvl1pPr marL="0" indent="0">
              <a:buFont typeface="Arial" panose="020B0604020202020204" pitchFamily="34" charset="0"/>
              <a:buNone/>
              <a:defRPr sz="700"/>
            </a:lvl1pPr>
          </a:lstStyle>
          <a:p>
            <a:pPr lvl="0"/>
            <a:r>
              <a:rPr lang="de-DE" dirty="0"/>
              <a:t>Caption</a:t>
            </a:r>
          </a:p>
        </p:txBody>
      </p:sp>
    </p:spTree>
    <p:extLst>
      <p:ext uri="{BB962C8B-B14F-4D97-AF65-F5344CB8AC3E}">
        <p14:creationId xmlns:p14="http://schemas.microsoft.com/office/powerpoint/2010/main" val="3068514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Picture Placeholder 5"/>
          <p:cNvSpPr>
            <a:spLocks noGrp="1"/>
          </p:cNvSpPr>
          <p:nvPr>
            <p:ph type="pic" sz="quarter" idx="12"/>
          </p:nvPr>
        </p:nvSpPr>
        <p:spPr>
          <a:xfrm>
            <a:off x="467916" y="1518047"/>
            <a:ext cx="3969544" cy="2296716"/>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Picture Placeholder 5"/>
          <p:cNvSpPr>
            <a:spLocks noGrp="1"/>
          </p:cNvSpPr>
          <p:nvPr>
            <p:ph type="pic" sz="quarter" idx="13"/>
          </p:nvPr>
        </p:nvSpPr>
        <p:spPr>
          <a:xfrm>
            <a:off x="4706542" y="1518047"/>
            <a:ext cx="3969543" cy="2296716"/>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8" name="Textplatzhalter 4"/>
          <p:cNvSpPr>
            <a:spLocks noGrp="1"/>
          </p:cNvSpPr>
          <p:nvPr>
            <p:ph type="body" sz="quarter" idx="14" hasCustomPrompt="1"/>
          </p:nvPr>
        </p:nvSpPr>
        <p:spPr>
          <a:xfrm>
            <a:off x="467916" y="3814764"/>
            <a:ext cx="3969545" cy="180974"/>
          </a:xfrm>
        </p:spPr>
        <p:txBody>
          <a:bodyPr tIns="27000" rIns="0"/>
          <a:lstStyle>
            <a:lvl1pPr marL="0" indent="0">
              <a:buFont typeface="Arial" panose="020B0604020202020204" pitchFamily="34" charset="0"/>
              <a:buNone/>
              <a:defRPr sz="700"/>
            </a:lvl1pPr>
          </a:lstStyle>
          <a:p>
            <a:pPr lvl="0"/>
            <a:r>
              <a:rPr lang="de-DE" dirty="0"/>
              <a:t>Caption</a:t>
            </a:r>
          </a:p>
        </p:txBody>
      </p:sp>
      <p:sp>
        <p:nvSpPr>
          <p:cNvPr id="9" name="Textplatzhalter 4"/>
          <p:cNvSpPr>
            <a:spLocks noGrp="1"/>
          </p:cNvSpPr>
          <p:nvPr>
            <p:ph type="body" sz="quarter" idx="15" hasCustomPrompt="1"/>
          </p:nvPr>
        </p:nvSpPr>
        <p:spPr>
          <a:xfrm>
            <a:off x="4706539" y="3814764"/>
            <a:ext cx="3969545" cy="180974"/>
          </a:xfrm>
        </p:spPr>
        <p:txBody>
          <a:bodyPr tIns="27000" rIns="0"/>
          <a:lstStyle>
            <a:lvl1pPr marL="0" indent="0">
              <a:buFont typeface="Arial" panose="020B0604020202020204" pitchFamily="34" charset="0"/>
              <a:buNone/>
              <a:defRPr sz="700"/>
            </a:lvl1pPr>
          </a:lstStyle>
          <a:p>
            <a:pPr lvl="0"/>
            <a:r>
              <a:rPr lang="de-DE" dirty="0"/>
              <a:t>Caption</a:t>
            </a:r>
          </a:p>
        </p:txBody>
      </p:sp>
    </p:spTree>
    <p:extLst>
      <p:ext uri="{BB962C8B-B14F-4D97-AF65-F5344CB8AC3E}">
        <p14:creationId xmlns:p14="http://schemas.microsoft.com/office/powerpoint/2010/main" val="2497224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icture,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Picture Placeholder 5"/>
          <p:cNvSpPr>
            <a:spLocks noGrp="1"/>
          </p:cNvSpPr>
          <p:nvPr>
            <p:ph type="pic" sz="quarter" idx="12"/>
          </p:nvPr>
        </p:nvSpPr>
        <p:spPr>
          <a:xfrm>
            <a:off x="467916" y="1518049"/>
            <a:ext cx="6075760" cy="2917031"/>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Textplatzhalter 4"/>
          <p:cNvSpPr>
            <a:spLocks noGrp="1"/>
          </p:cNvSpPr>
          <p:nvPr>
            <p:ph type="body" sz="quarter" idx="14" hasCustomPrompt="1"/>
          </p:nvPr>
        </p:nvSpPr>
        <p:spPr>
          <a:xfrm>
            <a:off x="467916" y="4435079"/>
            <a:ext cx="6075760" cy="180974"/>
          </a:xfrm>
        </p:spPr>
        <p:txBody>
          <a:bodyPr tIns="27000" rIns="0"/>
          <a:lstStyle>
            <a:lvl1pPr marL="0" indent="0">
              <a:buFont typeface="Arial" panose="020B0604020202020204" pitchFamily="34" charset="0"/>
              <a:buNone/>
              <a:defRPr sz="700"/>
            </a:lvl1pPr>
          </a:lstStyle>
          <a:p>
            <a:pPr lvl="0"/>
            <a:r>
              <a:rPr lang="de-DE" dirty="0"/>
              <a:t>Caption</a:t>
            </a:r>
          </a:p>
        </p:txBody>
      </p:sp>
      <p:sp>
        <p:nvSpPr>
          <p:cNvPr id="4" name="Textplatzhalter 3"/>
          <p:cNvSpPr>
            <a:spLocks noGrp="1"/>
          </p:cNvSpPr>
          <p:nvPr>
            <p:ph type="body" sz="quarter" idx="15"/>
          </p:nvPr>
        </p:nvSpPr>
        <p:spPr>
          <a:xfrm>
            <a:off x="6700838" y="1525193"/>
            <a:ext cx="1975247" cy="2909885"/>
          </a:xfrm>
        </p:spPr>
        <p:txBody>
          <a:bodyPr/>
          <a:lstStyle>
            <a:lvl1pPr marL="200025" indent="-200025">
              <a:defRPr sz="1100"/>
            </a:lvl1pPr>
            <a:lvl2pPr marL="407194" indent="-207169">
              <a:defRPr sz="1100"/>
            </a:lvl2pPr>
            <a:lvl3pPr marL="607219" indent="-200025">
              <a:defRPr sz="1100"/>
            </a:lvl3pPr>
            <a:lvl4pPr marL="742950" indent="-135731">
              <a:defRPr sz="1100"/>
            </a:lvl4pPr>
            <a:lvl5pPr marL="871538" indent="-128588">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104217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0"/>
            <a:ext cx="6858019" cy="939549"/>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 y="616458"/>
            <a:ext cx="8685294" cy="202692"/>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Presentation Title</a:t>
            </a:r>
            <a:endParaRPr lang="en-US">
              <a:solidFill>
                <a:srgbClr val="000000"/>
              </a:solidFill>
              <a:cs typeface="Arial" charset="0"/>
            </a:endParaRPr>
          </a:p>
          <a:p>
            <a:pPr>
              <a:defRPr/>
            </a:pPr>
            <a:r>
              <a:rPr lang="en-US">
                <a:solidFill>
                  <a:srgbClr val="000000"/>
                </a:solidFill>
              </a:rPr>
              <a:t>Page </a:t>
            </a:r>
            <a:fld id="{7DD6473C-8E77-48F3-A403-454F10C4CAD4}" type="slidenum">
              <a:rPr lang="en-US">
                <a:solidFill>
                  <a:srgbClr val="000000"/>
                </a:solidFill>
              </a:rPr>
              <a:pPr>
                <a:defRPr/>
              </a:pPr>
              <a:t>‹#›</a:t>
            </a:fld>
            <a:endParaRPr lang="en-US">
              <a:solidFill>
                <a:srgbClr val="000000"/>
              </a:solidFill>
            </a:endParaRPr>
          </a:p>
          <a:p>
            <a:pPr>
              <a:defRPr/>
            </a:pPr>
            <a:endParaRPr lang="en-US">
              <a:solidFill>
                <a:srgbClr val="000000"/>
              </a:solidFill>
            </a:endParaRPr>
          </a:p>
        </p:txBody>
      </p:sp>
    </p:spTree>
    <p:extLst>
      <p:ext uri="{BB962C8B-B14F-4D97-AF65-F5344CB8AC3E}">
        <p14:creationId xmlns:p14="http://schemas.microsoft.com/office/powerpoint/2010/main" val="572025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Presentation Title</a:t>
            </a:r>
            <a:endParaRPr lang="en-US">
              <a:solidFill>
                <a:srgbClr val="000000"/>
              </a:solidFill>
              <a:cs typeface="Arial" charset="0"/>
            </a:endParaRPr>
          </a:p>
          <a:p>
            <a:pPr>
              <a:defRPr/>
            </a:pPr>
            <a:r>
              <a:rPr lang="en-US">
                <a:solidFill>
                  <a:srgbClr val="000000"/>
                </a:solidFill>
              </a:rPr>
              <a:t>Page </a:t>
            </a:r>
            <a:fld id="{FF7FA609-7ABB-431C-9317-73AC575FD9BE}" type="slidenum">
              <a:rPr lang="en-US">
                <a:solidFill>
                  <a:srgbClr val="000000"/>
                </a:solidFill>
              </a:rPr>
              <a:pPr>
                <a:defRPr/>
              </a:pPr>
              <a:t>‹#›</a:t>
            </a:fld>
            <a:endParaRPr lang="en-US">
              <a:solidFill>
                <a:srgbClr val="000000"/>
              </a:solidFill>
            </a:endParaRPr>
          </a:p>
          <a:p>
            <a:pPr>
              <a:defRPr/>
            </a:pPr>
            <a:endParaRPr lang="en-US">
              <a:solidFill>
                <a:srgbClr val="000000"/>
              </a:solidFill>
            </a:endParaRPr>
          </a:p>
        </p:txBody>
      </p:sp>
    </p:spTree>
    <p:extLst>
      <p:ext uri="{BB962C8B-B14F-4D97-AF65-F5344CB8AC3E}">
        <p14:creationId xmlns:p14="http://schemas.microsoft.com/office/powerpoint/2010/main" val="640577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Presentation Title</a:t>
            </a:r>
            <a:endParaRPr lang="en-US">
              <a:solidFill>
                <a:srgbClr val="000000"/>
              </a:solidFill>
              <a:cs typeface="Arial" charset="0"/>
            </a:endParaRPr>
          </a:p>
          <a:p>
            <a:pPr>
              <a:defRPr/>
            </a:pPr>
            <a:r>
              <a:rPr lang="en-US">
                <a:solidFill>
                  <a:srgbClr val="000000"/>
                </a:solidFill>
              </a:rPr>
              <a:t>Page </a:t>
            </a:r>
            <a:fld id="{39458BC1-583E-4563-A319-0EB1B3B6C916}" type="slidenum">
              <a:rPr lang="en-US">
                <a:solidFill>
                  <a:srgbClr val="000000"/>
                </a:solidFill>
              </a:rPr>
              <a:pPr>
                <a:defRPr/>
              </a:pPr>
              <a:t>‹#›</a:t>
            </a:fld>
            <a:endParaRPr lang="en-US">
              <a:solidFill>
                <a:srgbClr val="000000"/>
              </a:solidFill>
            </a:endParaRPr>
          </a:p>
          <a:p>
            <a:pPr>
              <a:defRPr/>
            </a:pPr>
            <a:endParaRPr lang="en-US">
              <a:solidFill>
                <a:srgbClr val="000000"/>
              </a:solidFill>
            </a:endParaRPr>
          </a:p>
        </p:txBody>
      </p:sp>
    </p:spTree>
    <p:extLst>
      <p:ext uri="{BB962C8B-B14F-4D97-AF65-F5344CB8AC3E}">
        <p14:creationId xmlns:p14="http://schemas.microsoft.com/office/powerpoint/2010/main" val="1441104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2100" y="914401"/>
            <a:ext cx="42291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3600" y="914401"/>
            <a:ext cx="42291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Presentation Title</a:t>
            </a:r>
            <a:endParaRPr lang="en-US">
              <a:solidFill>
                <a:srgbClr val="000000"/>
              </a:solidFill>
              <a:cs typeface="Arial" charset="0"/>
            </a:endParaRPr>
          </a:p>
          <a:p>
            <a:pPr>
              <a:defRPr/>
            </a:pPr>
            <a:r>
              <a:rPr lang="en-US">
                <a:solidFill>
                  <a:srgbClr val="000000"/>
                </a:solidFill>
              </a:rPr>
              <a:t>Page </a:t>
            </a:r>
            <a:fld id="{F58B8926-4F26-4F38-A371-136FAA1C29EF}" type="slidenum">
              <a:rPr lang="en-US">
                <a:solidFill>
                  <a:srgbClr val="000000"/>
                </a:solidFill>
              </a:rPr>
              <a:pPr>
                <a:defRPr/>
              </a:pPr>
              <a:t>‹#›</a:t>
            </a:fld>
            <a:endParaRPr lang="en-US">
              <a:solidFill>
                <a:srgbClr val="000000"/>
              </a:solidFill>
            </a:endParaRPr>
          </a:p>
          <a:p>
            <a:pPr>
              <a:defRPr/>
            </a:pPr>
            <a:endParaRPr lang="en-US">
              <a:solidFill>
                <a:srgbClr val="000000"/>
              </a:solidFill>
            </a:endParaRPr>
          </a:p>
        </p:txBody>
      </p:sp>
    </p:spTree>
    <p:extLst>
      <p:ext uri="{BB962C8B-B14F-4D97-AF65-F5344CB8AC3E}">
        <p14:creationId xmlns:p14="http://schemas.microsoft.com/office/powerpoint/2010/main" val="713192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Presentation Title</a:t>
            </a:r>
            <a:endParaRPr lang="en-US">
              <a:solidFill>
                <a:srgbClr val="000000"/>
              </a:solidFill>
              <a:cs typeface="Arial" charset="0"/>
            </a:endParaRPr>
          </a:p>
          <a:p>
            <a:pPr>
              <a:defRPr/>
            </a:pPr>
            <a:r>
              <a:rPr lang="en-US">
                <a:solidFill>
                  <a:srgbClr val="000000"/>
                </a:solidFill>
              </a:rPr>
              <a:t>Page </a:t>
            </a:r>
            <a:fld id="{E5FD6F11-819E-4493-BD53-C04B41549D62}" type="slidenum">
              <a:rPr lang="en-US">
                <a:solidFill>
                  <a:srgbClr val="000000"/>
                </a:solidFill>
              </a:rPr>
              <a:pPr>
                <a:defRPr/>
              </a:pPr>
              <a:t>‹#›</a:t>
            </a:fld>
            <a:endParaRPr lang="en-US">
              <a:solidFill>
                <a:srgbClr val="000000"/>
              </a:solidFill>
            </a:endParaRPr>
          </a:p>
          <a:p>
            <a:pPr>
              <a:defRPr/>
            </a:pPr>
            <a:endParaRPr lang="en-US">
              <a:solidFill>
                <a:srgbClr val="000000"/>
              </a:solidFill>
            </a:endParaRPr>
          </a:p>
        </p:txBody>
      </p:sp>
    </p:spTree>
    <p:extLst>
      <p:ext uri="{BB962C8B-B14F-4D97-AF65-F5344CB8AC3E}">
        <p14:creationId xmlns:p14="http://schemas.microsoft.com/office/powerpoint/2010/main" val="76570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Presentation Title</a:t>
            </a:r>
            <a:endParaRPr lang="en-US">
              <a:solidFill>
                <a:srgbClr val="000000"/>
              </a:solidFill>
              <a:cs typeface="Arial" charset="0"/>
            </a:endParaRPr>
          </a:p>
          <a:p>
            <a:pPr>
              <a:defRPr/>
            </a:pPr>
            <a:r>
              <a:rPr lang="en-US">
                <a:solidFill>
                  <a:srgbClr val="000000"/>
                </a:solidFill>
              </a:rPr>
              <a:t>Page </a:t>
            </a:r>
            <a:fld id="{BB9A794C-85ED-4BBF-9A7A-782283730295}" type="slidenum">
              <a:rPr lang="en-US">
                <a:solidFill>
                  <a:srgbClr val="000000"/>
                </a:solidFill>
              </a:rPr>
              <a:pPr>
                <a:defRPr/>
              </a:pPr>
              <a:t>‹#›</a:t>
            </a:fld>
            <a:endParaRPr lang="en-US">
              <a:solidFill>
                <a:srgbClr val="000000"/>
              </a:solidFill>
            </a:endParaRPr>
          </a:p>
          <a:p>
            <a:pPr>
              <a:defRPr/>
            </a:pPr>
            <a:endParaRPr lang="en-US">
              <a:solidFill>
                <a:srgbClr val="000000"/>
              </a:solidFill>
            </a:endParaRPr>
          </a:p>
        </p:txBody>
      </p:sp>
    </p:spTree>
    <p:extLst>
      <p:ext uri="{BB962C8B-B14F-4D97-AF65-F5344CB8AC3E}">
        <p14:creationId xmlns:p14="http://schemas.microsoft.com/office/powerpoint/2010/main" val="3598180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Presentation Title</a:t>
            </a:r>
            <a:endParaRPr lang="en-US">
              <a:solidFill>
                <a:srgbClr val="000000"/>
              </a:solidFill>
              <a:cs typeface="Arial" charset="0"/>
            </a:endParaRPr>
          </a:p>
          <a:p>
            <a:pPr>
              <a:defRPr/>
            </a:pPr>
            <a:r>
              <a:rPr lang="en-US">
                <a:solidFill>
                  <a:srgbClr val="000000"/>
                </a:solidFill>
              </a:rPr>
              <a:t>Page </a:t>
            </a:r>
            <a:fld id="{EBDB220F-9B32-467F-BE7F-DC4C18DB26FD}" type="slidenum">
              <a:rPr lang="en-US">
                <a:solidFill>
                  <a:srgbClr val="000000"/>
                </a:solidFill>
              </a:rPr>
              <a:pPr>
                <a:defRPr/>
              </a:pPr>
              <a:t>‹#›</a:t>
            </a:fld>
            <a:endParaRPr lang="en-US">
              <a:solidFill>
                <a:srgbClr val="000000"/>
              </a:solidFill>
            </a:endParaRPr>
          </a:p>
          <a:p>
            <a:pPr>
              <a:defRPr/>
            </a:pPr>
            <a:endParaRPr lang="en-US">
              <a:solidFill>
                <a:srgbClr val="000000"/>
              </a:solidFill>
            </a:endParaRPr>
          </a:p>
        </p:txBody>
      </p:sp>
    </p:spTree>
    <p:extLst>
      <p:ext uri="{BB962C8B-B14F-4D97-AF65-F5344CB8AC3E}">
        <p14:creationId xmlns:p14="http://schemas.microsoft.com/office/powerpoint/2010/main" val="3286687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Presentation Title</a:t>
            </a:r>
            <a:endParaRPr lang="en-US">
              <a:solidFill>
                <a:srgbClr val="000000"/>
              </a:solidFill>
              <a:cs typeface="Arial" charset="0"/>
            </a:endParaRPr>
          </a:p>
          <a:p>
            <a:pPr>
              <a:defRPr/>
            </a:pPr>
            <a:r>
              <a:rPr lang="en-US">
                <a:solidFill>
                  <a:srgbClr val="000000"/>
                </a:solidFill>
              </a:rPr>
              <a:t>Page </a:t>
            </a:r>
            <a:fld id="{910D9E21-5E1E-4AF3-8161-12FA67F3950C}" type="slidenum">
              <a:rPr lang="en-US">
                <a:solidFill>
                  <a:srgbClr val="000000"/>
                </a:solidFill>
              </a:rPr>
              <a:pPr>
                <a:defRPr/>
              </a:pPr>
              <a:t>‹#›</a:t>
            </a:fld>
            <a:endParaRPr lang="en-US">
              <a:solidFill>
                <a:srgbClr val="000000"/>
              </a:solidFill>
            </a:endParaRPr>
          </a:p>
          <a:p>
            <a:pPr>
              <a:defRPr/>
            </a:pPr>
            <a:endParaRPr lang="en-US">
              <a:solidFill>
                <a:srgbClr val="000000"/>
              </a:solidFill>
            </a:endParaRPr>
          </a:p>
        </p:txBody>
      </p:sp>
    </p:spTree>
    <p:extLst>
      <p:ext uri="{BB962C8B-B14F-4D97-AF65-F5344CB8AC3E}">
        <p14:creationId xmlns:p14="http://schemas.microsoft.com/office/powerpoint/2010/main" val="1026928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Presentation Title</a:t>
            </a:r>
            <a:endParaRPr lang="en-US">
              <a:solidFill>
                <a:srgbClr val="000000"/>
              </a:solidFill>
              <a:cs typeface="Arial" charset="0"/>
            </a:endParaRPr>
          </a:p>
          <a:p>
            <a:pPr>
              <a:defRPr/>
            </a:pPr>
            <a:r>
              <a:rPr lang="en-US">
                <a:solidFill>
                  <a:srgbClr val="000000"/>
                </a:solidFill>
              </a:rPr>
              <a:t>Page </a:t>
            </a:r>
            <a:fld id="{1A98D8ED-0B3D-4A7D-88FB-50881C859A3E}" type="slidenum">
              <a:rPr lang="en-US">
                <a:solidFill>
                  <a:srgbClr val="000000"/>
                </a:solidFill>
              </a:rPr>
              <a:pPr>
                <a:defRPr/>
              </a:pPr>
              <a:t>‹#›</a:t>
            </a:fld>
            <a:endParaRPr lang="en-US">
              <a:solidFill>
                <a:srgbClr val="000000"/>
              </a:solidFill>
            </a:endParaRPr>
          </a:p>
          <a:p>
            <a:pPr>
              <a:defRPr/>
            </a:pPr>
            <a:endParaRPr lang="en-US">
              <a:solidFill>
                <a:srgbClr val="000000"/>
              </a:solidFill>
            </a:endParaRPr>
          </a:p>
        </p:txBody>
      </p:sp>
    </p:spTree>
    <p:extLst>
      <p:ext uri="{BB962C8B-B14F-4D97-AF65-F5344CB8AC3E}">
        <p14:creationId xmlns:p14="http://schemas.microsoft.com/office/powerpoint/2010/main" val="3441660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Presentation Title</a:t>
            </a:r>
            <a:endParaRPr lang="en-US">
              <a:solidFill>
                <a:srgbClr val="000000"/>
              </a:solidFill>
              <a:cs typeface="Arial" charset="0"/>
            </a:endParaRPr>
          </a:p>
          <a:p>
            <a:pPr>
              <a:defRPr/>
            </a:pPr>
            <a:r>
              <a:rPr lang="en-US">
                <a:solidFill>
                  <a:srgbClr val="000000"/>
                </a:solidFill>
              </a:rPr>
              <a:t>Page </a:t>
            </a:r>
            <a:fld id="{04C41562-88DE-4E4D-B62B-F020B7D98709}" type="slidenum">
              <a:rPr lang="en-US">
                <a:solidFill>
                  <a:srgbClr val="000000"/>
                </a:solidFill>
              </a:rPr>
              <a:pPr>
                <a:defRPr/>
              </a:pPr>
              <a:t>‹#›</a:t>
            </a:fld>
            <a:endParaRPr lang="en-US">
              <a:solidFill>
                <a:srgbClr val="000000"/>
              </a:solidFill>
            </a:endParaRPr>
          </a:p>
          <a:p>
            <a:pPr>
              <a:defRPr/>
            </a:pPr>
            <a:endParaRPr lang="en-US">
              <a:solidFill>
                <a:srgbClr val="000000"/>
              </a:solidFill>
            </a:endParaRPr>
          </a:p>
        </p:txBody>
      </p:sp>
    </p:spTree>
    <p:extLst>
      <p:ext uri="{BB962C8B-B14F-4D97-AF65-F5344CB8AC3E}">
        <p14:creationId xmlns:p14="http://schemas.microsoft.com/office/powerpoint/2010/main" val="344623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0"/>
            <a:ext cx="6858019" cy="93954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 y="616458"/>
            <a:ext cx="8685294" cy="202692"/>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3886200" cy="379914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939547"/>
            <a:ext cx="3886200" cy="379914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9575" y="114301"/>
            <a:ext cx="2155825" cy="41945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2101" y="114301"/>
            <a:ext cx="6315075" cy="41945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dirty="0">
                <a:solidFill>
                  <a:srgbClr val="000000"/>
                </a:solidFill>
              </a:rPr>
              <a:t>Presentation Title</a:t>
            </a:r>
            <a:endParaRPr lang="en-US" dirty="0">
              <a:solidFill>
                <a:srgbClr val="000000"/>
              </a:solidFill>
              <a:cs typeface="Arial" charset="0"/>
            </a:endParaRPr>
          </a:p>
          <a:p>
            <a:pPr>
              <a:defRPr/>
            </a:pPr>
            <a:r>
              <a:rPr lang="en-US" dirty="0">
                <a:solidFill>
                  <a:srgbClr val="000000"/>
                </a:solidFill>
              </a:rPr>
              <a:t>Page </a:t>
            </a:r>
            <a:fld id="{639A29BF-DEE1-44CC-958E-8A4F5DEF9D17}" type="slidenum">
              <a:rPr lang="en-US">
                <a:solidFill>
                  <a:srgbClr val="000000"/>
                </a:solidFill>
              </a:rPr>
              <a:pPr>
                <a:defRPr/>
              </a:pPr>
              <a:t>‹#›</a:t>
            </a:fld>
            <a:endParaRPr lang="en-US" dirty="0">
              <a:solidFill>
                <a:srgbClr val="000000"/>
              </a:solidFill>
            </a:endParaRPr>
          </a:p>
          <a:p>
            <a:pPr>
              <a:defRPr/>
            </a:pPr>
            <a:endParaRPr lang="en-US" dirty="0">
              <a:solidFill>
                <a:srgbClr val="000000"/>
              </a:solidFill>
            </a:endParaRPr>
          </a:p>
        </p:txBody>
      </p:sp>
    </p:spTree>
    <p:extLst>
      <p:ext uri="{BB962C8B-B14F-4D97-AF65-F5344CB8AC3E}">
        <p14:creationId xmlns:p14="http://schemas.microsoft.com/office/powerpoint/2010/main" val="1137128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 y="701200"/>
            <a:ext cx="8685251" cy="152018"/>
          </a:xfrm>
          <a:prstGeom prst="rect">
            <a:avLst/>
          </a:prstGeom>
        </p:spPr>
      </p:pic>
      <p:sp>
        <p:nvSpPr>
          <p:cNvPr id="8" name="Title 3"/>
          <p:cNvSpPr>
            <a:spLocks noGrp="1"/>
          </p:cNvSpPr>
          <p:nvPr>
            <p:ph type="title"/>
          </p:nvPr>
        </p:nvSpPr>
        <p:spPr>
          <a:xfrm>
            <a:off x="451822" y="96818"/>
            <a:ext cx="8103570" cy="564775"/>
          </a:xfrm>
        </p:spPr>
        <p:txBody>
          <a:bodyPr/>
          <a:lstStyle/>
          <a:p>
            <a:r>
              <a:rPr lang="en-US"/>
              <a:t>Click to edit Master title style</a:t>
            </a:r>
            <a:endParaRPr lang="en-CA" dirty="0"/>
          </a:p>
        </p:txBody>
      </p:sp>
      <p:sp>
        <p:nvSpPr>
          <p:cNvPr id="9" name="Slide Number Placeholder 7"/>
          <p:cNvSpPr>
            <a:spLocks noGrp="1"/>
          </p:cNvSpPr>
          <p:nvPr>
            <p:ph type="sldNum" sz="quarter" idx="11"/>
          </p:nvPr>
        </p:nvSpPr>
        <p:spPr>
          <a:xfrm>
            <a:off x="8825068" y="4738688"/>
            <a:ext cx="318932" cy="404813"/>
          </a:xfrm>
          <a:prstGeom prst="rect">
            <a:avLst/>
          </a:prstGeom>
        </p:spPr>
        <p:txBody>
          <a:bodyPr/>
          <a:lstStyle/>
          <a:p>
            <a:pPr>
              <a:defRPr/>
            </a:pPr>
            <a:fld id="{580AE26D-8464-4046-B24B-A27805965E15}" type="slidenum">
              <a:rPr lang="en-US" smtClean="0">
                <a:solidFill>
                  <a:srgbClr val="000000"/>
                </a:solidFill>
              </a:rPr>
              <a:pPr>
                <a:defRPr/>
              </a:pPr>
              <a:t>‹#›</a:t>
            </a:fld>
            <a:endParaRPr lang="en-US" sz="1400">
              <a:solidFill>
                <a:srgbClr val="000000"/>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593432"/>
            <a:ext cx="1973584" cy="538354"/>
          </a:xfrm>
          <a:prstGeom prst="rect">
            <a:avLst/>
          </a:prstGeom>
        </p:spPr>
      </p:pic>
      <p:sp>
        <p:nvSpPr>
          <p:cNvPr id="11" name="Rectangle 4"/>
          <p:cNvSpPr>
            <a:spLocks noGrp="1" noChangeArrowheads="1"/>
          </p:cNvSpPr>
          <p:nvPr>
            <p:ph type="ftr" sz="quarter" idx="10"/>
          </p:nvPr>
        </p:nvSpPr>
        <p:spPr>
          <a:xfrm>
            <a:off x="2836864" y="4614862"/>
            <a:ext cx="3944937" cy="357188"/>
          </a:xfrm>
          <a:ln/>
        </p:spPr>
        <p:txBody>
          <a:bodyPr/>
          <a:lstStyle>
            <a:lvl1pPr>
              <a:defRPr/>
            </a:lvl1pPr>
          </a:lstStyle>
          <a:p>
            <a:pPr>
              <a:defRPr/>
            </a:pPr>
            <a:r>
              <a:rPr lang="en-US" dirty="0">
                <a:solidFill>
                  <a:srgbClr val="000000"/>
                </a:solidFill>
              </a:rPr>
              <a:t>Presentation Title</a:t>
            </a:r>
            <a:endParaRPr lang="en-US" dirty="0">
              <a:solidFill>
                <a:srgbClr val="000000"/>
              </a:solidFill>
              <a:cs typeface="Arial" charset="0"/>
            </a:endParaRPr>
          </a:p>
          <a:p>
            <a:pPr>
              <a:defRPr/>
            </a:pPr>
            <a:r>
              <a:rPr lang="en-US" dirty="0">
                <a:solidFill>
                  <a:srgbClr val="000000"/>
                </a:solidFill>
              </a:rPr>
              <a:t>Page </a:t>
            </a:r>
            <a:fld id="{639A29BF-DEE1-44CC-958E-8A4F5DEF9D17}" type="slidenum">
              <a:rPr lang="en-US">
                <a:solidFill>
                  <a:srgbClr val="000000"/>
                </a:solidFill>
              </a:rPr>
              <a:pPr>
                <a:defRPr/>
              </a:pPr>
              <a:t>‹#›</a:t>
            </a:fld>
            <a:endParaRPr lang="en-US" dirty="0">
              <a:solidFill>
                <a:srgbClr val="000000"/>
              </a:solidFill>
            </a:endParaRPr>
          </a:p>
          <a:p>
            <a:pPr>
              <a:defRPr/>
            </a:pPr>
            <a:endParaRPr lang="en-US" dirty="0">
              <a:solidFill>
                <a:srgbClr val="000000"/>
              </a:solidFill>
            </a:endParaRPr>
          </a:p>
        </p:txBody>
      </p:sp>
    </p:spTree>
    <p:extLst>
      <p:ext uri="{BB962C8B-B14F-4D97-AF65-F5344CB8AC3E}">
        <p14:creationId xmlns:p14="http://schemas.microsoft.com/office/powerpoint/2010/main" val="275552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 y="701200"/>
            <a:ext cx="8685251" cy="152018"/>
          </a:xfrm>
          <a:prstGeom prst="rect">
            <a:avLst/>
          </a:prstGeom>
        </p:spPr>
      </p:pic>
      <p:sp>
        <p:nvSpPr>
          <p:cNvPr id="8" name="Title 3"/>
          <p:cNvSpPr>
            <a:spLocks noGrp="1"/>
          </p:cNvSpPr>
          <p:nvPr>
            <p:ph type="title"/>
          </p:nvPr>
        </p:nvSpPr>
        <p:spPr>
          <a:xfrm>
            <a:off x="451822" y="96818"/>
            <a:ext cx="8103570" cy="564775"/>
          </a:xfrm>
        </p:spPr>
        <p:txBody>
          <a:bodyPr/>
          <a:lstStyle/>
          <a:p>
            <a:r>
              <a:rPr lang="en-US"/>
              <a:t>Click to edit Master title style</a:t>
            </a:r>
            <a:endParaRPr lang="en-CA" dirty="0"/>
          </a:p>
        </p:txBody>
      </p:sp>
      <p:sp>
        <p:nvSpPr>
          <p:cNvPr id="9" name="Slide Number Placeholder 7"/>
          <p:cNvSpPr>
            <a:spLocks noGrp="1"/>
          </p:cNvSpPr>
          <p:nvPr>
            <p:ph type="sldNum" sz="quarter" idx="11"/>
          </p:nvPr>
        </p:nvSpPr>
        <p:spPr>
          <a:xfrm>
            <a:off x="8825068" y="4738688"/>
            <a:ext cx="318932" cy="404813"/>
          </a:xfrm>
          <a:prstGeom prst="rect">
            <a:avLst/>
          </a:prstGeom>
        </p:spPr>
        <p:txBody>
          <a:bodyPr/>
          <a:lstStyle/>
          <a:p>
            <a:pPr>
              <a:defRPr/>
            </a:pPr>
            <a:fld id="{580AE26D-8464-4046-B24B-A27805965E15}" type="slidenum">
              <a:rPr lang="en-US" smtClean="0">
                <a:solidFill>
                  <a:srgbClr val="000000"/>
                </a:solidFill>
              </a:rPr>
              <a:pPr>
                <a:defRPr/>
              </a:pPr>
              <a:t>‹#›</a:t>
            </a:fld>
            <a:endParaRPr lang="en-US" sz="1400">
              <a:solidFill>
                <a:srgbClr val="000000"/>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593432"/>
            <a:ext cx="1973584" cy="538354"/>
          </a:xfrm>
          <a:prstGeom prst="rect">
            <a:avLst/>
          </a:prstGeom>
        </p:spPr>
      </p:pic>
      <p:sp>
        <p:nvSpPr>
          <p:cNvPr id="11" name="Rectangle 4"/>
          <p:cNvSpPr>
            <a:spLocks noGrp="1" noChangeArrowheads="1"/>
          </p:cNvSpPr>
          <p:nvPr>
            <p:ph type="ftr" sz="quarter" idx="10"/>
          </p:nvPr>
        </p:nvSpPr>
        <p:spPr>
          <a:xfrm>
            <a:off x="2836864" y="4614862"/>
            <a:ext cx="3944937" cy="357188"/>
          </a:xfrm>
          <a:ln/>
        </p:spPr>
        <p:txBody>
          <a:bodyPr/>
          <a:lstStyle>
            <a:lvl1pPr>
              <a:defRPr/>
            </a:lvl1pPr>
          </a:lstStyle>
          <a:p>
            <a:pPr>
              <a:defRPr/>
            </a:pPr>
            <a:r>
              <a:rPr lang="en-US" dirty="0">
                <a:solidFill>
                  <a:srgbClr val="000000"/>
                </a:solidFill>
              </a:rPr>
              <a:t>Presentation Title</a:t>
            </a:r>
            <a:endParaRPr lang="en-US" dirty="0">
              <a:solidFill>
                <a:srgbClr val="000000"/>
              </a:solidFill>
              <a:cs typeface="Arial" charset="0"/>
            </a:endParaRPr>
          </a:p>
          <a:p>
            <a:pPr>
              <a:defRPr/>
            </a:pPr>
            <a:r>
              <a:rPr lang="en-US" dirty="0">
                <a:solidFill>
                  <a:srgbClr val="000000"/>
                </a:solidFill>
              </a:rPr>
              <a:t>Page </a:t>
            </a:r>
            <a:fld id="{639A29BF-DEE1-44CC-958E-8A4F5DEF9D17}" type="slidenum">
              <a:rPr lang="en-US">
                <a:solidFill>
                  <a:srgbClr val="000000"/>
                </a:solidFill>
              </a:rPr>
              <a:pPr>
                <a:defRPr/>
              </a:pPr>
              <a:t>‹#›</a:t>
            </a:fld>
            <a:endParaRPr lang="en-US" dirty="0">
              <a:solidFill>
                <a:srgbClr val="000000"/>
              </a:solidFill>
            </a:endParaRPr>
          </a:p>
          <a:p>
            <a:pPr>
              <a:defRPr/>
            </a:pPr>
            <a:endParaRPr lang="en-US" dirty="0">
              <a:solidFill>
                <a:srgbClr val="000000"/>
              </a:solidFill>
            </a:endParaRPr>
          </a:p>
        </p:txBody>
      </p:sp>
    </p:spTree>
    <p:extLst>
      <p:ext uri="{BB962C8B-B14F-4D97-AF65-F5344CB8AC3E}">
        <p14:creationId xmlns:p14="http://schemas.microsoft.com/office/powerpoint/2010/main" val="253761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0"/>
            <a:ext cx="6858019" cy="939549"/>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 y="616458"/>
            <a:ext cx="8685294" cy="202692"/>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939546"/>
            <a:ext cx="2442340" cy="1860804"/>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2914650"/>
            <a:ext cx="2442340" cy="1824038"/>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932688"/>
            <a:ext cx="2442340" cy="379914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1" y="932688"/>
            <a:ext cx="3013075" cy="3799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66964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0"/>
            <a:ext cx="6858019" cy="939549"/>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 y="616458"/>
            <a:ext cx="8685294" cy="202692"/>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932688"/>
            <a:ext cx="2667000" cy="379914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932688"/>
            <a:ext cx="5484812" cy="3799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595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5143500"/>
          </a:xfr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12769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GB">
                <a:solidFill>
                  <a:prstClr val="black">
                    <a:tint val="75000"/>
                  </a:prstClr>
                </a:solidFill>
              </a:rPr>
              <a:t>28/02/2018</a:t>
            </a:r>
          </a:p>
        </p:txBody>
      </p:sp>
      <p:sp>
        <p:nvSpPr>
          <p:cNvPr id="5" name="Footer Placeholder 4"/>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6" name="Slide Number Placeholder 5"/>
          <p:cNvSpPr>
            <a:spLocks noGrp="1"/>
          </p:cNvSpPr>
          <p:nvPr>
            <p:ph type="sldNum" sz="quarter" idx="12"/>
          </p:nvPr>
        </p:nvSpPr>
        <p:spPr/>
        <p:txBody>
          <a:bodyPr/>
          <a:lstStyle/>
          <a:p>
            <a:fld id="{ECC87556-E883-4D28-A9DB-D8D764F4B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6067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solidFill>
                  <a:prstClr val="black">
                    <a:tint val="75000"/>
                  </a:prstClr>
                </a:solidFill>
              </a:rPr>
              <a:t>28/02/2018</a:t>
            </a:r>
          </a:p>
        </p:txBody>
      </p:sp>
      <p:sp>
        <p:nvSpPr>
          <p:cNvPr id="5" name="Footer Placeholder 4"/>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6" name="Slide Number Placeholder 5"/>
          <p:cNvSpPr>
            <a:spLocks noGrp="1"/>
          </p:cNvSpPr>
          <p:nvPr>
            <p:ph type="sldNum" sz="quarter" idx="12"/>
          </p:nvPr>
        </p:nvSpPr>
        <p:spPr/>
        <p:txBody>
          <a:bodyPr/>
          <a:lstStyle/>
          <a:p>
            <a:fld id="{ECC87556-E883-4D28-A9DB-D8D764F4BFB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622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8.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7.emf"/><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5" Type="http://schemas.openxmlformats.org/officeDocument/2006/relationships/image" Target="../media/image9.e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6.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2.png"/><Relationship Id="rId2" Type="http://schemas.openxmlformats.org/officeDocument/2006/relationships/slideLayout" Target="../slideLayouts/slideLayout31.xml"/><Relationship Id="rId16" Type="http://schemas.openxmlformats.org/officeDocument/2006/relationships/image" Target="../media/image1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0.png"/><Relationship Id="rId10" Type="http://schemas.openxmlformats.org/officeDocument/2006/relationships/slideLayout" Target="../slideLayouts/slideLayout39.xml"/><Relationship Id="rId19" Type="http://schemas.openxmlformats.org/officeDocument/2006/relationships/image" Target="../media/image14.jp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96818"/>
            <a:ext cx="8103570" cy="564775"/>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65761" y="932688"/>
            <a:ext cx="8109919" cy="37719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4738688"/>
            <a:ext cx="318932" cy="404813"/>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5" r:id="rId3"/>
    <p:sldLayoutId id="2147483674" r:id="rId4"/>
    <p:sldLayoutId id="2147483671" r:id="rId5"/>
    <p:sldLayoutId id="2147483672" r:id="rId6"/>
    <p:sldLayoutId id="2147483673" r:id="rId7"/>
  </p:sldLayoutIdLst>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4939219"/>
            <a:ext cx="9144000" cy="2042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
        <p:nvSpPr>
          <p:cNvPr id="7" name="Rectangle 6"/>
          <p:cNvSpPr/>
          <p:nvPr/>
        </p:nvSpPr>
        <p:spPr>
          <a:xfrm>
            <a:off x="0" y="1"/>
            <a:ext cx="9144000" cy="525293"/>
          </a:xfrm>
          <a:prstGeom prst="rect">
            <a:avLst/>
          </a:prstGeom>
          <a:gradFill>
            <a:gsLst>
              <a:gs pos="0">
                <a:schemeClr val="accent1">
                  <a:lumMod val="5000"/>
                  <a:lumOff val="95000"/>
                </a:schemeClr>
              </a:gs>
              <a:gs pos="23000">
                <a:schemeClr val="accent1">
                  <a:lumMod val="45000"/>
                  <a:lumOff val="55000"/>
                </a:schemeClr>
              </a:gs>
              <a:gs pos="8300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
        <p:nvSpPr>
          <p:cNvPr id="2" name="Title Placeholder 1"/>
          <p:cNvSpPr>
            <a:spLocks noGrp="1"/>
          </p:cNvSpPr>
          <p:nvPr>
            <p:ph type="title"/>
          </p:nvPr>
        </p:nvSpPr>
        <p:spPr>
          <a:xfrm>
            <a:off x="628650" y="1"/>
            <a:ext cx="7886700" cy="525293"/>
          </a:xfrm>
          <a:prstGeom prst="rect">
            <a:avLst/>
          </a:prstGeom>
        </p:spPr>
        <p:txBody>
          <a:bodyPr vert="horz" lIns="68580" tIns="34290" rIns="68580" bIns="3429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564916"/>
            <a:ext cx="7886700" cy="4308642"/>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94844" y="4947461"/>
            <a:ext cx="786725" cy="204031"/>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r>
              <a:rPr lang="en-GB">
                <a:solidFill>
                  <a:prstClr val="black">
                    <a:tint val="75000"/>
                  </a:prstClr>
                </a:solidFill>
              </a:rPr>
              <a:t>28/02/2018</a:t>
            </a:r>
            <a:endParaRPr lang="en-GB" dirty="0">
              <a:solidFill>
                <a:prstClr val="black">
                  <a:tint val="75000"/>
                </a:prstClr>
              </a:solidFill>
            </a:endParaRPr>
          </a:p>
        </p:txBody>
      </p:sp>
      <p:sp>
        <p:nvSpPr>
          <p:cNvPr id="5" name="Footer Placeholder 4"/>
          <p:cNvSpPr>
            <a:spLocks noGrp="1"/>
          </p:cNvSpPr>
          <p:nvPr>
            <p:ph type="ftr" sz="quarter" idx="3"/>
          </p:nvPr>
        </p:nvSpPr>
        <p:spPr>
          <a:xfrm>
            <a:off x="976414" y="4947461"/>
            <a:ext cx="7153442" cy="195790"/>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r>
              <a:rPr lang="en-GB" dirty="0">
                <a:solidFill>
                  <a:prstClr val="black">
                    <a:tint val="75000"/>
                  </a:prstClr>
                </a:solidFill>
              </a:rPr>
              <a:t>Kajetan Fuchsberger - Operational challenges at the LHC and injector synchrotrons - ICFA mini-workshop on machine learning for accelerator control</a:t>
            </a:r>
          </a:p>
        </p:txBody>
      </p:sp>
      <p:sp>
        <p:nvSpPr>
          <p:cNvPr id="6" name="Slide Number Placeholder 5"/>
          <p:cNvSpPr>
            <a:spLocks noGrp="1"/>
          </p:cNvSpPr>
          <p:nvPr>
            <p:ph type="sldNum" sz="quarter" idx="4"/>
          </p:nvPr>
        </p:nvSpPr>
        <p:spPr>
          <a:xfrm>
            <a:off x="8275181" y="4939220"/>
            <a:ext cx="723495" cy="204031"/>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ECC87556-E883-4D28-A9DB-D8D764F4BFB3}" type="slidenum">
              <a:rPr lang="en-GB" smtClean="0">
                <a:solidFill>
                  <a:prstClr val="black">
                    <a:tint val="75000"/>
                  </a:prstClr>
                </a:solidFill>
              </a:rPr>
              <a:pPr defTabSz="685800"/>
              <a:t>‹#›</a:t>
            </a:fld>
            <a:endParaRPr lang="en-GB" dirty="0">
              <a:solidFill>
                <a:prstClr val="black">
                  <a:tint val="75000"/>
                </a:prstClr>
              </a:solidFill>
            </a:endParaRPr>
          </a:p>
        </p:txBody>
      </p:sp>
    </p:spTree>
    <p:extLst>
      <p:ext uri="{BB962C8B-B14F-4D97-AF65-F5344CB8AC3E}">
        <p14:creationId xmlns:p14="http://schemas.microsoft.com/office/powerpoint/2010/main" val="144635079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8392" y="534175"/>
            <a:ext cx="8217693" cy="290639"/>
          </a:xfrm>
          <a:prstGeom prst="rect">
            <a:avLst/>
          </a:prstGeom>
        </p:spPr>
        <p:txBody>
          <a:bodyPr vert="horz" lIns="0" tIns="0" rIns="0" bIns="0" rtlCol="0" anchor="b" anchorCtr="0">
            <a:noAutofit/>
          </a:bodyPr>
          <a:lstStyle/>
          <a:p>
            <a:endParaRPr lang="en-US" noProof="0" dirty="0"/>
          </a:p>
        </p:txBody>
      </p:sp>
      <p:sp>
        <p:nvSpPr>
          <p:cNvPr id="3" name="Text Placeholder 2"/>
          <p:cNvSpPr>
            <a:spLocks noGrp="1"/>
          </p:cNvSpPr>
          <p:nvPr>
            <p:ph type="body" idx="1"/>
          </p:nvPr>
        </p:nvSpPr>
        <p:spPr>
          <a:xfrm>
            <a:off x="467917" y="945292"/>
            <a:ext cx="8208168" cy="3595175"/>
          </a:xfrm>
          <a:prstGeom prst="rect">
            <a:avLst/>
          </a:prstGeom>
        </p:spPr>
        <p:txBody>
          <a:bodyPr vert="horz" lIns="0" tIns="0" rIns="0" bIns="0" rtlCol="0" anchor="t" anchorCtr="0">
            <a:noAutofit/>
          </a:bodyPr>
          <a:lstStyle/>
          <a:p>
            <a:pPr lvl="0"/>
            <a:r>
              <a:rPr lang="en-US" noProof="0" dirty="0"/>
              <a:t>Level 1</a:t>
            </a:r>
          </a:p>
          <a:p>
            <a:pPr lvl="1"/>
            <a:r>
              <a:rPr lang="en-US" noProof="0" dirty="0"/>
              <a:t>Level 2</a:t>
            </a:r>
          </a:p>
          <a:p>
            <a:pPr lvl="2"/>
            <a:r>
              <a:rPr lang="en-US" noProof="0" dirty="0"/>
              <a:t>Level 3</a:t>
            </a:r>
          </a:p>
          <a:p>
            <a:pPr lvl="3"/>
            <a:r>
              <a:rPr lang="en-US" noProof="0" dirty="0"/>
              <a:t>Level 4</a:t>
            </a:r>
          </a:p>
          <a:p>
            <a:pPr lvl="4"/>
            <a:r>
              <a:rPr lang="en-US" noProof="0" dirty="0"/>
              <a:t>Level 5</a:t>
            </a:r>
          </a:p>
        </p:txBody>
      </p:sp>
      <p:sp>
        <p:nvSpPr>
          <p:cNvPr id="9" name="Textfeld 8"/>
          <p:cNvSpPr txBox="1"/>
          <p:nvPr/>
        </p:nvSpPr>
        <p:spPr>
          <a:xfrm>
            <a:off x="8532813" y="220183"/>
            <a:ext cx="385763" cy="220349"/>
          </a:xfrm>
          <a:prstGeom prst="rect">
            <a:avLst/>
          </a:prstGeom>
          <a:noFill/>
        </p:spPr>
        <p:txBody>
          <a:bodyPr wrap="none" lIns="0" tIns="0" rIns="0" bIns="0" rtlCol="0">
            <a:noAutofit/>
          </a:bodyPr>
          <a:lstStyle/>
          <a:p>
            <a:pPr algn="r" defTabSz="342900"/>
            <a:fld id="{A5DEC3FA-4FB7-4309-A077-6BB31CA8E81A}" type="slidenum">
              <a:rPr lang="en-US" sz="900" smtClean="0">
                <a:solidFill>
                  <a:srgbClr val="000000"/>
                </a:solidFill>
              </a:rPr>
              <a:pPr algn="r" defTabSz="342900"/>
              <a:t>‹#›</a:t>
            </a:fld>
            <a:endParaRPr lang="en-US" sz="900" dirty="0">
              <a:solidFill>
                <a:srgbClr val="000000"/>
              </a:solidFill>
            </a:endParaRPr>
          </a:p>
        </p:txBody>
      </p:sp>
      <p:cxnSp>
        <p:nvCxnSpPr>
          <p:cNvPr id="11" name="Gerader Verbinder 10"/>
          <p:cNvCxnSpPr/>
          <p:nvPr/>
        </p:nvCxnSpPr>
        <p:spPr>
          <a:xfrm>
            <a:off x="467917" y="254473"/>
            <a:ext cx="3969543"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4706542" y="254473"/>
            <a:ext cx="3969545"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7916" y="4810467"/>
            <a:ext cx="1706400" cy="90336"/>
          </a:xfrm>
          <a:prstGeom prst="rect">
            <a:avLst/>
          </a:prstGeom>
        </p:spPr>
      </p:pic>
      <p:sp>
        <p:nvSpPr>
          <p:cNvPr id="7" name="Rechteck 6"/>
          <p:cNvSpPr/>
          <p:nvPr/>
        </p:nvSpPr>
        <p:spPr>
          <a:xfrm>
            <a:off x="467916" y="285751"/>
            <a:ext cx="3969544" cy="162000"/>
          </a:xfrm>
          <a:prstGeom prst="rect">
            <a:avLst/>
          </a:prstGeom>
        </p:spPr>
        <p:txBody>
          <a:bodyPr vert="horz" lIns="0" tIns="0" rIns="0" bIns="0" rtlCol="0" anchor="t" anchorCtr="0">
            <a:noAutofit/>
          </a:bodyPr>
          <a:lstStyle/>
          <a:p>
            <a:pPr defTabSz="342900"/>
            <a:r>
              <a:rPr lang="en-US" sz="700" dirty="0">
                <a:solidFill>
                  <a:srgbClr val="000000"/>
                </a:solidFill>
              </a:rPr>
              <a:t>Challenges and potential ML needs and applications for FEL Facilities</a:t>
            </a:r>
          </a:p>
        </p:txBody>
      </p:sp>
      <p:sp>
        <p:nvSpPr>
          <p:cNvPr id="8" name="Rechteck 7"/>
          <p:cNvSpPr/>
          <p:nvPr/>
        </p:nvSpPr>
        <p:spPr>
          <a:xfrm>
            <a:off x="4706542" y="285751"/>
            <a:ext cx="3969543" cy="162000"/>
          </a:xfrm>
          <a:prstGeom prst="rect">
            <a:avLst/>
          </a:prstGeom>
        </p:spPr>
        <p:txBody>
          <a:bodyPr vert="horz" lIns="0" tIns="0" rIns="0" bIns="0" rtlCol="0" anchor="t" anchorCtr="0">
            <a:noAutofit/>
          </a:bodyPr>
          <a:lstStyle/>
          <a:p>
            <a:pPr defTabSz="342900"/>
            <a:r>
              <a:rPr lang="en-US" sz="700" dirty="0">
                <a:solidFill>
                  <a:srgbClr val="000000"/>
                </a:solidFill>
              </a:rPr>
              <a:t>Raimund Kammering, DESY</a:t>
            </a:r>
          </a:p>
        </p:txBody>
      </p:sp>
      <p:pic>
        <p:nvPicPr>
          <p:cNvPr id="15" name="Picture 19" descr="DESY-Logo-cyan-RGB_Hintergrund weis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36299" y="4540467"/>
            <a:ext cx="539786"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4949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hf sldNum="0" hdr="0" ftr="0" dt="0"/>
  <p:txStyles>
    <p:titleStyle>
      <a:lvl1pPr algn="l" defTabSz="685800" rtl="0" eaLnBrk="1" latinLnBrk="0" hangingPunct="1">
        <a:lnSpc>
          <a:spcPct val="100000"/>
        </a:lnSpc>
        <a:spcBef>
          <a:spcPct val="0"/>
        </a:spcBef>
        <a:buNone/>
        <a:defRPr sz="1800" b="1" kern="1200">
          <a:solidFill>
            <a:schemeClr val="tx1"/>
          </a:solidFill>
          <a:latin typeface="+mj-lt"/>
          <a:ea typeface="+mj-ea"/>
          <a:cs typeface="+mj-cs"/>
        </a:defRPr>
      </a:lvl1pPr>
    </p:titleStyle>
    <p:bodyStyle>
      <a:lvl1pPr marL="267891" indent="-267891" algn="l" defTabSz="685800" rtl="0" eaLnBrk="1" latinLnBrk="0" hangingPunct="1">
        <a:lnSpc>
          <a:spcPct val="114000"/>
        </a:lnSpc>
        <a:spcBef>
          <a:spcPts val="1350"/>
        </a:spcBef>
        <a:buClr>
          <a:schemeClr val="bg2"/>
        </a:buClr>
        <a:buFontTx/>
        <a:buBlip>
          <a:blip r:embed="rId14"/>
        </a:buBlip>
        <a:defRPr sz="1500" kern="1200">
          <a:solidFill>
            <a:schemeClr val="tx1"/>
          </a:solidFill>
          <a:latin typeface="+mn-lt"/>
          <a:ea typeface="+mn-ea"/>
          <a:cs typeface="+mn-cs"/>
        </a:defRPr>
      </a:lvl1pPr>
      <a:lvl2pPr marL="535781" indent="-267891" algn="l" defTabSz="685800" rtl="0" eaLnBrk="1" latinLnBrk="0" hangingPunct="1">
        <a:lnSpc>
          <a:spcPct val="114000"/>
        </a:lnSpc>
        <a:spcBef>
          <a:spcPts val="0"/>
        </a:spcBef>
        <a:buClr>
          <a:schemeClr val="accent2"/>
        </a:buClr>
        <a:buFontTx/>
        <a:buBlip>
          <a:blip r:embed="rId15"/>
        </a:buBlip>
        <a:defRPr sz="1500" kern="1200">
          <a:solidFill>
            <a:schemeClr val="tx1"/>
          </a:solidFill>
          <a:latin typeface="+mn-lt"/>
          <a:ea typeface="+mn-ea"/>
          <a:cs typeface="+mn-cs"/>
        </a:defRPr>
      </a:lvl2pPr>
      <a:lvl3pPr marL="736997" indent="-201216" algn="l" defTabSz="685800" rtl="0" eaLnBrk="1" latinLnBrk="0" hangingPunct="1">
        <a:lnSpc>
          <a:spcPct val="114000"/>
        </a:lnSpc>
        <a:spcBef>
          <a:spcPts val="0"/>
        </a:spcBef>
        <a:buFont typeface="Arial" panose="020B0604020202020204" pitchFamily="34" charset="0"/>
        <a:buChar char="►"/>
        <a:defRPr sz="1500" kern="1200" baseline="0">
          <a:solidFill>
            <a:schemeClr val="tx1"/>
          </a:solidFill>
          <a:latin typeface="+mn-lt"/>
          <a:ea typeface="+mn-ea"/>
          <a:cs typeface="+mn-cs"/>
        </a:defRPr>
      </a:lvl3pPr>
      <a:lvl4pPr marL="871538" indent="-129779" algn="l" defTabSz="685800" rtl="0" eaLnBrk="1" latinLnBrk="0" hangingPunct="1">
        <a:lnSpc>
          <a:spcPct val="114000"/>
        </a:lnSpc>
        <a:spcBef>
          <a:spcPts val="0"/>
        </a:spcBef>
        <a:buFont typeface="Arial" panose="020B0604020202020204" pitchFamily="34" charset="0"/>
        <a:buChar char="•"/>
        <a:defRPr sz="1500" kern="1200">
          <a:solidFill>
            <a:schemeClr val="tx1"/>
          </a:solidFill>
          <a:latin typeface="+mn-lt"/>
          <a:ea typeface="+mn-ea"/>
          <a:cs typeface="+mn-cs"/>
        </a:defRPr>
      </a:lvl4pPr>
      <a:lvl5pPr marL="1010841" indent="-135731" algn="l" defTabSz="685800" rtl="0" eaLnBrk="1" latinLnBrk="0" hangingPunct="1">
        <a:lnSpc>
          <a:spcPct val="114000"/>
        </a:lnSpc>
        <a:spcBef>
          <a:spcPts val="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75" userDrawn="1">
          <p15:clr>
            <a:srgbClr val="F26B43"/>
          </p15:clr>
        </p15:guide>
        <p15:guide id="2" pos="3727" userDrawn="1">
          <p15:clr>
            <a:srgbClr val="F26B43"/>
          </p15:clr>
        </p15:guide>
        <p15:guide id="3" pos="3953" userDrawn="1">
          <p15:clr>
            <a:srgbClr val="F26B43"/>
          </p15:clr>
        </p15:guide>
        <p15:guide id="4" pos="393" userDrawn="1">
          <p15:clr>
            <a:srgbClr val="F26B43"/>
          </p15:clr>
        </p15:guide>
        <p15:guide id="5" pos="7287" userDrawn="1">
          <p15:clr>
            <a:srgbClr val="F26B43"/>
          </p15:clr>
        </p15:guide>
        <p15:guide id="6" orient="horz" pos="372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ftr" sz="quarter" idx="3"/>
          </p:nvPr>
        </p:nvSpPr>
        <p:spPr bwMode="auto">
          <a:xfrm>
            <a:off x="2836864" y="4614862"/>
            <a:ext cx="394493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vl1pPr>
          </a:lstStyle>
          <a:p>
            <a:pPr fontAlgn="base">
              <a:spcBef>
                <a:spcPct val="0"/>
              </a:spcBef>
              <a:spcAft>
                <a:spcPct val="0"/>
              </a:spcAft>
              <a:defRPr/>
            </a:pPr>
            <a:r>
              <a:rPr lang="en-US">
                <a:solidFill>
                  <a:srgbClr val="000000"/>
                </a:solidFill>
              </a:rPr>
              <a:t>Presentation Title</a:t>
            </a:r>
            <a:endParaRPr lang="en-US">
              <a:solidFill>
                <a:srgbClr val="000000"/>
              </a:solidFill>
              <a:cs typeface="Arial" charset="0"/>
            </a:endParaRPr>
          </a:p>
          <a:p>
            <a:pPr fontAlgn="base">
              <a:spcBef>
                <a:spcPct val="0"/>
              </a:spcBef>
              <a:spcAft>
                <a:spcPct val="0"/>
              </a:spcAft>
              <a:defRPr/>
            </a:pPr>
            <a:r>
              <a:rPr lang="en-US">
                <a:solidFill>
                  <a:srgbClr val="000000"/>
                </a:solidFill>
              </a:rPr>
              <a:t>Page </a:t>
            </a:r>
            <a:fld id="{4FB576E1-D9E9-4D84-96FB-1D0451A59661}" type="slidenum">
              <a:rPr lang="en-US">
                <a:solidFill>
                  <a:srgbClr val="000000"/>
                </a:solidFill>
              </a:rPr>
              <a:pPr fontAlgn="base">
                <a:spcBef>
                  <a:spcPct val="0"/>
                </a:spcBef>
                <a:spcAft>
                  <a:spcPct val="0"/>
                </a:spcAft>
                <a:defRPr/>
              </a:pPr>
              <a:t>‹#›</a:t>
            </a:fld>
            <a:endParaRPr lang="en-US">
              <a:solidFill>
                <a:srgbClr val="000000"/>
              </a:solidFill>
            </a:endParaRPr>
          </a:p>
          <a:p>
            <a:pPr fontAlgn="base">
              <a:spcBef>
                <a:spcPct val="0"/>
              </a:spcBef>
              <a:spcAft>
                <a:spcPct val="0"/>
              </a:spcAft>
              <a:defRPr/>
            </a:pPr>
            <a:endParaRPr lang="en-US">
              <a:solidFill>
                <a:srgbClr val="000000"/>
              </a:solidFill>
            </a:endParaRPr>
          </a:p>
        </p:txBody>
      </p:sp>
      <p:sp>
        <p:nvSpPr>
          <p:cNvPr id="4101" name="Line 5"/>
          <p:cNvSpPr>
            <a:spLocks noChangeShapeType="1"/>
          </p:cNvSpPr>
          <p:nvPr/>
        </p:nvSpPr>
        <p:spPr bwMode="auto">
          <a:xfrm>
            <a:off x="0" y="742950"/>
            <a:ext cx="8574088" cy="0"/>
          </a:xfrm>
          <a:prstGeom prst="line">
            <a:avLst/>
          </a:prstGeom>
          <a:noFill/>
          <a:ln w="38100">
            <a:solidFill>
              <a:srgbClr val="B40000"/>
            </a:solidFill>
            <a:round/>
            <a:headEnd/>
            <a:tailEnd type="oval" w="med" len="med"/>
          </a:ln>
          <a:effectLst/>
        </p:spPr>
        <p:txBody>
          <a:bodyPr/>
          <a:lstStyle/>
          <a:p>
            <a:pPr fontAlgn="base">
              <a:spcBef>
                <a:spcPct val="0"/>
              </a:spcBef>
              <a:spcAft>
                <a:spcPct val="0"/>
              </a:spcAft>
              <a:defRPr/>
            </a:pPr>
            <a:endParaRPr lang="en-US">
              <a:solidFill>
                <a:srgbClr val="000000"/>
              </a:solidFill>
            </a:endParaRPr>
          </a:p>
        </p:txBody>
      </p:sp>
      <p:sp>
        <p:nvSpPr>
          <p:cNvPr id="2" name="Rectangle 6"/>
          <p:cNvSpPr>
            <a:spLocks noGrp="1" noChangeArrowheads="1"/>
          </p:cNvSpPr>
          <p:nvPr>
            <p:ph type="title"/>
          </p:nvPr>
        </p:nvSpPr>
        <p:spPr bwMode="auto">
          <a:xfrm>
            <a:off x="304800" y="114300"/>
            <a:ext cx="8610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 name="Rectangle 7"/>
          <p:cNvSpPr>
            <a:spLocks noGrp="1" noChangeArrowheads="1"/>
          </p:cNvSpPr>
          <p:nvPr>
            <p:ph type="body" idx="1"/>
          </p:nvPr>
        </p:nvSpPr>
        <p:spPr bwMode="auto">
          <a:xfrm>
            <a:off x="292100" y="914401"/>
            <a:ext cx="8610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102" name="Picture 15" descr="SLAC_Logo_hire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1" y="4618435"/>
            <a:ext cx="1527175" cy="41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1" descr="ar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05800" y="4514850"/>
            <a:ext cx="712788" cy="53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62676" y="0"/>
            <a:ext cx="2981325" cy="44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67426" y="442912"/>
            <a:ext cx="3076575" cy="24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0"/>
            <a:ext cx="2554605" cy="574358"/>
          </a:xfrm>
          <a:prstGeom prst="rect">
            <a:avLst/>
          </a:prstGeom>
        </p:spPr>
      </p:pic>
    </p:spTree>
    <p:extLst>
      <p:ext uri="{BB962C8B-B14F-4D97-AF65-F5344CB8AC3E}">
        <p14:creationId xmlns:p14="http://schemas.microsoft.com/office/powerpoint/2010/main" val="308972371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sldNum="0" hdr="0" dt="0"/>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31.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mp"/><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0.tm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tiff"/></Relationships>
</file>

<file path=ppt/slides/_rels/slide22.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tmp"/><Relationship Id="rId1" Type="http://schemas.openxmlformats.org/officeDocument/2006/relationships/slideLayout" Target="../slideLayouts/slideLayout2.xml"/><Relationship Id="rId6" Type="http://schemas.openxmlformats.org/officeDocument/2006/relationships/image" Target="../media/image57.tmp"/><Relationship Id="rId5" Type="http://schemas.openxmlformats.org/officeDocument/2006/relationships/image" Target="../media/image56.tmp"/><Relationship Id="rId4" Type="http://schemas.openxmlformats.org/officeDocument/2006/relationships/image" Target="../media/image55.tmp"/></Relationships>
</file>

<file path=ppt/slides/_rels/slide23.xml.rels><?xml version="1.0" encoding="UTF-8" standalone="yes"?>
<Relationships xmlns="http://schemas.openxmlformats.org/package/2006/relationships"><Relationship Id="rId3" Type="http://schemas.openxmlformats.org/officeDocument/2006/relationships/image" Target="../media/image59.tmp"/><Relationship Id="rId7" Type="http://schemas.openxmlformats.org/officeDocument/2006/relationships/image" Target="../media/image63.tmp"/><Relationship Id="rId2" Type="http://schemas.openxmlformats.org/officeDocument/2006/relationships/image" Target="../media/image58.tmp"/><Relationship Id="rId1" Type="http://schemas.openxmlformats.org/officeDocument/2006/relationships/slideLayout" Target="../slideLayouts/slideLayout2.xml"/><Relationship Id="rId6" Type="http://schemas.openxmlformats.org/officeDocument/2006/relationships/image" Target="../media/image62.tmp"/><Relationship Id="rId5" Type="http://schemas.openxmlformats.org/officeDocument/2006/relationships/image" Target="../media/image61.tmp"/><Relationship Id="rId4" Type="http://schemas.openxmlformats.org/officeDocument/2006/relationships/image" Target="../media/image60.tmp"/></Relationships>
</file>

<file path=ppt/slides/_rels/slide24.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accelconf.web.cern.ch/AccelConf/ipac2017/papers/wepab031.pdf" TargetMode="External"/><Relationship Id="rId3" Type="http://schemas.openxmlformats.org/officeDocument/2006/relationships/hyperlink" Target="https://www.energy.gov/eere/amo/articles/artificial-intelligence-future-new-materials-discovery" TargetMode="External"/><Relationship Id="rId7" Type="http://schemas.openxmlformats.org/officeDocument/2006/relationships/hyperlink" Target="https://confluence.slac.stanford.edu/display/AI/AI+Seminar" TargetMode="External"/><Relationship Id="rId2" Type="http://schemas.openxmlformats.org/officeDocument/2006/relationships/hyperlink" Target="https://www6.slac.stanford.edu/news/2018-04-13-scientists-use-machine-learning-speed-discovery-metallic-glass.aspx" TargetMode="External"/><Relationship Id="rId1" Type="http://schemas.openxmlformats.org/officeDocument/2006/relationships/slideLayout" Target="../slideLayouts/slideLayout2.xml"/><Relationship Id="rId6" Type="http://schemas.openxmlformats.org/officeDocument/2006/relationships/hyperlink" Target="https://cds.cern.ch/record/2309558/?ln=en" TargetMode="External"/><Relationship Id="rId5" Type="http://schemas.openxmlformats.org/officeDocument/2006/relationships/hyperlink" Target="https://cds.cern.ch/record/2305965/files/tupha204.pdf" TargetMode="External"/><Relationship Id="rId4" Type="http://schemas.openxmlformats.org/officeDocument/2006/relationships/hyperlink" Target="https://conf.slac.stanford.edu/icfa-ml-2018/" TargetMode="External"/><Relationship Id="rId9" Type="http://schemas.openxmlformats.org/officeDocument/2006/relationships/hyperlink" Target="http://ucanalytics.com/blogs/bayes-theorem-monty-hall-proble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CA" dirty="0"/>
              <a:t>Machine Learning @ SLAC	</a:t>
            </a:r>
          </a:p>
        </p:txBody>
      </p:sp>
      <p:sp>
        <p:nvSpPr>
          <p:cNvPr id="6" name="Subtitle 5"/>
          <p:cNvSpPr>
            <a:spLocks noGrp="1"/>
          </p:cNvSpPr>
          <p:nvPr>
            <p:ph type="subTitle" idx="1"/>
          </p:nvPr>
        </p:nvSpPr>
        <p:spPr/>
        <p:txBody>
          <a:bodyPr/>
          <a:lstStyle/>
          <a:p>
            <a:r>
              <a:rPr lang="en-CA" dirty="0">
                <a:solidFill>
                  <a:schemeClr val="tx1"/>
                </a:solidFill>
              </a:rPr>
              <a:t>William </a:t>
            </a:r>
            <a:r>
              <a:rPr lang="en-CA" dirty="0" err="1">
                <a:solidFill>
                  <a:schemeClr val="tx1"/>
                </a:solidFill>
              </a:rPr>
              <a:t>Colocho</a:t>
            </a:r>
            <a:r>
              <a:rPr lang="en-CA" dirty="0">
                <a:solidFill>
                  <a:schemeClr val="tx1"/>
                </a:solidFill>
              </a:rPr>
              <a:t>, Matt Gibbs, Chris Zimmer</a:t>
            </a:r>
          </a:p>
        </p:txBody>
      </p:sp>
      <p:sp>
        <p:nvSpPr>
          <p:cNvPr id="5" name="Text Placeholder 4"/>
          <p:cNvSpPr>
            <a:spLocks noGrp="1"/>
          </p:cNvSpPr>
          <p:nvPr>
            <p:ph type="body" sz="quarter" idx="11"/>
          </p:nvPr>
        </p:nvSpPr>
        <p:spPr/>
        <p:txBody>
          <a:bodyPr/>
          <a:lstStyle/>
          <a:p>
            <a:endParaRPr lang="en-CA" dirty="0"/>
          </a:p>
        </p:txBody>
      </p:sp>
      <p:sp>
        <p:nvSpPr>
          <p:cNvPr id="3" name="TextBox 2"/>
          <p:cNvSpPr txBox="1"/>
          <p:nvPr/>
        </p:nvSpPr>
        <p:spPr>
          <a:xfrm>
            <a:off x="3724102" y="499387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03776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Collimation Alignment </a:t>
            </a:r>
            <a:r>
              <a:rPr lang="mr-IN" dirty="0"/>
              <a:t>–</a:t>
            </a:r>
            <a:r>
              <a:rPr lang="en-US" dirty="0"/>
              <a:t> Spike extraction </a:t>
            </a:r>
            <a:endParaRPr lang="en-GB" dirty="0"/>
          </a:p>
        </p:txBody>
      </p:sp>
      <p:sp>
        <p:nvSpPr>
          <p:cNvPr id="3" name="Content Placeholder 2"/>
          <p:cNvSpPr>
            <a:spLocks noGrp="1"/>
          </p:cNvSpPr>
          <p:nvPr>
            <p:ph idx="1"/>
          </p:nvPr>
        </p:nvSpPr>
        <p:spPr>
          <a:xfrm>
            <a:off x="309289" y="1072694"/>
            <a:ext cx="8088113" cy="3742497"/>
          </a:xfrm>
        </p:spPr>
        <p:txBody>
          <a:bodyPr/>
          <a:lstStyle/>
          <a:p>
            <a:pPr marL="0" indent="0">
              <a:buNone/>
            </a:pPr>
            <a:r>
              <a:rPr lang="en-US" dirty="0"/>
              <a:t>5 features extracted:</a:t>
            </a:r>
          </a:p>
          <a:p>
            <a:r>
              <a:rPr lang="en-US" dirty="0"/>
              <a:t>Collimator Position</a:t>
            </a:r>
          </a:p>
          <a:p>
            <a:r>
              <a:rPr lang="en-US" dirty="0"/>
              <a:t>Spike Height</a:t>
            </a:r>
          </a:p>
          <a:p>
            <a:r>
              <a:rPr lang="en-US" dirty="0"/>
              <a:t>3 parameters from </a:t>
            </a:r>
            <a:br>
              <a:rPr lang="en-US" dirty="0"/>
            </a:br>
            <a:r>
              <a:rPr lang="en-US" dirty="0"/>
              <a:t>exponential decay</a:t>
            </a:r>
          </a:p>
          <a:p>
            <a:endParaRPr lang="en-US" dirty="0"/>
          </a:p>
          <a:p>
            <a:endParaRPr lang="en-US" dirty="0"/>
          </a:p>
          <a:p>
            <a:endParaRPr lang="en-US" dirty="0"/>
          </a:p>
          <a:p>
            <a:pPr marL="0" indent="0">
              <a:buNone/>
            </a:pPr>
            <a:r>
              <a:rPr lang="en-US" dirty="0"/>
              <a:t>Dataset used has about ~1500 samples (e.g. 80% training, 20% test)</a:t>
            </a:r>
            <a:endParaRPr lang="en-GB" dirty="0"/>
          </a:p>
        </p:txBody>
      </p:sp>
      <p:pic>
        <p:nvPicPr>
          <p:cNvPr id="4" name="Picture 3"/>
          <p:cNvPicPr>
            <a:picLocks noChangeAspect="1"/>
          </p:cNvPicPr>
          <p:nvPr/>
        </p:nvPicPr>
        <p:blipFill>
          <a:blip r:embed="rId2"/>
          <a:stretch>
            <a:fillRect/>
          </a:stretch>
        </p:blipFill>
        <p:spPr>
          <a:xfrm>
            <a:off x="628652" y="2943944"/>
            <a:ext cx="2103077" cy="740649"/>
          </a:xfrm>
          <a:prstGeom prst="rect">
            <a:avLst/>
          </a:prstGeom>
        </p:spPr>
      </p:pic>
      <p:pic>
        <p:nvPicPr>
          <p:cNvPr id="5" name="Picture 4"/>
          <p:cNvPicPr>
            <a:picLocks noChangeAspect="1"/>
          </p:cNvPicPr>
          <p:nvPr/>
        </p:nvPicPr>
        <p:blipFill rotWithShape="1">
          <a:blip r:embed="rId3"/>
          <a:srcRect l="30757" t="58359" r="19257"/>
          <a:stretch/>
        </p:blipFill>
        <p:spPr>
          <a:xfrm>
            <a:off x="3051090" y="985145"/>
            <a:ext cx="5772216" cy="2823474"/>
          </a:xfrm>
          <a:prstGeom prst="rect">
            <a:avLst/>
          </a:prstGeom>
        </p:spPr>
      </p:pic>
      <p:sp>
        <p:nvSpPr>
          <p:cNvPr id="6" name="Date Placeholder 5"/>
          <p:cNvSpPr>
            <a:spLocks noGrp="1"/>
          </p:cNvSpPr>
          <p:nvPr>
            <p:ph type="dt" sz="half" idx="10"/>
          </p:nvPr>
        </p:nvSpPr>
        <p:spPr/>
        <p:txBody>
          <a:bodyPr/>
          <a:lstStyle/>
          <a:p>
            <a:r>
              <a:rPr lang="en-GB">
                <a:solidFill>
                  <a:prstClr val="black">
                    <a:tint val="75000"/>
                  </a:prstClr>
                </a:solidFill>
              </a:rPr>
              <a:t>28/02/2018</a:t>
            </a:r>
          </a:p>
        </p:txBody>
      </p:sp>
      <p:sp>
        <p:nvSpPr>
          <p:cNvPr id="7" name="Footer Placeholder 6"/>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8" name="Slide Number Placeholder 7"/>
          <p:cNvSpPr>
            <a:spLocks noGrp="1"/>
          </p:cNvSpPr>
          <p:nvPr>
            <p:ph type="sldNum" sz="quarter" idx="12"/>
          </p:nvPr>
        </p:nvSpPr>
        <p:spPr/>
        <p:txBody>
          <a:bodyPr/>
          <a:lstStyle/>
          <a:p>
            <a:fld id="{ECC87556-E883-4D28-A9DB-D8D764F4BFB3}" type="slidenum">
              <a:rPr lang="en-GB" smtClean="0">
                <a:solidFill>
                  <a:prstClr val="black">
                    <a:tint val="75000"/>
                  </a:prstClr>
                </a:solidFill>
              </a:rPr>
              <a:pPr/>
              <a:t>10</a:t>
            </a:fld>
            <a:endParaRPr lang="en-GB">
              <a:solidFill>
                <a:prstClr val="black">
                  <a:tint val="75000"/>
                </a:prstClr>
              </a:solidFill>
            </a:endParaRPr>
          </a:p>
        </p:txBody>
      </p:sp>
      <p:sp>
        <p:nvSpPr>
          <p:cNvPr id="9" name="Rectangle 8"/>
          <p:cNvSpPr/>
          <p:nvPr/>
        </p:nvSpPr>
        <p:spPr>
          <a:xfrm>
            <a:off x="7098172" y="3614132"/>
            <a:ext cx="1811070" cy="288539"/>
          </a:xfrm>
          <a:prstGeom prst="rect">
            <a:avLst/>
          </a:prstGeom>
        </p:spPr>
        <p:txBody>
          <a:bodyPr wrap="none" lIns="68579" tIns="34289" rIns="68579" bIns="34289">
            <a:spAutoFit/>
          </a:bodyPr>
          <a:lstStyle/>
          <a:p>
            <a:pPr defTabSz="685783"/>
            <a:r>
              <a:rPr lang="en-US" sz="1400" dirty="0">
                <a:solidFill>
                  <a:prstClr val="black"/>
                </a:solidFill>
              </a:rPr>
              <a:t>Courtesy: G. Azzopardi</a:t>
            </a:r>
            <a:endParaRPr lang="en-GB" sz="1400" dirty="0">
              <a:solidFill>
                <a:prstClr val="black"/>
              </a:solidFill>
            </a:endParaRPr>
          </a:p>
        </p:txBody>
      </p:sp>
    </p:spTree>
    <p:extLst>
      <p:ext uri="{BB962C8B-B14F-4D97-AF65-F5344CB8AC3E}">
        <p14:creationId xmlns:p14="http://schemas.microsoft.com/office/powerpoint/2010/main" val="3257689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9420C-7FE1-E340-9528-5B735C87D4DC}"/>
              </a:ext>
            </a:extLst>
          </p:cNvPr>
          <p:cNvSpPr>
            <a:spLocks noGrp="1"/>
          </p:cNvSpPr>
          <p:nvPr>
            <p:ph type="title"/>
          </p:nvPr>
        </p:nvSpPr>
        <p:spPr/>
        <p:txBody>
          <a:bodyPr/>
          <a:lstStyle/>
          <a:p>
            <a:r>
              <a:rPr lang="en-US" b="0" dirty="0"/>
              <a:t>Areas for potential ML applications – Anomaly detection for the cavity signals </a:t>
            </a:r>
          </a:p>
        </p:txBody>
      </p:sp>
      <p:sp>
        <p:nvSpPr>
          <p:cNvPr id="3" name="Content Placeholder 2">
            <a:extLst>
              <a:ext uri="{FF2B5EF4-FFF2-40B4-BE49-F238E27FC236}">
                <a16:creationId xmlns:a16="http://schemas.microsoft.com/office/drawing/2014/main" id="{32F67D06-7983-754C-A5F9-05F586D04E3F}"/>
              </a:ext>
            </a:extLst>
          </p:cNvPr>
          <p:cNvSpPr>
            <a:spLocks noGrp="1"/>
          </p:cNvSpPr>
          <p:nvPr>
            <p:ph idx="1"/>
          </p:nvPr>
        </p:nvSpPr>
        <p:spPr>
          <a:xfrm>
            <a:off x="467917" y="945293"/>
            <a:ext cx="8208168" cy="3595175"/>
          </a:xfrm>
        </p:spPr>
        <p:txBody>
          <a:bodyPr/>
          <a:lstStyle/>
          <a:p>
            <a:pPr>
              <a:lnSpc>
                <a:spcPct val="100000"/>
              </a:lnSpc>
            </a:pPr>
            <a:r>
              <a:rPr lang="en-US" dirty="0"/>
              <a:t>Cavity fault detection requires: </a:t>
            </a:r>
            <a:r>
              <a:rPr lang="en-US" dirty="0" err="1"/>
              <a:t>U</a:t>
            </a:r>
            <a:r>
              <a:rPr lang="en-US" baseline="-25000" dirty="0" err="1"/>
              <a:t>for</a:t>
            </a:r>
            <a:r>
              <a:rPr lang="en-US" dirty="0"/>
              <a:t>, </a:t>
            </a:r>
            <a:r>
              <a:rPr lang="en-US" dirty="0" err="1"/>
              <a:t>U</a:t>
            </a:r>
            <a:r>
              <a:rPr lang="en-US" baseline="-25000" dirty="0" err="1"/>
              <a:t>ref</a:t>
            </a:r>
            <a:r>
              <a:rPr lang="en-US" dirty="0"/>
              <a:t>, </a:t>
            </a:r>
            <a:r>
              <a:rPr lang="en-US" dirty="0" err="1"/>
              <a:t>U</a:t>
            </a:r>
            <a:r>
              <a:rPr lang="en-US" baseline="-25000" dirty="0" err="1"/>
              <a:t>probe</a:t>
            </a:r>
            <a:endParaRPr lang="en-US" baseline="-25000" dirty="0"/>
          </a:p>
          <a:p>
            <a:pPr>
              <a:lnSpc>
                <a:spcPct val="100000"/>
              </a:lnSpc>
            </a:pPr>
            <a:r>
              <a:rPr lang="en-US" dirty="0"/>
              <a:t>Data rates to DAQ per cavity per pulse:</a:t>
            </a:r>
          </a:p>
          <a:p>
            <a:pPr lvl="1"/>
            <a:r>
              <a:rPr lang="en-US" dirty="0"/>
              <a:t>2048 x 2 x 3 x 16bit = 24.6kB</a:t>
            </a:r>
          </a:p>
          <a:p>
            <a:pPr lvl="1"/>
            <a:r>
              <a:rPr lang="en-US" dirty="0"/>
              <a:t>Pulses per Day = 864000</a:t>
            </a:r>
          </a:p>
          <a:p>
            <a:pPr lvl="1"/>
            <a:r>
              <a:rPr lang="en-US" dirty="0"/>
              <a:t>700 cavities </a:t>
            </a:r>
            <a:r>
              <a:rPr lang="en-US" dirty="0">
                <a:sym typeface="Wingdings" panose="05000000000000000000" pitchFamily="2" charset="2"/>
              </a:rPr>
              <a:t> </a:t>
            </a:r>
            <a:r>
              <a:rPr lang="en-US" b="1" dirty="0">
                <a:sym typeface="Wingdings" panose="05000000000000000000" pitchFamily="2" charset="2"/>
              </a:rPr>
              <a:t>604 Mio </a:t>
            </a:r>
            <a:r>
              <a:rPr lang="en-US" dirty="0">
                <a:sym typeface="Wingdings" panose="05000000000000000000" pitchFamily="2" charset="2"/>
              </a:rPr>
              <a:t>events/day</a:t>
            </a:r>
            <a:endParaRPr lang="en-US" dirty="0"/>
          </a:p>
          <a:p>
            <a:pPr lvl="1">
              <a:lnSpc>
                <a:spcPct val="100000"/>
              </a:lnSpc>
            </a:pPr>
            <a:r>
              <a:rPr lang="en-US" dirty="0"/>
              <a:t>Total data/day = </a:t>
            </a:r>
            <a:r>
              <a:rPr lang="en-US" b="1" dirty="0"/>
              <a:t>14.8 TB</a:t>
            </a:r>
            <a:endParaRPr lang="en-US" dirty="0"/>
          </a:p>
          <a:p>
            <a:pPr>
              <a:lnSpc>
                <a:spcPct val="100000"/>
              </a:lnSpc>
            </a:pPr>
            <a:r>
              <a:rPr lang="en-US" b="1" dirty="0">
                <a:sym typeface="Wingdings" panose="05000000000000000000" pitchFamily="2" charset="2"/>
              </a:rPr>
              <a:t>Good statistics </a:t>
            </a:r>
            <a:r>
              <a:rPr lang="en-US" dirty="0">
                <a:sym typeface="Wingdings" panose="05000000000000000000" pitchFamily="2" charset="2"/>
              </a:rPr>
              <a:t>(ensemble &amp; events)</a:t>
            </a:r>
          </a:p>
          <a:p>
            <a:pPr marL="0" indent="0">
              <a:lnSpc>
                <a:spcPct val="100000"/>
              </a:lnSpc>
              <a:buNone/>
            </a:pPr>
            <a:r>
              <a:rPr lang="en-US" b="1" dirty="0">
                <a:sym typeface="Wingdings" panose="05000000000000000000" pitchFamily="2" charset="2"/>
              </a:rPr>
              <a:t>Questions we like to address:</a:t>
            </a:r>
          </a:p>
          <a:p>
            <a:pPr lvl="1"/>
            <a:r>
              <a:rPr lang="en-US" dirty="0"/>
              <a:t>How many cav./pulses behave normally</a:t>
            </a:r>
          </a:p>
          <a:p>
            <a:pPr lvl="1"/>
            <a:r>
              <a:rPr lang="en-US" dirty="0"/>
              <a:t>Cav/Pulses out of nominal operation range</a:t>
            </a:r>
          </a:p>
          <a:p>
            <a:pPr lvl="1"/>
            <a:r>
              <a:rPr lang="en-US" dirty="0"/>
              <a:t>Reliably quench detection and reaction</a:t>
            </a:r>
          </a:p>
          <a:p>
            <a:pPr lvl="1"/>
            <a:r>
              <a:rPr lang="en-US" dirty="0"/>
              <a:t>Anomalies: due to parameter changes</a:t>
            </a:r>
          </a:p>
          <a:p>
            <a:pPr lvl="1"/>
            <a:r>
              <a:rPr lang="en-US" dirty="0">
                <a:solidFill>
                  <a:schemeClr val="bg1"/>
                </a:solidFill>
              </a:rPr>
              <a:t>Anomalies:</a:t>
            </a:r>
            <a:r>
              <a:rPr lang="en-US" dirty="0"/>
              <a:t> due to digital / communication/ readout </a:t>
            </a:r>
          </a:p>
        </p:txBody>
      </p:sp>
      <p:grpSp>
        <p:nvGrpSpPr>
          <p:cNvPr id="27" name="Group 26">
            <a:extLst>
              <a:ext uri="{FF2B5EF4-FFF2-40B4-BE49-F238E27FC236}">
                <a16:creationId xmlns:a16="http://schemas.microsoft.com/office/drawing/2014/main" id="{2A070B0F-3723-DE41-A0CF-98E3728A883F}"/>
              </a:ext>
            </a:extLst>
          </p:cNvPr>
          <p:cNvGrpSpPr/>
          <p:nvPr/>
        </p:nvGrpSpPr>
        <p:grpSpPr>
          <a:xfrm>
            <a:off x="6109530" y="945293"/>
            <a:ext cx="2566556" cy="2093361"/>
            <a:chOff x="8021780" y="1037966"/>
            <a:chExt cx="3422075" cy="2791148"/>
          </a:xfrm>
        </p:grpSpPr>
        <p:pic>
          <p:nvPicPr>
            <p:cNvPr id="10" name="Picture 9">
              <a:extLst>
                <a:ext uri="{FF2B5EF4-FFF2-40B4-BE49-F238E27FC236}">
                  <a16:creationId xmlns:a16="http://schemas.microsoft.com/office/drawing/2014/main" id="{9CE87A0A-85A4-5440-A462-7C8064EC6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780" y="1037966"/>
              <a:ext cx="3075277" cy="2791148"/>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839377B0-6E07-3748-AA0B-E63F2EF8E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7146" y="1425485"/>
              <a:ext cx="916709" cy="530382"/>
            </a:xfrm>
            <a:prstGeom prst="rect">
              <a:avLst/>
            </a:prstGeom>
            <a:ln>
              <a:noFill/>
            </a:ln>
            <a:effectLst>
              <a:outerShdw blurRad="292100" dist="139700" dir="2700000" algn="tl" rotWithShape="0">
                <a:srgbClr val="333333">
                  <a:alpha val="65000"/>
                </a:srgbClr>
              </a:outerShdw>
            </a:effectLst>
          </p:spPr>
        </p:pic>
      </p:grpSp>
      <p:pic>
        <p:nvPicPr>
          <p:cNvPr id="29" name="Picture 28">
            <a:extLst>
              <a:ext uri="{FF2B5EF4-FFF2-40B4-BE49-F238E27FC236}">
                <a16:creationId xmlns:a16="http://schemas.microsoft.com/office/drawing/2014/main" id="{C44D0506-4EA0-C741-BC9C-9BDD8863DA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085" y="2098731"/>
            <a:ext cx="2854469" cy="22134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93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p:cNvSpPr>
            <a:spLocks noGrp="1"/>
          </p:cNvSpPr>
          <p:nvPr>
            <p:ph type="title"/>
          </p:nvPr>
        </p:nvSpPr>
        <p:spPr/>
        <p:txBody>
          <a:bodyPr/>
          <a:lstStyle/>
          <a:p>
            <a:endParaRPr lang="en-US"/>
          </a:p>
        </p:txBody>
      </p:sp>
      <p:pic>
        <p:nvPicPr>
          <p:cNvPr id="5" name="Content Placeholder 4" descr="Screen Clipping"/>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862" y="56395"/>
            <a:ext cx="7239000" cy="5143923"/>
          </a:xfrm>
        </p:spPr>
      </p:pic>
    </p:spTree>
    <p:extLst>
      <p:ext uri="{BB962C8B-B14F-4D97-AF65-F5344CB8AC3E}">
        <p14:creationId xmlns:p14="http://schemas.microsoft.com/office/powerpoint/2010/main" val="359052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Screen Clipping">
            <a:extLst>
              <a:ext uri="{FF2B5EF4-FFF2-40B4-BE49-F238E27FC236}">
                <a16:creationId xmlns:a16="http://schemas.microsoft.com/office/drawing/2014/main" id="{6530AD48-5C61-014A-A125-7E2777EFD9FF}"/>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6200" y="37440"/>
            <a:ext cx="6477000" cy="4890135"/>
          </a:xfrm>
          <a:prstGeom prst="rect">
            <a:avLst/>
          </a:prstGeom>
        </p:spPr>
      </p:pic>
      <p:sp>
        <p:nvSpPr>
          <p:cNvPr id="2" name="Slide Number Placeholder 1">
            <a:extLst>
              <a:ext uri="{FF2B5EF4-FFF2-40B4-BE49-F238E27FC236}">
                <a16:creationId xmlns:a16="http://schemas.microsoft.com/office/drawing/2014/main" id="{EE95B2EA-374B-2940-A255-BDE19070EEA9}"/>
              </a:ext>
            </a:extLst>
          </p:cNvPr>
          <p:cNvSpPr>
            <a:spLocks noGrp="1"/>
          </p:cNvSpPr>
          <p:nvPr>
            <p:ph type="sldNum" sz="quarter" idx="11"/>
          </p:nvPr>
        </p:nvSpPr>
        <p:spPr>
          <a:xfrm>
            <a:off x="6457950" y="4767262"/>
            <a:ext cx="2057400" cy="273844"/>
          </a:xfrm>
        </p:spPr>
        <p:txBody>
          <a:bodyPr vert="horz" lIns="91440" tIns="45720" rIns="91440" bIns="45720" rtlCol="0" anchor="ctr">
            <a:normAutofit/>
          </a:bodyPr>
          <a:lstStyle/>
          <a:p>
            <a:pPr algn="r">
              <a:lnSpc>
                <a:spcPct val="90000"/>
              </a:lnSpc>
              <a:spcAft>
                <a:spcPts val="600"/>
              </a:spcAft>
            </a:pPr>
            <a:fld id="{5BD36294-2849-48A8-8531-5354CF3095D2}" type="slidenum">
              <a:rPr lang="en-US" sz="1200" smtClean="0">
                <a:solidFill>
                  <a:schemeClr val="tx1">
                    <a:tint val="75000"/>
                  </a:schemeClr>
                </a:solidFill>
                <a:latin typeface="+mn-lt"/>
                <a:cs typeface="+mn-cs"/>
              </a:rPr>
              <a:pPr algn="r">
                <a:lnSpc>
                  <a:spcPct val="90000"/>
                </a:lnSpc>
                <a:spcAft>
                  <a:spcPts val="600"/>
                </a:spcAft>
              </a:pPr>
              <a:t>13</a:t>
            </a:fld>
            <a:endParaRPr lang="en-US" sz="1200">
              <a:solidFill>
                <a:schemeClr val="tx1">
                  <a:tint val="75000"/>
                </a:schemeClr>
              </a:solidFill>
              <a:latin typeface="+mn-lt"/>
              <a:cs typeface="+mn-cs"/>
            </a:endParaRPr>
          </a:p>
        </p:txBody>
      </p:sp>
    </p:spTree>
    <p:extLst>
      <p:ext uri="{BB962C8B-B14F-4D97-AF65-F5344CB8AC3E}">
        <p14:creationId xmlns:p14="http://schemas.microsoft.com/office/powerpoint/2010/main" val="19558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pPr>
              <a:defRPr/>
            </a:pPr>
            <a:endParaRPr lang="en-US" dirty="0">
              <a:solidFill>
                <a:srgbClr val="000000"/>
              </a:solidFill>
            </a:endParaRPr>
          </a:p>
          <a:p>
            <a:pPr>
              <a:defRPr/>
            </a:pPr>
            <a:r>
              <a:rPr lang="en-US" dirty="0">
                <a:solidFill>
                  <a:srgbClr val="000000"/>
                </a:solidFill>
              </a:rPr>
              <a:t>Page </a:t>
            </a:r>
            <a:fld id="{FF7FA609-7ABB-431C-9317-73AC575FD9BE}" type="slidenum">
              <a:rPr lang="en-US" smtClean="0">
                <a:solidFill>
                  <a:srgbClr val="000000"/>
                </a:solidFill>
              </a:rPr>
              <a:pPr>
                <a:defRPr/>
              </a:pPr>
              <a:t>14</a:t>
            </a:fld>
            <a:endParaRPr lang="en-US" dirty="0">
              <a:solidFill>
                <a:srgbClr val="000000"/>
              </a:solidFill>
            </a:endParaRPr>
          </a:p>
          <a:p>
            <a:pPr>
              <a:defRPr/>
            </a:pPr>
            <a:endParaRPr lang="en-US" dirty="0">
              <a:solidFill>
                <a:srgbClr val="000000"/>
              </a:solidFill>
            </a:endParaRPr>
          </a:p>
        </p:txBody>
      </p:sp>
      <p:sp>
        <p:nvSpPr>
          <p:cNvPr id="10" name="Content Placeholder 2"/>
          <p:cNvSpPr txBox="1">
            <a:spLocks/>
          </p:cNvSpPr>
          <p:nvPr/>
        </p:nvSpPr>
        <p:spPr>
          <a:xfrm>
            <a:off x="0" y="848917"/>
            <a:ext cx="5638800" cy="20085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spcAft>
                <a:spcPct val="0"/>
              </a:spcAft>
              <a:buFont typeface="Wingdings" pitchFamily="2" charset="2"/>
              <a:buChar char="Ø"/>
            </a:pPr>
            <a:r>
              <a:rPr lang="en-US" sz="2400" dirty="0">
                <a:solidFill>
                  <a:srgbClr val="000000"/>
                </a:solidFill>
                <a:latin typeface="Calibri" pitchFamily="34" charset="0"/>
              </a:rPr>
              <a:t>5.5 </a:t>
            </a:r>
            <a:r>
              <a:rPr lang="en-US" sz="2400" dirty="0" err="1">
                <a:solidFill>
                  <a:srgbClr val="000000"/>
                </a:solidFill>
                <a:latin typeface="Calibri" pitchFamily="34" charset="0"/>
              </a:rPr>
              <a:t>KeV</a:t>
            </a:r>
            <a:r>
              <a:rPr lang="en-US" sz="2400" dirty="0">
                <a:solidFill>
                  <a:srgbClr val="000000"/>
                </a:solidFill>
                <a:latin typeface="Calibri" pitchFamily="34" charset="0"/>
              </a:rPr>
              <a:t> Self-seeding FEL</a:t>
            </a:r>
          </a:p>
          <a:p>
            <a:pPr lvl="1" fontAlgn="base">
              <a:spcAft>
                <a:spcPct val="0"/>
              </a:spcAft>
              <a:buFont typeface="Calibri" pitchFamily="34" charset="0"/>
              <a:buChar char="̶"/>
            </a:pPr>
            <a:r>
              <a:rPr lang="en-US" sz="2000" dirty="0">
                <a:solidFill>
                  <a:srgbClr val="000000"/>
                </a:solidFill>
                <a:latin typeface="Calibri" pitchFamily="34" charset="0"/>
              </a:rPr>
              <a:t>More than doubled peak energy</a:t>
            </a:r>
          </a:p>
          <a:p>
            <a:pPr lvl="1" fontAlgn="base">
              <a:spcAft>
                <a:spcPct val="0"/>
              </a:spcAft>
              <a:buFont typeface="Calibri" pitchFamily="34" charset="0"/>
              <a:buChar char="̶"/>
            </a:pPr>
            <a:r>
              <a:rPr lang="en-US" sz="2000" dirty="0">
                <a:solidFill>
                  <a:srgbClr val="000000"/>
                </a:solidFill>
                <a:latin typeface="Calibri" pitchFamily="34" charset="0"/>
              </a:rPr>
              <a:t>Zig-zag taper profile: ~ 1 </a:t>
            </a:r>
            <a:r>
              <a:rPr lang="en-US" sz="2000" dirty="0" err="1">
                <a:solidFill>
                  <a:srgbClr val="000000"/>
                </a:solidFill>
                <a:latin typeface="Calibri" pitchFamily="34" charset="0"/>
              </a:rPr>
              <a:t>mJ</a:t>
            </a:r>
            <a:r>
              <a:rPr lang="en-US" sz="2000" dirty="0">
                <a:solidFill>
                  <a:srgbClr val="000000"/>
                </a:solidFill>
                <a:latin typeface="Calibri" pitchFamily="34" charset="0"/>
              </a:rPr>
              <a:t> in 10 fs</a:t>
            </a:r>
          </a:p>
          <a:p>
            <a:pPr fontAlgn="base">
              <a:spcAft>
                <a:spcPct val="0"/>
              </a:spcAft>
              <a:buFont typeface="Arial" panose="020B0604020202020204" pitchFamily="34" charset="0"/>
              <a:buBlip>
                <a:blip r:embed="rId2"/>
              </a:buBlip>
            </a:pPr>
            <a:endParaRPr lang="en-US" sz="2400" dirty="0">
              <a:solidFill>
                <a:srgbClr val="000000"/>
              </a:solidFill>
              <a:latin typeface="Calibri" pitchFamily="34"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582" r="35787"/>
          <a:stretch/>
        </p:blipFill>
        <p:spPr bwMode="auto">
          <a:xfrm>
            <a:off x="0" y="2057400"/>
            <a:ext cx="3796496"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14351"/>
            <a:ext cx="4040000" cy="241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4454" y="3000958"/>
            <a:ext cx="3536746" cy="1971093"/>
          </a:xfrm>
          <a:prstGeom prst="rect">
            <a:avLst/>
          </a:prstGeom>
        </p:spPr>
      </p:pic>
      <p:sp>
        <p:nvSpPr>
          <p:cNvPr id="11" name="TextBox 10"/>
          <p:cNvSpPr txBox="1"/>
          <p:nvPr/>
        </p:nvSpPr>
        <p:spPr>
          <a:xfrm>
            <a:off x="6172200" y="3257550"/>
            <a:ext cx="2277122" cy="307777"/>
          </a:xfrm>
          <a:prstGeom prst="rect">
            <a:avLst/>
          </a:prstGeom>
          <a:solidFill>
            <a:srgbClr val="CCFFFF"/>
          </a:solidFill>
        </p:spPr>
        <p:txBody>
          <a:bodyPr wrap="square" rtlCol="0">
            <a:spAutoFit/>
          </a:bodyPr>
          <a:lstStyle/>
          <a:p>
            <a:pPr marL="285750" indent="-285750" fontAlgn="base">
              <a:spcBef>
                <a:spcPct val="0"/>
              </a:spcBef>
              <a:spcAft>
                <a:spcPct val="0"/>
              </a:spcAft>
            </a:pPr>
            <a:r>
              <a:rPr lang="en-US" sz="1400" b="1" i="1" dirty="0">
                <a:solidFill>
                  <a:srgbClr val="000000"/>
                </a:solidFill>
                <a:effectLst>
                  <a:outerShdw blurRad="38100" dist="38100" dir="2700000" algn="tl">
                    <a:srgbClr val="000000">
                      <a:alpha val="43137"/>
                    </a:srgbClr>
                  </a:outerShdw>
                </a:effectLst>
                <a:latin typeface="Calibri" pitchFamily="34" charset="0"/>
                <a:cs typeface="Calibri" pitchFamily="34" charset="0"/>
              </a:rPr>
              <a:t>Paper in preparation</a:t>
            </a:r>
            <a:r>
              <a:rPr lang="en-US" sz="1400" b="1" dirty="0">
                <a:solidFill>
                  <a:srgbClr val="000000"/>
                </a:solidFill>
                <a:effectLst>
                  <a:outerShdw blurRad="38100" dist="38100" dir="2700000" algn="tl">
                    <a:srgbClr val="000000">
                      <a:alpha val="43137"/>
                    </a:srgbClr>
                  </a:outerShdw>
                </a:effectLst>
                <a:latin typeface="Calibri" pitchFamily="34" charset="0"/>
                <a:cs typeface="Calibri" pitchFamily="34" charset="0"/>
              </a:rPr>
              <a:t>, 2017</a:t>
            </a:r>
          </a:p>
        </p:txBody>
      </p:sp>
    </p:spTree>
    <p:extLst>
      <p:ext uri="{BB962C8B-B14F-4D97-AF65-F5344CB8AC3E}">
        <p14:creationId xmlns:p14="http://schemas.microsoft.com/office/powerpoint/2010/main" val="199866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690E1C-21F4-BB44-92D9-EDDE39CBB1FA}"/>
              </a:ext>
            </a:extLst>
          </p:cNvPr>
          <p:cNvSpPr>
            <a:spLocks noGrp="1"/>
          </p:cNvSpPr>
          <p:nvPr>
            <p:ph type="sldNum" sz="quarter" idx="11"/>
          </p:nvPr>
        </p:nvSpPr>
        <p:spPr/>
        <p:txBody>
          <a:bodyPr/>
          <a:lstStyle/>
          <a:p>
            <a:fld id="{5BD36294-2849-48A8-8531-5354CF3095D2}" type="slidenum">
              <a:rPr lang="en-US" smtClean="0"/>
              <a:pPr/>
              <a:t>15</a:t>
            </a:fld>
            <a:endParaRPr lang="en-US" dirty="0"/>
          </a:p>
        </p:txBody>
      </p:sp>
      <p:sp>
        <p:nvSpPr>
          <p:cNvPr id="3" name="Title 2">
            <a:extLst>
              <a:ext uri="{FF2B5EF4-FFF2-40B4-BE49-F238E27FC236}">
                <a16:creationId xmlns:a16="http://schemas.microsoft.com/office/drawing/2014/main" id="{A665675F-B623-7A41-9F55-E88014A84C54}"/>
              </a:ext>
            </a:extLst>
          </p:cNvPr>
          <p:cNvSpPr>
            <a:spLocks noGrp="1"/>
          </p:cNvSpPr>
          <p:nvPr>
            <p:ph type="title"/>
          </p:nvPr>
        </p:nvSpPr>
        <p:spPr/>
        <p:txBody>
          <a:bodyPr/>
          <a:lstStyle/>
          <a:p>
            <a:r>
              <a:rPr lang="en-US" dirty="0"/>
              <a:t>Model Independent Analysis of Beam Centroid Data</a:t>
            </a:r>
          </a:p>
        </p:txBody>
      </p:sp>
      <p:sp>
        <p:nvSpPr>
          <p:cNvPr id="5" name="Content Placeholder 3">
            <a:extLst>
              <a:ext uri="{FF2B5EF4-FFF2-40B4-BE49-F238E27FC236}">
                <a16:creationId xmlns:a16="http://schemas.microsoft.com/office/drawing/2014/main" id="{391C33C6-23CC-FC47-BD06-9EF2D70AEDB1}"/>
              </a:ext>
            </a:extLst>
          </p:cNvPr>
          <p:cNvSpPr>
            <a:spLocks noGrp="1"/>
          </p:cNvSpPr>
          <p:nvPr>
            <p:ph sz="quarter" idx="14"/>
          </p:nvPr>
        </p:nvSpPr>
        <p:spPr>
          <a:xfrm>
            <a:off x="457200" y="932688"/>
            <a:ext cx="5486400" cy="3544062"/>
          </a:xfrm>
        </p:spPr>
        <p:txBody>
          <a:bodyPr>
            <a:normAutofit/>
          </a:bodyPr>
          <a:lstStyle/>
          <a:p>
            <a:pPr marL="342900" indent="-342900">
              <a:buFont typeface="Arial" panose="020B0604020202020204" pitchFamily="34" charset="0"/>
              <a:buChar char="•"/>
            </a:pPr>
            <a:r>
              <a:rPr lang="en-US" sz="1400" dirty="0"/>
              <a:t>Based on principal component analysis and interpretation of SVD</a:t>
            </a:r>
          </a:p>
          <a:p>
            <a:pPr marL="342900" indent="-342900">
              <a:buFont typeface="Arial" panose="020B0604020202020204" pitchFamily="34" charset="0"/>
              <a:buChar char="•"/>
            </a:pPr>
            <a:r>
              <a:rPr lang="en-US" sz="1400" dirty="0"/>
              <a:t>Uses BPM data, mostly non-invasive</a:t>
            </a:r>
          </a:p>
          <a:p>
            <a:pPr marL="342900" indent="-342900">
              <a:buFont typeface="Arial" panose="020B0604020202020204" pitchFamily="34" charset="0"/>
              <a:buChar char="•"/>
            </a:pPr>
            <a:r>
              <a:rPr lang="en-US" sz="1400" dirty="0"/>
              <a:t>Tool to deduce lattice functions from jitter</a:t>
            </a:r>
          </a:p>
          <a:p>
            <a:pPr marL="342900" indent="-342900">
              <a:buFont typeface="Arial" panose="020B0604020202020204" pitchFamily="34" charset="0"/>
              <a:buChar char="•"/>
            </a:pPr>
            <a:r>
              <a:rPr lang="en-US" sz="1400" dirty="0"/>
              <a:t>Possibility to identify other physical functions</a:t>
            </a:r>
          </a:p>
          <a:p>
            <a:pPr marL="342900" indent="-342900">
              <a:buFont typeface="Arial" panose="020B0604020202020204" pitchFamily="34" charset="0"/>
              <a:buChar char="•"/>
            </a:pPr>
            <a:r>
              <a:rPr lang="en-US" sz="1400" dirty="0"/>
              <a:t>New tool to track reproducibility questions</a:t>
            </a:r>
          </a:p>
          <a:p>
            <a:pPr marL="342900" indent="-342900">
              <a:buFont typeface="Arial" panose="020B0604020202020204" pitchFamily="34" charset="0"/>
              <a:buChar char="•"/>
            </a:pPr>
            <a:r>
              <a:rPr lang="en-US" sz="1400" dirty="0"/>
              <a:t>Used to identify questionable BPMs and improve BPM resolution limit</a:t>
            </a:r>
          </a:p>
          <a:p>
            <a:pPr marL="342900" indent="-342900">
              <a:buFont typeface="Arial" panose="020B0604020202020204" pitchFamily="34" charset="0"/>
              <a:buChar char="•"/>
            </a:pPr>
            <a:r>
              <a:rPr lang="en-US" sz="1400" dirty="0"/>
              <a:t>Kick Analysis helpful to find kick sources. </a:t>
            </a:r>
          </a:p>
          <a:p>
            <a:endParaRPr lang="en-US" sz="1800" dirty="0"/>
          </a:p>
        </p:txBody>
      </p:sp>
      <p:pic>
        <p:nvPicPr>
          <p:cNvPr id="6" name="Picture 5" descr="Figure 8">
            <a:extLst>
              <a:ext uri="{FF2B5EF4-FFF2-40B4-BE49-F238E27FC236}">
                <a16:creationId xmlns:a16="http://schemas.microsoft.com/office/drawing/2014/main" id="{DDE6F529-7148-A54C-87AC-922B62C48529}"/>
              </a:ext>
            </a:extLst>
          </p:cNvPr>
          <p:cNvPicPr>
            <a:picLocks noChangeAspect="1"/>
          </p:cNvPicPr>
          <p:nvPr/>
        </p:nvPicPr>
        <p:blipFill rotWithShape="1">
          <a:blip r:embed="rId2">
            <a:extLst>
              <a:ext uri="{28A0092B-C50C-407E-A947-70E740481C1C}">
                <a14:useLocalDpi xmlns:a14="http://schemas.microsoft.com/office/drawing/2010/main" val="0"/>
              </a:ext>
            </a:extLst>
          </a:blip>
          <a:srcRect t="10556" b="6111"/>
          <a:stretch/>
        </p:blipFill>
        <p:spPr>
          <a:xfrm>
            <a:off x="6120028" y="887058"/>
            <a:ext cx="2478815" cy="425644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8685234-94D9-7244-B90B-1005D8F68178}"/>
                  </a:ext>
                </a:extLst>
              </p:cNvPr>
              <p:cNvSpPr txBox="1"/>
              <p:nvPr/>
            </p:nvSpPr>
            <p:spPr>
              <a:xfrm>
                <a:off x="6911215" y="1668932"/>
                <a:ext cx="118940" cy="276999"/>
              </a:xfrm>
              <a:prstGeom prst="rect">
                <a:avLst/>
              </a:prstGeom>
              <a:solidFill>
                <a:schemeClr val="accent5">
                  <a:lumMod val="20000"/>
                  <a:lumOff val="80000"/>
                </a:schemeClr>
              </a:solidFill>
              <a:ln w="19050">
                <a:solidFill>
                  <a:schemeClr val="accent5">
                    <a:lumMod val="60000"/>
                    <a:lumOff val="40000"/>
                  </a:schemeClr>
                </a:solidFill>
              </a:ln>
              <a:effectLst>
                <a:innerShdw blurRad="228600" dist="88900" dir="5400000">
                  <a:schemeClr val="accent5">
                    <a:lumMod val="50000"/>
                    <a:alpha val="50000"/>
                  </a:schemeClr>
                </a:innerShdw>
              </a:effectLst>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200" b="1" i="1" dirty="0" smtClean="0">
                          <a:latin typeface="Cambria Math"/>
                          <a:ea typeface="Cambria Math"/>
                        </a:rPr>
                        <m:t>𝜷</m:t>
                      </m:r>
                    </m:oMath>
                  </m:oMathPara>
                </a14:m>
                <a:endParaRPr lang="en-US" sz="1200" b="1" dirty="0"/>
              </a:p>
            </p:txBody>
          </p:sp>
        </mc:Choice>
        <mc:Fallback xmlns="">
          <p:sp>
            <p:nvSpPr>
              <p:cNvPr id="7" name="TextBox 6">
                <a:extLst>
                  <a:ext uri="{FF2B5EF4-FFF2-40B4-BE49-F238E27FC236}">
                    <a16:creationId xmlns:a16="http://schemas.microsoft.com/office/drawing/2014/main" id="{28685234-94D9-7244-B90B-1005D8F68178}"/>
                  </a:ext>
                </a:extLst>
              </p:cNvPr>
              <p:cNvSpPr txBox="1">
                <a:spLocks noRot="1" noChangeAspect="1" noMove="1" noResize="1" noEditPoints="1" noAdjustHandles="1" noChangeArrowheads="1" noChangeShapeType="1" noTextEdit="1"/>
              </p:cNvSpPr>
              <p:nvPr/>
            </p:nvSpPr>
            <p:spPr>
              <a:xfrm>
                <a:off x="6911215" y="1668932"/>
                <a:ext cx="118940" cy="276999"/>
              </a:xfrm>
              <a:prstGeom prst="rect">
                <a:avLst/>
              </a:prstGeom>
              <a:blipFill>
                <a:blip r:embed="rId3"/>
                <a:stretch>
                  <a:fillRect l="-38462" r="-7692" b="-4000"/>
                </a:stretch>
              </a:blipFill>
              <a:ln w="19050">
                <a:solidFill>
                  <a:schemeClr val="accent5">
                    <a:lumMod val="60000"/>
                    <a:lumOff val="40000"/>
                  </a:schemeClr>
                </a:solidFill>
              </a:ln>
              <a:effectLst>
                <a:innerShdw blurRad="228600" dist="88900" dir="5400000">
                  <a:schemeClr val="accent5">
                    <a:lumMod val="50000"/>
                    <a:alpha val="50000"/>
                  </a:schemeClr>
                </a:inn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A60A9DE-BA47-804C-84A1-9120005B589E}"/>
                  </a:ext>
                </a:extLst>
              </p:cNvPr>
              <p:cNvSpPr txBox="1"/>
              <p:nvPr/>
            </p:nvSpPr>
            <p:spPr>
              <a:xfrm>
                <a:off x="8242792" y="2571750"/>
                <a:ext cx="146683" cy="276999"/>
              </a:xfrm>
              <a:prstGeom prst="rect">
                <a:avLst/>
              </a:prstGeom>
              <a:solidFill>
                <a:schemeClr val="accent5">
                  <a:lumMod val="20000"/>
                  <a:lumOff val="80000"/>
                </a:schemeClr>
              </a:solidFill>
              <a:ln w="19050">
                <a:solidFill>
                  <a:schemeClr val="accent5">
                    <a:lumMod val="60000"/>
                    <a:lumOff val="40000"/>
                  </a:schemeClr>
                </a:solidFill>
              </a:ln>
              <a:effectLst>
                <a:innerShdw blurRad="228600" dist="88900" dir="5400000">
                  <a:schemeClr val="accent5">
                    <a:lumMod val="50000"/>
                    <a:alpha val="50000"/>
                  </a:schemeClr>
                </a:innerShdw>
              </a:effectLst>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a:rPr>
                        <m:t>𝝶</m:t>
                      </m:r>
                    </m:oMath>
                  </m:oMathPara>
                </a14:m>
                <a:endParaRPr lang="en-US" sz="1200" dirty="0"/>
              </a:p>
            </p:txBody>
          </p:sp>
        </mc:Choice>
        <mc:Fallback xmlns="">
          <p:sp>
            <p:nvSpPr>
              <p:cNvPr id="8" name="TextBox 7">
                <a:extLst>
                  <a:ext uri="{FF2B5EF4-FFF2-40B4-BE49-F238E27FC236}">
                    <a16:creationId xmlns:a16="http://schemas.microsoft.com/office/drawing/2014/main" id="{9A60A9DE-BA47-804C-84A1-9120005B589E}"/>
                  </a:ext>
                </a:extLst>
              </p:cNvPr>
              <p:cNvSpPr txBox="1">
                <a:spLocks noRot="1" noChangeAspect="1" noMove="1" noResize="1" noEditPoints="1" noAdjustHandles="1" noChangeArrowheads="1" noChangeShapeType="1" noTextEdit="1"/>
              </p:cNvSpPr>
              <p:nvPr/>
            </p:nvSpPr>
            <p:spPr>
              <a:xfrm>
                <a:off x="8242792" y="2571750"/>
                <a:ext cx="146683" cy="276999"/>
              </a:xfrm>
              <a:prstGeom prst="rect">
                <a:avLst/>
              </a:prstGeom>
              <a:blipFill>
                <a:blip r:embed="rId4"/>
                <a:stretch>
                  <a:fillRect l="-28571"/>
                </a:stretch>
              </a:blipFill>
              <a:ln w="19050">
                <a:solidFill>
                  <a:schemeClr val="accent5">
                    <a:lumMod val="60000"/>
                    <a:lumOff val="40000"/>
                  </a:schemeClr>
                </a:solidFill>
              </a:ln>
              <a:effectLst>
                <a:innerShdw blurRad="228600" dist="88900" dir="5400000">
                  <a:schemeClr val="accent5">
                    <a:lumMod val="50000"/>
                    <a:alpha val="50000"/>
                  </a:schemeClr>
                </a:innerShdw>
              </a:effectLst>
            </p:spPr>
            <p:txBody>
              <a:bodyPr/>
              <a:lstStyle/>
              <a:p>
                <a:r>
                  <a:rPr lang="en-US">
                    <a:noFill/>
                  </a:rPr>
                  <a:t> </a:t>
                </a:r>
              </a:p>
            </p:txBody>
          </p:sp>
        </mc:Fallback>
      </mc:AlternateContent>
      <p:sp>
        <p:nvSpPr>
          <p:cNvPr id="9" name="TextBox 8">
            <a:extLst>
              <a:ext uri="{FF2B5EF4-FFF2-40B4-BE49-F238E27FC236}">
                <a16:creationId xmlns:a16="http://schemas.microsoft.com/office/drawing/2014/main" id="{40B71290-566A-2E4D-9485-0A918866797C}"/>
              </a:ext>
            </a:extLst>
          </p:cNvPr>
          <p:cNvSpPr txBox="1"/>
          <p:nvPr/>
        </p:nvSpPr>
        <p:spPr>
          <a:xfrm>
            <a:off x="7633862" y="4107418"/>
            <a:ext cx="1364541" cy="369332"/>
          </a:xfrm>
          <a:prstGeom prst="rect">
            <a:avLst/>
          </a:prstGeom>
          <a:noFill/>
        </p:spPr>
        <p:txBody>
          <a:bodyPr wrap="none" rtlCol="0">
            <a:spAutoFit/>
          </a:bodyPr>
          <a:lstStyle/>
          <a:p>
            <a:r>
              <a:rPr lang="en-US" dirty="0"/>
              <a:t>W. </a:t>
            </a:r>
            <a:r>
              <a:rPr lang="en-US" dirty="0" err="1"/>
              <a:t>Colocho</a:t>
            </a:r>
            <a:endParaRPr lang="en-US" dirty="0"/>
          </a:p>
        </p:txBody>
      </p:sp>
      <p:pic>
        <p:nvPicPr>
          <p:cNvPr id="10" name="Picture 9" descr="Figure 4">
            <a:extLst>
              <a:ext uri="{FF2B5EF4-FFF2-40B4-BE49-F238E27FC236}">
                <a16:creationId xmlns:a16="http://schemas.microsoft.com/office/drawing/2014/main" id="{E8CA051E-1261-2746-BDC0-283E8C1C8E63}"/>
              </a:ext>
            </a:extLst>
          </p:cNvPr>
          <p:cNvPicPr>
            <a:picLocks noChangeAspect="1"/>
          </p:cNvPicPr>
          <p:nvPr/>
        </p:nvPicPr>
        <p:blipFill rotWithShape="1">
          <a:blip r:embed="rId5">
            <a:extLst>
              <a:ext uri="{28A0092B-C50C-407E-A947-70E740481C1C}">
                <a14:useLocalDpi xmlns:a14="http://schemas.microsoft.com/office/drawing/2010/main" val="0"/>
              </a:ext>
            </a:extLst>
          </a:blip>
          <a:srcRect t="16682"/>
          <a:stretch/>
        </p:blipFill>
        <p:spPr>
          <a:xfrm>
            <a:off x="3336164" y="3028950"/>
            <a:ext cx="2607436" cy="195448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925D91F-6533-804E-BAAA-99ABB7715EF0}"/>
                  </a:ext>
                </a:extLst>
              </p:cNvPr>
              <p:cNvSpPr txBox="1"/>
              <p:nvPr/>
            </p:nvSpPr>
            <p:spPr>
              <a:xfrm>
                <a:off x="4700641" y="3563509"/>
                <a:ext cx="631371" cy="276999"/>
              </a:xfrm>
              <a:prstGeom prst="rect">
                <a:avLst/>
              </a:prstGeom>
              <a:solidFill>
                <a:schemeClr val="accent5">
                  <a:lumMod val="20000"/>
                  <a:lumOff val="80000"/>
                </a:schemeClr>
              </a:solidFill>
              <a:ln w="19050">
                <a:solidFill>
                  <a:schemeClr val="accent5">
                    <a:lumMod val="60000"/>
                    <a:lumOff val="40000"/>
                  </a:schemeClr>
                </a:solidFill>
              </a:ln>
              <a:effectLst>
                <a:innerShdw blurRad="228600" dist="88900" dir="5400000">
                  <a:schemeClr val="accent5">
                    <a:lumMod val="50000"/>
                    <a:alpha val="50000"/>
                  </a:schemeClr>
                </a:innerShdw>
              </a:effectLst>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200" b="1" i="1" dirty="0" smtClean="0">
                          <a:latin typeface="Cambria Math"/>
                          <a:ea typeface="Cambria Math"/>
                        </a:rPr>
                        <m:t>𝜷</m:t>
                      </m:r>
                      <m:r>
                        <a:rPr lang="en-US" sz="1200" b="1" i="1" dirty="0" smtClean="0">
                          <a:latin typeface="Cambria Math"/>
                          <a:ea typeface="Cambria Math"/>
                        </a:rPr>
                        <m:t> </m:t>
                      </m:r>
                      <m:r>
                        <a:rPr lang="en-US" sz="1200" b="1" i="1" dirty="0" smtClean="0">
                          <a:latin typeface="Cambria Math"/>
                          <a:ea typeface="Cambria Math"/>
                        </a:rPr>
                        <m:t>𝒎𝒐𝒅𝒆𝒔</m:t>
                      </m:r>
                    </m:oMath>
                  </m:oMathPara>
                </a14:m>
                <a:endParaRPr lang="en-US" sz="1200" b="1" dirty="0"/>
              </a:p>
            </p:txBody>
          </p:sp>
        </mc:Choice>
        <mc:Fallback xmlns="">
          <p:sp>
            <p:nvSpPr>
              <p:cNvPr id="11" name="TextBox 10">
                <a:extLst>
                  <a:ext uri="{FF2B5EF4-FFF2-40B4-BE49-F238E27FC236}">
                    <a16:creationId xmlns:a16="http://schemas.microsoft.com/office/drawing/2014/main" id="{B925D91F-6533-804E-BAAA-99ABB7715EF0}"/>
                  </a:ext>
                </a:extLst>
              </p:cNvPr>
              <p:cNvSpPr txBox="1">
                <a:spLocks noRot="1" noChangeAspect="1" noMove="1" noResize="1" noEditPoints="1" noAdjustHandles="1" noChangeArrowheads="1" noChangeShapeType="1" noTextEdit="1"/>
              </p:cNvSpPr>
              <p:nvPr/>
            </p:nvSpPr>
            <p:spPr>
              <a:xfrm>
                <a:off x="4700641" y="3563509"/>
                <a:ext cx="631371" cy="276999"/>
              </a:xfrm>
              <a:prstGeom prst="rect">
                <a:avLst/>
              </a:prstGeom>
              <a:blipFill>
                <a:blip r:embed="rId6"/>
                <a:stretch>
                  <a:fillRect l="-11321" b="-8333"/>
                </a:stretch>
              </a:blipFill>
              <a:ln w="19050">
                <a:solidFill>
                  <a:schemeClr val="accent5">
                    <a:lumMod val="60000"/>
                    <a:lumOff val="40000"/>
                  </a:schemeClr>
                </a:solidFill>
              </a:ln>
              <a:effectLst>
                <a:innerShdw blurRad="228600" dist="88900" dir="5400000">
                  <a:schemeClr val="accent5">
                    <a:lumMod val="50000"/>
                    <a:alpha val="50000"/>
                  </a:schemeClr>
                </a:innerShdw>
              </a:effectLst>
            </p:spPr>
            <p:txBody>
              <a:bodyPr/>
              <a:lstStyle/>
              <a:p>
                <a:r>
                  <a:rPr lang="en-US">
                    <a:noFill/>
                  </a:rPr>
                  <a:t> </a:t>
                </a:r>
              </a:p>
            </p:txBody>
          </p:sp>
        </mc:Fallback>
      </mc:AlternateContent>
    </p:spTree>
    <p:extLst>
      <p:ext uri="{BB962C8B-B14F-4D97-AF65-F5344CB8AC3E}">
        <p14:creationId xmlns:p14="http://schemas.microsoft.com/office/powerpoint/2010/main" val="1886060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16</a:t>
            </a:fld>
            <a:endParaRPr lang="en-US" dirty="0"/>
          </a:p>
        </p:txBody>
      </p:sp>
      <p:sp>
        <p:nvSpPr>
          <p:cNvPr id="3" name="Title 2"/>
          <p:cNvSpPr>
            <a:spLocks noGrp="1"/>
          </p:cNvSpPr>
          <p:nvPr>
            <p:ph type="title"/>
          </p:nvPr>
        </p:nvSpPr>
        <p:spPr/>
        <p:txBody>
          <a:bodyPr/>
          <a:lstStyle/>
          <a:p>
            <a:r>
              <a:rPr lang="en-US" dirty="0"/>
              <a:t>OCELOT - DESY	</a:t>
            </a:r>
          </a:p>
        </p:txBody>
      </p:sp>
      <p:sp>
        <p:nvSpPr>
          <p:cNvPr id="4" name="Content Placeholder 3"/>
          <p:cNvSpPr>
            <a:spLocks noGrp="1"/>
          </p:cNvSpPr>
          <p:nvPr>
            <p:ph sz="quarter" idx="14"/>
          </p:nvPr>
        </p:nvSpPr>
        <p:spPr/>
        <p:txBody>
          <a:bodyPr/>
          <a:lstStyle/>
          <a:p>
            <a:pPr marL="342900" indent="-342900">
              <a:buFont typeface="Arial" panose="020B0604020202020204" pitchFamily="34" charset="0"/>
              <a:buChar char="•"/>
            </a:pPr>
            <a:r>
              <a:rPr lang="en-US" dirty="0"/>
              <a:t>Multiphysics simulation toolkit</a:t>
            </a:r>
          </a:p>
          <a:p>
            <a:pPr marL="342900" indent="-342900">
              <a:buFont typeface="Arial" panose="020B0604020202020204" pitchFamily="34" charset="0"/>
              <a:buChar char="•"/>
            </a:pPr>
            <a:r>
              <a:rPr lang="en-US" dirty="0"/>
              <a:t>Online control framework for FEL and storage rings based light sources</a:t>
            </a:r>
          </a:p>
          <a:p>
            <a:pPr marL="342900" indent="-342900">
              <a:buFont typeface="Arial" panose="020B0604020202020204" pitchFamily="34" charset="0"/>
              <a:buChar char="•"/>
            </a:pPr>
            <a:r>
              <a:rPr lang="en-US" dirty="0"/>
              <a:t>Open source (Python)</a:t>
            </a:r>
          </a:p>
          <a:p>
            <a:pPr marL="342900" indent="-342900">
              <a:buFont typeface="Arial" panose="020B0604020202020204" pitchFamily="34" charset="0"/>
              <a:buChar char="•"/>
            </a:pPr>
            <a:r>
              <a:rPr lang="en-US" dirty="0"/>
              <a:t>Modules for online beam control and </a:t>
            </a:r>
            <a:r>
              <a:rPr lang="en-US" dirty="0">
                <a:solidFill>
                  <a:schemeClr val="accent6">
                    <a:lumMod val="75000"/>
                  </a:schemeClr>
                </a:solidFill>
              </a:rPr>
              <a:t>machine performance optimization are available</a:t>
            </a:r>
            <a:r>
              <a:rPr lang="en-US" dirty="0"/>
              <a:t>.</a:t>
            </a:r>
          </a:p>
        </p:txBody>
      </p:sp>
      <p:sp>
        <p:nvSpPr>
          <p:cNvPr id="5" name="Rectangle 4">
            <a:extLst>
              <a:ext uri="{FF2B5EF4-FFF2-40B4-BE49-F238E27FC236}">
                <a16:creationId xmlns:a16="http://schemas.microsoft.com/office/drawing/2014/main" id="{832920AF-0A71-B548-822D-70D001D80A83}"/>
              </a:ext>
            </a:extLst>
          </p:cNvPr>
          <p:cNvSpPr/>
          <p:nvPr/>
        </p:nvSpPr>
        <p:spPr>
          <a:xfrm>
            <a:off x="1676400" y="4218918"/>
            <a:ext cx="3557384" cy="369332"/>
          </a:xfrm>
          <a:prstGeom prst="rect">
            <a:avLst/>
          </a:prstGeom>
        </p:spPr>
        <p:txBody>
          <a:bodyPr wrap="none">
            <a:spAutoFit/>
          </a:bodyPr>
          <a:lstStyle/>
          <a:p>
            <a:r>
              <a:rPr lang="en-US" dirty="0">
                <a:solidFill>
                  <a:srgbClr val="D2C295"/>
                </a:solidFill>
              </a:rPr>
              <a:t>https://</a:t>
            </a:r>
            <a:r>
              <a:rPr lang="en-US" dirty="0" err="1">
                <a:solidFill>
                  <a:srgbClr val="D2C295"/>
                </a:solidFill>
              </a:rPr>
              <a:t>github.com</a:t>
            </a:r>
            <a:r>
              <a:rPr lang="en-US" dirty="0">
                <a:solidFill>
                  <a:srgbClr val="D2C295"/>
                </a:solidFill>
              </a:rPr>
              <a:t>/</a:t>
            </a:r>
            <a:r>
              <a:rPr lang="en-US" dirty="0" err="1">
                <a:solidFill>
                  <a:srgbClr val="D2C295"/>
                </a:solidFill>
              </a:rPr>
              <a:t>iagapov</a:t>
            </a:r>
            <a:r>
              <a:rPr lang="en-US" dirty="0">
                <a:solidFill>
                  <a:srgbClr val="D2C295"/>
                </a:solidFill>
              </a:rPr>
              <a:t>/ocelot</a:t>
            </a:r>
          </a:p>
        </p:txBody>
      </p:sp>
    </p:spTree>
    <p:extLst>
      <p:ext uri="{BB962C8B-B14F-4D97-AF65-F5344CB8AC3E}">
        <p14:creationId xmlns:p14="http://schemas.microsoft.com/office/powerpoint/2010/main" val="1214445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p:cNvSpPr>
            <a:spLocks noGrp="1"/>
          </p:cNvSpPr>
          <p:nvPr>
            <p:ph type="title"/>
          </p:nvPr>
        </p:nvSpPr>
        <p:spPr/>
        <p:txBody>
          <a:bodyPr/>
          <a:lstStyle/>
          <a:p>
            <a:r>
              <a:rPr lang="en-US" dirty="0"/>
              <a:t>Ocelot tuning @LCLS</a:t>
            </a:r>
          </a:p>
        </p:txBody>
      </p:sp>
      <p:pic>
        <p:nvPicPr>
          <p:cNvPr id="7" name="Content Placeholder 6" descr="Screen Clipping"/>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 y="1051915"/>
            <a:ext cx="4572000" cy="3442269"/>
          </a:xfrm>
        </p:spPr>
      </p:pic>
      <p:pic>
        <p:nvPicPr>
          <p:cNvPr id="8" name="Picture 7" descr="Screen Clipping"/>
          <p:cNvPicPr>
            <a:picLocks noChangeAspect="1"/>
          </p:cNvPicPr>
          <p:nvPr/>
        </p:nvPicPr>
        <p:blipFill rotWithShape="1">
          <a:blip r:embed="rId3">
            <a:extLst>
              <a:ext uri="{28A0092B-C50C-407E-A947-70E740481C1C}">
                <a14:useLocalDpi xmlns:a14="http://schemas.microsoft.com/office/drawing/2010/main" val="0"/>
              </a:ext>
            </a:extLst>
          </a:blip>
          <a:srcRect t="52383"/>
          <a:stretch/>
        </p:blipFill>
        <p:spPr>
          <a:xfrm>
            <a:off x="4622101" y="1021142"/>
            <a:ext cx="4572000" cy="1633236"/>
          </a:xfrm>
          <a:prstGeom prst="rect">
            <a:avLst/>
          </a:prstGeom>
        </p:spPr>
      </p:pic>
      <p:sp>
        <p:nvSpPr>
          <p:cNvPr id="11" name="TextBox 10"/>
          <p:cNvSpPr txBox="1"/>
          <p:nvPr/>
        </p:nvSpPr>
        <p:spPr>
          <a:xfrm>
            <a:off x="7620000" y="2266950"/>
            <a:ext cx="1143000" cy="276999"/>
          </a:xfrm>
          <a:prstGeom prst="rect">
            <a:avLst/>
          </a:prstGeom>
          <a:noFill/>
        </p:spPr>
        <p:txBody>
          <a:bodyPr wrap="square" rtlCol="0">
            <a:spAutoFit/>
          </a:bodyPr>
          <a:lstStyle/>
          <a:p>
            <a:r>
              <a:rPr lang="en-US" sz="1200" dirty="0"/>
              <a:t>Mitch McIntire</a:t>
            </a:r>
          </a:p>
        </p:txBody>
      </p:sp>
      <p:sp>
        <p:nvSpPr>
          <p:cNvPr id="13" name="TextBox 12"/>
          <p:cNvSpPr txBox="1"/>
          <p:nvPr/>
        </p:nvSpPr>
        <p:spPr>
          <a:xfrm>
            <a:off x="3352800" y="4171950"/>
            <a:ext cx="1143000" cy="276999"/>
          </a:xfrm>
          <a:prstGeom prst="rect">
            <a:avLst/>
          </a:prstGeom>
          <a:noFill/>
        </p:spPr>
        <p:txBody>
          <a:bodyPr wrap="square" rtlCol="0">
            <a:spAutoFit/>
          </a:bodyPr>
          <a:lstStyle/>
          <a:p>
            <a:r>
              <a:rPr lang="en-US" sz="1200" dirty="0"/>
              <a:t>Mitch McIntire</a:t>
            </a:r>
          </a:p>
        </p:txBody>
      </p:sp>
    </p:spTree>
    <p:extLst>
      <p:ext uri="{BB962C8B-B14F-4D97-AF65-F5344CB8AC3E}">
        <p14:creationId xmlns:p14="http://schemas.microsoft.com/office/powerpoint/2010/main" val="1911106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p:cNvSpPr>
            <a:spLocks noGrp="1"/>
          </p:cNvSpPr>
          <p:nvPr>
            <p:ph type="title"/>
          </p:nvPr>
        </p:nvSpPr>
        <p:spPr/>
        <p:txBody>
          <a:bodyPr/>
          <a:lstStyle/>
          <a:p>
            <a:r>
              <a:rPr lang="en-US" dirty="0"/>
              <a:t>Ocelot</a:t>
            </a:r>
          </a:p>
        </p:txBody>
      </p:sp>
      <p:sp>
        <p:nvSpPr>
          <p:cNvPr id="7" name="Rectangle 6"/>
          <p:cNvSpPr/>
          <p:nvPr/>
        </p:nvSpPr>
        <p:spPr>
          <a:xfrm>
            <a:off x="76200" y="817424"/>
            <a:ext cx="7772400" cy="1046440"/>
          </a:xfrm>
          <a:prstGeom prst="rect">
            <a:avLst/>
          </a:prstGeom>
        </p:spPr>
        <p:txBody>
          <a:bodyPr wrap="square">
            <a:spAutoFit/>
          </a:bodyPr>
          <a:lstStyle/>
          <a:p>
            <a:r>
              <a:rPr lang="en-US" dirty="0"/>
              <a:t>The one-sentence summary of Bayesian hyper-parameter optimization is: </a:t>
            </a:r>
            <a:r>
              <a:rPr lang="en-US" dirty="0">
                <a:solidFill>
                  <a:schemeClr val="accent6">
                    <a:lumMod val="75000"/>
                  </a:schemeClr>
                </a:solidFill>
              </a:rPr>
              <a:t>Build a probability model of the objective function and use it to select the most promising hyper-parameters to evaluate in the true objective function. </a:t>
            </a:r>
            <a:r>
              <a:rPr lang="en-US" sz="600" dirty="0"/>
              <a:t>https://</a:t>
            </a:r>
            <a:r>
              <a:rPr lang="en-US" sz="800" dirty="0"/>
              <a:t>towardsdatascience.com/a-conceptual-explanation-of-bayesian-model-based-hyperparameter-optimization-for-machine-learning-b8172278050f</a:t>
            </a:r>
            <a:endParaRPr lang="en-US" dirty="0"/>
          </a:p>
        </p:txBody>
      </p:sp>
      <p:sp>
        <p:nvSpPr>
          <p:cNvPr id="10" name="Content Placeholder 9"/>
          <p:cNvSpPr>
            <a:spLocks noGrp="1"/>
          </p:cNvSpPr>
          <p:nvPr>
            <p:ph sz="quarter" idx="14"/>
          </p:nvPr>
        </p:nvSpPr>
        <p:spPr>
          <a:xfrm>
            <a:off x="228600" y="2038350"/>
            <a:ext cx="5867400" cy="2477262"/>
          </a:xfrm>
        </p:spPr>
        <p:txBody>
          <a:bodyPr>
            <a:normAutofit fontScale="92500" lnSpcReduction="10000"/>
          </a:bodyPr>
          <a:lstStyle/>
          <a:p>
            <a:r>
              <a:rPr lang="en-US" dirty="0"/>
              <a:t>1 - Probability model from:</a:t>
            </a:r>
          </a:p>
          <a:p>
            <a:pPr marL="342900" indent="-342900">
              <a:buFont typeface="Arial" panose="020B0604020202020204" pitchFamily="34" charset="0"/>
              <a:buChar char="•"/>
            </a:pPr>
            <a:r>
              <a:rPr lang="en-US" dirty="0"/>
              <a:t>Past performance data (now)</a:t>
            </a:r>
          </a:p>
          <a:p>
            <a:pPr marL="342900" indent="-342900">
              <a:buFont typeface="Arial" panose="020B0604020202020204" pitchFamily="34" charset="0"/>
              <a:buChar char="•"/>
            </a:pPr>
            <a:r>
              <a:rPr lang="en-US" dirty="0"/>
              <a:t>Genesis simulation (future)</a:t>
            </a:r>
          </a:p>
          <a:p>
            <a:pPr marL="342900" indent="-342900">
              <a:buFont typeface="Arial" panose="020B0604020202020204" pitchFamily="34" charset="0"/>
              <a:buChar char="•"/>
            </a:pPr>
            <a:r>
              <a:rPr lang="en-US" dirty="0"/>
              <a:t>Neural Net Prediction (future)</a:t>
            </a:r>
          </a:p>
          <a:p>
            <a:pPr marL="342900" indent="-342900">
              <a:buFont typeface="Arial" panose="020B0604020202020204" pitchFamily="34" charset="0"/>
              <a:buChar char="•"/>
            </a:pPr>
            <a:endParaRPr lang="en-US" dirty="0"/>
          </a:p>
          <a:p>
            <a:r>
              <a:rPr lang="en-US" dirty="0"/>
              <a:t>2 - Bayes Rule to Select next point</a:t>
            </a:r>
          </a:p>
        </p:txBody>
      </p:sp>
      <p:pic>
        <p:nvPicPr>
          <p:cNvPr id="11" name="Picture 10" descr="AI Seminar - AI at SLAC - SLAC Confluence - Google Chrome"/>
          <p:cNvPicPr>
            <a:picLocks noChangeAspect="1"/>
          </p:cNvPicPr>
          <p:nvPr/>
        </p:nvPicPr>
        <p:blipFill rotWithShape="1">
          <a:blip r:embed="rId2">
            <a:extLst>
              <a:ext uri="{28A0092B-C50C-407E-A947-70E740481C1C}">
                <a14:useLocalDpi xmlns:a14="http://schemas.microsoft.com/office/drawing/2010/main" val="0"/>
              </a:ext>
            </a:extLst>
          </a:blip>
          <a:srcRect l="20869" t="28946" r="31838" b="20114"/>
          <a:stretch/>
        </p:blipFill>
        <p:spPr>
          <a:xfrm>
            <a:off x="6096001" y="1962149"/>
            <a:ext cx="2795432" cy="1881865"/>
          </a:xfrm>
          <a:prstGeom prst="rect">
            <a:avLst/>
          </a:prstGeom>
        </p:spPr>
      </p:pic>
    </p:spTree>
    <p:extLst>
      <p:ext uri="{BB962C8B-B14F-4D97-AF65-F5344CB8AC3E}">
        <p14:creationId xmlns:p14="http://schemas.microsoft.com/office/powerpoint/2010/main" val="1414240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p:cNvSpPr>
            <a:spLocks noGrp="1"/>
          </p:cNvSpPr>
          <p:nvPr>
            <p:ph type="title"/>
          </p:nvPr>
        </p:nvSpPr>
        <p:spPr/>
        <p:txBody>
          <a:bodyPr/>
          <a:lstStyle/>
          <a:p>
            <a:r>
              <a:rPr lang="en-US" dirty="0"/>
              <a:t>Free Electron Laser Probability Model(s)</a:t>
            </a:r>
          </a:p>
        </p:txBody>
      </p:sp>
      <p:pic>
        <p:nvPicPr>
          <p:cNvPr id="5" name="Content Placeholder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89" y="959415"/>
            <a:ext cx="4374088" cy="3288735"/>
          </a:xfrm>
          <a:prstGeom prst="rect">
            <a:avLst/>
          </a:prstGeom>
        </p:spPr>
      </p:pic>
      <p:grpSp>
        <p:nvGrpSpPr>
          <p:cNvPr id="8" name="Group 7"/>
          <p:cNvGrpSpPr/>
          <p:nvPr/>
        </p:nvGrpSpPr>
        <p:grpSpPr>
          <a:xfrm>
            <a:off x="4572000" y="956518"/>
            <a:ext cx="4548554" cy="3270438"/>
            <a:chOff x="3130064" y="742951"/>
            <a:chExt cx="3118336" cy="2334653"/>
          </a:xfrm>
        </p:grpSpPr>
        <p:pic>
          <p:nvPicPr>
            <p:cNvPr id="6" name="Picture 5" descr="McIntire_AI-at-SLAC - PDF-XChange Editor"/>
            <p:cNvPicPr>
              <a:picLocks noChangeAspect="1"/>
            </p:cNvPicPr>
            <p:nvPr/>
          </p:nvPicPr>
          <p:blipFill rotWithShape="1">
            <a:blip r:embed="rId3">
              <a:extLst>
                <a:ext uri="{28A0092B-C50C-407E-A947-70E740481C1C}">
                  <a14:useLocalDpi xmlns:a14="http://schemas.microsoft.com/office/drawing/2010/main" val="0"/>
                </a:ext>
              </a:extLst>
            </a:blip>
            <a:srcRect l="12753" t="14587" r="13756" b="4274"/>
            <a:stretch/>
          </p:blipFill>
          <p:spPr>
            <a:xfrm>
              <a:off x="3130064" y="742951"/>
              <a:ext cx="3118336" cy="2334653"/>
            </a:xfrm>
            <a:prstGeom prst="rect">
              <a:avLst/>
            </a:prstGeom>
          </p:spPr>
        </p:pic>
        <p:sp>
          <p:nvSpPr>
            <p:cNvPr id="7" name="TextBox 6"/>
            <p:cNvSpPr txBox="1"/>
            <p:nvPr/>
          </p:nvSpPr>
          <p:spPr>
            <a:xfrm>
              <a:off x="4572000" y="2785573"/>
              <a:ext cx="1143000" cy="276999"/>
            </a:xfrm>
            <a:prstGeom prst="rect">
              <a:avLst/>
            </a:prstGeom>
            <a:noFill/>
          </p:spPr>
          <p:txBody>
            <a:bodyPr wrap="square" rtlCol="0">
              <a:spAutoFit/>
            </a:bodyPr>
            <a:lstStyle/>
            <a:p>
              <a:r>
                <a:rPr lang="en-US" sz="1200" dirty="0"/>
                <a:t>Mitch McIntire</a:t>
              </a:r>
            </a:p>
          </p:txBody>
        </p:sp>
      </p:grpSp>
    </p:spTree>
    <p:extLst>
      <p:ext uri="{BB962C8B-B14F-4D97-AF65-F5344CB8AC3E}">
        <p14:creationId xmlns:p14="http://schemas.microsoft.com/office/powerpoint/2010/main" val="698174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BD36294-2849-48A8-8531-5354CF3095D2}" type="slidenum">
              <a:rPr lang="en-US" smtClean="0"/>
              <a:pPr/>
              <a:t>2</a:t>
            </a:fld>
            <a:endParaRPr lang="en-US" dirty="0"/>
          </a:p>
        </p:txBody>
      </p:sp>
      <p:sp>
        <p:nvSpPr>
          <p:cNvPr id="29" name="Title 28"/>
          <p:cNvSpPr>
            <a:spLocks noGrp="1"/>
          </p:cNvSpPr>
          <p:nvPr>
            <p:ph type="title"/>
          </p:nvPr>
        </p:nvSpPr>
        <p:spPr/>
        <p:txBody>
          <a:bodyPr/>
          <a:lstStyle/>
          <a:p>
            <a:r>
              <a:rPr lang="en-CA" sz="2000" dirty="0"/>
              <a:t>Outline</a:t>
            </a:r>
          </a:p>
        </p:txBody>
      </p:sp>
      <p:sp>
        <p:nvSpPr>
          <p:cNvPr id="30" name="Content Placeholder 29"/>
          <p:cNvSpPr>
            <a:spLocks noGrp="1"/>
          </p:cNvSpPr>
          <p:nvPr>
            <p:ph sz="quarter" idx="14"/>
          </p:nvPr>
        </p:nvSpPr>
        <p:spPr/>
        <p:txBody>
          <a:bodyPr/>
          <a:lstStyle/>
          <a:p>
            <a:pPr marL="342900" indent="-342900">
              <a:buFont typeface="Arial" panose="020B0604020202020204" pitchFamily="34" charset="0"/>
              <a:buChar char="•"/>
            </a:pPr>
            <a:r>
              <a:rPr lang="en-CA" sz="2000" dirty="0"/>
              <a:t>A word on Automation and the need for Tuning at LCLS</a:t>
            </a:r>
          </a:p>
          <a:p>
            <a:pPr marL="342900" indent="-342900">
              <a:buFont typeface="Arial" panose="020B0604020202020204" pitchFamily="34" charset="0"/>
              <a:buChar char="•"/>
            </a:pPr>
            <a:r>
              <a:rPr lang="en-CA" sz="2000" dirty="0"/>
              <a:t>Machine Learning for Particle Accelerators Workshop 2018</a:t>
            </a:r>
          </a:p>
          <a:p>
            <a:pPr marL="342900" indent="-342900">
              <a:buFont typeface="Arial" panose="020B0604020202020204" pitchFamily="34" charset="0"/>
              <a:buChar char="•"/>
            </a:pPr>
            <a:r>
              <a:rPr lang="en-CA" sz="2000" dirty="0"/>
              <a:t>SPEAR3 and LCLS Applications</a:t>
            </a:r>
          </a:p>
          <a:p>
            <a:pPr marL="342900" indent="-342900">
              <a:buFont typeface="Arial" panose="020B0604020202020204" pitchFamily="34" charset="0"/>
              <a:buChar char="•"/>
            </a:pPr>
            <a:r>
              <a:rPr lang="en-CA" sz="2000" dirty="0"/>
              <a:t>SLAC NAL science </a:t>
            </a:r>
          </a:p>
          <a:p>
            <a:pPr marL="342900" indent="-342900">
              <a:buFont typeface="Arial" panose="020B0604020202020204" pitchFamily="34" charset="0"/>
              <a:buChar char="•"/>
            </a:pPr>
            <a:r>
              <a:rPr lang="en-CA" sz="2000" dirty="0"/>
              <a:t>Questions</a:t>
            </a:r>
          </a:p>
        </p:txBody>
      </p:sp>
    </p:spTree>
    <p:extLst>
      <p:ext uri="{BB962C8B-B14F-4D97-AF65-F5344CB8AC3E}">
        <p14:creationId xmlns:p14="http://schemas.microsoft.com/office/powerpoint/2010/main" val="3641245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p:cNvSpPr>
            <a:spLocks noGrp="1"/>
          </p:cNvSpPr>
          <p:nvPr>
            <p:ph type="title"/>
          </p:nvPr>
        </p:nvSpPr>
        <p:spPr/>
        <p:txBody>
          <a:bodyPr/>
          <a:lstStyle/>
          <a:p>
            <a:r>
              <a:rPr lang="en-US" dirty="0"/>
              <a:t>Ways to build a training model	</a:t>
            </a:r>
          </a:p>
        </p:txBody>
      </p:sp>
      <p:pic>
        <p:nvPicPr>
          <p:cNvPr id="7" name="Content Placeholder 6" descr="Screen Clipping"/>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52400" y="911897"/>
            <a:ext cx="5073597" cy="3798888"/>
          </a:xfrm>
        </p:spPr>
      </p:pic>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l="48000" t="5128"/>
          <a:stretch/>
        </p:blipFill>
        <p:spPr>
          <a:xfrm>
            <a:off x="5400739" y="754306"/>
            <a:ext cx="3484343" cy="3984382"/>
          </a:xfrm>
          <a:prstGeom prst="rect">
            <a:avLst/>
          </a:prstGeom>
        </p:spPr>
      </p:pic>
      <p:sp>
        <p:nvSpPr>
          <p:cNvPr id="8" name="TextBox 7"/>
          <p:cNvSpPr txBox="1"/>
          <p:nvPr/>
        </p:nvSpPr>
        <p:spPr>
          <a:xfrm>
            <a:off x="3505200" y="4429266"/>
            <a:ext cx="1143000" cy="276999"/>
          </a:xfrm>
          <a:prstGeom prst="rect">
            <a:avLst/>
          </a:prstGeom>
          <a:noFill/>
        </p:spPr>
        <p:txBody>
          <a:bodyPr wrap="square" rtlCol="0">
            <a:spAutoFit/>
          </a:bodyPr>
          <a:lstStyle/>
          <a:p>
            <a:r>
              <a:rPr lang="en-US" sz="1200" dirty="0"/>
              <a:t>Mitch McIntire</a:t>
            </a:r>
          </a:p>
        </p:txBody>
      </p:sp>
    </p:spTree>
    <p:extLst>
      <p:ext uri="{BB962C8B-B14F-4D97-AF65-F5344CB8AC3E}">
        <p14:creationId xmlns:p14="http://schemas.microsoft.com/office/powerpoint/2010/main" val="4095622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0B597B-EB83-934D-BFFC-FCD07B4A1449}"/>
              </a:ext>
            </a:extLst>
          </p:cNvPr>
          <p:cNvSpPr>
            <a:spLocks noGrp="1"/>
          </p:cNvSpPr>
          <p:nvPr>
            <p:ph type="sldNum" sz="quarter" idx="11"/>
          </p:nvPr>
        </p:nvSpPr>
        <p:spPr/>
        <p:txBody>
          <a:bodyPr/>
          <a:lstStyle/>
          <a:p>
            <a:fld id="{5BD36294-2849-48A8-8531-5354CF3095D2}" type="slidenum">
              <a:rPr lang="en-US" smtClean="0"/>
              <a:pPr/>
              <a:t>21</a:t>
            </a:fld>
            <a:endParaRPr lang="en-US" dirty="0"/>
          </a:p>
        </p:txBody>
      </p:sp>
      <p:sp>
        <p:nvSpPr>
          <p:cNvPr id="3" name="Title 2">
            <a:extLst>
              <a:ext uri="{FF2B5EF4-FFF2-40B4-BE49-F238E27FC236}">
                <a16:creationId xmlns:a16="http://schemas.microsoft.com/office/drawing/2014/main" id="{D4993587-D22E-CA41-BB56-F780898004BC}"/>
              </a:ext>
            </a:extLst>
          </p:cNvPr>
          <p:cNvSpPr>
            <a:spLocks noGrp="1"/>
          </p:cNvSpPr>
          <p:nvPr>
            <p:ph type="title"/>
          </p:nvPr>
        </p:nvSpPr>
        <p:spPr/>
        <p:txBody>
          <a:bodyPr/>
          <a:lstStyle/>
          <a:p>
            <a:r>
              <a:rPr lang="en-US" dirty="0"/>
              <a:t>Bayes Rule</a:t>
            </a:r>
          </a:p>
        </p:txBody>
      </p:sp>
      <p:pic>
        <p:nvPicPr>
          <p:cNvPr id="6" name="Content Placeholder 5">
            <a:extLst>
              <a:ext uri="{FF2B5EF4-FFF2-40B4-BE49-F238E27FC236}">
                <a16:creationId xmlns:a16="http://schemas.microsoft.com/office/drawing/2014/main" id="{A99819F0-F202-A04A-9832-325FD25740F5}"/>
              </a:ext>
            </a:extLst>
          </p:cNvPr>
          <p:cNvPicPr>
            <a:picLocks noGrp="1" noChangeAspect="1"/>
          </p:cNvPicPr>
          <p:nvPr>
            <p:ph sz="quarter" idx="14"/>
          </p:nvPr>
        </p:nvPicPr>
        <p:blipFill rotWithShape="1">
          <a:blip r:embed="rId2"/>
          <a:srcRect l="14515" t="19056" r="9471" b="18763"/>
          <a:stretch/>
        </p:blipFill>
        <p:spPr>
          <a:xfrm>
            <a:off x="76200" y="895350"/>
            <a:ext cx="2971800" cy="1706033"/>
          </a:xfrm>
        </p:spPr>
      </p:pic>
      <p:pic>
        <p:nvPicPr>
          <p:cNvPr id="10" name="Picture 9">
            <a:extLst>
              <a:ext uri="{FF2B5EF4-FFF2-40B4-BE49-F238E27FC236}">
                <a16:creationId xmlns:a16="http://schemas.microsoft.com/office/drawing/2014/main" id="{407AFFCA-994B-124C-BC69-F256A2A6A3A3}"/>
              </a:ext>
            </a:extLst>
          </p:cNvPr>
          <p:cNvPicPr>
            <a:picLocks noChangeAspect="1"/>
          </p:cNvPicPr>
          <p:nvPr/>
        </p:nvPicPr>
        <p:blipFill rotWithShape="1">
          <a:blip r:embed="rId3"/>
          <a:srcRect l="57278" t="24814" r="5294" b="23333"/>
          <a:stretch/>
        </p:blipFill>
        <p:spPr>
          <a:xfrm>
            <a:off x="0" y="2476500"/>
            <a:ext cx="2743200" cy="2667000"/>
          </a:xfrm>
          <a:prstGeom prst="rect">
            <a:avLst/>
          </a:prstGeom>
        </p:spPr>
      </p:pic>
      <p:pic>
        <p:nvPicPr>
          <p:cNvPr id="11" name="Picture 10">
            <a:extLst>
              <a:ext uri="{FF2B5EF4-FFF2-40B4-BE49-F238E27FC236}">
                <a16:creationId xmlns:a16="http://schemas.microsoft.com/office/drawing/2014/main" id="{E481E84D-F46C-E541-A18F-130E089C53D5}"/>
              </a:ext>
            </a:extLst>
          </p:cNvPr>
          <p:cNvPicPr>
            <a:picLocks noChangeAspect="1"/>
          </p:cNvPicPr>
          <p:nvPr/>
        </p:nvPicPr>
        <p:blipFill>
          <a:blip r:embed="rId4"/>
          <a:stretch>
            <a:fillRect/>
          </a:stretch>
        </p:blipFill>
        <p:spPr>
          <a:xfrm>
            <a:off x="3156016" y="958851"/>
            <a:ext cx="2345778" cy="1384299"/>
          </a:xfrm>
          <a:prstGeom prst="rect">
            <a:avLst/>
          </a:prstGeom>
        </p:spPr>
      </p:pic>
      <p:pic>
        <p:nvPicPr>
          <p:cNvPr id="13" name="Picture 12">
            <a:extLst>
              <a:ext uri="{FF2B5EF4-FFF2-40B4-BE49-F238E27FC236}">
                <a16:creationId xmlns:a16="http://schemas.microsoft.com/office/drawing/2014/main" id="{0CFA85E8-1D4F-524F-8ED1-538B2A069FCA}"/>
              </a:ext>
            </a:extLst>
          </p:cNvPr>
          <p:cNvPicPr>
            <a:picLocks noChangeAspect="1"/>
          </p:cNvPicPr>
          <p:nvPr/>
        </p:nvPicPr>
        <p:blipFill rotWithShape="1">
          <a:blip r:embed="rId5"/>
          <a:srcRect l="5294" t="17407" r="5294" b="18889"/>
          <a:stretch/>
        </p:blipFill>
        <p:spPr>
          <a:xfrm>
            <a:off x="5754094" y="1219697"/>
            <a:ext cx="3313706" cy="1656853"/>
          </a:xfrm>
          <a:prstGeom prst="rect">
            <a:avLst/>
          </a:prstGeom>
        </p:spPr>
      </p:pic>
      <p:pic>
        <p:nvPicPr>
          <p:cNvPr id="15" name="Picture 14">
            <a:extLst>
              <a:ext uri="{FF2B5EF4-FFF2-40B4-BE49-F238E27FC236}">
                <a16:creationId xmlns:a16="http://schemas.microsoft.com/office/drawing/2014/main" id="{7F67E298-1856-B646-B928-F6DA64173FD5}"/>
              </a:ext>
            </a:extLst>
          </p:cNvPr>
          <p:cNvPicPr>
            <a:picLocks noChangeAspect="1"/>
          </p:cNvPicPr>
          <p:nvPr/>
        </p:nvPicPr>
        <p:blipFill rotWithShape="1">
          <a:blip r:embed="rId6"/>
          <a:srcRect l="22969" t="33703" r="4255" b="22435"/>
          <a:stretch/>
        </p:blipFill>
        <p:spPr>
          <a:xfrm>
            <a:off x="3505200" y="3113086"/>
            <a:ext cx="4800600" cy="2030414"/>
          </a:xfrm>
          <a:prstGeom prst="rect">
            <a:avLst/>
          </a:prstGeom>
        </p:spPr>
      </p:pic>
    </p:spTree>
    <p:extLst>
      <p:ext uri="{BB962C8B-B14F-4D97-AF65-F5344CB8AC3E}">
        <p14:creationId xmlns:p14="http://schemas.microsoft.com/office/powerpoint/2010/main" val="215072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22</a:t>
            </a:fld>
            <a:endParaRPr lang="en-US" dirty="0"/>
          </a:p>
        </p:txBody>
      </p:sp>
      <p:sp>
        <p:nvSpPr>
          <p:cNvPr id="3" name="Title 2"/>
          <p:cNvSpPr>
            <a:spLocks noGrp="1"/>
          </p:cNvSpPr>
          <p:nvPr>
            <p:ph type="title"/>
          </p:nvPr>
        </p:nvSpPr>
        <p:spPr/>
        <p:txBody>
          <a:bodyPr/>
          <a:lstStyle/>
          <a:p>
            <a:r>
              <a:rPr lang="en-US" dirty="0"/>
              <a:t>Ocelot Performance, May 2018</a:t>
            </a:r>
          </a:p>
        </p:txBody>
      </p:sp>
      <p:pic>
        <p:nvPicPr>
          <p:cNvPr id="5" name="Content Placeholder 4" descr="Figure 6"/>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1926" t="11200"/>
          <a:stretch/>
        </p:blipFill>
        <p:spPr>
          <a:xfrm>
            <a:off x="0" y="971550"/>
            <a:ext cx="2743200" cy="2038084"/>
          </a:xfrm>
        </p:spPr>
      </p:pic>
      <p:pic>
        <p:nvPicPr>
          <p:cNvPr id="6" name="Picture 5" descr="Figure 6"/>
          <p:cNvPicPr>
            <a:picLocks noChangeAspect="1"/>
          </p:cNvPicPr>
          <p:nvPr/>
        </p:nvPicPr>
        <p:blipFill rotWithShape="1">
          <a:blip r:embed="rId3">
            <a:extLst>
              <a:ext uri="{28A0092B-C50C-407E-A947-70E740481C1C}">
                <a14:useLocalDpi xmlns:a14="http://schemas.microsoft.com/office/drawing/2010/main" val="0"/>
              </a:ext>
            </a:extLst>
          </a:blip>
          <a:srcRect l="4617" t="10370"/>
          <a:stretch/>
        </p:blipFill>
        <p:spPr>
          <a:xfrm>
            <a:off x="0" y="3009634"/>
            <a:ext cx="2743200" cy="2115134"/>
          </a:xfrm>
          <a:prstGeom prst="rect">
            <a:avLst/>
          </a:prstGeom>
        </p:spPr>
      </p:pic>
      <p:pic>
        <p:nvPicPr>
          <p:cNvPr id="7" name="Picture 6" descr="Figure 6"/>
          <p:cNvPicPr>
            <a:picLocks noChangeAspect="1"/>
          </p:cNvPicPr>
          <p:nvPr/>
        </p:nvPicPr>
        <p:blipFill rotWithShape="1">
          <a:blip r:embed="rId4">
            <a:extLst>
              <a:ext uri="{28A0092B-C50C-407E-A947-70E740481C1C}">
                <a14:useLocalDpi xmlns:a14="http://schemas.microsoft.com/office/drawing/2010/main" val="0"/>
              </a:ext>
            </a:extLst>
          </a:blip>
          <a:srcRect l="6035" t="11111"/>
          <a:stretch/>
        </p:blipFill>
        <p:spPr>
          <a:xfrm>
            <a:off x="2743200" y="971550"/>
            <a:ext cx="2743200" cy="2129314"/>
          </a:xfrm>
          <a:prstGeom prst="rect">
            <a:avLst/>
          </a:prstGeom>
        </p:spPr>
      </p:pic>
      <p:pic>
        <p:nvPicPr>
          <p:cNvPr id="10" name="Picture 9" descr="Figure 6"/>
          <p:cNvPicPr>
            <a:picLocks noChangeAspect="1"/>
          </p:cNvPicPr>
          <p:nvPr/>
        </p:nvPicPr>
        <p:blipFill rotWithShape="1">
          <a:blip r:embed="rId5">
            <a:extLst>
              <a:ext uri="{28A0092B-C50C-407E-A947-70E740481C1C}">
                <a14:useLocalDpi xmlns:a14="http://schemas.microsoft.com/office/drawing/2010/main" val="0"/>
              </a:ext>
            </a:extLst>
          </a:blip>
          <a:srcRect l="6441" t="12863"/>
          <a:stretch/>
        </p:blipFill>
        <p:spPr>
          <a:xfrm>
            <a:off x="6324600" y="971550"/>
            <a:ext cx="2743200" cy="2096395"/>
          </a:xfrm>
          <a:prstGeom prst="rect">
            <a:avLst/>
          </a:prstGeom>
        </p:spPr>
      </p:pic>
      <p:sp>
        <p:nvSpPr>
          <p:cNvPr id="11" name="TextBox 10"/>
          <p:cNvSpPr txBox="1"/>
          <p:nvPr/>
        </p:nvSpPr>
        <p:spPr>
          <a:xfrm>
            <a:off x="5486400" y="3333750"/>
            <a:ext cx="374676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846 files in May (~9 per shift)</a:t>
            </a:r>
          </a:p>
          <a:p>
            <a:pPr marL="285750" indent="-285750">
              <a:buFont typeface="Arial" panose="020B0604020202020204" pitchFamily="34" charset="0"/>
              <a:buChar char="•"/>
            </a:pPr>
            <a:r>
              <a:rPr lang="en-US" dirty="0"/>
              <a:t>Mean scan time: 1.7 minutes</a:t>
            </a:r>
          </a:p>
          <a:p>
            <a:pPr marL="285750" indent="-285750">
              <a:buFont typeface="Arial" panose="020B0604020202020204" pitchFamily="34" charset="0"/>
              <a:buChar char="•"/>
            </a:pPr>
            <a:r>
              <a:rPr lang="en-US" dirty="0"/>
              <a:t>Mean scan gain: </a:t>
            </a:r>
            <a:r>
              <a:rPr lang="en-US" dirty="0">
                <a:sym typeface="Wingdings" panose="05000000000000000000" pitchFamily="2" charset="2"/>
              </a:rPr>
              <a:t> </a:t>
            </a:r>
            <a:endParaRPr lang="en-US" dirty="0"/>
          </a:p>
          <a:p>
            <a:endParaRPr lang="en-US" dirty="0"/>
          </a:p>
        </p:txBody>
      </p:sp>
      <p:pic>
        <p:nvPicPr>
          <p:cNvPr id="12" name="Picture 11" descr="Figure 4"/>
          <p:cNvPicPr>
            <a:picLocks noChangeAspect="1"/>
          </p:cNvPicPr>
          <p:nvPr/>
        </p:nvPicPr>
        <p:blipFill rotWithShape="1">
          <a:blip r:embed="rId6">
            <a:extLst>
              <a:ext uri="{28A0092B-C50C-407E-A947-70E740481C1C}">
                <a14:useLocalDpi xmlns:a14="http://schemas.microsoft.com/office/drawing/2010/main" val="0"/>
              </a:ext>
            </a:extLst>
          </a:blip>
          <a:srcRect l="3091" t="14709"/>
          <a:stretch/>
        </p:blipFill>
        <p:spPr>
          <a:xfrm>
            <a:off x="2724150" y="2996591"/>
            <a:ext cx="2743200" cy="2128177"/>
          </a:xfrm>
          <a:prstGeom prst="rect">
            <a:avLst/>
          </a:prstGeom>
        </p:spPr>
      </p:pic>
    </p:spTree>
    <p:extLst>
      <p:ext uri="{BB962C8B-B14F-4D97-AF65-F5344CB8AC3E}">
        <p14:creationId xmlns:p14="http://schemas.microsoft.com/office/powerpoint/2010/main" val="4089262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23</a:t>
            </a:fld>
            <a:endParaRPr lang="en-US" dirty="0"/>
          </a:p>
        </p:txBody>
      </p:sp>
      <p:sp>
        <p:nvSpPr>
          <p:cNvPr id="3" name="Title 2"/>
          <p:cNvSpPr>
            <a:spLocks noGrp="1"/>
          </p:cNvSpPr>
          <p:nvPr>
            <p:ph type="title"/>
          </p:nvPr>
        </p:nvSpPr>
        <p:spPr/>
        <p:txBody>
          <a:bodyPr/>
          <a:lstStyle/>
          <a:p>
            <a:r>
              <a:rPr lang="en-US" dirty="0"/>
              <a:t>Ocelot Performance, May 2018, 846 Scans</a:t>
            </a:r>
          </a:p>
        </p:txBody>
      </p:sp>
      <p:pic>
        <p:nvPicPr>
          <p:cNvPr id="5" name="Content Placeholder 4" descr="Figure 2"/>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375" t="12100" r="1"/>
          <a:stretch/>
        </p:blipFill>
        <p:spPr>
          <a:xfrm>
            <a:off x="12700" y="933450"/>
            <a:ext cx="2743200" cy="1971926"/>
          </a:xfrm>
        </p:spPr>
      </p:pic>
      <p:pic>
        <p:nvPicPr>
          <p:cNvPr id="6" name="Picture 5" descr="Figure 1"/>
          <p:cNvPicPr>
            <a:picLocks noChangeAspect="1"/>
          </p:cNvPicPr>
          <p:nvPr/>
        </p:nvPicPr>
        <p:blipFill rotWithShape="1">
          <a:blip r:embed="rId3">
            <a:extLst>
              <a:ext uri="{28A0092B-C50C-407E-A947-70E740481C1C}">
                <a14:useLocalDpi xmlns:a14="http://schemas.microsoft.com/office/drawing/2010/main" val="0"/>
              </a:ext>
            </a:extLst>
          </a:blip>
          <a:srcRect l="5960" t="10617"/>
          <a:stretch/>
        </p:blipFill>
        <p:spPr>
          <a:xfrm>
            <a:off x="12700" y="2789829"/>
            <a:ext cx="2743200" cy="2372722"/>
          </a:xfrm>
          <a:prstGeom prst="rect">
            <a:avLst/>
          </a:prstGeom>
        </p:spPr>
      </p:pic>
      <p:pic>
        <p:nvPicPr>
          <p:cNvPr id="7" name="Picture 6" descr="Figure 2"/>
          <p:cNvPicPr>
            <a:picLocks noChangeAspect="1"/>
          </p:cNvPicPr>
          <p:nvPr/>
        </p:nvPicPr>
        <p:blipFill rotWithShape="1">
          <a:blip r:embed="rId4">
            <a:extLst>
              <a:ext uri="{28A0092B-C50C-407E-A947-70E740481C1C}">
                <a14:useLocalDpi xmlns:a14="http://schemas.microsoft.com/office/drawing/2010/main" val="0"/>
              </a:ext>
            </a:extLst>
          </a:blip>
          <a:srcRect l="5004" t="12863"/>
          <a:stretch/>
        </p:blipFill>
        <p:spPr>
          <a:xfrm>
            <a:off x="1219200" y="1200150"/>
            <a:ext cx="1371600" cy="1032761"/>
          </a:xfrm>
          <a:prstGeom prst="rect">
            <a:avLst/>
          </a:prstGeom>
        </p:spPr>
      </p:pic>
      <p:pic>
        <p:nvPicPr>
          <p:cNvPr id="8" name="Picture 7" descr="Figure 7"/>
          <p:cNvPicPr>
            <a:picLocks noChangeAspect="1"/>
          </p:cNvPicPr>
          <p:nvPr/>
        </p:nvPicPr>
        <p:blipFill rotWithShape="1">
          <a:blip r:embed="rId5">
            <a:extLst>
              <a:ext uri="{28A0092B-C50C-407E-A947-70E740481C1C}">
                <a14:useLocalDpi xmlns:a14="http://schemas.microsoft.com/office/drawing/2010/main" val="0"/>
              </a:ext>
            </a:extLst>
          </a:blip>
          <a:srcRect l="4923" t="12863"/>
          <a:stretch/>
        </p:blipFill>
        <p:spPr>
          <a:xfrm>
            <a:off x="2936631" y="933450"/>
            <a:ext cx="2743200" cy="2134060"/>
          </a:xfrm>
          <a:prstGeom prst="rect">
            <a:avLst/>
          </a:prstGeom>
        </p:spPr>
      </p:pic>
      <p:pic>
        <p:nvPicPr>
          <p:cNvPr id="9" name="Picture 8" descr="Figure 7"/>
          <p:cNvPicPr>
            <a:picLocks noChangeAspect="1"/>
          </p:cNvPicPr>
          <p:nvPr/>
        </p:nvPicPr>
        <p:blipFill rotWithShape="1">
          <a:blip r:embed="rId6">
            <a:extLst>
              <a:ext uri="{28A0092B-C50C-407E-A947-70E740481C1C}">
                <a14:useLocalDpi xmlns:a14="http://schemas.microsoft.com/office/drawing/2010/main" val="0"/>
              </a:ext>
            </a:extLst>
          </a:blip>
          <a:srcRect l="6857" t="12863"/>
          <a:stretch/>
        </p:blipFill>
        <p:spPr>
          <a:xfrm>
            <a:off x="3810000" y="1057239"/>
            <a:ext cx="1480500" cy="1175672"/>
          </a:xfrm>
          <a:prstGeom prst="rect">
            <a:avLst/>
          </a:prstGeom>
        </p:spPr>
      </p:pic>
      <p:sp>
        <p:nvSpPr>
          <p:cNvPr id="10" name="TextBox 9"/>
          <p:cNvSpPr txBox="1"/>
          <p:nvPr/>
        </p:nvSpPr>
        <p:spPr>
          <a:xfrm>
            <a:off x="5791200" y="972878"/>
            <a:ext cx="3175752" cy="923330"/>
          </a:xfrm>
          <a:prstGeom prst="rect">
            <a:avLst/>
          </a:prstGeom>
          <a:noFill/>
        </p:spPr>
        <p:txBody>
          <a:bodyPr wrap="square" rtlCol="0">
            <a:spAutoFit/>
          </a:bodyPr>
          <a:lstStyle/>
          <a:p>
            <a:r>
              <a:rPr lang="en-US" dirty="0"/>
              <a:t>Gain / (</a:t>
            </a:r>
            <a:r>
              <a:rPr lang="en-US" dirty="0" err="1"/>
              <a:t>Gain+Loss</a:t>
            </a:r>
            <a:r>
              <a:rPr lang="en-US" dirty="0"/>
              <a:t>) in 0.012 </a:t>
            </a:r>
            <a:r>
              <a:rPr lang="en-US" dirty="0" err="1"/>
              <a:t>mJ</a:t>
            </a:r>
            <a:r>
              <a:rPr lang="en-US" dirty="0"/>
              <a:t> to 0.2 </a:t>
            </a:r>
            <a:r>
              <a:rPr lang="en-US" dirty="0" err="1"/>
              <a:t>mJ</a:t>
            </a:r>
            <a:r>
              <a:rPr lang="en-US" dirty="0"/>
              <a:t> window is</a:t>
            </a:r>
          </a:p>
          <a:p>
            <a:r>
              <a:rPr lang="en-US" dirty="0"/>
              <a:t>59%</a:t>
            </a:r>
          </a:p>
        </p:txBody>
      </p:sp>
      <p:cxnSp>
        <p:nvCxnSpPr>
          <p:cNvPr id="12" name="Straight Arrow Connector 11"/>
          <p:cNvCxnSpPr/>
          <p:nvPr/>
        </p:nvCxnSpPr>
        <p:spPr>
          <a:xfrm>
            <a:off x="1676400" y="1885950"/>
            <a:ext cx="17526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descr="Figure 3"/>
          <p:cNvPicPr>
            <a:picLocks noChangeAspect="1"/>
          </p:cNvPicPr>
          <p:nvPr/>
        </p:nvPicPr>
        <p:blipFill rotWithShape="1">
          <a:blip r:embed="rId7">
            <a:extLst>
              <a:ext uri="{28A0092B-C50C-407E-A947-70E740481C1C}">
                <a14:useLocalDpi xmlns:a14="http://schemas.microsoft.com/office/drawing/2010/main" val="0"/>
              </a:ext>
            </a:extLst>
          </a:blip>
          <a:srcRect l="4156" t="17792"/>
          <a:stretch/>
        </p:blipFill>
        <p:spPr>
          <a:xfrm>
            <a:off x="6115050" y="1927666"/>
            <a:ext cx="2654676" cy="2048524"/>
          </a:xfrm>
          <a:prstGeom prst="rect">
            <a:avLst/>
          </a:prstGeom>
        </p:spPr>
      </p:pic>
    </p:spTree>
    <p:extLst>
      <p:ext uri="{BB962C8B-B14F-4D97-AF65-F5344CB8AC3E}">
        <p14:creationId xmlns:p14="http://schemas.microsoft.com/office/powerpoint/2010/main" val="965717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p:cNvSpPr>
            <a:spLocks noGrp="1"/>
          </p:cNvSpPr>
          <p:nvPr>
            <p:ph type="title"/>
          </p:nvPr>
        </p:nvSpPr>
        <p:spPr/>
        <p:txBody>
          <a:bodyPr/>
          <a:lstStyle/>
          <a:p>
            <a:r>
              <a:rPr lang="en-US" dirty="0"/>
              <a:t>Neural Network + Extremum Seeking</a:t>
            </a:r>
          </a:p>
        </p:txBody>
      </p:sp>
      <p:pic>
        <p:nvPicPr>
          <p:cNvPr id="5" name="Content Placeholder 4" descr="Applying Artificial Intelligence to Accelerators - Google Chrome"/>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21799" t="19891" r="14941" b="3719"/>
          <a:stretch/>
        </p:blipFill>
        <p:spPr>
          <a:xfrm>
            <a:off x="420072" y="1047750"/>
            <a:ext cx="4241800" cy="3623369"/>
          </a:xfrm>
        </p:spPr>
      </p:pic>
      <p:sp>
        <p:nvSpPr>
          <p:cNvPr id="6" name="Rectangle 5"/>
          <p:cNvSpPr/>
          <p:nvPr/>
        </p:nvSpPr>
        <p:spPr>
          <a:xfrm>
            <a:off x="4661872" y="4552950"/>
            <a:ext cx="4482128" cy="338554"/>
          </a:xfrm>
          <a:prstGeom prst="rect">
            <a:avLst/>
          </a:prstGeom>
        </p:spPr>
        <p:txBody>
          <a:bodyPr wrap="square">
            <a:spAutoFit/>
          </a:bodyPr>
          <a:lstStyle/>
          <a:p>
            <a:r>
              <a:rPr lang="en-US" sz="1600" dirty="0">
                <a:solidFill>
                  <a:srgbClr val="D2C295"/>
                </a:solidFill>
              </a:rPr>
              <a:t>http://ipac2018.vrws.de/papers/thygbe1.pdf</a:t>
            </a:r>
          </a:p>
        </p:txBody>
      </p:sp>
      <p:sp>
        <p:nvSpPr>
          <p:cNvPr id="4" name="TextBox 3">
            <a:extLst>
              <a:ext uri="{FF2B5EF4-FFF2-40B4-BE49-F238E27FC236}">
                <a16:creationId xmlns:a16="http://schemas.microsoft.com/office/drawing/2014/main" id="{F828CAB1-80D0-AA46-AB54-6CA57A2A4E1A}"/>
              </a:ext>
            </a:extLst>
          </p:cNvPr>
          <p:cNvSpPr txBox="1"/>
          <p:nvPr/>
        </p:nvSpPr>
        <p:spPr>
          <a:xfrm>
            <a:off x="5257801" y="1809750"/>
            <a:ext cx="3429000" cy="646331"/>
          </a:xfrm>
          <a:prstGeom prst="rect">
            <a:avLst/>
          </a:prstGeom>
          <a:noFill/>
        </p:spPr>
        <p:txBody>
          <a:bodyPr wrap="square" rtlCol="0">
            <a:spAutoFit/>
          </a:bodyPr>
          <a:lstStyle/>
          <a:p>
            <a:r>
              <a:rPr lang="en-US" dirty="0"/>
              <a:t>Transition to Operations planned for end 2018</a:t>
            </a:r>
          </a:p>
        </p:txBody>
      </p:sp>
    </p:spTree>
    <p:extLst>
      <p:ext uri="{BB962C8B-B14F-4D97-AF65-F5344CB8AC3E}">
        <p14:creationId xmlns:p14="http://schemas.microsoft.com/office/powerpoint/2010/main" val="847605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450BB-BDF4-094A-BE9C-24BF5944461F}"/>
              </a:ext>
            </a:extLst>
          </p:cNvPr>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 name="Title 2">
            <a:extLst>
              <a:ext uri="{FF2B5EF4-FFF2-40B4-BE49-F238E27FC236}">
                <a16:creationId xmlns:a16="http://schemas.microsoft.com/office/drawing/2014/main" id="{622B516F-306D-854A-B0E2-F84614FEF4C0}"/>
              </a:ext>
            </a:extLst>
          </p:cNvPr>
          <p:cNvSpPr>
            <a:spLocks noGrp="1"/>
          </p:cNvSpPr>
          <p:nvPr>
            <p:ph type="title"/>
          </p:nvPr>
        </p:nvSpPr>
        <p:spPr/>
        <p:txBody>
          <a:bodyPr/>
          <a:lstStyle/>
          <a:p>
            <a:r>
              <a:rPr lang="en-US" dirty="0"/>
              <a:t>LINAC Coherent Light Source - FEL</a:t>
            </a:r>
          </a:p>
        </p:txBody>
      </p:sp>
      <p:pic>
        <p:nvPicPr>
          <p:cNvPr id="6" name="Content Placeholder 5">
            <a:extLst>
              <a:ext uri="{FF2B5EF4-FFF2-40B4-BE49-F238E27FC236}">
                <a16:creationId xmlns:a16="http://schemas.microsoft.com/office/drawing/2014/main" id="{2C4111FF-3C76-974A-A212-B6EC6A9AA897}"/>
              </a:ext>
            </a:extLst>
          </p:cNvPr>
          <p:cNvPicPr>
            <a:picLocks noGrp="1" noChangeAspect="1"/>
          </p:cNvPicPr>
          <p:nvPr>
            <p:ph sz="quarter" idx="14"/>
          </p:nvPr>
        </p:nvPicPr>
        <p:blipFill rotWithShape="1">
          <a:blip r:embed="rId2"/>
          <a:srcRect l="41042" t="19057" r="5523" b="8733"/>
          <a:stretch/>
        </p:blipFill>
        <p:spPr>
          <a:xfrm>
            <a:off x="0" y="895099"/>
            <a:ext cx="4191000" cy="3508745"/>
          </a:xfrm>
        </p:spPr>
      </p:pic>
      <p:pic>
        <p:nvPicPr>
          <p:cNvPr id="10" name="Picture 9">
            <a:extLst>
              <a:ext uri="{FF2B5EF4-FFF2-40B4-BE49-F238E27FC236}">
                <a16:creationId xmlns:a16="http://schemas.microsoft.com/office/drawing/2014/main" id="{3C282426-909A-054C-811E-67782336B626}"/>
              </a:ext>
            </a:extLst>
          </p:cNvPr>
          <p:cNvPicPr>
            <a:picLocks noChangeAspect="1"/>
          </p:cNvPicPr>
          <p:nvPr/>
        </p:nvPicPr>
        <p:blipFill rotWithShape="1">
          <a:blip r:embed="rId3"/>
          <a:srcRect l="15124" t="17408" r="20605" b="7870"/>
          <a:stretch/>
        </p:blipFill>
        <p:spPr>
          <a:xfrm>
            <a:off x="3640966" y="895099"/>
            <a:ext cx="5897718" cy="4247900"/>
          </a:xfrm>
          <a:prstGeom prst="rect">
            <a:avLst/>
          </a:prstGeom>
        </p:spPr>
      </p:pic>
    </p:spTree>
    <p:extLst>
      <p:ext uri="{BB962C8B-B14F-4D97-AF65-F5344CB8AC3E}">
        <p14:creationId xmlns:p14="http://schemas.microsoft.com/office/powerpoint/2010/main" val="17701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94"/>
            <a:ext cx="4211157"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ACE0D9A6-8155-4E4C-9EE6-C01E4060D754}"/>
              </a:ext>
            </a:extLst>
          </p:cNvPr>
          <p:cNvSpPr>
            <a:spLocks noGrp="1"/>
          </p:cNvSpPr>
          <p:nvPr>
            <p:ph type="title"/>
          </p:nvPr>
        </p:nvSpPr>
        <p:spPr>
          <a:xfrm>
            <a:off x="4570578" y="602216"/>
            <a:ext cx="3733482" cy="1090538"/>
          </a:xfrm>
        </p:spPr>
        <p:txBody>
          <a:bodyPr vert="horz" lIns="91440" tIns="45720" rIns="91440" bIns="45720" rtlCol="0" anchor="ctr">
            <a:normAutofit/>
          </a:bodyPr>
          <a:lstStyle/>
          <a:p>
            <a:pPr>
              <a:lnSpc>
                <a:spcPct val="90000"/>
              </a:lnSpc>
            </a:pPr>
            <a:r>
              <a:rPr lang="en-US" kern="1200" dirty="0">
                <a:solidFill>
                  <a:srgbClr val="000000"/>
                </a:solidFill>
                <a:latin typeface="+mj-lt"/>
                <a:ea typeface="+mj-ea"/>
                <a:cs typeface="+mj-cs"/>
              </a:rPr>
              <a:t>Catching Photosynthesis in the Act </a:t>
            </a:r>
          </a:p>
        </p:txBody>
      </p:sp>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3964"/>
            <a:ext cx="3750328" cy="4050721"/>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44985988-696B-974F-8EE3-261C3951B1A9}"/>
              </a:ext>
            </a:extLst>
          </p:cNvPr>
          <p:cNvPicPr>
            <a:picLocks noChangeAspect="1"/>
          </p:cNvPicPr>
          <p:nvPr/>
        </p:nvPicPr>
        <p:blipFill rotWithShape="1">
          <a:blip r:embed="rId3"/>
          <a:srcRect l="20629" t="18133" r="21548" b="26296"/>
          <a:stretch/>
        </p:blipFill>
        <p:spPr>
          <a:xfrm>
            <a:off x="322011" y="1761106"/>
            <a:ext cx="2746374" cy="1636435"/>
          </a:xfrm>
          <a:prstGeom prst="rect">
            <a:avLst/>
          </a:prstGeom>
        </p:spPr>
      </p:pic>
      <p:sp>
        <p:nvSpPr>
          <p:cNvPr id="4" name="Content Placeholder 3">
            <a:extLst>
              <a:ext uri="{FF2B5EF4-FFF2-40B4-BE49-F238E27FC236}">
                <a16:creationId xmlns:a16="http://schemas.microsoft.com/office/drawing/2014/main" id="{86983CF7-9299-664D-825E-15BF5B9828E4}"/>
              </a:ext>
            </a:extLst>
          </p:cNvPr>
          <p:cNvSpPr>
            <a:spLocks noGrp="1"/>
          </p:cNvSpPr>
          <p:nvPr>
            <p:ph sz="quarter" idx="14"/>
          </p:nvPr>
        </p:nvSpPr>
        <p:spPr>
          <a:xfrm>
            <a:off x="4567930" y="1816261"/>
            <a:ext cx="3733184" cy="2729467"/>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1500" dirty="0">
                <a:solidFill>
                  <a:srgbClr val="000000"/>
                </a:solidFill>
                <a:latin typeface="+mn-lt"/>
                <a:cs typeface="+mn-cs"/>
              </a:rPr>
              <a:t>“Photosynthesis is one of the most important chemical reactions on Earth, yet most aspects are not fundamentally understood. With the LCLS, researchers can directly observe the natural processes that convert the sun’s light into useable energy, with promising implications for America’s energy future.”</a:t>
            </a:r>
          </a:p>
        </p:txBody>
      </p:sp>
      <p:sp>
        <p:nvSpPr>
          <p:cNvPr id="2" name="Slide Number Placeholder 1">
            <a:extLst>
              <a:ext uri="{FF2B5EF4-FFF2-40B4-BE49-F238E27FC236}">
                <a16:creationId xmlns:a16="http://schemas.microsoft.com/office/drawing/2014/main" id="{2903E1A2-3A85-3A43-87BC-03F842D767B8}"/>
              </a:ext>
            </a:extLst>
          </p:cNvPr>
          <p:cNvSpPr>
            <a:spLocks noGrp="1"/>
          </p:cNvSpPr>
          <p:nvPr>
            <p:ph type="sldNum" sz="quarter" idx="11"/>
          </p:nvPr>
        </p:nvSpPr>
        <p:spPr>
          <a:xfrm>
            <a:off x="8119447" y="4667776"/>
            <a:ext cx="428046" cy="235550"/>
          </a:xfrm>
        </p:spPr>
        <p:txBody>
          <a:bodyPr vert="horz" lIns="91440" tIns="45720" rIns="91440" bIns="45720" rtlCol="0" anchor="ctr">
            <a:normAutofit/>
          </a:bodyPr>
          <a:lstStyle/>
          <a:p>
            <a:pPr algn="r">
              <a:spcAft>
                <a:spcPts val="600"/>
              </a:spcAft>
            </a:pPr>
            <a:fld id="{5BD36294-2849-48A8-8531-5354CF3095D2}" type="slidenum">
              <a:rPr lang="en-US" sz="800" smtClean="0">
                <a:solidFill>
                  <a:srgbClr val="898989"/>
                </a:solidFill>
                <a:latin typeface="+mn-lt"/>
                <a:cs typeface="+mn-cs"/>
              </a:rPr>
              <a:pPr algn="r">
                <a:spcAft>
                  <a:spcPts val="600"/>
                </a:spcAft>
              </a:pPr>
              <a:t>26</a:t>
            </a:fld>
            <a:endParaRPr lang="en-US" sz="800">
              <a:solidFill>
                <a:srgbClr val="898989"/>
              </a:solidFill>
              <a:latin typeface="+mn-lt"/>
              <a:cs typeface="+mn-cs"/>
            </a:endParaRPr>
          </a:p>
        </p:txBody>
      </p:sp>
    </p:spTree>
    <p:extLst>
      <p:ext uri="{BB962C8B-B14F-4D97-AF65-F5344CB8AC3E}">
        <p14:creationId xmlns:p14="http://schemas.microsoft.com/office/powerpoint/2010/main" val="3903272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C0AD4-1752-5042-892F-F4D950EC9391}"/>
              </a:ext>
            </a:extLst>
          </p:cNvPr>
          <p:cNvSpPr>
            <a:spLocks noGrp="1"/>
          </p:cNvSpPr>
          <p:nvPr>
            <p:ph type="sldNum" sz="quarter" idx="11"/>
          </p:nvPr>
        </p:nvSpPr>
        <p:spPr/>
        <p:txBody>
          <a:bodyPr/>
          <a:lstStyle/>
          <a:p>
            <a:fld id="{5BD36294-2849-48A8-8531-5354CF3095D2}" type="slidenum">
              <a:rPr lang="en-US" smtClean="0"/>
              <a:pPr/>
              <a:t>27</a:t>
            </a:fld>
            <a:endParaRPr lang="en-US" dirty="0"/>
          </a:p>
        </p:txBody>
      </p:sp>
      <p:sp>
        <p:nvSpPr>
          <p:cNvPr id="3" name="Title 2">
            <a:extLst>
              <a:ext uri="{FF2B5EF4-FFF2-40B4-BE49-F238E27FC236}">
                <a16:creationId xmlns:a16="http://schemas.microsoft.com/office/drawing/2014/main" id="{5D5DB466-7F73-5B4A-8D09-21A93124D3BF}"/>
              </a:ext>
            </a:extLst>
          </p:cNvPr>
          <p:cNvSpPr>
            <a:spLocks noGrp="1"/>
          </p:cNvSpPr>
          <p:nvPr>
            <p:ph type="title"/>
          </p:nvPr>
        </p:nvSpPr>
        <p:spPr/>
        <p:txBody>
          <a:bodyPr/>
          <a:lstStyle/>
          <a:p>
            <a:r>
              <a:rPr lang="en-US" dirty="0"/>
              <a:t>Facility for Advanced Accelerator Experimental Tests</a:t>
            </a:r>
          </a:p>
        </p:txBody>
      </p:sp>
      <p:sp>
        <p:nvSpPr>
          <p:cNvPr id="5" name="Rectangle 4">
            <a:extLst>
              <a:ext uri="{FF2B5EF4-FFF2-40B4-BE49-F238E27FC236}">
                <a16:creationId xmlns:a16="http://schemas.microsoft.com/office/drawing/2014/main" id="{C334C167-E91E-1240-8F3E-1761FCE213EB}"/>
              </a:ext>
            </a:extLst>
          </p:cNvPr>
          <p:cNvSpPr/>
          <p:nvPr/>
        </p:nvSpPr>
        <p:spPr>
          <a:xfrm>
            <a:off x="152400" y="819150"/>
            <a:ext cx="4038600" cy="2862322"/>
          </a:xfrm>
          <a:prstGeom prst="rect">
            <a:avLst/>
          </a:prstGeom>
        </p:spPr>
        <p:txBody>
          <a:bodyPr wrap="square">
            <a:spAutoFit/>
          </a:bodyPr>
          <a:lstStyle/>
          <a:p>
            <a:r>
              <a:rPr lang="en-US" dirty="0"/>
              <a:t>FACET: Scientists have shown that a promising technique for accelerating electrons on waves of plasma is efficient enough to power a new generation of shorter, more economical accelerators. This could greatly expand their use in areas such as medicine, national security, industry and high-energy physics research. </a:t>
            </a:r>
          </a:p>
        </p:txBody>
      </p:sp>
      <p:pic>
        <p:nvPicPr>
          <p:cNvPr id="9" name="Picture 8">
            <a:extLst>
              <a:ext uri="{FF2B5EF4-FFF2-40B4-BE49-F238E27FC236}">
                <a16:creationId xmlns:a16="http://schemas.microsoft.com/office/drawing/2014/main" id="{7280B066-714E-AF48-8A7E-8F4E7A0D6F01}"/>
              </a:ext>
            </a:extLst>
          </p:cNvPr>
          <p:cNvPicPr>
            <a:picLocks noChangeAspect="1"/>
          </p:cNvPicPr>
          <p:nvPr/>
        </p:nvPicPr>
        <p:blipFill rotWithShape="1">
          <a:blip r:embed="rId2"/>
          <a:srcRect l="19712" t="39631" r="23383" b="12962"/>
          <a:stretch/>
        </p:blipFill>
        <p:spPr>
          <a:xfrm>
            <a:off x="3900487" y="1428750"/>
            <a:ext cx="5167313" cy="2667000"/>
          </a:xfrm>
          <a:prstGeom prst="rect">
            <a:avLst/>
          </a:prstGeom>
        </p:spPr>
      </p:pic>
    </p:spTree>
    <p:extLst>
      <p:ext uri="{BB962C8B-B14F-4D97-AF65-F5344CB8AC3E}">
        <p14:creationId xmlns:p14="http://schemas.microsoft.com/office/powerpoint/2010/main" val="2294876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28</a:t>
            </a:fld>
            <a:endParaRPr lang="en-US" dirty="0"/>
          </a:p>
        </p:txBody>
      </p:sp>
      <p:sp>
        <p:nvSpPr>
          <p:cNvPr id="3" name="Title 2"/>
          <p:cNvSpPr>
            <a:spLocks noGrp="1"/>
          </p:cNvSpPr>
          <p:nvPr>
            <p:ph type="title"/>
          </p:nvPr>
        </p:nvSpPr>
        <p:spPr/>
        <p:txBody>
          <a:bodyPr/>
          <a:lstStyle/>
          <a:p>
            <a:r>
              <a:rPr lang="en-US" dirty="0"/>
              <a:t>Conclusion	</a:t>
            </a:r>
          </a:p>
        </p:txBody>
      </p:sp>
      <p:sp>
        <p:nvSpPr>
          <p:cNvPr id="4" name="Content Placeholder 3"/>
          <p:cNvSpPr>
            <a:spLocks noGrp="1"/>
          </p:cNvSpPr>
          <p:nvPr>
            <p:ph sz="quarter" idx="14"/>
          </p:nvPr>
        </p:nvSpPr>
        <p:spPr/>
        <p:txBody>
          <a:bodyPr/>
          <a:lstStyle/>
          <a:p>
            <a:pPr marL="342900" indent="-342900">
              <a:buFont typeface="Arial" panose="020B0604020202020204" pitchFamily="34" charset="0"/>
              <a:buChar char="•"/>
            </a:pPr>
            <a:r>
              <a:rPr lang="en-US" dirty="0"/>
              <a:t>There is a community interested in applying ML to accelerator challenges</a:t>
            </a:r>
          </a:p>
          <a:p>
            <a:pPr marL="342900" indent="-342900">
              <a:buFont typeface="Arial" panose="020B0604020202020204" pitchFamily="34" charset="0"/>
              <a:buChar char="•"/>
            </a:pPr>
            <a:r>
              <a:rPr lang="en-US" dirty="0"/>
              <a:t>ML techniques are beginning to be used at SLAC</a:t>
            </a:r>
          </a:p>
          <a:p>
            <a:pPr marL="342900" indent="-342900">
              <a:buFont typeface="Arial" panose="020B0604020202020204" pitchFamily="34" charset="0"/>
              <a:buChar char="•"/>
            </a:pPr>
            <a:r>
              <a:rPr lang="en-US" dirty="0"/>
              <a:t>At least one ML technique has been transitioned to operations at LCLS and SPEAR3</a:t>
            </a:r>
          </a:p>
        </p:txBody>
      </p:sp>
    </p:spTree>
    <p:extLst>
      <p:ext uri="{BB962C8B-B14F-4D97-AF65-F5344CB8AC3E}">
        <p14:creationId xmlns:p14="http://schemas.microsoft.com/office/powerpoint/2010/main" val="1372598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29</a:t>
            </a:fld>
            <a:endParaRPr lang="en-US" dirty="0"/>
          </a:p>
        </p:txBody>
      </p:sp>
      <p:pic>
        <p:nvPicPr>
          <p:cNvPr id="5" name="Content Placeholder 4" descr="slac_brochure_2012_v10_singlepages.pdf - Google Chrome"/>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10448" t="13874" r="11394"/>
          <a:stretch/>
        </p:blipFill>
        <p:spPr>
          <a:xfrm>
            <a:off x="0" y="0"/>
            <a:ext cx="6629400" cy="5167623"/>
          </a:xfrm>
        </p:spPr>
      </p:pic>
      <p:pic>
        <p:nvPicPr>
          <p:cNvPr id="4" name="Picture 3">
            <a:extLst>
              <a:ext uri="{FF2B5EF4-FFF2-40B4-BE49-F238E27FC236}">
                <a16:creationId xmlns:a16="http://schemas.microsoft.com/office/drawing/2014/main" id="{3E5171C4-31B8-A248-A504-6BE0B97A8875}"/>
              </a:ext>
            </a:extLst>
          </p:cNvPr>
          <p:cNvPicPr>
            <a:picLocks noChangeAspect="1"/>
          </p:cNvPicPr>
          <p:nvPr/>
        </p:nvPicPr>
        <p:blipFill rotWithShape="1">
          <a:blip r:embed="rId3"/>
          <a:srcRect l="32336" t="17408" r="16354" b="14444"/>
          <a:stretch/>
        </p:blipFill>
        <p:spPr>
          <a:xfrm>
            <a:off x="6629400" y="3222429"/>
            <a:ext cx="2520863" cy="1900978"/>
          </a:xfrm>
          <a:prstGeom prst="rect">
            <a:avLst/>
          </a:prstGeom>
        </p:spPr>
      </p:pic>
    </p:spTree>
    <p:extLst>
      <p:ext uri="{BB962C8B-B14F-4D97-AF65-F5344CB8AC3E}">
        <p14:creationId xmlns:p14="http://schemas.microsoft.com/office/powerpoint/2010/main" val="1688237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a:t>
            </a:fld>
            <a:endParaRPr lang="en-US" dirty="0"/>
          </a:p>
        </p:txBody>
      </p:sp>
      <p:sp>
        <p:nvSpPr>
          <p:cNvPr id="3" name="Title 2"/>
          <p:cNvSpPr>
            <a:spLocks noGrp="1"/>
          </p:cNvSpPr>
          <p:nvPr>
            <p:ph type="title"/>
          </p:nvPr>
        </p:nvSpPr>
        <p:spPr/>
        <p:txBody>
          <a:bodyPr/>
          <a:lstStyle/>
          <a:p>
            <a:r>
              <a:rPr lang="en-US" dirty="0"/>
              <a:t>SLAC</a:t>
            </a:r>
          </a:p>
        </p:txBody>
      </p:sp>
      <p:pic>
        <p:nvPicPr>
          <p:cNvPr id="5" name="Content Placeholder 4" descr="Fact Sheets | SLAC National Accelerator Laboratory - Google Chrome"/>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20736" t="15545" r="28065" b="6523"/>
          <a:stretch/>
        </p:blipFill>
        <p:spPr>
          <a:xfrm>
            <a:off x="4161532" y="0"/>
            <a:ext cx="4687016" cy="5046683"/>
          </a:xfrm>
        </p:spPr>
      </p:pic>
      <p:pic>
        <p:nvPicPr>
          <p:cNvPr id="6" name="Picture 5" descr="slac_main_factsheet_9_2015_final.pdf - Google Chrome"/>
          <p:cNvPicPr>
            <a:picLocks noChangeAspect="1"/>
          </p:cNvPicPr>
          <p:nvPr/>
        </p:nvPicPr>
        <p:blipFill rotWithShape="1">
          <a:blip r:embed="rId3">
            <a:extLst>
              <a:ext uri="{28A0092B-C50C-407E-A947-70E740481C1C}">
                <a14:useLocalDpi xmlns:a14="http://schemas.microsoft.com/office/drawing/2010/main" val="0"/>
              </a:ext>
            </a:extLst>
          </a:blip>
          <a:srcRect l="38122" t="17901" r="11226" b="2284"/>
          <a:stretch/>
        </p:blipFill>
        <p:spPr>
          <a:xfrm>
            <a:off x="25398" y="742950"/>
            <a:ext cx="3683001" cy="4105312"/>
          </a:xfrm>
          <a:prstGeom prst="rect">
            <a:avLst/>
          </a:prstGeom>
        </p:spPr>
      </p:pic>
    </p:spTree>
    <p:extLst>
      <p:ext uri="{BB962C8B-B14F-4D97-AF65-F5344CB8AC3E}">
        <p14:creationId xmlns:p14="http://schemas.microsoft.com/office/powerpoint/2010/main" val="2354914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30</a:t>
            </a:fld>
            <a:endParaRPr lang="en-US" dirty="0"/>
          </a:p>
        </p:txBody>
      </p:sp>
      <p:sp>
        <p:nvSpPr>
          <p:cNvPr id="3" name="Title 2"/>
          <p:cNvSpPr>
            <a:spLocks noGrp="1"/>
          </p:cNvSpPr>
          <p:nvPr>
            <p:ph type="title"/>
          </p:nvPr>
        </p:nvSpPr>
        <p:spPr/>
        <p:txBody>
          <a:bodyPr/>
          <a:lstStyle/>
          <a:p>
            <a:r>
              <a:rPr lang="en-US" dirty="0"/>
              <a:t>References</a:t>
            </a:r>
          </a:p>
        </p:txBody>
      </p:sp>
      <p:sp>
        <p:nvSpPr>
          <p:cNvPr id="4" name="Content Placeholder 3"/>
          <p:cNvSpPr>
            <a:spLocks noGrp="1"/>
          </p:cNvSpPr>
          <p:nvPr>
            <p:ph sz="quarter" idx="14"/>
          </p:nvPr>
        </p:nvSpPr>
        <p:spPr/>
        <p:txBody>
          <a:bodyPr>
            <a:normAutofit/>
          </a:bodyPr>
          <a:lstStyle/>
          <a:p>
            <a:r>
              <a:rPr lang="en-US" sz="1200" dirty="0">
                <a:hlinkClick r:id="rId2"/>
              </a:rPr>
              <a:t>https://www6.slac.stanford.edu/news/2018-04-13-scientists-use-machine-learning-speed-discovery-metallic-glass.aspx</a:t>
            </a:r>
            <a:endParaRPr lang="en-US" sz="1200" dirty="0"/>
          </a:p>
          <a:p>
            <a:r>
              <a:rPr lang="en-US" sz="1200" dirty="0">
                <a:hlinkClick r:id="rId3"/>
              </a:rPr>
              <a:t>https://www.energy.gov/eere/amo/articles/artificial-intelligence-future-new-materials-discovery</a:t>
            </a:r>
            <a:endParaRPr lang="en-US" sz="1200" dirty="0"/>
          </a:p>
          <a:p>
            <a:r>
              <a:rPr lang="en-US" sz="1200" dirty="0">
                <a:hlinkClick r:id="rId4"/>
              </a:rPr>
              <a:t>https://conf.slac.stanford.edu/icfa-ml-2018/</a:t>
            </a:r>
            <a:endParaRPr lang="en-US" sz="1200" dirty="0"/>
          </a:p>
          <a:p>
            <a:r>
              <a:rPr lang="en-US" sz="1200" dirty="0">
                <a:hlinkClick r:id="rId5"/>
              </a:rPr>
              <a:t>https://cds.cern.ch/record/2305965/files/tupha204.pdf</a:t>
            </a:r>
            <a:endParaRPr lang="en-US" sz="1200" dirty="0"/>
          </a:p>
          <a:p>
            <a:r>
              <a:rPr lang="en-US" sz="1200" dirty="0">
                <a:hlinkClick r:id="rId6"/>
              </a:rPr>
              <a:t>https://cds.cern.ch/record/2309558/?ln=en</a:t>
            </a:r>
            <a:endParaRPr lang="en-US" sz="1200" dirty="0"/>
          </a:p>
          <a:p>
            <a:r>
              <a:rPr lang="en-US" sz="1200" dirty="0">
                <a:hlinkClick r:id="rId7"/>
              </a:rPr>
              <a:t>https://confluence.slac.stanford.edu/display/AI/AI+Seminar</a:t>
            </a:r>
            <a:endParaRPr lang="en-US" sz="1200" dirty="0"/>
          </a:p>
          <a:p>
            <a:r>
              <a:rPr lang="en-US" sz="1200" dirty="0">
                <a:hlinkClick r:id="rId8"/>
              </a:rPr>
              <a:t>http://accelconf.web.cern.ch/AccelConf/ipac2017/papers/wepab031.pdf</a:t>
            </a:r>
            <a:endParaRPr lang="en-US" sz="1200" dirty="0"/>
          </a:p>
          <a:p>
            <a:r>
              <a:rPr lang="en-US" sz="1200" dirty="0">
                <a:hlinkClick r:id="rId9"/>
              </a:rPr>
              <a:t>http://ucanalytics.com/blogs/bayes-theorem-monty-hall-problem/</a:t>
            </a:r>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2131524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a:t>
            </a:fld>
            <a:endParaRPr lang="en-US" dirty="0"/>
          </a:p>
        </p:txBody>
      </p:sp>
      <p:sp>
        <p:nvSpPr>
          <p:cNvPr id="3" name="Title 2"/>
          <p:cNvSpPr>
            <a:spLocks noGrp="1"/>
          </p:cNvSpPr>
          <p:nvPr>
            <p:ph type="title"/>
          </p:nvPr>
        </p:nvSpPr>
        <p:spPr/>
        <p:txBody>
          <a:bodyPr/>
          <a:lstStyle/>
          <a:p>
            <a:r>
              <a:rPr lang="en-US" dirty="0"/>
              <a:t>ML in Particle Accelerators: The Need to Tune</a:t>
            </a:r>
          </a:p>
        </p:txBody>
      </p:sp>
      <p:sp>
        <p:nvSpPr>
          <p:cNvPr id="5" name="Content Placeholder 4"/>
          <p:cNvSpPr>
            <a:spLocks noGrp="1"/>
          </p:cNvSpPr>
          <p:nvPr>
            <p:ph sz="quarter" idx="14"/>
          </p:nvPr>
        </p:nvSpPr>
        <p:spPr>
          <a:xfrm>
            <a:off x="457200" y="932688"/>
            <a:ext cx="8108950" cy="4077462"/>
          </a:xfrm>
        </p:spPr>
        <p:txBody>
          <a:bodyPr>
            <a:normAutofit fontScale="92500"/>
          </a:bodyPr>
          <a:lstStyle/>
          <a:p>
            <a:pPr marL="342900" indent="-342900">
              <a:buFont typeface="Arial" panose="020B0604020202020204" pitchFamily="34" charset="0"/>
              <a:buChar char="•"/>
            </a:pPr>
            <a:r>
              <a:rPr lang="en-US" dirty="0"/>
              <a:t>Complex beam parameter space with complex coupling between parameters, sometimes nonlinear responses.</a:t>
            </a:r>
          </a:p>
          <a:p>
            <a:pPr marL="342900" indent="-342900">
              <a:buFont typeface="Arial" panose="020B0604020202020204" pitchFamily="34" charset="0"/>
              <a:buChar char="•"/>
            </a:pPr>
            <a:r>
              <a:rPr lang="en-US" dirty="0"/>
              <a:t>Limited diagnostics </a:t>
            </a:r>
          </a:p>
          <a:p>
            <a:pPr marL="342900" indent="-342900">
              <a:buFont typeface="Arial" panose="020B0604020202020204" pitchFamily="34" charset="0"/>
              <a:buChar char="•"/>
            </a:pPr>
            <a:r>
              <a:rPr lang="en-US" dirty="0"/>
              <a:t>Time varying performance (Jitter, Drift, Reproducibility)</a:t>
            </a:r>
          </a:p>
          <a:p>
            <a:pPr marL="342900" indent="-342900">
              <a:buFont typeface="Arial" panose="020B0604020202020204" pitchFamily="34" charset="0"/>
              <a:buChar char="•"/>
            </a:pPr>
            <a:r>
              <a:rPr lang="en-US" dirty="0"/>
              <a:t>LCLS FEL require configuration changes for dedicated users: </a:t>
            </a:r>
            <a:r>
              <a:rPr lang="en-US" sz="1800" dirty="0"/>
              <a:t>different charge, energy, pulse duration, undulator settings…</a:t>
            </a:r>
          </a:p>
          <a:p>
            <a:pPr marL="342900" indent="-342900">
              <a:buFont typeface="Arial" panose="020B0604020202020204" pitchFamily="34" charset="0"/>
              <a:buChar char="•"/>
            </a:pPr>
            <a:r>
              <a:rPr lang="en-US" dirty="0"/>
              <a:t>Different operating modes: </a:t>
            </a:r>
            <a:r>
              <a:rPr lang="en-US" sz="1900" dirty="0"/>
              <a:t>twin bunches, two bunches , sliced bunch for two pulses</a:t>
            </a:r>
            <a:endParaRPr lang="en-US" dirty="0"/>
          </a:p>
          <a:p>
            <a:pPr marL="342900" indent="-342900">
              <a:buFont typeface="Arial" panose="020B0604020202020204" pitchFamily="34" charset="0"/>
              <a:buChar char="•"/>
            </a:pPr>
            <a:r>
              <a:rPr lang="en-US" b="1" dirty="0"/>
              <a:t>Restoring configurations does not restore performance </a:t>
            </a:r>
            <a:r>
              <a:rPr lang="en-US" b="1" dirty="0">
                <a:sym typeface="Wingdings" panose="05000000000000000000" pitchFamily="2" charset="2"/>
              </a:rPr>
              <a:t> Tune.  </a:t>
            </a:r>
            <a:endParaRPr lang="en-US" b="1" dirty="0"/>
          </a:p>
        </p:txBody>
      </p:sp>
      <p:sp>
        <p:nvSpPr>
          <p:cNvPr id="6" name="Rectangle 5"/>
          <p:cNvSpPr/>
          <p:nvPr/>
        </p:nvSpPr>
        <p:spPr>
          <a:xfrm>
            <a:off x="2017144" y="4507855"/>
            <a:ext cx="4472315" cy="461665"/>
          </a:xfrm>
          <a:prstGeom prst="rect">
            <a:avLst/>
          </a:prstGeom>
        </p:spPr>
        <p:txBody>
          <a:bodyPr wrap="none">
            <a:spAutoFit/>
          </a:bodyPr>
          <a:lstStyle/>
          <a:p>
            <a:r>
              <a:rPr lang="en-US" sz="2400" b="1" dirty="0">
                <a:solidFill>
                  <a:schemeClr val="accent1">
                    <a:lumMod val="50000"/>
                  </a:schemeClr>
                </a:solidFill>
                <a:sym typeface="Wingdings" panose="05000000000000000000" pitchFamily="2" charset="2"/>
              </a:rPr>
              <a:t>For LCLS Tuning = Downtime</a:t>
            </a:r>
            <a:endParaRPr lang="en-US" sz="2400" dirty="0">
              <a:solidFill>
                <a:schemeClr val="accent1">
                  <a:lumMod val="50000"/>
                </a:schemeClr>
              </a:solidFill>
            </a:endParaRPr>
          </a:p>
        </p:txBody>
      </p:sp>
    </p:spTree>
    <p:extLst>
      <p:ext uri="{BB962C8B-B14F-4D97-AF65-F5344CB8AC3E}">
        <p14:creationId xmlns:p14="http://schemas.microsoft.com/office/powerpoint/2010/main" val="134569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BD36294-2849-48A8-8531-5354CF3095D2}" type="slidenum">
              <a:rPr lang="en-US" smtClean="0"/>
              <a:pPr/>
              <a:t>5</a:t>
            </a:fld>
            <a:endParaRPr lang="en-US" dirty="0"/>
          </a:p>
        </p:txBody>
      </p:sp>
      <p:sp>
        <p:nvSpPr>
          <p:cNvPr id="29" name="Title 28"/>
          <p:cNvSpPr>
            <a:spLocks noGrp="1"/>
          </p:cNvSpPr>
          <p:nvPr>
            <p:ph type="title"/>
          </p:nvPr>
        </p:nvSpPr>
        <p:spPr/>
        <p:txBody>
          <a:bodyPr/>
          <a:lstStyle/>
          <a:p>
            <a:r>
              <a:rPr lang="en-CA" sz="2000" dirty="0"/>
              <a:t>The Need to Automate</a:t>
            </a:r>
          </a:p>
        </p:txBody>
      </p:sp>
      <p:sp>
        <p:nvSpPr>
          <p:cNvPr id="30" name="Content Placeholder 29"/>
          <p:cNvSpPr>
            <a:spLocks noGrp="1"/>
          </p:cNvSpPr>
          <p:nvPr>
            <p:ph sz="quarter" idx="14"/>
          </p:nvPr>
        </p:nvSpPr>
        <p:spPr/>
        <p:txBody>
          <a:bodyPr/>
          <a:lstStyle/>
          <a:p>
            <a:endParaRPr lang="en-CA" sz="2000" dirty="0"/>
          </a:p>
          <a:p>
            <a:pPr lvl="1"/>
            <a:endParaRPr lang="en-US"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375943"/>
            <a:ext cx="2752712" cy="277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4756076"/>
            <a:ext cx="1494320" cy="246221"/>
          </a:xfrm>
          <a:prstGeom prst="rect">
            <a:avLst/>
          </a:prstGeom>
        </p:spPr>
        <p:txBody>
          <a:bodyPr wrap="none">
            <a:spAutoFit/>
          </a:bodyPr>
          <a:lstStyle/>
          <a:p>
            <a:r>
              <a:rPr lang="en-US" sz="1000" dirty="0"/>
              <a:t> </a:t>
            </a:r>
            <a:r>
              <a:rPr lang="en-US" sz="1000" dirty="0">
                <a:solidFill>
                  <a:srgbClr val="D2C295"/>
                </a:solidFill>
              </a:rPr>
              <a:t>https://xkcd.com/1319/</a:t>
            </a:r>
          </a:p>
        </p:txBody>
      </p:sp>
      <p:sp>
        <p:nvSpPr>
          <p:cNvPr id="3" name="TextBox 2"/>
          <p:cNvSpPr txBox="1"/>
          <p:nvPr/>
        </p:nvSpPr>
        <p:spPr>
          <a:xfrm>
            <a:off x="152400" y="1123950"/>
            <a:ext cx="4648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Free up person time for other tasks </a:t>
            </a:r>
          </a:p>
          <a:p>
            <a:pPr marL="285750" indent="-285750">
              <a:buFont typeface="Arial" panose="020B0604020202020204" pitchFamily="34" charset="0"/>
              <a:buChar char="•"/>
            </a:pPr>
            <a:r>
              <a:rPr lang="en-US" dirty="0"/>
              <a:t>Improve reproducibility of result</a:t>
            </a:r>
          </a:p>
          <a:p>
            <a:pPr marL="285750" indent="-285750">
              <a:buFont typeface="Arial" panose="020B0604020202020204" pitchFamily="34" charset="0"/>
              <a:buChar char="•"/>
            </a:pPr>
            <a:r>
              <a:rPr lang="en-US" dirty="0"/>
              <a:t>Reduce time to get task done</a:t>
            </a:r>
          </a:p>
          <a:p>
            <a:pPr marL="285750" indent="-285750">
              <a:buFont typeface="Arial" panose="020B0604020202020204" pitchFamily="34" charset="0"/>
              <a:buChar char="•"/>
            </a:pPr>
            <a:r>
              <a:rPr lang="en-US" dirty="0"/>
              <a:t>Let human concentrate on the hard problems</a:t>
            </a:r>
          </a:p>
        </p:txBody>
      </p:sp>
      <p:sp>
        <p:nvSpPr>
          <p:cNvPr id="8" name="Content Placeholder 3"/>
          <p:cNvSpPr txBox="1">
            <a:spLocks/>
          </p:cNvSpPr>
          <p:nvPr/>
        </p:nvSpPr>
        <p:spPr>
          <a:xfrm>
            <a:off x="4731466" y="1767750"/>
            <a:ext cx="3994150" cy="3155341"/>
          </a:xfrm>
          <a:prstGeom prst="rect">
            <a:avLst/>
          </a:prstGeom>
        </p:spPr>
        <p:txBody>
          <a:bodyPr vert="horz" lIns="0" tIns="0" rIns="0" bIns="0" rtlCol="0">
            <a:normAutofit fontScale="70000" lnSpcReduction="20000"/>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Measure effort of task </a:t>
            </a:r>
          </a:p>
          <a:p>
            <a:pPr marL="800100" lvl="1" indent="-342900"/>
            <a:r>
              <a:rPr lang="en-US" dirty="0"/>
              <a:t>Person hours per week</a:t>
            </a:r>
          </a:p>
          <a:p>
            <a:pPr marL="800100" lvl="1" indent="-342900"/>
            <a:r>
              <a:rPr lang="en-US" dirty="0"/>
              <a:t>Machine time  </a:t>
            </a:r>
          </a:p>
          <a:p>
            <a:pPr marL="800100" lvl="1" indent="-342900"/>
            <a:r>
              <a:rPr lang="en-US" dirty="0"/>
              <a:t>Personnel training </a:t>
            </a:r>
          </a:p>
          <a:p>
            <a:pPr marL="800100" lvl="1" indent="-342900"/>
            <a:r>
              <a:rPr lang="en-US" dirty="0"/>
              <a:t>How to train with no access to machine</a:t>
            </a:r>
          </a:p>
          <a:p>
            <a:pPr marL="342900" indent="-342900">
              <a:buFont typeface="Arial" panose="020B0604020202020204" pitchFamily="34" charset="0"/>
              <a:buChar char="•"/>
            </a:pPr>
            <a:r>
              <a:rPr lang="en-US" dirty="0"/>
              <a:t>Predict effort of automation</a:t>
            </a:r>
          </a:p>
          <a:p>
            <a:pPr marL="800100" lvl="1" indent="-342900"/>
            <a:r>
              <a:rPr lang="en-US" dirty="0"/>
              <a:t>Development, Test, Deployment, Maintenance</a:t>
            </a:r>
          </a:p>
          <a:p>
            <a:pPr marL="800100" lvl="1" indent="-342900"/>
            <a:r>
              <a:rPr lang="en-US" dirty="0"/>
              <a:t>Risk of acceptance by humans</a:t>
            </a:r>
          </a:p>
          <a:p>
            <a:pPr marL="800100" lvl="1" indent="-342900"/>
            <a:r>
              <a:rPr lang="en-US" dirty="0"/>
              <a:t>Options when automatic system fails</a:t>
            </a:r>
          </a:p>
          <a:p>
            <a:pPr marL="800100" lvl="1" indent="-342900"/>
            <a:r>
              <a:rPr lang="en-US" dirty="0"/>
              <a:t>What is gained/lost by automation</a:t>
            </a:r>
          </a:p>
        </p:txBody>
      </p:sp>
      <p:sp>
        <p:nvSpPr>
          <p:cNvPr id="9" name="Title 2"/>
          <p:cNvSpPr txBox="1">
            <a:spLocks/>
          </p:cNvSpPr>
          <p:nvPr/>
        </p:nvSpPr>
        <p:spPr>
          <a:xfrm>
            <a:off x="4953000" y="1200150"/>
            <a:ext cx="3200400" cy="73866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a:t>General Approach		</a:t>
            </a:r>
          </a:p>
        </p:txBody>
      </p:sp>
    </p:spTree>
    <p:extLst>
      <p:ext uri="{BB962C8B-B14F-4D97-AF65-F5344CB8AC3E}">
        <p14:creationId xmlns:p14="http://schemas.microsoft.com/office/powerpoint/2010/main" val="416984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E019FB-8DDA-5F44-ACF2-FC91BCE62904}"/>
              </a:ext>
            </a:extLst>
          </p:cNvPr>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a:extLst>
              <a:ext uri="{FF2B5EF4-FFF2-40B4-BE49-F238E27FC236}">
                <a16:creationId xmlns:a16="http://schemas.microsoft.com/office/drawing/2014/main" id="{E6C6CF26-3934-E04E-B726-4A20B501D9F3}"/>
              </a:ext>
            </a:extLst>
          </p:cNvPr>
          <p:cNvSpPr>
            <a:spLocks noGrp="1"/>
          </p:cNvSpPr>
          <p:nvPr>
            <p:ph type="title"/>
          </p:nvPr>
        </p:nvSpPr>
        <p:spPr/>
        <p:txBody>
          <a:bodyPr/>
          <a:lstStyle/>
          <a:p>
            <a:r>
              <a:rPr lang="en-US" dirty="0"/>
              <a:t>Weekly ML Seminar @SLAC </a:t>
            </a:r>
          </a:p>
        </p:txBody>
      </p:sp>
      <p:pic>
        <p:nvPicPr>
          <p:cNvPr id="6" name="Content Placeholder 5">
            <a:extLst>
              <a:ext uri="{FF2B5EF4-FFF2-40B4-BE49-F238E27FC236}">
                <a16:creationId xmlns:a16="http://schemas.microsoft.com/office/drawing/2014/main" id="{C2AAA447-346E-3649-B577-00076657E389}"/>
              </a:ext>
            </a:extLst>
          </p:cNvPr>
          <p:cNvPicPr>
            <a:picLocks noGrp="1" noChangeAspect="1"/>
          </p:cNvPicPr>
          <p:nvPr>
            <p:ph sz="quarter" idx="14"/>
          </p:nvPr>
        </p:nvPicPr>
        <p:blipFill rotWithShape="1">
          <a:blip r:embed="rId2"/>
          <a:srcRect l="8885" t="17050" r="3841" b="10740"/>
          <a:stretch/>
        </p:blipFill>
        <p:spPr>
          <a:xfrm>
            <a:off x="-1" y="819150"/>
            <a:ext cx="6750315" cy="3919538"/>
          </a:xfrm>
        </p:spPr>
      </p:pic>
      <p:sp>
        <p:nvSpPr>
          <p:cNvPr id="7" name="Rectangle 6">
            <a:extLst>
              <a:ext uri="{FF2B5EF4-FFF2-40B4-BE49-F238E27FC236}">
                <a16:creationId xmlns:a16="http://schemas.microsoft.com/office/drawing/2014/main" id="{534FB1B1-FC38-6649-AAFE-C9512FFB074C}"/>
              </a:ext>
            </a:extLst>
          </p:cNvPr>
          <p:cNvSpPr/>
          <p:nvPr/>
        </p:nvSpPr>
        <p:spPr>
          <a:xfrm>
            <a:off x="451822" y="4711579"/>
            <a:ext cx="6629400" cy="369332"/>
          </a:xfrm>
          <a:prstGeom prst="rect">
            <a:avLst/>
          </a:prstGeom>
        </p:spPr>
        <p:txBody>
          <a:bodyPr wrap="square">
            <a:spAutoFit/>
          </a:bodyPr>
          <a:lstStyle/>
          <a:p>
            <a:r>
              <a:rPr lang="en-US" dirty="0">
                <a:solidFill>
                  <a:srgbClr val="D2C295"/>
                </a:solidFill>
              </a:rPr>
              <a:t>https://confluence.slac.stanford.edu/display/AI/AI+Seminar</a:t>
            </a:r>
          </a:p>
        </p:txBody>
      </p:sp>
    </p:spTree>
    <p:extLst>
      <p:ext uri="{BB962C8B-B14F-4D97-AF65-F5344CB8AC3E}">
        <p14:creationId xmlns:p14="http://schemas.microsoft.com/office/powerpoint/2010/main" val="379713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a:t>
            </a:fld>
            <a:endParaRPr lang="en-US" dirty="0"/>
          </a:p>
        </p:txBody>
      </p:sp>
      <p:sp>
        <p:nvSpPr>
          <p:cNvPr id="3" name="Title 2"/>
          <p:cNvSpPr>
            <a:spLocks noGrp="1"/>
          </p:cNvSpPr>
          <p:nvPr>
            <p:ph type="title"/>
          </p:nvPr>
        </p:nvSpPr>
        <p:spPr/>
        <p:txBody>
          <a:bodyPr/>
          <a:lstStyle/>
          <a:p>
            <a:r>
              <a:rPr lang="en-US" dirty="0"/>
              <a:t>Workshop</a:t>
            </a:r>
          </a:p>
        </p:txBody>
      </p:sp>
      <p:pic>
        <p:nvPicPr>
          <p:cNvPr id="5" name="Content Placeholder 4" descr="Screen Clipping"/>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28600" y="971550"/>
            <a:ext cx="3581077" cy="1107706"/>
          </a:xfrm>
        </p:spPr>
      </p:pic>
      <p:sp>
        <p:nvSpPr>
          <p:cNvPr id="6" name="TextBox 5"/>
          <p:cNvSpPr txBox="1"/>
          <p:nvPr/>
        </p:nvSpPr>
        <p:spPr>
          <a:xfrm>
            <a:off x="4038600" y="1200150"/>
            <a:ext cx="4343400" cy="2308324"/>
          </a:xfrm>
          <a:prstGeom prst="rect">
            <a:avLst/>
          </a:prstGeom>
          <a:noFill/>
        </p:spPr>
        <p:txBody>
          <a:bodyPr wrap="square" rtlCol="0">
            <a:spAutoFit/>
          </a:bodyPr>
          <a:lstStyle/>
          <a:p>
            <a:r>
              <a:rPr lang="en-US" dirty="0"/>
              <a:t>Agenda included:</a:t>
            </a:r>
          </a:p>
          <a:p>
            <a:pPr marL="285750" indent="-285750">
              <a:buFont typeface="Arial" panose="020B0604020202020204" pitchFamily="34" charset="0"/>
              <a:buChar char="•"/>
            </a:pPr>
            <a:r>
              <a:rPr lang="en-US"/>
              <a:t>ML </a:t>
            </a:r>
            <a:r>
              <a:rPr lang="en-US" dirty="0"/>
              <a:t>Tutorial</a:t>
            </a:r>
          </a:p>
          <a:p>
            <a:pPr marL="285750" indent="-285750">
              <a:buFont typeface="Arial" panose="020B0604020202020204" pitchFamily="34" charset="0"/>
              <a:buChar char="•"/>
            </a:pPr>
            <a:r>
              <a:rPr lang="en-US" dirty="0"/>
              <a:t>Facility Needs (XFEL, LHC, Synchrotrons)</a:t>
            </a:r>
          </a:p>
          <a:p>
            <a:pPr marL="285750" indent="-285750">
              <a:buFont typeface="Arial" panose="020B0604020202020204" pitchFamily="34" charset="0"/>
              <a:buChar char="•"/>
            </a:pPr>
            <a:r>
              <a:rPr lang="en-US" dirty="0"/>
              <a:t>Tuning</a:t>
            </a:r>
          </a:p>
          <a:p>
            <a:pPr marL="285750" indent="-285750">
              <a:buFont typeface="Arial" panose="020B0604020202020204" pitchFamily="34" charset="0"/>
              <a:buChar char="•"/>
            </a:pPr>
            <a:r>
              <a:rPr lang="en-US" dirty="0"/>
              <a:t>Simulations and Modeling</a:t>
            </a:r>
          </a:p>
          <a:p>
            <a:pPr marL="285750" indent="-285750">
              <a:buFont typeface="Arial" panose="020B0604020202020204" pitchFamily="34" charset="0"/>
              <a:buChar char="•"/>
            </a:pPr>
            <a:r>
              <a:rPr lang="en-US" dirty="0"/>
              <a:t>Prognosis</a:t>
            </a:r>
          </a:p>
          <a:p>
            <a:pPr marL="285750" indent="-285750">
              <a:buFont typeface="Arial" panose="020B0604020202020204" pitchFamily="34" charset="0"/>
              <a:buChar char="•"/>
            </a:pPr>
            <a:r>
              <a:rPr lang="en-US" dirty="0"/>
              <a:t>Data Analysis</a:t>
            </a:r>
          </a:p>
        </p:txBody>
      </p:sp>
      <p:pic>
        <p:nvPicPr>
          <p:cNvPr id="10" name="Picture 9">
            <a:extLst>
              <a:ext uri="{FF2B5EF4-FFF2-40B4-BE49-F238E27FC236}">
                <a16:creationId xmlns:a16="http://schemas.microsoft.com/office/drawing/2014/main" id="{B4268C2B-5538-584C-97BD-BFB65D20943E}"/>
              </a:ext>
            </a:extLst>
          </p:cNvPr>
          <p:cNvPicPr>
            <a:picLocks noChangeAspect="1"/>
          </p:cNvPicPr>
          <p:nvPr/>
        </p:nvPicPr>
        <p:blipFill rotWithShape="1">
          <a:blip r:embed="rId3"/>
          <a:srcRect l="43779" t="24814" r="15755" b="15926"/>
          <a:stretch/>
        </p:blipFill>
        <p:spPr>
          <a:xfrm>
            <a:off x="76199" y="2647950"/>
            <a:ext cx="2698157" cy="2447925"/>
          </a:xfrm>
          <a:prstGeom prst="rect">
            <a:avLst/>
          </a:prstGeom>
        </p:spPr>
      </p:pic>
      <p:sp>
        <p:nvSpPr>
          <p:cNvPr id="11" name="TextBox 10">
            <a:extLst>
              <a:ext uri="{FF2B5EF4-FFF2-40B4-BE49-F238E27FC236}">
                <a16:creationId xmlns:a16="http://schemas.microsoft.com/office/drawing/2014/main" id="{7C517AA2-C85E-1F42-A2D1-E3BC04A988FA}"/>
              </a:ext>
            </a:extLst>
          </p:cNvPr>
          <p:cNvSpPr txBox="1"/>
          <p:nvPr/>
        </p:nvSpPr>
        <p:spPr>
          <a:xfrm>
            <a:off x="451822" y="2266950"/>
            <a:ext cx="1710725" cy="369332"/>
          </a:xfrm>
          <a:prstGeom prst="rect">
            <a:avLst/>
          </a:prstGeom>
          <a:noFill/>
        </p:spPr>
        <p:txBody>
          <a:bodyPr wrap="none" rtlCol="0">
            <a:spAutoFit/>
          </a:bodyPr>
          <a:lstStyle/>
          <a:p>
            <a:r>
              <a:rPr lang="en-US" dirty="0"/>
              <a:t>64 Participants</a:t>
            </a:r>
          </a:p>
        </p:txBody>
      </p:sp>
      <p:sp>
        <p:nvSpPr>
          <p:cNvPr id="12" name="Rectangle 11">
            <a:extLst>
              <a:ext uri="{FF2B5EF4-FFF2-40B4-BE49-F238E27FC236}">
                <a16:creationId xmlns:a16="http://schemas.microsoft.com/office/drawing/2014/main" id="{6269A6BA-023B-B647-83E5-E7F7692C36EB}"/>
              </a:ext>
            </a:extLst>
          </p:cNvPr>
          <p:cNvSpPr/>
          <p:nvPr/>
        </p:nvSpPr>
        <p:spPr>
          <a:xfrm>
            <a:off x="3276600" y="4248150"/>
            <a:ext cx="4532010" cy="369332"/>
          </a:xfrm>
          <a:prstGeom prst="rect">
            <a:avLst/>
          </a:prstGeom>
        </p:spPr>
        <p:txBody>
          <a:bodyPr wrap="none">
            <a:spAutoFit/>
          </a:bodyPr>
          <a:lstStyle/>
          <a:p>
            <a:r>
              <a:rPr lang="en-US" dirty="0">
                <a:solidFill>
                  <a:srgbClr val="D2C295"/>
                </a:solidFill>
              </a:rPr>
              <a:t>https://</a:t>
            </a:r>
            <a:r>
              <a:rPr lang="en-US" dirty="0" err="1">
                <a:solidFill>
                  <a:srgbClr val="D2C295"/>
                </a:solidFill>
              </a:rPr>
              <a:t>conf.slac.stanford.edu</a:t>
            </a:r>
            <a:r>
              <a:rPr lang="en-US" dirty="0">
                <a:solidFill>
                  <a:srgbClr val="D2C295"/>
                </a:solidFill>
              </a:rPr>
              <a:t>/icfa-ml-2018/</a:t>
            </a:r>
          </a:p>
        </p:txBody>
      </p:sp>
    </p:spTree>
    <p:extLst>
      <p:ext uri="{BB962C8B-B14F-4D97-AF65-F5344CB8AC3E}">
        <p14:creationId xmlns:p14="http://schemas.microsoft.com/office/powerpoint/2010/main" val="113506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p:cNvSpPr>
            <a:spLocks noGrp="1"/>
          </p:cNvSpPr>
          <p:nvPr>
            <p:ph type="title"/>
          </p:nvPr>
        </p:nvSpPr>
        <p:spPr/>
        <p:txBody>
          <a:bodyPr/>
          <a:lstStyle/>
          <a:p>
            <a:r>
              <a:rPr lang="en-US" dirty="0"/>
              <a:t>Machine Learning</a:t>
            </a:r>
          </a:p>
        </p:txBody>
      </p:sp>
      <p:pic>
        <p:nvPicPr>
          <p:cNvPr id="1028" name="Picture 4" descr="https://upload.wikimedia.org/wikipedia/commons/thumb/4/46/Colored_neural_network.svg/300px-Colored_neural_network.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95350"/>
            <a:ext cx="1752600" cy="21089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74277" y="971550"/>
            <a:ext cx="4572000" cy="923330"/>
          </a:xfrm>
          <a:prstGeom prst="rect">
            <a:avLst/>
          </a:prstGeom>
        </p:spPr>
        <p:txBody>
          <a:bodyPr>
            <a:spAutoFit/>
          </a:bodyPr>
          <a:lstStyle/>
          <a:p>
            <a:r>
              <a:rPr lang="en-US" dirty="0"/>
              <a:t>“An artificial neural network is an interconnected group of nodes, akin to the vast network of neurons in a brain.” </a:t>
            </a:r>
            <a:r>
              <a:rPr lang="en-US" sz="1050" dirty="0"/>
              <a:t>Wikipedia</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876550"/>
            <a:ext cx="3657600" cy="1550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3415" y="3086109"/>
            <a:ext cx="1518364" cy="369332"/>
          </a:xfrm>
          <a:prstGeom prst="rect">
            <a:avLst/>
          </a:prstGeom>
          <a:noFill/>
        </p:spPr>
        <p:txBody>
          <a:bodyPr wrap="none" rtlCol="0">
            <a:spAutoFit/>
          </a:bodyPr>
          <a:lstStyle/>
          <a:p>
            <a:r>
              <a:rPr lang="en-US" b="1" dirty="0"/>
              <a:t>Prognostics</a:t>
            </a:r>
          </a:p>
        </p:txBody>
      </p:sp>
      <p:sp>
        <p:nvSpPr>
          <p:cNvPr id="9" name="TextBox 8"/>
          <p:cNvSpPr txBox="1"/>
          <p:nvPr/>
        </p:nvSpPr>
        <p:spPr>
          <a:xfrm>
            <a:off x="6553200" y="2299216"/>
            <a:ext cx="1646605" cy="369332"/>
          </a:xfrm>
          <a:prstGeom prst="rect">
            <a:avLst/>
          </a:prstGeom>
          <a:noFill/>
        </p:spPr>
        <p:txBody>
          <a:bodyPr wrap="none" rtlCol="0">
            <a:spAutoFit/>
          </a:bodyPr>
          <a:lstStyle/>
          <a:p>
            <a:r>
              <a:rPr lang="en-US" b="1" dirty="0"/>
              <a:t>Optimization</a:t>
            </a:r>
            <a:r>
              <a:rPr lang="en-US" dirty="0"/>
              <a:t> </a:t>
            </a:r>
          </a:p>
        </p:txBody>
      </p:sp>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7404" t="28868" r="24396" b="9610"/>
          <a:stretch/>
        </p:blipFill>
        <p:spPr bwMode="auto">
          <a:xfrm>
            <a:off x="310660" y="3621011"/>
            <a:ext cx="1822940" cy="1104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2527" y="3621011"/>
            <a:ext cx="1802423" cy="1228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Image result for breakout dete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2527" y="2801192"/>
            <a:ext cx="2743200" cy="80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182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Collimator alignment – Spike detection</a:t>
            </a:r>
            <a:endParaRPr lang="en-GB" dirty="0"/>
          </a:p>
        </p:txBody>
      </p:sp>
      <p:pic>
        <p:nvPicPr>
          <p:cNvPr id="3" name="Picture 2"/>
          <p:cNvPicPr>
            <a:picLocks noChangeAspect="1"/>
          </p:cNvPicPr>
          <p:nvPr/>
        </p:nvPicPr>
        <p:blipFill rotWithShape="1">
          <a:blip r:embed="rId2"/>
          <a:srcRect l="981" t="9590" r="1085" b="41827"/>
          <a:stretch/>
        </p:blipFill>
        <p:spPr>
          <a:xfrm>
            <a:off x="24320" y="2079601"/>
            <a:ext cx="9119681" cy="2656364"/>
          </a:xfrm>
          <a:prstGeom prst="rect">
            <a:avLst/>
          </a:prstGeom>
        </p:spPr>
      </p:pic>
      <p:sp>
        <p:nvSpPr>
          <p:cNvPr id="4" name="Date Placeholder 3"/>
          <p:cNvSpPr>
            <a:spLocks noGrp="1"/>
          </p:cNvSpPr>
          <p:nvPr>
            <p:ph type="dt" sz="half" idx="10"/>
          </p:nvPr>
        </p:nvSpPr>
        <p:spPr/>
        <p:txBody>
          <a:bodyPr/>
          <a:lstStyle/>
          <a:p>
            <a:r>
              <a:rPr lang="en-GB">
                <a:solidFill>
                  <a:prstClr val="black">
                    <a:tint val="75000"/>
                  </a:prstClr>
                </a:solidFill>
              </a:rPr>
              <a:t>28/02/2018</a:t>
            </a:r>
          </a:p>
        </p:txBody>
      </p:sp>
      <p:sp>
        <p:nvSpPr>
          <p:cNvPr id="5" name="Footer Placeholder 4"/>
          <p:cNvSpPr>
            <a:spLocks noGrp="1"/>
          </p:cNvSpPr>
          <p:nvPr>
            <p:ph type="ftr" sz="quarter" idx="11"/>
          </p:nvPr>
        </p:nvSpPr>
        <p:spPr/>
        <p:txBody>
          <a:bodyPr/>
          <a:lstStyle/>
          <a:p>
            <a:r>
              <a:rPr lang="en-GB">
                <a:solidFill>
                  <a:prstClr val="black">
                    <a:tint val="75000"/>
                  </a:prstClr>
                </a:solidFill>
              </a:rPr>
              <a:t>Kajetan Fuchsberger - Operational challenges at the LHC and injector synchrotrons - ICFA mini-workshop on machine learning for accelerator control</a:t>
            </a:r>
          </a:p>
        </p:txBody>
      </p:sp>
      <p:sp>
        <p:nvSpPr>
          <p:cNvPr id="6" name="Slide Number Placeholder 5"/>
          <p:cNvSpPr>
            <a:spLocks noGrp="1"/>
          </p:cNvSpPr>
          <p:nvPr>
            <p:ph type="sldNum" sz="quarter" idx="12"/>
          </p:nvPr>
        </p:nvSpPr>
        <p:spPr/>
        <p:txBody>
          <a:bodyPr/>
          <a:lstStyle/>
          <a:p>
            <a:fld id="{ECC87556-E883-4D28-A9DB-D8D764F4BFB3}" type="slidenum">
              <a:rPr lang="en-GB" smtClean="0">
                <a:solidFill>
                  <a:prstClr val="black">
                    <a:tint val="75000"/>
                  </a:prstClr>
                </a:solidFill>
              </a:rPr>
              <a:pPr/>
              <a:t>9</a:t>
            </a:fld>
            <a:endParaRPr lang="en-GB">
              <a:solidFill>
                <a:prstClr val="black">
                  <a:tint val="75000"/>
                </a:prstClr>
              </a:solidFill>
            </a:endParaRPr>
          </a:p>
        </p:txBody>
      </p:sp>
      <p:sp>
        <p:nvSpPr>
          <p:cNvPr id="7" name="TextBox 6"/>
          <p:cNvSpPr txBox="1"/>
          <p:nvPr/>
        </p:nvSpPr>
        <p:spPr>
          <a:xfrm>
            <a:off x="436892" y="1040854"/>
            <a:ext cx="8561785" cy="1038746"/>
          </a:xfrm>
          <a:prstGeom prst="rect">
            <a:avLst/>
          </a:prstGeom>
          <a:noFill/>
        </p:spPr>
        <p:txBody>
          <a:bodyPr wrap="square" lIns="68579" tIns="34289" rIns="68579" bIns="34289" rtlCol="0">
            <a:spAutoFit/>
          </a:bodyPr>
          <a:lstStyle/>
          <a:p>
            <a:pPr defTabSz="685783"/>
            <a:r>
              <a:rPr lang="en-US" sz="2100" dirty="0">
                <a:solidFill>
                  <a:prstClr val="black"/>
                </a:solidFill>
              </a:rPr>
              <a:t>A predefined threshold is selected such that when the losses exceed the threshold the collimator stops moving and the data must be analyzed for spikes</a:t>
            </a:r>
          </a:p>
        </p:txBody>
      </p:sp>
      <p:sp>
        <p:nvSpPr>
          <p:cNvPr id="8" name="Rectangle 7"/>
          <p:cNvSpPr/>
          <p:nvPr/>
        </p:nvSpPr>
        <p:spPr>
          <a:xfrm>
            <a:off x="7418866" y="4597465"/>
            <a:ext cx="1811070" cy="288539"/>
          </a:xfrm>
          <a:prstGeom prst="rect">
            <a:avLst/>
          </a:prstGeom>
        </p:spPr>
        <p:txBody>
          <a:bodyPr wrap="none" lIns="68579" tIns="34289" rIns="68579" bIns="34289">
            <a:spAutoFit/>
          </a:bodyPr>
          <a:lstStyle/>
          <a:p>
            <a:pPr defTabSz="685783"/>
            <a:r>
              <a:rPr lang="en-US" sz="1400" dirty="0">
                <a:solidFill>
                  <a:prstClr val="black"/>
                </a:solidFill>
              </a:rPr>
              <a:t>Courtesy: G. Azzopardi</a:t>
            </a:r>
            <a:endParaRPr lang="en-GB" sz="1400" dirty="0">
              <a:solidFill>
                <a:prstClr val="black"/>
              </a:solidFill>
            </a:endParaRPr>
          </a:p>
        </p:txBody>
      </p:sp>
    </p:spTree>
    <p:extLst>
      <p:ext uri="{BB962C8B-B14F-4D97-AF65-F5344CB8AC3E}">
        <p14:creationId xmlns:p14="http://schemas.microsoft.com/office/powerpoint/2010/main" val="10068005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CHECK" val="0"/>
  <p:tag name="ARTICULATE_PROJECT_OPEN" val="0"/>
</p:tagLst>
</file>

<file path=ppt/theme/_rels/theme3.xml.rels><?xml version="1.0" encoding="UTF-8" standalone="yes"?>
<Relationships xmlns="http://schemas.openxmlformats.org/package/2006/relationships"><Relationship Id="rId1" Type="http://schemas.openxmlformats.org/officeDocument/2006/relationships/image" Target="../media/image6.emf"/></Relationships>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european-xfel-DESY-new">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spPr>
      <a:bodyPr rtlCol="0" anchor="ctr">
        <a:noAutofit/>
      </a:bodyPr>
      <a:lstStyle>
        <a:defPPr algn="ctr">
          <a:lnSpc>
            <a:spcPct val="113000"/>
          </a:lnSpc>
          <a:defRPr sz="1400" dirty="0" err="1" smtClean="0"/>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69875" indent="-269875">
          <a:lnSpc>
            <a:spcPct val="112000"/>
          </a:lnSpc>
          <a:buBlip>
            <a:blip xmlns:r="http://schemas.openxmlformats.org/officeDocument/2006/relationships" r:embed="rId1"/>
          </a:buBlip>
          <a:defRPr sz="1400" dirty="0" err="1" smtClean="0"/>
        </a:defPPr>
      </a:lstStyle>
    </a:txDef>
  </a:objectDefaults>
  <a:extraClrSchemeLst/>
  <a:extLst>
    <a:ext uri="{05A4C25C-085E-4340-85A3-A5531E510DB2}">
      <thm15:themeFamily xmlns:thm15="http://schemas.microsoft.com/office/thememl/2012/main" name="XFEL_PowerPoint_16x9.potx" id="{5D9E4C7F-CF90-47AA-9B5A-D1B8A1F64B49}" vid="{107EC11D-EED3-47DC-89A2-C8C245B9F565}"/>
    </a:ext>
  </a:ext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SLAC_PPT_052412</Template>
  <TotalTime>0</TotalTime>
  <Words>1144</Words>
  <Application>Microsoft Macintosh PowerPoint</Application>
  <PresentationFormat>On-screen Show (16:9)</PresentationFormat>
  <Paragraphs>186</Paragraphs>
  <Slides>30</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30</vt:i4>
      </vt:variant>
    </vt:vector>
  </HeadingPairs>
  <TitlesOfParts>
    <vt:vector size="40" baseType="lpstr">
      <vt:lpstr>Arial</vt:lpstr>
      <vt:lpstr>Calibri</vt:lpstr>
      <vt:lpstr>Calibri Light</vt:lpstr>
      <vt:lpstr>Cambria Math</vt:lpstr>
      <vt:lpstr>Mangal</vt:lpstr>
      <vt:lpstr>Wingdings</vt:lpstr>
      <vt:lpstr>Blank</vt:lpstr>
      <vt:lpstr>Office Theme</vt:lpstr>
      <vt:lpstr>template-european-xfel-DESY-new</vt:lpstr>
      <vt:lpstr>2_Default Design</vt:lpstr>
      <vt:lpstr>Machine Learning @ SLAC </vt:lpstr>
      <vt:lpstr>Outline</vt:lpstr>
      <vt:lpstr>SLAC</vt:lpstr>
      <vt:lpstr>ML in Particle Accelerators: The Need to Tune</vt:lpstr>
      <vt:lpstr>The Need to Automate</vt:lpstr>
      <vt:lpstr>Weekly ML Seminar @SLAC </vt:lpstr>
      <vt:lpstr>Workshop</vt:lpstr>
      <vt:lpstr>Machine Learning</vt:lpstr>
      <vt:lpstr>Example: Collimator alignment – Spike detection</vt:lpstr>
      <vt:lpstr>Collimation Alignment – Spike extraction </vt:lpstr>
      <vt:lpstr>Areas for potential ML applications – Anomaly detection for the cavity signals </vt:lpstr>
      <vt:lpstr>PowerPoint Presentation</vt:lpstr>
      <vt:lpstr>PowerPoint Presentation</vt:lpstr>
      <vt:lpstr>PowerPoint Presentation</vt:lpstr>
      <vt:lpstr>Model Independent Analysis of Beam Centroid Data</vt:lpstr>
      <vt:lpstr>OCELOT - DESY </vt:lpstr>
      <vt:lpstr>Ocelot tuning @LCLS</vt:lpstr>
      <vt:lpstr>Ocelot</vt:lpstr>
      <vt:lpstr>Free Electron Laser Probability Model(s)</vt:lpstr>
      <vt:lpstr>Ways to build a training model </vt:lpstr>
      <vt:lpstr>Bayes Rule</vt:lpstr>
      <vt:lpstr>Ocelot Performance, May 2018</vt:lpstr>
      <vt:lpstr>Ocelot Performance, May 2018, 846 Scans</vt:lpstr>
      <vt:lpstr>Neural Network + Extremum Seeking</vt:lpstr>
      <vt:lpstr>LINAC Coherent Light Source - FEL</vt:lpstr>
      <vt:lpstr>Catching Photosynthesis in the Act </vt:lpstr>
      <vt:lpstr>Facility for Advanced Accelerator Experimental Tests</vt:lpstr>
      <vt:lpstr>Conclusion </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2012-06-11T23:48:53Z</dcterms:created>
  <dcterms:modified xsi:type="dcterms:W3CDTF">2018-10-04T13:38:41Z</dcterms:modified>
</cp:coreProperties>
</file>