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0"/>
    <p:restoredTop sz="94624"/>
  </p:normalViewPr>
  <p:slideViewPr>
    <p:cSldViewPr snapToGrid="0" snapToObjects="1">
      <p:cViewPr>
        <p:scale>
          <a:sx n="59" d="100"/>
          <a:sy n="59" d="100"/>
        </p:scale>
        <p:origin x="172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27D1-A15C-A744-B717-0DD28BDE3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8A2BC-5A69-1448-B8C0-7116D84B6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1EB38-511F-D449-98D8-76782E3F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E7F-67AE-A347-9122-84363BCA4F9C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4CA2F-0D70-8242-8C74-612A1106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CE83B-F3B1-124B-9C02-016DA233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122B-FC43-5C47-8346-8CC62702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08B7-9B09-9442-A039-DF86C722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224B8-3474-8341-837C-F4481322B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623D3-EBEF-5B41-9864-34A848E7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E7F-67AE-A347-9122-84363BCA4F9C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5D7C4-3EB1-3F47-9FFC-F7A4B341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A313D-479D-CB41-A857-11D3AD72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122B-FC43-5C47-8346-8CC62702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8740B-ABB6-524D-9B93-921ACB0C2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276C6-D1E2-284D-9C60-291906031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032A9-BE08-544B-BE7D-0DA315A6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E7F-67AE-A347-9122-84363BCA4F9C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F5955-9274-4B4A-9D03-0C1EA285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BD911-DC44-024E-B32A-BC5665D6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122B-FC43-5C47-8346-8CC62702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2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3DED-0F1A-F049-A3D2-70EB447D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D050-7305-0B46-AD4A-651280111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7942-2419-5441-B7C2-1FA766C8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E7F-67AE-A347-9122-84363BCA4F9C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97C9E-9BA9-C14E-A555-2E2F899D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9CF86-195B-A343-A3C5-255FCD18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122B-FC43-5C47-8346-8CC62702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DFA7-19D8-5C47-8F45-429C2024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78E2E-A4CF-8847-96E7-B19C2FFAD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286A7-6D0B-1746-9C27-79F03FB3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E7F-67AE-A347-9122-84363BCA4F9C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1BF7-7781-944E-B671-8EA85802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A5A40-9CED-544A-8303-9B5C5DF3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122B-FC43-5C47-8346-8CC62702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2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E4DC-CE5E-9D4C-9B48-1719FF42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5F484-AE51-E54B-9DD2-E4DF3F1B8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17DF8-89DA-D740-BCBF-9C94FB103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AB166-2CA7-844B-811F-68225F3C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E7F-67AE-A347-9122-84363BCA4F9C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63C25-8402-DD4A-9F17-3E462CB5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B88B-1F8B-2447-B4F1-557985A4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122B-FC43-5C47-8346-8CC62702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0780-AFB6-C643-A100-4111892E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7179D-06AA-8542-B978-4AF592902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17CB9-5389-1E45-8858-C5ECB281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5E57B-9B51-ED40-BE79-AD2C109BF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A635E5-6ABD-6F43-B7A1-D75A603EA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5753B-1131-D544-8FF0-E8443034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E7F-67AE-A347-9122-84363BCA4F9C}" type="datetimeFigureOut">
              <a:rPr lang="en-US" smtClean="0"/>
              <a:t>10/4/18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1E636-EA44-5849-BA53-87523C02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28C2E-A8AB-0346-BF94-3DB67913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122B-FC43-5C47-8346-8CC62702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5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00CB6-FB3D-CC4E-8DDE-09635AAE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17DD7-C218-C945-BA22-C86B6084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E7F-67AE-A347-9122-84363BCA4F9C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6B349-5690-514B-A25D-CA82F749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C6E92-37A0-E949-A38C-49E62DFA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122B-FC43-5C47-8346-8CC62702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4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329EC-7EE1-244D-B55E-2647A6B1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E7F-67AE-A347-9122-84363BCA4F9C}" type="datetimeFigureOut">
              <a:rPr lang="en-US" smtClean="0"/>
              <a:t>10/4/18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20BC0-3E0C-AB43-97C8-FFC0BAE3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1A888-A976-BD41-9B7E-7B2EE703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122B-FC43-5C47-8346-8CC62702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2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E3BA-8D42-3441-B6D2-E704E00E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6DA09-56E3-064E-80E6-CEF8C732F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635F7-D528-F249-833B-2D6E6738B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96488-D837-5447-AFE9-AD5F55C8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E7F-67AE-A347-9122-84363BCA4F9C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51CE1-28F4-EE4D-8ED0-DA1AE009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8E04B-BCEB-E242-963F-1A4539A9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122B-FC43-5C47-8346-8CC62702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4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187B-293C-984A-AC8F-1859299F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A3851-EAEA-7E42-8FA2-E4BD024FD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314D1-DAC4-4543-9F7E-26F398088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BEF04-9734-764E-A241-E1B18964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E7F-67AE-A347-9122-84363BCA4F9C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3EADC-0063-4B41-BFF3-15093886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92F83-E471-854D-A6E3-F7412A92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122B-FC43-5C47-8346-8CC62702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0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1DABE-7E52-5441-AEB3-156381FB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16A11-AAA4-8F4D-BAFB-ABE3B3775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50815-738D-CE42-93C4-72A3D63E5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A3E7F-67AE-A347-9122-84363BCA4F9C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A536E-10FE-7942-B5F3-0E44C1E8F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BE337-5600-1843-930B-1E8847740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3122B-FC43-5C47-8346-8CC62702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87FE-9646-3A40-B036-12AAD4D16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778" y="116664"/>
            <a:ext cx="11322755" cy="643468"/>
          </a:xfrm>
        </p:spPr>
        <p:txBody>
          <a:bodyPr>
            <a:normAutofit fontScale="90000"/>
          </a:bodyPr>
          <a:lstStyle/>
          <a:p>
            <a:r>
              <a:rPr lang="en-US" dirty="0"/>
              <a:t>Operator/Physicist Interaction Breakout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324E4-3873-D348-B01F-2BAEAA417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078" y="4862174"/>
            <a:ext cx="9144000" cy="1655762"/>
          </a:xfrm>
        </p:spPr>
        <p:txBody>
          <a:bodyPr/>
          <a:lstStyle/>
          <a:p>
            <a:r>
              <a:rPr lang="en-US" dirty="0"/>
              <a:t>Thursday October 4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  <a:p>
            <a:r>
              <a:rPr lang="en-US" dirty="0"/>
              <a:t>Wang Center</a:t>
            </a:r>
          </a:p>
          <a:p>
            <a:r>
              <a:rPr lang="en-US" dirty="0"/>
              <a:t>Stony Brook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5BED1-5143-504B-AB52-5101F2048842}"/>
              </a:ext>
            </a:extLst>
          </p:cNvPr>
          <p:cNvSpPr txBox="1"/>
          <p:nvPr/>
        </p:nvSpPr>
        <p:spPr>
          <a:xfrm>
            <a:off x="412750" y="1719199"/>
            <a:ext cx="122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Operator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2A262-AF8B-E04E-AF54-B90773DBB8DA}"/>
              </a:ext>
            </a:extLst>
          </p:cNvPr>
          <p:cNvSpPr txBox="1"/>
          <p:nvPr/>
        </p:nvSpPr>
        <p:spPr>
          <a:xfrm>
            <a:off x="10503484" y="1719199"/>
            <a:ext cx="129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Physicist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7367E-D2E2-A24E-ADB2-B248C40D1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693" y="2588109"/>
            <a:ext cx="2468840" cy="2101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0A376-308F-614A-8F12-4DC26A016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2829" r="5052" b="2444"/>
          <a:stretch/>
        </p:blipFill>
        <p:spPr>
          <a:xfrm>
            <a:off x="10546524" y="2050619"/>
            <a:ext cx="883476" cy="892679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5C8289-6BED-714D-8D7D-0007FFF594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90" r="10934"/>
          <a:stretch/>
        </p:blipFill>
        <p:spPr>
          <a:xfrm>
            <a:off x="412750" y="2352323"/>
            <a:ext cx="1776658" cy="201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6AFD78-6858-DF46-9ABF-3F5F88927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2829" r="5052" b="2444"/>
          <a:stretch/>
        </p:blipFill>
        <p:spPr>
          <a:xfrm>
            <a:off x="596900" y="2069983"/>
            <a:ext cx="857210" cy="8661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2721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1.11111E-6 L 0.33204 -0.00833 " pathEditMode="relative" rAng="0" ptsTypes="AA" p14:bounceEnd="50000">
                                          <p:cBhvr>
                                            <p:cTn id="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02" y="-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4.81481E-6 L 0.33412 -0.00741 " pathEditMode="relative" rAng="0" ptsTypes="AA" p14:bounceEnd="50000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80" y="-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22222E-6 L 0.3138 -0.01111 " pathEditMode="relative" rAng="0" ptsTypes="AA" p14:bounceEnd="50000">
                                          <p:cBhvr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90" y="-5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657E-17 2.59259E-6 L -0.35286 -0.00116 " pathEditMode="relative" rAng="0" ptsTypes="AA" p14:bounceEnd="50000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91" y="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1.11111E-6 L -0.37382 -0.00602 " pathEditMode="relative" rAng="0" ptsTypes="AA" p14:bounceEnd="50000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98" y="-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4.44444E-6 L -0.34597 -0.01227 " pathEditMode="relative" rAng="0" ptsTypes="AA" p14:bounceEnd="50000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305" y="-6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1.11111E-6 L 0.33204 -0.00833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02" y="-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4.81481E-6 L 0.33412 -0.00741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80" y="-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22222E-6 L 0.3138 -0.01111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90" y="-5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657E-17 2.59259E-6 L -0.35286 -0.00116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91" y="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1.11111E-6 L -0.37382 -0.00602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98" y="-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4.44444E-6 L -0.34597 -0.01227 " pathEditMode="relative" rAng="0" ptsTypes="AA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305" y="-6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A45D5-0AE3-4A4D-9AD3-2F6F9637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2" y="980327"/>
            <a:ext cx="11423560" cy="5610294"/>
          </a:xfrm>
        </p:spPr>
        <p:txBody>
          <a:bodyPr>
            <a:normAutofit/>
          </a:bodyPr>
          <a:lstStyle/>
          <a:p>
            <a:r>
              <a:rPr lang="en-US" dirty="0"/>
              <a:t>Virtual/simulated machines can possibly help interaction</a:t>
            </a:r>
          </a:p>
          <a:p>
            <a:pPr lvl="1"/>
            <a:r>
              <a:rPr lang="en-US" dirty="0"/>
              <a:t>Useful for training, explaining physics, testing physicist software</a:t>
            </a:r>
          </a:p>
          <a:p>
            <a:r>
              <a:rPr lang="en-US" dirty="0"/>
              <a:t>Having physicists frequently hanging out in the control room </a:t>
            </a:r>
          </a:p>
          <a:p>
            <a:pPr lvl="1"/>
            <a:r>
              <a:rPr lang="en-US" dirty="0"/>
              <a:t>Fosters a better working relationship, expertise more accessible</a:t>
            </a:r>
          </a:p>
          <a:p>
            <a:pPr lvl="1"/>
            <a:r>
              <a:rPr lang="en-US" dirty="0"/>
              <a:t>This is numbers game though- works for CERN but not for small </a:t>
            </a:r>
            <a:r>
              <a:rPr lang="en-US" dirty="0" err="1"/>
              <a:t>lightsource</a:t>
            </a:r>
            <a:endParaRPr lang="en-US" dirty="0"/>
          </a:p>
          <a:p>
            <a:r>
              <a:rPr lang="en-US" dirty="0"/>
              <a:t>Accelerator Specialist is much more approachable than physicist</a:t>
            </a:r>
          </a:p>
          <a:p>
            <a:pPr lvl="1"/>
            <a:r>
              <a:rPr lang="en-US" dirty="0"/>
              <a:t>Critical tool for bridging the gap between physicists and operators</a:t>
            </a:r>
          </a:p>
          <a:p>
            <a:r>
              <a:rPr lang="en-US" dirty="0"/>
              <a:t>Good for physicists to communicate, but logbooks are clunky</a:t>
            </a:r>
          </a:p>
          <a:p>
            <a:pPr lvl="1"/>
            <a:r>
              <a:rPr lang="en-US" dirty="0"/>
              <a:t>Wikis, even emails seem like better options</a:t>
            </a:r>
          </a:p>
          <a:p>
            <a:pPr lvl="1"/>
            <a:r>
              <a:rPr lang="en-US" dirty="0"/>
              <a:t>Written MD plans are important and should be insisted upon</a:t>
            </a:r>
          </a:p>
          <a:p>
            <a:pPr lvl="1"/>
            <a:r>
              <a:rPr lang="en-US" dirty="0"/>
              <a:t>Personal explanation to crew beforehand is ideal</a:t>
            </a:r>
          </a:p>
          <a:p>
            <a:pPr lvl="2"/>
            <a:r>
              <a:rPr lang="en-US" dirty="0"/>
              <a:t>Important to make sure this information isn’t lost- MD summary, operator documentation etc.</a:t>
            </a:r>
          </a:p>
        </p:txBody>
      </p:sp>
    </p:spTree>
    <p:extLst>
      <p:ext uri="{BB962C8B-B14F-4D97-AF65-F5344CB8AC3E}">
        <p14:creationId xmlns:p14="http://schemas.microsoft.com/office/powerpoint/2010/main" val="228251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5D77-0359-584A-B270-77F25D70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34" y="1218588"/>
            <a:ext cx="10934700" cy="6370748"/>
          </a:xfrm>
        </p:spPr>
        <p:txBody>
          <a:bodyPr/>
          <a:lstStyle/>
          <a:p>
            <a:r>
              <a:rPr lang="en-US" dirty="0"/>
              <a:t>Presentation/training during shutdowns is very helpful</a:t>
            </a:r>
          </a:p>
          <a:p>
            <a:pPr lvl="1"/>
            <a:r>
              <a:rPr lang="en-US" dirty="0"/>
              <a:t>As long as presentation isn’t too abstract- make it accessible</a:t>
            </a:r>
          </a:p>
          <a:p>
            <a:r>
              <a:rPr lang="en-US" dirty="0"/>
              <a:t>Ease of knowledge transfer depends on operator, physicist and lab</a:t>
            </a:r>
          </a:p>
          <a:p>
            <a:pPr lvl="1"/>
            <a:r>
              <a:rPr lang="en-US" dirty="0"/>
              <a:t>Some facilities have degreed operators, some don’t</a:t>
            </a:r>
          </a:p>
          <a:p>
            <a:pPr lvl="1"/>
            <a:r>
              <a:rPr lang="en-US" dirty="0"/>
              <a:t>Highly automated/stable machines make it difficult to learn</a:t>
            </a:r>
          </a:p>
          <a:p>
            <a:pPr lvl="1"/>
            <a:r>
              <a:rPr lang="en-US" dirty="0"/>
              <a:t>Staffing levels determine how much bandwidth you have for training from physicists</a:t>
            </a:r>
          </a:p>
          <a:p>
            <a:pPr lvl="1"/>
            <a:r>
              <a:rPr lang="en-US" dirty="0"/>
              <a:t>No one size fits all approach</a:t>
            </a:r>
          </a:p>
          <a:p>
            <a:r>
              <a:rPr lang="en-US" dirty="0"/>
              <a:t>Language can be a barrier- generally a variety of languages present</a:t>
            </a:r>
          </a:p>
          <a:p>
            <a:pPr lvl="1"/>
            <a:r>
              <a:rPr lang="en-US" dirty="0"/>
              <a:t>Generally not prohibitive, just makes it slightly more difficult</a:t>
            </a:r>
          </a:p>
          <a:p>
            <a:pPr lvl="1"/>
            <a:r>
              <a:rPr lang="en-US" dirty="0"/>
              <a:t>Papers, pictures, presentations, written information helps bridge gap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7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A3D17-7060-5E48-AA99-37B6FFCC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30" y="903974"/>
            <a:ext cx="11539470" cy="5751960"/>
          </a:xfrm>
        </p:spPr>
        <p:txBody>
          <a:bodyPr>
            <a:normAutofit/>
          </a:bodyPr>
          <a:lstStyle/>
          <a:p>
            <a:r>
              <a:rPr lang="en-US" dirty="0"/>
              <a:t>Sending operators to conferences/accelerator school has huge impact</a:t>
            </a:r>
          </a:p>
          <a:p>
            <a:pPr lvl="1"/>
            <a:r>
              <a:rPr lang="en-US" dirty="0"/>
              <a:t>Morale, knowledge, motivation, general happiness, ability to talk to physicists</a:t>
            </a:r>
          </a:p>
          <a:p>
            <a:pPr lvl="1"/>
            <a:r>
              <a:rPr lang="en-US" dirty="0"/>
              <a:t>Budget and shift coverage makes it more difficult</a:t>
            </a:r>
          </a:p>
          <a:p>
            <a:pPr lvl="1"/>
            <a:r>
              <a:rPr lang="en-US" dirty="0"/>
              <a:t>Generally they only get to go to accelerator school, not many conferences</a:t>
            </a:r>
          </a:p>
          <a:p>
            <a:r>
              <a:rPr lang="en-US" dirty="0"/>
              <a:t>Operator exchanges can be very beneficial for both labs</a:t>
            </a:r>
          </a:p>
          <a:p>
            <a:pPr lvl="1"/>
            <a:r>
              <a:rPr lang="en-US" dirty="0"/>
              <a:t>Again, at the mercy of often stretched budgets</a:t>
            </a:r>
          </a:p>
          <a:p>
            <a:r>
              <a:rPr lang="en-US" dirty="0"/>
              <a:t>Joint University Accelerator School highly endorsed by CERN!</a:t>
            </a:r>
          </a:p>
          <a:p>
            <a:r>
              <a:rPr lang="en-US" dirty="0"/>
              <a:t>Operators moving up the chain to higher level positions beneficial</a:t>
            </a:r>
          </a:p>
          <a:p>
            <a:pPr lvl="1"/>
            <a:r>
              <a:rPr lang="en-US" dirty="0"/>
              <a:t>One lab has an ex operator in high places, just got new operators as a result!</a:t>
            </a:r>
          </a:p>
          <a:p>
            <a:pPr lvl="1"/>
            <a:r>
              <a:rPr lang="en-US" dirty="0"/>
              <a:t>In general though, operators only move so high up the ladder without advanced degrees</a:t>
            </a:r>
          </a:p>
          <a:p>
            <a:pPr lvl="1"/>
            <a:r>
              <a:rPr lang="en-US" dirty="0"/>
              <a:t>Shift differential often makes it harder to hire people out of operations</a:t>
            </a:r>
          </a:p>
        </p:txBody>
      </p:sp>
    </p:spTree>
    <p:extLst>
      <p:ext uri="{BB962C8B-B14F-4D97-AF65-F5344CB8AC3E}">
        <p14:creationId xmlns:p14="http://schemas.microsoft.com/office/powerpoint/2010/main" val="429374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DB3C4-AEC8-5441-8841-12141698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71" y="502276"/>
            <a:ext cx="11462197" cy="5674687"/>
          </a:xfrm>
        </p:spPr>
        <p:txBody>
          <a:bodyPr/>
          <a:lstStyle/>
          <a:p>
            <a:r>
              <a:rPr lang="en-US" dirty="0"/>
              <a:t>Commissioning- physicists generally allowed to control/change machine devices</a:t>
            </a:r>
          </a:p>
          <a:p>
            <a:pPr lvl="1"/>
            <a:r>
              <a:rPr lang="en-US" dirty="0"/>
              <a:t>Would having a rule that only physicists can control machine in order to force physicists to work through them and teach them more be feasible?</a:t>
            </a:r>
          </a:p>
          <a:p>
            <a:pPr lvl="2"/>
            <a:r>
              <a:rPr lang="en-US" dirty="0"/>
              <a:t>Insert laughter here</a:t>
            </a:r>
          </a:p>
          <a:p>
            <a:pPr lvl="1"/>
            <a:r>
              <a:rPr lang="en-US" dirty="0"/>
              <a:t>Some labs do well at having operators drive machine studies; operators do most everything and physicists just help them from the backseat</a:t>
            </a:r>
          </a:p>
          <a:p>
            <a:pPr lvl="2"/>
            <a:r>
              <a:rPr lang="en-US" dirty="0"/>
              <a:t>There is a lot of merit to this approach</a:t>
            </a:r>
          </a:p>
        </p:txBody>
      </p:sp>
    </p:spTree>
    <p:extLst>
      <p:ext uri="{BB962C8B-B14F-4D97-AF65-F5344CB8AC3E}">
        <p14:creationId xmlns:p14="http://schemas.microsoft.com/office/powerpoint/2010/main" val="39080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429</Words>
  <Application>Microsoft Macintosh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Operator/Physicist Interaction Breakout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Operator/Physicist Interaction Breakout</dc:title>
  <dc:creator>Microsoft Office User</dc:creator>
  <cp:lastModifiedBy>Microsoft Office User</cp:lastModifiedBy>
  <cp:revision>8</cp:revision>
  <dcterms:created xsi:type="dcterms:W3CDTF">2018-10-04T19:44:01Z</dcterms:created>
  <dcterms:modified xsi:type="dcterms:W3CDTF">2018-10-05T05:08:39Z</dcterms:modified>
</cp:coreProperties>
</file>