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handoutMasterIdLst>
    <p:handoutMasterId r:id="rId14"/>
  </p:handoutMasterIdLst>
  <p:sldIdLst>
    <p:sldId id="257" r:id="rId2"/>
    <p:sldId id="282" r:id="rId3"/>
    <p:sldId id="281" r:id="rId4"/>
    <p:sldId id="283" r:id="rId5"/>
    <p:sldId id="288" r:id="rId6"/>
    <p:sldId id="284" r:id="rId7"/>
    <p:sldId id="285" r:id="rId8"/>
    <p:sldId id="290" r:id="rId9"/>
    <p:sldId id="286" r:id="rId10"/>
    <p:sldId id="287" r:id="rId11"/>
    <p:sldId id="289" r:id="rId12"/>
  </p:sldIdLst>
  <p:sldSz cx="12192000" cy="6858000"/>
  <p:notesSz cx="7315200" cy="96012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45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2632" autoAdjust="0"/>
  </p:normalViewPr>
  <p:slideViewPr>
    <p:cSldViewPr>
      <p:cViewPr>
        <p:scale>
          <a:sx n="90" d="100"/>
          <a:sy n="90" d="100"/>
        </p:scale>
        <p:origin x="-768" y="-40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atin typeface="Arial" charset="0"/>
                <a:ea typeface="ＭＳ Ｐゴシック" charset="-128"/>
              </a:defRPr>
            </a:lvl1pPr>
          </a:lstStyle>
          <a:p>
            <a:pPr>
              <a:defRPr/>
            </a:pPr>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atin typeface="Arial" charset="0"/>
                <a:ea typeface="ＭＳ Ｐゴシック" charset="-128"/>
              </a:defRPr>
            </a:lvl1pPr>
          </a:lstStyle>
          <a:p>
            <a:pPr>
              <a:defRPr/>
            </a:pPr>
            <a:fld id="{A60C948B-4253-7546-8A8D-BE06387909C4}" type="datetimeFigureOut">
              <a:rPr lang="en-US"/>
              <a:pPr>
                <a:defRPr/>
              </a:pPr>
              <a:t>10/5/18</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atin typeface="Arial" charset="0"/>
                <a:ea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atin typeface="Arial" charset="0"/>
                <a:ea typeface="ＭＳ Ｐゴシック" charset="-128"/>
              </a:defRPr>
            </a:lvl1pPr>
          </a:lstStyle>
          <a:p>
            <a:pPr>
              <a:defRPr/>
            </a:pPr>
            <a:fld id="{A3DCCB4B-482F-C24A-842D-F81B5D784231}" type="slidenum">
              <a:rPr lang="en-US"/>
              <a:pPr>
                <a:defRPr/>
              </a:pPr>
              <a:t>‹#›</a:t>
            </a:fld>
            <a:endParaRPr lang="en-US"/>
          </a:p>
        </p:txBody>
      </p:sp>
    </p:spTree>
    <p:extLst>
      <p:ext uri="{BB962C8B-B14F-4D97-AF65-F5344CB8AC3E}">
        <p14:creationId xmlns:p14="http://schemas.microsoft.com/office/powerpoint/2010/main" val="130573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defRPr sz="1300">
                <a:latin typeface="Arial" charset="0"/>
                <a:ea typeface="ＭＳ Ｐゴシック" pitchFamily="1" charset="-128"/>
                <a:cs typeface="+mn-cs"/>
              </a:defRPr>
            </a:lvl1pPr>
          </a:lstStyle>
          <a:p>
            <a:pPr>
              <a:defRPr/>
            </a:pPr>
            <a:endParaRPr lang="en-US"/>
          </a:p>
        </p:txBody>
      </p:sp>
      <p:sp>
        <p:nvSpPr>
          <p:cNvPr id="5123" name="Rectangle 3"/>
          <p:cNvSpPr>
            <a:spLocks noGrp="1" noChangeArrowheads="1"/>
          </p:cNvSpPr>
          <p:nvPr>
            <p:ph type="dt" idx="1"/>
          </p:nvPr>
        </p:nvSpPr>
        <p:spPr bwMode="auto">
          <a:xfrm>
            <a:off x="4144963" y="0"/>
            <a:ext cx="3170237"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a:defRPr sz="1300">
                <a:latin typeface="Arial" charset="0"/>
                <a:ea typeface="ＭＳ Ｐゴシック" pitchFamily="1" charset="-128"/>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5"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defRPr sz="1300">
                <a:latin typeface="Arial" charset="0"/>
                <a:ea typeface="ＭＳ Ｐゴシック" pitchFamily="1"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a:defRPr sz="1300">
                <a:latin typeface="Arial" panose="020B0604020202020204" pitchFamily="34" charset="0"/>
                <a:ea typeface="ＭＳ Ｐゴシック" panose="020B0600070205080204" pitchFamily="34" charset="-128"/>
              </a:defRPr>
            </a:lvl1pPr>
          </a:lstStyle>
          <a:p>
            <a:pPr>
              <a:defRPr/>
            </a:pPr>
            <a:fld id="{66D2BF83-4C8C-1949-856A-5D9372EC2D57}" type="slidenum">
              <a:rPr lang="en-US" altLang="en-US"/>
              <a:pPr>
                <a:defRPr/>
              </a:pPr>
              <a:t>‹#›</a:t>
            </a:fld>
            <a:endParaRPr lang="en-US" altLang="en-US"/>
          </a:p>
        </p:txBody>
      </p:sp>
    </p:spTree>
    <p:extLst>
      <p:ext uri="{BB962C8B-B14F-4D97-AF65-F5344CB8AC3E}">
        <p14:creationId xmlns:p14="http://schemas.microsoft.com/office/powerpoint/2010/main" val="20387992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C07DC22F-C65B-AB49-A613-A7AAD663EE17}" type="slidenum">
              <a:rPr lang="en-US" altLang="en-US" sz="1300"/>
              <a:pPr/>
              <a:t>1</a:t>
            </a:fld>
            <a:endParaRPr lang="en-US" altLang="en-US" sz="13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BB241515-0191-1B4B-9557-280A3C94125A}" type="slidenum">
              <a:rPr lang="en-US" altLang="en-US" sz="1300"/>
              <a:pPr/>
              <a:t>10</a:t>
            </a:fld>
            <a:endParaRPr lang="en-US" altLang="en-US" sz="13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623179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BB241515-0191-1B4B-9557-280A3C94125A}" type="slidenum">
              <a:rPr lang="en-US" altLang="en-US" sz="1300"/>
              <a:pPr/>
              <a:t>11</a:t>
            </a:fld>
            <a:endParaRPr lang="en-US" altLang="en-US" sz="13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897291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C07DC22F-C65B-AB49-A613-A7AAD663EE17}" type="slidenum">
              <a:rPr lang="en-US" altLang="en-US" sz="1300"/>
              <a:pPr/>
              <a:t>2</a:t>
            </a:fld>
            <a:endParaRPr lang="en-US" altLang="en-US" sz="13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2058871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BB241515-0191-1B4B-9557-280A3C94125A}" type="slidenum">
              <a:rPr lang="en-US" altLang="en-US" sz="1300"/>
              <a:pPr/>
              <a:t>3</a:t>
            </a:fld>
            <a:endParaRPr lang="en-US" altLang="en-US" sz="13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BB241515-0191-1B4B-9557-280A3C94125A}" type="slidenum">
              <a:rPr lang="en-US" altLang="en-US" sz="1300"/>
              <a:pPr/>
              <a:t>4</a:t>
            </a:fld>
            <a:endParaRPr lang="en-US" altLang="en-US" sz="13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068830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BB241515-0191-1B4B-9557-280A3C94125A}" type="slidenum">
              <a:rPr lang="en-US" altLang="en-US" sz="1300"/>
              <a:pPr/>
              <a:t>5</a:t>
            </a:fld>
            <a:endParaRPr lang="en-US" altLang="en-US" sz="13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2563248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BB241515-0191-1B4B-9557-280A3C94125A}" type="slidenum">
              <a:rPr lang="en-US" altLang="en-US" sz="1300"/>
              <a:pPr/>
              <a:t>6</a:t>
            </a:fld>
            <a:endParaRPr lang="en-US" altLang="en-US" sz="13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2865132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BB241515-0191-1B4B-9557-280A3C94125A}" type="slidenum">
              <a:rPr lang="en-US" altLang="en-US" sz="1300"/>
              <a:pPr/>
              <a:t>7</a:t>
            </a:fld>
            <a:endParaRPr lang="en-US" altLang="en-US" sz="13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76543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BB241515-0191-1B4B-9557-280A3C94125A}" type="slidenum">
              <a:rPr lang="en-US" altLang="en-US" sz="1300"/>
              <a:pPr/>
              <a:t>8</a:t>
            </a:fld>
            <a:endParaRPr lang="en-US" altLang="en-US" sz="13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2576036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BB241515-0191-1B4B-9557-280A3C94125A}" type="slidenum">
              <a:rPr lang="en-US" altLang="en-US" sz="1300"/>
              <a:pPr/>
              <a:t>9</a:t>
            </a:fld>
            <a:endParaRPr lang="en-US" altLang="en-US" sz="13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423863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F0B1F5-3F37-B248-AEC4-C8ED1BCE9451}" type="slidenum">
              <a:rPr lang="en-US" altLang="en-US"/>
              <a:pPr>
                <a:defRPr/>
              </a:pPr>
              <a:t>‹#›</a:t>
            </a:fld>
            <a:endParaRPr lang="en-US" altLang="en-US"/>
          </a:p>
        </p:txBody>
      </p:sp>
    </p:spTree>
    <p:extLst>
      <p:ext uri="{BB962C8B-B14F-4D97-AF65-F5344CB8AC3E}">
        <p14:creationId xmlns:p14="http://schemas.microsoft.com/office/powerpoint/2010/main" val="706339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C00B60-E4B3-9548-B28A-DD1EE2A14D62}" type="slidenum">
              <a:rPr lang="en-US" altLang="en-US"/>
              <a:pPr>
                <a:defRPr/>
              </a:pPr>
              <a:t>‹#›</a:t>
            </a:fld>
            <a:endParaRPr lang="en-US" altLang="en-US"/>
          </a:p>
        </p:txBody>
      </p:sp>
    </p:spTree>
    <p:extLst>
      <p:ext uri="{BB962C8B-B14F-4D97-AF65-F5344CB8AC3E}">
        <p14:creationId xmlns:p14="http://schemas.microsoft.com/office/powerpoint/2010/main" val="2088355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C5727F-6A49-D349-801F-19822AE72034}" type="slidenum">
              <a:rPr lang="en-US" altLang="en-US"/>
              <a:pPr>
                <a:defRPr/>
              </a:pPr>
              <a:t>‹#›</a:t>
            </a:fld>
            <a:endParaRPr lang="en-US" altLang="en-US"/>
          </a:p>
        </p:txBody>
      </p:sp>
    </p:spTree>
    <p:extLst>
      <p:ext uri="{BB962C8B-B14F-4D97-AF65-F5344CB8AC3E}">
        <p14:creationId xmlns:p14="http://schemas.microsoft.com/office/powerpoint/2010/main" val="511187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486229-B31F-9F45-8FE1-799727A0F1F3}" type="slidenum">
              <a:rPr lang="en-US" altLang="en-US"/>
              <a:pPr>
                <a:defRPr/>
              </a:pPr>
              <a:t>‹#›</a:t>
            </a:fld>
            <a:endParaRPr lang="en-US" altLang="en-US"/>
          </a:p>
        </p:txBody>
      </p:sp>
    </p:spTree>
    <p:extLst>
      <p:ext uri="{BB962C8B-B14F-4D97-AF65-F5344CB8AC3E}">
        <p14:creationId xmlns:p14="http://schemas.microsoft.com/office/powerpoint/2010/main" val="152594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96EAA8-E90E-D34D-A352-82FB61C01E73}" type="slidenum">
              <a:rPr lang="en-US" altLang="en-US"/>
              <a:pPr>
                <a:defRPr/>
              </a:pPr>
              <a:t>‹#›</a:t>
            </a:fld>
            <a:endParaRPr lang="en-US" altLang="en-US"/>
          </a:p>
        </p:txBody>
      </p:sp>
    </p:spTree>
    <p:extLst>
      <p:ext uri="{BB962C8B-B14F-4D97-AF65-F5344CB8AC3E}">
        <p14:creationId xmlns:p14="http://schemas.microsoft.com/office/powerpoint/2010/main" val="556522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CDB0AB-4D28-7C4E-8A08-693C038CFFE0}" type="slidenum">
              <a:rPr lang="en-US" altLang="en-US"/>
              <a:pPr>
                <a:defRPr/>
              </a:pPr>
              <a:t>‹#›</a:t>
            </a:fld>
            <a:endParaRPr lang="en-US" altLang="en-US"/>
          </a:p>
        </p:txBody>
      </p:sp>
    </p:spTree>
    <p:extLst>
      <p:ext uri="{BB962C8B-B14F-4D97-AF65-F5344CB8AC3E}">
        <p14:creationId xmlns:p14="http://schemas.microsoft.com/office/powerpoint/2010/main" val="1177568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8D26981-E148-6746-B6FC-9D2EF4CE5475}" type="slidenum">
              <a:rPr lang="en-US" altLang="en-US"/>
              <a:pPr>
                <a:defRPr/>
              </a:pPr>
              <a:t>‹#›</a:t>
            </a:fld>
            <a:endParaRPr lang="en-US" altLang="en-US"/>
          </a:p>
        </p:txBody>
      </p:sp>
    </p:spTree>
    <p:extLst>
      <p:ext uri="{BB962C8B-B14F-4D97-AF65-F5344CB8AC3E}">
        <p14:creationId xmlns:p14="http://schemas.microsoft.com/office/powerpoint/2010/main" val="176303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13510E8-6D58-E34F-B106-376B88DE95CB}" type="slidenum">
              <a:rPr lang="en-US" altLang="en-US"/>
              <a:pPr>
                <a:defRPr/>
              </a:pPr>
              <a:t>‹#›</a:t>
            </a:fld>
            <a:endParaRPr lang="en-US" altLang="en-US"/>
          </a:p>
        </p:txBody>
      </p:sp>
    </p:spTree>
    <p:extLst>
      <p:ext uri="{BB962C8B-B14F-4D97-AF65-F5344CB8AC3E}">
        <p14:creationId xmlns:p14="http://schemas.microsoft.com/office/powerpoint/2010/main" val="1756992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2D0E93F-D978-F94D-BFD1-0A84CABDECE5}" type="slidenum">
              <a:rPr lang="en-US" altLang="en-US"/>
              <a:pPr>
                <a:defRPr/>
              </a:pPr>
              <a:t>‹#›</a:t>
            </a:fld>
            <a:endParaRPr lang="en-US" altLang="en-US"/>
          </a:p>
        </p:txBody>
      </p:sp>
    </p:spTree>
    <p:extLst>
      <p:ext uri="{BB962C8B-B14F-4D97-AF65-F5344CB8AC3E}">
        <p14:creationId xmlns:p14="http://schemas.microsoft.com/office/powerpoint/2010/main" val="1867086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2EE7C9-B504-0441-9733-CEABADD0F354}" type="slidenum">
              <a:rPr lang="en-US" altLang="en-US"/>
              <a:pPr>
                <a:defRPr/>
              </a:pPr>
              <a:t>‹#›</a:t>
            </a:fld>
            <a:endParaRPr lang="en-US" altLang="en-US"/>
          </a:p>
        </p:txBody>
      </p:sp>
    </p:spTree>
    <p:extLst>
      <p:ext uri="{BB962C8B-B14F-4D97-AF65-F5344CB8AC3E}">
        <p14:creationId xmlns:p14="http://schemas.microsoft.com/office/powerpoint/2010/main" val="1097974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6D753B-2304-634F-9EDD-B4F8773E10A9}" type="slidenum">
              <a:rPr lang="en-US" altLang="en-US"/>
              <a:pPr>
                <a:defRPr/>
              </a:pPr>
              <a:t>‹#›</a:t>
            </a:fld>
            <a:endParaRPr lang="en-US" altLang="en-US"/>
          </a:p>
        </p:txBody>
      </p:sp>
    </p:spTree>
    <p:extLst>
      <p:ext uri="{BB962C8B-B14F-4D97-AF65-F5344CB8AC3E}">
        <p14:creationId xmlns:p14="http://schemas.microsoft.com/office/powerpoint/2010/main" val="3241570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453B"/>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1"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ea typeface="ＭＳ Ｐゴシック" panose="020B0600070205080204" pitchFamily="34" charset="-128"/>
              </a:defRPr>
            </a:lvl1pPr>
          </a:lstStyle>
          <a:p>
            <a:pPr>
              <a:defRPr/>
            </a:pPr>
            <a:fld id="{FF8BE2D4-F6E0-C843-9129-7911F88E09A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tif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453B"/>
            </a:gs>
            <a:gs pos="100000">
              <a:srgbClr val="FFFFFF"/>
            </a:gs>
          </a:gsLst>
          <a:lin ang="5400000" scaled="1"/>
        </a:gradFill>
        <a:effectLst/>
      </p:bgPr>
    </p:bg>
    <p:spTree>
      <p:nvGrpSpPr>
        <p:cNvPr id="1" name=""/>
        <p:cNvGrpSpPr/>
        <p:nvPr/>
      </p:nvGrpSpPr>
      <p:grpSpPr>
        <a:xfrm>
          <a:off x="0" y="0"/>
          <a:ext cx="0" cy="0"/>
          <a:chOff x="0" y="0"/>
          <a:chExt cx="0" cy="0"/>
        </a:xfrm>
      </p:grpSpPr>
      <p:sp>
        <p:nvSpPr>
          <p:cNvPr id="3077" name="Rectangle 6"/>
          <p:cNvSpPr>
            <a:spLocks noGrp="1" noChangeArrowheads="1"/>
          </p:cNvSpPr>
          <p:nvPr>
            <p:ph type="ctrTitle"/>
          </p:nvPr>
        </p:nvSpPr>
        <p:spPr>
          <a:xfrm>
            <a:off x="1612900" y="155574"/>
            <a:ext cx="8763000" cy="4949825"/>
          </a:xfrm>
        </p:spPr>
        <p:txBody>
          <a:bodyPr/>
          <a:lstStyle/>
          <a:p>
            <a:pPr>
              <a:defRPr/>
            </a:pPr>
            <a:r>
              <a:rPr lang="en-US" sz="5400" b="1" dirty="0"/>
              <a:t>WAO2018</a:t>
            </a:r>
            <a:r>
              <a:rPr lang="en-US" dirty="0"/>
              <a:t> (open discussion)</a:t>
            </a:r>
            <a:br>
              <a:rPr lang="en-US" dirty="0"/>
            </a:br>
            <a:r>
              <a:rPr lang="en-US" dirty="0"/>
              <a:t>Maintenance Tracking Revisited</a:t>
            </a:r>
            <a:br>
              <a:rPr lang="en-US" dirty="0"/>
            </a:br>
            <a:r>
              <a:rPr lang="en-US" dirty="0"/>
              <a:t>Tablets &amp; smartphones for user management and maintenance tracking</a:t>
            </a:r>
            <a:br>
              <a:rPr lang="en-US" dirty="0"/>
            </a:br>
            <a:r>
              <a:rPr lang="en-US" sz="3200" dirty="0"/>
              <a:t>October 4</a:t>
            </a:r>
            <a:r>
              <a:rPr lang="en-US" sz="3200" baseline="30000" dirty="0"/>
              <a:t>th</a:t>
            </a:r>
            <a:r>
              <a:rPr lang="en-US" sz="3200" dirty="0"/>
              <a:t>, 2018</a:t>
            </a:r>
            <a:endParaRPr lang="en-US"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453B"/>
            </a:gs>
            <a:gs pos="100000">
              <a:srgbClr val="FFFFFF"/>
            </a:gs>
          </a:gsLst>
          <a:lin ang="5400000" scaled="1"/>
        </a:gradFill>
        <a:effectLst/>
      </p:bgPr>
    </p:bg>
    <p:spTree>
      <p:nvGrpSpPr>
        <p:cNvPr id="1" name=""/>
        <p:cNvGrpSpPr/>
        <p:nvPr/>
      </p:nvGrpSpPr>
      <p:grpSpPr>
        <a:xfrm>
          <a:off x="0" y="0"/>
          <a:ext cx="0" cy="0"/>
          <a:chOff x="0" y="0"/>
          <a:chExt cx="0" cy="0"/>
        </a:xfrm>
      </p:grpSpPr>
      <p:sp>
        <p:nvSpPr>
          <p:cNvPr id="19463" name="Rectangle 9"/>
          <p:cNvSpPr>
            <a:spLocks noGrp="1" noChangeArrowheads="1"/>
          </p:cNvSpPr>
          <p:nvPr>
            <p:ph type="title" idx="4294967295"/>
          </p:nvPr>
        </p:nvSpPr>
        <p:spPr>
          <a:xfrm>
            <a:off x="228600" y="153988"/>
            <a:ext cx="10744200" cy="912812"/>
          </a:xfrm>
          <a:noFill/>
        </p:spPr>
        <p:txBody>
          <a:bodyPr/>
          <a:lstStyle/>
          <a:p>
            <a:pPr algn="l"/>
            <a:r>
              <a:rPr lang="en-US" dirty="0">
                <a:solidFill>
                  <a:schemeClr val="bg1"/>
                </a:solidFill>
              </a:rPr>
              <a:t>But…….. What do we have ?</a:t>
            </a:r>
          </a:p>
        </p:txBody>
      </p:sp>
      <p:pic>
        <p:nvPicPr>
          <p:cNvPr id="3" name="Picture 2">
            <a:extLst>
              <a:ext uri="{FF2B5EF4-FFF2-40B4-BE49-F238E27FC236}">
                <a16:creationId xmlns:a16="http://schemas.microsoft.com/office/drawing/2014/main" xmlns="" id="{6EEFF001-BA9C-C043-B44D-F1BD8941685C}"/>
              </a:ext>
            </a:extLst>
          </p:cNvPr>
          <p:cNvPicPr>
            <a:picLocks noChangeAspect="1"/>
          </p:cNvPicPr>
          <p:nvPr/>
        </p:nvPicPr>
        <p:blipFill>
          <a:blip r:embed="rId3"/>
          <a:stretch>
            <a:fillRect/>
          </a:stretch>
        </p:blipFill>
        <p:spPr>
          <a:xfrm>
            <a:off x="2355850" y="1371600"/>
            <a:ext cx="6489700" cy="4851400"/>
          </a:xfrm>
          <a:prstGeom prst="rect">
            <a:avLst/>
          </a:prstGeom>
        </p:spPr>
      </p:pic>
    </p:spTree>
    <p:extLst>
      <p:ext uri="{BB962C8B-B14F-4D97-AF65-F5344CB8AC3E}">
        <p14:creationId xmlns:p14="http://schemas.microsoft.com/office/powerpoint/2010/main" val="24492460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453B"/>
            </a:gs>
            <a:gs pos="100000">
              <a:srgbClr val="FFFFFF"/>
            </a:gs>
          </a:gsLst>
          <a:lin ang="5400000" scaled="1"/>
        </a:gradFill>
        <a:effectLst/>
      </p:bgPr>
    </p:bg>
    <p:spTree>
      <p:nvGrpSpPr>
        <p:cNvPr id="1" name=""/>
        <p:cNvGrpSpPr/>
        <p:nvPr/>
      </p:nvGrpSpPr>
      <p:grpSpPr>
        <a:xfrm>
          <a:off x="0" y="0"/>
          <a:ext cx="0" cy="0"/>
          <a:chOff x="0" y="0"/>
          <a:chExt cx="0" cy="0"/>
        </a:xfrm>
      </p:grpSpPr>
      <p:sp>
        <p:nvSpPr>
          <p:cNvPr id="19463" name="Rectangle 9"/>
          <p:cNvSpPr>
            <a:spLocks noGrp="1" noChangeArrowheads="1"/>
          </p:cNvSpPr>
          <p:nvPr>
            <p:ph type="title" idx="4294967295"/>
          </p:nvPr>
        </p:nvSpPr>
        <p:spPr>
          <a:xfrm>
            <a:off x="228600" y="153988"/>
            <a:ext cx="10744200" cy="912812"/>
          </a:xfrm>
          <a:noFill/>
        </p:spPr>
        <p:txBody>
          <a:bodyPr/>
          <a:lstStyle/>
          <a:p>
            <a:pPr algn="l"/>
            <a:r>
              <a:rPr lang="en-US" dirty="0">
                <a:solidFill>
                  <a:schemeClr val="bg1"/>
                </a:solidFill>
              </a:rPr>
              <a:t>Conclusion</a:t>
            </a:r>
          </a:p>
        </p:txBody>
      </p:sp>
      <p:sp>
        <p:nvSpPr>
          <p:cNvPr id="3" name="Rectangle 2">
            <a:extLst>
              <a:ext uri="{FF2B5EF4-FFF2-40B4-BE49-F238E27FC236}">
                <a16:creationId xmlns:a16="http://schemas.microsoft.com/office/drawing/2014/main" xmlns="" id="{AD68A865-4B0B-0A44-B92E-EC4242DF9FA0}"/>
              </a:ext>
            </a:extLst>
          </p:cNvPr>
          <p:cNvSpPr/>
          <p:nvPr/>
        </p:nvSpPr>
        <p:spPr>
          <a:xfrm>
            <a:off x="228600" y="1066800"/>
            <a:ext cx="8153400" cy="5078313"/>
          </a:xfrm>
          <a:prstGeom prst="rect">
            <a:avLst/>
          </a:prstGeom>
        </p:spPr>
        <p:txBody>
          <a:bodyPr wrap="square">
            <a:spAutoFit/>
          </a:bodyPr>
          <a:lstStyle/>
          <a:p>
            <a:pPr marL="342900" lvl="0" indent="-342900">
              <a:buFont typeface="Arial" panose="020B0604020202020204" pitchFamily="34" charset="0"/>
              <a:buChar char="•"/>
            </a:pPr>
            <a:r>
              <a:rPr lang="en-US" dirty="0"/>
              <a:t>Any interface MUST be easy to use</a:t>
            </a:r>
            <a:endParaRPr lang="en-US" sz="3600" dirty="0"/>
          </a:p>
          <a:p>
            <a:pPr marL="342900" lvl="0" indent="-342900">
              <a:buFont typeface="Arial" panose="020B0604020202020204" pitchFamily="34" charset="0"/>
              <a:buChar char="•"/>
            </a:pPr>
            <a:r>
              <a:rPr lang="en-US" dirty="0"/>
              <a:t>What systems MUST talk to each other?</a:t>
            </a:r>
            <a:endParaRPr lang="en-US" sz="3600" dirty="0"/>
          </a:p>
          <a:p>
            <a:pPr marL="800100" lvl="1" indent="-342900">
              <a:buFont typeface="Arial" panose="020B0604020202020204" pitchFamily="34" charset="0"/>
              <a:buChar char="•"/>
            </a:pPr>
            <a:r>
              <a:rPr lang="en-US" dirty="0"/>
              <a:t>Maybe it is enough to keep asset, maintenance tracking and user management in a closed system (not tied to the rest of the organization)</a:t>
            </a:r>
          </a:p>
          <a:p>
            <a:pPr marL="342900" indent="-342900">
              <a:buFont typeface="Arial" panose="020B0604020202020204" pitchFamily="34" charset="0"/>
              <a:buChar char="•"/>
            </a:pPr>
            <a:r>
              <a:rPr lang="en-US" dirty="0"/>
              <a:t>Purchasing/developing a system would (in theory) be much easier at a newly constructed facility……. but</a:t>
            </a:r>
          </a:p>
          <a:p>
            <a:pPr marL="800100" lvl="1" indent="-342900">
              <a:buFont typeface="Arial" panose="020B0604020202020204" pitchFamily="34" charset="0"/>
              <a:buChar char="•"/>
            </a:pPr>
            <a:r>
              <a:rPr lang="en-US" dirty="0"/>
              <a:t>New facilities under construction have been purchasing parts and have many systems already in use, even though the facility might not be complete yet, systems have been in place for some time</a:t>
            </a:r>
          </a:p>
          <a:p>
            <a:pPr lvl="1"/>
            <a:r>
              <a:rPr lang="en-US" dirty="0"/>
              <a:t> </a:t>
            </a:r>
          </a:p>
          <a:p>
            <a:pPr lvl="0"/>
            <a:endParaRPr lang="en-US" sz="3600" dirty="0"/>
          </a:p>
        </p:txBody>
      </p:sp>
    </p:spTree>
    <p:extLst>
      <p:ext uri="{BB962C8B-B14F-4D97-AF65-F5344CB8AC3E}">
        <p14:creationId xmlns:p14="http://schemas.microsoft.com/office/powerpoint/2010/main" val="478607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453B"/>
            </a:gs>
            <a:gs pos="100000">
              <a:srgbClr val="FFFFFF"/>
            </a:gs>
          </a:gsLst>
          <a:lin ang="5400000" scaled="1"/>
        </a:gradFill>
        <a:effectLst/>
      </p:bgPr>
    </p:bg>
    <p:spTree>
      <p:nvGrpSpPr>
        <p:cNvPr id="1" name=""/>
        <p:cNvGrpSpPr/>
        <p:nvPr/>
      </p:nvGrpSpPr>
      <p:grpSpPr>
        <a:xfrm>
          <a:off x="0" y="0"/>
          <a:ext cx="0" cy="0"/>
          <a:chOff x="0" y="0"/>
          <a:chExt cx="0" cy="0"/>
        </a:xfrm>
      </p:grpSpPr>
      <p:sp>
        <p:nvSpPr>
          <p:cNvPr id="3077" name="Rectangle 6"/>
          <p:cNvSpPr>
            <a:spLocks noGrp="1" noChangeArrowheads="1"/>
          </p:cNvSpPr>
          <p:nvPr>
            <p:ph type="ctrTitle"/>
          </p:nvPr>
        </p:nvSpPr>
        <p:spPr>
          <a:xfrm>
            <a:off x="1612900" y="155574"/>
            <a:ext cx="8763000" cy="6169026"/>
          </a:xfrm>
        </p:spPr>
        <p:txBody>
          <a:bodyPr/>
          <a:lstStyle/>
          <a:p>
            <a:pPr>
              <a:defRPr/>
            </a:pPr>
            <a:r>
              <a:rPr lang="en-US" sz="5400" dirty="0"/>
              <a:t>Agreement that a “Utopian System of Tablet/Smartphone Technology” is the holy grail of walkthroughs, system start-up’s, asset tracking, maintenance ………</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1772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453B"/>
            </a:gs>
            <a:gs pos="100000">
              <a:srgbClr val="FFFFFF"/>
            </a:gs>
          </a:gsLst>
          <a:lin ang="5400000" scaled="1"/>
        </a:gradFill>
        <a:effectLst/>
      </p:bgPr>
    </p:bg>
    <p:spTree>
      <p:nvGrpSpPr>
        <p:cNvPr id="1" name=""/>
        <p:cNvGrpSpPr/>
        <p:nvPr/>
      </p:nvGrpSpPr>
      <p:grpSpPr>
        <a:xfrm>
          <a:off x="0" y="0"/>
          <a:ext cx="0" cy="0"/>
          <a:chOff x="0" y="0"/>
          <a:chExt cx="0" cy="0"/>
        </a:xfrm>
      </p:grpSpPr>
      <p:sp>
        <p:nvSpPr>
          <p:cNvPr id="19463" name="Rectangle 9"/>
          <p:cNvSpPr>
            <a:spLocks noGrp="1" noChangeArrowheads="1"/>
          </p:cNvSpPr>
          <p:nvPr>
            <p:ph type="title" idx="4294967295"/>
          </p:nvPr>
        </p:nvSpPr>
        <p:spPr>
          <a:xfrm>
            <a:off x="228600" y="153988"/>
            <a:ext cx="10744200" cy="912812"/>
          </a:xfrm>
          <a:noFill/>
        </p:spPr>
        <p:txBody>
          <a:bodyPr/>
          <a:lstStyle/>
          <a:p>
            <a:pPr algn="l"/>
            <a:r>
              <a:rPr lang="en-US" dirty="0">
                <a:solidFill>
                  <a:schemeClr val="bg1"/>
                </a:solidFill>
              </a:rPr>
              <a:t>What are people currently using?</a:t>
            </a:r>
            <a:endParaRPr lang="en-US" altLang="en-US" dirty="0">
              <a:solidFill>
                <a:schemeClr val="bg1"/>
              </a:solidFill>
            </a:endParaRPr>
          </a:p>
        </p:txBody>
      </p:sp>
      <p:sp>
        <p:nvSpPr>
          <p:cNvPr id="3" name="Rectangle 2">
            <a:extLst>
              <a:ext uri="{FF2B5EF4-FFF2-40B4-BE49-F238E27FC236}">
                <a16:creationId xmlns:a16="http://schemas.microsoft.com/office/drawing/2014/main" xmlns="" id="{AD68A865-4B0B-0A44-B92E-EC4242DF9FA0}"/>
              </a:ext>
            </a:extLst>
          </p:cNvPr>
          <p:cNvSpPr/>
          <p:nvPr/>
        </p:nvSpPr>
        <p:spPr>
          <a:xfrm>
            <a:off x="228600" y="1055914"/>
            <a:ext cx="8153400" cy="2308324"/>
          </a:xfrm>
          <a:prstGeom prst="rect">
            <a:avLst/>
          </a:prstGeom>
        </p:spPr>
        <p:txBody>
          <a:bodyPr wrap="square">
            <a:spAutoFit/>
          </a:bodyPr>
          <a:lstStyle/>
          <a:p>
            <a:pPr marL="342900" marR="0" lvl="0" indent="-342900">
              <a:spcBef>
                <a:spcPts val="0"/>
              </a:spcBef>
              <a:spcAft>
                <a:spcPts val="0"/>
              </a:spcAft>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Paper checklists and forms</a:t>
            </a:r>
          </a:p>
          <a:p>
            <a:pPr marL="800100" lvl="1" indent="-342900">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Sometimes they are scanned and stored on a server</a:t>
            </a:r>
          </a:p>
          <a:p>
            <a:pPr marL="800100" lvl="1" indent="-342900">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Sometimes they are just stored in a binder</a:t>
            </a:r>
          </a:p>
          <a:p>
            <a:pPr marL="342900" marR="0" lvl="0" indent="-342900">
              <a:spcBef>
                <a:spcPts val="0"/>
              </a:spcBef>
              <a:spcAft>
                <a:spcPts val="0"/>
              </a:spcAft>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Electronic Forms</a:t>
            </a:r>
          </a:p>
          <a:p>
            <a:pPr marL="800100" lvl="1" indent="-342900">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Download a file, record on tablet, upload when complete</a:t>
            </a:r>
          </a:p>
          <a:p>
            <a:pPr marL="800100" lvl="1" indent="-342900">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Overwriting and multiple checkouts can be problematic</a:t>
            </a:r>
          </a:p>
        </p:txBody>
      </p:sp>
      <p:sp>
        <p:nvSpPr>
          <p:cNvPr id="4" name="Rectangle 3">
            <a:extLst>
              <a:ext uri="{FF2B5EF4-FFF2-40B4-BE49-F238E27FC236}">
                <a16:creationId xmlns:a16="http://schemas.microsoft.com/office/drawing/2014/main" xmlns="" id="{5993557D-89E9-6548-936B-F5A14E86068E}"/>
              </a:ext>
            </a:extLst>
          </p:cNvPr>
          <p:cNvSpPr/>
          <p:nvPr/>
        </p:nvSpPr>
        <p:spPr>
          <a:xfrm>
            <a:off x="228600" y="3364238"/>
            <a:ext cx="8153400" cy="1938992"/>
          </a:xfrm>
          <a:prstGeom prst="rect">
            <a:avLst/>
          </a:prstGeom>
        </p:spPr>
        <p:txBody>
          <a:bodyPr wrap="square">
            <a:spAutoFit/>
          </a:bodyPr>
          <a:lstStyle/>
          <a:p>
            <a:pPr marL="342900" marR="0" lvl="0" indent="-342900">
              <a:spcBef>
                <a:spcPts val="0"/>
              </a:spcBef>
              <a:spcAft>
                <a:spcPts val="0"/>
              </a:spcAft>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Either system has the benefits of forcing walk arounds in areas operators might no go to if they record the data from the control system</a:t>
            </a:r>
          </a:p>
          <a:p>
            <a:pPr marL="800100" lvl="1" indent="-342900">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Observe and record items on the check lists</a:t>
            </a:r>
          </a:p>
          <a:p>
            <a:pPr marL="800100" lvl="1" indent="-342900">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Observe other things</a:t>
            </a:r>
          </a:p>
        </p:txBody>
      </p:sp>
      <p:sp>
        <p:nvSpPr>
          <p:cNvPr id="6" name="Rectangle 5">
            <a:extLst>
              <a:ext uri="{FF2B5EF4-FFF2-40B4-BE49-F238E27FC236}">
                <a16:creationId xmlns:a16="http://schemas.microsoft.com/office/drawing/2014/main" xmlns="" id="{B1C5FE60-9935-3A46-97FE-A2ED33A11EFC}"/>
              </a:ext>
            </a:extLst>
          </p:cNvPr>
          <p:cNvSpPr/>
          <p:nvPr/>
        </p:nvSpPr>
        <p:spPr>
          <a:xfrm>
            <a:off x="238125" y="5303230"/>
            <a:ext cx="8153400" cy="830997"/>
          </a:xfrm>
          <a:prstGeom prst="rect">
            <a:avLst/>
          </a:prstGeom>
        </p:spPr>
        <p:txBody>
          <a:bodyPr wrap="square">
            <a:spAutoFit/>
          </a:bodyPr>
          <a:lstStyle/>
          <a:p>
            <a:pPr marL="342900" marR="0" lvl="0" indent="-342900">
              <a:spcBef>
                <a:spcPts val="0"/>
              </a:spcBef>
              <a:spcAft>
                <a:spcPts val="0"/>
              </a:spcAft>
              <a:buFont typeface="Symbol" pitchFamily="2" charset="2"/>
              <a:buChar char=""/>
            </a:pPr>
            <a:r>
              <a:rPr lang="en-US" dirty="0">
                <a:latin typeface="Calibri" panose="020F0502020204030204" pitchFamily="34" charset="0"/>
                <a:cs typeface="Calibri" panose="020F0502020204030204" pitchFamily="34" charset="0"/>
              </a:rPr>
              <a:t>Wiki’s are currently being used to perform start-up’s, </a:t>
            </a:r>
            <a:r>
              <a:rPr lang="en-US" dirty="0" err="1">
                <a:latin typeface="Calibri" panose="020F0502020204030204" pitchFamily="34" charset="0"/>
                <a:cs typeface="Calibri" panose="020F0502020204030204" pitchFamily="34" charset="0"/>
              </a:rPr>
              <a:t>etc</a:t>
            </a:r>
            <a:r>
              <a:rPr lang="en-US" dirty="0">
                <a:latin typeface="Calibri" panose="020F0502020204030204" pitchFamily="34" charset="0"/>
                <a:cs typeface="Calibri" panose="020F0502020204030204" pitchFamily="34" charset="0"/>
              </a:rPr>
              <a:t>….. But these are accessed from desktop computers</a:t>
            </a:r>
            <a:endParaRPr lang="en-US"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453B"/>
            </a:gs>
            <a:gs pos="100000">
              <a:srgbClr val="FFFFFF"/>
            </a:gs>
          </a:gsLst>
          <a:lin ang="5400000" scaled="1"/>
        </a:gradFill>
        <a:effectLst/>
      </p:bgPr>
    </p:bg>
    <p:spTree>
      <p:nvGrpSpPr>
        <p:cNvPr id="1" name=""/>
        <p:cNvGrpSpPr/>
        <p:nvPr/>
      </p:nvGrpSpPr>
      <p:grpSpPr>
        <a:xfrm>
          <a:off x="0" y="0"/>
          <a:ext cx="0" cy="0"/>
          <a:chOff x="0" y="0"/>
          <a:chExt cx="0" cy="0"/>
        </a:xfrm>
      </p:grpSpPr>
      <p:sp>
        <p:nvSpPr>
          <p:cNvPr id="19463" name="Rectangle 9"/>
          <p:cNvSpPr>
            <a:spLocks noGrp="1" noChangeArrowheads="1"/>
          </p:cNvSpPr>
          <p:nvPr>
            <p:ph type="title" idx="4294967295"/>
          </p:nvPr>
        </p:nvSpPr>
        <p:spPr>
          <a:xfrm>
            <a:off x="228600" y="228600"/>
            <a:ext cx="11125200" cy="1447800"/>
          </a:xfrm>
          <a:noFill/>
        </p:spPr>
        <p:txBody>
          <a:bodyPr/>
          <a:lstStyle/>
          <a:p>
            <a:pPr algn="l"/>
            <a:r>
              <a:rPr lang="en-US" dirty="0">
                <a:solidFill>
                  <a:schemeClr val="bg1"/>
                </a:solidFill>
              </a:rPr>
              <a:t>Why are Tablets and Smartphone systems considered useful ?</a:t>
            </a:r>
            <a:endParaRPr lang="en-US" altLang="en-US" dirty="0">
              <a:solidFill>
                <a:schemeClr val="bg1"/>
              </a:solidFill>
            </a:endParaRPr>
          </a:p>
        </p:txBody>
      </p:sp>
      <p:sp>
        <p:nvSpPr>
          <p:cNvPr id="3" name="Rectangle 2">
            <a:extLst>
              <a:ext uri="{FF2B5EF4-FFF2-40B4-BE49-F238E27FC236}">
                <a16:creationId xmlns:a16="http://schemas.microsoft.com/office/drawing/2014/main" xmlns="" id="{AD68A865-4B0B-0A44-B92E-EC4242DF9FA0}"/>
              </a:ext>
            </a:extLst>
          </p:cNvPr>
          <p:cNvSpPr/>
          <p:nvPr/>
        </p:nvSpPr>
        <p:spPr>
          <a:xfrm>
            <a:off x="228600" y="1709737"/>
            <a:ext cx="8153400" cy="3416320"/>
          </a:xfrm>
          <a:prstGeom prst="rect">
            <a:avLst/>
          </a:prstGeom>
        </p:spPr>
        <p:txBody>
          <a:bodyPr wrap="square">
            <a:spAutoFit/>
          </a:bodyPr>
          <a:lstStyle/>
          <a:p>
            <a:pPr marL="457200" marR="0" lvl="0" indent="-457200">
              <a:spcBef>
                <a:spcPts val="0"/>
              </a:spcBef>
              <a:spcAft>
                <a:spcPts val="0"/>
              </a:spcAft>
              <a:buFont typeface="Arial" panose="020B0604020202020204" pitchFamily="34" charset="0"/>
              <a:buChar char="•"/>
            </a:pPr>
            <a:r>
              <a:rPr lang="en-US" dirty="0">
                <a:latin typeface="Calibri" panose="020F0502020204030204" pitchFamily="34" charset="0"/>
                <a:cs typeface="Calibri" panose="020F0502020204030204" pitchFamily="34" charset="0"/>
              </a:rPr>
              <a:t>Information is entered at the point of use </a:t>
            </a:r>
          </a:p>
          <a:p>
            <a:pPr marL="457200" marR="0" lvl="0" indent="-457200">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Ensure information exchange is timely</a:t>
            </a:r>
          </a:p>
          <a:p>
            <a:pPr marL="457200" marR="0" lvl="0" indent="-457200">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Ensure information is accurate (if entered correctly)</a:t>
            </a:r>
          </a:p>
          <a:p>
            <a:pPr marL="457200" marR="0" lvl="0" indent="-457200">
              <a:spcBef>
                <a:spcPts val="0"/>
              </a:spcBef>
              <a:spcAft>
                <a:spcPts val="0"/>
              </a:spcAft>
              <a:buFont typeface="Arial" panose="020B0604020202020204" pitchFamily="34" charset="0"/>
              <a:buChar char="•"/>
            </a:pPr>
            <a:r>
              <a:rPr lang="en-US" dirty="0">
                <a:latin typeface="Calibri" panose="020F0502020204030204" pitchFamily="34" charset="0"/>
                <a:cs typeface="Calibri" panose="020F0502020204030204" pitchFamily="34" charset="0"/>
              </a:rPr>
              <a:t>Lots of time is spent looking for parts and collecting information, planning safe work and then closing the loop of logging the repair.  </a:t>
            </a:r>
          </a:p>
          <a:p>
            <a:pPr marL="914400" lvl="1" indent="-457200">
              <a:spcBef>
                <a:spcPts val="0"/>
              </a:spcBef>
              <a:spcAft>
                <a:spcPts val="0"/>
              </a:spcAft>
              <a:buFont typeface="Arial" panose="020B0604020202020204" pitchFamily="34" charset="0"/>
              <a:buChar char="•"/>
            </a:pPr>
            <a:r>
              <a:rPr lang="en-US" dirty="0">
                <a:latin typeface="Calibri" panose="020F0502020204030204" pitchFamily="34" charset="0"/>
                <a:cs typeface="Calibri" panose="020F0502020204030204" pitchFamily="34" charset="0"/>
              </a:rPr>
              <a:t>The repair is not a significant (sometimes) part of the “repair time” , these systems would minimize that preparation and reporting time</a:t>
            </a:r>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021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453B"/>
            </a:gs>
            <a:gs pos="100000">
              <a:srgbClr val="FFFFFF"/>
            </a:gs>
          </a:gsLst>
          <a:lin ang="5400000" scaled="1"/>
        </a:gradFill>
        <a:effectLst/>
      </p:bgPr>
    </p:bg>
    <p:spTree>
      <p:nvGrpSpPr>
        <p:cNvPr id="1" name=""/>
        <p:cNvGrpSpPr/>
        <p:nvPr/>
      </p:nvGrpSpPr>
      <p:grpSpPr>
        <a:xfrm>
          <a:off x="0" y="0"/>
          <a:ext cx="0" cy="0"/>
          <a:chOff x="0" y="0"/>
          <a:chExt cx="0" cy="0"/>
        </a:xfrm>
      </p:grpSpPr>
      <p:sp>
        <p:nvSpPr>
          <p:cNvPr id="19463" name="Rectangle 9"/>
          <p:cNvSpPr>
            <a:spLocks noGrp="1" noChangeArrowheads="1"/>
          </p:cNvSpPr>
          <p:nvPr>
            <p:ph type="title" idx="4294967295"/>
          </p:nvPr>
        </p:nvSpPr>
        <p:spPr>
          <a:xfrm>
            <a:off x="228600" y="153988"/>
            <a:ext cx="10744200" cy="1522412"/>
          </a:xfrm>
          <a:noFill/>
        </p:spPr>
        <p:txBody>
          <a:bodyPr/>
          <a:lstStyle/>
          <a:p>
            <a:pPr algn="l"/>
            <a:r>
              <a:rPr lang="en-US" dirty="0">
                <a:solidFill>
                  <a:schemeClr val="bg1"/>
                </a:solidFill>
              </a:rPr>
              <a:t>Tablets &amp; Smartphones are useful, but what do they need to interface to?</a:t>
            </a:r>
            <a:endParaRPr lang="en-US" altLang="en-US" dirty="0">
              <a:solidFill>
                <a:schemeClr val="bg1"/>
              </a:solidFill>
            </a:endParaRPr>
          </a:p>
        </p:txBody>
      </p:sp>
      <p:sp>
        <p:nvSpPr>
          <p:cNvPr id="3" name="Rectangle 2">
            <a:extLst>
              <a:ext uri="{FF2B5EF4-FFF2-40B4-BE49-F238E27FC236}">
                <a16:creationId xmlns:a16="http://schemas.microsoft.com/office/drawing/2014/main" xmlns="" id="{AD68A865-4B0B-0A44-B92E-EC4242DF9FA0}"/>
              </a:ext>
            </a:extLst>
          </p:cNvPr>
          <p:cNvSpPr/>
          <p:nvPr/>
        </p:nvSpPr>
        <p:spPr>
          <a:xfrm>
            <a:off x="228600" y="1905000"/>
            <a:ext cx="8153400" cy="2677656"/>
          </a:xfrm>
          <a:prstGeom prst="rect">
            <a:avLst/>
          </a:prstGeom>
        </p:spPr>
        <p:txBody>
          <a:bodyPr wrap="square">
            <a:spAutoFit/>
          </a:bodyPr>
          <a:lstStyle/>
          <a:p>
            <a:pPr marR="0" lvl="0">
              <a:spcBef>
                <a:spcPts val="0"/>
              </a:spcBef>
              <a:spcAft>
                <a:spcPts val="0"/>
              </a:spcAft>
            </a:pPr>
            <a:r>
              <a:rPr lang="en-US" dirty="0"/>
              <a:t>There are many systems at our facilities</a:t>
            </a:r>
          </a:p>
          <a:p>
            <a:pPr marL="457200" marR="0" lvl="0" indent="-457200">
              <a:spcBef>
                <a:spcPts val="0"/>
              </a:spcBef>
              <a:spcAft>
                <a:spcPts val="0"/>
              </a:spcAft>
              <a:buFont typeface="+mj-lt"/>
              <a:buAutoNum type="arabicPeriod"/>
            </a:pPr>
            <a:r>
              <a:rPr lang="en-US" dirty="0"/>
              <a:t>Trouble reporting system</a:t>
            </a:r>
          </a:p>
          <a:p>
            <a:pPr marL="457200" marR="0" lvl="0" indent="-457200">
              <a:spcBef>
                <a:spcPts val="0"/>
              </a:spcBef>
              <a:spcAft>
                <a:spcPts val="0"/>
              </a:spcAft>
              <a:buFont typeface="+mj-lt"/>
              <a:buAutoNum type="arabicPeriod"/>
            </a:pPr>
            <a:r>
              <a:rPr lang="en-US" dirty="0"/>
              <a:t>Maintenance tracking</a:t>
            </a:r>
          </a:p>
          <a:p>
            <a:pPr marL="457200" marR="0" lvl="0" indent="-457200">
              <a:spcBef>
                <a:spcPts val="0"/>
              </a:spcBef>
              <a:spcAft>
                <a:spcPts val="0"/>
              </a:spcAft>
              <a:buFont typeface="+mj-lt"/>
              <a:buAutoNum type="arabicPeriod"/>
            </a:pPr>
            <a:r>
              <a:rPr lang="en-US" dirty="0"/>
              <a:t>Asset tracking</a:t>
            </a:r>
          </a:p>
          <a:p>
            <a:pPr marL="457200" marR="0" lvl="0" indent="-457200">
              <a:spcBef>
                <a:spcPts val="0"/>
              </a:spcBef>
              <a:spcAft>
                <a:spcPts val="0"/>
              </a:spcAft>
              <a:buFont typeface="+mj-lt"/>
              <a:buAutoNum type="arabicPeriod"/>
            </a:pPr>
            <a:r>
              <a:rPr lang="en-US" dirty="0"/>
              <a:t>Electronic log books</a:t>
            </a:r>
          </a:p>
          <a:p>
            <a:pPr marL="457200" marR="0" lvl="0" indent="-457200">
              <a:spcBef>
                <a:spcPts val="0"/>
              </a:spcBef>
              <a:spcAft>
                <a:spcPts val="0"/>
              </a:spcAft>
              <a:buFont typeface="+mj-lt"/>
              <a:buAutoNum type="arabicPeriod"/>
            </a:pPr>
            <a:r>
              <a:rPr lang="en-US" dirty="0"/>
              <a:t>Work control planning</a:t>
            </a:r>
          </a:p>
          <a:p>
            <a:pPr marL="457200" marR="0" lvl="0" indent="-457200">
              <a:spcBef>
                <a:spcPts val="0"/>
              </a:spcBef>
              <a:spcAft>
                <a:spcPts val="0"/>
              </a:spcAft>
              <a:buFont typeface="+mj-lt"/>
              <a:buAutoNum type="arabicPeriod"/>
            </a:pPr>
            <a:r>
              <a:rPr lang="en-US" dirty="0" err="1">
                <a:latin typeface="Calibri" panose="020F0502020204030204" pitchFamily="34" charset="0"/>
                <a:ea typeface="Calibri" panose="020F0502020204030204" pitchFamily="34" charset="0"/>
                <a:cs typeface="Times New Roman" panose="02020603050405020304" pitchFamily="18" charset="0"/>
              </a:rPr>
              <a:t>Etc</a:t>
            </a:r>
            <a:r>
              <a:rPr lang="en-US" dirty="0">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577090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453B"/>
            </a:gs>
            <a:gs pos="100000">
              <a:srgbClr val="FFFFFF"/>
            </a:gs>
          </a:gsLst>
          <a:lin ang="5400000" scaled="1"/>
        </a:gradFill>
        <a:effectLst/>
      </p:bgPr>
    </p:bg>
    <p:spTree>
      <p:nvGrpSpPr>
        <p:cNvPr id="1" name=""/>
        <p:cNvGrpSpPr/>
        <p:nvPr/>
      </p:nvGrpSpPr>
      <p:grpSpPr>
        <a:xfrm>
          <a:off x="0" y="0"/>
          <a:ext cx="0" cy="0"/>
          <a:chOff x="0" y="0"/>
          <a:chExt cx="0" cy="0"/>
        </a:xfrm>
      </p:grpSpPr>
      <p:sp>
        <p:nvSpPr>
          <p:cNvPr id="19463" name="Rectangle 9"/>
          <p:cNvSpPr>
            <a:spLocks noGrp="1" noChangeArrowheads="1"/>
          </p:cNvSpPr>
          <p:nvPr>
            <p:ph type="title" idx="4294967295"/>
          </p:nvPr>
        </p:nvSpPr>
        <p:spPr>
          <a:xfrm>
            <a:off x="228600" y="153988"/>
            <a:ext cx="10744200" cy="912812"/>
          </a:xfrm>
          <a:noFill/>
        </p:spPr>
        <p:txBody>
          <a:bodyPr/>
          <a:lstStyle/>
          <a:p>
            <a:pPr algn="l"/>
            <a:r>
              <a:rPr lang="en-US" dirty="0">
                <a:solidFill>
                  <a:schemeClr val="bg1"/>
                </a:solidFill>
              </a:rPr>
              <a:t>Road blocks?</a:t>
            </a:r>
          </a:p>
        </p:txBody>
      </p:sp>
      <p:sp>
        <p:nvSpPr>
          <p:cNvPr id="3" name="Rectangle 2">
            <a:extLst>
              <a:ext uri="{FF2B5EF4-FFF2-40B4-BE49-F238E27FC236}">
                <a16:creationId xmlns:a16="http://schemas.microsoft.com/office/drawing/2014/main" xmlns="" id="{AD68A865-4B0B-0A44-B92E-EC4242DF9FA0}"/>
              </a:ext>
            </a:extLst>
          </p:cNvPr>
          <p:cNvSpPr/>
          <p:nvPr/>
        </p:nvSpPr>
        <p:spPr>
          <a:xfrm>
            <a:off x="228600" y="1066800"/>
            <a:ext cx="8153400" cy="4524315"/>
          </a:xfrm>
          <a:prstGeom prst="rect">
            <a:avLst/>
          </a:prstGeom>
        </p:spPr>
        <p:txBody>
          <a:bodyPr wrap="square">
            <a:spAutoFit/>
          </a:bodyPr>
          <a:lstStyle/>
          <a:p>
            <a:pPr marL="342900" lvl="0" indent="-342900">
              <a:buFont typeface="Arial" panose="020B0604020202020204" pitchFamily="34" charset="0"/>
              <a:buChar char="•"/>
            </a:pPr>
            <a:r>
              <a:rPr lang="en-US" dirty="0"/>
              <a:t>Management wants to see a business need</a:t>
            </a:r>
            <a:endParaRPr lang="en-US" sz="3600" dirty="0"/>
          </a:p>
          <a:p>
            <a:pPr marL="800100" lvl="1" indent="-342900">
              <a:buFont typeface="Arial" panose="020B0604020202020204" pitchFamily="34" charset="0"/>
              <a:buChar char="•"/>
            </a:pPr>
            <a:r>
              <a:rPr lang="en-US" dirty="0"/>
              <a:t>Purchased systems are expensive</a:t>
            </a:r>
            <a:endParaRPr lang="en-US" sz="3600" dirty="0"/>
          </a:p>
          <a:p>
            <a:pPr marL="800100" lvl="1" indent="-342900">
              <a:buFont typeface="Arial" panose="020B0604020202020204" pitchFamily="34" charset="0"/>
              <a:buChar char="•"/>
            </a:pPr>
            <a:r>
              <a:rPr lang="en-US" dirty="0"/>
              <a:t>Purchased systems need maintenance contracts</a:t>
            </a:r>
            <a:endParaRPr lang="en-US" sz="3600" dirty="0"/>
          </a:p>
          <a:p>
            <a:pPr marL="342900" lvl="0" indent="-342900">
              <a:buFont typeface="Arial" panose="020B0604020202020204" pitchFamily="34" charset="0"/>
              <a:buChar char="•"/>
            </a:pPr>
            <a:r>
              <a:rPr lang="en-US" dirty="0"/>
              <a:t>Network security</a:t>
            </a:r>
            <a:endParaRPr lang="en-US" sz="3600" dirty="0"/>
          </a:p>
          <a:p>
            <a:pPr marL="342900" lvl="0" indent="-342900">
              <a:buFont typeface="Arial" panose="020B0604020202020204" pitchFamily="34" charset="0"/>
              <a:buChar char="•"/>
            </a:pPr>
            <a:r>
              <a:rPr lang="en-US" dirty="0"/>
              <a:t>Wireless stability</a:t>
            </a:r>
            <a:endParaRPr lang="en-US" sz="3600" dirty="0"/>
          </a:p>
          <a:p>
            <a:pPr marL="800100" lvl="1" indent="-342900">
              <a:buFont typeface="Arial" panose="020B0604020202020204" pitchFamily="34" charset="0"/>
              <a:buChar char="•"/>
            </a:pPr>
            <a:r>
              <a:rPr lang="en-US" dirty="0"/>
              <a:t>Getting all information into a DB, need a VPN to get past the firewall</a:t>
            </a:r>
            <a:endParaRPr lang="en-US" sz="3600" dirty="0"/>
          </a:p>
          <a:p>
            <a:pPr marL="342900" lvl="0" indent="-342900">
              <a:buFont typeface="Arial" panose="020B0604020202020204" pitchFamily="34" charset="0"/>
              <a:buChar char="•"/>
            </a:pPr>
            <a:r>
              <a:rPr lang="en-US" dirty="0"/>
              <a:t>Cumbersome to use on a smartphone due to screen size</a:t>
            </a:r>
            <a:endParaRPr lang="en-US" sz="3600" dirty="0"/>
          </a:p>
          <a:p>
            <a:pPr marL="342900" lvl="0" indent="-342900">
              <a:buFont typeface="Arial" panose="020B0604020202020204" pitchFamily="34" charset="0"/>
              <a:buChar char="•"/>
            </a:pPr>
            <a:r>
              <a:rPr lang="en-US" dirty="0"/>
              <a:t>Names and locations</a:t>
            </a:r>
            <a:endParaRPr lang="en-US" sz="3600" dirty="0"/>
          </a:p>
          <a:p>
            <a:pPr marL="800100" lvl="1" indent="-342900">
              <a:buFont typeface="Arial" panose="020B0604020202020204" pitchFamily="34" charset="0"/>
              <a:buChar char="•"/>
            </a:pPr>
            <a:r>
              <a:rPr lang="en-US" dirty="0"/>
              <a:t>Device naming systems change over time</a:t>
            </a:r>
            <a:endParaRPr lang="en-US" sz="3600" dirty="0"/>
          </a:p>
          <a:p>
            <a:pPr marL="800100" lvl="1" indent="-342900">
              <a:buFont typeface="Arial" panose="020B0604020202020204" pitchFamily="34" charset="0"/>
              <a:buChar char="•"/>
            </a:pPr>
            <a:r>
              <a:rPr lang="en-US" dirty="0"/>
              <a:t>Room/location names change over time</a:t>
            </a:r>
            <a:endParaRPr lang="en-US" sz="3600" dirty="0"/>
          </a:p>
        </p:txBody>
      </p:sp>
    </p:spTree>
    <p:extLst>
      <p:ext uri="{BB962C8B-B14F-4D97-AF65-F5344CB8AC3E}">
        <p14:creationId xmlns:p14="http://schemas.microsoft.com/office/powerpoint/2010/main" val="1867910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453B"/>
            </a:gs>
            <a:gs pos="100000">
              <a:srgbClr val="FFFFFF"/>
            </a:gs>
          </a:gsLst>
          <a:lin ang="5400000" scaled="1"/>
        </a:gradFill>
        <a:effectLst/>
      </p:bgPr>
    </p:bg>
    <p:spTree>
      <p:nvGrpSpPr>
        <p:cNvPr id="1" name=""/>
        <p:cNvGrpSpPr/>
        <p:nvPr/>
      </p:nvGrpSpPr>
      <p:grpSpPr>
        <a:xfrm>
          <a:off x="0" y="0"/>
          <a:ext cx="0" cy="0"/>
          <a:chOff x="0" y="0"/>
          <a:chExt cx="0" cy="0"/>
        </a:xfrm>
      </p:grpSpPr>
      <p:sp>
        <p:nvSpPr>
          <p:cNvPr id="19463" name="Rectangle 9"/>
          <p:cNvSpPr>
            <a:spLocks noGrp="1" noChangeArrowheads="1"/>
          </p:cNvSpPr>
          <p:nvPr>
            <p:ph type="title" idx="4294967295"/>
          </p:nvPr>
        </p:nvSpPr>
        <p:spPr>
          <a:xfrm>
            <a:off x="228600" y="153988"/>
            <a:ext cx="10744200" cy="912812"/>
          </a:xfrm>
          <a:noFill/>
        </p:spPr>
        <p:txBody>
          <a:bodyPr/>
          <a:lstStyle/>
          <a:p>
            <a:pPr algn="l"/>
            <a:r>
              <a:rPr lang="en-US" dirty="0">
                <a:solidFill>
                  <a:schemeClr val="bg1"/>
                </a:solidFill>
              </a:rPr>
              <a:t>Purchased Options Costs</a:t>
            </a:r>
          </a:p>
        </p:txBody>
      </p:sp>
      <p:sp>
        <p:nvSpPr>
          <p:cNvPr id="3" name="Rectangle 2">
            <a:extLst>
              <a:ext uri="{FF2B5EF4-FFF2-40B4-BE49-F238E27FC236}">
                <a16:creationId xmlns:a16="http://schemas.microsoft.com/office/drawing/2014/main" xmlns="" id="{AD68A865-4B0B-0A44-B92E-EC4242DF9FA0}"/>
              </a:ext>
            </a:extLst>
          </p:cNvPr>
          <p:cNvSpPr/>
          <p:nvPr/>
        </p:nvSpPr>
        <p:spPr>
          <a:xfrm>
            <a:off x="228600" y="1066800"/>
            <a:ext cx="8153400" cy="3046988"/>
          </a:xfrm>
          <a:prstGeom prst="rect">
            <a:avLst/>
          </a:prstGeom>
        </p:spPr>
        <p:txBody>
          <a:bodyPr wrap="square">
            <a:spAutoFit/>
          </a:bodyPr>
          <a:lstStyle/>
          <a:p>
            <a:pPr marL="342900" lvl="0" indent="-342900">
              <a:buFont typeface="Arial" panose="020B0604020202020204" pitchFamily="34" charset="0"/>
              <a:buChar char="•"/>
            </a:pPr>
            <a:r>
              <a:rPr lang="en-US" dirty="0"/>
              <a:t>Infor EAM purchased at a laboratory</a:t>
            </a:r>
          </a:p>
          <a:p>
            <a:pPr marL="342900" lvl="0" indent="-342900">
              <a:buFont typeface="Arial" panose="020B0604020202020204" pitchFamily="34" charset="0"/>
              <a:buChar char="•"/>
            </a:pPr>
            <a:r>
              <a:rPr lang="en-US" dirty="0"/>
              <a:t>Programming is required to implement asset tracking and maintenance, but will need to interface to laboratories ordering systems and location tracking in the future.  </a:t>
            </a:r>
          </a:p>
          <a:p>
            <a:pPr marL="342900" lvl="0" indent="-342900">
              <a:buFont typeface="Arial" panose="020B0604020202020204" pitchFamily="34" charset="0"/>
              <a:buChar char="•"/>
            </a:pPr>
            <a:r>
              <a:rPr lang="en-US" dirty="0"/>
              <a:t>Over a year for the interface programming to be complete.  $60K + $10K a year for maintenance contract + 1 FTE</a:t>
            </a:r>
          </a:p>
        </p:txBody>
      </p:sp>
    </p:spTree>
    <p:extLst>
      <p:ext uri="{BB962C8B-B14F-4D97-AF65-F5344CB8AC3E}">
        <p14:creationId xmlns:p14="http://schemas.microsoft.com/office/powerpoint/2010/main" val="2239754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453B"/>
            </a:gs>
            <a:gs pos="100000">
              <a:srgbClr val="FFFFFF"/>
            </a:gs>
          </a:gsLst>
          <a:lin ang="5400000" scaled="1"/>
        </a:gradFill>
        <a:effectLst/>
      </p:bgPr>
    </p:bg>
    <p:spTree>
      <p:nvGrpSpPr>
        <p:cNvPr id="1" name=""/>
        <p:cNvGrpSpPr/>
        <p:nvPr/>
      </p:nvGrpSpPr>
      <p:grpSpPr>
        <a:xfrm>
          <a:off x="0" y="0"/>
          <a:ext cx="0" cy="0"/>
          <a:chOff x="0" y="0"/>
          <a:chExt cx="0" cy="0"/>
        </a:xfrm>
      </p:grpSpPr>
      <p:sp>
        <p:nvSpPr>
          <p:cNvPr id="19463" name="Rectangle 9"/>
          <p:cNvSpPr>
            <a:spLocks noGrp="1" noChangeArrowheads="1"/>
          </p:cNvSpPr>
          <p:nvPr>
            <p:ph type="title" idx="4294967295"/>
          </p:nvPr>
        </p:nvSpPr>
        <p:spPr>
          <a:xfrm>
            <a:off x="228600" y="153988"/>
            <a:ext cx="10744200" cy="912812"/>
          </a:xfrm>
          <a:noFill/>
        </p:spPr>
        <p:txBody>
          <a:bodyPr/>
          <a:lstStyle/>
          <a:p>
            <a:pPr algn="l"/>
            <a:r>
              <a:rPr lang="en-US" dirty="0">
                <a:solidFill>
                  <a:schemeClr val="bg1"/>
                </a:solidFill>
              </a:rPr>
              <a:t>In-House Costs</a:t>
            </a:r>
          </a:p>
        </p:txBody>
      </p:sp>
      <p:sp>
        <p:nvSpPr>
          <p:cNvPr id="4" name="Rectangle 3">
            <a:extLst>
              <a:ext uri="{FF2B5EF4-FFF2-40B4-BE49-F238E27FC236}">
                <a16:creationId xmlns:a16="http://schemas.microsoft.com/office/drawing/2014/main" xmlns="" id="{B65434E4-6C3C-4F41-8C7C-0E733A7E2FA8}"/>
              </a:ext>
            </a:extLst>
          </p:cNvPr>
          <p:cNvSpPr/>
          <p:nvPr/>
        </p:nvSpPr>
        <p:spPr>
          <a:xfrm>
            <a:off x="228600" y="1219200"/>
            <a:ext cx="8153400" cy="3046988"/>
          </a:xfrm>
          <a:prstGeom prst="rect">
            <a:avLst/>
          </a:prstGeom>
        </p:spPr>
        <p:txBody>
          <a:bodyPr wrap="square">
            <a:spAutoFit/>
          </a:bodyPr>
          <a:lstStyle/>
          <a:p>
            <a:pPr marL="342900" indent="-342900">
              <a:buFont typeface="Arial" panose="020B0604020202020204" pitchFamily="34" charset="0"/>
              <a:buChar char="•"/>
            </a:pPr>
            <a:r>
              <a:rPr lang="en-US" dirty="0"/>
              <a:t>Is an in-house programmer better than a Purchased Solution?</a:t>
            </a:r>
          </a:p>
          <a:p>
            <a:pPr marL="800100" lvl="1" indent="-342900">
              <a:buFont typeface="Arial" panose="020B0604020202020204" pitchFamily="34" charset="0"/>
              <a:buChar char="•"/>
            </a:pPr>
            <a:r>
              <a:rPr lang="en-US" dirty="0"/>
              <a:t>You have control of the product……….</a:t>
            </a:r>
          </a:p>
          <a:p>
            <a:pPr marL="342900" indent="-342900">
              <a:buFont typeface="Arial" panose="020B0604020202020204" pitchFamily="34" charset="0"/>
              <a:buChar char="•"/>
            </a:pPr>
            <a:r>
              <a:rPr lang="en-US" dirty="0"/>
              <a:t>Custom solutions are difficult to maintain if the person who did the programming leaves the laboratory</a:t>
            </a:r>
            <a:endParaRPr lang="en-US" sz="3600" dirty="0"/>
          </a:p>
          <a:p>
            <a:pPr marL="342900" indent="-342900">
              <a:buFont typeface="Arial" panose="020B0604020202020204" pitchFamily="34" charset="0"/>
              <a:buChar char="•"/>
            </a:pPr>
            <a:r>
              <a:rPr lang="en-US" dirty="0"/>
              <a:t>Computer department priorities might not be the same as operations/maintenance and delays occur</a:t>
            </a:r>
            <a:endParaRPr lang="en-US" sz="3600" dirty="0"/>
          </a:p>
          <a:p>
            <a:pPr marL="80010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553741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18453B"/>
            </a:gs>
            <a:gs pos="100000">
              <a:srgbClr val="FFFFFF"/>
            </a:gs>
          </a:gsLst>
          <a:lin ang="5400000" scaled="1"/>
        </a:gradFill>
        <a:effectLst/>
      </p:bgPr>
    </p:bg>
    <p:spTree>
      <p:nvGrpSpPr>
        <p:cNvPr id="1" name=""/>
        <p:cNvGrpSpPr/>
        <p:nvPr/>
      </p:nvGrpSpPr>
      <p:grpSpPr>
        <a:xfrm>
          <a:off x="0" y="0"/>
          <a:ext cx="0" cy="0"/>
          <a:chOff x="0" y="0"/>
          <a:chExt cx="0" cy="0"/>
        </a:xfrm>
      </p:grpSpPr>
      <p:sp>
        <p:nvSpPr>
          <p:cNvPr id="19463" name="Rectangle 9"/>
          <p:cNvSpPr>
            <a:spLocks noGrp="1" noChangeArrowheads="1"/>
          </p:cNvSpPr>
          <p:nvPr>
            <p:ph type="title" idx="4294967295"/>
          </p:nvPr>
        </p:nvSpPr>
        <p:spPr>
          <a:xfrm>
            <a:off x="228600" y="153988"/>
            <a:ext cx="10744200" cy="912812"/>
          </a:xfrm>
          <a:noFill/>
        </p:spPr>
        <p:txBody>
          <a:bodyPr/>
          <a:lstStyle/>
          <a:p>
            <a:pPr algn="l"/>
            <a:r>
              <a:rPr lang="en-US" dirty="0">
                <a:solidFill>
                  <a:schemeClr val="bg1"/>
                </a:solidFill>
              </a:rPr>
              <a:t>So…….. What do we want ?</a:t>
            </a:r>
          </a:p>
        </p:txBody>
      </p:sp>
      <p:pic>
        <p:nvPicPr>
          <p:cNvPr id="2" name="Picture 1">
            <a:extLst>
              <a:ext uri="{FF2B5EF4-FFF2-40B4-BE49-F238E27FC236}">
                <a16:creationId xmlns:a16="http://schemas.microsoft.com/office/drawing/2014/main" xmlns="" id="{85BB2FF0-E540-2046-95C1-7353ADF90B35}"/>
              </a:ext>
            </a:extLst>
          </p:cNvPr>
          <p:cNvPicPr>
            <a:picLocks noChangeAspect="1"/>
          </p:cNvPicPr>
          <p:nvPr/>
        </p:nvPicPr>
        <p:blipFill>
          <a:blip r:embed="rId3"/>
          <a:stretch>
            <a:fillRect/>
          </a:stretch>
        </p:blipFill>
        <p:spPr>
          <a:xfrm>
            <a:off x="3053443" y="1371600"/>
            <a:ext cx="5094514" cy="4651513"/>
          </a:xfrm>
          <a:prstGeom prst="rect">
            <a:avLst/>
          </a:prstGeom>
        </p:spPr>
      </p:pic>
    </p:spTree>
    <p:extLst>
      <p:ext uri="{BB962C8B-B14F-4D97-AF65-F5344CB8AC3E}">
        <p14:creationId xmlns:p14="http://schemas.microsoft.com/office/powerpoint/2010/main" val="17141302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2004:Templates:Presentations:Designs:Textured</Template>
  <TotalTime>21610</TotalTime>
  <Words>573</Words>
  <Application>Microsoft Macintosh PowerPoint</Application>
  <PresentationFormat>Custom</PresentationFormat>
  <Paragraphs>67</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Blank Presentation</vt:lpstr>
      <vt:lpstr>WAO2018 (open discussion) Maintenance Tracking Revisited Tablets &amp; smartphones for user management and maintenance tracking October 4th, 2018</vt:lpstr>
      <vt:lpstr>Agreement that a “Utopian System of Tablet/Smartphone Technology” is the holy grail of walkthroughs, system start-up’s, asset tracking, maintenance ………</vt:lpstr>
      <vt:lpstr>What are people currently using?</vt:lpstr>
      <vt:lpstr>Why are Tablets and Smartphone systems considered useful ?</vt:lpstr>
      <vt:lpstr>Tablets &amp; Smartphones are useful, but what do they need to interface to?</vt:lpstr>
      <vt:lpstr>Road blocks?</vt:lpstr>
      <vt:lpstr>Purchased Options Costs</vt:lpstr>
      <vt:lpstr>In-House Costs</vt:lpstr>
      <vt:lpstr>So…….. What do we want ?</vt:lpstr>
      <vt:lpstr>But…….. What do we have ?</vt:lpstr>
      <vt:lpstr>Conclusion</vt:lpstr>
    </vt:vector>
  </TitlesOfParts>
  <Company>Jon Bonofiglio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Bonofiglio</dc:creator>
  <cp:lastModifiedBy>Anna Petway</cp:lastModifiedBy>
  <cp:revision>1421</cp:revision>
  <dcterms:created xsi:type="dcterms:W3CDTF">2011-03-31T00:18:41Z</dcterms:created>
  <dcterms:modified xsi:type="dcterms:W3CDTF">2018-10-05T13:23:53Z</dcterms:modified>
</cp:coreProperties>
</file>