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84" autoAdjust="0"/>
  </p:normalViewPr>
  <p:slideViewPr>
    <p:cSldViewPr snapToGrid="0" snapToObjects="1">
      <p:cViewPr varScale="1">
        <p:scale>
          <a:sx n="86" d="100"/>
          <a:sy n="86" d="100"/>
        </p:scale>
        <p:origin x="-8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0317E-9A28-C343-B649-42B736613FC8}" type="datetimeFigureOut">
              <a:rPr lang="en-US" smtClean="0"/>
              <a:t>10/4/18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A28BF-07EC-FB42-9E11-42779FDA6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887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4E634-6282-084E-A5A2-9ED5C8305AA6}" type="datetimeFigureOut">
              <a:rPr lang="en-US" smtClean="0"/>
              <a:t>10/4/18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42092-A228-8F40-90D4-836BD6EFC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261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2F99-7B59-044C-A751-8E1A7A249276}" type="datetime1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24E-E9A1-E246-BF66-9FF1086DE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81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5949-D112-CB45-9800-247DDF7571AD}" type="datetime1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24E-E9A1-E246-BF66-9FF1086DE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8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F64A-3D06-6F42-8F8D-6F83F84E3167}" type="datetime1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24E-E9A1-E246-BF66-9FF1086DE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EC73-06CC-744E-8376-B9B763CC91B5}" type="datetime1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24E-E9A1-E246-BF66-9FF1086DE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2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20CC-5CFC-0147-902A-79EA7AFD7BA5}" type="datetime1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24E-E9A1-E246-BF66-9FF1086DE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0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7CAF-A7F3-2A4E-BDDB-A8E65372FFE4}" type="datetime1">
              <a:rPr lang="en-US" smtClean="0"/>
              <a:t>10/4/18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24E-E9A1-E246-BF66-9FF1086DE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2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E0E1-5CA3-B54B-8FE6-A1041E5EF521}" type="datetime1">
              <a:rPr lang="en-US" smtClean="0"/>
              <a:t>10/4/18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24E-E9A1-E246-BF66-9FF1086DE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CD90-C9FB-AB4B-9365-D9AC373B7D83}" type="datetime1">
              <a:rPr lang="en-US" smtClean="0"/>
              <a:t>10/4/18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24E-E9A1-E246-BF66-9FF1086DE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7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734D-CA69-EF45-B198-CC1A0A93BFCE}" type="datetime1">
              <a:rPr lang="en-US" smtClean="0"/>
              <a:t>10/4/18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24E-E9A1-E246-BF66-9FF1086DE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9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1769-5552-5041-940E-308A7158449C}" type="datetime1">
              <a:rPr lang="en-US" smtClean="0"/>
              <a:t>10/4/18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24E-E9A1-E246-BF66-9FF1086DE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2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B0DD-6A58-5742-82CB-CEE7A48CCD46}" type="datetime1">
              <a:rPr lang="en-US" smtClean="0"/>
              <a:t>10/4/18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24E-E9A1-E246-BF66-9FF1086DE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7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722A8-C67E-A04F-AB18-B8DA4CA84DB7}" type="datetime1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5E24E-E9A1-E246-BF66-9FF1086DE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2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Training Discussion Summary</a:t>
            </a:r>
            <a:br>
              <a:rPr lang="en-US" dirty="0" smtClean="0"/>
            </a:br>
            <a:r>
              <a:rPr lang="en-US" dirty="0" smtClean="0"/>
              <a:t>WAO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Schuh</a:t>
            </a:r>
          </a:p>
          <a:p>
            <a:r>
              <a:rPr lang="en-US" dirty="0" smtClean="0"/>
              <a:t>Violeta </a:t>
            </a:r>
            <a:r>
              <a:rPr lang="en-US" dirty="0" err="1" smtClean="0"/>
              <a:t>Toma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9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7948"/>
            <a:ext cx="8229600" cy="5358215"/>
          </a:xfrm>
        </p:spPr>
        <p:txBody>
          <a:bodyPr>
            <a:normAutofit/>
          </a:bodyPr>
          <a:lstStyle/>
          <a:p>
            <a:r>
              <a:rPr lang="en-US" dirty="0" smtClean="0"/>
              <a:t>Roughly half of the 23 participants stated that their labs had well-defined training programs</a:t>
            </a:r>
          </a:p>
          <a:p>
            <a:pPr lvl="1"/>
            <a:r>
              <a:rPr lang="en-US" dirty="0" smtClean="0"/>
              <a:t>Well-defined programs gave more consistent results</a:t>
            </a:r>
          </a:p>
          <a:p>
            <a:r>
              <a:rPr lang="en-US" dirty="0" smtClean="0"/>
              <a:t>Practical ‘tuning’ or ‘fault recovery’ training is beneficial, but often requires dedicated time</a:t>
            </a:r>
            <a:endParaRPr lang="en-US" dirty="0" smtClean="0"/>
          </a:p>
          <a:p>
            <a:r>
              <a:rPr lang="en-US" dirty="0" smtClean="0"/>
              <a:t>Few labs have dedicated beam time for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24E-E9A1-E246-BF66-9FF1086DE6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13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5632"/>
            <a:ext cx="8229600" cy="5210532"/>
          </a:xfrm>
        </p:spPr>
        <p:txBody>
          <a:bodyPr/>
          <a:lstStyle/>
          <a:p>
            <a:r>
              <a:rPr lang="en-US" dirty="0" smtClean="0"/>
              <a:t>Example of large lab approach to onboarding</a:t>
            </a:r>
          </a:p>
          <a:p>
            <a:pPr lvl="1"/>
            <a:r>
              <a:rPr lang="en-US" dirty="0" smtClean="0"/>
              <a:t>20 hours with manager to cover policies/procedures</a:t>
            </a:r>
          </a:p>
          <a:p>
            <a:pPr lvl="1"/>
            <a:r>
              <a:rPr lang="en-US" dirty="0" smtClean="0"/>
              <a:t>20 hours with technical specialist covering technical topics</a:t>
            </a:r>
          </a:p>
          <a:p>
            <a:pPr lvl="1"/>
            <a:r>
              <a:rPr lang="en-US" dirty="0" smtClean="0"/>
              <a:t>Several months working as trainee in the control room</a:t>
            </a:r>
          </a:p>
          <a:p>
            <a:pPr lvl="1"/>
            <a:r>
              <a:rPr lang="en-US" dirty="0" smtClean="0"/>
              <a:t>Practical tests after ~2 years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24E-E9A1-E246-BF66-9FF1086DE6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39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8876"/>
            <a:ext cx="8229600" cy="5417288"/>
          </a:xfrm>
        </p:spPr>
        <p:txBody>
          <a:bodyPr/>
          <a:lstStyle/>
          <a:p>
            <a:r>
              <a:rPr lang="en-US" dirty="0" smtClean="0"/>
              <a:t>Machines with very high uptime have very few natural training opportunities</a:t>
            </a:r>
          </a:p>
          <a:p>
            <a:pPr lvl="1"/>
            <a:r>
              <a:rPr lang="en-US" dirty="0" smtClean="0"/>
              <a:t>Synchrotron operators may see only 2 beam dumps per year each</a:t>
            </a:r>
          </a:p>
          <a:p>
            <a:pPr lvl="1"/>
            <a:r>
              <a:rPr lang="en-US" dirty="0" smtClean="0"/>
              <a:t>It’s hard to measure effectiveness of training with so few interventions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24E-E9A1-E246-BF66-9FF1086DE6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19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0862"/>
            <a:ext cx="8229600" cy="5225301"/>
          </a:xfrm>
        </p:spPr>
        <p:txBody>
          <a:bodyPr>
            <a:normAutofit/>
          </a:bodyPr>
          <a:lstStyle/>
          <a:p>
            <a:r>
              <a:rPr lang="en-US" dirty="0" smtClean="0"/>
              <a:t>Intuitive diagnostic tools (including displays) reduce the time it takes for people to independently contribute</a:t>
            </a:r>
          </a:p>
          <a:p>
            <a:r>
              <a:rPr lang="en-US" dirty="0" smtClean="0"/>
              <a:t>There were questions about who should be the trainers—just the talented teachers, or everyone?</a:t>
            </a:r>
          </a:p>
          <a:p>
            <a:r>
              <a:rPr lang="en-US" dirty="0" smtClean="0"/>
              <a:t>Typically the operation groups create and maintain most of the training material.  Some labs have had success getting system experts to contribute to training.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24E-E9A1-E246-BF66-9FF1086DE6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30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4240"/>
            <a:ext cx="8229600" cy="5121923"/>
          </a:xfrm>
        </p:spPr>
        <p:txBody>
          <a:bodyPr/>
          <a:lstStyle/>
          <a:p>
            <a:r>
              <a:rPr lang="en-US" dirty="0" smtClean="0"/>
              <a:t>Moodle is a popular training tool for large labs</a:t>
            </a:r>
          </a:p>
          <a:p>
            <a:r>
              <a:rPr lang="en-US" dirty="0" smtClean="0"/>
              <a:t>Wiki software is also popular (</a:t>
            </a:r>
            <a:r>
              <a:rPr lang="en-US" dirty="0" err="1" smtClean="0"/>
              <a:t>MediaWiki</a:t>
            </a:r>
            <a:r>
              <a:rPr lang="en-US" dirty="0" smtClean="0"/>
              <a:t>/confluence)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24E-E9A1-E246-BF66-9FF1086DE6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7948"/>
            <a:ext cx="8229600" cy="5358215"/>
          </a:xfrm>
        </p:spPr>
        <p:txBody>
          <a:bodyPr/>
          <a:lstStyle/>
          <a:p>
            <a:r>
              <a:rPr lang="en-US" dirty="0" smtClean="0"/>
              <a:t>Refreshing training when things change</a:t>
            </a:r>
          </a:p>
          <a:p>
            <a:pPr lvl="1"/>
            <a:r>
              <a:rPr lang="en-US" dirty="0" smtClean="0"/>
              <a:t>Many labs use email or the logbook to communicate changes</a:t>
            </a:r>
          </a:p>
          <a:p>
            <a:pPr lvl="1"/>
            <a:r>
              <a:rPr lang="en-US" dirty="0" smtClean="0"/>
              <a:t>Using a whiteboard in the control room is very popular</a:t>
            </a:r>
          </a:p>
          <a:p>
            <a:pPr lvl="2"/>
            <a:r>
              <a:rPr lang="en-US" dirty="0" smtClean="0"/>
              <a:t>Whiteboard easy to access</a:t>
            </a:r>
          </a:p>
          <a:p>
            <a:pPr lvl="2"/>
            <a:r>
              <a:rPr lang="en-US" dirty="0" smtClean="0"/>
              <a:t>Whiteboard info doesn’t get buried in 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24E-E9A1-E246-BF66-9FF1086DE6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73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251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Training Discussion Summary WAO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Discussion Summary</dc:title>
  <dc:creator>P</dc:creator>
  <cp:lastModifiedBy>P</cp:lastModifiedBy>
  <cp:revision>8</cp:revision>
  <dcterms:created xsi:type="dcterms:W3CDTF">2018-10-05T03:20:53Z</dcterms:created>
  <dcterms:modified xsi:type="dcterms:W3CDTF">2018-10-05T04:04:34Z</dcterms:modified>
</cp:coreProperties>
</file>