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2" r:id="rId3"/>
    <p:sldId id="309" r:id="rId4"/>
    <p:sldId id="310" r:id="rId5"/>
    <p:sldId id="311" r:id="rId6"/>
    <p:sldId id="316" r:id="rId7"/>
    <p:sldId id="313" r:id="rId8"/>
    <p:sldId id="308" r:id="rId9"/>
    <p:sldId id="315" r:id="rId10"/>
    <p:sldId id="314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502" autoAdjust="0"/>
  </p:normalViewPr>
  <p:slideViewPr>
    <p:cSldViewPr snapToGrid="0" snapToObjects="1">
      <p:cViewPr varScale="1">
        <p:scale>
          <a:sx n="97" d="100"/>
          <a:sy n="97" d="100"/>
        </p:scale>
        <p:origin x="32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04.10.2018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04.10.2018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017" y="1052946"/>
            <a:ext cx="6002021" cy="38157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2738074"/>
            <a:ext cx="6607516" cy="584900"/>
          </a:xfrm>
        </p:spPr>
        <p:txBody>
          <a:bodyPr anchor="b" anchorCtr="0">
            <a:noAutofit/>
          </a:bodyPr>
          <a:lstStyle>
            <a:lvl1pPr algn="ctr">
              <a:defRPr sz="27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322973"/>
            <a:ext cx="6400800" cy="43849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666666"/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297" y="51756"/>
            <a:ext cx="5584535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7296" y="1088017"/>
            <a:ext cx="8635163" cy="367768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2018-10-05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7" y="4920459"/>
            <a:ext cx="48256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Petra Schuett - WAO2018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300" y="47232"/>
            <a:ext cx="5584535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3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3508185-5F0E-ED4C-91E1-CAAF86C5B50D}" type="datetime5">
              <a:rPr lang="de-DE" smtClean="0"/>
              <a:t>18-10-04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7" y="4920459"/>
            <a:ext cx="48256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Petra Schuett- WAO2018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298" y="47232"/>
            <a:ext cx="5584535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3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113AE8C1-D7A9-9441-93A7-F498DEB43BA0}" type="datetime5">
              <a:rPr lang="de-DE" smtClean="0"/>
              <a:t>18-10-04</a:t>
            </a:fld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7" y="4920459"/>
            <a:ext cx="48383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Petra Schuett - WAO2018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4959308"/>
            <a:ext cx="9144000" cy="1917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088017"/>
            <a:ext cx="8211834" cy="367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4914483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654563"/>
            <a:ext cx="9144000" cy="0"/>
          </a:xfrm>
          <a:prstGeom prst="line">
            <a:avLst/>
          </a:prstGeom>
          <a:ln w="193675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72" y="4950521"/>
            <a:ext cx="20285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72" y="55858"/>
            <a:ext cx="5584535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557972"/>
            <a:ext cx="255600" cy="1917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4957402"/>
            <a:ext cx="255600" cy="20086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4914483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2018-10-05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7" y="4920459"/>
            <a:ext cx="48256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/>
              <a:t>Petra Schuett - WAO2018</a:t>
            </a:r>
          </a:p>
        </p:txBody>
      </p:sp>
      <p:pic>
        <p:nvPicPr>
          <p:cNvPr id="14" name="Bild 13" descr="GSI_Logo_rgb.png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5" y="199274"/>
            <a:ext cx="1129081" cy="376361"/>
          </a:xfrm>
          <a:prstGeom prst="rect">
            <a:avLst/>
          </a:prstGeom>
        </p:spPr>
      </p:pic>
      <p:pic>
        <p:nvPicPr>
          <p:cNvPr id="15" name="Bild 14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54" y="46631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884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185" indent="-214303" algn="l" defTabSz="342884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07" indent="-171442" algn="l" defTabSz="342884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090" indent="-171442" algn="l" defTabSz="342884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2974" indent="-171442" algn="l" defTabSz="342884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3264" y="2723535"/>
            <a:ext cx="5044736" cy="818685"/>
          </a:xfrm>
        </p:spPr>
        <p:txBody>
          <a:bodyPr/>
          <a:lstStyle/>
          <a:p>
            <a:r>
              <a:rPr lang="en-GB" sz="2400" dirty="0"/>
              <a:t>Survey on Operator Interfaces to Controls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88472" y="3542220"/>
            <a:ext cx="6400800" cy="438495"/>
          </a:xfrm>
        </p:spPr>
        <p:txBody>
          <a:bodyPr>
            <a:normAutofit/>
          </a:bodyPr>
          <a:lstStyle/>
          <a:p>
            <a:r>
              <a:rPr lang="de-DE" dirty="0"/>
              <a:t>Petra Schütt, Stephan Reimann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7F81F-DBAE-41AE-ABEA-9938FDFD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Bookkeeping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34103F1-99DB-4D77-B025-7ABFABB07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728" y="1087438"/>
            <a:ext cx="7377943" cy="367823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7A1EFE-9F65-451F-825B-426446B0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3FFF3C-78BC-4A49-AABC-A341DEB412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2018-10-05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4C9A5A-FA7C-4275-B011-C59617729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Petra Schuett - WAO2018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84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37F52-D933-40D5-A52F-269070EB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survey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6EA509-B088-45F1-81CE-0BA0C8E5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385" y="1289709"/>
            <a:ext cx="3237903" cy="2825222"/>
          </a:xfrm>
        </p:spPr>
        <p:txBody>
          <a:bodyPr>
            <a:normAutofit/>
          </a:bodyPr>
          <a:lstStyle/>
          <a:p>
            <a:endParaRPr lang="de-DE" sz="1100" dirty="0"/>
          </a:p>
          <a:p>
            <a:pPr marL="342882" lvl="1" indent="0">
              <a:buNone/>
            </a:pPr>
            <a:r>
              <a:rPr lang="de-DE" sz="1100" dirty="0"/>
              <a:t>	</a:t>
            </a:r>
          </a:p>
          <a:p>
            <a:pPr lvl="1"/>
            <a:r>
              <a:rPr lang="de-DE" sz="1100" dirty="0"/>
              <a:t>GSI 	</a:t>
            </a:r>
            <a:r>
              <a:rPr lang="de-DE" sz="1100" dirty="0" err="1"/>
              <a:t>Helmholtzzentrum</a:t>
            </a:r>
            <a:r>
              <a:rPr lang="de-DE" sz="1100" dirty="0"/>
              <a:t> für Schwerionenforschung GmbH</a:t>
            </a:r>
          </a:p>
          <a:p>
            <a:pPr lvl="1"/>
            <a:r>
              <a:rPr lang="de-DE" sz="1100" dirty="0"/>
              <a:t>SLAC	</a:t>
            </a:r>
          </a:p>
          <a:p>
            <a:pPr lvl="1"/>
            <a:r>
              <a:rPr lang="de-DE" sz="1100" dirty="0"/>
              <a:t>SNS	Spallation Neutron Source (SNS)</a:t>
            </a:r>
          </a:p>
          <a:p>
            <a:pPr lvl="1"/>
            <a:r>
              <a:rPr lang="de-DE" sz="1100" dirty="0"/>
              <a:t>ALBA 	ALBA </a:t>
            </a:r>
            <a:r>
              <a:rPr lang="de-DE" sz="1100" dirty="0" err="1"/>
              <a:t>synchrotron</a:t>
            </a:r>
            <a:endParaRPr lang="de-DE" sz="1100" dirty="0"/>
          </a:p>
          <a:p>
            <a:pPr lvl="1"/>
            <a:r>
              <a:rPr lang="de-DE" sz="1100" dirty="0" err="1"/>
              <a:t>Fermilab</a:t>
            </a:r>
            <a:r>
              <a:rPr lang="de-DE" sz="1100" dirty="0"/>
              <a:t>	</a:t>
            </a:r>
          </a:p>
          <a:p>
            <a:pPr lvl="1"/>
            <a:r>
              <a:rPr lang="de-DE" sz="1100" dirty="0"/>
              <a:t>Jefferson Lab	</a:t>
            </a:r>
          </a:p>
          <a:p>
            <a:pPr lvl="1"/>
            <a:r>
              <a:rPr lang="de-DE" sz="1100" dirty="0"/>
              <a:t>Synchrotron Soleil	</a:t>
            </a:r>
          </a:p>
          <a:p>
            <a:pPr lvl="1"/>
            <a:r>
              <a:rPr lang="de-DE" sz="1100" dirty="0"/>
              <a:t>NSCL	Nat. </a:t>
            </a:r>
            <a:r>
              <a:rPr lang="de-DE" sz="1100" dirty="0" err="1"/>
              <a:t>Supercond</a:t>
            </a:r>
            <a:r>
              <a:rPr lang="de-DE" sz="1100" dirty="0"/>
              <a:t>. </a:t>
            </a:r>
            <a:r>
              <a:rPr lang="de-DE" sz="1100" dirty="0" err="1"/>
              <a:t>Cyclotron</a:t>
            </a:r>
            <a:r>
              <a:rPr lang="de-DE" sz="1100" dirty="0"/>
              <a:t> Laboratory at Michigan State Univ.</a:t>
            </a:r>
          </a:p>
          <a:p>
            <a:pPr lvl="1"/>
            <a:endParaRPr lang="de-DE" sz="11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806534-4E56-4BE6-A10F-3F0BC2C3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1A28A9-7553-4C94-9E3B-03668D6E83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2018-10-05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6048D5-418A-483E-8524-465716F14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Petra Schuett - WAO2018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1D3AAB-7613-4EA5-9C03-C234160F5AA1}"/>
              </a:ext>
            </a:extLst>
          </p:cNvPr>
          <p:cNvSpPr txBox="1"/>
          <p:nvPr/>
        </p:nvSpPr>
        <p:spPr>
          <a:xfrm>
            <a:off x="129647" y="1725281"/>
            <a:ext cx="3026508" cy="24714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Diamond Light Source	</a:t>
            </a: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Helmholtz-Zentrum Berlin	</a:t>
            </a: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TRIUMF	TR13 </a:t>
            </a:r>
            <a:r>
              <a:rPr lang="de-DE" sz="1100" dirty="0" err="1">
                <a:solidFill>
                  <a:srgbClr val="333333"/>
                </a:solidFill>
                <a:cs typeface="Arial"/>
              </a:rPr>
              <a:t>Operations</a:t>
            </a:r>
            <a:endParaRPr lang="de-DE" sz="1100" dirty="0">
              <a:solidFill>
                <a:srgbClr val="333333"/>
              </a:solidFill>
              <a:cs typeface="Arial"/>
            </a:endParaRP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TRIUMF	RIB </a:t>
            </a:r>
            <a:r>
              <a:rPr lang="de-DE" sz="1100" dirty="0" err="1">
                <a:solidFill>
                  <a:srgbClr val="333333"/>
                </a:solidFill>
                <a:cs typeface="Arial"/>
              </a:rPr>
              <a:t>Operations</a:t>
            </a:r>
            <a:endParaRPr lang="de-DE" sz="1100" dirty="0">
              <a:solidFill>
                <a:srgbClr val="333333"/>
              </a:solidFill>
              <a:cs typeface="Arial"/>
            </a:endParaRP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TRIUMF	Driver </a:t>
            </a:r>
            <a:r>
              <a:rPr lang="de-DE" sz="1100" dirty="0" err="1">
                <a:solidFill>
                  <a:srgbClr val="333333"/>
                </a:solidFill>
                <a:cs typeface="Arial"/>
              </a:rPr>
              <a:t>Operations</a:t>
            </a:r>
            <a:endParaRPr lang="de-DE" sz="1100" dirty="0">
              <a:solidFill>
                <a:srgbClr val="333333"/>
              </a:solidFill>
              <a:cs typeface="Arial"/>
            </a:endParaRP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Heidelberg Ion Beam Therapie </a:t>
            </a:r>
            <a:r>
              <a:rPr lang="de-DE" sz="1100" dirty="0" err="1">
                <a:solidFill>
                  <a:srgbClr val="333333"/>
                </a:solidFill>
                <a:cs typeface="Arial"/>
              </a:rPr>
              <a:t>Centre</a:t>
            </a:r>
            <a:endParaRPr lang="de-DE" sz="1100" dirty="0">
              <a:solidFill>
                <a:srgbClr val="333333"/>
              </a:solidFill>
              <a:cs typeface="Arial"/>
            </a:endParaRP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 err="1">
                <a:solidFill>
                  <a:srgbClr val="333333"/>
                </a:solidFill>
                <a:cs typeface="Arial"/>
              </a:rPr>
              <a:t>Pohang</a:t>
            </a:r>
            <a:r>
              <a:rPr lang="de-DE" sz="1100" dirty="0">
                <a:solidFill>
                  <a:srgbClr val="333333"/>
                </a:solidFill>
                <a:cs typeface="Arial"/>
              </a:rPr>
              <a:t> </a:t>
            </a:r>
            <a:r>
              <a:rPr lang="de-DE" sz="1100" dirty="0" err="1">
                <a:solidFill>
                  <a:srgbClr val="333333"/>
                </a:solidFill>
                <a:cs typeface="Arial"/>
              </a:rPr>
              <a:t>Accelerator</a:t>
            </a:r>
            <a:r>
              <a:rPr lang="de-DE" sz="1100" dirty="0">
                <a:solidFill>
                  <a:srgbClr val="333333"/>
                </a:solidFill>
                <a:cs typeface="Arial"/>
              </a:rPr>
              <a:t> Laboratory	</a:t>
            </a: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 err="1">
                <a:solidFill>
                  <a:srgbClr val="333333"/>
                </a:solidFill>
                <a:cs typeface="Arial"/>
              </a:rPr>
              <a:t>Elettra-Sincrotrone</a:t>
            </a:r>
            <a:r>
              <a:rPr lang="de-DE" sz="1100" dirty="0">
                <a:solidFill>
                  <a:srgbClr val="333333"/>
                </a:solidFill>
                <a:cs typeface="Arial"/>
              </a:rPr>
              <a:t> Trieste	</a:t>
            </a: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Japan Synchrotron Radiation Research  Institute (JASRI)	</a:t>
            </a:r>
          </a:p>
          <a:p>
            <a:pPr algn="l"/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3ABAF4-1C9E-46D6-BD5A-3C7B37978745}"/>
              </a:ext>
            </a:extLst>
          </p:cNvPr>
          <p:cNvSpPr txBox="1"/>
          <p:nvPr/>
        </p:nvSpPr>
        <p:spPr>
          <a:xfrm>
            <a:off x="473775" y="777512"/>
            <a:ext cx="6782562" cy="86177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/>
              <a:t>Survey on Operator Interfaces </a:t>
            </a:r>
            <a:r>
              <a:rPr lang="de-DE" dirty="0" err="1"/>
              <a:t>to</a:t>
            </a:r>
            <a:r>
              <a:rPr lang="de-DE" dirty="0"/>
              <a:t> Controls</a:t>
            </a:r>
          </a:p>
          <a:p>
            <a:pPr marL="742950" lvl="1" indent="-285750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Was </a:t>
            </a:r>
            <a:r>
              <a:rPr lang="de-DE" sz="1600" dirty="0" err="1"/>
              <a:t>sent</a:t>
            </a:r>
            <a:r>
              <a:rPr lang="de-DE" sz="1600" dirty="0"/>
              <a:t> out </a:t>
            </a:r>
            <a:r>
              <a:rPr lang="de-DE" sz="1600" dirty="0" err="1"/>
              <a:t>to</a:t>
            </a:r>
            <a:r>
              <a:rPr lang="de-DE" sz="1600" dirty="0"/>
              <a:t> all registered </a:t>
            </a:r>
            <a:r>
              <a:rPr lang="de-DE" sz="1600" dirty="0" err="1"/>
              <a:t>participants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WAO18 end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July</a:t>
            </a:r>
            <a:r>
              <a:rPr lang="de-DE" sz="1600" dirty="0"/>
              <a:t>.</a:t>
            </a:r>
          </a:p>
          <a:p>
            <a:pPr marL="742950" lvl="1" indent="-285750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Got</a:t>
            </a:r>
            <a:r>
              <a:rPr lang="de-DE" sz="1600" dirty="0"/>
              <a:t> </a:t>
            </a:r>
            <a:r>
              <a:rPr lang="de-DE" sz="1600" dirty="0" err="1"/>
              <a:t>answers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21 </a:t>
            </a:r>
            <a:r>
              <a:rPr lang="de-DE" sz="1600" dirty="0" err="1"/>
              <a:t>institutes</a:t>
            </a:r>
            <a:r>
              <a:rPr lang="de-DE" sz="1600" dirty="0"/>
              <a:t>, </a:t>
            </a:r>
            <a:r>
              <a:rPr lang="de-DE" sz="1600" dirty="0" err="1"/>
              <a:t>for</a:t>
            </a:r>
            <a:r>
              <a:rPr lang="de-DE" sz="1600" dirty="0"/>
              <a:t> a total </a:t>
            </a:r>
            <a:r>
              <a:rPr lang="de-DE" sz="1600" dirty="0" err="1"/>
              <a:t>of</a:t>
            </a:r>
            <a:r>
              <a:rPr lang="de-DE" sz="1600" dirty="0"/>
              <a:t> 25 </a:t>
            </a:r>
            <a:r>
              <a:rPr lang="de-DE" sz="1600" dirty="0" err="1"/>
              <a:t>control</a:t>
            </a:r>
            <a:r>
              <a:rPr lang="de-DE" sz="1600" dirty="0"/>
              <a:t> </a:t>
            </a:r>
            <a:r>
              <a:rPr lang="de-DE" sz="1600" dirty="0" err="1"/>
              <a:t>rooms</a:t>
            </a:r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70BAC5-E9C2-4A02-8887-E85F05DF56B4}"/>
              </a:ext>
            </a:extLst>
          </p:cNvPr>
          <p:cNvSpPr txBox="1"/>
          <p:nvPr/>
        </p:nvSpPr>
        <p:spPr>
          <a:xfrm>
            <a:off x="473775" y="4010074"/>
            <a:ext cx="8158505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/>
              <a:t>Raw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compiled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an Excel </a:t>
            </a:r>
            <a:r>
              <a:rPr lang="de-DE" dirty="0" err="1"/>
              <a:t>sheet</a:t>
            </a:r>
            <a:r>
              <a:rPr lang="de-DE" dirty="0"/>
              <a:t>,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downloaded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indigo</a:t>
            </a:r>
            <a:r>
              <a:rPr lang="de-DE" dirty="0"/>
              <a:t> </a:t>
            </a:r>
            <a:r>
              <a:rPr lang="de-DE" dirty="0" err="1"/>
              <a:t>site</a:t>
            </a:r>
            <a:r>
              <a:rPr lang="de-DE" dirty="0"/>
              <a:t>.</a:t>
            </a:r>
          </a:p>
          <a:p>
            <a:pPr marL="285750" indent="-285750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follow.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8AA0115-99BB-45BD-80E9-8660C1E43ADF}"/>
              </a:ext>
            </a:extLst>
          </p:cNvPr>
          <p:cNvSpPr txBox="1"/>
          <p:nvPr/>
        </p:nvSpPr>
        <p:spPr>
          <a:xfrm>
            <a:off x="2772819" y="1711317"/>
            <a:ext cx="3237903" cy="22313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DESY	</a:t>
            </a: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LANSCE Los </a:t>
            </a:r>
            <a:r>
              <a:rPr lang="de-DE" sz="1100" dirty="0" err="1">
                <a:solidFill>
                  <a:srgbClr val="333333"/>
                </a:solidFill>
                <a:cs typeface="Arial"/>
              </a:rPr>
              <a:t>Alamos</a:t>
            </a:r>
            <a:r>
              <a:rPr lang="de-DE" sz="1100" dirty="0">
                <a:solidFill>
                  <a:srgbClr val="333333"/>
                </a:solidFill>
                <a:cs typeface="Arial"/>
              </a:rPr>
              <a:t> Neutron Science Center	</a:t>
            </a: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KIT Karlsruhe Institute </a:t>
            </a:r>
            <a:r>
              <a:rPr lang="de-DE" sz="1100" dirty="0" err="1">
                <a:solidFill>
                  <a:srgbClr val="333333"/>
                </a:solidFill>
                <a:cs typeface="Arial"/>
              </a:rPr>
              <a:t>of</a:t>
            </a:r>
            <a:r>
              <a:rPr lang="de-DE" sz="1100" dirty="0">
                <a:solidFill>
                  <a:srgbClr val="333333"/>
                </a:solidFill>
                <a:cs typeface="Arial"/>
              </a:rPr>
              <a:t> Technology, KARA, FLUTE</a:t>
            </a: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CERN	</a:t>
            </a: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S-DALINAC Institut für Kernphysik, TU Darmstadt</a:t>
            </a:r>
          </a:p>
          <a:p>
            <a:pPr marL="557185" lvl="1" indent="-214303" defTabSz="342884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</a:pPr>
            <a:r>
              <a:rPr lang="de-DE" sz="1100" dirty="0">
                <a:solidFill>
                  <a:srgbClr val="333333"/>
                </a:solidFill>
                <a:cs typeface="Arial"/>
              </a:rPr>
              <a:t>BNL	</a:t>
            </a:r>
            <a:r>
              <a:rPr lang="de-DE" sz="1100" dirty="0" err="1">
                <a:solidFill>
                  <a:srgbClr val="333333"/>
                </a:solidFill>
                <a:cs typeface="Arial"/>
              </a:rPr>
              <a:t>Brookhaven</a:t>
            </a:r>
            <a:r>
              <a:rPr lang="de-DE" sz="1100" dirty="0">
                <a:solidFill>
                  <a:srgbClr val="333333"/>
                </a:solidFill>
                <a:cs typeface="Arial"/>
              </a:rPr>
              <a:t> National Laboratory – Collider </a:t>
            </a:r>
            <a:r>
              <a:rPr lang="de-DE" sz="1100" dirty="0" err="1">
                <a:solidFill>
                  <a:srgbClr val="333333"/>
                </a:solidFill>
                <a:cs typeface="Arial"/>
              </a:rPr>
              <a:t>Accelerator</a:t>
            </a:r>
            <a:r>
              <a:rPr lang="de-DE" sz="1100" dirty="0">
                <a:solidFill>
                  <a:srgbClr val="333333"/>
                </a:solidFill>
                <a:cs typeface="Arial"/>
              </a:rPr>
              <a:t> Department</a:t>
            </a:r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29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403D8-33C1-4CBA-BDD9-76BC3CE5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monitor and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(s)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7E4D4F9-72BB-4F7E-8E4E-001973460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149" y="1087438"/>
            <a:ext cx="7107101" cy="367823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36FDD8-3191-4A26-96F6-E0C75D70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642FC4-00DC-48F2-AAE7-F4F7B1B8BF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2018-10-05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F8B6B3-CC25-466B-A153-8B878330A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Petra Schuett - WAO2018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67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4452B96-0D3F-487A-9144-B72F3075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Questions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91FD0F-0183-45DF-8A18-8F1BE5349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Our crew</a:t>
            </a:r>
            <a:endParaRPr lang="de-DE" dirty="0"/>
          </a:p>
          <a:p>
            <a:pPr lvl="1"/>
            <a:r>
              <a:rPr lang="en-US" dirty="0"/>
              <a:t>Name of our Institute:</a:t>
            </a:r>
          </a:p>
          <a:p>
            <a:pPr lvl="1"/>
            <a:r>
              <a:rPr lang="en-US" dirty="0"/>
              <a:t>Our main accelerator is routinely operated by:</a:t>
            </a:r>
            <a:endParaRPr lang="de-DE" dirty="0"/>
          </a:p>
          <a:p>
            <a:pPr lvl="1"/>
            <a:r>
              <a:rPr lang="en-US" dirty="0"/>
              <a:t>When the accelerator is operating, a crew typically consists of how many members?</a:t>
            </a:r>
            <a:endParaRPr lang="de-DE" dirty="0"/>
          </a:p>
          <a:p>
            <a:pPr lvl="1"/>
            <a:r>
              <a:rPr lang="en-US" dirty="0"/>
              <a:t>Those who operate our main accelerator learn the specifics by</a:t>
            </a:r>
            <a:endParaRPr lang="de-DE" dirty="0"/>
          </a:p>
          <a:p>
            <a:pPr lvl="0"/>
            <a:r>
              <a:rPr lang="en-US" dirty="0"/>
              <a:t>Our Accelerators</a:t>
            </a:r>
            <a:endParaRPr lang="de-DE" dirty="0"/>
          </a:p>
          <a:p>
            <a:pPr lvl="1"/>
            <a:r>
              <a:rPr lang="en-US" dirty="0"/>
              <a:t>Total number of accelerators for which the department is currently responsible:</a:t>
            </a:r>
            <a:endParaRPr lang="de-DE" dirty="0"/>
          </a:p>
          <a:p>
            <a:pPr lvl="1"/>
            <a:r>
              <a:rPr lang="en-US" dirty="0"/>
              <a:t>A list of our current accelerators:</a:t>
            </a:r>
            <a:endParaRPr lang="de-DE" dirty="0"/>
          </a:p>
          <a:p>
            <a:pPr lvl="1"/>
            <a:r>
              <a:rPr lang="en-US" dirty="0"/>
              <a:t>Approximate number of computer-accessible devices controllable by our department’s personnel</a:t>
            </a:r>
            <a:endParaRPr lang="de-DE" dirty="0"/>
          </a:p>
          <a:p>
            <a:pPr lvl="1"/>
            <a:r>
              <a:rPr lang="en-US" dirty="0"/>
              <a:t>Besides the accelerators, do operators have other monitoring duties?</a:t>
            </a:r>
            <a:endParaRPr lang="de-DE" dirty="0"/>
          </a:p>
          <a:p>
            <a:pPr lvl="0"/>
            <a:r>
              <a:rPr lang="en-US" dirty="0"/>
              <a:t>Our Main Control Room</a:t>
            </a:r>
            <a:endParaRPr lang="de-DE" dirty="0"/>
          </a:p>
          <a:p>
            <a:pPr lvl="1"/>
            <a:r>
              <a:rPr lang="en-US" dirty="0"/>
              <a:t>Our Operators mainly work - in a control room / in an office-like room</a:t>
            </a:r>
            <a:endParaRPr lang="de-DE" dirty="0"/>
          </a:p>
          <a:p>
            <a:pPr lvl="1"/>
            <a:r>
              <a:rPr lang="en-US" dirty="0"/>
              <a:t>Number of different rooms</a:t>
            </a:r>
            <a:endParaRPr lang="de-DE" dirty="0"/>
          </a:p>
          <a:p>
            <a:pPr lvl="1"/>
            <a:r>
              <a:rPr lang="en-US" dirty="0"/>
              <a:t>The approximate floor space of our main control room is</a:t>
            </a:r>
            <a:endParaRPr lang="de-DE" dirty="0"/>
          </a:p>
          <a:p>
            <a:pPr lvl="1"/>
            <a:r>
              <a:rPr lang="en-US" dirty="0"/>
              <a:t>Number of workplaces in the control room</a:t>
            </a:r>
            <a:endParaRPr lang="de-DE" dirty="0"/>
          </a:p>
          <a:p>
            <a:pPr lvl="1"/>
            <a:r>
              <a:rPr lang="en-US" dirty="0"/>
              <a:t>Number of each of the following devices: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48D7F0-2182-4034-B086-A96FA6B9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1B4870-2224-46BD-9553-224BBE52EA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2018-10-05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CEA2E9-176C-4B03-941A-9254C7BCF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Schuett - WAO2018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63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D6A0E-5259-4C88-864E-BC2574C8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Questions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FAB60B-191B-4078-A6A3-70770275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Beam Set-Up or Commissioning</a:t>
            </a:r>
            <a:endParaRPr lang="de-DE" dirty="0"/>
          </a:p>
          <a:p>
            <a:pPr lvl="1"/>
            <a:r>
              <a:rPr lang="en-US" dirty="0"/>
              <a:t>In the course of a normal beam time, we set up new beam parameters, e.g. for a new experiment, or a new fill of the storage ring how often?</a:t>
            </a:r>
            <a:endParaRPr lang="de-DE" dirty="0"/>
          </a:p>
          <a:p>
            <a:pPr lvl="1"/>
            <a:r>
              <a:rPr lang="en-US" dirty="0"/>
              <a:t>to do this, the operator usually needs to manually adjust how many parameter?</a:t>
            </a:r>
            <a:endParaRPr lang="de-DE" dirty="0"/>
          </a:p>
          <a:p>
            <a:pPr lvl="1"/>
            <a:r>
              <a:rPr lang="en-US" dirty="0"/>
              <a:t>The set-up procedure comprises …</a:t>
            </a:r>
            <a:endParaRPr lang="de-DE" dirty="0"/>
          </a:p>
          <a:p>
            <a:pPr lvl="1"/>
            <a:r>
              <a:rPr lang="en-US" dirty="0"/>
              <a:t>The complete set-up procedure takes how much time?</a:t>
            </a:r>
            <a:endParaRPr lang="de-DE" dirty="0"/>
          </a:p>
          <a:p>
            <a:pPr lvl="0"/>
            <a:r>
              <a:rPr lang="en-US" dirty="0"/>
              <a:t>Monitoring of machine status and beam quality</a:t>
            </a:r>
            <a:endParaRPr lang="de-DE" dirty="0"/>
          </a:p>
          <a:p>
            <a:pPr lvl="1"/>
            <a:r>
              <a:rPr lang="en-US" dirty="0"/>
              <a:t>When everything runs smoothly, our operators need to observe how many screens?</a:t>
            </a:r>
            <a:endParaRPr lang="de-DE" dirty="0"/>
          </a:p>
          <a:p>
            <a:pPr lvl="1"/>
            <a:r>
              <a:rPr lang="en-US" dirty="0"/>
              <a:t>The first indication of a malfunction / problem is usually</a:t>
            </a:r>
            <a:endParaRPr lang="de-DE" dirty="0"/>
          </a:p>
          <a:p>
            <a:pPr lvl="1"/>
            <a:r>
              <a:rPr lang="en-US" dirty="0"/>
              <a:t>For quality assurance, we measure and document beam performance data (beam current, beam energy, emittance, etc.)</a:t>
            </a:r>
            <a:r>
              <a:rPr lang="de-DE" dirty="0"/>
              <a:t> </a:t>
            </a:r>
            <a:r>
              <a:rPr lang="en-US" dirty="0"/>
              <a:t>(how often)</a:t>
            </a:r>
            <a:endParaRPr lang="de-DE" dirty="0"/>
          </a:p>
          <a:p>
            <a:pPr lvl="1"/>
            <a:r>
              <a:rPr lang="en-US" dirty="0"/>
              <a:t>This QA procedure interrupts beam time for experiments</a:t>
            </a:r>
            <a:endParaRPr lang="de-DE" dirty="0"/>
          </a:p>
          <a:p>
            <a:pPr lvl="1"/>
            <a:r>
              <a:rPr lang="en-US" dirty="0"/>
              <a:t>To keep track of our main accelerator’s day-to-day operation, we primarily:</a:t>
            </a:r>
            <a:endParaRPr lang="de-DE" dirty="0"/>
          </a:p>
          <a:p>
            <a:r>
              <a:rPr lang="en-US" dirty="0"/>
              <a:t>If you were in the position to start from scratch, </a:t>
            </a:r>
            <a:endParaRPr lang="de-DE" dirty="0"/>
          </a:p>
          <a:p>
            <a:pPr lvl="1"/>
            <a:r>
              <a:rPr lang="en-US" dirty="0"/>
              <a:t>which features of your operator interfaces would you keep? </a:t>
            </a:r>
            <a:endParaRPr lang="de-DE" dirty="0"/>
          </a:p>
          <a:p>
            <a:pPr lvl="1"/>
            <a:r>
              <a:rPr lang="en-US" dirty="0"/>
              <a:t>which would you change?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DA7E8B-B52D-4BC0-87E2-8BD2EA6D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C28F63-BAA6-4E15-8F41-35CD58D991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2018-10-05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33F9D8-22CB-4ABC-A598-1FDB0982A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Petra Schuett - WAO2018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829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89252-E31A-4D0C-B21D-1CE35A75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Crew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B06AEDF-BCFD-4CCA-8481-414016DA6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52" y="1087438"/>
            <a:ext cx="7255896" cy="367823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51BA86-2633-4607-ADED-36FC0B2A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37D9F4-30A4-4BD3-BDED-FAA394D1D7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2018-10-05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0AF259-D5EE-4CCD-87AD-A80BA4426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Petra Schuett - WAO2018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B0B80-9E8C-4830-9A9C-4A85C918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Control Room Equipment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1CAF406-95F9-4FB9-AF80-DC53716F1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97" y="681851"/>
            <a:ext cx="8152416" cy="423860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0E85D1-14F3-4791-A0C7-C9C14CCE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9B4D06-1DB7-4228-9A7B-9ED7D228C6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2018-10-05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7A357-6BD6-4C4F-B60F-5E94E0D96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Petra Schuett - WAO2018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19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D172B-1A1F-4C79-B8D4-69FB02DA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Set-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procedure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85194F-57CD-4EE0-8A8C-DB915846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B732C7-2337-4C15-BA3E-01935728E4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2018-10-05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EE2E97-6A5D-4DBA-BFB9-597C0D56C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Petra Schuett - WAO2018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E5068E2-E3B5-4DCB-A78A-5185553FC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136" y="1087438"/>
            <a:ext cx="6791128" cy="3678237"/>
          </a:xfrm>
        </p:spPr>
      </p:pic>
    </p:spTree>
    <p:extLst>
      <p:ext uri="{BB962C8B-B14F-4D97-AF65-F5344CB8AC3E}">
        <p14:creationId xmlns:p14="http://schemas.microsoft.com/office/powerpoint/2010/main" val="149218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BF309-54A5-46E6-91BB-EF8171E5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Monitoring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0FB1697-89EB-4D44-B244-E838D353F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228" y="1087438"/>
            <a:ext cx="5092943" cy="367823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7ADE1-3E69-43A6-84B0-38547CFB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AAACDF-F4C9-4A0B-9CBE-0E08941E0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2018-10-05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58915B-09B6-4DF3-875C-D3EC7BA5D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Petra Schuett - WAO2018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367058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452</Words>
  <Application>Microsoft Office PowerPoint</Application>
  <PresentationFormat>Bildschirmpräsentation (16:9)</PresentationFormat>
  <Paragraphs>98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fair-gsi-folienmaster_2018</vt:lpstr>
      <vt:lpstr>Survey on Operator Interfaces to Controls</vt:lpstr>
      <vt:lpstr>The survey</vt:lpstr>
      <vt:lpstr>How we monitor and control our accelerator(s)</vt:lpstr>
      <vt:lpstr>The Questions I</vt:lpstr>
      <vt:lpstr>The Questions II</vt:lpstr>
      <vt:lpstr>The Crew</vt:lpstr>
      <vt:lpstr>Main Control Room Equipment</vt:lpstr>
      <vt:lpstr>Set-up procedure</vt:lpstr>
      <vt:lpstr>Monitoring</vt:lpstr>
      <vt:lpstr>Bookkeeping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 back in operation?</dc:title>
  <dc:creator>Stephan Reimann</dc:creator>
  <cp:lastModifiedBy>Petra Schütt</cp:lastModifiedBy>
  <cp:revision>170</cp:revision>
  <dcterms:created xsi:type="dcterms:W3CDTF">2018-09-10T11:17:33Z</dcterms:created>
  <dcterms:modified xsi:type="dcterms:W3CDTF">2018-10-05T03:30:47Z</dcterms:modified>
</cp:coreProperties>
</file>