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1" r:id="rId3"/>
    <p:sldId id="287" r:id="rId4"/>
    <p:sldId id="288" r:id="rId5"/>
    <p:sldId id="280" r:id="rId6"/>
    <p:sldId id="286" r:id="rId7"/>
    <p:sldId id="282" r:id="rId8"/>
    <p:sldId id="283" r:id="rId9"/>
    <p:sldId id="284" r:id="rId10"/>
    <p:sldId id="285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 snapToObjects="1">
      <p:cViewPr>
        <p:scale>
          <a:sx n="78" d="100"/>
          <a:sy n="78" d="100"/>
        </p:scale>
        <p:origin x="-11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95FF12-87E5-46D9-908C-570D79740EE5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AAA9EE-93BB-4EAC-AD0B-4A1489083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28A766-6B79-43E8-A2FC-38393438100A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C67C1D-B7A4-401D-9235-0E6DA1B38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3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F4841F-9E05-4737-962B-9F480D832C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F4841F-9E05-4737-962B-9F480D832C0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F4841F-9E05-4737-962B-9F480D832C0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0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epper@bnl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Nonproliferation and National Security Department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38277" y="3530111"/>
            <a:ext cx="833893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14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Susan Pepper, Chair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Nonproliferation and National Security Department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January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20000" cy="464820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8000" dirty="0" smtClean="0">
                <a:latin typeface="Blackadder ITC" panose="04020505051007020D02" pitchFamily="82" charset="0"/>
              </a:rPr>
              <a:t>Thank You</a:t>
            </a:r>
          </a:p>
          <a:p>
            <a:pPr algn="ctr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`		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		Contact Information: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000" dirty="0" smtClean="0"/>
          </a:p>
          <a:p>
            <a:pPr lvl="7">
              <a:lnSpc>
                <a:spcPct val="90000"/>
              </a:lnSpc>
              <a:buNone/>
            </a:pPr>
            <a:r>
              <a:rPr lang="en-US" sz="1400" dirty="0" smtClean="0"/>
              <a:t>Biays Bowerman			</a:t>
            </a:r>
          </a:p>
          <a:p>
            <a:pPr lvl="7">
              <a:lnSpc>
                <a:spcPct val="90000"/>
              </a:lnSpc>
              <a:buNone/>
            </a:pPr>
            <a:r>
              <a:rPr lang="en-US" sz="1400" dirty="0" smtClean="0"/>
              <a:t>Phone:  631-344-2946		</a:t>
            </a:r>
          </a:p>
          <a:p>
            <a:pPr lvl="7">
              <a:lnSpc>
                <a:spcPct val="90000"/>
              </a:lnSpc>
              <a:buNone/>
            </a:pPr>
            <a:r>
              <a:rPr lang="en-US" sz="1400" dirty="0" smtClean="0"/>
              <a:t>Email:  </a:t>
            </a:r>
            <a:r>
              <a:rPr lang="en-US" sz="1400" dirty="0" smtClean="0">
                <a:hlinkClick r:id="rId2"/>
              </a:rPr>
              <a:t>bowerman@bnl.gov</a:t>
            </a:r>
            <a:r>
              <a:rPr lang="en-US" sz="1400" dirty="0" smtClean="0"/>
              <a:t>		</a:t>
            </a:r>
            <a:endParaRPr lang="en-US" sz="1400" dirty="0"/>
          </a:p>
          <a:p>
            <a:pPr lvl="3" eaLnBrk="1" hangingPunct="1">
              <a:lnSpc>
                <a:spcPct val="90000"/>
              </a:lnSpc>
              <a:buNone/>
            </a:pPr>
            <a:r>
              <a:rPr lang="en-US" sz="1600" dirty="0" smtClean="0"/>
              <a:t>			         </a:t>
            </a:r>
          </a:p>
          <a:p>
            <a:pPr lvl="3" eaLnBrk="1" hangingPunct="1">
              <a:lnSpc>
                <a:spcPct val="90000"/>
              </a:lnSpc>
              <a:buNone/>
            </a:pPr>
            <a:r>
              <a:rPr lang="en-US" sz="1600" dirty="0" smtClean="0"/>
              <a:t>	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marL="857250" lvl="2" indent="0" eaLnBrk="1" hangingPunct="1">
              <a:lnSpc>
                <a:spcPct val="90000"/>
              </a:lnSpc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94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3820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 smtClean="0">
                <a:ea typeface="ＭＳ Ｐゴシック" pitchFamily="48" charset="-128"/>
              </a:rPr>
              <a:t>Outline</a:t>
            </a:r>
            <a:endParaRPr lang="en-US" sz="2800" i="1" dirty="0" smtClean="0">
              <a:ea typeface="ＭＳ Ｐゴシック" pitchFamily="48" charset="-128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History at BNL</a:t>
            </a:r>
          </a:p>
          <a:p>
            <a:pPr eaLnBrk="1" hangingPunct="1"/>
            <a:r>
              <a:rPr lang="en-US" dirty="0" smtClean="0"/>
              <a:t>Overview of NN Department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 algn="ctr" eaLnBrk="1" hangingPunct="1">
              <a:buNone/>
            </a:pPr>
            <a:r>
              <a:rPr lang="en-US" dirty="0" smtClean="0"/>
              <a:t>	Ideas for future interaction between </a:t>
            </a:r>
          </a:p>
          <a:p>
            <a:pPr marL="0" indent="0" algn="ctr" eaLnBrk="1" hangingPunct="1">
              <a:buNone/>
            </a:pPr>
            <a:r>
              <a:rPr lang="en-US" dirty="0"/>
              <a:t>	</a:t>
            </a:r>
            <a:r>
              <a:rPr lang="en-US" dirty="0" smtClean="0"/>
              <a:t>Physics and NN</a:t>
            </a:r>
          </a:p>
          <a:p>
            <a:pPr lvl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742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3820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 smtClean="0">
                <a:ea typeface="ＭＳ Ｐゴシック" pitchFamily="48" charset="-128"/>
              </a:rPr>
              <a:t>Definitions</a:t>
            </a:r>
            <a:endParaRPr lang="en-US" sz="2800" i="1" dirty="0" smtClean="0">
              <a:ea typeface="ＭＳ Ｐゴシック" pitchFamily="48" charset="-128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04800" y="1008529"/>
            <a:ext cx="8355106" cy="472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Nonproliferation</a:t>
            </a:r>
          </a:p>
          <a:p>
            <a:pPr lvl="1"/>
            <a:r>
              <a:rPr lang="en-US" sz="2200" dirty="0" smtClean="0"/>
              <a:t>Prevention of the increase of nuclear weapons</a:t>
            </a:r>
          </a:p>
          <a:p>
            <a:pPr lvl="1"/>
            <a:r>
              <a:rPr lang="en-US" sz="2200" dirty="0"/>
              <a:t>Horizontal or lateral – number of countries</a:t>
            </a:r>
          </a:p>
          <a:p>
            <a:pPr lvl="1"/>
            <a:r>
              <a:rPr lang="en-US" sz="2200" dirty="0" smtClean="0"/>
              <a:t>Vertical – modernization or advancement</a:t>
            </a:r>
          </a:p>
          <a:p>
            <a:pPr eaLnBrk="1" hangingPunct="1"/>
            <a:r>
              <a:rPr lang="en-US" dirty="0" smtClean="0"/>
              <a:t>International Safeguards</a:t>
            </a:r>
          </a:p>
          <a:p>
            <a:pPr lvl="1"/>
            <a:r>
              <a:rPr lang="en-US" sz="2200" dirty="0"/>
              <a:t>R</a:t>
            </a:r>
            <a:r>
              <a:rPr lang="en-US" sz="2200" dirty="0" smtClean="0"/>
              <a:t>efers to nuclear safeguards conducted by the IAEA</a:t>
            </a:r>
          </a:p>
          <a:p>
            <a:pPr lvl="1"/>
            <a:r>
              <a:rPr lang="en-US" sz="2200" dirty="0" smtClean="0"/>
              <a:t>The activities conducted by the IAEA to verify states’ commitments under the Nonproliferation Treaty</a:t>
            </a:r>
          </a:p>
          <a:p>
            <a:pPr lvl="1"/>
            <a:r>
              <a:rPr lang="en-US" sz="2200" dirty="0" smtClean="0"/>
              <a:t>Requirement of </a:t>
            </a:r>
            <a:r>
              <a:rPr lang="en-US" sz="2200" dirty="0" smtClean="0">
                <a:solidFill>
                  <a:srgbClr val="FF0000"/>
                </a:solidFill>
              </a:rPr>
              <a:t>nonnuclear weapons states </a:t>
            </a:r>
            <a:r>
              <a:rPr lang="en-US" sz="2200" dirty="0" smtClean="0"/>
              <a:t>under the NPT</a:t>
            </a:r>
          </a:p>
          <a:p>
            <a:pPr eaLnBrk="1" hangingPunct="1"/>
            <a:r>
              <a:rPr lang="en-US" dirty="0" smtClean="0"/>
              <a:t>Disarmament</a:t>
            </a:r>
          </a:p>
          <a:p>
            <a:pPr lvl="1"/>
            <a:r>
              <a:rPr lang="en-US" sz="2200" dirty="0" smtClean="0"/>
              <a:t>Reduction of weapons</a:t>
            </a:r>
          </a:p>
          <a:p>
            <a:pPr lvl="1"/>
            <a:r>
              <a:rPr lang="en-US" sz="2200" dirty="0" smtClean="0"/>
              <a:t>Requirement of </a:t>
            </a:r>
            <a:r>
              <a:rPr lang="en-US" sz="2200" dirty="0" smtClean="0">
                <a:solidFill>
                  <a:srgbClr val="FF0000"/>
                </a:solidFill>
              </a:rPr>
              <a:t>nuclear weapons states </a:t>
            </a:r>
            <a:r>
              <a:rPr lang="en-US" sz="2200" dirty="0" smtClean="0"/>
              <a:t>under the NPT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49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3820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 smtClean="0">
                <a:ea typeface="ＭＳ Ｐゴシック" pitchFamily="48" charset="-128"/>
              </a:rPr>
              <a:t>History at BNL</a:t>
            </a:r>
            <a:endParaRPr lang="en-US" sz="2800" i="1" dirty="0" smtClean="0">
              <a:ea typeface="ＭＳ Ｐゴシック" pitchFamily="48" charset="-128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72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Five decades </a:t>
            </a:r>
            <a:r>
              <a:rPr lang="en-US" dirty="0" smtClean="0"/>
              <a:t>of applied science for multiple U.S. agencies</a:t>
            </a:r>
          </a:p>
          <a:p>
            <a:pPr lvl="1"/>
            <a:r>
              <a:rPr lang="en-US" sz="2200" dirty="0" smtClean="0"/>
              <a:t>Technical Support Organization</a:t>
            </a:r>
          </a:p>
          <a:p>
            <a:pPr lvl="1"/>
            <a:r>
              <a:rPr lang="en-US" sz="2200" dirty="0" smtClean="0"/>
              <a:t>Formerly part of Nuclear Energy and Advanced Technology Departments</a:t>
            </a:r>
          </a:p>
          <a:p>
            <a:pPr lvl="1"/>
            <a:r>
              <a:rPr lang="en-US" sz="2200" dirty="0" smtClean="0"/>
              <a:t>Significant part of BNL’s WFO/SPP (State, NRC, DHS, NNSA, DTRA, Intel Community, NASA, NIH)</a:t>
            </a:r>
          </a:p>
          <a:p>
            <a:r>
              <a:rPr lang="en-US" dirty="0" smtClean="0"/>
              <a:t>International and domestic programs</a:t>
            </a:r>
          </a:p>
          <a:p>
            <a:r>
              <a:rPr lang="en-US" dirty="0" smtClean="0"/>
              <a:t>Recognized contributor to U.S. policy</a:t>
            </a:r>
          </a:p>
          <a:p>
            <a:r>
              <a:rPr lang="en-US" dirty="0" smtClean="0"/>
              <a:t>Connections to Physics/other BNL organizations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59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4419600" y="2431196"/>
            <a:ext cx="0" cy="7692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1752600" y="990601"/>
            <a:ext cx="5181600" cy="14405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22528" name="TextBox 22527"/>
          <p:cNvSpPr txBox="1"/>
          <p:nvPr/>
        </p:nvSpPr>
        <p:spPr>
          <a:xfrm>
            <a:off x="1790700" y="1018401"/>
            <a:ext cx="51054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Nonproliferation and National Security Department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Susan E. Pepper, Chair</a:t>
            </a:r>
          </a:p>
          <a:p>
            <a:pPr algn="ctr"/>
            <a:r>
              <a:rPr lang="en-US" sz="1200" dirty="0" smtClean="0"/>
              <a:t>Donna Muscarella, Administrative Assistant</a:t>
            </a:r>
            <a:endParaRPr lang="en-US" sz="1200" dirty="0"/>
          </a:p>
        </p:txBody>
      </p:sp>
      <p:sp>
        <p:nvSpPr>
          <p:cNvPr id="22531" name="Rectangle 22530"/>
          <p:cNvSpPr/>
          <p:nvPr/>
        </p:nvSpPr>
        <p:spPr bwMode="auto">
          <a:xfrm>
            <a:off x="531600" y="3722100"/>
            <a:ext cx="1678200" cy="1371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590800" y="3740400"/>
            <a:ext cx="1524000" cy="1371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68600" y="3733800"/>
            <a:ext cx="1676400" cy="1371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705600" y="3733800"/>
            <a:ext cx="1676400" cy="1371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cxnSp>
        <p:nvCxnSpPr>
          <p:cNvPr id="22533" name="Straight Connector 22532"/>
          <p:cNvCxnSpPr/>
          <p:nvPr/>
        </p:nvCxnSpPr>
        <p:spPr bwMode="auto">
          <a:xfrm>
            <a:off x="1295400" y="3200400"/>
            <a:ext cx="6231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36" name="Straight Connector 22535"/>
          <p:cNvCxnSpPr/>
          <p:nvPr/>
        </p:nvCxnSpPr>
        <p:spPr bwMode="auto">
          <a:xfrm>
            <a:off x="1295400" y="3218700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39" name="Straight Connector 22538"/>
          <p:cNvCxnSpPr>
            <a:endCxn id="36" idx="0"/>
          </p:cNvCxnSpPr>
          <p:nvPr/>
        </p:nvCxnSpPr>
        <p:spPr bwMode="auto">
          <a:xfrm>
            <a:off x="3352800" y="3218700"/>
            <a:ext cx="0" cy="521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5506800" y="3224550"/>
            <a:ext cx="0" cy="521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526400" y="3224550"/>
            <a:ext cx="0" cy="521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542" name="TextBox 22541"/>
          <p:cNvSpPr txBox="1"/>
          <p:nvPr/>
        </p:nvSpPr>
        <p:spPr>
          <a:xfrm>
            <a:off x="533400" y="3796352"/>
            <a:ext cx="1676400" cy="1184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dirty="0" smtClean="0"/>
          </a:p>
          <a:p>
            <a:pPr algn="ctr"/>
            <a:r>
              <a:rPr lang="en-US" sz="1600" dirty="0" smtClean="0"/>
              <a:t>Nonproliferation and Radiation Detector R&amp;D</a:t>
            </a:r>
          </a:p>
          <a:p>
            <a:pPr algn="ctr"/>
            <a:r>
              <a:rPr lang="en-US" sz="1200" dirty="0" smtClean="0"/>
              <a:t>Peter Vanier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705600" y="3796352"/>
            <a:ext cx="1676400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Nonproliferation and Homeland Security Field Support</a:t>
            </a:r>
          </a:p>
          <a:p>
            <a:pPr algn="ctr"/>
            <a:r>
              <a:rPr lang="en-US" sz="1200" dirty="0" smtClean="0"/>
              <a:t>Biays Bowerman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668600" y="3833730"/>
            <a:ext cx="1695102" cy="1184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dirty="0" smtClean="0"/>
          </a:p>
          <a:p>
            <a:pPr algn="ctr"/>
            <a:r>
              <a:rPr lang="en-US" sz="1600" dirty="0" smtClean="0"/>
              <a:t>Safeguards Policy and Implementation</a:t>
            </a:r>
          </a:p>
          <a:p>
            <a:pPr algn="ctr"/>
            <a:r>
              <a:rPr lang="en-US" sz="1200" dirty="0" smtClean="0"/>
              <a:t>Katherine Bachner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590800" y="3802952"/>
            <a:ext cx="1524000" cy="1184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dirty="0" smtClean="0"/>
          </a:p>
          <a:p>
            <a:pPr algn="ctr"/>
            <a:r>
              <a:rPr lang="en-US" sz="1600" dirty="0" smtClean="0"/>
              <a:t>International Safeguards Project Office</a:t>
            </a:r>
          </a:p>
          <a:p>
            <a:pPr algn="ctr"/>
            <a:r>
              <a:rPr lang="en-US" sz="1200" dirty="0" smtClean="0"/>
              <a:t>Ray Diaz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64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3820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>
                <a:ea typeface="ＭＳ Ｐゴシック" pitchFamily="48" charset="-128"/>
              </a:rPr>
              <a:t>Radiation Detector </a:t>
            </a:r>
            <a:r>
              <a:rPr lang="en-US" sz="2800" i="1" u="sng" dirty="0" smtClean="0">
                <a:ea typeface="ＭＳ Ｐゴシック" pitchFamily="48" charset="-128"/>
              </a:rPr>
              <a:t>R&amp;D for</a:t>
            </a:r>
            <a:br>
              <a:rPr lang="en-US" sz="2800" i="1" u="sng" dirty="0" smtClean="0">
                <a:ea typeface="ＭＳ Ｐゴシック" pitchFamily="48" charset="-128"/>
              </a:rPr>
            </a:br>
            <a:r>
              <a:rPr lang="en-US" sz="2800" i="1" u="sng" dirty="0" smtClean="0">
                <a:ea typeface="ＭＳ Ｐゴシック" pitchFamily="48" charset="-128"/>
              </a:rPr>
              <a:t>Homeland Security and Nonproliferation</a:t>
            </a:r>
            <a:endParaRPr lang="en-US" sz="2800" i="1" dirty="0" smtClean="0">
              <a:ea typeface="ＭＳ Ｐゴシック" pitchFamily="48" charset="-128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72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World class detector development capabilities</a:t>
            </a:r>
          </a:p>
          <a:p>
            <a:pPr lvl="1" eaLnBrk="1" hangingPunct="1"/>
            <a:r>
              <a:rPr lang="en-US" sz="2400" dirty="0" smtClean="0"/>
              <a:t>Crystal growth laboratory</a:t>
            </a:r>
          </a:p>
          <a:p>
            <a:pPr lvl="1" eaLnBrk="1" hangingPunct="1"/>
            <a:r>
              <a:rPr lang="en-US" sz="2400" dirty="0" smtClean="0"/>
              <a:t>Material assessment/characterization</a:t>
            </a:r>
          </a:p>
          <a:p>
            <a:pPr lvl="1" eaLnBrk="1" hangingPunct="1"/>
            <a:r>
              <a:rPr lang="en-US" dirty="0" smtClean="0"/>
              <a:t>Instrument design</a:t>
            </a:r>
            <a:endParaRPr lang="en-US" dirty="0"/>
          </a:p>
          <a:p>
            <a:pPr lvl="1" eaLnBrk="1" hangingPunct="1"/>
            <a:r>
              <a:rPr lang="en-US" dirty="0" smtClean="0"/>
              <a:t>Work in both gamma measurement and neutron imaging; scintillators and semi-conductors</a:t>
            </a:r>
          </a:p>
          <a:p>
            <a:r>
              <a:rPr lang="en-US" dirty="0" smtClean="0"/>
              <a:t>Collaboration w/ Instrumentation Division</a:t>
            </a:r>
          </a:p>
          <a:p>
            <a:r>
              <a:rPr lang="en-US" dirty="0" smtClean="0"/>
              <a:t>Industry partnerships</a:t>
            </a:r>
          </a:p>
          <a:p>
            <a:pPr eaLnBrk="1" hangingPunct="1"/>
            <a:r>
              <a:rPr lang="en-US" dirty="0" smtClean="0"/>
              <a:t>Crossover to other fields                                             (e.g., medical scanning)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00" y="4347351"/>
            <a:ext cx="3625347" cy="241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8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3820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 smtClean="0">
                <a:ea typeface="ＭＳ Ｐゴシック" pitchFamily="48" charset="-128"/>
              </a:rPr>
              <a:t>International Safeguards Project Office</a:t>
            </a:r>
            <a:endParaRPr lang="en-US" sz="2800" dirty="0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31150" y="1008529"/>
            <a:ext cx="7620000" cy="5011271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Technical and administrative management of the U.S. Support Program to IAEA Safeguards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Presence on-site at BNL and in Vienna, Austria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Providing weapons inspectors with state-of-the-art instruments to improve their ability to detector diversion of nuclear materials and undeclared nuclear facilities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1200" dirty="0" smtClean="0"/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Network of national laboratory and private sector technology and technical service providers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1200" dirty="0" smtClean="0"/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Project management of instrument and integrated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systems development, training,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software and data systems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development, etc.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 smtClean="0"/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Recruitment of US citizens for positions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with the IAEA Department of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Safeguards</a:t>
            </a:r>
          </a:p>
        </p:txBody>
      </p:sp>
      <p:pic>
        <p:nvPicPr>
          <p:cNvPr id="4" name="Picture 4" descr="C:\Users\donna\AppData\Local\Microsoft\Windows\Temporary Internet Files\Content.Outlook\Q32T6FGH\VICflag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49466"/>
            <a:ext cx="2438401" cy="33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3820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 smtClean="0">
                <a:ea typeface="ＭＳ Ｐゴシック" pitchFamily="48" charset="-128"/>
              </a:rPr>
              <a:t>Safeguards Policy and Implementation</a:t>
            </a:r>
            <a:endParaRPr lang="en-US" sz="2800" dirty="0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41242" y="1146875"/>
            <a:ext cx="8220297" cy="499820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600" dirty="0" smtClean="0"/>
              <a:t>Nuclear security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Improved the control and accountancy of nuclear material in the former Soviet Union</a:t>
            </a:r>
          </a:p>
          <a:p>
            <a:pPr eaLnBrk="1" hangingPunct="1">
              <a:lnSpc>
                <a:spcPct val="110000"/>
              </a:lnSpc>
            </a:pPr>
            <a:r>
              <a:rPr lang="en-US" sz="2600" dirty="0" smtClean="0"/>
              <a:t>Capacity building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Engagement with emerging nuclear states in the developing world to improve compliance with IAEA Safeguards commitments</a:t>
            </a:r>
          </a:p>
          <a:p>
            <a:pPr eaLnBrk="1" hangingPunct="1">
              <a:lnSpc>
                <a:spcPct val="110000"/>
              </a:lnSpc>
            </a:pPr>
            <a:r>
              <a:rPr lang="en-US" sz="2600" dirty="0" smtClean="0"/>
              <a:t>Safeguards and nonproliferation </a:t>
            </a:r>
            <a:r>
              <a:rPr lang="en-US" sz="2600" dirty="0"/>
              <a:t>p</a:t>
            </a:r>
            <a:r>
              <a:rPr lang="en-US" sz="2600" dirty="0" smtClean="0"/>
              <a:t>olicy studies</a:t>
            </a:r>
          </a:p>
          <a:p>
            <a:pPr eaLnBrk="1" hangingPunct="1">
              <a:lnSpc>
                <a:spcPct val="110000"/>
              </a:lnSpc>
            </a:pPr>
            <a:r>
              <a:rPr lang="en-US" sz="2600" dirty="0" smtClean="0"/>
              <a:t>Training in international safeguards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/>
              <a:t>For IAEA inspectors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/>
              <a:t>For representatives of other member states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/>
              <a:t>U.S. government agencies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/>
              <a:t>Students/early career professionals</a:t>
            </a:r>
          </a:p>
        </p:txBody>
      </p:sp>
    </p:spTree>
    <p:extLst>
      <p:ext uri="{BB962C8B-B14F-4D97-AF65-F5344CB8AC3E}">
        <p14:creationId xmlns:p14="http://schemas.microsoft.com/office/powerpoint/2010/main" val="8801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090613"/>
          </a:xfrm>
        </p:spPr>
        <p:txBody>
          <a:bodyPr/>
          <a:lstStyle/>
          <a:p>
            <a:pPr>
              <a:defRPr/>
            </a:pPr>
            <a:r>
              <a:rPr lang="en-US" sz="2800" i="1" u="sng" dirty="0" smtClean="0">
                <a:ea typeface="ＭＳ Ｐゴシック" pitchFamily="48" charset="-128"/>
              </a:rPr>
              <a:t>Nonproliferation </a:t>
            </a:r>
            <a:r>
              <a:rPr lang="en-US" sz="2800" i="1" u="sng" dirty="0">
                <a:ea typeface="ＭＳ Ｐゴシック" pitchFamily="48" charset="-128"/>
              </a:rPr>
              <a:t>and</a:t>
            </a:r>
            <a:br>
              <a:rPr lang="en-US" sz="2800" i="1" u="sng" dirty="0">
                <a:ea typeface="ＭＳ Ｐゴシック" pitchFamily="48" charset="-128"/>
              </a:rPr>
            </a:br>
            <a:r>
              <a:rPr lang="en-US" sz="2800" i="1" u="sng" dirty="0">
                <a:ea typeface="ＭＳ Ｐゴシック" pitchFamily="48" charset="-128"/>
              </a:rPr>
              <a:t>Homeland Security Field Support</a:t>
            </a:r>
            <a:endParaRPr lang="en-US" sz="2800" i="1" u="sng" dirty="0" smtClean="0">
              <a:ea typeface="ＭＳ Ｐゴシック" pitchFamily="48" charset="-128"/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28600" y="1471613"/>
            <a:ext cx="6248400" cy="4634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Radiological Assistance Program (RAP) Region 1 (Northeast)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USAID Office of US Foreign Disaster Assistance (OFDA) Disaster Assistance Relief Team for radiological response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Developing Radiological Dispersion Device (RDD) response tactics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Testing and evaluating radiation detectors (handheld, backpack, and vehicle portal monitors)</a:t>
            </a:r>
          </a:p>
          <a:p>
            <a:pPr eaLnBrk="1" hangingPunct="1"/>
            <a:r>
              <a:rPr lang="en-US" sz="2000" dirty="0" smtClean="0"/>
              <a:t>Training local and regional first responders for nuclear/radiological emergencies </a:t>
            </a:r>
          </a:p>
          <a:p>
            <a:pPr eaLnBrk="1" hangingPunct="1"/>
            <a:r>
              <a:rPr lang="en-US" sz="2000" dirty="0" smtClean="0"/>
              <a:t>Chemical security training for developing countries</a:t>
            </a:r>
          </a:p>
          <a:p>
            <a:pPr eaLnBrk="1" hangingPunct="1"/>
            <a:r>
              <a:rPr lang="en-US" sz="2000" dirty="0" smtClean="0"/>
              <a:t>Cyber security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63" y="3550084"/>
            <a:ext cx="266700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M:\00 RAP pictures\BNL staff from RAPTER 2014\RAP 21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4" y="1214034"/>
            <a:ext cx="2657476" cy="20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0 years of whatev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NL_70_100_PPT_Template" id="{F58EDFFD-527C-7E42-BAA5-64FCBB450853}" vid="{EBDB0018-34B5-C744-99EA-0F616804C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70 years of whatever</Template>
  <TotalTime>2340</TotalTime>
  <Words>446</Words>
  <Application>Microsoft Office PowerPoint</Application>
  <PresentationFormat>On-screen Show (4:3)</PresentationFormat>
  <Paragraphs>112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70 years of whatever</vt:lpstr>
      <vt:lpstr>Nonproliferation and National Security Department </vt:lpstr>
      <vt:lpstr>Outline</vt:lpstr>
      <vt:lpstr>Definitions</vt:lpstr>
      <vt:lpstr>History at BNL</vt:lpstr>
      <vt:lpstr>PowerPoint Presentation</vt:lpstr>
      <vt:lpstr>Radiation Detector R&amp;D for Homeland Security and Nonproliferation</vt:lpstr>
      <vt:lpstr>International Safeguards Project Office</vt:lpstr>
      <vt:lpstr>Safeguards Policy and Implementation</vt:lpstr>
      <vt:lpstr>Nonproliferation and Homeland Security Field Support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Nonproliferation and National Security Department</dc:title>
  <dc:creator>Richards, Jonathan</dc:creator>
  <cp:lastModifiedBy>Susan Pepper</cp:lastModifiedBy>
  <cp:revision>41</cp:revision>
  <cp:lastPrinted>2018-01-24T18:51:22Z</cp:lastPrinted>
  <dcterms:created xsi:type="dcterms:W3CDTF">2017-07-31T19:13:14Z</dcterms:created>
  <dcterms:modified xsi:type="dcterms:W3CDTF">2018-01-24T20:59:00Z</dcterms:modified>
</cp:coreProperties>
</file>