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357" r:id="rId4"/>
    <p:sldId id="315" r:id="rId5"/>
    <p:sldId id="316" r:id="rId6"/>
    <p:sldId id="317" r:id="rId7"/>
    <p:sldId id="443" r:id="rId8"/>
    <p:sldId id="311" r:id="rId9"/>
    <p:sldId id="319" r:id="rId10"/>
    <p:sldId id="320" r:id="rId11"/>
    <p:sldId id="312" r:id="rId12"/>
    <p:sldId id="313" r:id="rId13"/>
    <p:sldId id="314" r:id="rId14"/>
    <p:sldId id="310" r:id="rId15"/>
    <p:sldId id="324" r:id="rId16"/>
    <p:sldId id="338" r:id="rId17"/>
    <p:sldId id="444" r:id="rId18"/>
    <p:sldId id="446" r:id="rId19"/>
    <p:sldId id="445" r:id="rId20"/>
    <p:sldId id="407" r:id="rId21"/>
    <p:sldId id="336" r:id="rId22"/>
    <p:sldId id="33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886" autoAdjust="0"/>
  </p:normalViewPr>
  <p:slideViewPr>
    <p:cSldViewPr snapToObjects="1" showGuides="1">
      <p:cViewPr varScale="1">
        <p:scale>
          <a:sx n="75" d="100"/>
          <a:sy n="75" d="100"/>
        </p:scale>
        <p:origin x="966" y="-108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13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72"/>
    </p:cViewPr>
  </p:sorterViewPr>
  <p:notesViewPr>
    <p:cSldViewPr snapToObjects="1"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9F39-F810-BD40-BF1C-D13532F50C25}" type="datetimeFigureOut">
              <a:rPr lang="en-US" smtClean="0"/>
              <a:pPr/>
              <a:t>1/4/2018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A2BF-4CA4-A941-9092-6927A54899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5A2BF-4CA4-A941-9092-6927A54899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EA49-60CD-45E3-A049-F9B58624B1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EA49-60CD-45E3-A049-F9B58624B18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EA49-60CD-45E3-A049-F9B58624B1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EA49-60CD-45E3-A049-F9B58624B1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2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FC28-FD8E-47F0-AF97-DAC9E1484256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189A-3600-4DA3-90D5-26240B180D7E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14160"/>
            <a:ext cx="28956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 smtClean="0"/>
              <a:t>Jetscape</a:t>
            </a:r>
            <a:r>
              <a:rPr lang="en-US" dirty="0" smtClean="0"/>
              <a:t> Winter School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452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B20A-D913-4A09-8B37-74A6CDEC8D47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0BBA-3DC1-4D32-94BB-59368F75FF9F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5651"/>
            <a:ext cx="28956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 smtClean="0"/>
              <a:t>Jetscape</a:t>
            </a:r>
            <a:r>
              <a:rPr lang="en-US" dirty="0" smtClean="0"/>
              <a:t> Winter School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0E429-5434-499C-B695-D3C8887D31AA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620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589E-1D69-46A8-BEF6-07288DCCA442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 smtClean="0"/>
              <a:t>Jetscape</a:t>
            </a:r>
            <a:r>
              <a:rPr lang="en-US" dirty="0" smtClean="0"/>
              <a:t> Winter School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7006-6B8D-4D31-95E5-98898500C11A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DC3-C266-4271-8BC4-BFBFDB80FEC2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0BC3-8600-4CBE-BA06-5CBC89A548FC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SU ppt template body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45275"/>
            <a:ext cx="2133600" cy="365125"/>
          </a:xfrm>
        </p:spPr>
        <p:txBody>
          <a:bodyPr/>
          <a:lstStyle/>
          <a:p>
            <a:fld id="{82AD90A5-4E01-4FDE-A44E-BA455DEB678C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96507"/>
            <a:ext cx="28956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 smtClean="0"/>
              <a:t>Jetscape</a:t>
            </a:r>
            <a:r>
              <a:rPr lang="en-US" dirty="0" smtClean="0"/>
              <a:t> Winter School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569075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E3D2-45CD-474A-8713-1D22440D75AD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C8D3-0960-4905-8C79-CAA825F6FB19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U ppt template body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5582" cy="719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7816-272B-4E17-83CC-62C1BB0C013B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5221-CD39-4811-AFCD-4157474044A1}" type="datetime1">
              <a:rPr lang="en-US" smtClean="0"/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CF01-EFCD-C740-A879-00A8ACE2FE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WSU ppt template tit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55582" cy="71988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902"/>
            <a:ext cx="7772400" cy="3108543"/>
          </a:xfrm>
        </p:spPr>
        <p:txBody>
          <a:bodyPr>
            <a:spAutoFit/>
          </a:bodyPr>
          <a:lstStyle/>
          <a:p>
            <a:r>
              <a:rPr lang="en-US" dirty="0"/>
              <a:t>Computing on GPUs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Loren Schwiebert</a:t>
            </a:r>
            <a:br>
              <a:rPr lang="en-US" sz="2700" dirty="0"/>
            </a:br>
            <a:r>
              <a:rPr lang="en-US" sz="2700" dirty="0"/>
              <a:t>Department of Computer Science</a:t>
            </a:r>
            <a:br>
              <a:rPr lang="en-US" sz="2700" dirty="0"/>
            </a:br>
            <a:r>
              <a:rPr lang="en-US" sz="2700" dirty="0"/>
              <a:t>Wayne State University</a:t>
            </a:r>
            <a:br>
              <a:rPr lang="en-US" sz="2700" dirty="0"/>
            </a:br>
            <a:r>
              <a:rPr lang="en-US" sz="2700" dirty="0"/>
              <a:t>loren@wayne.edu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77000"/>
            <a:ext cx="6400800" cy="4572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Jetscape</a:t>
            </a:r>
            <a:r>
              <a:rPr lang="en-US" sz="1600" dirty="0" smtClean="0"/>
              <a:t> Winter School 2018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1569660"/>
          </a:xfrm>
        </p:spPr>
        <p:txBody>
          <a:bodyPr>
            <a:spAutoFit/>
          </a:bodyPr>
          <a:lstStyle/>
          <a:p>
            <a:r>
              <a:rPr lang="en-US" sz="2400" dirty="0">
                <a:latin typeface="Comic Sans MS" pitchFamily="-112" charset="0"/>
                <a:ea typeface="ＭＳ Ｐゴシック" pitchFamily="-112" charset="-128"/>
              </a:rPr>
              <a:t>Consider three separate instruction streams on one streaming multiprocessor: </a:t>
            </a:r>
            <a:r>
              <a:rPr lang="en-US" sz="2400" dirty="0">
                <a:solidFill>
                  <a:srgbClr val="BA0000"/>
                </a:solidFill>
                <a:latin typeface="Comic Sans MS" pitchFamily="-112" charset="0"/>
                <a:ea typeface="ＭＳ Ｐゴシック" pitchFamily="-112" charset="-128"/>
              </a:rPr>
              <a:t>warp1, warp3, </a:t>
            </a:r>
            <a:r>
              <a:rPr lang="en-US" sz="2400" dirty="0">
                <a:latin typeface="Comic Sans MS" pitchFamily="-112" charset="0"/>
                <a:ea typeface="ＭＳ Ｐゴシック" pitchFamily="-112" charset="-128"/>
              </a:rPr>
              <a:t>and</a:t>
            </a:r>
            <a:r>
              <a:rPr lang="en-US" sz="2400" dirty="0">
                <a:solidFill>
                  <a:srgbClr val="BA0000"/>
                </a:solidFill>
                <a:latin typeface="Comic Sans MS" pitchFamily="-112" charset="0"/>
                <a:ea typeface="ＭＳ Ｐゴシック" pitchFamily="-112" charset="-128"/>
              </a:rPr>
              <a:t> warp8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325" y="3251200"/>
            <a:ext cx="2674938" cy="508000"/>
            <a:chOff x="399" y="2392"/>
            <a:chExt cx="1685" cy="3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8" y="2392"/>
              <a:ext cx="1528" cy="320"/>
              <a:chOff x="584" y="2392"/>
              <a:chExt cx="1528" cy="320"/>
            </a:xfrm>
          </p:grpSpPr>
          <p:sp>
            <p:nvSpPr>
              <p:cNvPr id="54392" name="Line 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Line 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Line 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Line 1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Line 1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Line 1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Line 1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Line 1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Line 1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Line 1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Line 1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Line 1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" name="Line 2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" name="Line 2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Line 2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91" name="Rectangle 23"/>
            <p:cNvSpPr>
              <a:spLocks noChangeArrowheads="1"/>
            </p:cNvSpPr>
            <p:nvPr/>
          </p:nvSpPr>
          <p:spPr bwMode="auto">
            <a:xfrm>
              <a:off x="399" y="2440"/>
              <a:ext cx="1685" cy="179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11</a:t>
              </a:r>
            </a:p>
          </p:txBody>
        </p:sp>
      </p:grpSp>
      <p:sp>
        <p:nvSpPr>
          <p:cNvPr id="54277" name="Line 24"/>
          <p:cNvSpPr>
            <a:spLocks noChangeShapeType="1"/>
          </p:cNvSpPr>
          <p:nvPr/>
        </p:nvSpPr>
        <p:spPr bwMode="auto">
          <a:xfrm>
            <a:off x="152400" y="3276600"/>
            <a:ext cx="0" cy="292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41325" y="3830638"/>
            <a:ext cx="2674938" cy="508000"/>
            <a:chOff x="399" y="2720"/>
            <a:chExt cx="1685" cy="320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78" y="2720"/>
              <a:ext cx="1528" cy="320"/>
              <a:chOff x="584" y="2392"/>
              <a:chExt cx="1528" cy="320"/>
            </a:xfrm>
          </p:grpSpPr>
          <p:sp>
            <p:nvSpPr>
              <p:cNvPr id="54374" name="Line 2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Line 2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Line 3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Line 3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Line 3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3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Line 3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Line 3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Line 3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Line 3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Line 3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Line 3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Line 4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Line 4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" name="Line 4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" name="Line 4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73" name="Rectangle 44"/>
            <p:cNvSpPr>
              <a:spLocks noChangeArrowheads="1"/>
            </p:cNvSpPr>
            <p:nvPr/>
          </p:nvSpPr>
          <p:spPr bwMode="auto">
            <a:xfrm>
              <a:off x="399" y="2761"/>
              <a:ext cx="1685" cy="179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1 instruction 42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41325" y="4411663"/>
            <a:ext cx="2674938" cy="508000"/>
            <a:chOff x="399" y="3056"/>
            <a:chExt cx="1685" cy="320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78" y="3056"/>
              <a:ext cx="1528" cy="320"/>
              <a:chOff x="584" y="2392"/>
              <a:chExt cx="1528" cy="320"/>
            </a:xfrm>
          </p:grpSpPr>
          <p:sp>
            <p:nvSpPr>
              <p:cNvPr id="54356" name="Line 4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" name="Line 4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" name="Line 4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" name="Line 5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" name="Line 5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Line 5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Line 5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5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Line 5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Line 5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Line 5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Line 5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Line 5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Line 6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" name="Line 6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Line 6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55" name="Rectangle 63"/>
            <p:cNvSpPr>
              <a:spLocks noChangeArrowheads="1"/>
            </p:cNvSpPr>
            <p:nvPr/>
          </p:nvSpPr>
          <p:spPr bwMode="auto">
            <a:xfrm>
              <a:off x="399" y="3106"/>
              <a:ext cx="1685" cy="179"/>
            </a:xfrm>
            <a:prstGeom prst="rect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95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441325" y="5159375"/>
            <a:ext cx="2674938" cy="508000"/>
            <a:chOff x="399" y="3528"/>
            <a:chExt cx="1685" cy="320"/>
          </a:xfrm>
        </p:grpSpPr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478" y="3528"/>
              <a:ext cx="1528" cy="320"/>
              <a:chOff x="584" y="2392"/>
              <a:chExt cx="1528" cy="320"/>
            </a:xfrm>
          </p:grpSpPr>
          <p:sp>
            <p:nvSpPr>
              <p:cNvPr id="54338" name="Line 66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" name="Line 67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" name="Line 68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Line 69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" name="Line 70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Line 71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" name="Line 72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" name="Line 73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Line 74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Line 75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" name="Line 76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" name="Line 77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" name="Line 78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" name="Line 79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" name="Line 80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" name="Line 81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37" name="Rectangle 82"/>
            <p:cNvSpPr>
              <a:spLocks noChangeArrowheads="1"/>
            </p:cNvSpPr>
            <p:nvPr/>
          </p:nvSpPr>
          <p:spPr bwMode="auto">
            <a:xfrm>
              <a:off x="399" y="3580"/>
              <a:ext cx="1685" cy="179"/>
            </a:xfrm>
            <a:prstGeom prst="rect">
              <a:avLst/>
            </a:prstGeom>
            <a:solidFill>
              <a:srgbClr val="008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12</a:t>
              </a:r>
            </a:p>
          </p:txBody>
        </p:sp>
      </p:grpSp>
      <p:sp>
        <p:nvSpPr>
          <p:cNvPr id="54281" name="Rectangle 84"/>
          <p:cNvSpPr>
            <a:spLocks noChangeArrowheads="1"/>
          </p:cNvSpPr>
          <p:nvPr/>
        </p:nvSpPr>
        <p:spPr bwMode="auto">
          <a:xfrm>
            <a:off x="441325" y="5005388"/>
            <a:ext cx="2674938" cy="55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10000"/>
              </a:spcBef>
            </a:pP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.</a:t>
            </a:r>
          </a:p>
        </p:txBody>
      </p: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441325" y="5740400"/>
            <a:ext cx="2674938" cy="508000"/>
            <a:chOff x="399" y="3856"/>
            <a:chExt cx="1685" cy="320"/>
          </a:xfrm>
        </p:grpSpPr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478" y="3856"/>
              <a:ext cx="1528" cy="320"/>
              <a:chOff x="584" y="2392"/>
              <a:chExt cx="1528" cy="320"/>
            </a:xfrm>
          </p:grpSpPr>
          <p:sp>
            <p:nvSpPr>
              <p:cNvPr id="54320" name="Line 8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Line 8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Line 9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Line 9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Line 9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Line 9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" name="Line 9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" name="Line 9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" name="Line 9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" name="Line 9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" name="Line 9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" name="Line 9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" name="Line 10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" name="Line 10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" name="Line 10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" name="Line 10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9" name="Rectangle 104"/>
            <p:cNvSpPr>
              <a:spLocks noChangeArrowheads="1"/>
            </p:cNvSpPr>
            <p:nvPr/>
          </p:nvSpPr>
          <p:spPr bwMode="auto">
            <a:xfrm>
              <a:off x="399" y="3902"/>
              <a:ext cx="1685" cy="179"/>
            </a:xfrm>
            <a:prstGeom prst="rect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96</a:t>
              </a:r>
            </a:p>
          </p:txBody>
        </p:sp>
      </p:grpSp>
      <p:sp>
        <p:nvSpPr>
          <p:cNvPr id="54283" name="TextBox 101"/>
          <p:cNvSpPr txBox="1">
            <a:spLocks noChangeArrowheads="1"/>
          </p:cNvSpPr>
          <p:nvPr/>
        </p:nvSpPr>
        <p:spPr bwMode="auto">
          <a:xfrm>
            <a:off x="3268663" y="32766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t=k</a:t>
            </a:r>
          </a:p>
        </p:txBody>
      </p:sp>
      <p:sp>
        <p:nvSpPr>
          <p:cNvPr id="54284" name="TextBox 102"/>
          <p:cNvSpPr txBox="1">
            <a:spLocks noChangeArrowheads="1"/>
          </p:cNvSpPr>
          <p:nvPr/>
        </p:nvSpPr>
        <p:spPr bwMode="auto">
          <a:xfrm>
            <a:off x="3268663" y="38211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t=k+1</a:t>
            </a:r>
          </a:p>
        </p:txBody>
      </p:sp>
      <p:sp>
        <p:nvSpPr>
          <p:cNvPr id="54285" name="TextBox 103"/>
          <p:cNvSpPr txBox="1">
            <a:spLocks noChangeArrowheads="1"/>
          </p:cNvSpPr>
          <p:nvPr/>
        </p:nvSpPr>
        <p:spPr bwMode="auto">
          <a:xfrm>
            <a:off x="3268663" y="4430713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t=k+2</a:t>
            </a:r>
          </a:p>
        </p:txBody>
      </p:sp>
      <p:sp>
        <p:nvSpPr>
          <p:cNvPr id="54286" name="TextBox 104"/>
          <p:cNvSpPr txBox="1">
            <a:spLocks noChangeArrowheads="1"/>
          </p:cNvSpPr>
          <p:nvPr/>
        </p:nvSpPr>
        <p:spPr bwMode="auto">
          <a:xfrm>
            <a:off x="3268663" y="5192713"/>
            <a:ext cx="718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t=n&gt;k</a:t>
            </a:r>
          </a:p>
        </p:txBody>
      </p:sp>
      <p:sp>
        <p:nvSpPr>
          <p:cNvPr id="54287" name="TextBox 105"/>
          <p:cNvSpPr txBox="1">
            <a:spLocks noChangeArrowheads="1"/>
          </p:cNvSpPr>
          <p:nvPr/>
        </p:nvSpPr>
        <p:spPr bwMode="auto">
          <a:xfrm>
            <a:off x="3268663" y="5726113"/>
            <a:ext cx="731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t=n+1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/>
        </p:nvGraphicFramePr>
        <p:xfrm>
          <a:off x="4191000" y="2286000"/>
          <a:ext cx="3895725" cy="3770315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8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Warp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Current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Instruction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Instruction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Warp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Ready to write result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Warp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Computing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Warp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Computing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9" name="Straight Arrow Connector 108"/>
          <p:cNvCxnSpPr>
            <a:cxnSpLocks noChangeShapeType="1"/>
          </p:cNvCxnSpPr>
          <p:nvPr/>
        </p:nvCxnSpPr>
        <p:spPr bwMode="auto">
          <a:xfrm flipH="1">
            <a:off x="8229600" y="3581400"/>
            <a:ext cx="29686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8153400" y="2971800"/>
            <a:ext cx="106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Schedule</a:t>
            </a:r>
          </a:p>
          <a:p>
            <a:r>
              <a:rPr lang="en-US" sz="1400"/>
              <a:t>at time k+1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WARP SCHEDULING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>
          <a:xfrm>
            <a:off x="5231605" y="1066800"/>
            <a:ext cx="2506663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Arial" pitchFamily="34" charset="0"/>
              </a:rPr>
              <a:t>OK, but why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warps??</a:t>
            </a:r>
          </a:p>
        </p:txBody>
      </p:sp>
      <p:sp>
        <p:nvSpPr>
          <p:cNvPr id="114" name="Rectangle 84"/>
          <p:cNvSpPr>
            <a:spLocks noChangeArrowheads="1"/>
          </p:cNvSpPr>
          <p:nvPr/>
        </p:nvSpPr>
        <p:spPr bwMode="auto">
          <a:xfrm>
            <a:off x="2278062" y="4973638"/>
            <a:ext cx="2674938" cy="55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10000"/>
              </a:spcBef>
            </a:pP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IT’S NOT THIS</a:t>
            </a:r>
            <a:endParaRPr lang="en-US" sz="3200" dirty="0"/>
          </a:p>
        </p:txBody>
      </p:sp>
      <p:pic>
        <p:nvPicPr>
          <p:cNvPr id="5" name="Picture 4" descr="USS-Titan-Going-At-Warp-Spe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33642"/>
            <a:ext cx="5909603" cy="51184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AND IT’S NOT THIS</a:t>
            </a:r>
            <a:endParaRPr lang="en-US" sz="3200" dirty="0"/>
          </a:p>
        </p:txBody>
      </p:sp>
      <p:pic>
        <p:nvPicPr>
          <p:cNvPr id="4" name="Picture 3" descr="ed_wd_britannicawa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764361" cy="4343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IT’S THIS!</a:t>
            </a:r>
            <a:endParaRPr lang="en-US" sz="3200" dirty="0"/>
          </a:p>
        </p:txBody>
      </p:sp>
      <p:pic>
        <p:nvPicPr>
          <p:cNvPr id="7" name="Picture 6" descr="draft_lens15862241module136857251photo_1291004241squido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50915"/>
            <a:ext cx="6629399" cy="504508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566030">
            <a:off x="6000908" y="5838804"/>
            <a:ext cx="1180778" cy="539262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984488">
            <a:off x="3917255" y="5389494"/>
            <a:ext cx="1142999" cy="609600"/>
          </a:xfrm>
          <a:prstGeom prst="rightArrow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CUDA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60437"/>
            <a:ext cx="84582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Acronym for </a:t>
            </a:r>
            <a:r>
              <a:rPr lang="en-US" sz="26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ommon </a:t>
            </a:r>
            <a:r>
              <a:rPr lang="en-US" sz="26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nified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6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evice </a:t>
            </a:r>
            <a:r>
              <a:rPr lang="en-US" sz="26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rchitecture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baseline="0" dirty="0">
                <a:latin typeface="Arial" pitchFamily="34" charset="0"/>
              </a:rPr>
              <a:t>An API for General-Purpose GPU (</a:t>
            </a:r>
            <a:r>
              <a:rPr lang="en-US" sz="2200" baseline="0" dirty="0">
                <a:solidFill>
                  <a:schemeClr val="tx2"/>
                </a:solidFill>
                <a:latin typeface="Arial" pitchFamily="34" charset="0"/>
              </a:rPr>
              <a:t>GPGPU</a:t>
            </a:r>
            <a:r>
              <a:rPr lang="en-US" sz="2200" baseline="0" dirty="0">
                <a:latin typeface="Arial" pitchFamily="34" charset="0"/>
              </a:rPr>
              <a:t>) Programming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Version 9.1 released in December 2017</a:t>
            </a:r>
            <a:endParaRPr lang="en-US" sz="2200" dirty="0">
              <a:latin typeface="Arial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Runs on Linux and Windows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Comes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with Software Developer’s Kit – (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Code examples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Supports programming in C/C++ and Fortran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Supports a large subset of C++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2200" dirty="0">
              <a:latin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latin typeface="Arial" pitchFamily="34" charset="0"/>
              </a:rPr>
              <a:t>Includes additional functionality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Debugging tools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Mathematical libraries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Image Processing libraries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Deep Learning libraries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en-US" sz="1700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</a:rPr>
              <a:t>Its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</a:rPr>
              <a:t>Free </a:t>
            </a:r>
            <a:r>
              <a:rPr lang="en-US" sz="2200" dirty="0">
                <a:latin typeface="Arial" pitchFamily="34" charset="0"/>
              </a:rPr>
              <a:t>– See </a:t>
            </a:r>
            <a:r>
              <a:rPr lang="en-US" sz="2200" dirty="0">
                <a:solidFill>
                  <a:schemeClr val="accent5"/>
                </a:solidFill>
                <a:latin typeface="Arial" pitchFamily="34" charset="0"/>
              </a:rPr>
              <a:t>https://developer.nvidia.com/cuda-downloads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CUDA PROGRAMMING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" name="Content Placeholder 1"/>
          <p:cNvSpPr txBox="1">
            <a:spLocks/>
          </p:cNvSpPr>
          <p:nvPr/>
        </p:nvSpPr>
        <p:spPr>
          <a:xfrm>
            <a:off x="457200" y="1524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call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GPU kernel, you call it like a function, but between the function name and the parameters, you enclose the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blocks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threads per block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triple angle brackets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&lt;&lt;&lt;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&gt;&gt;&gt;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40759"/>
            <a:ext cx="885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//The function call</a:t>
            </a:r>
          </a:p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Kernel</a:t>
            </a:r>
            <a:r>
              <a:rPr lang="en-US" sz="2200" b="1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BlocksPerGrid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22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params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648200" y="1398535"/>
            <a:ext cx="4191000" cy="4621265"/>
          </a:xfrm>
          <a:prstGeom prst="rect">
            <a:avLst/>
          </a:prstGeom>
          <a:solidFill>
            <a:srgbClr val="C5D3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__global__ void compute(</a:t>
            </a:r>
            <a:r>
              <a:rPr lang="en-US" dirty="0" err="1">
                <a:latin typeface="Calibri" pitchFamily="-65" charset="0"/>
                <a:cs typeface="Arial" charset="0"/>
              </a:rPr>
              <a:t>int</a:t>
            </a:r>
            <a:r>
              <a:rPr lang="en-US" dirty="0">
                <a:latin typeface="Calibri" pitchFamily="-65" charset="0"/>
                <a:cs typeface="Arial" charset="0"/>
              </a:rPr>
              <a:t> *</a:t>
            </a:r>
            <a:r>
              <a:rPr lang="en-US" dirty="0" err="1">
                <a:latin typeface="Calibri" pitchFamily="-65" charset="0"/>
                <a:cs typeface="Arial" charset="0"/>
              </a:rPr>
              <a:t>d_in</a:t>
            </a:r>
            <a:r>
              <a:rPr lang="en-US" dirty="0">
                <a:latin typeface="Calibri" pitchFamily="-65" charset="0"/>
                <a:cs typeface="Arial" charset="0"/>
              </a:rPr>
              <a:t>, </a:t>
            </a:r>
            <a:r>
              <a:rPr lang="en-US" dirty="0" err="1">
                <a:latin typeface="Calibri" pitchFamily="-65" charset="0"/>
                <a:cs typeface="Arial" charset="0"/>
              </a:rPr>
              <a:t>int</a:t>
            </a:r>
            <a:r>
              <a:rPr lang="en-US" dirty="0">
                <a:latin typeface="Calibri" pitchFamily="-65" charset="0"/>
                <a:cs typeface="Arial" charset="0"/>
              </a:rPr>
              <a:t> *</a:t>
            </a:r>
            <a:r>
              <a:rPr lang="en-US" dirty="0" err="1">
                <a:latin typeface="Calibri" pitchFamily="-65" charset="0"/>
                <a:cs typeface="Arial" charset="0"/>
              </a:rPr>
              <a:t>d_out</a:t>
            </a:r>
            <a:r>
              <a:rPr lang="en-US" dirty="0">
                <a:latin typeface="Calibri" pitchFamily="-65" charset="0"/>
                <a:cs typeface="Arial" charset="0"/>
              </a:rPr>
              <a:t>, </a:t>
            </a:r>
            <a:r>
              <a:rPr lang="en-US" dirty="0" err="1">
                <a:latin typeface="Calibri" pitchFamily="-65" charset="0"/>
                <a:cs typeface="Arial" charset="0"/>
              </a:rPr>
              <a:t>int</a:t>
            </a:r>
            <a:r>
              <a:rPr lang="en-US" dirty="0">
                <a:latin typeface="Calibri" pitchFamily="-65" charset="0"/>
                <a:cs typeface="Arial" charset="0"/>
              </a:rPr>
              <a:t> *</a:t>
            </a:r>
            <a:r>
              <a:rPr lang="en-US" dirty="0" err="1">
                <a:latin typeface="Calibri" pitchFamily="-65" charset="0"/>
                <a:cs typeface="Arial" charset="0"/>
              </a:rPr>
              <a:t>d_sum</a:t>
            </a:r>
            <a:r>
              <a:rPr lang="en-US" dirty="0">
                <a:latin typeface="Calibri" pitchFamily="-65" charset="0"/>
                <a:cs typeface="Arial" charset="0"/>
              </a:rPr>
              <a:t>) {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</a:t>
            </a:r>
            <a:r>
              <a:rPr lang="en-US" dirty="0" err="1">
                <a:latin typeface="Calibri" pitchFamily="-65" charset="0"/>
                <a:cs typeface="Arial" charset="0"/>
              </a:rPr>
              <a:t>d_out</a:t>
            </a:r>
            <a:r>
              <a:rPr lang="en-US" dirty="0">
                <a:latin typeface="Calibri" pitchFamily="-65" charset="0"/>
                <a:cs typeface="Arial" charset="0"/>
              </a:rPr>
              <a:t>[</a:t>
            </a:r>
            <a:r>
              <a:rPr lang="en-US" dirty="0" err="1">
                <a:latin typeface="Calibri" pitchFamily="-65" charset="0"/>
                <a:cs typeface="Arial" charset="0"/>
              </a:rPr>
              <a:t>threadIdx.x</a:t>
            </a:r>
            <a:r>
              <a:rPr lang="en-US" dirty="0">
                <a:latin typeface="Calibri" pitchFamily="-65" charset="0"/>
                <a:cs typeface="Arial" charset="0"/>
              </a:rPr>
              <a:t>] = 0;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for (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=0; 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&lt;SIZE/BLOCKSIZE; 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++) {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    </a:t>
            </a:r>
            <a:r>
              <a:rPr lang="en-US" dirty="0" err="1">
                <a:latin typeface="Calibri" pitchFamily="-65" charset="0"/>
                <a:cs typeface="Arial" charset="0"/>
              </a:rPr>
              <a:t>int</a:t>
            </a:r>
            <a:r>
              <a:rPr lang="en-US" dirty="0">
                <a:latin typeface="Calibri" pitchFamily="-65" charset="0"/>
                <a:cs typeface="Arial" charset="0"/>
              </a:rPr>
              <a:t> </a:t>
            </a:r>
            <a:r>
              <a:rPr lang="en-US" dirty="0" err="1">
                <a:latin typeface="Calibri" pitchFamily="-65" charset="0"/>
                <a:cs typeface="Arial" charset="0"/>
              </a:rPr>
              <a:t>val</a:t>
            </a:r>
            <a:r>
              <a:rPr lang="en-US" dirty="0">
                <a:latin typeface="Calibri" pitchFamily="-65" charset="0"/>
                <a:cs typeface="Arial" charset="0"/>
              </a:rPr>
              <a:t> = </a:t>
            </a:r>
            <a:r>
              <a:rPr lang="en-US" dirty="0" err="1">
                <a:latin typeface="Calibri" pitchFamily="-65" charset="0"/>
                <a:cs typeface="Arial" charset="0"/>
              </a:rPr>
              <a:t>d_in</a:t>
            </a:r>
            <a:r>
              <a:rPr lang="en-US" dirty="0">
                <a:latin typeface="Calibri" pitchFamily="-65" charset="0"/>
                <a:cs typeface="Arial" charset="0"/>
              </a:rPr>
              <a:t>[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*BLOCKSIZE +	</a:t>
            </a:r>
            <a:r>
              <a:rPr lang="en-US" dirty="0" err="1">
                <a:latin typeface="Calibri" pitchFamily="-65" charset="0"/>
                <a:cs typeface="Arial" charset="0"/>
              </a:rPr>
              <a:t>threadIdx.x</a:t>
            </a:r>
            <a:r>
              <a:rPr lang="en-US" dirty="0">
                <a:latin typeface="Calibri" pitchFamily="-65" charset="0"/>
                <a:cs typeface="Arial" charset="0"/>
              </a:rPr>
              <a:t>];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    </a:t>
            </a:r>
            <a:r>
              <a:rPr lang="en-US" dirty="0" err="1">
                <a:latin typeface="Calibri" pitchFamily="-65" charset="0"/>
                <a:cs typeface="Arial" charset="0"/>
              </a:rPr>
              <a:t>d_out</a:t>
            </a:r>
            <a:r>
              <a:rPr lang="en-US" dirty="0">
                <a:latin typeface="Calibri" pitchFamily="-65" charset="0"/>
                <a:cs typeface="Arial" charset="0"/>
              </a:rPr>
              <a:t>[</a:t>
            </a:r>
            <a:r>
              <a:rPr lang="en-US" dirty="0" err="1">
                <a:latin typeface="Calibri" pitchFamily="-65" charset="0"/>
                <a:cs typeface="Arial" charset="0"/>
              </a:rPr>
              <a:t>threadIdx.x</a:t>
            </a:r>
            <a:r>
              <a:rPr lang="en-US" dirty="0">
                <a:latin typeface="Calibri" pitchFamily="-65" charset="0"/>
                <a:cs typeface="Arial" charset="0"/>
              </a:rPr>
              <a:t>] +=</a:t>
            </a:r>
          </a:p>
          <a:p>
            <a:pPr marL="203200" indent="-203200">
              <a:lnSpc>
                <a:spcPct val="75000"/>
              </a:lnSpc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		        compare(</a:t>
            </a:r>
            <a:r>
              <a:rPr lang="en-US" dirty="0" err="1">
                <a:latin typeface="Calibri" pitchFamily="-65" charset="0"/>
                <a:cs typeface="Arial" charset="0"/>
              </a:rPr>
              <a:t>val</a:t>
            </a:r>
            <a:r>
              <a:rPr lang="en-US" dirty="0">
                <a:latin typeface="Calibri" pitchFamily="-65" charset="0"/>
                <a:cs typeface="Arial" charset="0"/>
              </a:rPr>
              <a:t>, 6);</a:t>
            </a: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 }</a:t>
            </a: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Aft>
                <a:spcPts val="900"/>
              </a:spcAft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}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49813" y="4181423"/>
            <a:ext cx="3115853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endParaRPr lang="en-US" dirty="0">
              <a:latin typeface="Calibri" pitchFamily="-65" charset="0"/>
              <a:cs typeface="Arial" charset="0"/>
            </a:endParaRP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if (</a:t>
            </a:r>
            <a:r>
              <a:rPr lang="en-US" dirty="0" err="1">
                <a:latin typeface="Calibri" pitchFamily="-65" charset="0"/>
                <a:cs typeface="Arial" charset="0"/>
              </a:rPr>
              <a:t>threadIdx.x</a:t>
            </a:r>
            <a:r>
              <a:rPr lang="en-US" dirty="0">
                <a:latin typeface="Calibri" pitchFamily="-65" charset="0"/>
                <a:cs typeface="Arial" charset="0"/>
              </a:rPr>
              <a:t> == 0) {</a:t>
            </a: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   for (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=0; 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&lt;BLOCKSIZE-1; 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++) </a:t>
            </a: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	     *</a:t>
            </a:r>
            <a:r>
              <a:rPr lang="en-US" dirty="0" err="1">
                <a:latin typeface="Calibri" pitchFamily="-65" charset="0"/>
                <a:cs typeface="Arial" charset="0"/>
              </a:rPr>
              <a:t>d_sum</a:t>
            </a:r>
            <a:r>
              <a:rPr lang="en-US" dirty="0">
                <a:latin typeface="Calibri" pitchFamily="-65" charset="0"/>
                <a:cs typeface="Arial" charset="0"/>
              </a:rPr>
              <a:t> += </a:t>
            </a:r>
            <a:r>
              <a:rPr lang="en-US" dirty="0" err="1">
                <a:latin typeface="Calibri" pitchFamily="-65" charset="0"/>
                <a:cs typeface="Arial" charset="0"/>
              </a:rPr>
              <a:t>d_out</a:t>
            </a:r>
            <a:r>
              <a:rPr lang="en-US" dirty="0">
                <a:latin typeface="Calibri" pitchFamily="-65" charset="0"/>
                <a:cs typeface="Arial" charset="0"/>
              </a:rPr>
              <a:t>[</a:t>
            </a:r>
            <a:r>
              <a:rPr lang="en-US" dirty="0" err="1">
                <a:latin typeface="Calibri" pitchFamily="-65" charset="0"/>
                <a:cs typeface="Arial" charset="0"/>
              </a:rPr>
              <a:t>i</a:t>
            </a:r>
            <a:r>
              <a:rPr lang="en-US" dirty="0">
                <a:latin typeface="Calibri" pitchFamily="-65" charset="0"/>
                <a:cs typeface="Arial" charset="0"/>
              </a:rPr>
              <a:t>];</a:t>
            </a:r>
          </a:p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latin typeface="Calibri" pitchFamily="-65" charset="0"/>
                <a:cs typeface="Arial" charset="0"/>
              </a:rPr>
              <a:t>   }</a:t>
            </a:r>
            <a:endParaRPr lang="en-US" dirty="0">
              <a:latin typeface="Calibri" pitchFamily="-6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NEED TO MAKE SURE THINGS ARE DONE IN THE RIGHT ORDER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46" y="1947208"/>
            <a:ext cx="3973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there are two steps that share variables, we have to make sure that the first is done before the second starts.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457200" y="5105400"/>
            <a:ext cx="3276600" cy="1219200"/>
          </a:xfrm>
          <a:prstGeom prst="wedgeRoundRectCallout">
            <a:avLst>
              <a:gd name="adj1" fmla="val 84889"/>
              <a:gd name="adj2" fmla="val -106535"/>
              <a:gd name="adj3" fmla="val 16667"/>
            </a:avLst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Calibri" pitchFamily="-65" charset="0"/>
              </a:rPr>
              <a:t>This makes every thread in the </a:t>
            </a:r>
            <a:r>
              <a:rPr lang="en-US" sz="2000" dirty="0">
                <a:solidFill>
                  <a:srgbClr val="C00000"/>
                </a:solidFill>
                <a:latin typeface="Calibri" pitchFamily="-65" charset="0"/>
              </a:rPr>
              <a:t>block</a:t>
            </a:r>
            <a:r>
              <a:rPr lang="en-US" sz="2000" dirty="0">
                <a:solidFill>
                  <a:schemeClr val="bg1"/>
                </a:solidFill>
                <a:latin typeface="Calibri" pitchFamily="-65" charset="0"/>
              </a:rPr>
              <a:t> stop until all threads reach this point.</a:t>
            </a:r>
          </a:p>
          <a:p>
            <a:endParaRPr lang="en-US" sz="2000" dirty="0">
              <a:solidFill>
                <a:schemeClr val="bg1"/>
              </a:solidFill>
              <a:latin typeface="Calibri" pitchFamily="-65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2804" y="4191000"/>
            <a:ext cx="1794915" cy="30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lnSpc>
                <a:spcPct val="75000"/>
              </a:lnSpc>
              <a:spcBef>
                <a:spcPts val="900"/>
              </a:spcBef>
              <a:buSzPct val="100000"/>
            </a:pPr>
            <a:r>
              <a:rPr lang="en-US" dirty="0">
                <a:solidFill>
                  <a:srgbClr val="7030A0"/>
                </a:solidFill>
                <a:latin typeface="Calibri" pitchFamily="-65" charset="0"/>
                <a:cs typeface="Arial" charset="0"/>
              </a:rPr>
              <a:t> __</a:t>
            </a:r>
            <a:r>
              <a:rPr lang="en-US" dirty="0" err="1">
                <a:solidFill>
                  <a:srgbClr val="7030A0"/>
                </a:solidFill>
                <a:latin typeface="Calibri" pitchFamily="-65" charset="0"/>
                <a:cs typeface="Arial" charset="0"/>
              </a:rPr>
              <a:t>threadfence</a:t>
            </a:r>
            <a:r>
              <a:rPr lang="en-US" dirty="0">
                <a:solidFill>
                  <a:srgbClr val="7030A0"/>
                </a:solidFill>
                <a:latin typeface="Calibri" pitchFamily="-65" charset="0"/>
                <a:cs typeface="Arial" charset="0"/>
              </a:rPr>
              <a:t>();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C55DE05-2E8D-4599-B6A0-87E27462232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09700"/>
            <a:ext cx="8186232" cy="4762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en-US" i="1" dirty="0" smtClean="0"/>
              <a:t>Premature </a:t>
            </a:r>
            <a:r>
              <a:rPr lang="en-US" i="1" dirty="0"/>
              <a:t>optimization is the root of all evil</a:t>
            </a:r>
            <a:r>
              <a:rPr lang="en-US" dirty="0"/>
              <a:t> – </a:t>
            </a:r>
            <a:r>
              <a:rPr lang="en-US" dirty="0">
                <a:solidFill>
                  <a:schemeClr val="accent1"/>
                </a:solidFill>
              </a:rPr>
              <a:t>Donald Knuth</a:t>
            </a:r>
            <a:endParaRPr lang="en-US" altLang="en-US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endParaRPr lang="en-US" altLang="en-US" sz="1800" dirty="0"/>
          </a:p>
          <a:p>
            <a:pPr>
              <a:defRPr/>
            </a:pPr>
            <a:r>
              <a:rPr lang="en-US" altLang="en-US" dirty="0" smtClean="0"/>
              <a:t>“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Maximize</a:t>
            </a:r>
            <a:r>
              <a:rPr lang="en-US" altLang="en-US" dirty="0" smtClean="0"/>
              <a:t>” Simultaneous </a:t>
            </a:r>
            <a:r>
              <a:rPr lang="en-US" altLang="en-US" dirty="0" smtClean="0"/>
              <a:t>Threads on each SM</a:t>
            </a:r>
          </a:p>
          <a:p>
            <a:pPr>
              <a:defRPr/>
            </a:pPr>
            <a:r>
              <a:rPr lang="en-US" altLang="en-US" dirty="0" smtClean="0"/>
              <a:t>SM Resource Bottlenecks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Number of Registers</a:t>
            </a:r>
          </a:p>
          <a:p>
            <a:pPr lvl="1">
              <a:defRPr/>
            </a:pPr>
            <a:r>
              <a:rPr lang="en-US" altLang="en-US" dirty="0" smtClean="0"/>
              <a:t>Number of Threads</a:t>
            </a:r>
          </a:p>
          <a:p>
            <a:pPr lvl="1">
              <a:defRPr/>
            </a:pPr>
            <a:r>
              <a:rPr lang="en-US" altLang="en-US" dirty="0" smtClean="0"/>
              <a:t>Number of Blocks</a:t>
            </a:r>
          </a:p>
          <a:p>
            <a:pPr lvl="1">
              <a:defRPr/>
            </a:pPr>
            <a:r>
              <a:rPr lang="en-US" altLang="en-US" dirty="0" smtClean="0"/>
              <a:t>Shared Memory</a:t>
            </a:r>
          </a:p>
          <a:p>
            <a:pPr>
              <a:defRPr/>
            </a:pPr>
            <a:r>
              <a:rPr lang="en-US" altLang="en-US" dirty="0" smtClean="0"/>
              <a:t>Compile-Time Directives</a:t>
            </a:r>
          </a:p>
          <a:p>
            <a:pPr lvl="1">
              <a:defRPr/>
            </a:pPr>
            <a:r>
              <a:rPr lang="en-US" altLang="en-US" dirty="0" smtClean="0"/>
              <a:t>__</a:t>
            </a:r>
            <a:r>
              <a:rPr lang="en-US" altLang="en-US" dirty="0" err="1" smtClean="0"/>
              <a:t>launch_bounds</a:t>
            </a:r>
            <a:r>
              <a:rPr lang="en-US" altLang="en-US" dirty="0" smtClean="0"/>
              <a:t>__(Max Threads per Block, Min # Blocks)</a:t>
            </a:r>
          </a:p>
          <a:p>
            <a:pPr lvl="1">
              <a:defRPr/>
            </a:pPr>
            <a:r>
              <a:rPr lang="en-US" altLang="en-US" dirty="0" smtClean="0"/>
              <a:t>Advanced Idea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677D5D7-A89F-4EBF-9483-321D2C4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PERFORMANCE TIP #1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/>
          <a:p>
            <a:fld id="{C73FCF01-EFCD-C740-A879-00A8ACE2FE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3332027" y="3657600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484427" y="3657600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636827" y="3657600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3789227" y="3657600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3941627" y="3657600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C55DE05-2E8D-4599-B6A0-87E274622325}"/>
              </a:ext>
            </a:extLst>
          </p:cNvPr>
          <p:cNvSpPr txBox="1">
            <a:spLocks noChangeArrowheads="1"/>
          </p:cNvSpPr>
          <p:nvPr/>
        </p:nvSpPr>
        <p:spPr>
          <a:xfrm>
            <a:off x="500568" y="1181100"/>
            <a:ext cx="8338632" cy="201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  <a:defRPr/>
            </a:pPr>
            <a:r>
              <a:rPr lang="en-US" sz="3200" i="1" dirty="0" smtClean="0">
                <a:solidFill>
                  <a:schemeClr val="accent1"/>
                </a:solidFill>
              </a:rPr>
              <a:t>Coalesced Memory Accesses</a:t>
            </a:r>
            <a:endParaRPr lang="en-US" altLang="en-US" sz="3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altLang="en-US" dirty="0" smtClean="0"/>
              <a:t>Global Memory Accesses are Expensive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Tens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or </a:t>
            </a:r>
            <a:r>
              <a:rPr lang="en-US" altLang="en-US" dirty="0" smtClean="0">
                <a:solidFill>
                  <a:srgbClr val="FF0000"/>
                </a:solidFill>
              </a:rPr>
              <a:t>hundreds </a:t>
            </a:r>
            <a:r>
              <a:rPr lang="en-US" altLang="en-US" dirty="0" smtClean="0"/>
              <a:t>of clock cycles</a:t>
            </a:r>
          </a:p>
          <a:p>
            <a:pPr lvl="1">
              <a:defRPr/>
            </a:pPr>
            <a:r>
              <a:rPr lang="en-US" altLang="en-US" dirty="0" smtClean="0"/>
              <a:t>Can access </a:t>
            </a:r>
            <a:r>
              <a:rPr lang="en-US" altLang="en-US" dirty="0" smtClean="0">
                <a:solidFill>
                  <a:srgbClr val="00B050"/>
                </a:solidFill>
              </a:rPr>
              <a:t>up to 128 </a:t>
            </a:r>
            <a:r>
              <a:rPr lang="en-US" altLang="en-US" dirty="0" smtClean="0">
                <a:solidFill>
                  <a:srgbClr val="7030A0"/>
                </a:solidFill>
              </a:rPr>
              <a:t>consecutive</a:t>
            </a:r>
            <a:r>
              <a:rPr lang="en-US" altLang="en-US" dirty="0" smtClean="0">
                <a:solidFill>
                  <a:srgbClr val="00B050"/>
                </a:solidFill>
              </a:rPr>
              <a:t> bytes </a:t>
            </a:r>
            <a:r>
              <a:rPr lang="en-US" altLang="en-US" dirty="0" smtClean="0"/>
              <a:t>in one memory operation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Combine</a:t>
            </a:r>
            <a:r>
              <a:rPr lang="en-US" altLang="en-US" dirty="0" smtClean="0"/>
              <a:t> reads/writes of threads to adjacent memory locations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677D5D7-A89F-4EBF-9483-321D2C4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PERFORMANCE TIP #2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/>
          <a:p>
            <a:fld id="{C73FCF01-EFCD-C740-A879-00A8ACE2FEF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4090621" y="3657600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4271597" y="3657600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4434446" y="3657600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4600940" y="3657600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4762205" y="3657600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43181" y="3657600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106030" y="3657600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5294069" y="3657600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5455334" y="3657600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607734" y="3657600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70427" y="3657600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24200" y="3276600"/>
            <a:ext cx="9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 0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957446" y="3276600"/>
            <a:ext cx="9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 1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876800" y="3200400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310750" y="3276600"/>
            <a:ext cx="1089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/>
              <a:t>-1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456713" y="4495800"/>
            <a:ext cx="1144227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10667" y="4467225"/>
            <a:ext cx="1094040" cy="714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51949" y="5257800"/>
            <a:ext cx="249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Option 1</a:t>
            </a:r>
            <a:r>
              <a:rPr lang="en-US" dirty="0" smtClean="0"/>
              <a:t>: Load elements</a:t>
            </a:r>
          </a:p>
          <a:p>
            <a:r>
              <a:rPr lang="en-US" dirty="0" smtClean="0"/>
              <a:t>into shared memory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76149" y="5257800"/>
            <a:ext cx="371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Option 2</a:t>
            </a:r>
            <a:r>
              <a:rPr lang="en-US" dirty="0" smtClean="0"/>
              <a:t>: Redistribute array elements</a:t>
            </a:r>
          </a:p>
        </p:txBody>
      </p:sp>
      <p:sp>
        <p:nvSpPr>
          <p:cNvPr id="40" name="Cube 39"/>
          <p:cNvSpPr/>
          <p:nvPr/>
        </p:nvSpPr>
        <p:spPr>
          <a:xfrm>
            <a:off x="5541827" y="5667375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715000" y="5667375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5867400" y="5667375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6019800" y="5667375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6206854" y="5667375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6380027" y="5667375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ube 69"/>
          <p:cNvSpPr/>
          <p:nvPr/>
        </p:nvSpPr>
        <p:spPr>
          <a:xfrm>
            <a:off x="6532427" y="5667375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/>
          <p:cNvSpPr/>
          <p:nvPr/>
        </p:nvSpPr>
        <p:spPr>
          <a:xfrm>
            <a:off x="6684827" y="5667375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be 71"/>
          <p:cNvSpPr/>
          <p:nvPr/>
        </p:nvSpPr>
        <p:spPr>
          <a:xfrm>
            <a:off x="6858000" y="5667375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be 72"/>
          <p:cNvSpPr/>
          <p:nvPr/>
        </p:nvSpPr>
        <p:spPr>
          <a:xfrm>
            <a:off x="7031173" y="5667375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/>
          <p:cNvSpPr/>
          <p:nvPr/>
        </p:nvSpPr>
        <p:spPr>
          <a:xfrm>
            <a:off x="7183573" y="5667375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7335973" y="5667375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7502254" y="5667375"/>
            <a:ext cx="249373" cy="657225"/>
          </a:xfrm>
          <a:prstGeom prst="cube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7675427" y="5667375"/>
            <a:ext cx="249373" cy="657225"/>
          </a:xfrm>
          <a:prstGeom prst="cub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7827827" y="5667375"/>
            <a:ext cx="249373" cy="657225"/>
          </a:xfrm>
          <a:prstGeom prst="cub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ube 78"/>
          <p:cNvSpPr/>
          <p:nvPr/>
        </p:nvSpPr>
        <p:spPr>
          <a:xfrm>
            <a:off x="7980227" y="5667375"/>
            <a:ext cx="249373" cy="657225"/>
          </a:xfrm>
          <a:prstGeom prst="cube">
            <a:avLst/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9" grpId="0" animBg="1"/>
      <p:bldP spid="28" grpId="0" animBg="1"/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30" grpId="0"/>
      <p:bldP spid="31" grpId="0"/>
      <p:bldP spid="32" grpId="0"/>
      <p:bldP spid="38" grpId="0"/>
      <p:bldP spid="39" grpId="0"/>
      <p:bldP spid="40" grpId="0" animBg="1"/>
      <p:bldP spid="44" grpId="0" animBg="1"/>
      <p:bldP spid="48" grpId="0" animBg="1"/>
      <p:bldP spid="5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C55DE05-2E8D-4599-B6A0-87E274622325}"/>
              </a:ext>
            </a:extLst>
          </p:cNvPr>
          <p:cNvSpPr txBox="1">
            <a:spLocks noChangeArrowheads="1"/>
          </p:cNvSpPr>
          <p:nvPr/>
        </p:nvSpPr>
        <p:spPr>
          <a:xfrm>
            <a:off x="652968" y="1181100"/>
            <a:ext cx="7772400" cy="506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Single Codebase Approach</a:t>
            </a:r>
          </a:p>
          <a:p>
            <a:pPr lvl="1">
              <a:defRPr/>
            </a:pPr>
            <a:r>
              <a:rPr lang="en-US" altLang="en-US" dirty="0"/>
              <a:t>GPU Functionality Embedded in an Object-Oriented Framework</a:t>
            </a:r>
          </a:p>
          <a:p>
            <a:pPr lvl="1">
              <a:defRPr/>
            </a:pPr>
            <a:r>
              <a:rPr lang="en-US" altLang="en-US" dirty="0"/>
              <a:t>Interface should remain consistent</a:t>
            </a:r>
          </a:p>
          <a:p>
            <a:pPr lvl="1">
              <a:defRPr/>
            </a:pPr>
            <a:r>
              <a:rPr lang="en-US" altLang="en-US" dirty="0"/>
              <a:t>Multiple Parallel APIs could be supported</a:t>
            </a:r>
          </a:p>
          <a:p>
            <a:pPr lvl="2">
              <a:defRPr/>
            </a:pPr>
            <a:r>
              <a:rPr lang="en-US" altLang="en-US" dirty="0"/>
              <a:t>CUDA, OpenCL, </a:t>
            </a:r>
            <a:r>
              <a:rPr lang="en-US" altLang="en-US" dirty="0" err="1"/>
              <a:t>OpenMP</a:t>
            </a:r>
            <a:r>
              <a:rPr lang="en-US" altLang="en-US" dirty="0"/>
              <a:t>, </a:t>
            </a:r>
            <a:r>
              <a:rPr lang="en-US" altLang="en-US" dirty="0" err="1"/>
              <a:t>OpenACC</a:t>
            </a:r>
            <a:r>
              <a:rPr lang="en-US" altLang="en-US" dirty="0"/>
              <a:t>, etc.</a:t>
            </a:r>
          </a:p>
          <a:p>
            <a:pPr lvl="1">
              <a:defRPr/>
            </a:pPr>
            <a:r>
              <a:rPr lang="en-US" altLang="en-US" dirty="0"/>
              <a:t>#ifdef __NVCC__ 	…	#endif</a:t>
            </a:r>
          </a:p>
          <a:p>
            <a:pPr>
              <a:defRPr/>
            </a:pPr>
            <a:r>
              <a:rPr lang="en-US" altLang="en-US" dirty="0"/>
              <a:t>Gradual Implementation</a:t>
            </a:r>
          </a:p>
          <a:p>
            <a:pPr lvl="1">
              <a:defRPr/>
            </a:pPr>
            <a:r>
              <a:rPr lang="en-US" altLang="en-US" dirty="0"/>
              <a:t>Simple loops with many iterations</a:t>
            </a:r>
          </a:p>
          <a:p>
            <a:pPr lvl="1">
              <a:defRPr/>
            </a:pPr>
            <a:r>
              <a:rPr lang="en-US" altLang="en-US" dirty="0"/>
              <a:t>Compute intensive functions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677D5D7-A89F-4EBF-9483-321D2C4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CODING CONSIDERATIONS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/>
          <a:p>
            <a:fld id="{C73FCF01-EFCD-C740-A879-00A8ACE2FE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DESKTOP GPU – GTX 970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7200" y="1295400"/>
            <a:ext cx="472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1664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Processor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1050 MHz/1178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M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Hz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Clock Rate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GDDR5 Memory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256-bit</a:t>
            </a:r>
            <a:r>
              <a:rPr lang="en-US" sz="2200" dirty="0">
                <a:latin typeface="Arial" pitchFamily="34" charset="0"/>
              </a:rPr>
              <a:t> Memory Bus Width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224 GB/s </a:t>
            </a:r>
            <a:r>
              <a:rPr lang="en-US" sz="2200" dirty="0">
                <a:latin typeface="Arial" pitchFamily="34" charset="0"/>
              </a:rPr>
              <a:t>Memory Bandwidth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List Price: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$449 in Dec. 2017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3505200"/>
            <a:ext cx="4267200" cy="2895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13 Streaming Multiprocessors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dirty="0">
                <a:latin typeface="Arial" pitchFamily="34" charset="0"/>
              </a:rPr>
              <a:t>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has: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128 Processor Cores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32 Special Function Units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64 KB of Shared Memory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24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KB of L1 Cache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64K 32-bit registers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8 Instruction Issues/Cycle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481" r="26668" b="-370"/>
          <a:stretch/>
        </p:blipFill>
        <p:spPr>
          <a:xfrm>
            <a:off x="5257800" y="3505200"/>
            <a:ext cx="3116494" cy="3200400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445" r="1666" b="7037"/>
          <a:stretch/>
        </p:blipFill>
        <p:spPr>
          <a:xfrm>
            <a:off x="228600" y="1371600"/>
            <a:ext cx="3962400" cy="1794933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sz="1600" dirty="0" err="1" smtClean="0"/>
              <a:t>Jetscape</a:t>
            </a:r>
            <a:r>
              <a:rPr lang="en-US" sz="1600" dirty="0" smtClean="0"/>
              <a:t> Winter School 2018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/>
          <a:p>
            <a:fld id="{C73FCF01-EFCD-C740-A879-00A8ACE2FEF8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2353"/>
            <a:ext cx="8610600" cy="4918269"/>
          </a:xfrm>
        </p:spPr>
        <p:txBody>
          <a:bodyPr wrap="square">
            <a:spAutoFit/>
          </a:bodyPr>
          <a:lstStyle/>
          <a:p>
            <a:r>
              <a:rPr lang="en-US" dirty="0"/>
              <a:t>GPUs have a great deal of </a:t>
            </a:r>
            <a:r>
              <a:rPr lang="en-US" dirty="0">
                <a:solidFill>
                  <a:schemeClr val="tx2"/>
                </a:solidFill>
              </a:rPr>
              <a:t>computing power</a:t>
            </a:r>
            <a:endParaRPr lang="en-US" dirty="0"/>
          </a:p>
          <a:p>
            <a:r>
              <a:rPr lang="en-US" dirty="0"/>
              <a:t>Software tools like </a:t>
            </a:r>
            <a:r>
              <a:rPr lang="en-US" dirty="0" smtClean="0">
                <a:solidFill>
                  <a:schemeClr val="tx2"/>
                </a:solidFill>
              </a:rPr>
              <a:t>CUDA,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OpenCL,</a:t>
            </a:r>
            <a:r>
              <a:rPr lang="en-US" dirty="0" smtClean="0"/>
              <a:t> and </a:t>
            </a:r>
            <a:r>
              <a:rPr lang="en-US" dirty="0" err="1">
                <a:solidFill>
                  <a:schemeClr val="tx2"/>
                </a:solidFill>
              </a:rPr>
              <a:t>OpenACC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make GPUs easier </a:t>
            </a:r>
            <a:r>
              <a:rPr lang="en-US" dirty="0"/>
              <a:t>to use </a:t>
            </a:r>
            <a:r>
              <a:rPr lang="en-US" dirty="0" smtClean="0"/>
              <a:t>for non-graphics apps</a:t>
            </a:r>
            <a:endParaRPr lang="en-US" dirty="0"/>
          </a:p>
          <a:p>
            <a:r>
              <a:rPr lang="en-US" dirty="0"/>
              <a:t>Performance depends on the GPU architecture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Data parallel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You have to think </a:t>
            </a:r>
            <a:r>
              <a:rPr lang="en-US" dirty="0">
                <a:solidFill>
                  <a:schemeClr val="accent2"/>
                </a:solidFill>
              </a:rPr>
              <a:t>parallel</a:t>
            </a:r>
          </a:p>
          <a:p>
            <a:pPr lvl="1"/>
            <a:r>
              <a:rPr lang="en-US" dirty="0"/>
              <a:t>You often need different algorithms</a:t>
            </a:r>
          </a:p>
          <a:p>
            <a:pPr lvl="1"/>
            <a:r>
              <a:rPr lang="en-US" dirty="0"/>
              <a:t>At least, if you want to get </a:t>
            </a:r>
            <a:r>
              <a:rPr lang="en-US" dirty="0">
                <a:solidFill>
                  <a:srgbClr val="00B050"/>
                </a:solidFill>
              </a:rPr>
              <a:t>good performance</a:t>
            </a:r>
          </a:p>
          <a:p>
            <a:r>
              <a:rPr lang="en-US" dirty="0">
                <a:solidFill>
                  <a:schemeClr val="tx2"/>
                </a:solidFill>
              </a:rPr>
              <a:t>Good performance </a:t>
            </a:r>
            <a:r>
              <a:rPr lang="en-US" dirty="0">
                <a:solidFill>
                  <a:srgbClr val="00B050"/>
                </a:solidFill>
              </a:rPr>
              <a:t>is</a:t>
            </a:r>
            <a:r>
              <a:rPr lang="en-US" dirty="0">
                <a:solidFill>
                  <a:schemeClr val="tx2"/>
                </a:solidFill>
              </a:rPr>
              <a:t> possible </a:t>
            </a:r>
            <a:r>
              <a:rPr lang="en-US" dirty="0"/>
              <a:t>with some effort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THANKS!!!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95400"/>
            <a:ext cx="84582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dirty="0">
                <a:solidFill>
                  <a:schemeClr val="tx2"/>
                </a:solidFill>
                <a:latin typeface="Arial" pitchFamily="34" charset="0"/>
              </a:rPr>
              <a:t>For some of the Slides and Figures Courtesy of: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2200" dirty="0">
              <a:latin typeface="Arial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latin typeface="Arial" pitchFamily="34" charset="0"/>
              </a:rPr>
              <a:t>Mary Hall – University of Utah</a:t>
            </a:r>
          </a:p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latin typeface="Arial" pitchFamily="34" charset="0"/>
              </a:rPr>
              <a:t>NVIDIA Corporation Documentation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QUESTIONS??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02341" cy="405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5651956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Picture courtesy of Google Images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HIGH-END COMPUTE GPU – Kepler K40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19600" y="1295400"/>
            <a:ext cx="441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2880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Processor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745 MHz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Clock Rate (+Boost)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DDR5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384-bit</a:t>
            </a:r>
            <a:r>
              <a:rPr lang="en-US" sz="2200" dirty="0">
                <a:latin typeface="Arial" pitchFamily="34" charset="0"/>
              </a:rPr>
              <a:t> Memory Bus Width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288 GB/s </a:t>
            </a:r>
            <a:r>
              <a:rPr lang="en-US" sz="2200" dirty="0">
                <a:latin typeface="Arial" pitchFamily="34" charset="0"/>
              </a:rPr>
              <a:t>Memory Bandwidth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200" dirty="0">
                <a:latin typeface="Arial" pitchFamily="34" charset="0"/>
              </a:rPr>
              <a:t>List Price: </a:t>
            </a:r>
            <a:r>
              <a:rPr lang="en-US" sz="2200" dirty="0">
                <a:solidFill>
                  <a:srgbClr val="0070C0"/>
                </a:solidFill>
                <a:latin typeface="Arial" pitchFamily="34" charset="0"/>
              </a:rPr>
              <a:t>$3400 in Dec. 2017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505200"/>
            <a:ext cx="4267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15 Streaming Multiprocessors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200" dirty="0">
                <a:latin typeface="Arial" pitchFamily="34" charset="0"/>
              </a:rPr>
              <a:t>	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Each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has: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192 Processor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Cores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32 Special Function Units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48 KB of Shared Memory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16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KB of L1 Cache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64K 32-bit registers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8 Instruction Issues/Cycle</a:t>
            </a:r>
          </a:p>
        </p:txBody>
      </p:sp>
      <p:pic>
        <p:nvPicPr>
          <p:cNvPr id="7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3262313" cy="2683651"/>
          </a:xfrm>
        </p:spPr>
      </p:pic>
      <p:pic>
        <p:nvPicPr>
          <p:cNvPr id="1026" name="Picture 2" descr="TESLA GPU ACCELERATORS FOR SERV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4079631" cy="18288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MEMORY CONFIGURATION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3B8B1C-ACB2-4A3F-BC01-B55D7A108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5" r="3713"/>
          <a:stretch/>
        </p:blipFill>
        <p:spPr>
          <a:xfrm>
            <a:off x="762000" y="1070043"/>
            <a:ext cx="7620000" cy="50259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 GPU VS. CPU FP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B97343-E8D5-4265-ABA1-5A86EB3A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705600" cy="51744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339966"/>
                </a:solidFill>
                <a:latin typeface="Arial" pitchFamily="34" charset="0"/>
                <a:ea typeface="+mj-ea"/>
                <a:cs typeface="Arial" pitchFamily="34" charset="0"/>
              </a:rPr>
              <a:t> GPU VS. CPU MEMORY BANDWIDTH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D42CD1-86DF-4448-BD34-BF9867B6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6400800" cy="513130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C55DE05-2E8D-4599-B6A0-87E274622325}"/>
              </a:ext>
            </a:extLst>
          </p:cNvPr>
          <p:cNvSpPr txBox="1">
            <a:spLocks noChangeArrowheads="1"/>
          </p:cNvSpPr>
          <p:nvPr/>
        </p:nvSpPr>
        <p:spPr>
          <a:xfrm>
            <a:off x="652968" y="1181100"/>
            <a:ext cx="7772400" cy="506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CUDA: </a:t>
            </a:r>
            <a:r>
              <a:rPr lang="en-US" altLang="en-US" dirty="0">
                <a:solidFill>
                  <a:schemeClr val="accent1"/>
                </a:solidFill>
              </a:rPr>
              <a:t>https://developer.nvidia.com/cuda-zone</a:t>
            </a:r>
          </a:p>
          <a:p>
            <a:pPr lvl="1">
              <a:defRPr/>
            </a:pPr>
            <a:r>
              <a:rPr lang="en-US" altLang="en-US" dirty="0"/>
              <a:t>Programming API.</a:t>
            </a:r>
          </a:p>
          <a:p>
            <a:pPr lvl="1">
              <a:defRPr/>
            </a:pPr>
            <a:r>
              <a:rPr lang="en-US" altLang="en-US" dirty="0"/>
              <a:t>NVIDIA GPUs only. Not an open standard.</a:t>
            </a:r>
          </a:p>
          <a:p>
            <a:pPr lvl="1">
              <a:defRPr/>
            </a:pPr>
            <a:r>
              <a:rPr lang="en-US" altLang="en-US" dirty="0"/>
              <a:t>Offers many advanced features.</a:t>
            </a:r>
          </a:p>
          <a:p>
            <a:pPr>
              <a:defRPr/>
            </a:pPr>
            <a:r>
              <a:rPr lang="en-US" altLang="en-US" dirty="0"/>
              <a:t>OpenCL: </a:t>
            </a:r>
            <a:r>
              <a:rPr lang="en-US" altLang="en-US" dirty="0">
                <a:solidFill>
                  <a:schemeClr val="accent1"/>
                </a:solidFill>
              </a:rPr>
              <a:t>https://www.khronos.org/opencl/</a:t>
            </a:r>
          </a:p>
          <a:p>
            <a:pPr lvl="1">
              <a:defRPr/>
            </a:pPr>
            <a:r>
              <a:rPr lang="en-US" altLang="en-US" dirty="0"/>
              <a:t>Open Standard.</a:t>
            </a:r>
          </a:p>
          <a:p>
            <a:pPr lvl="1">
              <a:defRPr/>
            </a:pPr>
            <a:r>
              <a:rPr lang="en-US" altLang="en-US" dirty="0"/>
              <a:t>Also supports other multicore and many-core </a:t>
            </a:r>
            <a:r>
              <a:rPr lang="en-US" altLang="en-US" dirty="0" smtClean="0"/>
              <a:t>architectures: AMD-ATI GPUs, Xeon Phi.</a:t>
            </a:r>
            <a:endParaRPr lang="en-US" altLang="en-US" dirty="0"/>
          </a:p>
          <a:p>
            <a:pPr>
              <a:defRPr/>
            </a:pPr>
            <a:r>
              <a:rPr lang="en-US" altLang="en-US" dirty="0" err="1"/>
              <a:t>OpenACC</a:t>
            </a:r>
            <a:r>
              <a:rPr lang="en-US" altLang="en-US" dirty="0"/>
              <a:t>: </a:t>
            </a:r>
            <a:r>
              <a:rPr lang="en-US" altLang="en-US" dirty="0">
                <a:solidFill>
                  <a:schemeClr val="accent1"/>
                </a:solidFill>
              </a:rPr>
              <a:t>https://www.openacc.org/</a:t>
            </a:r>
          </a:p>
          <a:p>
            <a:pPr lvl="1">
              <a:defRPr/>
            </a:pPr>
            <a:r>
              <a:rPr lang="en-US" altLang="en-US" dirty="0"/>
              <a:t>Open Standard.</a:t>
            </a:r>
          </a:p>
          <a:p>
            <a:pPr lvl="1">
              <a:defRPr/>
            </a:pPr>
            <a:r>
              <a:rPr lang="en-US" altLang="en-US" dirty="0"/>
              <a:t>Programming based on directives: </a:t>
            </a:r>
            <a:r>
              <a:rPr lang="en-US" altLang="en-US" dirty="0">
                <a:solidFill>
                  <a:schemeClr val="accent1"/>
                </a:solidFill>
              </a:rPr>
              <a:t>#pragma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677D5D7-A89F-4EBF-9483-321D2C48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GPU PROGRAMMING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365125"/>
          </a:xfrm>
        </p:spPr>
        <p:txBody>
          <a:bodyPr/>
          <a:lstStyle/>
          <a:p>
            <a:fld id="{C73FCF01-EFCD-C740-A879-00A8ACE2FE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GPU PROGRAMMING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7004" y="1219200"/>
            <a:ext cx="84582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multi-threaded many-core model of computation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Threads are lightweight processes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Each thread solves part of the problem –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data parallel apps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The threads can all run simultaneously – massively parallel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You can create </a:t>
            </a:r>
            <a:r>
              <a:rPr lang="en-US" sz="2200" dirty="0">
                <a:solidFill>
                  <a:schemeClr val="accent1"/>
                </a:solidFill>
                <a:latin typeface="Arial" pitchFamily="34" charset="0"/>
              </a:rPr>
              <a:t>millions </a:t>
            </a:r>
            <a:r>
              <a:rPr lang="en-US" sz="2200" dirty="0">
                <a:latin typeface="Arial" pitchFamily="34" charset="0"/>
              </a:rPr>
              <a:t>of threads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A grid contains all the threads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The grid is divided into blocks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Each block has many threads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Each block runs </a:t>
            </a:r>
            <a:r>
              <a:rPr lang="en-US" sz="2200" dirty="0">
                <a:solidFill>
                  <a:schemeClr val="accent1"/>
                </a:solidFill>
                <a:latin typeface="Arial" pitchFamily="34" charset="0"/>
              </a:rPr>
              <a:t>independently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Blocks are assigned to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streaming multiprocessors (SM)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Can have </a:t>
            </a:r>
            <a:r>
              <a:rPr lang="en-US" sz="2200" dirty="0">
                <a:solidFill>
                  <a:schemeClr val="accent1"/>
                </a:solidFill>
                <a:latin typeface="Arial" pitchFamily="34" charset="0"/>
              </a:rPr>
              <a:t>more than one block </a:t>
            </a:r>
            <a:r>
              <a:rPr lang="en-US" sz="2200" dirty="0">
                <a:latin typeface="Arial" pitchFamily="34" charset="0"/>
              </a:rPr>
              <a:t>on the same SM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Run as many blocks </a:t>
            </a:r>
            <a:r>
              <a:rPr lang="en-US" sz="2200" dirty="0">
                <a:solidFill>
                  <a:schemeClr val="accent1"/>
                </a:solidFill>
                <a:latin typeface="Arial" pitchFamily="34" charset="0"/>
              </a:rPr>
              <a:t>simultaneously</a:t>
            </a:r>
            <a:r>
              <a:rPr lang="en-US" sz="2200" dirty="0">
                <a:latin typeface="Arial" pitchFamily="34" charset="0"/>
              </a:rPr>
              <a:t> as possible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200" dirty="0">
                <a:latin typeface="Arial" pitchFamily="34" charset="0"/>
              </a:rPr>
              <a:t>Threads are grouped into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warps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THREAD MODEL</a:t>
            </a:r>
            <a:endParaRPr lang="en-US" sz="3200" dirty="0"/>
          </a:p>
        </p:txBody>
      </p:sp>
      <p:sp>
        <p:nvSpPr>
          <p:cNvPr id="5" name="Text Box 105"/>
          <p:cNvSpPr txBox="1">
            <a:spLocks noChangeArrowheads="1"/>
          </p:cNvSpPr>
          <p:nvPr/>
        </p:nvSpPr>
        <p:spPr bwMode="auto">
          <a:xfrm>
            <a:off x="228600" y="1718846"/>
            <a:ext cx="2837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cs typeface="Arial" charset="0"/>
              </a:rPr>
              <a:t>Block 1 Warps</a:t>
            </a:r>
          </a:p>
        </p:txBody>
      </p:sp>
      <p:sp>
        <p:nvSpPr>
          <p:cNvPr id="6" name="Rectangle 73"/>
          <p:cNvSpPr>
            <a:spLocks noChangeArrowheads="1"/>
          </p:cNvSpPr>
          <p:nvPr/>
        </p:nvSpPr>
        <p:spPr bwMode="auto">
          <a:xfrm>
            <a:off x="76200" y="2025650"/>
            <a:ext cx="2663294" cy="2655262"/>
          </a:xfrm>
          <a:prstGeom prst="rect">
            <a:avLst/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4"/>
          <p:cNvSpPr>
            <a:spLocks noChangeArrowheads="1"/>
          </p:cNvSpPr>
          <p:nvPr/>
        </p:nvSpPr>
        <p:spPr bwMode="auto">
          <a:xfrm>
            <a:off x="228600" y="2178050"/>
            <a:ext cx="2663294" cy="2655262"/>
          </a:xfrm>
          <a:prstGeom prst="rect">
            <a:avLst/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cs typeface="Arial" charset="0"/>
              </a:rPr>
              <a:t>…</a:t>
            </a:r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455612" y="2406650"/>
            <a:ext cx="2597582" cy="2567550"/>
            <a:chOff x="568" y="2568"/>
            <a:chExt cx="1219" cy="1480"/>
          </a:xfrm>
          <a:noFill/>
        </p:grpSpPr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568" y="2568"/>
              <a:ext cx="1219" cy="1480"/>
            </a:xfrm>
            <a:prstGeom prst="rect">
              <a:avLst/>
            </a:prstGeom>
            <a:grpFill/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zh-TW" sz="1600" dirty="0">
                  <a:latin typeface="Tahoma" pitchFamily="-112" charset="0"/>
                  <a:cs typeface="Arial" charset="0"/>
                </a:rPr>
                <a:t>t0 t1 t2 … t31</a:t>
              </a:r>
              <a:endParaRPr lang="en-US" altLang="zh-TW" sz="1600" dirty="0">
                <a:cs typeface="Arial" charset="0"/>
              </a:endParaRPr>
            </a:p>
          </p:txBody>
        </p:sp>
        <p:sp>
          <p:nvSpPr>
            <p:cNvPr id="10" name="Freeform 77"/>
            <p:cNvSpPr>
              <a:spLocks/>
            </p:cNvSpPr>
            <p:nvPr/>
          </p:nvSpPr>
          <p:spPr bwMode="auto">
            <a:xfrm>
              <a:off x="70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auto">
            <a:xfrm>
              <a:off x="78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858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auto">
            <a:xfrm>
              <a:off x="932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100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108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1154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1228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1302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137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auto">
            <a:xfrm>
              <a:off x="145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276224" y="2025650"/>
            <a:ext cx="1190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>
                <a:cs typeface="Arial" charset="0"/>
              </a:rPr>
              <a:t>…</a:t>
            </a:r>
          </a:p>
        </p:txBody>
      </p:sp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3124200" y="2025650"/>
            <a:ext cx="2663294" cy="265526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90"/>
          <p:cNvSpPr>
            <a:spLocks noChangeArrowheads="1"/>
          </p:cNvSpPr>
          <p:nvPr/>
        </p:nvSpPr>
        <p:spPr bwMode="auto">
          <a:xfrm>
            <a:off x="3276600" y="2178050"/>
            <a:ext cx="2663294" cy="265526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cs typeface="Arial" charset="0"/>
              </a:rPr>
              <a:t>…</a:t>
            </a:r>
          </a:p>
        </p:txBody>
      </p:sp>
      <p:grpSp>
        <p:nvGrpSpPr>
          <p:cNvPr id="24" name="Group 91"/>
          <p:cNvGrpSpPr>
            <a:grpSpLocks/>
          </p:cNvGrpSpPr>
          <p:nvPr/>
        </p:nvGrpSpPr>
        <p:grpSpPr bwMode="auto">
          <a:xfrm>
            <a:off x="3503612" y="2406650"/>
            <a:ext cx="2597582" cy="2567550"/>
            <a:chOff x="568" y="2568"/>
            <a:chExt cx="1219" cy="1480"/>
          </a:xfrm>
          <a:noFill/>
        </p:grpSpPr>
        <p:sp>
          <p:nvSpPr>
            <p:cNvPr id="25" name="Text Box 92"/>
            <p:cNvSpPr txBox="1">
              <a:spLocks noChangeArrowheads="1"/>
            </p:cNvSpPr>
            <p:nvPr/>
          </p:nvSpPr>
          <p:spPr bwMode="auto">
            <a:xfrm>
              <a:off x="568" y="2568"/>
              <a:ext cx="1219" cy="1480"/>
            </a:xfrm>
            <a:prstGeom prst="rect">
              <a:avLst/>
            </a:prstGeom>
            <a:grpFill/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zh-TW" sz="1600" dirty="0">
                  <a:latin typeface="Tahoma" pitchFamily="-112" charset="0"/>
                  <a:cs typeface="Arial" charset="0"/>
                </a:rPr>
                <a:t>t0 t1 t2 … t31</a:t>
              </a:r>
              <a:endParaRPr lang="en-US" altLang="zh-TW" sz="1600" dirty="0">
                <a:cs typeface="Arial" charset="0"/>
              </a:endParaRPr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70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auto">
            <a:xfrm>
              <a:off x="78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858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auto">
            <a:xfrm>
              <a:off x="932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auto">
            <a:xfrm>
              <a:off x="100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auto">
            <a:xfrm>
              <a:off x="108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1154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1228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1302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137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auto">
            <a:xfrm>
              <a:off x="145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rgbClr val="FF66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3303216" y="2025650"/>
            <a:ext cx="1190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cs typeface="Arial" charset="0"/>
              </a:rPr>
              <a:t>…</a:t>
            </a:r>
          </a:p>
        </p:txBody>
      </p:sp>
      <p:sp>
        <p:nvSpPr>
          <p:cNvPr id="38" name="Text Box 106"/>
          <p:cNvSpPr txBox="1">
            <a:spLocks noChangeArrowheads="1"/>
          </p:cNvSpPr>
          <p:nvPr/>
        </p:nvSpPr>
        <p:spPr bwMode="auto">
          <a:xfrm>
            <a:off x="3554784" y="1720851"/>
            <a:ext cx="2837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cs typeface="Arial" charset="0"/>
              </a:rPr>
              <a:t>Block 2 Warps</a:t>
            </a:r>
          </a:p>
        </p:txBody>
      </p:sp>
      <p:sp>
        <p:nvSpPr>
          <p:cNvPr id="39" name="Rectangle 135"/>
          <p:cNvSpPr>
            <a:spLocks noChangeArrowheads="1"/>
          </p:cNvSpPr>
          <p:nvPr/>
        </p:nvSpPr>
        <p:spPr bwMode="auto">
          <a:xfrm>
            <a:off x="6143669" y="2025650"/>
            <a:ext cx="2663294" cy="26552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36"/>
          <p:cNvSpPr>
            <a:spLocks noChangeArrowheads="1"/>
          </p:cNvSpPr>
          <p:nvPr/>
        </p:nvSpPr>
        <p:spPr bwMode="auto">
          <a:xfrm>
            <a:off x="6296069" y="2178050"/>
            <a:ext cx="2663294" cy="26552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cs typeface="Arial" charset="0"/>
              </a:rPr>
              <a:t>…</a:t>
            </a:r>
          </a:p>
        </p:txBody>
      </p:sp>
      <p:grpSp>
        <p:nvGrpSpPr>
          <p:cNvPr id="41" name="Group 137"/>
          <p:cNvGrpSpPr>
            <a:grpSpLocks/>
          </p:cNvGrpSpPr>
          <p:nvPr/>
        </p:nvGrpSpPr>
        <p:grpSpPr bwMode="auto">
          <a:xfrm>
            <a:off x="6523081" y="2406650"/>
            <a:ext cx="2597582" cy="2567550"/>
            <a:chOff x="568" y="2568"/>
            <a:chExt cx="1219" cy="1480"/>
          </a:xfrm>
          <a:noFill/>
        </p:grpSpPr>
        <p:sp>
          <p:nvSpPr>
            <p:cNvPr id="42" name="Text Box 138"/>
            <p:cNvSpPr txBox="1">
              <a:spLocks noChangeArrowheads="1"/>
            </p:cNvSpPr>
            <p:nvPr/>
          </p:nvSpPr>
          <p:spPr bwMode="auto">
            <a:xfrm>
              <a:off x="568" y="2568"/>
              <a:ext cx="1219" cy="1480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zh-TW" sz="1600" dirty="0">
                  <a:latin typeface="Tahoma" pitchFamily="-112" charset="0"/>
                  <a:cs typeface="Arial" charset="0"/>
                </a:rPr>
                <a:t>t0 t1 t2 … t31</a:t>
              </a:r>
              <a:endParaRPr lang="en-US" altLang="zh-TW" sz="1600" dirty="0">
                <a:cs typeface="Arial" charset="0"/>
              </a:endParaRPr>
            </a:p>
          </p:txBody>
        </p:sp>
        <p:sp>
          <p:nvSpPr>
            <p:cNvPr id="43" name="Freeform 139"/>
            <p:cNvSpPr>
              <a:spLocks/>
            </p:cNvSpPr>
            <p:nvPr/>
          </p:nvSpPr>
          <p:spPr bwMode="auto">
            <a:xfrm>
              <a:off x="70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0"/>
            <p:cNvSpPr>
              <a:spLocks/>
            </p:cNvSpPr>
            <p:nvPr/>
          </p:nvSpPr>
          <p:spPr bwMode="auto">
            <a:xfrm>
              <a:off x="784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1"/>
            <p:cNvSpPr>
              <a:spLocks/>
            </p:cNvSpPr>
            <p:nvPr/>
          </p:nvSpPr>
          <p:spPr bwMode="auto">
            <a:xfrm>
              <a:off x="858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2"/>
            <p:cNvSpPr>
              <a:spLocks/>
            </p:cNvSpPr>
            <p:nvPr/>
          </p:nvSpPr>
          <p:spPr bwMode="auto">
            <a:xfrm>
              <a:off x="932" y="2858"/>
              <a:ext cx="166" cy="1070"/>
            </a:xfrm>
            <a:custGeom>
              <a:avLst/>
              <a:gdLst>
                <a:gd name="T0" fmla="*/ 45 w 208"/>
                <a:gd name="T1" fmla="*/ 0 h 1536"/>
                <a:gd name="T2" fmla="*/ 160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5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5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3"/>
            <p:cNvSpPr>
              <a:spLocks/>
            </p:cNvSpPr>
            <p:nvPr/>
          </p:nvSpPr>
          <p:spPr bwMode="auto">
            <a:xfrm>
              <a:off x="100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4"/>
            <p:cNvSpPr>
              <a:spLocks/>
            </p:cNvSpPr>
            <p:nvPr/>
          </p:nvSpPr>
          <p:spPr bwMode="auto">
            <a:xfrm>
              <a:off x="108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45"/>
            <p:cNvSpPr>
              <a:spLocks/>
            </p:cNvSpPr>
            <p:nvPr/>
          </p:nvSpPr>
          <p:spPr bwMode="auto">
            <a:xfrm>
              <a:off x="1154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6"/>
            <p:cNvSpPr>
              <a:spLocks/>
            </p:cNvSpPr>
            <p:nvPr/>
          </p:nvSpPr>
          <p:spPr bwMode="auto">
            <a:xfrm>
              <a:off x="1228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47"/>
            <p:cNvSpPr>
              <a:spLocks/>
            </p:cNvSpPr>
            <p:nvPr/>
          </p:nvSpPr>
          <p:spPr bwMode="auto">
            <a:xfrm>
              <a:off x="1302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8"/>
            <p:cNvSpPr>
              <a:spLocks/>
            </p:cNvSpPr>
            <p:nvPr/>
          </p:nvSpPr>
          <p:spPr bwMode="auto">
            <a:xfrm>
              <a:off x="1376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9"/>
            <p:cNvSpPr>
              <a:spLocks/>
            </p:cNvSpPr>
            <p:nvPr/>
          </p:nvSpPr>
          <p:spPr bwMode="auto">
            <a:xfrm>
              <a:off x="1450" y="2858"/>
              <a:ext cx="165" cy="1070"/>
            </a:xfrm>
            <a:custGeom>
              <a:avLst/>
              <a:gdLst>
                <a:gd name="T0" fmla="*/ 44 w 208"/>
                <a:gd name="T1" fmla="*/ 0 h 1536"/>
                <a:gd name="T2" fmla="*/ 159 w 208"/>
                <a:gd name="T3" fmla="*/ 134 h 1536"/>
                <a:gd name="T4" fmla="*/ 6 w 208"/>
                <a:gd name="T5" fmla="*/ 234 h 1536"/>
                <a:gd name="T6" fmla="*/ 121 w 208"/>
                <a:gd name="T7" fmla="*/ 368 h 1536"/>
                <a:gd name="T8" fmla="*/ 6 w 208"/>
                <a:gd name="T9" fmla="*/ 502 h 1536"/>
                <a:gd name="T10" fmla="*/ 121 w 208"/>
                <a:gd name="T11" fmla="*/ 568 h 1536"/>
                <a:gd name="T12" fmla="*/ 44 w 208"/>
                <a:gd name="T13" fmla="*/ 669 h 1536"/>
                <a:gd name="T14" fmla="*/ 121 w 208"/>
                <a:gd name="T15" fmla="*/ 769 h 1536"/>
                <a:gd name="T16" fmla="*/ 6 w 208"/>
                <a:gd name="T17" fmla="*/ 869 h 1536"/>
                <a:gd name="T18" fmla="*/ 83 w 208"/>
                <a:gd name="T19" fmla="*/ 936 h 1536"/>
                <a:gd name="T20" fmla="*/ 44 w 208"/>
                <a:gd name="T21" fmla="*/ 1070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1536"/>
                <a:gd name="T35" fmla="*/ 208 w 208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grp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150"/>
          <p:cNvSpPr txBox="1">
            <a:spLocks noChangeArrowheads="1"/>
          </p:cNvSpPr>
          <p:nvPr/>
        </p:nvSpPr>
        <p:spPr bwMode="auto">
          <a:xfrm>
            <a:off x="6343693" y="2025650"/>
            <a:ext cx="11905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>
                <a:cs typeface="Arial" charset="0"/>
              </a:rPr>
              <a:t>…</a:t>
            </a:r>
          </a:p>
        </p:txBody>
      </p:sp>
      <p:sp>
        <p:nvSpPr>
          <p:cNvPr id="55" name="Text Box 151"/>
          <p:cNvSpPr txBox="1">
            <a:spLocks noChangeArrowheads="1"/>
          </p:cNvSpPr>
          <p:nvPr/>
        </p:nvSpPr>
        <p:spPr bwMode="auto">
          <a:xfrm>
            <a:off x="6448469" y="1720851"/>
            <a:ext cx="2847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cs typeface="Arial" charset="0"/>
              </a:rPr>
              <a:t>Block 3 Warps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720851"/>
            <a:ext cx="9120663" cy="35369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851531" y="12192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The Grid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Jetscape Winter School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CF01-EFCD-C740-A879-00A8ACE2FE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WSU</Template>
  <TotalTime>1952</TotalTime>
  <Words>957</Words>
  <Application>Microsoft Office PowerPoint</Application>
  <PresentationFormat>On-screen Show (4:3)</PresentationFormat>
  <Paragraphs>253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PMingLiU</vt:lpstr>
      <vt:lpstr>Arial</vt:lpstr>
      <vt:lpstr>Calibri</vt:lpstr>
      <vt:lpstr>Comic Sans MS</vt:lpstr>
      <vt:lpstr>Courier New</vt:lpstr>
      <vt:lpstr>Tahoma</vt:lpstr>
      <vt:lpstr>Times New Roman</vt:lpstr>
      <vt:lpstr>Wingdings</vt:lpstr>
      <vt:lpstr>WSU</vt:lpstr>
      <vt:lpstr>Computing on GPUs  Loren Schwiebert Department of Computer Science Wayne State University loren@wayne.edu</vt:lpstr>
      <vt:lpstr>DESKTOP GPU – GTX 970</vt:lpstr>
      <vt:lpstr>HIGH-END COMPUTE GPU – Kepler K40</vt:lpstr>
      <vt:lpstr>MEMORY CONFIGURATION</vt:lpstr>
      <vt:lpstr>PowerPoint Presentation</vt:lpstr>
      <vt:lpstr>PowerPoint Presentation</vt:lpstr>
      <vt:lpstr>GPU PROGRAMMING</vt:lpstr>
      <vt:lpstr>GPU PROGRAMMING</vt:lpstr>
      <vt:lpstr>THREAD MODEL</vt:lpstr>
      <vt:lpstr>PowerPoint Presentation</vt:lpstr>
      <vt:lpstr>IT’S NOT THIS</vt:lpstr>
      <vt:lpstr>AND IT’S NOT THIS</vt:lpstr>
      <vt:lpstr>IT’S THIS!</vt:lpstr>
      <vt:lpstr>CUDA</vt:lpstr>
      <vt:lpstr>PowerPoint Presentation</vt:lpstr>
      <vt:lpstr>PowerPoint Presentation</vt:lpstr>
      <vt:lpstr>PERFORMANCE TIP #1</vt:lpstr>
      <vt:lpstr>PERFORMANCE TIP #2</vt:lpstr>
      <vt:lpstr>CODING CONSIDERATIONS</vt:lpstr>
      <vt:lpstr>PowerPoint Presentation</vt:lpstr>
      <vt:lpstr>THANKS!!!</vt:lpstr>
      <vt:lpstr>QUESTIONS??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Gaming Cards: Not Just for Fun Anymore  Loren Schwiebert Department of Computer Science Wayne State University</dc:title>
  <dc:creator>Loren</dc:creator>
  <cp:lastModifiedBy>Owner</cp:lastModifiedBy>
  <cp:revision>266</cp:revision>
  <dcterms:created xsi:type="dcterms:W3CDTF">2012-02-16T23:29:15Z</dcterms:created>
  <dcterms:modified xsi:type="dcterms:W3CDTF">2018-01-04T18:27:59Z</dcterms:modified>
</cp:coreProperties>
</file>