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mp4" ContentType="video/mp4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18" r:id="rId1"/>
  </p:sldMasterIdLst>
  <p:notesMasterIdLst>
    <p:notesMasterId r:id="rId34"/>
  </p:notesMasterIdLst>
  <p:handoutMasterIdLst>
    <p:handoutMasterId r:id="rId35"/>
  </p:handoutMasterIdLst>
  <p:sldIdLst>
    <p:sldId id="257" r:id="rId2"/>
    <p:sldId id="417" r:id="rId3"/>
    <p:sldId id="424" r:id="rId4"/>
    <p:sldId id="420" r:id="rId5"/>
    <p:sldId id="421" r:id="rId6"/>
    <p:sldId id="422" r:id="rId7"/>
    <p:sldId id="423" r:id="rId8"/>
    <p:sldId id="425" r:id="rId9"/>
    <p:sldId id="426" r:id="rId10"/>
    <p:sldId id="427" r:id="rId11"/>
    <p:sldId id="428" r:id="rId12"/>
    <p:sldId id="429" r:id="rId13"/>
    <p:sldId id="431" r:id="rId14"/>
    <p:sldId id="432" r:id="rId15"/>
    <p:sldId id="433" r:id="rId16"/>
    <p:sldId id="435" r:id="rId17"/>
    <p:sldId id="436" r:id="rId18"/>
    <p:sldId id="437" r:id="rId19"/>
    <p:sldId id="438" r:id="rId20"/>
    <p:sldId id="439" r:id="rId21"/>
    <p:sldId id="440" r:id="rId22"/>
    <p:sldId id="442" r:id="rId23"/>
    <p:sldId id="444" r:id="rId24"/>
    <p:sldId id="445" r:id="rId25"/>
    <p:sldId id="462" r:id="rId26"/>
    <p:sldId id="447" r:id="rId27"/>
    <p:sldId id="449" r:id="rId28"/>
    <p:sldId id="450" r:id="rId29"/>
    <p:sldId id="453" r:id="rId30"/>
    <p:sldId id="455" r:id="rId31"/>
    <p:sldId id="326" r:id="rId32"/>
    <p:sldId id="463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DC"/>
    <a:srgbClr val="094700"/>
    <a:srgbClr val="5DA505"/>
    <a:srgbClr val="D40000"/>
    <a:srgbClr val="084000"/>
    <a:srgbClr val="FC2B09"/>
    <a:srgbClr val="63AD00"/>
    <a:srgbClr val="C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3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DB64B-0CCC-5042-85E7-ECA61B97091F}" type="datetime1">
              <a:rPr lang="en-US" smtClean="0"/>
              <a:pPr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46AD-A23B-2344-A309-0A2409A64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8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9067-E6EA-5142-87FF-D5A1D40E33DB}" type="datetime1">
              <a:rPr lang="en-US" smtClean="0"/>
              <a:pPr/>
              <a:t>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0E7E-5AAE-4C43-94AC-05EB48378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4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0E7E-5AAE-4C43-94AC-05EB48378B2A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Here</a:t>
            </a:r>
            <a:r>
              <a:rPr lang="en-US" altLang="zh-CN" baseline="0" dirty="0" smtClean="0"/>
              <a:t> is our results at the LHC energy. Our theoretical results can describe the CMS data well and have same energy dependence of the nuclear modification. Results with qhat_0 is 4 GeV^2/fm can fit the data best. Then lets see the results at RHIC energy, see whether we can describe the STAR results.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F4DDB-E4D9-4A0F-BF92-118BCD8D8B0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(The</a:t>
            </a:r>
            <a:r>
              <a:rPr lang="en-US" altLang="zh-CN" baseline="0" dirty="0" smtClean="0"/>
              <a:t> first reason of the non-monotonic behavior is )/( One factor cause the non-monotonic behavior is  ) the medium induced </a:t>
            </a:r>
            <a:r>
              <a:rPr lang="en-US" altLang="zh-CN" baseline="0" dirty="0" err="1" smtClean="0"/>
              <a:t>parton</a:t>
            </a:r>
            <a:r>
              <a:rPr lang="en-US" altLang="zh-CN" baseline="0" dirty="0" smtClean="0"/>
              <a:t> splitting function from higher-twist formalism is suppressed by a factor of 1/k^2 compared to the vacuum </a:t>
            </a:r>
            <a:r>
              <a:rPr lang="en-US" altLang="zh-CN" baseline="0" dirty="0" err="1" smtClean="0"/>
              <a:t>parton</a:t>
            </a:r>
            <a:r>
              <a:rPr lang="en-US" altLang="zh-CN" baseline="0" dirty="0" smtClean="0"/>
              <a:t> splitting function.(note that k_\</a:t>
            </a:r>
            <a:r>
              <a:rPr lang="en-US" altLang="zh-CN" baseline="0" dirty="0" err="1" smtClean="0"/>
              <a:t>perp</a:t>
            </a:r>
            <a:r>
              <a:rPr lang="en-US" altLang="zh-CN" baseline="0" dirty="0" smtClean="0"/>
              <a:t> the </a:t>
            </a:r>
            <a:r>
              <a:rPr lang="en-US" altLang="zh-CN" baseline="0" dirty="0" err="1" smtClean="0"/>
              <a:t>the</a:t>
            </a:r>
            <a:r>
              <a:rPr lang="en-US" altLang="zh-CN" baseline="0" dirty="0" smtClean="0"/>
              <a:t> transverse momentum of radiated </a:t>
            </a:r>
            <a:r>
              <a:rPr lang="en-US" altLang="zh-CN" baseline="0" dirty="0" err="1" smtClean="0"/>
              <a:t>parton</a:t>
            </a:r>
            <a:r>
              <a:rPr lang="en-US" altLang="zh-CN" baseline="0" dirty="0" smtClean="0"/>
              <a:t> relative to the parent </a:t>
            </a:r>
            <a:r>
              <a:rPr lang="en-US" altLang="zh-CN" baseline="0" dirty="0" err="1" smtClean="0"/>
              <a:t>parton</a:t>
            </a:r>
            <a:r>
              <a:rPr lang="en-US" altLang="zh-CN" baseline="0" dirty="0" smtClean="0"/>
              <a:t>) For defined cone size R, k_\</a:t>
            </a:r>
            <a:r>
              <a:rPr lang="en-US" altLang="zh-CN" baseline="0" dirty="0" err="1" smtClean="0"/>
              <a:t>perp</a:t>
            </a:r>
            <a:r>
              <a:rPr lang="en-US" altLang="zh-CN" baseline="0" dirty="0" smtClean="0"/>
              <a:t> is</a:t>
            </a:r>
            <a:r>
              <a:rPr lang="en-US" altLang="zh-CN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proportional to the jet energy.  So when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 energy/</a:t>
            </a:r>
            <a:r>
              <a:rPr lang="en-US" altLang="zh-CN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large enough, the contribution from medium induced splitting function can be neglected. As shown in this plot the contribution fraction of the medium induced part decreases with increasing jet </a:t>
            </a:r>
            <a:r>
              <a:rPr lang="en-US" altLang="zh-CN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pT.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This explain the observation by CMS collaboration, that the nuclear modification decreases with increasing jet </a:t>
            </a:r>
            <a:r>
              <a:rPr lang="en-US" altLang="zh-CN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pT.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F4DDB-E4D9-4A0F-BF92-118BCD8D8B0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0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All former results are</a:t>
            </a:r>
            <a:r>
              <a:rPr lang="en-US" altLang="zh-CN" baseline="0" dirty="0" smtClean="0"/>
              <a:t> obtained under the assumption that the two </a:t>
            </a:r>
            <a:r>
              <a:rPr lang="en-US" altLang="zh-CN" baseline="0" dirty="0" err="1" smtClean="0"/>
              <a:t>subjets</a:t>
            </a:r>
            <a:r>
              <a:rPr lang="en-US" altLang="zh-CN" baseline="0" dirty="0" smtClean="0"/>
              <a:t> lose energy coherently. Actually, they can also lose energy incoherently, if they can resolved by the medium as two independent jets. Whether they are treat as/(regarded as) two independent jets depends on the relation of t</a:t>
            </a:r>
            <a:r>
              <a:rPr lang="en-US" altLang="zh-CN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ransverse separation 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of two </a:t>
            </a:r>
            <a:r>
              <a:rPr lang="en-US" altLang="zh-CN" sz="1200" baseline="0" dirty="0" err="1" smtClean="0">
                <a:solidFill>
                  <a:schemeClr val="tx1"/>
                </a:solidFill>
              </a:rPr>
              <a:t>subjets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, the transverse wavelength of the </a:t>
            </a:r>
            <a:r>
              <a:rPr lang="en-US" altLang="zh-CN" sz="1200" baseline="0" dirty="0" err="1" smtClean="0">
                <a:solidFill>
                  <a:schemeClr val="tx1"/>
                </a:solidFill>
              </a:rPr>
              <a:t>subjets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 and the m</a:t>
            </a:r>
            <a:r>
              <a:rPr lang="en-US" altLang="zh-CN" sz="1200" dirty="0" smtClean="0"/>
              <a:t>edium transverse resolution scale. </a:t>
            </a:r>
          </a:p>
          <a:p>
            <a:r>
              <a:rPr lang="en-US" altLang="zh-CN" sz="1200" baseline="0" dirty="0" smtClean="0">
                <a:solidFill>
                  <a:schemeClr val="tx1"/>
                </a:solidFill>
              </a:rPr>
              <a:t>Note that the transverse wavelength of the </a:t>
            </a:r>
            <a:r>
              <a:rPr lang="en-US" altLang="zh-CN" sz="1200" baseline="0" dirty="0" err="1" smtClean="0">
                <a:solidFill>
                  <a:schemeClr val="tx1"/>
                </a:solidFill>
              </a:rPr>
              <a:t>subjets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 becomes smaller as parent jet energy increases, which means for fixed angle, </a:t>
            </a:r>
            <a:r>
              <a:rPr lang="en-US" altLang="zh-CN" sz="1200" baseline="0" dirty="0" err="1" smtClean="0">
                <a:solidFill>
                  <a:schemeClr val="tx1"/>
                </a:solidFill>
              </a:rPr>
              <a:t>subjets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 </a:t>
            </a:r>
            <a:r>
              <a:rPr lang="en-US" altLang="zh-CN" sz="1200" baseline="0" dirty="0" err="1" smtClean="0">
                <a:solidFill>
                  <a:schemeClr val="tx1"/>
                </a:solidFill>
              </a:rPr>
              <a:t>splitted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 from higher energy parent jet can be easier </a:t>
            </a:r>
            <a:r>
              <a:rPr lang="en-US" altLang="zh-CN" sz="1200" baseline="0" dirty="0" err="1" smtClean="0">
                <a:solidFill>
                  <a:schemeClr val="tx1"/>
                </a:solidFill>
              </a:rPr>
              <a:t>resoveld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.(at least in vacuum)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F4DDB-E4D9-4A0F-BF92-118BCD8D8B06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6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0E7E-5AAE-4C43-94AC-05EB48378B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7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3581-2700-4052-9CA1-293710C31ED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3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Gaussian Width 0.6</a:t>
            </a:r>
          </a:p>
          <a:p>
            <a:r>
              <a:rPr lang="en-US" altLang="zh-CN" dirty="0"/>
              <a:t>Grid size x y 0.16 </a:t>
            </a:r>
            <a:r>
              <a:rPr lang="en-US" altLang="zh-CN" dirty="0" err="1"/>
              <a:t>fm</a:t>
            </a:r>
            <a:r>
              <a:rPr lang="en-US" altLang="zh-CN" dirty="0"/>
              <a:t> z 0.3</a:t>
            </a:r>
          </a:p>
          <a:p>
            <a:r>
              <a:rPr lang="en-US" altLang="zh-CN" dirty="0"/>
              <a:t>Tau step 0.02</a:t>
            </a:r>
          </a:p>
          <a:p>
            <a:r>
              <a:rPr lang="en-US" altLang="zh-CN" dirty="0"/>
              <a:t>6 min</a:t>
            </a:r>
          </a:p>
          <a:p>
            <a:r>
              <a:rPr lang="en-US" altLang="zh-CN" dirty="0"/>
              <a:t>No difference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3581-2700-4052-9CA1-293710C31ED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7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Gaussian Width 0.6</a:t>
            </a:r>
          </a:p>
          <a:p>
            <a:r>
              <a:rPr lang="en-US" altLang="zh-CN" dirty="0"/>
              <a:t>Grid size x y 0.16 </a:t>
            </a:r>
            <a:r>
              <a:rPr lang="en-US" altLang="zh-CN" dirty="0" err="1"/>
              <a:t>fm</a:t>
            </a:r>
            <a:r>
              <a:rPr lang="en-US" altLang="zh-CN" dirty="0"/>
              <a:t> z 0.3</a:t>
            </a:r>
          </a:p>
          <a:p>
            <a:r>
              <a:rPr lang="en-US" altLang="zh-CN" dirty="0"/>
              <a:t>Tau step 0.02</a:t>
            </a:r>
          </a:p>
          <a:p>
            <a:r>
              <a:rPr lang="en-US" altLang="zh-CN" dirty="0"/>
              <a:t>6 min</a:t>
            </a:r>
          </a:p>
          <a:p>
            <a:r>
              <a:rPr lang="en-US" altLang="zh-CN" dirty="0"/>
              <a:t>No difference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3581-2700-4052-9CA1-293710C31ED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8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3581-2700-4052-9CA1-293710C31ED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8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1.01 2.11</a:t>
            </a:r>
          </a:p>
          <a:p>
            <a:endParaRPr lang="en-US" altLang="zh-CN" dirty="0"/>
          </a:p>
          <a:p>
            <a:r>
              <a:rPr lang="en-US" altLang="zh-CN" dirty="0"/>
              <a:t>0.95 1.82</a:t>
            </a:r>
          </a:p>
          <a:p>
            <a:endParaRPr lang="en-US" altLang="zh-CN" dirty="0"/>
          </a:p>
          <a:p>
            <a:r>
              <a:rPr lang="en-US" altLang="zh-CN" dirty="0"/>
              <a:t>0.82 1.62</a:t>
            </a:r>
          </a:p>
          <a:p>
            <a:endParaRPr lang="en-US" altLang="zh-CN" dirty="0"/>
          </a:p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3581-2700-4052-9CA1-293710C31ED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91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reason we study jet splitting function is that the jet splitting</a:t>
            </a:r>
            <a:r>
              <a:rPr lang="en-US" altLang="zh-CN" baseline="0" dirty="0" smtClean="0"/>
              <a:t> function can represent the </a:t>
            </a:r>
            <a:r>
              <a:rPr lang="en-US" altLang="zh-CN" baseline="0" dirty="0" err="1" smtClean="0"/>
              <a:t>parton</a:t>
            </a:r>
            <a:r>
              <a:rPr lang="en-US" altLang="zh-CN" baseline="0" dirty="0" smtClean="0"/>
              <a:t> splitting function to a great extent, whose modification can detect the medium induced radiation process directly.  T</a:t>
            </a:r>
            <a:r>
              <a:rPr lang="en-US" altLang="zh-CN" dirty="0" smtClean="0"/>
              <a:t>he way of CMS and</a:t>
            </a:r>
            <a:r>
              <a:rPr lang="en-US" altLang="zh-CN" baseline="0" dirty="0" smtClean="0"/>
              <a:t> STAR</a:t>
            </a:r>
            <a:r>
              <a:rPr lang="en-US" altLang="zh-CN" dirty="0" smtClean="0"/>
              <a:t> to study/measure the jet splitting</a:t>
            </a:r>
            <a:r>
              <a:rPr lang="en-US" altLang="zh-CN" baseline="0" dirty="0" smtClean="0"/>
              <a:t> function in </a:t>
            </a:r>
            <a:r>
              <a:rPr lang="en-US" altLang="zh-CN" baseline="0" dirty="0" err="1" smtClean="0"/>
              <a:t>softdrop</a:t>
            </a:r>
            <a:r>
              <a:rPr lang="en-US" altLang="zh-CN" baseline="0" dirty="0" smtClean="0"/>
              <a:t> jet grooming algorithm. In the way, An anti-</a:t>
            </a:r>
            <a:r>
              <a:rPr lang="en-US" altLang="zh-CN" baseline="0" dirty="0" err="1" smtClean="0"/>
              <a:t>kt</a:t>
            </a:r>
            <a:r>
              <a:rPr lang="en-US" altLang="zh-CN" baseline="0" dirty="0" smtClean="0"/>
              <a:t> jet is firstly re-clustered with CA algorithm, and then de-clustered by </a:t>
            </a:r>
            <a:r>
              <a:rPr lang="en-US" altLang="zh-CN" baseline="0" dirty="0" err="1" smtClean="0"/>
              <a:t>droping</a:t>
            </a:r>
            <a:r>
              <a:rPr lang="en-US" altLang="zh-CN" baseline="0" dirty="0" smtClean="0"/>
              <a:t> the softer branches until finding two </a:t>
            </a:r>
            <a:r>
              <a:rPr lang="en-US" altLang="zh-CN" baseline="0" dirty="0" err="1" smtClean="0"/>
              <a:t>subjets</a:t>
            </a:r>
            <a:r>
              <a:rPr lang="en-US" altLang="zh-CN" baseline="0" dirty="0" smtClean="0"/>
              <a:t> satisfying this relation. Here </a:t>
            </a:r>
            <a:r>
              <a:rPr lang="en-US" altLang="zh-CN" baseline="0" dirty="0" err="1" smtClean="0"/>
              <a:t>zg</a:t>
            </a:r>
            <a:r>
              <a:rPr lang="en-US" altLang="zh-CN" baseline="0" dirty="0" smtClean="0"/>
              <a:t> is the defined momentum sharing fraction of the groomed jets, whose distribution is jet splitting function. In measurement of CMS AND STAR, beta=0 , delta R=0.1 and </a:t>
            </a:r>
            <a:r>
              <a:rPr lang="en-US" altLang="zh-CN" baseline="0" dirty="0" err="1" smtClean="0"/>
              <a:t>z_cut</a:t>
            </a:r>
            <a:r>
              <a:rPr lang="en-US" altLang="zh-CN" baseline="0" dirty="0" smtClean="0"/>
              <a:t>=0.1 is chosen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F4DDB-E4D9-4A0F-BF92-118BCD8D8B0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Then let’s see what’s the situation</a:t>
            </a:r>
            <a:r>
              <a:rPr lang="en-US" altLang="zh-CN" baseline="0" dirty="0" smtClean="0"/>
              <a:t> in</a:t>
            </a:r>
            <a:r>
              <a:rPr lang="en-US" altLang="zh-CN" dirty="0" smtClean="0"/>
              <a:t> theory. This is frame</a:t>
            </a:r>
            <a:r>
              <a:rPr lang="en-US" altLang="zh-CN" baseline="0" dirty="0" smtClean="0"/>
              <a:t>work we calculate the jet splitting function. Jet splitting function can be defined by transverse momentum dependent </a:t>
            </a:r>
            <a:r>
              <a:rPr lang="en-US" altLang="zh-CN" baseline="0" dirty="0" err="1" smtClean="0"/>
              <a:t>parton</a:t>
            </a:r>
            <a:r>
              <a:rPr lang="en-US" altLang="zh-CN" baseline="0" dirty="0" smtClean="0"/>
              <a:t> splitting function in this way, where P bar need to be </a:t>
            </a:r>
            <a:r>
              <a:rPr lang="en-US" altLang="zh-CN" baseline="0" dirty="0" err="1" smtClean="0"/>
              <a:t>symmetrized</a:t>
            </a:r>
            <a:r>
              <a:rPr lang="en-US" altLang="zh-CN" baseline="0" dirty="0" smtClean="0"/>
              <a:t> (based on the normal </a:t>
            </a:r>
            <a:r>
              <a:rPr lang="en-US" altLang="zh-CN" baseline="0" dirty="0" err="1" smtClean="0"/>
              <a:t>parton</a:t>
            </a:r>
            <a:r>
              <a:rPr lang="en-US" altLang="zh-CN" baseline="0" dirty="0" smtClean="0"/>
              <a:t> splitting function) because </a:t>
            </a:r>
            <a:r>
              <a:rPr lang="en-US" altLang="zh-CN" baseline="0" dirty="0" err="1" smtClean="0"/>
              <a:t>zg</a:t>
            </a:r>
            <a:r>
              <a:rPr lang="en-US" altLang="zh-CN" baseline="0" dirty="0" smtClean="0"/>
              <a:t> is less than ½ by </a:t>
            </a:r>
            <a:r>
              <a:rPr lang="en-US" altLang="zh-CN" baseline="0" dirty="0" err="1" smtClean="0"/>
              <a:t>definiation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In heavy-ion collisions/if the jet </a:t>
            </a:r>
            <a:r>
              <a:rPr lang="en-US" altLang="zh-CN" baseline="0" dirty="0" err="1" smtClean="0"/>
              <a:t>partons</a:t>
            </a:r>
            <a:r>
              <a:rPr lang="en-US" altLang="zh-CN" baseline="0" dirty="0" smtClean="0"/>
              <a:t> interact with the nuclear medium, the splitting function includes the contribution from both vacuum part and the medium induced part, and the medium induced part is taken from the higher-twist formalism, which is path dependence. </a:t>
            </a:r>
          </a:p>
          <a:p>
            <a:r>
              <a:rPr lang="en-US" altLang="zh-CN" baseline="0" dirty="0" smtClean="0"/>
              <a:t>Finally, if we want to compare our theoretical  results with the experimental data in a </a:t>
            </a:r>
            <a:r>
              <a:rPr lang="en-US" altLang="zh-CN" baseline="0" dirty="0" err="1" smtClean="0"/>
              <a:t>pT</a:t>
            </a:r>
            <a:r>
              <a:rPr lang="en-US" altLang="zh-CN" baseline="0" dirty="0" smtClean="0"/>
              <a:t> range, we need to average/convolute the jet splitting function at fixed jet </a:t>
            </a:r>
            <a:r>
              <a:rPr lang="en-US" altLang="zh-CN" baseline="0" dirty="0" err="1" smtClean="0"/>
              <a:t>pT</a:t>
            </a:r>
            <a:r>
              <a:rPr lang="en-US" altLang="zh-CN" baseline="0" dirty="0" smtClean="0"/>
              <a:t> with the cross section. And in heavy-ion collisions, we need to consider the energy loss of the jet. Here, we only consider the </a:t>
            </a:r>
            <a:r>
              <a:rPr lang="en-US" altLang="zh-CN" baseline="0" dirty="0" err="1" smtClean="0"/>
              <a:t>radiative</a:t>
            </a:r>
            <a:r>
              <a:rPr lang="en-US" altLang="zh-CN" baseline="0" dirty="0" smtClean="0"/>
              <a:t> energy loss out of the jet cone, and at first step we consider the two </a:t>
            </a:r>
            <a:r>
              <a:rPr lang="en-US" altLang="zh-CN" baseline="0" dirty="0" err="1" smtClean="0"/>
              <a:t>subjets</a:t>
            </a:r>
            <a:r>
              <a:rPr lang="en-US" altLang="zh-CN" baseline="0" dirty="0" smtClean="0"/>
              <a:t> lose energy coherently, which means energy loss reduce the total energy of their summation, but don’t change the momentum sharing fraction.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F4DDB-E4D9-4A0F-BF92-118BCD8D8B06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000" kern="1200">
                <a:solidFill>
                  <a:srgbClr val="0000FF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0A5B-C97C-0448-92E8-62D552878B9D}" type="datetime1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449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D655-EE36-7142-97C7-37C967D7D93C}" type="datetime1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10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4FF0-E16D-3245-8337-C632703EE160}" type="datetime1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908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9A0C-8A69-6E4D-AF36-2CAE500634BA}" type="datetime1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726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3999-336E-4A41-B302-F293C27B4D97}" type="datetime1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33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750A-3112-7047-B41D-A3131C20DF84}" type="datetime1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007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7D4C-71DE-6F47-B5C1-537CDAA64AFD}" type="datetime1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679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CDC53-2EF7-3C44-9433-6106EE9280D6}" type="datetime1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321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34D44-2BA3-EE42-A02B-88AFC8EDA427}" type="datetime1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156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2351-1D46-C34C-923F-7C828C5286E4}" type="datetime1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511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4216-E33F-4A4F-A5C6-6AA52DF04CB0}" type="datetime1">
              <a:rPr lang="en-US" smtClean="0"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374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8C7-931E-AD40-A82B-D294C1B8195C}" type="datetime1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>
            <a:lvl1pPr algn="r">
              <a:defRPr sz="1600" baseline="0"/>
            </a:lvl1pPr>
          </a:lstStyle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079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ern_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7865" y="16230"/>
            <a:ext cx="758246" cy="47351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60" y="50710"/>
            <a:ext cx="705263" cy="422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b="1" kern="1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None/>
        <a:defRPr lang="en-US" sz="2800" b="1" kern="1200" dirty="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lang="en-US" sz="28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lang="en-US" sz="24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lang="en-US" sz="20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lang="en-US" sz="20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Relationship Id="rId3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10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9.wmf"/><Relationship Id="rId8" Type="http://schemas.openxmlformats.org/officeDocument/2006/relationships/image" Target="../media/image5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6011" y="30426"/>
            <a:ext cx="9137989" cy="142001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Chalkboard Bold" charset="0"/>
                <a:ea typeface="ＭＳ Ｐゴシック" pitchFamily="1" charset="-128"/>
                <a:cs typeface="ＭＳ Ｐゴシック" pitchFamily="1" charset="-128"/>
              </a:rPr>
              <a:t>Physics modeling challenges and approaches</a:t>
            </a:r>
            <a:endParaRPr sz="3200" b="1" dirty="0">
              <a:solidFill>
                <a:srgbClr val="0000FF"/>
              </a:solidFill>
              <a:latin typeface="Chalkboard Bold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436107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Shanshan </a:t>
            </a:r>
            <a:r>
              <a:rPr lang="en-US" altLang="zh-CN" sz="2600" b="1" dirty="0" smtClean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Cao</a:t>
            </a:r>
          </a:p>
          <a:p>
            <a:pPr algn="ctr"/>
            <a:r>
              <a:rPr lang="en-US" altLang="zh-CN" sz="2600" i="1" dirty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Wayne State </a:t>
            </a:r>
            <a:r>
              <a:rPr lang="en-US" altLang="zh-CN" sz="2600" i="1" dirty="0" smtClean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University</a:t>
            </a:r>
          </a:p>
        </p:txBody>
      </p:sp>
      <p:pic>
        <p:nvPicPr>
          <p:cNvPr id="1434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50" y="5571372"/>
            <a:ext cx="17589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270131" y="4071981"/>
            <a:ext cx="1805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LBNL, 1/6/2018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434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0847" y="5556942"/>
            <a:ext cx="3260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499" y="5298367"/>
            <a:ext cx="1422400" cy="1431290"/>
          </a:xfrm>
          <a:prstGeom prst="rect">
            <a:avLst/>
          </a:prstGeom>
        </p:spPr>
      </p:pic>
      <p:pic>
        <p:nvPicPr>
          <p:cNvPr id="13" name="Picture 12" descr="Joern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277" y="5520193"/>
            <a:ext cx="1792224" cy="1119226"/>
          </a:xfrm>
          <a:prstGeom prst="rect">
            <a:avLst/>
          </a:prstGeom>
        </p:spPr>
      </p:pic>
      <p:pic>
        <p:nvPicPr>
          <p:cNvPr id="10" name="Picture 4" descr="lbn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704"/>
            <a:ext cx="9144000" cy="262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4" y="2010739"/>
            <a:ext cx="5670753" cy="4381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486" y="359529"/>
            <a:ext cx="8703084" cy="6731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time between MATTER and LBT/MARTINI</a:t>
            </a:r>
            <a:endParaRPr lang="en-US" altLang="zh-CN" sz="28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186" y="1424233"/>
            <a:ext cx="3277846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vs.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τ</a:t>
            </a:r>
            <a:r>
              <a:rPr lang="en-US" sz="22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) is NOT small. 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t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decreases if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increases or </a:t>
            </a:r>
            <a:r>
              <a:rPr lang="en-US" sz="2200" i="1" dirty="0" err="1" smtClean="0">
                <a:solidFill>
                  <a:srgbClr val="FF0000"/>
                </a:solidFill>
              </a:rPr>
              <a:t>E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init</a:t>
            </a:r>
            <a:r>
              <a:rPr lang="en-US" sz="2200" dirty="0" smtClean="0">
                <a:solidFill>
                  <a:srgbClr val="FF0000"/>
                </a:solidFill>
              </a:rPr>
              <a:t> decreases.  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642056" y="1238737"/>
            <a:ext cx="4734279" cy="707886"/>
            <a:chOff x="599721" y="755813"/>
            <a:chExt cx="4734279" cy="707886"/>
          </a:xfrm>
        </p:grpSpPr>
        <p:sp>
          <p:nvSpPr>
            <p:cNvPr id="12" name="Rectangle 11"/>
            <p:cNvSpPr/>
            <p:nvPr/>
          </p:nvSpPr>
          <p:spPr>
            <a:xfrm>
              <a:off x="2384394" y="755813"/>
              <a:ext cx="29496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when a given parton hit </a:t>
              </a:r>
              <a:r>
                <a:rPr lang="en-US" sz="2000" i="1" dirty="0" smtClean="0">
                  <a:solidFill>
                    <a:srgbClr val="000090"/>
                  </a:solidFill>
                </a:rPr>
                <a:t>Q</a:t>
              </a:r>
              <a:r>
                <a:rPr lang="en-US" sz="2000" baseline="-25000" dirty="0" smtClean="0">
                  <a:solidFill>
                    <a:srgbClr val="000090"/>
                  </a:solidFill>
                </a:rPr>
                <a:t>0</a:t>
              </a:r>
              <a:r>
                <a:rPr lang="en-US" sz="2000" dirty="0" smtClean="0">
                  <a:solidFill>
                    <a:srgbClr val="000090"/>
                  </a:solidFill>
                </a:rPr>
                <a:t> after multiple </a:t>
              </a:r>
              <a:r>
                <a:rPr lang="en-US" sz="2000" dirty="0" err="1" smtClean="0">
                  <a:solidFill>
                    <a:srgbClr val="000090"/>
                  </a:solidFill>
                </a:rPr>
                <a:t>splittings</a:t>
              </a:r>
              <a:r>
                <a:rPr lang="en-US" sz="2000" dirty="0" smtClean="0">
                  <a:solidFill>
                    <a:srgbClr val="000090"/>
                  </a:solidFill>
                </a:rPr>
                <a:t> 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21" y="872948"/>
              <a:ext cx="1746250" cy="544830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456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4" y="2010739"/>
            <a:ext cx="5670753" cy="4381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486" y="359529"/>
            <a:ext cx="8703084" cy="6731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time between MATTER and LBT/MARTINI</a:t>
            </a:r>
            <a:endParaRPr lang="en-US" altLang="zh-CN" sz="28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186" y="1424233"/>
            <a:ext cx="3277846" cy="48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vs.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τ</a:t>
            </a:r>
            <a:r>
              <a:rPr lang="en-US" sz="22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) is NOT small. 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decreases if 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increases or 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200" baseline="-25000" dirty="0" err="1" smtClean="0">
                <a:solidFill>
                  <a:schemeClr val="bg1">
                    <a:lumMod val="50000"/>
                  </a:schemeClr>
                </a:solidFill>
              </a:rPr>
              <a:t>init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decreases.  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The dynamical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baseline="-25000" dirty="0" smtClean="0">
                <a:solidFill>
                  <a:srgbClr val="008000"/>
                </a:solidFill>
              </a:rPr>
              <a:t>0 </a:t>
            </a:r>
            <a:r>
              <a:rPr lang="en-US" sz="2200" dirty="0" smtClean="0">
                <a:solidFill>
                  <a:srgbClr val="008000"/>
                </a:solidFill>
              </a:rPr>
              <a:t>varies between 2 and 3 </a:t>
            </a:r>
            <a:r>
              <a:rPr lang="en-US" sz="2200" dirty="0" err="1" smtClean="0">
                <a:solidFill>
                  <a:srgbClr val="008000"/>
                </a:solidFill>
              </a:rPr>
              <a:t>GeV</a:t>
            </a:r>
            <a:r>
              <a:rPr lang="en-US" sz="2200" dirty="0" smtClean="0">
                <a:solidFill>
                  <a:srgbClr val="008000"/>
                </a:solidFill>
              </a:rPr>
              <a:t> for high </a:t>
            </a:r>
            <a:r>
              <a:rPr lang="en-US" sz="2200" i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partons</a:t>
            </a:r>
            <a:r>
              <a:rPr lang="en-US" sz="2200" dirty="0" smtClean="0">
                <a:solidFill>
                  <a:srgbClr val="008000"/>
                </a:solidFill>
              </a:rPr>
              <a:t> within quark jet with </a:t>
            </a:r>
            <a:r>
              <a:rPr lang="en-US" sz="2200" i="1" dirty="0" err="1" smtClean="0">
                <a:solidFill>
                  <a:srgbClr val="008000"/>
                </a:solidFill>
              </a:rPr>
              <a:t>E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init</a:t>
            </a:r>
            <a:r>
              <a:rPr lang="en-US" sz="2200" dirty="0" smtClean="0">
                <a:solidFill>
                  <a:srgbClr val="008000"/>
                </a:solidFill>
              </a:rPr>
              <a:t> between </a:t>
            </a:r>
            <a:r>
              <a:rPr lang="en-US" sz="2200" dirty="0">
                <a:solidFill>
                  <a:srgbClr val="008000"/>
                </a:solidFill>
              </a:rPr>
              <a:t>50 </a:t>
            </a:r>
            <a:r>
              <a:rPr lang="en-US" sz="2200" dirty="0" smtClean="0">
                <a:solidFill>
                  <a:srgbClr val="008000"/>
                </a:solidFill>
              </a:rPr>
              <a:t>and 200 </a:t>
            </a:r>
            <a:r>
              <a:rPr lang="en-US" sz="2200" dirty="0" err="1" smtClean="0">
                <a:solidFill>
                  <a:srgbClr val="008000"/>
                </a:solidFill>
              </a:rPr>
              <a:t>GeV</a:t>
            </a:r>
            <a:r>
              <a:rPr lang="en-US" sz="2200" dirty="0" smtClean="0">
                <a:solidFill>
                  <a:srgbClr val="008000"/>
                </a:solidFill>
              </a:rPr>
              <a:t>.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The dynamical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baseline="-25000" dirty="0">
                <a:solidFill>
                  <a:srgbClr val="FF0000"/>
                </a:solidFill>
              </a:rPr>
              <a:t>0 </a:t>
            </a:r>
            <a:r>
              <a:rPr lang="en-US" sz="2200" dirty="0" smtClean="0">
                <a:solidFill>
                  <a:srgbClr val="FF0000"/>
                </a:solidFill>
              </a:rPr>
              <a:t>approaches 1 </a:t>
            </a:r>
            <a:r>
              <a:rPr lang="en-US" sz="2200" dirty="0" err="1" smtClean="0">
                <a:solidFill>
                  <a:srgbClr val="FF0000"/>
                </a:solidFill>
              </a:rPr>
              <a:t>GeV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for </a:t>
            </a:r>
            <a:r>
              <a:rPr lang="en-US" sz="2200" dirty="0" smtClean="0">
                <a:solidFill>
                  <a:srgbClr val="FF0000"/>
                </a:solidFill>
              </a:rPr>
              <a:t>low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daughter </a:t>
            </a:r>
            <a:r>
              <a:rPr lang="en-US" sz="2200" dirty="0" err="1" smtClean="0">
                <a:solidFill>
                  <a:srgbClr val="FF0000"/>
                </a:solidFill>
              </a:rPr>
              <a:t>partons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642056" y="1238737"/>
            <a:ext cx="4734279" cy="707886"/>
            <a:chOff x="599721" y="755813"/>
            <a:chExt cx="4734279" cy="707886"/>
          </a:xfrm>
        </p:grpSpPr>
        <p:sp>
          <p:nvSpPr>
            <p:cNvPr id="12" name="Rectangle 11"/>
            <p:cNvSpPr/>
            <p:nvPr/>
          </p:nvSpPr>
          <p:spPr>
            <a:xfrm>
              <a:off x="2384394" y="755813"/>
              <a:ext cx="29496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when a given parton hit </a:t>
              </a:r>
              <a:r>
                <a:rPr lang="en-US" sz="2000" i="1" dirty="0" smtClean="0">
                  <a:solidFill>
                    <a:srgbClr val="000090"/>
                  </a:solidFill>
                </a:rPr>
                <a:t>Q</a:t>
              </a:r>
              <a:r>
                <a:rPr lang="en-US" sz="2000" baseline="-25000" dirty="0" smtClean="0">
                  <a:solidFill>
                    <a:srgbClr val="000090"/>
                  </a:solidFill>
                </a:rPr>
                <a:t>0</a:t>
              </a:r>
              <a:r>
                <a:rPr lang="en-US" sz="2000" dirty="0" smtClean="0">
                  <a:solidFill>
                    <a:srgbClr val="000090"/>
                  </a:solidFill>
                </a:rPr>
                <a:t> after multiple </a:t>
              </a:r>
              <a:r>
                <a:rPr lang="en-US" sz="2000" dirty="0" err="1" smtClean="0">
                  <a:solidFill>
                    <a:srgbClr val="000090"/>
                  </a:solidFill>
                </a:rPr>
                <a:t>splittings</a:t>
              </a:r>
              <a:r>
                <a:rPr lang="en-US" sz="2000" dirty="0" smtClean="0">
                  <a:solidFill>
                    <a:srgbClr val="000090"/>
                  </a:solidFill>
                </a:rPr>
                <a:t> 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21" y="872948"/>
              <a:ext cx="1746250" cy="544830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67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247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dN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/</a:t>
            </a:r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dE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of daughter </a:t>
            </a:r>
            <a:r>
              <a:rPr lang="en-US" altLang="zh-CN" sz="3000" b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partons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(jet FF)</a:t>
            </a:r>
            <a:endParaRPr lang="en-US" altLang="zh-CN" sz="30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9" name="Picture 8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93" y="1679157"/>
            <a:ext cx="6423236" cy="4963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98" y="1651907"/>
            <a:ext cx="3993021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Four model setups: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008000"/>
                </a:solidFill>
              </a:rPr>
              <a:t>Vacuum</a:t>
            </a:r>
            <a:r>
              <a:rPr lang="en-US" sz="2200" dirty="0" smtClean="0">
                <a:solidFill>
                  <a:srgbClr val="008000"/>
                </a:solidFill>
              </a:rPr>
              <a:t>: </a:t>
            </a:r>
            <a:r>
              <a:rPr lang="en-US" sz="2200" dirty="0" err="1" smtClean="0">
                <a:solidFill>
                  <a:srgbClr val="008000"/>
                </a:solidFill>
              </a:rPr>
              <a:t>Sudakov</a:t>
            </a:r>
            <a:r>
              <a:rPr lang="en-US" sz="2200" dirty="0" smtClean="0">
                <a:solidFill>
                  <a:srgbClr val="008000"/>
                </a:solidFill>
              </a:rPr>
              <a:t> type of shower with vacuum </a:t>
            </a:r>
            <a:r>
              <a:rPr lang="en-US" sz="2200" i="1" dirty="0" smtClean="0">
                <a:solidFill>
                  <a:srgbClr val="008000"/>
                </a:solidFill>
              </a:rPr>
              <a:t>P</a:t>
            </a:r>
            <a:r>
              <a:rPr lang="en-US" sz="2200" dirty="0" smtClean="0">
                <a:solidFill>
                  <a:srgbClr val="008000"/>
                </a:solidFill>
              </a:rPr>
              <a:t>(</a:t>
            </a:r>
            <a:r>
              <a:rPr lang="en-US" sz="2200" i="1" dirty="0" smtClean="0">
                <a:solidFill>
                  <a:srgbClr val="008000"/>
                </a:solidFill>
              </a:rPr>
              <a:t>z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  <a:endParaRPr lang="en-US" sz="2200" dirty="0" smtClean="0">
              <a:solidFill>
                <a:srgbClr val="000090"/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0000FF"/>
                </a:solidFill>
              </a:rPr>
              <a:t>MATTER</a:t>
            </a:r>
            <a:r>
              <a:rPr lang="en-US" sz="2200" dirty="0" smtClean="0">
                <a:solidFill>
                  <a:srgbClr val="0000FF"/>
                </a:solidFill>
              </a:rPr>
              <a:t>: </a:t>
            </a:r>
            <a:r>
              <a:rPr lang="en-US" sz="2200" dirty="0" err="1" smtClean="0">
                <a:solidFill>
                  <a:srgbClr val="0000FF"/>
                </a:solidFill>
              </a:rPr>
              <a:t>Sudakov</a:t>
            </a:r>
            <a:r>
              <a:rPr lang="en-US" sz="2200" dirty="0" smtClean="0">
                <a:solidFill>
                  <a:srgbClr val="0000FF"/>
                </a:solidFill>
              </a:rPr>
              <a:t> type of shower with vacuum + medium induced </a:t>
            </a:r>
            <a:r>
              <a:rPr lang="en-US" sz="2200" i="1" dirty="0">
                <a:solidFill>
                  <a:srgbClr val="0000FF"/>
                </a:solidFill>
              </a:rPr>
              <a:t>P</a:t>
            </a:r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z</a:t>
            </a:r>
            <a:r>
              <a:rPr lang="en-US" sz="2200" dirty="0" smtClean="0">
                <a:solidFill>
                  <a:srgbClr val="0000FF"/>
                </a:solidFill>
              </a:rPr>
              <a:t>)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/>
              <a:t>LBT/MARTINI</a:t>
            </a:r>
            <a:r>
              <a:rPr lang="en-US" sz="2200" dirty="0" smtClean="0"/>
              <a:t>: Partons from vacuum shower evolve the entire 4 fm in LBT/MARTINI</a:t>
            </a:r>
            <a:endParaRPr lang="en-US" sz="2200" dirty="0" smtClean="0">
              <a:solidFill>
                <a:srgbClr val="000090"/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MATTER+LBT/MARTINI</a:t>
            </a:r>
            <a:r>
              <a:rPr lang="en-US" sz="2200" dirty="0" smtClean="0">
                <a:solidFill>
                  <a:srgbClr val="FF0000"/>
                </a:solidFill>
              </a:rPr>
              <a:t>: Combined scheme – partons evolve in MATTER up to </a:t>
            </a:r>
            <a:r>
              <a:rPr lang="en-US" sz="2200" i="1" dirty="0" smtClean="0">
                <a:solidFill>
                  <a:srgbClr val="FF0000"/>
                </a:solidFill>
              </a:rPr>
              <a:t>t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and then in LBT/MARTINI till 4 fm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118" y="860244"/>
            <a:ext cx="8352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Energy distribution of final shower partons from a single quark with a fixed initial energy </a:t>
            </a:r>
            <a:r>
              <a:rPr lang="en-US" sz="2000" i="1" dirty="0" err="1" smtClean="0"/>
              <a:t>E</a:t>
            </a:r>
            <a:r>
              <a:rPr lang="en-US" sz="2000" baseline="-25000" dirty="0" err="1" smtClean="0"/>
              <a:t>init</a:t>
            </a:r>
            <a:r>
              <a:rPr lang="en-US" sz="2000" i="1" dirty="0" smtClean="0"/>
              <a:t> </a:t>
            </a:r>
            <a:r>
              <a:rPr lang="en-US" sz="2000" dirty="0" smtClean="0"/>
              <a:t>through a brick with length </a:t>
            </a:r>
            <a:r>
              <a:rPr lang="en-US" sz="2000" i="1" dirty="0" smtClean="0"/>
              <a:t>L</a:t>
            </a:r>
            <a:r>
              <a:rPr lang="en-US" sz="20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506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5" y="756380"/>
            <a:ext cx="5532120" cy="42748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247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MATTER vs. vacuum shower</a:t>
            </a:r>
            <a:endParaRPr lang="en-US" altLang="zh-CN" sz="3000" b="1" dirty="0">
              <a:solidFill>
                <a:srgbClr val="3366FF"/>
              </a:solidFill>
              <a:ea typeface="宋体" charset="0"/>
              <a:cs typeface="宋体" charset="0"/>
            </a:endParaRPr>
          </a:p>
        </p:txBody>
      </p:sp>
      <p:pic>
        <p:nvPicPr>
          <p:cNvPr id="9" name="Picture 8" descr="plot-t0v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1" y="756380"/>
            <a:ext cx="5532120" cy="42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4255" y="3114766"/>
            <a:ext cx="127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987" y="3132228"/>
            <a:ext cx="140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76" y="4875206"/>
            <a:ext cx="8495615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Energy loss in MATTER is stronger when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baseline="-25000" dirty="0" smtClean="0">
                <a:solidFill>
                  <a:srgbClr val="008000"/>
                </a:solidFill>
              </a:rPr>
              <a:t>0</a:t>
            </a:r>
            <a:r>
              <a:rPr lang="en-US" sz="2200" dirty="0" smtClean="0">
                <a:solidFill>
                  <a:srgbClr val="008000"/>
                </a:solidFill>
              </a:rPr>
              <a:t> is smaller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Energy loss in MATTER disappears when         </a:t>
            </a:r>
            <a:r>
              <a:rPr lang="en-US" sz="2200" i="1" dirty="0" smtClean="0">
                <a:solidFill>
                  <a:srgbClr val="FF0000"/>
                </a:solidFill>
              </a:rPr>
              <a:t>   </a:t>
            </a:r>
            <a:r>
              <a:rPr lang="en-US" sz="2200" dirty="0" smtClean="0">
                <a:solidFill>
                  <a:srgbClr val="FF0000"/>
                </a:solidFill>
              </a:rPr>
              <a:t>        (medium scale)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      increases with the jet energy; MATTER evolution is more important to high energy </a:t>
            </a:r>
            <a:r>
              <a:rPr lang="en-US" sz="2200" dirty="0" err="1" smtClean="0"/>
              <a:t>partons</a:t>
            </a:r>
            <a:r>
              <a:rPr lang="en-US" sz="2200" dirty="0" smtClean="0"/>
              <a:t> than to low energy ones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5" y="5859159"/>
            <a:ext cx="387985" cy="30543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990" y="5403078"/>
            <a:ext cx="1066800" cy="3276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25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247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Pure MATTER vs. Pure LBT/MARTINI</a:t>
            </a:r>
            <a:endParaRPr lang="en-US" altLang="zh-CN" sz="3000" b="1" dirty="0">
              <a:solidFill>
                <a:srgbClr val="3366FF"/>
              </a:solidFill>
              <a:ea typeface="宋体" charset="0"/>
              <a:cs typeface="宋体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76" y="5154279"/>
            <a:ext cx="84956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On</a:t>
            </a:r>
            <a:r>
              <a:rPr lang="en-US" sz="2400" dirty="0">
                <a:solidFill>
                  <a:srgbClr val="FF0000"/>
                </a:solidFill>
              </a:rPr>
              <a:t>-shell time-ordered transport </a:t>
            </a:r>
            <a:r>
              <a:rPr lang="en-US" sz="2400" dirty="0" smtClean="0">
                <a:solidFill>
                  <a:srgbClr val="FF0000"/>
                </a:solidFill>
              </a:rPr>
              <a:t>models are </a:t>
            </a:r>
            <a:r>
              <a:rPr lang="en-US" sz="2400" dirty="0">
                <a:solidFill>
                  <a:srgbClr val="FF0000"/>
                </a:solidFill>
              </a:rPr>
              <a:t>NOT constrained by any </a:t>
            </a:r>
            <a:r>
              <a:rPr lang="en-US" sz="2400" dirty="0" err="1">
                <a:solidFill>
                  <a:srgbClr val="FF0000"/>
                </a:solidFill>
              </a:rPr>
              <a:t>virtuality</a:t>
            </a:r>
            <a:r>
              <a:rPr lang="en-US" sz="2400" dirty="0">
                <a:solidFill>
                  <a:srgbClr val="FF0000"/>
                </a:solidFill>
              </a:rPr>
              <a:t> scale in the phase </a:t>
            </a:r>
            <a:r>
              <a:rPr lang="en-US" sz="2400" dirty="0" smtClean="0">
                <a:solidFill>
                  <a:srgbClr val="FF0000"/>
                </a:solidFill>
              </a:rPr>
              <a:t>space </a:t>
            </a:r>
            <a:r>
              <a:rPr lang="en-US" sz="24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energy loss in pure LBT/MARTINI evolution </a:t>
            </a:r>
            <a:r>
              <a:rPr lang="en-US" sz="2400" dirty="0">
                <a:solidFill>
                  <a:srgbClr val="FF0000"/>
                </a:solidFill>
              </a:rPr>
              <a:t>is stronger than </a:t>
            </a:r>
            <a:r>
              <a:rPr lang="en-US" sz="2400" dirty="0" smtClean="0">
                <a:solidFill>
                  <a:srgbClr val="FF0000"/>
                </a:solidFill>
              </a:rPr>
              <a:t>that in pure MATTER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05" y="858573"/>
            <a:ext cx="5532120" cy="42748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09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5" y="946167"/>
            <a:ext cx="5532120" cy="4274820"/>
          </a:xfrm>
          <a:prstGeom prst="rect">
            <a:avLst/>
          </a:prstGeom>
        </p:spPr>
      </p:pic>
      <p:pic>
        <p:nvPicPr>
          <p:cNvPr id="17" name="Picture 16" descr="plot-t0v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1" y="946167"/>
            <a:ext cx="5532120" cy="42748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94" y="199765"/>
            <a:ext cx="8549893" cy="792985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MATTER vs. LBT/MARTINI in combined approach</a:t>
            </a:r>
            <a:endParaRPr lang="en-US" altLang="zh-CN" sz="3000" b="1" dirty="0">
              <a:solidFill>
                <a:srgbClr val="3366FF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7245" y="3062889"/>
            <a:ext cx="127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5183" y="3113298"/>
            <a:ext cx="140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76" y="5129399"/>
            <a:ext cx="8495615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008000"/>
                </a:solidFill>
              </a:rPr>
              <a:t>Recall: It takes longer time for high </a:t>
            </a:r>
            <a:r>
              <a:rPr lang="en-US" sz="2200" i="1" dirty="0">
                <a:solidFill>
                  <a:srgbClr val="008000"/>
                </a:solidFill>
              </a:rPr>
              <a:t>E</a:t>
            </a:r>
            <a:r>
              <a:rPr lang="en-US" sz="2200" dirty="0">
                <a:solidFill>
                  <a:srgbClr val="008000"/>
                </a:solidFill>
              </a:rPr>
              <a:t> partons to hit </a:t>
            </a:r>
            <a:r>
              <a:rPr lang="en-US" sz="2200" i="1" dirty="0">
                <a:solidFill>
                  <a:srgbClr val="008000"/>
                </a:solidFill>
              </a:rPr>
              <a:t>Q</a:t>
            </a:r>
            <a:r>
              <a:rPr lang="en-US" sz="2200" baseline="-25000" dirty="0">
                <a:solidFill>
                  <a:srgbClr val="008000"/>
                </a:solidFill>
              </a:rPr>
              <a:t>0</a:t>
            </a:r>
            <a:r>
              <a:rPr lang="en-US" sz="2200" dirty="0">
                <a:solidFill>
                  <a:srgbClr val="008000"/>
                </a:solidFill>
              </a:rPr>
              <a:t> in MATTER and leaves shorter time for the subsequent</a:t>
            </a:r>
            <a:r>
              <a:rPr lang="en-US" sz="2200" dirty="0" smtClean="0">
                <a:solidFill>
                  <a:srgbClr val="008000"/>
                </a:solidFill>
              </a:rPr>
              <a:t> LBT/MARTINI.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Energy loss from</a:t>
            </a:r>
            <a:r>
              <a:rPr lang="en-US" sz="2200" dirty="0" smtClean="0">
                <a:solidFill>
                  <a:srgbClr val="FF0000"/>
                </a:solidFill>
              </a:rPr>
              <a:t> LBT/MARTINI </a:t>
            </a:r>
            <a:r>
              <a:rPr lang="en-US" sz="2200" dirty="0">
                <a:solidFill>
                  <a:srgbClr val="FF0000"/>
                </a:solidFill>
              </a:rPr>
              <a:t>in MATTER +</a:t>
            </a:r>
            <a:r>
              <a:rPr lang="en-US" sz="2200" dirty="0" smtClean="0">
                <a:solidFill>
                  <a:srgbClr val="FF0000"/>
                </a:solidFill>
              </a:rPr>
              <a:t> LBT/MARTINI </a:t>
            </a:r>
            <a:r>
              <a:rPr lang="en-US" sz="2200" dirty="0">
                <a:solidFill>
                  <a:srgbClr val="FF0000"/>
                </a:solidFill>
              </a:rPr>
              <a:t>is weak for high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partons, but becomes stronger for low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ones.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75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23705" y="753842"/>
            <a:ext cx="5632704" cy="4569273"/>
            <a:chOff x="170813" y="696042"/>
            <a:chExt cx="5632704" cy="4569273"/>
          </a:xfrm>
        </p:grpSpPr>
        <p:pic>
          <p:nvPicPr>
            <p:cNvPr id="9" name="Picture 8" descr="plot-RAA-pion-PbPb2760-Q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813" y="912771"/>
              <a:ext cx="5632704" cy="435254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9525" y="696042"/>
              <a:ext cx="4631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Dependence on </a:t>
              </a:r>
              <a:r>
                <a:rPr lang="en-US" i="1" dirty="0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 (central </a:t>
              </a:r>
              <a:r>
                <a:rPr lang="en-US" dirty="0" err="1" smtClean="0">
                  <a:solidFill>
                    <a:srgbClr val="FF0000"/>
                  </a:solidFill>
                </a:rPr>
                <a:t>Pb-Pb</a:t>
              </a:r>
              <a:r>
                <a:rPr lang="en-US" dirty="0" smtClean="0">
                  <a:solidFill>
                    <a:srgbClr val="FF0000"/>
                  </a:solidFill>
                </a:rPr>
                <a:t> @ 2.76 </a:t>
              </a:r>
              <a:r>
                <a:rPr lang="en-US" dirty="0" err="1" smtClean="0">
                  <a:solidFill>
                    <a:srgbClr val="FF0000"/>
                  </a:solidFill>
                </a:rPr>
                <a:t>ATeV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4743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Nuclear modification of single hadrons</a:t>
            </a:r>
            <a:endParaRPr lang="en-US" altLang="zh-CN" sz="3000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813" y="5133667"/>
            <a:ext cx="8973187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Partons with larger </a:t>
            </a:r>
            <a:r>
              <a:rPr lang="en-US" sz="2200" i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 hit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baseline="-25000" dirty="0" smtClean="0">
                <a:solidFill>
                  <a:srgbClr val="008000"/>
                </a:solidFill>
              </a:rPr>
              <a:t>0</a:t>
            </a:r>
            <a:r>
              <a:rPr lang="en-US" sz="2200" dirty="0" smtClean="0">
                <a:solidFill>
                  <a:srgbClr val="008000"/>
                </a:solidFill>
              </a:rPr>
              <a:t> later </a:t>
            </a:r>
            <a:r>
              <a:rPr lang="en-US" sz="2200" dirty="0" err="1" smtClean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>
                <a:solidFill>
                  <a:srgbClr val="008000"/>
                </a:solidFill>
              </a:rPr>
              <a:t> MATTER dominates high </a:t>
            </a:r>
            <a:r>
              <a:rPr lang="en-US" sz="2200" i="1" dirty="0" err="1" smtClean="0">
                <a:solidFill>
                  <a:srgbClr val="008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T</a:t>
            </a:r>
            <a:r>
              <a:rPr lang="en-US" sz="2200" dirty="0" smtClean="0">
                <a:solidFill>
                  <a:srgbClr val="008000"/>
                </a:solidFill>
              </a:rPr>
              <a:t>, LBT low </a:t>
            </a:r>
            <a:r>
              <a:rPr lang="en-US" sz="2200" i="1" dirty="0" err="1" smtClean="0">
                <a:solidFill>
                  <a:srgbClr val="008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252000" indent="-252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Larger </a:t>
            </a:r>
            <a:r>
              <a:rPr lang="en-US" sz="2200" i="1" dirty="0" smtClean="0">
                <a:solidFill>
                  <a:srgbClr val="000090"/>
                </a:solidFill>
              </a:rPr>
              <a:t>Q</a:t>
            </a:r>
            <a:r>
              <a:rPr lang="en-US" sz="2200" baseline="-25000" dirty="0" smtClean="0">
                <a:solidFill>
                  <a:srgbClr val="000090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leads to shorter MATTER evolution </a:t>
            </a:r>
            <a:r>
              <a:rPr lang="en-US" sz="2200" dirty="0" err="1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>
                <a:solidFill>
                  <a:srgbClr val="000090"/>
                </a:solidFill>
              </a:rPr>
              <a:t> LBT contribution is larger</a:t>
            </a:r>
          </a:p>
          <a:p>
            <a:pPr marL="252000" indent="-252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/>
              <a:t>Result from the dynamical </a:t>
            </a:r>
            <a:r>
              <a:rPr lang="en-US" sz="2200" i="1" dirty="0" smtClean="0"/>
              <a:t>Q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is close to fixed </a:t>
            </a:r>
            <a:r>
              <a:rPr lang="en-US" sz="2200" i="1" dirty="0" smtClean="0"/>
              <a:t>Q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= 1 GeV (average</a:t>
            </a:r>
            <a:r>
              <a:rPr lang="en-US" sz="2200" i="1" dirty="0" smtClean="0"/>
              <a:t> T</a:t>
            </a:r>
            <a:r>
              <a:rPr lang="en-US" sz="2200" dirty="0" smtClean="0"/>
              <a:t> is low)</a:t>
            </a:r>
          </a:p>
        </p:txBody>
      </p:sp>
      <p:sp>
        <p:nvSpPr>
          <p:cNvPr id="11" name="TextBox 10"/>
          <p:cNvSpPr txBox="1"/>
          <p:nvPr/>
        </p:nvSpPr>
        <p:spPr>
          <a:xfrm rot="19869954">
            <a:off x="1383712" y="1131872"/>
            <a:ext cx="63380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0000FF">
                    <a:alpha val="26000"/>
                  </a:srgbClr>
                </a:solidFill>
              </a:rPr>
              <a:t> JETSCAPE </a:t>
            </a:r>
          </a:p>
          <a:p>
            <a:r>
              <a:rPr lang="en-US" sz="10000" b="1" dirty="0" smtClean="0">
                <a:solidFill>
                  <a:srgbClr val="0000FF">
                    <a:alpha val="26000"/>
                  </a:srgbClr>
                </a:solidFill>
              </a:rPr>
              <a:t>preliminary</a:t>
            </a:r>
            <a:endParaRPr lang="en-US" sz="10000" b="1" dirty="0">
              <a:solidFill>
                <a:srgbClr val="0000FF">
                  <a:alpha val="26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57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798" y="114743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Multi-stage effects in heavy quark energy loss </a:t>
            </a:r>
            <a:endParaRPr lang="en-US" altLang="zh-CN" sz="3000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15597" y="841891"/>
            <a:ext cx="4272109" cy="5790404"/>
            <a:chOff x="315597" y="807166"/>
            <a:chExt cx="4272109" cy="5790404"/>
          </a:xfrm>
        </p:grpSpPr>
        <p:sp>
          <p:nvSpPr>
            <p:cNvPr id="9" name="Rectangle 8"/>
            <p:cNvSpPr/>
            <p:nvPr/>
          </p:nvSpPr>
          <p:spPr>
            <a:xfrm>
              <a:off x="424130" y="5233523"/>
              <a:ext cx="4163576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smtClean="0"/>
                <a:t>Zhang, </a:t>
              </a:r>
              <a:r>
                <a:rPr lang="en-US" sz="1700" dirty="0" err="1" smtClean="0"/>
                <a:t>Hou</a:t>
              </a:r>
              <a:r>
                <a:rPr lang="en-US" sz="1700" dirty="0" smtClean="0"/>
                <a:t>, Qin, </a:t>
              </a:r>
              <a:r>
                <a:rPr lang="is-IS" sz="1700" dirty="0" smtClean="0"/>
                <a:t>PRC 94 (2016</a:t>
              </a:r>
              <a:r>
                <a:rPr lang="is-IS" sz="1700" dirty="0"/>
                <a:t>) 024916 </a:t>
              </a:r>
              <a:endParaRPr lang="en-US" sz="1700" dirty="0" smtClean="0"/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err="1" smtClean="0"/>
                <a:t>Abir</a:t>
              </a:r>
              <a:r>
                <a:rPr lang="en-US" sz="1700" dirty="0" smtClean="0"/>
                <a:t>, Kaur, </a:t>
              </a:r>
              <a:r>
                <a:rPr lang="en-US" sz="1700" dirty="0" err="1" smtClean="0"/>
                <a:t>Majumder</a:t>
              </a:r>
              <a:r>
                <a:rPr lang="en-US" sz="1700" dirty="0" smtClean="0"/>
                <a:t>, </a:t>
              </a:r>
              <a:r>
                <a:rPr lang="is-IS" sz="1700" dirty="0" smtClean="0"/>
                <a:t>PRD 90 </a:t>
              </a:r>
              <a:r>
                <a:rPr lang="is-IS" sz="1700" dirty="0"/>
                <a:t>(2014) 114026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err="1" smtClean="0">
                  <a:effectLst/>
                </a:rPr>
                <a:t>Abir</a:t>
              </a:r>
              <a:r>
                <a:rPr lang="en-US" sz="1700" dirty="0" smtClean="0">
                  <a:effectLst/>
                </a:rPr>
                <a:t>, </a:t>
              </a:r>
              <a:r>
                <a:rPr lang="en-US" sz="1700" dirty="0" err="1" smtClean="0">
                  <a:effectLst/>
                </a:rPr>
                <a:t>Majumder</a:t>
              </a:r>
              <a:r>
                <a:rPr lang="en-US" sz="1700" dirty="0" smtClean="0">
                  <a:effectLst/>
                </a:rPr>
                <a:t>, </a:t>
              </a:r>
              <a:r>
                <a:rPr lang="is-IS" sz="1700" dirty="0" smtClean="0"/>
                <a:t>PRC 94 (2016</a:t>
              </a:r>
              <a:r>
                <a:rPr lang="is-IS" sz="1700" dirty="0"/>
                <a:t>) 054902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5583" y="3922584"/>
              <a:ext cx="3900669" cy="1161179"/>
              <a:chOff x="555584" y="3892820"/>
              <a:chExt cx="3900669" cy="116117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5584" y="3892820"/>
                <a:ext cx="3900669" cy="1161179"/>
              </a:xfrm>
              <a:prstGeom prst="rect">
                <a:avLst/>
              </a:prstGeom>
            </p:spPr>
          </p:pic>
          <p:sp>
            <p:nvSpPr>
              <p:cNvPr id="12" name="Frame 11"/>
              <p:cNvSpPr/>
              <p:nvPr/>
            </p:nvSpPr>
            <p:spPr>
              <a:xfrm>
                <a:off x="1516284" y="4595149"/>
                <a:ext cx="196769" cy="370390"/>
              </a:xfrm>
              <a:prstGeom prst="fram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ame 12"/>
              <p:cNvSpPr/>
              <p:nvPr/>
            </p:nvSpPr>
            <p:spPr>
              <a:xfrm>
                <a:off x="3622875" y="4595149"/>
                <a:ext cx="196769" cy="370390"/>
              </a:xfrm>
              <a:prstGeom prst="fram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ame 13"/>
              <p:cNvSpPr/>
              <p:nvPr/>
            </p:nvSpPr>
            <p:spPr>
              <a:xfrm>
                <a:off x="2986268" y="4599750"/>
                <a:ext cx="196769" cy="370390"/>
              </a:xfrm>
              <a:prstGeom prst="fram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rame 19"/>
            <p:cNvSpPr/>
            <p:nvPr/>
          </p:nvSpPr>
          <p:spPr>
            <a:xfrm>
              <a:off x="315597" y="807166"/>
              <a:ext cx="4272109" cy="5790404"/>
            </a:xfrm>
            <a:prstGeom prst="frame">
              <a:avLst>
                <a:gd name="adj1" fmla="val 9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92798" y="1076448"/>
              <a:ext cx="4086605" cy="2545134"/>
              <a:chOff x="392798" y="1076448"/>
              <a:chExt cx="4086605" cy="25451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92798" y="1095249"/>
                <a:ext cx="4086605" cy="252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2000" indent="-252000"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200" dirty="0" smtClean="0">
                    <a:solidFill>
                      <a:srgbClr val="008000"/>
                    </a:solidFill>
                  </a:rPr>
                  <a:t>For massless partons, </a:t>
                </a:r>
                <a:r>
                  <a:rPr lang="en-US" sz="2200" i="1" dirty="0" smtClean="0">
                    <a:solidFill>
                      <a:srgbClr val="008000"/>
                    </a:solidFill>
                  </a:rPr>
                  <a:t>q</a:t>
                </a:r>
                <a:r>
                  <a:rPr lang="en-US" sz="2200" dirty="0" smtClean="0">
                    <a:solidFill>
                      <a:srgbClr val="008000"/>
                    </a:solidFill>
                  </a:rPr>
                  <a:t> induced radiation dominates compared to </a:t>
                </a:r>
                <a:r>
                  <a:rPr lang="en-US" sz="2200" i="1" dirty="0">
                    <a:solidFill>
                      <a:srgbClr val="008000"/>
                    </a:solidFill>
                  </a:rPr>
                  <a:t>e</a:t>
                </a:r>
                <a:r>
                  <a:rPr lang="en-US" sz="2200" dirty="0" smtClean="0">
                    <a:solidFill>
                      <a:srgbClr val="008000"/>
                    </a:solidFill>
                  </a:rPr>
                  <a:t> and </a:t>
                </a:r>
                <a:r>
                  <a:rPr lang="en-US" sz="2200" i="1" dirty="0">
                    <a:solidFill>
                      <a:srgbClr val="008000"/>
                    </a:solidFill>
                  </a:rPr>
                  <a:t>e</a:t>
                </a:r>
                <a:r>
                  <a:rPr lang="en-US" sz="2200" baseline="-25000" dirty="0" smtClean="0">
                    <a:solidFill>
                      <a:srgbClr val="008000"/>
                    </a:solidFill>
                  </a:rPr>
                  <a:t>2</a:t>
                </a:r>
              </a:p>
              <a:p>
                <a:pPr marL="252000" indent="-252000"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200" dirty="0" smtClean="0">
                    <a:solidFill>
                      <a:srgbClr val="002060"/>
                    </a:solidFill>
                  </a:rPr>
                  <a:t>For heavy quarks, at low scale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Q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~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M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, contribution from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e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and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e</a:t>
                </a:r>
                <a:r>
                  <a:rPr lang="en-US" sz="2200" baseline="-25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induced radiation is also important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71460" y="1076448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62623" y="1749714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47463" y="1751642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316142" y="2482775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^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00979" y="248470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^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655162" y="841891"/>
            <a:ext cx="4272109" cy="5790404"/>
            <a:chOff x="4655162" y="841891"/>
            <a:chExt cx="4272109" cy="57904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325" y="1204487"/>
              <a:ext cx="3956646" cy="290452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4785175" y="3995203"/>
              <a:ext cx="4086605" cy="2611662"/>
              <a:chOff x="4785175" y="3995203"/>
              <a:chExt cx="4086605" cy="261166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785175" y="3995203"/>
                <a:ext cx="4086605" cy="2611662"/>
                <a:chOff x="4797513" y="3995203"/>
                <a:chExt cx="4086605" cy="2611662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797513" y="4016412"/>
                  <a:ext cx="4086605" cy="2590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2000" indent="-252000">
                    <a:spcBef>
                      <a:spcPts val="500"/>
                    </a:spcBef>
                    <a:buFont typeface="Arial"/>
                    <a:buChar char="•"/>
                  </a:pP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Q 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&lt;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M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, transport model with </a:t>
                  </a:r>
                  <a:r>
                    <a:rPr lang="en-US" sz="2200" i="1" dirty="0">
                      <a:solidFill>
                        <a:srgbClr val="008000"/>
                      </a:solidFill>
                    </a:rPr>
                    <a:t>q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 + </a:t>
                  </a:r>
                  <a:r>
                    <a:rPr lang="en-US" sz="2200" i="1" dirty="0">
                      <a:solidFill>
                        <a:srgbClr val="008000"/>
                      </a:solidFill>
                    </a:rPr>
                    <a:t>e 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+ </a:t>
                  </a:r>
                  <a:r>
                    <a:rPr lang="en-US" sz="2200" i="1" dirty="0">
                      <a:solidFill>
                        <a:srgbClr val="008000"/>
                      </a:solidFill>
                    </a:rPr>
                    <a:t>e</a:t>
                  </a:r>
                  <a:r>
                    <a:rPr lang="en-US" sz="2200" baseline="-25000" dirty="0" smtClean="0">
                      <a:solidFill>
                        <a:srgbClr val="008000"/>
                      </a:solidFill>
                    </a:rPr>
                    <a:t>2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;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Q 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&gt;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M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, DGLAP with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q</a:t>
                  </a:r>
                  <a:endParaRPr lang="en-US" sz="2200" i="1" dirty="0">
                    <a:solidFill>
                      <a:srgbClr val="008000"/>
                    </a:solidFill>
                  </a:endParaRPr>
                </a:p>
                <a:p>
                  <a:pPr marL="252000" indent="-252000">
                    <a:spcBef>
                      <a:spcPts val="500"/>
                    </a:spcBef>
                    <a:buFont typeface="Arial"/>
                    <a:buChar char="•"/>
                  </a:pPr>
                  <a:r>
                    <a:rPr lang="en-US" sz="2200" dirty="0" smtClean="0"/>
                    <a:t>Contributions </a:t>
                  </a:r>
                  <a:r>
                    <a:rPr lang="en-US" sz="2200" dirty="0"/>
                    <a:t>from </a:t>
                  </a:r>
                  <a:r>
                    <a:rPr lang="en-US" sz="2200" i="1" dirty="0"/>
                    <a:t>e</a:t>
                  </a:r>
                  <a:r>
                    <a:rPr lang="en-US" sz="2200" dirty="0"/>
                    <a:t> and </a:t>
                  </a:r>
                  <a:r>
                    <a:rPr lang="en-US" sz="2200" i="1" dirty="0"/>
                    <a:t>e</a:t>
                  </a:r>
                  <a:r>
                    <a:rPr lang="en-US" sz="2200" baseline="-25000" dirty="0" smtClean="0"/>
                    <a:t>2</a:t>
                  </a:r>
                  <a:r>
                    <a:rPr lang="en-US" sz="2200" dirty="0" smtClean="0"/>
                    <a:t> diminish at large </a:t>
                  </a:r>
                  <a:r>
                    <a:rPr lang="en-US" sz="2200" i="1" dirty="0" err="1"/>
                    <a:t>p</a:t>
                  </a:r>
                  <a:r>
                    <a:rPr lang="en-US" sz="2200" baseline="-25000" dirty="0" err="1" smtClean="0"/>
                    <a:t>T</a:t>
                  </a:r>
                  <a:endParaRPr lang="en-US" sz="2200" baseline="-25000" dirty="0" smtClean="0"/>
                </a:p>
                <a:p>
                  <a:pPr marL="252000" indent="-252000">
                    <a:spcBef>
                      <a:spcPts val="500"/>
                    </a:spcBef>
                    <a:buFont typeface="Arial"/>
                    <a:buChar char="•"/>
                  </a:pPr>
                  <a:r>
                    <a:rPr lang="en-US" sz="2200" i="1" dirty="0" smtClean="0">
                      <a:solidFill>
                        <a:srgbClr val="C00000"/>
                      </a:solidFill>
                    </a:rPr>
                    <a:t>e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and </a:t>
                  </a:r>
                  <a:r>
                    <a:rPr lang="en-US" sz="2200" i="1" dirty="0" smtClean="0">
                      <a:solidFill>
                        <a:srgbClr val="C00000"/>
                      </a:solidFill>
                    </a:rPr>
                    <a:t>e</a:t>
                  </a:r>
                  <a:r>
                    <a:rPr lang="en-US" sz="2200" baseline="-25000" dirty="0" smtClean="0">
                      <a:solidFill>
                        <a:srgbClr val="C00000"/>
                      </a:solidFill>
                    </a:rPr>
                    <a:t>2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decrease </a:t>
                  </a:r>
                  <a:r>
                    <a:rPr lang="en-US" sz="2200" i="1" dirty="0">
                      <a:solidFill>
                        <a:srgbClr val="C00000"/>
                      </a:solidFill>
                    </a:rPr>
                    <a:t>B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meson </a:t>
                  </a:r>
                  <a:r>
                    <a:rPr lang="en-US" sz="2200" i="1" dirty="0">
                      <a:solidFill>
                        <a:srgbClr val="C00000"/>
                      </a:solidFill>
                    </a:rPr>
                    <a:t>R</a:t>
                  </a:r>
                  <a:r>
                    <a:rPr lang="en-US" sz="2200" baseline="-25000" dirty="0" smtClean="0">
                      <a:solidFill>
                        <a:srgbClr val="C00000"/>
                      </a:solidFill>
                    </a:rPr>
                    <a:t>AA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and narrow the difference between </a:t>
                  </a:r>
                  <a:r>
                    <a:rPr lang="en-US" sz="2200" i="1" dirty="0">
                      <a:solidFill>
                        <a:srgbClr val="C00000"/>
                      </a:solidFill>
                    </a:rPr>
                    <a:t>D 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and </a:t>
                  </a:r>
                  <a:r>
                    <a:rPr lang="en-US" sz="2200" i="1" dirty="0" smtClean="0">
                      <a:solidFill>
                        <a:srgbClr val="C00000"/>
                      </a:solidFill>
                    </a:rPr>
                    <a:t>B 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mesons</a:t>
                  </a:r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8370425" y="3995203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5DA505"/>
                      </a:solidFill>
                    </a:rPr>
                    <a:t>^</a:t>
                  </a:r>
                  <a:endParaRPr lang="en-US" sz="1600" dirty="0">
                    <a:solidFill>
                      <a:srgbClr val="5DA505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61993" y="4332803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5DA505"/>
                      </a:solidFill>
                    </a:rPr>
                    <a:t>^</a:t>
                  </a:r>
                  <a:endParaRPr lang="en-US" sz="1600" dirty="0">
                    <a:solidFill>
                      <a:srgbClr val="5DA505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469036" y="433472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5DA505"/>
                      </a:solidFill>
                    </a:rPr>
                    <a:t>^</a:t>
                  </a:r>
                  <a:endParaRPr lang="en-US" sz="1600" dirty="0">
                    <a:solidFill>
                      <a:srgbClr val="5DA505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288192" y="4730197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^</a:t>
                  </a:r>
                  <a:endParaRPr lang="en-US" sz="16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984599" y="4732125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^</a:t>
                  </a:r>
                  <a:endParaRPr lang="en-US" sz="16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069708" y="5463257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C00000"/>
                      </a:solidFill>
                    </a:rPr>
                    <a:t>^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754543" y="5465183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C00000"/>
                      </a:solidFill>
                    </a:rPr>
                    <a:t>^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8050188" y="4334728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</p:grpSp>
        <p:sp>
          <p:nvSpPr>
            <p:cNvPr id="21" name="Frame 20"/>
            <p:cNvSpPr/>
            <p:nvPr/>
          </p:nvSpPr>
          <p:spPr>
            <a:xfrm>
              <a:off x="4655162" y="841891"/>
              <a:ext cx="4272109" cy="5790404"/>
            </a:xfrm>
            <a:prstGeom prst="frame">
              <a:avLst>
                <a:gd name="adj1" fmla="val 9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52388" y="929852"/>
            <a:ext cx="40685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/>
              <a:t>SC, </a:t>
            </a:r>
            <a:r>
              <a:rPr lang="en-US" sz="1700" dirty="0" err="1" smtClean="0"/>
              <a:t>Majumder</a:t>
            </a:r>
            <a:r>
              <a:rPr lang="en-US" sz="1700" dirty="0" smtClean="0"/>
              <a:t>, Qin, Shen, </a:t>
            </a:r>
            <a:r>
              <a:rPr lang="en-US" sz="1700" dirty="0" err="1" smtClean="0"/>
              <a:t>arXiv</a:t>
            </a:r>
            <a:r>
              <a:rPr lang="en-US" sz="1700" dirty="0" smtClean="0"/>
              <a:t>: 1711.09053</a:t>
            </a:r>
            <a:endParaRPr lang="is-IS" sz="17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421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017" y="1704566"/>
            <a:ext cx="8549893" cy="1910723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II: Jet-induced medium excitation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16299" y="4403949"/>
            <a:ext cx="81036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W</a:t>
            </a:r>
            <a:r>
              <a:rPr lang="en-US" sz="2200" dirty="0"/>
              <a:t>. Chen, SC, T. Luo, L.-G. Pang and X.-N. Wang, </a:t>
            </a:r>
            <a:r>
              <a:rPr lang="is-IS" sz="2200" dirty="0"/>
              <a:t>PLB 777 (2018) 86-90</a:t>
            </a:r>
            <a:r>
              <a:rPr lang="en-US" sz="2200" dirty="0"/>
              <a:t>. </a:t>
            </a:r>
          </a:p>
          <a:p>
            <a:pPr algn="ctr"/>
            <a:endParaRPr lang="en-US" altLang="zh-CN" sz="2200" dirty="0" smtClean="0">
              <a:solidFill>
                <a:srgbClr val="0000FF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448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08" y="4181537"/>
            <a:ext cx="5299018" cy="2462329"/>
          </a:xfrm>
          <a:prstGeom prst="rect">
            <a:avLst/>
          </a:prstGeom>
        </p:spPr>
      </p:pic>
      <p:sp>
        <p:nvSpPr>
          <p:cNvPr id="21" name="标题 3"/>
          <p:cNvSpPr txBox="1">
            <a:spLocks/>
          </p:cNvSpPr>
          <p:nvPr/>
        </p:nvSpPr>
        <p:spPr>
          <a:xfrm>
            <a:off x="0" y="-13787"/>
            <a:ext cx="9144000" cy="6541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zh-CN" altLang="en-US" i="1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23528" y="6328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Beyond </a:t>
            </a:r>
            <a:r>
              <a:rPr lang="en-US" altLang="zh-CN" sz="3200" dirty="0" smtClean="0">
                <a:solidFill>
                  <a:schemeClr val="bg1"/>
                </a:solidFill>
              </a:rPr>
              <a:t>LBT </a:t>
            </a:r>
            <a:r>
              <a:rPr lang="en-US" altLang="zh-CN" sz="3200" dirty="0">
                <a:solidFill>
                  <a:schemeClr val="bg1"/>
                </a:solidFill>
              </a:rPr>
              <a:t>(</a:t>
            </a:r>
            <a:r>
              <a:rPr lang="en-US" altLang="zh-CN" sz="3200" dirty="0" smtClean="0">
                <a:solidFill>
                  <a:schemeClr val="bg1"/>
                </a:solidFill>
              </a:rPr>
              <a:t>modification of </a:t>
            </a:r>
            <a:r>
              <a:rPr lang="en-US" altLang="zh-CN" sz="3200" dirty="0">
                <a:solidFill>
                  <a:schemeClr val="bg1"/>
                </a:solidFill>
              </a:rPr>
              <a:t>medium background)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397" y="792024"/>
            <a:ext cx="8619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charset="0"/>
              <a:buChar char="•"/>
            </a:pPr>
            <a:r>
              <a:rPr lang="en-US" altLang="zh-CN" sz="2000" dirty="0" smtClean="0"/>
              <a:t>Linear approximation: only consider medium modification of jet</a:t>
            </a:r>
            <a:endParaRPr lang="en-US" altLang="zh-CN" sz="2000" dirty="0"/>
          </a:p>
          <a:p>
            <a:pPr marL="274320" indent="-274320">
              <a:buFont typeface="Arial" charset="0"/>
              <a:buChar char="•"/>
            </a:pPr>
            <a:r>
              <a:rPr lang="en-US" altLang="zh-CN" sz="2000" dirty="0" smtClean="0"/>
              <a:t>Jet-medium </a:t>
            </a:r>
            <a:r>
              <a:rPr lang="en-US" altLang="zh-CN" sz="2000" dirty="0"/>
              <a:t>interaction </a:t>
            </a:r>
            <a:r>
              <a:rPr lang="en-US" altLang="zh-CN" sz="2000" dirty="0" smtClean="0"/>
              <a:t>also includes </a:t>
            </a:r>
            <a:r>
              <a:rPr lang="en-US" altLang="zh-CN" sz="2000" dirty="0"/>
              <a:t>modification of the thermal background 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7147" y="1494017"/>
            <a:ext cx="8078054" cy="2279213"/>
            <a:chOff x="302877" y="1886968"/>
            <a:chExt cx="8078054" cy="2279213"/>
          </a:xfrm>
        </p:grpSpPr>
        <p:sp>
          <p:nvSpPr>
            <p:cNvPr id="4" name="文本框 3"/>
            <p:cNvSpPr txBox="1"/>
            <p:nvPr/>
          </p:nvSpPr>
          <p:spPr>
            <a:xfrm>
              <a:off x="7187438" y="1899638"/>
              <a:ext cx="5501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JET</a:t>
              </a:r>
              <a:endParaRPr lang="zh-CN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2877" y="1886968"/>
              <a:ext cx="25622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Medium background</a:t>
              </a:r>
              <a:endParaRPr lang="zh-CN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右箭头 15"/>
            <p:cNvSpPr/>
            <p:nvPr/>
          </p:nvSpPr>
          <p:spPr>
            <a:xfrm>
              <a:off x="3203848" y="2406253"/>
              <a:ext cx="2952328" cy="26860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左箭头 16"/>
            <p:cNvSpPr/>
            <p:nvPr/>
          </p:nvSpPr>
          <p:spPr>
            <a:xfrm>
              <a:off x="3203848" y="3204854"/>
              <a:ext cx="2952328" cy="268608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834" y="2361264"/>
              <a:ext cx="2011660" cy="174799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8465" y="2337057"/>
              <a:ext cx="1782466" cy="174951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499992" y="2667909"/>
              <a:ext cx="3600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zh-CN" alt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4300204" y="2071924"/>
                  <a:ext cx="8478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CN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204" y="2071924"/>
                  <a:ext cx="84786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5082" b="-1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矩形 25"/>
            <p:cNvSpPr/>
            <p:nvPr/>
          </p:nvSpPr>
          <p:spPr>
            <a:xfrm>
              <a:off x="2775117" y="3458295"/>
              <a:ext cx="41929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en-US" altLang="zh-CN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nergy-momentum deposition 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from </a:t>
              </a:r>
              <a:r>
                <a:rPr lang="en-US" altLang="zh-CN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jets into medium as source terms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8" name="直接箭头连接符 27"/>
            <p:cNvCxnSpPr>
              <a:stCxn id="23" idx="1"/>
            </p:cNvCxnSpPr>
            <p:nvPr/>
          </p:nvCxnSpPr>
          <p:spPr>
            <a:xfrm flipH="1">
              <a:off x="4300204" y="2991075"/>
              <a:ext cx="199788" cy="5498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4" name="矩形 6"/>
          <p:cNvSpPr/>
          <p:nvPr/>
        </p:nvSpPr>
        <p:spPr>
          <a:xfrm>
            <a:off x="387515" y="4619927"/>
            <a:ext cx="3241475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00"/>
              </a:spcBef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Jet-induced medium excitation is important to jet shape at large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r</a:t>
            </a:r>
          </a:p>
          <a:p>
            <a:pPr marL="274320" indent="-274320">
              <a:spcBef>
                <a:spcPts val="500"/>
              </a:spcBef>
              <a:buFont typeface="Arial" charset="0"/>
              <a:buChar char="•"/>
            </a:pPr>
            <a:r>
              <a:rPr lang="en-US" altLang="zh-CN" sz="2000" dirty="0" smtClean="0"/>
              <a:t>Linear response treatment, not concurrent evolution of jet and hydro yet</a:t>
            </a:r>
            <a:endParaRPr lang="zh-CN" alt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60541" y="4135360"/>
            <a:ext cx="435452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/>
              <a:t>Tachibana, Chang, Qin, </a:t>
            </a:r>
            <a:r>
              <a:rPr lang="en-US" altLang="zh-CN" sz="1600" dirty="0" smtClean="0"/>
              <a:t>PRC 95</a:t>
            </a:r>
            <a:r>
              <a:rPr lang="is-IS" sz="1600" dirty="0" smtClean="0"/>
              <a:t> (</a:t>
            </a:r>
            <a:r>
              <a:rPr lang="is-IS" sz="1600" dirty="0"/>
              <a:t>2017) </a:t>
            </a:r>
            <a:r>
              <a:rPr lang="is-IS" sz="1600" dirty="0" smtClean="0"/>
              <a:t>4</a:t>
            </a:r>
            <a:r>
              <a:rPr lang="is-IS" sz="1600" dirty="0"/>
              <a:t>, 044909 </a:t>
            </a:r>
            <a:r>
              <a:rPr lang="en-US" altLang="zh-CN" sz="1600" dirty="0" smtClean="0"/>
              <a:t> </a:t>
            </a:r>
            <a:endParaRPr lang="en-US" altLang="zh-CN" sz="1600" dirty="0"/>
          </a:p>
        </p:txBody>
      </p:sp>
      <p:sp>
        <p:nvSpPr>
          <p:cNvPr id="35" name="Frame 34"/>
          <p:cNvSpPr/>
          <p:nvPr/>
        </p:nvSpPr>
        <p:spPr>
          <a:xfrm>
            <a:off x="315597" y="3955160"/>
            <a:ext cx="8566006" cy="2769730"/>
          </a:xfrm>
          <a:prstGeom prst="frame">
            <a:avLst>
              <a:gd name="adj1" fmla="val 9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927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8906" y="967348"/>
            <a:ext cx="8271737" cy="1183427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Outline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209" y="2691059"/>
            <a:ext cx="6116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Arial"/>
              <a:buChar char="•"/>
            </a:pPr>
            <a:r>
              <a:rPr lang="en-US" altLang="zh-CN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宋体" charset="0"/>
                <a:cs typeface="宋体" charset="0"/>
              </a:rPr>
              <a:t>Part I: Multi-stage jet evolution</a:t>
            </a:r>
          </a:p>
          <a:p>
            <a:pPr marL="360000" indent="-360000">
              <a:buFont typeface="Arial"/>
              <a:buChar char="•"/>
            </a:pPr>
            <a:endParaRPr lang="en-US" altLang="zh-CN" sz="2400" b="1" dirty="0" smtClean="0">
              <a:solidFill>
                <a:schemeClr val="tx2">
                  <a:lumMod val="75000"/>
                  <a:lumOff val="25000"/>
                </a:schemeClr>
              </a:solidFill>
              <a:ea typeface="宋体" charset="0"/>
              <a:cs typeface="宋体" charset="0"/>
            </a:endParaRPr>
          </a:p>
          <a:p>
            <a:pPr marL="360000" indent="-360000">
              <a:buFont typeface="Arial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Part II: Jet-induced medium excitation</a:t>
            </a:r>
          </a:p>
          <a:p>
            <a:pPr marL="360000" indent="-360000">
              <a:buFont typeface="Arial"/>
              <a:buChar char="•"/>
            </a:pPr>
            <a:endParaRPr lang="en-US" altLang="zh-CN" sz="2400" b="1" dirty="0" smtClean="0">
              <a:solidFill>
                <a:srgbClr val="FF0000"/>
              </a:solidFill>
              <a:ea typeface="宋体" charset="0"/>
              <a:cs typeface="宋体" charset="0"/>
            </a:endParaRPr>
          </a:p>
          <a:p>
            <a:pPr marL="360000" indent="-360000">
              <a:buFont typeface="Arial"/>
              <a:buChar char="•"/>
            </a:pPr>
            <a:r>
              <a:rPr lang="en-US" altLang="zh-CN" sz="2400" b="1" dirty="0" smtClean="0">
                <a:ea typeface="宋体" charset="0"/>
                <a:cs typeface="宋体" charset="0"/>
              </a:rPr>
              <a:t>Part III: Jet substructure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16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>
            <a:spLocks/>
          </p:cNvSpPr>
          <p:nvPr/>
        </p:nvSpPr>
        <p:spPr>
          <a:xfrm>
            <a:off x="0" y="-2212"/>
            <a:ext cx="9144000" cy="6541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zh-CN" altLang="en-US" i="1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6374" y="30019"/>
            <a:ext cx="6868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 coupled LBT </a:t>
            </a:r>
            <a:r>
              <a:rPr lang="en-US" altLang="zh-CN" sz="3200" dirty="0" smtClean="0">
                <a:solidFill>
                  <a:schemeClr val="bg1"/>
                </a:solidFill>
              </a:rPr>
              <a:t>and hydrodynamic model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8820" y="1885393"/>
            <a:ext cx="8194697" cy="3761731"/>
            <a:chOff x="755576" y="1995983"/>
            <a:chExt cx="8194697" cy="37617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2388449"/>
              <a:ext cx="1672634" cy="37189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459" y="4907666"/>
              <a:ext cx="3102522" cy="8500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2461" y="2107038"/>
              <a:ext cx="2089474" cy="7489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287939" y="3056239"/>
              <a:ext cx="26623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</a:rPr>
                <a:t>jet partons and recoiled partons with</a:t>
              </a:r>
              <a:r>
                <a:rPr lang="en-US" altLang="zh-CN" sz="2000" b="1" i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2000" i="1" dirty="0">
                  <a:solidFill>
                    <a:srgbClr val="0070C0"/>
                  </a:solidFill>
                </a:rPr>
                <a:t>E</a:t>
              </a:r>
              <a:r>
                <a:rPr lang="en-US" altLang="zh-CN" sz="2000" b="1" i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2000" dirty="0">
                  <a:solidFill>
                    <a:srgbClr val="0070C0"/>
                  </a:solidFill>
                </a:rPr>
                <a:t>&lt;</a:t>
              </a:r>
              <a:r>
                <a:rPr lang="en-US" altLang="zh-CN" sz="2000" b="1" i="1" dirty="0">
                  <a:solidFill>
                    <a:srgbClr val="0070C0"/>
                  </a:solidFill>
                </a:rPr>
                <a:t> </a:t>
              </a:r>
              <a:r>
                <a:rPr lang="en-US" altLang="zh-CN" sz="2000" i="1" dirty="0" err="1">
                  <a:solidFill>
                    <a:srgbClr val="0070C0"/>
                  </a:solidFill>
                </a:rPr>
                <a:t>E</a:t>
              </a:r>
              <a:r>
                <a:rPr lang="en-US" altLang="zh-CN" sz="2000" baseline="-25000" dirty="0" err="1" smtClean="0">
                  <a:solidFill>
                    <a:srgbClr val="0070C0"/>
                  </a:solidFill>
                </a:rPr>
                <a:t>cut</a:t>
              </a:r>
              <a:r>
                <a:rPr lang="en-US" altLang="zh-CN" sz="2000" baseline="-25000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0070C0"/>
                  </a:solidFill>
                </a:rPr>
                <a:t>(</a:t>
              </a:r>
              <a:r>
                <a:rPr lang="en-US" altLang="zh-CN" sz="2000" dirty="0" err="1">
                  <a:solidFill>
                    <a:srgbClr val="0070C0"/>
                  </a:solidFill>
                </a:rPr>
                <a:t>comoving</a:t>
              </a:r>
              <a:r>
                <a:rPr lang="en-US" altLang="zh-CN" sz="2000" dirty="0">
                  <a:solidFill>
                    <a:srgbClr val="0070C0"/>
                  </a:solidFill>
                </a:rPr>
                <a:t> frame</a:t>
              </a:r>
              <a:r>
                <a:rPr lang="en-US" altLang="zh-CN" sz="2000" dirty="0" smtClean="0">
                  <a:solidFill>
                    <a:srgbClr val="0070C0"/>
                  </a:solidFill>
                </a:rPr>
                <a:t>) [positive] + back reaction [negative]</a:t>
              </a:r>
              <a:endParaRPr lang="en-US" altLang="zh-CN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 flipV="1">
              <a:off x="2483769" y="2869168"/>
              <a:ext cx="1856055" cy="18785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55576" y="3309407"/>
              <a:ext cx="22779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  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Source term</a:t>
              </a:r>
            </a:p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(soft </a:t>
              </a:r>
              <a:r>
                <a:rPr lang="en-US" altLang="zh-CN" sz="20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partons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in LBT)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2674799" y="2500812"/>
              <a:ext cx="3625393" cy="87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2433101" y="1995983"/>
                  <a:ext cx="41739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j-lt"/>
                    </a:rPr>
                    <a:t>local </a:t>
                  </a:r>
                  <a:r>
                    <a:rPr lang="en-US" altLang="zh-CN" sz="2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j-lt"/>
                    </a:rPr>
                    <a:t>medium information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zh-CN" altLang="en-US" sz="20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𝜀</m:t>
                      </m:r>
                      <m:r>
                        <a:rPr lang="en-US" altLang="zh-CN" sz="20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en-US" altLang="zh-CN" sz="20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altLang="zh-CN" sz="20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altLang="zh-CN" sz="20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𝒖</m:t>
                      </m:r>
                      <m:r>
                        <a:rPr lang="en-US" altLang="zh-CN" sz="20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a14:m>
                  <a:endParaRPr lang="zh-CN" altLang="en-US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101" y="1995983"/>
                  <a:ext cx="41739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08" t="-95455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接箭头连接符 30"/>
            <p:cNvCxnSpPr/>
            <p:nvPr/>
          </p:nvCxnSpPr>
          <p:spPr>
            <a:xfrm flipH="1">
              <a:off x="4735120" y="2870168"/>
              <a:ext cx="1649968" cy="18928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0404" y="830802"/>
            <a:ext cx="8103191" cy="1080120"/>
            <a:chOff x="517019" y="908720"/>
            <a:chExt cx="8103191" cy="1080120"/>
          </a:xfrm>
        </p:grpSpPr>
        <p:sp>
          <p:nvSpPr>
            <p:cNvPr id="8" name="左右箭头 7"/>
            <p:cNvSpPr/>
            <p:nvPr/>
          </p:nvSpPr>
          <p:spPr>
            <a:xfrm>
              <a:off x="1904765" y="1284666"/>
              <a:ext cx="5688632" cy="21602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17019" y="931870"/>
              <a:ext cx="125168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Hydro</a:t>
              </a:r>
              <a:endParaRPr lang="zh-CN" altLang="en-US" sz="3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812360" y="908720"/>
              <a:ext cx="80785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LBT</a:t>
              </a:r>
              <a:endParaRPr lang="zh-CN" altLang="en-US" sz="3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0853" y="1527175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Soft</a:t>
              </a:r>
              <a:endPara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12360" y="1484784"/>
              <a:ext cx="789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Hard</a:t>
              </a:r>
              <a:endPara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0" name="矩形 25"/>
          <p:cNvSpPr/>
          <p:nvPr/>
        </p:nvSpPr>
        <p:spPr>
          <a:xfrm>
            <a:off x="361622" y="5830244"/>
            <a:ext cx="8533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Bottleneck of event-by-event calculation: hydrodynamic simulation of the bulk.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671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>
            <a:spLocks/>
          </p:cNvSpPr>
          <p:nvPr/>
        </p:nvSpPr>
        <p:spPr>
          <a:xfrm>
            <a:off x="0" y="-2212"/>
            <a:ext cx="9144000" cy="6541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zh-CN" altLang="en-US" i="1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1489" y="51937"/>
            <a:ext cx="604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</a:rPr>
              <a:t>CLVisc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</a:rPr>
              <a:t>(3+1)D </a:t>
            </a:r>
            <a:r>
              <a:rPr lang="en-US" altLang="zh-CN" sz="3200" dirty="0">
                <a:solidFill>
                  <a:schemeClr val="bg1"/>
                </a:solidFill>
              </a:rPr>
              <a:t>hydrodynamic </a:t>
            </a:r>
            <a:r>
              <a:rPr lang="en-US" altLang="zh-CN" sz="3200" dirty="0" smtClean="0">
                <a:solidFill>
                  <a:schemeClr val="bg1"/>
                </a:solidFill>
              </a:rPr>
              <a:t>model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4" y="1715544"/>
            <a:ext cx="8849892" cy="41442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846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/>
          </p:cNvSpPr>
          <p:nvPr/>
        </p:nvSpPr>
        <p:spPr>
          <a:xfrm>
            <a:off x="0" y="-13787"/>
            <a:ext cx="9144000" cy="6541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zh-CN" altLang="en-US" i="1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860" y="32794"/>
            <a:ext cx="819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Gamma-jet evolution within </a:t>
            </a:r>
            <a:r>
              <a:rPr lang="en-US" altLang="zh-CN" sz="3200" dirty="0" err="1">
                <a:solidFill>
                  <a:schemeClr val="bg1"/>
                </a:solidFill>
              </a:rPr>
              <a:t>CoLBT</a:t>
            </a:r>
            <a:r>
              <a:rPr lang="en-US" altLang="zh-CN" sz="3200" dirty="0">
                <a:solidFill>
                  <a:schemeClr val="bg1"/>
                </a:solidFill>
              </a:rPr>
              <a:t>-hydro model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jet_lb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67091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480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497975" y="1552412"/>
            <a:ext cx="3482524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Suppression </a:t>
            </a:r>
            <a:r>
              <a:rPr lang="en-US" sz="2000" dirty="0">
                <a:solidFill>
                  <a:srgbClr val="0070C0"/>
                </a:solidFill>
              </a:rPr>
              <a:t>of hadrons at small </a:t>
            </a:r>
            <a:r>
              <a:rPr lang="en-US" sz="2000" i="1" dirty="0" err="1">
                <a:solidFill>
                  <a:srgbClr val="0070C0"/>
                </a:solidFill>
              </a:rPr>
              <a:t>ξ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while enhancement </a:t>
            </a:r>
            <a:r>
              <a:rPr lang="en-US" sz="2000" dirty="0">
                <a:solidFill>
                  <a:srgbClr val="0070C0"/>
                </a:solidFill>
              </a:rPr>
              <a:t>at large </a:t>
            </a:r>
            <a:r>
              <a:rPr lang="en-US" sz="2000" i="1" dirty="0" err="1">
                <a:solidFill>
                  <a:srgbClr val="0070C0"/>
                </a:solidFill>
              </a:rPr>
              <a:t>ξ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endParaRPr lang="en-US" altLang="zh-CN" sz="2000" dirty="0" smtClean="0"/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With increasing photon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en-US" sz="2000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Bef>
                <a:spcPts val="5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Transition point from suppression to </a:t>
            </a:r>
            <a:r>
              <a:rPr lang="en-US" sz="2000" dirty="0" smtClean="0">
                <a:solidFill>
                  <a:srgbClr val="002060"/>
                </a:solidFill>
              </a:rPr>
              <a:t>enhancement </a:t>
            </a:r>
            <a:r>
              <a:rPr lang="en-US" sz="2000" dirty="0">
                <a:solidFill>
                  <a:srgbClr val="002060"/>
                </a:solidFill>
              </a:rPr>
              <a:t>shifts to larger </a:t>
            </a:r>
            <a:r>
              <a:rPr lang="en-US" sz="2000" i="1" dirty="0" err="1" smtClean="0">
                <a:solidFill>
                  <a:srgbClr val="002060"/>
                </a:solidFill>
              </a:rPr>
              <a:t>ξ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5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Transition </a:t>
            </a:r>
            <a:r>
              <a:rPr lang="en-US" sz="2000" dirty="0">
                <a:solidFill>
                  <a:srgbClr val="C00000"/>
                </a:solidFill>
              </a:rPr>
              <a:t>point corresponds to the fixed </a:t>
            </a:r>
            <a:r>
              <a:rPr lang="en-US" sz="2000" i="1" dirty="0" err="1">
                <a:solidFill>
                  <a:srgbClr val="C00000"/>
                </a:solidFill>
              </a:rPr>
              <a:t>p</a:t>
            </a:r>
            <a:r>
              <a:rPr lang="en-US" sz="2000" baseline="-25000" dirty="0" err="1">
                <a:solidFill>
                  <a:srgbClr val="C00000"/>
                </a:solidFill>
              </a:rPr>
              <a:t>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range</a:t>
            </a:r>
            <a:r>
              <a:rPr lang="en-US" sz="2000" dirty="0"/>
              <a:t> </a:t>
            </a:r>
          </a:p>
          <a:p>
            <a:pPr marL="342900" indent="-342900">
              <a:spcBef>
                <a:spcPts val="500"/>
              </a:spcBef>
              <a:buFont typeface="Arial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oft </a:t>
            </a:r>
            <a:r>
              <a:rPr lang="en-US" sz="2000" dirty="0"/>
              <a:t>hadrons from </a:t>
            </a:r>
            <a:r>
              <a:rPr lang="en-US" sz="2000" dirty="0" err="1"/>
              <a:t>j.i.m.e</a:t>
            </a:r>
            <a:r>
              <a:rPr lang="en-US" sz="2000" dirty="0"/>
              <a:t>. carry an average thermal energy that is independent of the jet </a:t>
            </a:r>
            <a:r>
              <a:rPr lang="en-US" sz="2000" dirty="0" smtClean="0"/>
              <a:t>energy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25849"/>
              </p:ext>
            </p:extLst>
          </p:nvPr>
        </p:nvGraphicFramePr>
        <p:xfrm>
          <a:off x="7524773" y="872187"/>
          <a:ext cx="1074384" cy="70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73" y="872187"/>
                        <a:ext cx="1074384" cy="70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44651"/>
              </p:ext>
            </p:extLst>
          </p:nvPr>
        </p:nvGraphicFramePr>
        <p:xfrm>
          <a:off x="5868231" y="978890"/>
          <a:ext cx="1257120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6" imgW="698400" imgH="241200" progId="Equation.DSMT4">
                  <p:embed/>
                </p:oleObj>
              </mc:Choice>
              <mc:Fallback>
                <p:oleObj name="Equation" r:id="rId6" imgW="698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231" y="978890"/>
                        <a:ext cx="1257120" cy="43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3"/>
          <p:cNvSpPr txBox="1">
            <a:spLocks/>
          </p:cNvSpPr>
          <p:nvPr/>
        </p:nvSpPr>
        <p:spPr>
          <a:xfrm>
            <a:off x="0" y="-13787"/>
            <a:ext cx="9144000" cy="6541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zh-CN" altLang="en-US" i="1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822" y="89719"/>
            <a:ext cx="824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Medium modification of gamma-triggered hadron </a:t>
            </a:r>
            <a:r>
              <a:rPr lang="en-US" altLang="zh-CN" sz="2400">
                <a:solidFill>
                  <a:schemeClr val="bg1"/>
                </a:solidFill>
              </a:rPr>
              <a:t>yields </a:t>
            </a:r>
            <a:r>
              <a:rPr lang="en-US" altLang="zh-CN" sz="2400" smtClean="0">
                <a:solidFill>
                  <a:schemeClr val="bg1"/>
                </a:solidFill>
              </a:rPr>
              <a:t>at RHIC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43" y="771375"/>
            <a:ext cx="5173884" cy="5904315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581959" y="5989074"/>
            <a:ext cx="3360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Details: Wei Chen’s </a:t>
            </a:r>
            <a:r>
              <a:rPr lang="en-US" smtClean="0"/>
              <a:t>talk tomorrow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185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2796" y="811973"/>
            <a:ext cx="8549893" cy="6731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altLang="zh-CN" sz="3000" smtClean="0">
                <a:ea typeface="宋体" charset="0"/>
                <a:cs typeface="宋体" charset="0"/>
              </a:rPr>
              <a:t>Novel topics to explore</a:t>
            </a:r>
            <a:endParaRPr lang="en-US" altLang="zh-CN" sz="3000" dirty="0">
              <a:ea typeface="宋体" charset="0"/>
              <a:cs typeface="宋体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436" y="2122101"/>
            <a:ext cx="8220614" cy="31242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None/>
              <a:defRPr lang="en-US" sz="2800" b="1" kern="12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685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lang="en-US" sz="2800" kern="1200" dirty="0">
                <a:solidFill>
                  <a:srgbClr val="898989"/>
                </a:solidFill>
                <a:latin typeface="+mn-lt"/>
                <a:ea typeface="ＭＳ Ｐゴシック" charset="0"/>
                <a:cs typeface="+mn-cs"/>
              </a:defRPr>
            </a:lvl2pPr>
            <a:lvl3pPr marL="968375" indent="-2825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lang="en-US" sz="2400" kern="1200" dirty="0">
                <a:solidFill>
                  <a:srgbClr val="898989"/>
                </a:solidFill>
                <a:latin typeface="+mn-lt"/>
                <a:ea typeface="ＭＳ Ｐゴシック" charset="0"/>
                <a:cs typeface="+mn-cs"/>
              </a:defRPr>
            </a:lvl3pPr>
            <a:lvl4pPr marL="1263650" indent="-2952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charset="0"/>
              <a:buChar char=""/>
              <a:defRPr lang="en-US" sz="2000" kern="1200" dirty="0">
                <a:solidFill>
                  <a:srgbClr val="898989"/>
                </a:solidFill>
                <a:latin typeface="+mn-lt"/>
                <a:ea typeface="ＭＳ Ｐゴシック" charset="0"/>
                <a:cs typeface="+mn-cs"/>
              </a:defRPr>
            </a:lvl4pPr>
            <a:lvl5pPr marL="1546225" indent="-2825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  <a:defRPr lang="en-US" sz="2000" kern="1200" dirty="0">
                <a:solidFill>
                  <a:srgbClr val="898989"/>
                </a:solidFill>
                <a:latin typeface="+mn-lt"/>
                <a:ea typeface="ＭＳ Ｐゴシック" charset="0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defTabSz="914400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solidFill>
                  <a:srgbClr val="008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Effects of the diffusion wake of one jet on the other jet </a:t>
            </a:r>
            <a:r>
              <a:rPr lang="mr-IN" altLang="zh-CN" sz="2400" b="0" dirty="0" smtClean="0">
                <a:solidFill>
                  <a:srgbClr val="008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–</a:t>
            </a:r>
            <a:r>
              <a:rPr lang="en-US" altLang="zh-CN" sz="2400" b="0" dirty="0" smtClean="0">
                <a:solidFill>
                  <a:srgbClr val="008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photon-jet vs. di-jet observables</a:t>
            </a:r>
          </a:p>
          <a:p>
            <a:pPr marL="358775" indent="-358775" defTabSz="914400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endParaRPr lang="en-US" altLang="zh-CN" sz="2400" b="0" dirty="0" smtClean="0">
              <a:solidFill>
                <a:srgbClr val="008000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  <a:p>
            <a:pPr marL="358775" indent="-358775" defTabSz="914400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Jet velocity dependence of medium excitation (medium response to light vs. heavy quark propagation) </a:t>
            </a:r>
            <a:r>
              <a:rPr lang="mr-IN" altLang="zh-CN" sz="2400" b="0" dirty="0" smtClean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–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 </a:t>
            </a:r>
            <a:r>
              <a:rPr lang="en-US" altLang="zh-CN" sz="2400" b="0" dirty="0" smtClean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heavy quark induced medium excitation may travel faster than heavy quark itself and affects its subsequent evolution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992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017" y="1704566"/>
            <a:ext cx="8549893" cy="1910723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III: Jet substru</a:t>
            </a:r>
            <a:r>
              <a:rPr lang="en-US" altLang="zh-CN" sz="3400" dirty="0" smtClean="0">
                <a:ea typeface="宋体" charset="0"/>
                <a:cs typeface="宋体" charset="0"/>
              </a:rPr>
              <a:t>ctures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25597" y="4472529"/>
            <a:ext cx="5238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N.-B. Chang, </a:t>
            </a:r>
            <a:r>
              <a:rPr lang="en-US" sz="2200" dirty="0"/>
              <a:t>SC, </a:t>
            </a:r>
            <a:r>
              <a:rPr lang="en-US" sz="2200" dirty="0" smtClean="0"/>
              <a:t>G.-Y. Qin, </a:t>
            </a:r>
            <a:r>
              <a:rPr lang="is-IS" sz="2200" dirty="0" smtClean="0"/>
              <a:t>arXiv: 1707.03767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375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8346" y="1055980"/>
            <a:ext cx="846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Cluster anti-</a:t>
            </a:r>
            <a:r>
              <a:rPr lang="en-US" altLang="zh-CN" sz="2400" i="1" dirty="0" err="1" smtClean="0"/>
              <a:t>k</a:t>
            </a:r>
            <a:r>
              <a:rPr lang="en-US" altLang="zh-CN" sz="2400" baseline="-25000" dirty="0" err="1" smtClean="0"/>
              <a:t>T</a:t>
            </a:r>
            <a:r>
              <a:rPr lang="en-US" altLang="zh-CN" sz="2400" dirty="0" smtClean="0"/>
              <a:t> jet with Cambridge/Aachen </a:t>
            </a:r>
            <a:r>
              <a:rPr lang="en-US" altLang="zh-CN" sz="2400" dirty="0" smtClean="0">
                <a:ea typeface="Microsoft YaHei UI" pitchFamily="34" charset="-122"/>
              </a:rPr>
              <a:t>(</a:t>
            </a:r>
            <a:r>
              <a:rPr lang="en-US" altLang="zh-CN" sz="2400" dirty="0" smtClean="0"/>
              <a:t>CA</a:t>
            </a:r>
            <a:r>
              <a:rPr lang="en-US" altLang="zh-CN" sz="2400" dirty="0" smtClean="0">
                <a:ea typeface="Microsoft YaHei UI" pitchFamily="34" charset="-122"/>
              </a:rPr>
              <a:t>) algorithm and then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decluster</a:t>
            </a:r>
            <a:r>
              <a:rPr lang="en-US" altLang="zh-CN" sz="2400" dirty="0" smtClean="0"/>
              <a:t> the angular-ordered CA tree by dropping soft branches</a:t>
            </a:r>
            <a:endParaRPr lang="zh-CN" altLang="en-US" sz="2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55453" y="2841492"/>
            <a:ext cx="3781008" cy="8354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52015" y="4630827"/>
            <a:ext cx="537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Larkoski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Marzani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Thaler</a:t>
            </a:r>
            <a:r>
              <a:rPr lang="en-US" altLang="zh-CN" dirty="0" smtClean="0"/>
              <a:t>, Phys. Rev. D91,111501 (2015)</a:t>
            </a:r>
          </a:p>
          <a:p>
            <a:r>
              <a:rPr lang="en-US" altLang="zh-CN" dirty="0" smtClean="0"/>
              <a:t>Soft Drop: JHEP 1405 (2014) 146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40000"/>
          </a:blip>
          <a:srcRect/>
          <a:stretch>
            <a:fillRect/>
          </a:stretch>
        </p:blipFill>
        <p:spPr bwMode="auto">
          <a:xfrm>
            <a:off x="956747" y="2264831"/>
            <a:ext cx="3816424" cy="21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78083" y="301465"/>
            <a:ext cx="8549893" cy="6731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altLang="zh-CN" sz="3000" dirty="0" smtClean="0">
                <a:ea typeface="宋体" charset="0"/>
                <a:cs typeface="宋体" charset="0"/>
              </a:rPr>
              <a:t>Soft drop jet grooming</a:t>
            </a:r>
            <a:endParaRPr lang="en-US" altLang="zh-CN" sz="3000" baseline="-25000" dirty="0">
              <a:ea typeface="宋体" charset="0"/>
              <a:cs typeface="宋体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660" y="5589814"/>
            <a:ext cx="846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Allows a more direct measurement of the jet splitting function and its medium modification compared to </a:t>
            </a:r>
            <a:r>
              <a:rPr lang="en-US" sz="2400" i="1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AA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etc.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839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322090" y="894317"/>
            <a:ext cx="4107180" cy="10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4516" y="2142354"/>
            <a:ext cx="5947410" cy="7023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74321" y="4960162"/>
            <a:ext cx="8396605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383" y="3262061"/>
            <a:ext cx="4511675" cy="43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0" y="2924944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4516" y="3906814"/>
            <a:ext cx="586295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732240" y="836712"/>
            <a:ext cx="2376264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Larkoski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Marzani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Thaler</a:t>
            </a:r>
            <a:r>
              <a:rPr lang="en-US" altLang="zh-CN" dirty="0" smtClean="0"/>
              <a:t>, Phys. Rev. D91,111501 (2015);</a:t>
            </a:r>
          </a:p>
          <a:p>
            <a:r>
              <a:rPr lang="en-US" altLang="zh-CN" dirty="0" smtClean="0"/>
              <a:t>Y.-T. </a:t>
            </a:r>
            <a:r>
              <a:rPr lang="en-US" altLang="zh-CN" dirty="0" err="1" smtClean="0"/>
              <a:t>Chien</a:t>
            </a:r>
            <a:r>
              <a:rPr lang="en-US" altLang="zh-CN" dirty="0" smtClean="0"/>
              <a:t> and I. </a:t>
            </a:r>
            <a:r>
              <a:rPr lang="en-US" altLang="zh-CN" dirty="0" err="1" smtClean="0"/>
              <a:t>Vitev</a:t>
            </a:r>
            <a:r>
              <a:rPr lang="en-US" altLang="zh-CN" dirty="0" smtClean="0"/>
              <a:t> arXiv:1608.07283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2970818"/>
            <a:ext cx="219573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X.N. Wang and X.F. Guo,Nucl.Phys.A696,788(2001)</a:t>
            </a:r>
          </a:p>
          <a:p>
            <a:r>
              <a:rPr lang="en-US" altLang="zh-CN" dirty="0" smtClean="0"/>
              <a:t>A. </a:t>
            </a:r>
            <a:r>
              <a:rPr lang="en-US" altLang="zh-CN" dirty="0" err="1" smtClean="0"/>
              <a:t>Majumder</a:t>
            </a:r>
            <a:r>
              <a:rPr lang="en-US" altLang="zh-CN" dirty="0" smtClean="0"/>
              <a:t>, Phys.Rev.D85,014023(2012)</a:t>
            </a:r>
            <a:endParaRPr lang="zh-CN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78083" y="5951211"/>
            <a:ext cx="6192688" cy="65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78083" y="137210"/>
            <a:ext cx="8549893" cy="6731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altLang="zh-CN" sz="3000" dirty="0" smtClean="0">
                <a:ea typeface="宋体" charset="0"/>
                <a:cs typeface="宋体" charset="0"/>
              </a:rPr>
              <a:t>Framework of semi-analytical calculation</a:t>
            </a:r>
            <a:endParaRPr lang="en-US" altLang="zh-CN" sz="3000" baseline="-25000" dirty="0">
              <a:ea typeface="宋体" charset="0"/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20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236" y="1372166"/>
            <a:ext cx="2049060" cy="6693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8083" y="137210"/>
            <a:ext cx="8549893" cy="6731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altLang="zh-CN" sz="3000" dirty="0" smtClean="0">
                <a:ea typeface="宋体" charset="0"/>
                <a:cs typeface="宋体" charset="0"/>
              </a:rPr>
              <a:t>Non-monotonic </a:t>
            </a:r>
            <a:r>
              <a:rPr lang="en-US" altLang="zh-CN" sz="3000" i="1" dirty="0" err="1" smtClean="0">
                <a:ea typeface="宋体" charset="0"/>
                <a:cs typeface="宋体" charset="0"/>
              </a:rPr>
              <a:t>p</a:t>
            </a:r>
            <a:r>
              <a:rPr lang="en-US" altLang="zh-CN" sz="3000" baseline="-25000" dirty="0" err="1" smtClean="0">
                <a:ea typeface="宋体" charset="0"/>
                <a:cs typeface="宋体" charset="0"/>
              </a:rPr>
              <a:t>T</a:t>
            </a:r>
            <a:r>
              <a:rPr lang="en-US" altLang="zh-CN" sz="3000" dirty="0" smtClean="0">
                <a:ea typeface="宋体" charset="0"/>
                <a:cs typeface="宋体" charset="0"/>
              </a:rPr>
              <a:t> dependence of </a:t>
            </a:r>
            <a:r>
              <a:rPr lang="en-US" altLang="zh-CN" sz="3000" i="1" dirty="0" err="1" smtClean="0">
                <a:ea typeface="宋体" charset="0"/>
                <a:cs typeface="宋体" charset="0"/>
              </a:rPr>
              <a:t>R</a:t>
            </a:r>
            <a:r>
              <a:rPr lang="en-US" altLang="zh-CN" sz="3000" i="1" baseline="-25000" dirty="0" err="1" smtClean="0">
                <a:ea typeface="宋体" charset="0"/>
                <a:cs typeface="宋体" charset="0"/>
              </a:rPr>
              <a:t>p</a:t>
            </a:r>
            <a:r>
              <a:rPr lang="en-US" altLang="zh-CN" sz="3000" baseline="-25000" dirty="0" smtClean="0">
                <a:ea typeface="宋体" charset="0"/>
                <a:cs typeface="宋体" charset="0"/>
              </a:rPr>
              <a:t>(</a:t>
            </a:r>
            <a:r>
              <a:rPr lang="en-US" altLang="zh-CN" sz="3000" baseline="-25000" dirty="0" err="1" smtClean="0">
                <a:ea typeface="宋体" charset="0"/>
                <a:cs typeface="宋体" charset="0"/>
              </a:rPr>
              <a:t>zg</a:t>
            </a:r>
            <a:r>
              <a:rPr lang="en-US" altLang="zh-CN" sz="3000" baseline="-25000" dirty="0" smtClean="0">
                <a:ea typeface="宋体" charset="0"/>
                <a:cs typeface="宋体" charset="0"/>
              </a:rPr>
              <a:t>)</a:t>
            </a:r>
            <a:endParaRPr lang="en-US" altLang="zh-CN" sz="3000" baseline="-25000" dirty="0">
              <a:ea typeface="宋体" charset="0"/>
              <a:cs typeface="宋体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6299" y="832603"/>
            <a:ext cx="4705183" cy="3516837"/>
            <a:chOff x="556289" y="798313"/>
            <a:chExt cx="4705183" cy="35168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89" y="798313"/>
              <a:ext cx="4705183" cy="35168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660123" y="850920"/>
              <a:ext cx="565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LHC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9757" y="4515567"/>
            <a:ext cx="4895408" cy="2193843"/>
            <a:chOff x="529757" y="4526997"/>
            <a:chExt cx="4895408" cy="21938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757" y="4526997"/>
              <a:ext cx="4895408" cy="219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71428" y="457337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RHIC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30446" y="2738071"/>
            <a:ext cx="2834640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Significant nuclear modification at the LHC, but decreases with jet </a:t>
            </a:r>
            <a:r>
              <a:rPr lang="en-US" sz="2200" i="1" dirty="0" err="1" smtClean="0">
                <a:solidFill>
                  <a:srgbClr val="008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T</a:t>
            </a:r>
            <a:endParaRPr lang="en-US" sz="2200" baseline="-25000" dirty="0" smtClean="0">
              <a:solidFill>
                <a:srgbClr val="008000"/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endParaRPr lang="en-US" sz="2200" baseline="-25000" dirty="0" smtClean="0">
              <a:solidFill>
                <a:srgbClr val="008000"/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endParaRPr lang="en-US" sz="2200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No apparent nuclear modification at RHIC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393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78083" y="137210"/>
            <a:ext cx="8549893" cy="6731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altLang="zh-CN" sz="3000" dirty="0" smtClean="0">
                <a:ea typeface="宋体" charset="0"/>
                <a:cs typeface="宋体" charset="0"/>
              </a:rPr>
              <a:t>Sources of the non-monotonic behavior</a:t>
            </a:r>
            <a:endParaRPr lang="en-US" altLang="zh-CN" sz="3000" baseline="-25000" dirty="0">
              <a:ea typeface="宋体" charset="0"/>
              <a:cs typeface="宋体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2825" y="840349"/>
            <a:ext cx="4199155" cy="4931801"/>
            <a:chOff x="212825" y="760339"/>
            <a:chExt cx="4199155" cy="4931801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244" y="905293"/>
              <a:ext cx="3759284" cy="2798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372649" y="3772293"/>
              <a:ext cx="3900281" cy="1131168"/>
              <a:chOff x="441229" y="4686697"/>
              <a:chExt cx="4132644" cy="103548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229" y="4686697"/>
                <a:ext cx="2373747" cy="43945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075" y="5183288"/>
                <a:ext cx="4125798" cy="472003"/>
              </a:xfrm>
              <a:prstGeom prst="rect">
                <a:avLst/>
              </a:prstGeom>
            </p:spPr>
          </p:pic>
          <p:sp>
            <p:nvSpPr>
              <p:cNvPr id="12" name="椭圆 7"/>
              <p:cNvSpPr/>
              <p:nvPr/>
            </p:nvSpPr>
            <p:spPr>
              <a:xfrm rot="5400000">
                <a:off x="2420833" y="4826502"/>
                <a:ext cx="484172" cy="43379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7"/>
              <p:cNvSpPr/>
              <p:nvPr/>
            </p:nvSpPr>
            <p:spPr>
              <a:xfrm rot="5400000">
                <a:off x="1728987" y="5263192"/>
                <a:ext cx="484172" cy="43379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0131" y="994015"/>
              <a:ext cx="2195466" cy="3643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63450" y="4904244"/>
              <a:ext cx="3916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000" dirty="0" smtClean="0">
                  <a:solidFill>
                    <a:srgbClr val="FF0000"/>
                  </a:solidFill>
                </a:rPr>
                <a:t>Medium contribution is suppressed at large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(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∝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⟂ </a:t>
              </a:r>
              <a:r>
                <a:rPr lang="en-US" sz="2000" dirty="0" smtClean="0">
                  <a:solidFill>
                    <a:srgbClr val="FF0000"/>
                  </a:solidFill>
                </a:rPr>
                <a:t>when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θ</a:t>
              </a:r>
              <a:r>
                <a:rPr lang="en-US" sz="2000" dirty="0" smtClean="0">
                  <a:solidFill>
                    <a:srgbClr val="FF0000"/>
                  </a:solidFill>
                </a:rPr>
                <a:t> is fixed)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212825" y="760339"/>
              <a:ext cx="4199155" cy="4931801"/>
            </a:xfrm>
            <a:prstGeom prst="frame">
              <a:avLst>
                <a:gd name="adj1" fmla="val 9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53029" y="840349"/>
            <a:ext cx="4272109" cy="4931801"/>
            <a:chOff x="4677458" y="760339"/>
            <a:chExt cx="4272109" cy="49318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9190" y="910143"/>
              <a:ext cx="3831516" cy="262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0336" y="3482022"/>
              <a:ext cx="3558255" cy="64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rame 18"/>
            <p:cNvSpPr/>
            <p:nvPr/>
          </p:nvSpPr>
          <p:spPr>
            <a:xfrm>
              <a:off x="4677458" y="760339"/>
              <a:ext cx="4272109" cy="4931801"/>
            </a:xfrm>
            <a:prstGeom prst="frame">
              <a:avLst>
                <a:gd name="adj1" fmla="val 9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9640" y="2313607"/>
              <a:ext cx="1212850" cy="4699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66310" y="4275936"/>
              <a:ext cx="41616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000" dirty="0" smtClean="0">
                  <a:solidFill>
                    <a:srgbClr val="FF0000"/>
                  </a:solidFill>
                </a:rPr>
                <a:t>The shape of med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2000" dirty="0" smtClean="0">
                  <a:solidFill>
                    <a:srgbClr val="FF0000"/>
                  </a:solidFill>
                </a:rPr>
                <a:t> is similar to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vac</a:t>
              </a:r>
              <a:r>
                <a:rPr lang="en-US" sz="2000" dirty="0" smtClean="0">
                  <a:solidFill>
                    <a:srgbClr val="FF0000"/>
                  </a:solidFill>
                </a:rPr>
                <a:t> at low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.</a:t>
              </a:r>
              <a:r>
                <a:rPr lang="en-US" sz="2000" dirty="0" smtClean="0">
                  <a:solidFill>
                    <a:srgbClr val="FF0000"/>
                  </a:solidFill>
                </a:rPr>
                <a:t> Strong medium modification at low </a:t>
              </a:r>
              <a:r>
                <a:rPr lang="en-US" sz="2000" i="1" dirty="0" err="1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cannot be reflected in the ratio of self-normalized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3450" y="5936895"/>
            <a:ext cx="871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/>
              <a:t>The non-monotonic behavior is model dependent. Different energy loss models can be easily compared to each other within JETSCAPE.</a:t>
            </a:r>
            <a:endParaRPr lang="en-US" sz="20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061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278" y="1976998"/>
            <a:ext cx="8271737" cy="1183427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I: Multi-stage jet evolution </a:t>
            </a:r>
            <a:b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</a:br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within JETSCAPE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0969" y="4243817"/>
            <a:ext cx="81389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SC </a:t>
            </a:r>
            <a:r>
              <a:rPr lang="en-US" sz="2200" i="1" dirty="0" smtClean="0"/>
              <a:t>et al</a:t>
            </a:r>
            <a:r>
              <a:rPr lang="en-US" sz="2200" dirty="0" smtClean="0"/>
              <a:t>., (JETSCAPE Collaboration), </a:t>
            </a:r>
            <a:r>
              <a:rPr lang="is-IS" sz="2200" dirty="0" smtClean="0"/>
              <a:t>Phys. Rev. C96 (2017) 2, 024909</a:t>
            </a:r>
          </a:p>
          <a:p>
            <a:r>
              <a:rPr lang="en-US" sz="2200" dirty="0"/>
              <a:t>SC, A. </a:t>
            </a:r>
            <a:r>
              <a:rPr lang="en-US" sz="2200" dirty="0" err="1"/>
              <a:t>Majumder</a:t>
            </a:r>
            <a:r>
              <a:rPr lang="en-US" sz="2200" dirty="0"/>
              <a:t>, G.-Y. Qin and C. Shen, arXiv:1711.09053. </a:t>
            </a:r>
            <a:endParaRPr lang="is-IS" sz="2200" dirty="0" smtClean="0"/>
          </a:p>
          <a:p>
            <a:endParaRPr lang="en-US" altLang="zh-CN" sz="2200" dirty="0" smtClean="0">
              <a:solidFill>
                <a:srgbClr val="0000FF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317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75213" y="148640"/>
            <a:ext cx="8549893" cy="6731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altLang="zh-CN" sz="3000" dirty="0" smtClean="0">
                <a:ea typeface="宋体" charset="0"/>
                <a:cs typeface="宋体" charset="0"/>
              </a:rPr>
              <a:t>Coherent vs. incoherent energy loss of sub-jets</a:t>
            </a:r>
            <a:endParaRPr lang="en-US" altLang="zh-CN" sz="3000" baseline="-25000" dirty="0">
              <a:ea typeface="宋体" charset="0"/>
              <a:cs typeface="宋体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0387" y="902985"/>
            <a:ext cx="7883543" cy="1960349"/>
            <a:chOff x="711817" y="902985"/>
            <a:chExt cx="7883543" cy="1960349"/>
          </a:xfrm>
        </p:grpSpPr>
        <p:grpSp>
          <p:nvGrpSpPr>
            <p:cNvPr id="8" name="组合 7"/>
            <p:cNvGrpSpPr/>
            <p:nvPr/>
          </p:nvGrpSpPr>
          <p:grpSpPr>
            <a:xfrm>
              <a:off x="814686" y="902985"/>
              <a:ext cx="7776864" cy="1584960"/>
              <a:chOff x="467544" y="799728"/>
              <a:chExt cx="7776864" cy="1981200"/>
            </a:xfrm>
          </p:grpSpPr>
          <p:pic>
            <p:nvPicPr>
              <p:cNvPr id="604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4708" y="799728"/>
                <a:ext cx="7759700" cy="1981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矩形 6"/>
              <p:cNvSpPr/>
              <p:nvPr/>
            </p:nvSpPr>
            <p:spPr>
              <a:xfrm>
                <a:off x="467544" y="871736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165154" y="2524780"/>
              <a:ext cx="4430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Figure taken from </a:t>
              </a:r>
              <a:r>
                <a:rPr lang="en-US" altLang="zh-CN" sz="1600" i="1" dirty="0" smtClean="0"/>
                <a:t>Phys. Lett. B </a:t>
              </a:r>
              <a:r>
                <a:rPr lang="en-US" altLang="zh-CN" sz="1600" b="1" i="1" dirty="0" smtClean="0"/>
                <a:t>725 </a:t>
              </a:r>
              <a:r>
                <a:rPr lang="en-US" altLang="zh-CN" sz="1600" dirty="0" smtClean="0"/>
                <a:t>(2013) 357–360</a:t>
              </a:r>
              <a:endParaRPr lang="zh-CN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817" y="2084779"/>
              <a:ext cx="2820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Incoherent (independent) energy loss of two sub-jets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44500" y="2217336"/>
              <a:ext cx="2820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coherent energy loss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2880" y="2984326"/>
            <a:ext cx="8778240" cy="3747944"/>
            <a:chOff x="182880" y="2984326"/>
            <a:chExt cx="8778240" cy="374794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610" y="3198468"/>
              <a:ext cx="4446270" cy="338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rame 19"/>
            <p:cNvSpPr/>
            <p:nvPr/>
          </p:nvSpPr>
          <p:spPr>
            <a:xfrm>
              <a:off x="182880" y="2984326"/>
              <a:ext cx="8778240" cy="3747944"/>
            </a:xfrm>
            <a:prstGeom prst="frame">
              <a:avLst>
                <a:gd name="adj1" fmla="val 9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8780" y="3216170"/>
              <a:ext cx="4128050" cy="328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Bef>
                  <a:spcPts val="1000"/>
                </a:spcBef>
                <a:buFont typeface="Arial"/>
                <a:buChar char="•"/>
              </a:pPr>
              <a:r>
                <a:rPr lang="en-US" sz="2200" dirty="0" smtClean="0">
                  <a:solidFill>
                    <a:srgbClr val="008000"/>
                  </a:solidFill>
                </a:rPr>
                <a:t>Data prefers coherent picture </a:t>
              </a:r>
              <a:r>
                <a:rPr lang="en-US" sz="2200" dirty="0" smtClean="0"/>
                <a:t>(black) </a:t>
              </a:r>
              <a:r>
                <a:rPr lang="en-US" sz="2200" dirty="0" smtClean="0">
                  <a:solidFill>
                    <a:srgbClr val="008000"/>
                  </a:solidFill>
                </a:rPr>
                <a:t>than incoherent </a:t>
              </a:r>
              <a:r>
                <a:rPr lang="en-US" sz="2200" dirty="0" smtClean="0">
                  <a:solidFill>
                    <a:srgbClr val="FF0000"/>
                  </a:solidFill>
                </a:rPr>
                <a:t>(red)</a:t>
              </a:r>
            </a:p>
            <a:p>
              <a:pPr marL="228600" indent="-228600">
                <a:spcBef>
                  <a:spcPts val="1000"/>
                </a:spcBef>
                <a:buFont typeface="Arial"/>
                <a:buChar char="•"/>
              </a:pPr>
              <a:endParaRPr lang="en-US" sz="2200" baseline="-25000" dirty="0">
                <a:solidFill>
                  <a:srgbClr val="FF0000"/>
                </a:solidFill>
              </a:endParaRPr>
            </a:p>
            <a:p>
              <a:pPr marL="228600" indent="-228600">
                <a:spcBef>
                  <a:spcPts val="1000"/>
                </a:spcBef>
                <a:buFont typeface="Arial"/>
                <a:buChar char="•"/>
              </a:pPr>
              <a:r>
                <a:rPr lang="en-US" sz="2200" dirty="0" smtClean="0">
                  <a:solidFill>
                    <a:srgbClr val="002060"/>
                  </a:solidFill>
                </a:rPr>
                <a:t>Coherent vs. incoherent picture is easier to be discussed with semi-analytical calculation, but is a great challenge to Monte-Carlo event generators </a:t>
              </a:r>
              <a:r>
                <a:rPr lang="en-US" sz="2200" dirty="0" smtClean="0">
                  <a:solidFill>
                    <a:srgbClr val="FF0000"/>
                  </a:solidFill>
                </a:rPr>
                <a:t>(should be investigated by JETSCAPE)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8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89335" y="979520"/>
            <a:ext cx="8220614" cy="3292616"/>
          </a:xfrm>
        </p:spPr>
        <p:txBody>
          <a:bodyPr>
            <a:normAutofit/>
          </a:bodyPr>
          <a:lstStyle/>
          <a:p>
            <a:pPr marL="358775" indent="-358775" eaLnBrk="1" hangingPunct="1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solidFill>
                  <a:srgbClr val="008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Introduced a unified approach for multi-stage jet evolution (done by JETSCAPE Year 1)</a:t>
            </a:r>
          </a:p>
          <a:p>
            <a:pPr marL="358775" indent="-358775" eaLnBrk="1" hangingPunct="1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Discussed formalisms for studying jet-induced medium excitation and their future application (under investigation by JETSCAPE Year 2 and 3)</a:t>
            </a:r>
          </a:p>
          <a:p>
            <a:pPr marL="358775" indent="-358775" eaLnBrk="1" hangingPunct="1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Explored the non-monotonic </a:t>
            </a:r>
            <a:r>
              <a:rPr lang="en-US" altLang="zh-CN" sz="2400" b="0" i="1" dirty="0" err="1" smtClean="0">
                <a:latin typeface="Calibri" pitchFamily="1" charset="0"/>
                <a:ea typeface="宋体" pitchFamily="1" charset="-122"/>
                <a:cs typeface="宋体" pitchFamily="1" charset="-122"/>
              </a:rPr>
              <a:t>p</a:t>
            </a:r>
            <a:r>
              <a:rPr lang="en-US" altLang="zh-CN" sz="2400" b="0" baseline="-25000" dirty="0" err="1" smtClean="0">
                <a:latin typeface="Calibri" pitchFamily="1" charset="0"/>
                <a:ea typeface="宋体" pitchFamily="1" charset="-122"/>
                <a:cs typeface="宋体" pitchFamily="1" charset="-122"/>
              </a:rPr>
              <a:t>T</a:t>
            </a:r>
            <a:r>
              <a:rPr lang="en-US" altLang="zh-CN" sz="2400" b="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 dependence of the nuclear modification of jet substructures and coherent vs. incoherent energy loss pictures (future challenges to JETSCAPE)</a:t>
            </a:r>
            <a:endParaRPr lang="en-US" altLang="zh-CN" sz="2400" b="0" dirty="0">
              <a:solidFill>
                <a:schemeClr val="tx1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347" y="230716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Summary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349" y="4378466"/>
            <a:ext cx="8229600" cy="8506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Brush Script MT"/>
                <a:ea typeface="宋体" charset="0"/>
                <a:cs typeface="宋体" charset="0"/>
              </a:rPr>
              <a:t>Thank you!</a:t>
            </a:r>
            <a:endParaRPr kumimoji="0" lang="en-US" altLang="zh-CN" sz="4400" b="1" i="0" u="none" strike="noStrike" kern="1200" cap="none" spc="0" normalizeH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Brush Script MT"/>
              <a:ea typeface="宋体" charset="0"/>
              <a:cs typeface="宋体" charset="0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347" y="5530190"/>
            <a:ext cx="17589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9644" y="5515760"/>
            <a:ext cx="3260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96" y="5199310"/>
            <a:ext cx="1422400" cy="1431290"/>
          </a:xfrm>
          <a:prstGeom prst="rect">
            <a:avLst/>
          </a:prstGeom>
        </p:spPr>
      </p:pic>
      <p:pic>
        <p:nvPicPr>
          <p:cNvPr id="10" name="Picture 9" descr="Jo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074" y="5479011"/>
            <a:ext cx="1792224" cy="111922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3" y="810934"/>
            <a:ext cx="5094433" cy="328168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3978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dE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/</a:t>
            </a:r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dθ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</a:t>
            </a:r>
            <a:r>
              <a:rPr lang="en-US" altLang="zh-CN" sz="3000" dirty="0" smtClean="0">
                <a:ea typeface="宋体" charset="0"/>
                <a:cs typeface="宋体" charset="0"/>
              </a:rPr>
              <a:t>of </a:t>
            </a:r>
            <a:r>
              <a:rPr lang="en-US" altLang="zh-CN" sz="3000" dirty="0">
                <a:ea typeface="宋体" charset="0"/>
                <a:cs typeface="宋体" charset="0"/>
              </a:rPr>
              <a:t>daughter </a:t>
            </a:r>
            <a:r>
              <a:rPr lang="en-US" altLang="zh-CN" sz="3000" dirty="0" err="1" smtClean="0">
                <a:ea typeface="宋体" charset="0"/>
                <a:cs typeface="宋体" charset="0"/>
              </a:rPr>
              <a:t>partons</a:t>
            </a:r>
            <a:r>
              <a:rPr lang="en-US" altLang="zh-CN" sz="3000" dirty="0" smtClean="0">
                <a:ea typeface="宋体" charset="0"/>
                <a:cs typeface="宋体" charset="0"/>
              </a:rPr>
              <a:t> (jet shape)</a:t>
            </a:r>
            <a:endParaRPr lang="en-US" altLang="zh-CN" sz="30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98" y="4043090"/>
            <a:ext cx="8487872" cy="259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In-medium evolution changes the jet shape – depletes energy in small cone and enhances energy in large cone. 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LBT is more effective than MATTER in shifting energy distribution into larger angle since elastic scattering is included in LBT.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Interesting non-monotonic behavior at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= 1 </a:t>
            </a:r>
            <a:r>
              <a:rPr lang="en-US" sz="2200" dirty="0" err="1" smtClean="0">
                <a:solidFill>
                  <a:srgbClr val="FF0000"/>
                </a:solidFill>
              </a:rPr>
              <a:t>GeV</a:t>
            </a:r>
            <a:r>
              <a:rPr lang="en-US" sz="2200" dirty="0" smtClean="0">
                <a:solidFill>
                  <a:srgbClr val="FF0000"/>
                </a:solidFill>
              </a:rPr>
              <a:t> -- enhanced </a:t>
            </a:r>
            <a:r>
              <a:rPr lang="en-US" sz="2200" dirty="0" err="1" smtClean="0">
                <a:solidFill>
                  <a:srgbClr val="FF0000"/>
                </a:solidFill>
              </a:rPr>
              <a:t>Sudakov</a:t>
            </a:r>
            <a:r>
              <a:rPr lang="en-US" sz="2200" dirty="0" smtClean="0">
                <a:solidFill>
                  <a:srgbClr val="FF0000"/>
                </a:solidFill>
              </a:rPr>
              <a:t> type splitting at very small </a:t>
            </a:r>
            <a:r>
              <a:rPr lang="en-US" sz="2200" i="1" dirty="0" smtClean="0">
                <a:solidFill>
                  <a:srgbClr val="FF0000"/>
                </a:solidFill>
              </a:rPr>
              <a:t>r</a:t>
            </a:r>
            <a:r>
              <a:rPr lang="en-US" sz="2200" dirty="0" smtClean="0">
                <a:solidFill>
                  <a:srgbClr val="FF0000"/>
                </a:solidFill>
              </a:rPr>
              <a:t> and LBT scattering at large </a:t>
            </a:r>
            <a:r>
              <a:rPr lang="en-US" sz="2200" i="1" dirty="0" smtClean="0">
                <a:solidFill>
                  <a:srgbClr val="FF0000"/>
                </a:solidFill>
              </a:rPr>
              <a:t>r</a:t>
            </a:r>
            <a:r>
              <a:rPr lang="en-US" sz="2200" dirty="0" smtClean="0">
                <a:solidFill>
                  <a:srgbClr val="FF0000"/>
                </a:solidFill>
              </a:rPr>
              <a:t>. (Partly explain the jet shape measurement even with a brick.)</a:t>
            </a:r>
            <a:endParaRPr lang="en-US" sz="2200" dirty="0" smtClean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>
          <a:xfrm>
            <a:off x="5876181" y="1711370"/>
            <a:ext cx="2482348" cy="2331720"/>
            <a:chOff x="5815796" y="3594100"/>
            <a:chExt cx="3102935" cy="2914650"/>
          </a:xfrm>
        </p:grpSpPr>
        <p:pic>
          <p:nvPicPr>
            <p:cNvPr id="11" name="Picture 10" descr="B73ADC7B-6C4D-42B8-A0CE-59273A88FC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531" y="3594100"/>
              <a:ext cx="2489200" cy="2914650"/>
            </a:xfrm>
            <a:prstGeom prst="rect">
              <a:avLst/>
            </a:prstGeom>
          </p:spPr>
        </p:pic>
        <p:pic>
          <p:nvPicPr>
            <p:cNvPr id="12" name="Picture 11" descr="17D45917-34DB-4871-B556-E98DB0F5343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5796" y="3594100"/>
              <a:ext cx="717550" cy="2540000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427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jumde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95" y="795283"/>
            <a:ext cx="5778500" cy="2600325"/>
          </a:xfrm>
          <a:prstGeom prst="rect">
            <a:avLst/>
          </a:prstGeom>
        </p:spPr>
      </p:pic>
      <p:pic>
        <p:nvPicPr>
          <p:cNvPr id="8" name="Picture 7" descr="Q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50" y="3541220"/>
            <a:ext cx="2964180" cy="30403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4702" y="76682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Multistage jet evolution in heavy-ion collisions</a:t>
            </a:r>
            <a:endParaRPr lang="en-US" altLang="zh-CN" sz="3000" b="1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85" y="3460160"/>
            <a:ext cx="5020915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Stage 1: High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dirty="0" smtClean="0">
                <a:solidFill>
                  <a:srgbClr val="008000"/>
                </a:solidFill>
              </a:rPr>
              <a:t> and high </a:t>
            </a:r>
            <a:r>
              <a:rPr lang="en-US" sz="2200" i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 (</a:t>
            </a:r>
            <a:r>
              <a:rPr lang="en-US" sz="2200" b="1" dirty="0" smtClean="0">
                <a:solidFill>
                  <a:srgbClr val="008000"/>
                </a:solidFill>
              </a:rPr>
              <a:t>DGLAP, higher-twist</a:t>
            </a:r>
            <a:r>
              <a:rPr lang="en-US" sz="2200" dirty="0" smtClean="0">
                <a:solidFill>
                  <a:srgbClr val="008000"/>
                </a:solidFill>
              </a:rPr>
              <a:t>); </a:t>
            </a:r>
            <a:r>
              <a:rPr lang="en-US" sz="2200" dirty="0" smtClean="0">
                <a:solidFill>
                  <a:srgbClr val="FF0000"/>
                </a:solidFill>
              </a:rPr>
              <a:t>lose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>
                <a:solidFill>
                  <a:srgbClr val="FF0000"/>
                </a:solidFill>
              </a:rPr>
              <a:t> faster than </a:t>
            </a:r>
            <a:r>
              <a:rPr lang="en-US" sz="2200" i="1" dirty="0" smtClean="0">
                <a:solidFill>
                  <a:srgbClr val="FF0000"/>
                </a:solidFill>
              </a:rPr>
              <a:t>E </a:t>
            </a:r>
            <a:r>
              <a:rPr lang="en-US" sz="2000" dirty="0">
                <a:solidFill>
                  <a:srgbClr val="FF0000"/>
                </a:solidFill>
              </a:rPr>
              <a:t>[ </a:t>
            </a:r>
            <a:r>
              <a:rPr lang="en-US" sz="2000" dirty="0" err="1">
                <a:solidFill>
                  <a:srgbClr val="FF0000"/>
                </a:solidFill>
              </a:rPr>
              <a:t>Majumder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Putschke</a:t>
            </a:r>
            <a:r>
              <a:rPr lang="en-US" sz="2000" dirty="0">
                <a:solidFill>
                  <a:srgbClr val="FF0000"/>
                </a:solidFill>
              </a:rPr>
              <a:t>, PRC 93 (2016</a:t>
            </a:r>
            <a:r>
              <a:rPr lang="en-US" sz="2000" dirty="0" smtClean="0">
                <a:solidFill>
                  <a:srgbClr val="FF0000"/>
                </a:solidFill>
              </a:rPr>
              <a:t>) ]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Stage 2: low </a:t>
            </a:r>
            <a:r>
              <a:rPr lang="en-US" sz="2200" i="1" dirty="0" smtClean="0">
                <a:solidFill>
                  <a:srgbClr val="000090"/>
                </a:solidFill>
              </a:rPr>
              <a:t>Q</a:t>
            </a:r>
            <a:r>
              <a:rPr lang="en-US" sz="2200" dirty="0" smtClean="0">
                <a:solidFill>
                  <a:srgbClr val="000090"/>
                </a:solidFill>
              </a:rPr>
              <a:t> and high </a:t>
            </a:r>
            <a:r>
              <a:rPr lang="en-US" sz="2200" i="1" dirty="0" smtClean="0">
                <a:solidFill>
                  <a:srgbClr val="000090"/>
                </a:solidFill>
              </a:rPr>
              <a:t>E</a:t>
            </a:r>
            <a:r>
              <a:rPr lang="en-US" sz="2200" dirty="0" smtClean="0">
                <a:solidFill>
                  <a:srgbClr val="000090"/>
                </a:solidFill>
              </a:rPr>
              <a:t> (</a:t>
            </a:r>
            <a:r>
              <a:rPr lang="en-US" sz="2200" b="1" dirty="0" smtClean="0">
                <a:solidFill>
                  <a:srgbClr val="000090"/>
                </a:solidFill>
              </a:rPr>
              <a:t>Transport, higher-twist, AMY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dirty="0" smtClean="0"/>
              <a:t>Stage 3: low </a:t>
            </a:r>
            <a:r>
              <a:rPr lang="en-US" sz="2200" i="1" dirty="0" smtClean="0"/>
              <a:t>Q</a:t>
            </a:r>
            <a:r>
              <a:rPr lang="en-US" sz="2200" dirty="0" smtClean="0"/>
              <a:t> and low </a:t>
            </a:r>
            <a:r>
              <a:rPr lang="en-US" sz="2200" i="1" dirty="0" smtClean="0"/>
              <a:t>E</a:t>
            </a:r>
            <a:r>
              <a:rPr lang="en-US" sz="2200" dirty="0" smtClean="0"/>
              <a:t> (near thermal) (</a:t>
            </a:r>
            <a:r>
              <a:rPr lang="en-US" sz="2200" b="1" dirty="0" smtClean="0"/>
              <a:t>strongly coupled approach</a:t>
            </a:r>
            <a:r>
              <a:rPr lang="en-US" sz="2200" dirty="0" smtClean="0"/>
              <a:t>)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However, one usually applies a single theory through all stages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79667" y="3259723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468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5075" y="654959"/>
            <a:ext cx="7896907" cy="1110388"/>
            <a:chOff x="790704" y="974892"/>
            <a:chExt cx="7896907" cy="1110388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2497" y="1442660"/>
              <a:ext cx="4973320" cy="64262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90704" y="974892"/>
              <a:ext cx="78969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008000"/>
                  </a:solidFill>
                </a:rPr>
                <a:t>DGLAP evolution for parton fragmentation function at high </a:t>
              </a:r>
              <a:r>
                <a:rPr lang="en-US" sz="22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200" dirty="0" smtClean="0">
                  <a:solidFill>
                    <a:srgbClr val="008000"/>
                  </a:solidFill>
                </a:rPr>
                <a:t>:</a:t>
              </a:r>
            </a:p>
          </p:txBody>
        </p:sp>
      </p:grp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700901" y="4725379"/>
            <a:ext cx="8241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[ </a:t>
            </a:r>
            <a:r>
              <a:rPr lang="en-US" altLang="zh-CN" sz="1800" i="1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higher-twist</a:t>
            </a:r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energy loss formalism: </a:t>
            </a:r>
            <a:r>
              <a:rPr lang="en-US" altLang="zh-CN" sz="1800" dirty="0" err="1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Guo</a:t>
            </a:r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</a:t>
            </a:r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and Wang (2000), </a:t>
            </a:r>
            <a:r>
              <a:rPr lang="en-US" altLang="zh-CN" sz="1800" dirty="0" err="1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Majumder</a:t>
            </a:r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(2012</a:t>
            </a:r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) ]</a:t>
            </a:r>
            <a:endParaRPr lang="en-US" altLang="zh-CN" sz="1800" dirty="0">
              <a:solidFill>
                <a:srgbClr val="000090"/>
              </a:solidFill>
              <a:latin typeface="Arial" pitchFamily="1" charset="0"/>
              <a:ea typeface="ヒラギノ角ゴ ProN W3" pitchFamily="1" charset="-128"/>
              <a:cs typeface="ヒラギノ角ゴ ProN W3" pitchFamily="1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5075" y="3026968"/>
            <a:ext cx="8294814" cy="1643621"/>
            <a:chOff x="687673" y="4042623"/>
            <a:chExt cx="8294814" cy="1643621"/>
          </a:xfrm>
        </p:grpSpPr>
        <p:sp>
          <p:nvSpPr>
            <p:cNvPr id="20" name="Rectangle 19"/>
            <p:cNvSpPr/>
            <p:nvPr/>
          </p:nvSpPr>
          <p:spPr>
            <a:xfrm>
              <a:off x="687673" y="4042623"/>
              <a:ext cx="82948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Splitting function: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7904" y="4557767"/>
              <a:ext cx="3032760" cy="2819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7904" y="4977584"/>
              <a:ext cx="6598920" cy="708660"/>
            </a:xfrm>
            <a:prstGeom prst="rect">
              <a:avLst/>
            </a:prstGeom>
          </p:spPr>
        </p:pic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392798" y="58874"/>
            <a:ext cx="8549893" cy="6485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000" dirty="0" smtClean="0">
                <a:ea typeface="宋体" charset="0"/>
                <a:cs typeface="宋体" charset="0"/>
              </a:rPr>
              <a:t>Stage 1: high </a:t>
            </a:r>
            <a:r>
              <a:rPr lang="en-US" altLang="zh-CN" sz="3000" i="1" dirty="0" smtClean="0">
                <a:ea typeface="宋体" charset="0"/>
                <a:cs typeface="宋体" charset="0"/>
              </a:rPr>
              <a:t>Q </a:t>
            </a:r>
            <a:r>
              <a:rPr lang="en-US" altLang="zh-CN" sz="3000" dirty="0" smtClean="0">
                <a:ea typeface="宋体" charset="0"/>
                <a:cs typeface="宋体" charset="0"/>
              </a:rPr>
              <a:t>and high </a:t>
            </a:r>
            <a:r>
              <a:rPr lang="en-US" altLang="zh-CN" sz="3000" i="1" dirty="0" smtClean="0">
                <a:ea typeface="宋体" charset="0"/>
                <a:cs typeface="宋体" charset="0"/>
              </a:rPr>
              <a:t>E</a:t>
            </a:r>
            <a:endParaRPr lang="en-US" altLang="zh-CN" sz="3000" i="1" dirty="0">
              <a:ea typeface="宋体" charset="0"/>
              <a:cs typeface="宋体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7902" y="5133579"/>
            <a:ext cx="7930148" cy="400110"/>
            <a:chOff x="807902" y="6075333"/>
            <a:chExt cx="7930148" cy="400110"/>
          </a:xfrm>
        </p:grpSpPr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1167412" y="6075333"/>
              <a:ext cx="75706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 smtClean="0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jet transport coefficient,                due to elastic scattering</a:t>
              </a:r>
              <a:endParaRPr lang="en-US" altLang="zh-CN" sz="2000" dirty="0">
                <a:latin typeface="Arial" pitchFamily="1" charset="0"/>
                <a:ea typeface="ヒラギノ角ゴ ProN W3" pitchFamily="1" charset="-128"/>
                <a:cs typeface="ヒラギノ角ゴ ProN W3" pitchFamily="1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902" y="6141394"/>
              <a:ext cx="293370" cy="2933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0065" y="6093144"/>
              <a:ext cx="899795" cy="338455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595075" y="5565519"/>
            <a:ext cx="7930148" cy="151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b="1" dirty="0" smtClean="0">
                <a:solidFill>
                  <a:srgbClr val="008000"/>
                </a:solidFill>
              </a:rPr>
              <a:t>MATTER </a:t>
            </a:r>
            <a:r>
              <a:rPr lang="en-US" sz="2200" dirty="0" smtClean="0">
                <a:solidFill>
                  <a:srgbClr val="008000"/>
                </a:solidFill>
              </a:rPr>
              <a:t>(The </a:t>
            </a:r>
            <a:r>
              <a:rPr lang="en-US" sz="2200" b="1" dirty="0" smtClean="0">
                <a:solidFill>
                  <a:srgbClr val="008000"/>
                </a:solidFill>
              </a:rPr>
              <a:t>M</a:t>
            </a:r>
            <a:r>
              <a:rPr lang="en-US" sz="2200" dirty="0" smtClean="0">
                <a:solidFill>
                  <a:srgbClr val="008000"/>
                </a:solidFill>
              </a:rPr>
              <a:t>odular </a:t>
            </a:r>
            <a:r>
              <a:rPr lang="en-US" sz="2200" b="1" dirty="0" smtClean="0">
                <a:solidFill>
                  <a:srgbClr val="008000"/>
                </a:solidFill>
              </a:rPr>
              <a:t>A</a:t>
            </a:r>
            <a:r>
              <a:rPr lang="en-US" sz="2200" dirty="0" smtClean="0">
                <a:solidFill>
                  <a:srgbClr val="008000"/>
                </a:solidFill>
              </a:rPr>
              <a:t>ll </a:t>
            </a:r>
            <a:r>
              <a:rPr lang="en-US" sz="2200" b="1" dirty="0" smtClean="0">
                <a:solidFill>
                  <a:srgbClr val="008000"/>
                </a:solidFill>
              </a:rPr>
              <a:t>T</a:t>
            </a:r>
            <a:r>
              <a:rPr lang="en-US" sz="2200" dirty="0" smtClean="0">
                <a:solidFill>
                  <a:srgbClr val="008000"/>
                </a:solidFill>
              </a:rPr>
              <a:t>wist </a:t>
            </a:r>
            <a:r>
              <a:rPr lang="en-US" sz="2200" b="1" dirty="0" smtClean="0">
                <a:solidFill>
                  <a:srgbClr val="008000"/>
                </a:solidFill>
              </a:rPr>
              <a:t>T</a:t>
            </a:r>
            <a:r>
              <a:rPr lang="en-US" sz="2200" dirty="0" smtClean="0">
                <a:solidFill>
                  <a:srgbClr val="008000"/>
                </a:solidFill>
              </a:rPr>
              <a:t>ransverse-scattering </a:t>
            </a:r>
            <a:r>
              <a:rPr lang="en-US" sz="2200" b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lastic-drag and </a:t>
            </a:r>
            <a:r>
              <a:rPr lang="en-US" sz="2200" b="1" dirty="0" smtClean="0">
                <a:solidFill>
                  <a:srgbClr val="008000"/>
                </a:solidFill>
              </a:rPr>
              <a:t>R</a:t>
            </a:r>
            <a:r>
              <a:rPr lang="en-US" sz="2200" dirty="0" smtClean="0">
                <a:solidFill>
                  <a:srgbClr val="008000"/>
                </a:solidFill>
              </a:rPr>
              <a:t>adiation) </a:t>
            </a:r>
            <a:r>
              <a:rPr lang="en-US" sz="2200" dirty="0" smtClean="0"/>
              <a:t>[Wayne: PRC 88, 014909, </a:t>
            </a:r>
            <a:r>
              <a:rPr lang="en-US" sz="2200" dirty="0"/>
              <a:t>arXiv:1712.10055</a:t>
            </a:r>
            <a:r>
              <a:rPr lang="en-US" sz="2200" dirty="0" smtClean="0"/>
              <a:t>]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-- a virtuality-ordered parton showers from initial </a:t>
            </a:r>
            <a:r>
              <a:rPr lang="en-US" sz="2200" i="1" dirty="0" err="1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200" dirty="0" smtClean="0">
                <a:solidFill>
                  <a:srgbClr val="FF0000"/>
                </a:solidFill>
              </a:rPr>
              <a:t> to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ts val="500"/>
              </a:spcBef>
            </a:pPr>
            <a:endParaRPr lang="en-US" sz="2000" dirty="0" smtClean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5075" y="1848055"/>
            <a:ext cx="7902570" cy="1256656"/>
            <a:chOff x="595075" y="1848055"/>
            <a:chExt cx="7902570" cy="1256656"/>
          </a:xfrm>
        </p:grpSpPr>
        <p:sp>
          <p:nvSpPr>
            <p:cNvPr id="19" name="Rectangle 18"/>
            <p:cNvSpPr/>
            <p:nvPr/>
          </p:nvSpPr>
          <p:spPr>
            <a:xfrm>
              <a:off x="595075" y="1848055"/>
              <a:ext cx="79025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>
                  <a:solidFill>
                    <a:srgbClr val="000090"/>
                  </a:solidFill>
                </a:rPr>
                <a:t>Sudakov</a:t>
              </a:r>
              <a:r>
                <a:rPr lang="en-US" sz="2200" dirty="0" smtClean="0">
                  <a:solidFill>
                    <a:srgbClr val="000090"/>
                  </a:solidFill>
                </a:rPr>
                <a:t> form factor ( probability of NO splitting in [ </a:t>
              </a:r>
              <a:r>
                <a:rPr lang="en-US" sz="2200" i="1" dirty="0" smtClean="0">
                  <a:solidFill>
                    <a:srgbClr val="000090"/>
                  </a:solidFill>
                </a:rPr>
                <a:t>Q ,</a:t>
              </a:r>
              <a:r>
                <a:rPr lang="en-US" sz="2200" dirty="0" smtClean="0">
                  <a:solidFill>
                    <a:srgbClr val="000090"/>
                  </a:solidFill>
                </a:rPr>
                <a:t> </a:t>
              </a:r>
              <a:r>
                <a:rPr lang="en-US" sz="2200" i="1" dirty="0" err="1" smtClean="0">
                  <a:solidFill>
                    <a:srgbClr val="000090"/>
                  </a:solidFill>
                </a:rPr>
                <a:t>Q</a:t>
              </a:r>
              <a:r>
                <a:rPr lang="en-US" sz="2200" baseline="-25000" dirty="0" err="1" smtClean="0">
                  <a:solidFill>
                    <a:srgbClr val="000090"/>
                  </a:solidFill>
                </a:rPr>
                <a:t>max</a:t>
              </a:r>
              <a:r>
                <a:rPr lang="en-US" sz="2200" baseline="-25000" dirty="0" smtClean="0">
                  <a:solidFill>
                    <a:srgbClr val="000090"/>
                  </a:solidFill>
                </a:rPr>
                <a:t> </a:t>
              </a:r>
              <a:r>
                <a:rPr lang="en-US" sz="2200" dirty="0" smtClean="0">
                  <a:solidFill>
                    <a:srgbClr val="000090"/>
                  </a:solidFill>
                </a:rPr>
                <a:t>] ):</a:t>
              </a:r>
              <a:endParaRPr lang="en-US" sz="22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2911" y="2343346"/>
              <a:ext cx="6209665" cy="761365"/>
            </a:xfrm>
            <a:prstGeom prst="rect">
              <a:avLst/>
            </a:prstGeom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68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910872" y="28605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2798" y="158757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Stage 2: low </a:t>
            </a:r>
            <a:r>
              <a:rPr lang="en-US" altLang="zh-CN" sz="3000" b="1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 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and high </a:t>
            </a:r>
            <a:r>
              <a:rPr lang="en-US" altLang="zh-CN" sz="3000" b="1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E</a:t>
            </a:r>
            <a:endParaRPr lang="en-US" altLang="zh-CN" sz="3000" b="1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798" y="797803"/>
            <a:ext cx="8373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b="1" dirty="0" smtClean="0">
                <a:solidFill>
                  <a:srgbClr val="008000"/>
                </a:solidFill>
              </a:rPr>
              <a:t>LBT</a:t>
            </a:r>
            <a:r>
              <a:rPr lang="en-US" sz="2200" dirty="0" smtClean="0">
                <a:solidFill>
                  <a:srgbClr val="008000"/>
                </a:solidFill>
              </a:rPr>
              <a:t> or </a:t>
            </a:r>
            <a:r>
              <a:rPr lang="en-US" sz="2200" b="1" dirty="0" smtClean="0">
                <a:solidFill>
                  <a:srgbClr val="008000"/>
                </a:solidFill>
              </a:rPr>
              <a:t>MARTINI</a:t>
            </a:r>
            <a:r>
              <a:rPr lang="en-US" sz="2200" dirty="0" smtClean="0">
                <a:solidFill>
                  <a:srgbClr val="008000"/>
                </a:solidFill>
              </a:rPr>
              <a:t> (time-ordered transport model) simulates parton showers at (or below)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baseline="-25000" dirty="0" smtClean="0">
                <a:solidFill>
                  <a:srgbClr val="008000"/>
                </a:solidFill>
              </a:rPr>
              <a:t>0</a:t>
            </a:r>
            <a:r>
              <a:rPr lang="en-US" sz="2200" dirty="0" smtClean="0">
                <a:solidFill>
                  <a:srgbClr val="008000"/>
                </a:solidFill>
              </a:rPr>
              <a:t> (with on-shell approximation)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0681" y="1557415"/>
            <a:ext cx="8567305" cy="4989768"/>
            <a:chOff x="340681" y="1557415"/>
            <a:chExt cx="8567305" cy="4989768"/>
          </a:xfrm>
        </p:grpSpPr>
        <p:sp>
          <p:nvSpPr>
            <p:cNvPr id="44" name="Rectangle 43"/>
            <p:cNvSpPr/>
            <p:nvPr/>
          </p:nvSpPr>
          <p:spPr>
            <a:xfrm>
              <a:off x="383014" y="1557415"/>
              <a:ext cx="83739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</a:rPr>
                <a:t>LBT</a:t>
              </a:r>
              <a:r>
                <a:rPr lang="en-US" sz="2200" dirty="0" smtClean="0">
                  <a:solidFill>
                    <a:srgbClr val="FF0000"/>
                  </a:solidFill>
                </a:rPr>
                <a:t> (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L</a:t>
              </a:r>
              <a:r>
                <a:rPr lang="en-US" sz="2200" dirty="0" smtClean="0">
                  <a:solidFill>
                    <a:srgbClr val="FF0000"/>
                  </a:solidFill>
                </a:rPr>
                <a:t>inear 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200" dirty="0" smtClean="0">
                  <a:solidFill>
                    <a:srgbClr val="FF0000"/>
                  </a:solidFill>
                </a:rPr>
                <a:t>oltzmann 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200" dirty="0" smtClean="0">
                  <a:solidFill>
                    <a:srgbClr val="FF0000"/>
                  </a:solidFill>
                </a:rPr>
                <a:t>ransport) </a:t>
              </a:r>
              <a:r>
                <a:rPr lang="en-US" sz="2000" dirty="0" smtClean="0"/>
                <a:t>[LBL-CCNU: PRL 111 (2013) 062301, PRC 94 (2016) 014909, </a:t>
              </a:r>
              <a:r>
                <a:rPr lang="is-IS" sz="2000" dirty="0" smtClean="0"/>
                <a:t>PLB 777 </a:t>
              </a:r>
              <a:r>
                <a:rPr lang="is-IS" sz="2000" dirty="0"/>
                <a:t>(2018) </a:t>
              </a:r>
              <a:r>
                <a:rPr lang="is-IS" sz="2000" dirty="0" smtClean="0"/>
                <a:t>255-259, </a:t>
              </a:r>
              <a:r>
                <a:rPr lang="is-IS" sz="2000" dirty="0"/>
                <a:t>PLB 777 (2018) </a:t>
              </a:r>
              <a:r>
                <a:rPr lang="is-IS" sz="2000" dirty="0" smtClean="0"/>
                <a:t>86-90</a:t>
              </a:r>
              <a:r>
                <a:rPr lang="en-US" sz="2000" dirty="0" smtClean="0"/>
                <a:t>]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70551" y="2421096"/>
              <a:ext cx="7163229" cy="430887"/>
              <a:chOff x="370551" y="2421096"/>
              <a:chExt cx="7163229" cy="430887"/>
            </a:xfrm>
          </p:grpSpPr>
          <p:sp>
            <p:nvSpPr>
              <p:cNvPr id="35" name="TextBox 4"/>
              <p:cNvSpPr txBox="1">
                <a:spLocks noChangeArrowheads="1"/>
              </p:cNvSpPr>
              <p:nvPr/>
            </p:nvSpPr>
            <p:spPr bwMode="auto">
              <a:xfrm>
                <a:off x="370551" y="2421096"/>
                <a:ext cx="334786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 smtClean="0">
                    <a:solidFill>
                      <a:srgbClr val="000090"/>
                    </a:solidFill>
                  </a:rPr>
                  <a:t>Evolution of jet parton “1”:</a:t>
                </a:r>
                <a:endParaRPr lang="en-US" sz="2200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49" name="Picture 48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46640" y="2503241"/>
                <a:ext cx="3787140" cy="28194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67359" y="2870978"/>
              <a:ext cx="8107404" cy="1630629"/>
              <a:chOff x="367359" y="2870978"/>
              <a:chExt cx="8107404" cy="1630629"/>
            </a:xfrm>
          </p:grpSpPr>
          <p:sp>
            <p:nvSpPr>
              <p:cNvPr id="45" name="TextBox 4"/>
              <p:cNvSpPr txBox="1">
                <a:spLocks noChangeArrowheads="1"/>
              </p:cNvSpPr>
              <p:nvPr/>
            </p:nvSpPr>
            <p:spPr bwMode="auto">
              <a:xfrm>
                <a:off x="367359" y="2870978"/>
                <a:ext cx="271431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 smtClean="0">
                    <a:solidFill>
                      <a:srgbClr val="008000"/>
                    </a:solidFill>
                  </a:rPr>
                  <a:t>Elastic Scattering </a:t>
                </a:r>
                <a:r>
                  <a:rPr lang="en-US" sz="2200" dirty="0">
                    <a:solidFill>
                      <a:srgbClr val="008000"/>
                    </a:solidFill>
                  </a:rPr>
                  <a:t>rate:</a:t>
                </a: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</a:p>
            </p:txBody>
          </p:sp>
          <p:pic>
            <p:nvPicPr>
              <p:cNvPr id="51" name="Picture 5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243" y="3389087"/>
                <a:ext cx="7589520" cy="1112520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340681" y="4550438"/>
              <a:ext cx="8567305" cy="1996745"/>
              <a:chOff x="340681" y="4550438"/>
              <a:chExt cx="8567305" cy="1996745"/>
            </a:xfrm>
          </p:grpSpPr>
          <p:sp>
            <p:nvSpPr>
              <p:cNvPr id="38" name="TextBox 6"/>
              <p:cNvSpPr txBox="1">
                <a:spLocks noChangeArrowheads="1"/>
              </p:cNvSpPr>
              <p:nvPr/>
            </p:nvSpPr>
            <p:spPr bwMode="auto">
              <a:xfrm>
                <a:off x="340681" y="4550438"/>
                <a:ext cx="649329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Inelastic scattering rate (average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gluon number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per </a:t>
                </a:r>
                <a:r>
                  <a:rPr lang="en-US" sz="2200" i="1" dirty="0" err="1" smtClean="0">
                    <a:solidFill>
                      <a:srgbClr val="FF0000"/>
                    </a:solidFill>
                  </a:rPr>
                  <a:t>Δt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):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24"/>
              <p:cNvSpPr txBox="1">
                <a:spLocks noChangeArrowheads="1"/>
              </p:cNvSpPr>
              <p:nvPr/>
            </p:nvSpPr>
            <p:spPr bwMode="auto">
              <a:xfrm>
                <a:off x="349233" y="5777742"/>
                <a:ext cx="855875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indent="-180000">
                  <a:buFont typeface="Arial"/>
                  <a:buChar char="•"/>
                </a:pPr>
                <a:r>
                  <a:rPr lang="en-US" sz="2200" dirty="0" smtClean="0">
                    <a:solidFill>
                      <a:srgbClr val="000090"/>
                    </a:solidFill>
                  </a:rPr>
                  <a:t>Medium-induced gluon spectrum is taken from HT (same as MATTER)</a:t>
                </a:r>
              </a:p>
              <a:p>
                <a:pPr indent="-180000">
                  <a:buFont typeface="Arial"/>
                  <a:buChar char="•"/>
                </a:pPr>
                <a:r>
                  <a:rPr lang="en-US" sz="2200" dirty="0" smtClean="0"/>
                  <a:t>Multiple gluon emission in </a:t>
                </a:r>
                <a:r>
                  <a:rPr lang="en-US" sz="2200" i="1" dirty="0" err="1" smtClean="0"/>
                  <a:t>Δt</a:t>
                </a:r>
                <a:r>
                  <a:rPr lang="en-US" sz="2200" dirty="0" smtClean="0"/>
                  <a:t> is allowed – Poisson distribution of &lt;</a:t>
                </a:r>
                <a:r>
                  <a:rPr lang="en-US" sz="2200" i="1" dirty="0" smtClean="0"/>
                  <a:t>N</a:t>
                </a:r>
                <a:r>
                  <a:rPr lang="en-US" sz="2200" i="1" baseline="-25000" dirty="0" smtClean="0"/>
                  <a:t>g</a:t>
                </a:r>
                <a:r>
                  <a:rPr lang="en-US" sz="2200" dirty="0" smtClean="0"/>
                  <a:t>&gt;</a:t>
                </a:r>
                <a:endParaRPr lang="en-US" sz="2200" dirty="0"/>
              </a:p>
            </p:txBody>
          </p:sp>
          <p:pic>
            <p:nvPicPr>
              <p:cNvPr id="53" name="Picture 52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027" y="5085994"/>
                <a:ext cx="5806440" cy="655320"/>
              </a:xfrm>
              <a:prstGeom prst="rect">
                <a:avLst/>
              </a:prstGeom>
            </p:spPr>
          </p:pic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49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98751" y="2692479"/>
            <a:ext cx="8119532" cy="1672014"/>
            <a:chOff x="638435" y="2639559"/>
            <a:chExt cx="8119532" cy="1672014"/>
          </a:xfrm>
        </p:grpSpPr>
        <p:grpSp>
          <p:nvGrpSpPr>
            <p:cNvPr id="10" name="Group"/>
            <p:cNvGrpSpPr>
              <a:grpSpLocks noChangeAspect="1"/>
            </p:cNvGrpSpPr>
            <p:nvPr/>
          </p:nvGrpSpPr>
          <p:grpSpPr>
            <a:xfrm>
              <a:off x="638435" y="2639559"/>
              <a:ext cx="8119532" cy="1339104"/>
              <a:chOff x="0" y="0"/>
              <a:chExt cx="11099800" cy="1830625"/>
            </a:xfrm>
          </p:grpSpPr>
          <p:pic>
            <p:nvPicPr>
              <p:cNvPr id="11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6130" b="32370"/>
              <a:stretch>
                <a:fillRect/>
              </a:stretch>
            </p:blipFill>
            <p:spPr>
              <a:xfrm>
                <a:off x="0" y="0"/>
                <a:ext cx="7851481" cy="18306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38108" t="63199" r="30948" b="4119"/>
              <a:stretch>
                <a:fillRect/>
              </a:stretch>
            </p:blipFill>
            <p:spPr>
              <a:xfrm>
                <a:off x="7810883" y="473052"/>
                <a:ext cx="3288917" cy="8846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040970" y="3942241"/>
              <a:ext cx="7238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300"/>
                </a:spcBef>
                <a:buSzTx/>
                <a:buNone/>
                <a:defRPr sz="3000"/>
              </a:pPr>
              <a:r>
                <a:rPr lang="en-US" sz="1800" dirty="0" smtClean="0">
                  <a:latin typeface="Calibri"/>
                  <a:ea typeface="+mn-ea"/>
                  <a:cs typeface="+mn-cs"/>
                </a:rPr>
                <a:t>[</a:t>
              </a:r>
              <a:r>
                <a:rPr lang="en-US" sz="1800" dirty="0" smtClean="0">
                  <a:latin typeface="Calibri"/>
                </a:rPr>
                <a:t>S. </a:t>
              </a:r>
              <a:r>
                <a:rPr lang="en-US" sz="1800" dirty="0" err="1" smtClean="0">
                  <a:latin typeface="Calibri"/>
                </a:rPr>
                <a:t>Jeon</a:t>
              </a:r>
              <a:r>
                <a:rPr lang="en-US" sz="1800" dirty="0" smtClean="0">
                  <a:latin typeface="Calibri"/>
                </a:rPr>
                <a:t> and G. Moore PRC 71 (2005) 034901, </a:t>
              </a:r>
              <a:r>
                <a:rPr lang="en-US" sz="1800" dirty="0" smtClean="0">
                  <a:latin typeface="Calibri"/>
                  <a:ea typeface="+mn-ea"/>
                  <a:cs typeface="+mn-cs"/>
                </a:rPr>
                <a:t>S. </a:t>
              </a:r>
              <a:r>
                <a:rPr lang="en-US" sz="1800" dirty="0" err="1" smtClean="0">
                  <a:latin typeface="Calibri"/>
                  <a:ea typeface="+mn-ea"/>
                  <a:cs typeface="+mn-cs"/>
                </a:rPr>
                <a:t>Jeon</a:t>
              </a:r>
              <a:r>
                <a:rPr lang="en-US" sz="1800" dirty="0" smtClean="0">
                  <a:latin typeface="Calibri"/>
                  <a:ea typeface="+mn-ea"/>
                  <a:cs typeface="+mn-cs"/>
                </a:rPr>
                <a:t> NPA 830 (2009) 107 ]</a:t>
              </a:r>
            </a:p>
          </p:txBody>
        </p:sp>
      </p:grpSp>
      <p:sp>
        <p:nvSpPr>
          <p:cNvPr id="119" name="MARTINI (Modular Algorithm for Relativistic Treatment of heavy IoN Interactions) [B. Schenke, C. Gale, and S. Jeon, Phys.Rev. C80, 054913 (2009), arXiv:0909.2037]…"/>
          <p:cNvSpPr>
            <a:spLocks noGrp="1"/>
          </p:cNvSpPr>
          <p:nvPr>
            <p:ph type="body" idx="4294967295"/>
          </p:nvPr>
        </p:nvSpPr>
        <p:spPr>
          <a:xfrm>
            <a:off x="378333" y="838200"/>
            <a:ext cx="8699478" cy="53705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MARTINI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 (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M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odular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A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lgorithm for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R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elativistic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T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reatment of heavy</a:t>
            </a:r>
            <a:r>
              <a:rPr sz="2200" b="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I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o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N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I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nteractions)</a:t>
            </a:r>
            <a:r>
              <a:rPr sz="2200" b="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[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McGill: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 P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R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C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80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 (2009)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 054913, arXiv:0909.2037]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 smtClean="0">
                <a:solidFill>
                  <a:srgbClr val="000090"/>
                </a:solidFill>
                <a:latin typeface="Calibri"/>
              </a:rPr>
              <a:t>Energy loss mechanism in MARTINI is based on the AMY radiative formalism coupled with collisional energy loss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 smtClean="0">
                <a:solidFill>
                  <a:srgbClr val="FF0000"/>
                </a:solidFill>
                <a:latin typeface="Calibri"/>
              </a:rPr>
              <a:t>AMY formalism for 1-</a:t>
            </a:r>
            <a:r>
              <a:rPr lang="en-US" sz="2200" b="0" dirty="0" smtClean="0">
                <a:solidFill>
                  <a:srgbClr val="FF0000"/>
                </a:solidFill>
                <a:latin typeface="Calibri"/>
              </a:rPr>
              <a:t>&gt;</a:t>
            </a:r>
            <a:r>
              <a:rPr sz="2200" b="0" dirty="0" smtClean="0">
                <a:solidFill>
                  <a:srgbClr val="FF0000"/>
                </a:solidFill>
                <a:latin typeface="Calibri"/>
              </a:rPr>
              <a:t>2 splittings where LPM effect is included:</a:t>
            </a:r>
            <a:r>
              <a:rPr sz="2200" b="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4500"/>
            </a:pPr>
            <a:endParaRPr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lang="en-US"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lang="en-US"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lang="en-US" sz="2200" b="0" dirty="0" smtClean="0">
                <a:solidFill>
                  <a:srgbClr val="008000"/>
                </a:solidFill>
                <a:latin typeface="Calibri"/>
              </a:rPr>
              <a:t>F(h, p, k) [p – jet parton, k – emitted gluon, h = p × k] is the solution of an integral (Schwinger-Dyson) equation describing how |p − k; k⟩⟨p| evolves with t due to collisions and the energy difference between the two states. 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 smtClean="0">
                <a:solidFill>
                  <a:srgbClr val="000090"/>
                </a:solidFill>
                <a:latin typeface="Calibri"/>
              </a:rPr>
              <a:t>Elastic </a:t>
            </a:r>
            <a:r>
              <a:rPr lang="en-US" sz="2200" b="0" dirty="0" smtClean="0">
                <a:solidFill>
                  <a:srgbClr val="000090"/>
                </a:solidFill>
                <a:latin typeface="Calibri"/>
              </a:rPr>
              <a:t>scattering </a:t>
            </a:r>
            <a:r>
              <a:rPr sz="2200" b="0" dirty="0" smtClean="0">
                <a:solidFill>
                  <a:srgbClr val="000090"/>
                </a:solidFill>
                <a:latin typeface="Calibri"/>
              </a:rPr>
              <a:t>rate for 2-</a:t>
            </a:r>
            <a:r>
              <a:rPr lang="en-US" sz="2200" b="0" dirty="0" smtClean="0">
                <a:solidFill>
                  <a:srgbClr val="000090"/>
                </a:solidFill>
                <a:latin typeface="Calibri"/>
              </a:rPr>
              <a:t>&gt;</a:t>
            </a:r>
            <a:r>
              <a:rPr sz="2200" b="0" dirty="0" smtClean="0">
                <a:solidFill>
                  <a:srgbClr val="000090"/>
                </a:solidFill>
                <a:latin typeface="Calibri"/>
              </a:rPr>
              <a:t>2 scattering process </a:t>
            </a:r>
            <a:r>
              <a:rPr lang="en-US" sz="2200" b="0" dirty="0" smtClean="0">
                <a:solidFill>
                  <a:srgbClr val="000090"/>
                </a:solidFill>
                <a:latin typeface="Calibri"/>
              </a:rPr>
              <a:t>is included</a:t>
            </a:r>
            <a:r>
              <a:rPr sz="2200" b="0" dirty="0" smtClean="0">
                <a:solidFill>
                  <a:srgbClr val="000090"/>
                </a:solidFill>
                <a:latin typeface="Calibri"/>
              </a:rPr>
              <a:t>:</a:t>
            </a:r>
            <a:endParaRPr sz="2200" b="0" dirty="0">
              <a:solidFill>
                <a:srgbClr val="000090"/>
              </a:solidFill>
              <a:latin typeface="Calibri"/>
            </a:endParaRPr>
          </a:p>
        </p:txBody>
      </p:sp>
      <p:grpSp>
        <p:nvGrpSpPr>
          <p:cNvPr id="3" name="Group"/>
          <p:cNvGrpSpPr/>
          <p:nvPr/>
        </p:nvGrpSpPr>
        <p:grpSpPr>
          <a:xfrm>
            <a:off x="1182218" y="5997269"/>
            <a:ext cx="6779565" cy="628156"/>
            <a:chOff x="0" y="0"/>
            <a:chExt cx="9642047" cy="893376"/>
          </a:xfrm>
        </p:grpSpPr>
        <p:pic>
          <p:nvPicPr>
            <p:cNvPr id="123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3935" b="44565"/>
            <a:stretch>
              <a:fillRect/>
            </a:stretch>
          </p:blipFill>
          <p:spPr>
            <a:xfrm>
              <a:off x="0" y="0"/>
              <a:ext cx="6583320" cy="89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9721" t="58130" r="3981"/>
            <a:stretch>
              <a:fillRect/>
            </a:stretch>
          </p:blipFill>
          <p:spPr>
            <a:xfrm>
              <a:off x="6500565" y="192728"/>
              <a:ext cx="3141483" cy="674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392798" y="119067"/>
            <a:ext cx="8549893" cy="6485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Stage 2: low </a:t>
            </a:r>
            <a:r>
              <a:rPr kumimoji="0" lang="en-US" altLang="zh-CN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Q 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and high </a:t>
            </a:r>
            <a:r>
              <a:rPr kumimoji="0" lang="en-US" altLang="zh-CN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E</a:t>
            </a:r>
            <a:endParaRPr kumimoji="0" lang="en-US" altLang="zh-CN" sz="3000" b="1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085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08" y="1066753"/>
            <a:ext cx="8392872" cy="44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sz="2200" b="1" dirty="0" smtClean="0">
                <a:solidFill>
                  <a:srgbClr val="008000"/>
                </a:solidFill>
              </a:rPr>
              <a:t>MATTER (</a:t>
            </a:r>
            <a:r>
              <a:rPr lang="en-US" sz="2200" b="1" i="1" dirty="0" smtClean="0">
                <a:solidFill>
                  <a:srgbClr val="008000"/>
                </a:solidFill>
              </a:rPr>
              <a:t>virtuality-ordered</a:t>
            </a:r>
            <a:r>
              <a:rPr lang="en-US" sz="2200" b="1" dirty="0" smtClean="0">
                <a:solidFill>
                  <a:srgbClr val="008000"/>
                </a:solidFill>
              </a:rPr>
              <a:t>) evolves partons down to </a:t>
            </a:r>
            <a:r>
              <a:rPr lang="en-US" sz="2200" b="1" i="1" dirty="0" smtClean="0">
                <a:solidFill>
                  <a:srgbClr val="008000"/>
                </a:solidFill>
              </a:rPr>
              <a:t>Q</a:t>
            </a:r>
            <a:r>
              <a:rPr lang="en-US" sz="2200" b="1" baseline="-25000" dirty="0" smtClean="0">
                <a:solidFill>
                  <a:srgbClr val="008000"/>
                </a:solidFill>
              </a:rPr>
              <a:t>0 </a:t>
            </a:r>
            <a:r>
              <a:rPr lang="en-US" sz="2200" b="1" dirty="0" smtClean="0">
                <a:solidFill>
                  <a:srgbClr val="008000"/>
                </a:solidFill>
              </a:rPr>
              <a:t>and LBT or MARTINI (</a:t>
            </a:r>
            <a:r>
              <a:rPr lang="en-US" sz="2200" b="1" i="1" dirty="0" smtClean="0">
                <a:solidFill>
                  <a:srgbClr val="008000"/>
                </a:solidFill>
              </a:rPr>
              <a:t>time-ordered</a:t>
            </a:r>
            <a:r>
              <a:rPr lang="en-US" sz="2200" b="1" dirty="0" smtClean="0">
                <a:solidFill>
                  <a:srgbClr val="008000"/>
                </a:solidFill>
              </a:rPr>
              <a:t>) continues parton evolution at (or below) </a:t>
            </a:r>
            <a:r>
              <a:rPr lang="en-US" sz="2200" b="1" i="1" dirty="0" smtClean="0">
                <a:solidFill>
                  <a:srgbClr val="008000"/>
                </a:solidFill>
              </a:rPr>
              <a:t>Q</a:t>
            </a:r>
            <a:r>
              <a:rPr lang="en-US" sz="2200" b="1" baseline="-25000" dirty="0" smtClean="0">
                <a:solidFill>
                  <a:srgbClr val="008000"/>
                </a:solidFill>
              </a:rPr>
              <a:t>0 </a:t>
            </a:r>
            <a:endParaRPr lang="en-US" sz="2200" b="1" dirty="0" smtClean="0">
              <a:solidFill>
                <a:srgbClr val="008000"/>
              </a:solidFill>
            </a:endParaRPr>
          </a:p>
          <a:p>
            <a:pPr indent="-180000">
              <a:spcBef>
                <a:spcPts val="700"/>
              </a:spcBef>
              <a:buFont typeface="Arial"/>
              <a:buChar char="•"/>
            </a:pPr>
            <a:endParaRPr lang="en-US" sz="2200" b="1" dirty="0" smtClean="0">
              <a:solidFill>
                <a:srgbClr val="000090"/>
              </a:solidFill>
            </a:endParaRPr>
          </a:p>
          <a:p>
            <a:pPr indent="-180000">
              <a:spcBef>
                <a:spcPts val="7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000090"/>
                </a:solidFill>
              </a:rPr>
              <a:t>Fixed </a:t>
            </a:r>
            <a:r>
              <a:rPr lang="en-US" sz="2200" b="1" i="1" dirty="0" smtClean="0">
                <a:solidFill>
                  <a:srgbClr val="000090"/>
                </a:solidFill>
              </a:rPr>
              <a:t>Q</a:t>
            </a:r>
            <a:r>
              <a:rPr lang="en-US" sz="2200" b="1" baseline="-25000" dirty="0" smtClean="0">
                <a:solidFill>
                  <a:srgbClr val="000090"/>
                </a:solidFill>
              </a:rPr>
              <a:t>0 </a:t>
            </a:r>
            <a:r>
              <a:rPr lang="en-US" sz="2200" dirty="0" smtClean="0">
                <a:solidFill>
                  <a:srgbClr val="000090"/>
                </a:solidFill>
                <a:sym typeface="Wingdings"/>
              </a:rPr>
              <a:t>(both in vacuum and medium):</a:t>
            </a:r>
            <a:r>
              <a:rPr lang="en-US" sz="2200" dirty="0" smtClean="0">
                <a:solidFill>
                  <a:srgbClr val="000090"/>
                </a:solidFill>
              </a:rPr>
              <a:t> 1, 2 or 3 GeV will be used and compared.</a:t>
            </a:r>
          </a:p>
          <a:p>
            <a:pPr indent="-180000">
              <a:spcBef>
                <a:spcPts val="7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Dynamical </a:t>
            </a:r>
            <a:r>
              <a:rPr lang="en-US" sz="2200" b="1" i="1" dirty="0" smtClean="0">
                <a:solidFill>
                  <a:srgbClr val="FF0000"/>
                </a:solidFill>
              </a:rPr>
              <a:t>Q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virtuality</a:t>
            </a:r>
            <a:r>
              <a:rPr lang="en-US" sz="2200" dirty="0" smtClean="0">
                <a:solidFill>
                  <a:srgbClr val="FF0000"/>
                </a:solidFill>
              </a:rPr>
              <a:t> gain from scattering with the medium):</a:t>
            </a:r>
          </a:p>
          <a:p>
            <a:pPr>
              <a:spcBef>
                <a:spcPts val="700"/>
              </a:spcBef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Note: Dynamical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is only meaningful in a thermal medium, in vacuum,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 </a:t>
            </a:r>
            <a:r>
              <a:rPr lang="en-US" sz="2200" dirty="0" smtClean="0">
                <a:solidFill>
                  <a:srgbClr val="FF0000"/>
                </a:solidFill>
              </a:rPr>
              <a:t>= 1 GeV is applied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37749" y="3630130"/>
            <a:ext cx="3954890" cy="934619"/>
            <a:chOff x="2537749" y="3016676"/>
            <a:chExt cx="3954890" cy="9346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0547" y="3593663"/>
              <a:ext cx="1552448" cy="357632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2537749" y="3679865"/>
              <a:ext cx="808913" cy="241074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252" y="3016968"/>
              <a:ext cx="1137920" cy="3495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575" y="3016676"/>
              <a:ext cx="1528064" cy="349504"/>
            </a:xfrm>
            <a:prstGeom prst="rect">
              <a:avLst/>
            </a:prstGeom>
          </p:spPr>
        </p:pic>
        <p:sp>
          <p:nvSpPr>
            <p:cNvPr id="16" name="Slide Number Placeholder 2"/>
            <p:cNvSpPr txBox="1">
              <a:spLocks/>
            </p:cNvSpPr>
            <p:nvPr/>
          </p:nvSpPr>
          <p:spPr>
            <a:xfrm>
              <a:off x="5478012" y="3465720"/>
              <a:ext cx="48940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/>
                <a:t>*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8907" y="6021662"/>
            <a:ext cx="5977809" cy="534557"/>
            <a:chOff x="505252" y="6021662"/>
            <a:chExt cx="5977809" cy="534557"/>
          </a:xfrm>
        </p:grpSpPr>
        <p:grpSp>
          <p:nvGrpSpPr>
            <p:cNvPr id="18" name="Group 17"/>
            <p:cNvGrpSpPr/>
            <p:nvPr/>
          </p:nvGrpSpPr>
          <p:grpSpPr>
            <a:xfrm>
              <a:off x="505252" y="6148561"/>
              <a:ext cx="5977809" cy="407658"/>
              <a:chOff x="737387" y="6216836"/>
              <a:chExt cx="5977809" cy="40765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3399" y="6258904"/>
                <a:ext cx="3566160" cy="33845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6411" y="6257161"/>
                <a:ext cx="1708785" cy="338455"/>
              </a:xfrm>
              <a:prstGeom prst="rect">
                <a:avLst/>
              </a:prstGeom>
            </p:spPr>
          </p:pic>
          <p:sp>
            <p:nvSpPr>
              <p:cNvPr id="15" name="Slide Number Placeholder 2"/>
              <p:cNvSpPr txBox="1">
                <a:spLocks/>
              </p:cNvSpPr>
              <p:nvPr/>
            </p:nvSpPr>
            <p:spPr>
              <a:xfrm>
                <a:off x="737387" y="6216836"/>
                <a:ext cx="682770" cy="36512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 smtClean="0"/>
                  <a:t>*</a:t>
                </a:r>
                <a:endParaRPr lang="en-US" sz="2000" dirty="0"/>
              </a:p>
            </p:txBody>
          </p:sp>
          <p:sp>
            <p:nvSpPr>
              <p:cNvPr id="17" name="Slide Number Placeholder 2"/>
              <p:cNvSpPr txBox="1">
                <a:spLocks/>
              </p:cNvSpPr>
              <p:nvPr/>
            </p:nvSpPr>
            <p:spPr>
              <a:xfrm>
                <a:off x="4686570" y="6259369"/>
                <a:ext cx="682770" cy="36512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 smtClean="0"/>
                  <a:t>,</a:t>
                </a:r>
                <a:endParaRPr lang="en-US" sz="2000" dirty="0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559869" y="6021662"/>
              <a:ext cx="2522313" cy="2730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2798" y="64501"/>
            <a:ext cx="8549893" cy="933541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Combining theories at high </a:t>
            </a:r>
            <a:r>
              <a:rPr lang="en-US" altLang="zh-CN" sz="3200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</a:t>
            </a:r>
            <a:r>
              <a:rPr lang="en-US" altLang="zh-CN" sz="32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and low </a:t>
            </a:r>
            <a:r>
              <a:rPr lang="en-US" altLang="zh-CN" sz="3200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 </a:t>
            </a:r>
            <a:endParaRPr lang="en-US" altLang="zh-CN" sz="3200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09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4" y="2010739"/>
            <a:ext cx="5670752" cy="4381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486" y="359529"/>
            <a:ext cx="8703084" cy="6731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time between MATTER and LBT/MARTINI</a:t>
            </a:r>
            <a:endParaRPr lang="en-US" altLang="zh-CN" sz="28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186" y="1424233"/>
            <a:ext cx="3277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t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(</a:t>
            </a:r>
            <a:r>
              <a:rPr lang="en-US" sz="2200" dirty="0">
                <a:solidFill>
                  <a:srgbClr val="FF0000"/>
                </a:solidFill>
              </a:rPr>
              <a:t>vs. </a:t>
            </a:r>
            <a:r>
              <a:rPr lang="en-US" sz="2200" i="1" dirty="0">
                <a:solidFill>
                  <a:srgbClr val="FF0000"/>
                </a:solidFill>
              </a:rPr>
              <a:t>τ</a:t>
            </a:r>
            <a:r>
              <a:rPr lang="en-US" sz="2200" baseline="-25000" dirty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 is NOT small. 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642056" y="1238737"/>
            <a:ext cx="4734279" cy="707886"/>
            <a:chOff x="599721" y="755813"/>
            <a:chExt cx="4734279" cy="707886"/>
          </a:xfrm>
        </p:grpSpPr>
        <p:sp>
          <p:nvSpPr>
            <p:cNvPr id="12" name="Rectangle 11"/>
            <p:cNvSpPr/>
            <p:nvPr/>
          </p:nvSpPr>
          <p:spPr>
            <a:xfrm>
              <a:off x="2384394" y="755813"/>
              <a:ext cx="29496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when a given parton hit </a:t>
              </a:r>
              <a:r>
                <a:rPr lang="en-US" sz="2000" i="1" dirty="0" smtClean="0">
                  <a:solidFill>
                    <a:srgbClr val="000090"/>
                  </a:solidFill>
                </a:rPr>
                <a:t>Q</a:t>
              </a:r>
              <a:r>
                <a:rPr lang="en-US" sz="2000" baseline="-25000" dirty="0" smtClean="0">
                  <a:solidFill>
                    <a:srgbClr val="000090"/>
                  </a:solidFill>
                </a:rPr>
                <a:t>0</a:t>
              </a:r>
              <a:r>
                <a:rPr lang="en-US" sz="2000" dirty="0" smtClean="0">
                  <a:solidFill>
                    <a:srgbClr val="000090"/>
                  </a:solidFill>
                </a:rPr>
                <a:t> after multiple </a:t>
              </a:r>
              <a:r>
                <a:rPr lang="en-US" sz="2000" dirty="0" err="1" smtClean="0">
                  <a:solidFill>
                    <a:srgbClr val="000090"/>
                  </a:solidFill>
                </a:rPr>
                <a:t>splittings</a:t>
              </a:r>
              <a:r>
                <a:rPr lang="en-US" sz="2000" dirty="0" smtClean="0">
                  <a:solidFill>
                    <a:srgbClr val="000090"/>
                  </a:solidFill>
                </a:rPr>
                <a:t> 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21" y="872948"/>
              <a:ext cx="1746250" cy="544830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4127" y="6343122"/>
            <a:ext cx="462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00ACC-841A-0C4F-837E-6493D9D3E4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909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yne-jetscap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24614</TotalTime>
  <Words>2658</Words>
  <Application>Microsoft Macintosh PowerPoint</Application>
  <PresentationFormat>On-screen Show (4:3)</PresentationFormat>
  <Paragraphs>268</Paragraphs>
  <Slides>32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 Rounded MT Bold</vt:lpstr>
      <vt:lpstr>Brush Script MT</vt:lpstr>
      <vt:lpstr>Calibri</vt:lpstr>
      <vt:lpstr>Cambria Math</vt:lpstr>
      <vt:lpstr>Chalkboard Bold</vt:lpstr>
      <vt:lpstr>Helvetica</vt:lpstr>
      <vt:lpstr>Microsoft YaHei UI</vt:lpstr>
      <vt:lpstr>ＭＳ Ｐゴシック</vt:lpstr>
      <vt:lpstr>News Gothic MT</vt:lpstr>
      <vt:lpstr>Wingdings</vt:lpstr>
      <vt:lpstr>Wingdings 2</vt:lpstr>
      <vt:lpstr>ヒラギノ角ゴ ProN W3</vt:lpstr>
      <vt:lpstr>宋体</vt:lpstr>
      <vt:lpstr>Arial</vt:lpstr>
      <vt:lpstr>wayne-jetscape</vt:lpstr>
      <vt:lpstr>Equation</vt:lpstr>
      <vt:lpstr>Physics modeling challenges and approaches</vt:lpstr>
      <vt:lpstr>Outline</vt:lpstr>
      <vt:lpstr>Part I: Multi-stage jet evolution  within JETSCAPE</vt:lpstr>
      <vt:lpstr>Multistage jet evolution in heavy-ion collisions</vt:lpstr>
      <vt:lpstr>PowerPoint Presentation</vt:lpstr>
      <vt:lpstr>Stage 2: low Q and high E</vt:lpstr>
      <vt:lpstr>PowerPoint Presentation</vt:lpstr>
      <vt:lpstr>Combining theories at high Q and low Q </vt:lpstr>
      <vt:lpstr>Separation time between MATTER and LBT/MARTINI</vt:lpstr>
      <vt:lpstr>Separation time between MATTER and LBT/MARTINI</vt:lpstr>
      <vt:lpstr>Separation time between MATTER and LBT/MARTINI</vt:lpstr>
      <vt:lpstr>dN/dE of daughter partons (jet FF)</vt:lpstr>
      <vt:lpstr>MATTER vs. vacuum shower</vt:lpstr>
      <vt:lpstr>Pure MATTER vs. Pure LBT/MARTINI</vt:lpstr>
      <vt:lpstr>MATTER vs. LBT/MARTINI in combined approach</vt:lpstr>
      <vt:lpstr>Nuclear modification of single hadrons</vt:lpstr>
      <vt:lpstr>Multi-stage effects in heavy quark energy loss </vt:lpstr>
      <vt:lpstr>Part II: Jet-induced medium excitation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III: Jet substructures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dE/dθ of daughter partons (jet shape)</vt:lpstr>
    </vt:vector>
  </TitlesOfParts>
  <Company>Duke Physics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Shanshan Cao</dc:creator>
  <cp:lastModifiedBy>Shanshan Cao</cp:lastModifiedBy>
  <cp:revision>665</cp:revision>
  <cp:lastPrinted>2017-09-27T00:25:12Z</cp:lastPrinted>
  <dcterms:created xsi:type="dcterms:W3CDTF">2017-09-27T00:01:33Z</dcterms:created>
  <dcterms:modified xsi:type="dcterms:W3CDTF">2018-01-06T21:03:14Z</dcterms:modified>
</cp:coreProperties>
</file>