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22"/>
  </p:notesMasterIdLst>
  <p:handoutMasterIdLst>
    <p:handoutMasterId r:id="rId23"/>
  </p:handoutMasterIdLst>
  <p:sldIdLst>
    <p:sldId id="256" r:id="rId2"/>
    <p:sldId id="271" r:id="rId3"/>
    <p:sldId id="274" r:id="rId4"/>
    <p:sldId id="281" r:id="rId5"/>
    <p:sldId id="282" r:id="rId6"/>
    <p:sldId id="283" r:id="rId7"/>
    <p:sldId id="284" r:id="rId8"/>
    <p:sldId id="287" r:id="rId9"/>
    <p:sldId id="288" r:id="rId10"/>
    <p:sldId id="286" r:id="rId11"/>
    <p:sldId id="290" r:id="rId12"/>
    <p:sldId id="291" r:id="rId13"/>
    <p:sldId id="277" r:id="rId14"/>
    <p:sldId id="293" r:id="rId15"/>
    <p:sldId id="300" r:id="rId16"/>
    <p:sldId id="295" r:id="rId17"/>
    <p:sldId id="296" r:id="rId18"/>
    <p:sldId id="301" r:id="rId19"/>
    <p:sldId id="297" r:id="rId20"/>
    <p:sldId id="298" r:id="rId21"/>
  </p:sldIdLst>
  <p:sldSz cx="9144000" cy="5715000" type="screen16x1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19A08"/>
    <a:srgbClr val="FF8C00"/>
    <a:srgbClr val="FF65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57" autoAdjust="0"/>
    <p:restoredTop sz="94733" autoAdjust="0"/>
  </p:normalViewPr>
  <p:slideViewPr>
    <p:cSldViewPr snapToGrid="0">
      <p:cViewPr>
        <p:scale>
          <a:sx n="112" d="100"/>
          <a:sy n="112" d="100"/>
        </p:scale>
        <p:origin x="32" y="376"/>
      </p:cViewPr>
      <p:guideLst>
        <p:guide orient="horz" pos="180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notesMaster" Target="notesMasters/notesMaster1.xml"/><Relationship Id="rId23" Type="http://schemas.openxmlformats.org/officeDocument/2006/relationships/handoutMaster" Target="handoutMasters/handoutMaster1.xml"/><Relationship Id="rId24" Type="http://schemas.openxmlformats.org/officeDocument/2006/relationships/presProps" Target="presProps.xml"/><Relationship Id="rId25" Type="http://schemas.openxmlformats.org/officeDocument/2006/relationships/viewProps" Target="viewProps.xml"/><Relationship Id="rId26" Type="http://schemas.openxmlformats.org/officeDocument/2006/relationships/theme" Target="theme/theme1.xml"/><Relationship Id="rId27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53D846-3F56-C847-81AE-6BB95E2FD1A1}" type="datetimeFigureOut">
              <a:rPr lang="en-US" smtClean="0"/>
              <a:t>1/5/18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DF17C7-C607-A941-A0ED-65F71C9FBC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69965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7B9EB7-9996-8B43-BBEA-E2261F66970D}" type="datetimeFigureOut">
              <a:rPr lang="en-US" smtClean="0"/>
              <a:t>1/5/18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E02BD8-77B7-D14B-AD05-4771858326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19903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E02BD8-77B7-D14B-AD05-47718583262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037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paperBackingColor.jpg"/>
          <p:cNvPicPr>
            <a:picLocks noChangeAspect="1"/>
          </p:cNvPicPr>
          <p:nvPr/>
        </p:nvPicPr>
        <p:blipFill>
          <a:blip r:embed="rId2"/>
          <a:srcRect l="469" t="13915"/>
          <a:stretch>
            <a:fillRect/>
          </a:stretch>
        </p:blipFill>
        <p:spPr>
          <a:xfrm>
            <a:off x="1613903" y="582707"/>
            <a:ext cx="5916194" cy="3198078"/>
          </a:xfrm>
          <a:prstGeom prst="rect">
            <a:avLst/>
          </a:prstGeom>
          <a:solidFill>
            <a:srgbClr val="FFFFFF">
              <a:shade val="85000"/>
            </a:srgbClr>
          </a:solidFill>
          <a:ln w="22225" cap="sq">
            <a:solidFill>
              <a:srgbClr val="FDFDFD"/>
            </a:solidFill>
            <a:miter lim="800000"/>
          </a:ln>
          <a:effectLst>
            <a:outerShdw blurRad="57150" dist="37500" dir="7560000" sy="98000" kx="80000" ky="63000" algn="tl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1/6/18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JETSCAPE Framework - Kauder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EACD6-A525-4B49-8009-7F09B4461B46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09569" y="952501"/>
            <a:ext cx="5724862" cy="1539134"/>
          </a:xfr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6000" kern="1200">
                <a:solidFill>
                  <a:schemeClr val="bg2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69" y="2495177"/>
            <a:ext cx="5724862" cy="839333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0"/>
              </a:spcBef>
              <a:buSzPct val="90000"/>
              <a:buFont typeface="Wingdings" pitchFamily="2" charset="2"/>
              <a:buNone/>
              <a:defRPr sz="2000" kern="1200">
                <a:solidFill>
                  <a:schemeClr val="bg2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1/6/18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JETSCAPE Framework - Kauder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EACD6-A525-4B49-8009-7F09B4461B4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1/6/18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JETSCAPE Framework - Kauder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EACD6-A525-4B49-8009-7F09B4461B4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0363" y="952500"/>
            <a:ext cx="3807662" cy="1117787"/>
          </a:xfrm>
        </p:spPr>
        <p:txBody>
          <a:bodyPr anchor="b"/>
          <a:lstStyle>
            <a:lvl1pPr algn="ctr">
              <a:defRPr sz="44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199" y="504265"/>
            <a:ext cx="3776472" cy="463791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 marL="2290763" indent="-344488">
              <a:defRPr sz="2000"/>
            </a:lvl7pPr>
            <a:lvl8pPr marL="2290763" indent="-344488">
              <a:defRPr sz="2000"/>
            </a:lvl8pPr>
            <a:lvl9pPr marL="2290763" indent="-344488"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0363" y="2182346"/>
            <a:ext cx="3807662" cy="2610970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1/6/18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JETSCAPE Framework - Kauder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EACD6-A525-4B49-8009-7F09B4461B4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1/6/18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JETSCAPE Framework - Kauder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EACD6-A525-4B49-8009-7F09B4461B46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 descr="pictureCaptionBacking.png"/>
          <p:cNvPicPr>
            <a:picLocks noChangeAspect="1"/>
          </p:cNvPicPr>
          <p:nvPr/>
        </p:nvPicPr>
        <p:blipFill>
          <a:blip r:embed="rId2"/>
          <a:srcRect l="52272" t="8889" r="5152" b="16566"/>
          <a:stretch>
            <a:fillRect/>
          </a:stretch>
        </p:blipFill>
        <p:spPr>
          <a:xfrm>
            <a:off x="4594413" y="552824"/>
            <a:ext cx="3893127" cy="4260273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725488" y="952500"/>
            <a:ext cx="3792537" cy="1117787"/>
          </a:xfrm>
        </p:spPr>
        <p:txBody>
          <a:bodyPr anchor="b"/>
          <a:lstStyle>
            <a:lvl1pPr algn="ctr">
              <a:defRPr sz="44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2"/>
          </p:nvPr>
        </p:nvSpPr>
        <p:spPr>
          <a:xfrm>
            <a:off x="725488" y="2182346"/>
            <a:ext cx="3792537" cy="2610970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829939" y="720809"/>
            <a:ext cx="3422075" cy="39243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5488" y="385747"/>
            <a:ext cx="7718425" cy="69001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5489" y="1332178"/>
            <a:ext cx="7718424" cy="3810000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1/6/18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JETSCAPE Framework - Kauder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EACD6-A525-4B49-8009-7F09B4461B4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20000" y="571501"/>
            <a:ext cx="1066800" cy="457067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5488" y="571464"/>
            <a:ext cx="6437312" cy="4568518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1/6/18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JETSCAPE Framework - Kauder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EACD6-A525-4B49-8009-7F09B4461B4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1/6/18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JETSCAPE Framework - Kauder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EACD6-A525-4B49-8009-7F09B4461B4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titlePhotoBacking-r.png"/>
          <p:cNvPicPr>
            <a:picLocks noChangeAspect="1"/>
          </p:cNvPicPr>
          <p:nvPr/>
        </p:nvPicPr>
        <p:blipFill>
          <a:blip r:embed="rId2"/>
          <a:srcRect l="17353" t="9412" r="17500" b="32353"/>
          <a:stretch>
            <a:fillRect/>
          </a:stretch>
        </p:blipFill>
        <p:spPr>
          <a:xfrm>
            <a:off x="1586754" y="537882"/>
            <a:ext cx="5957047" cy="3328147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5270500"/>
            <a:ext cx="2133600" cy="227542"/>
          </a:xfrm>
        </p:spPr>
        <p:txBody>
          <a:bodyPr/>
          <a:lstStyle>
            <a:lvl1pPr>
              <a:defRPr sz="140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en-US" smtClean="0"/>
              <a:t>1/6/18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5270500"/>
            <a:ext cx="2895600" cy="227542"/>
          </a:xfrm>
        </p:spPr>
        <p:txBody>
          <a:bodyPr/>
          <a:lstStyle>
            <a:lvl1pPr>
              <a:defRPr sz="140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en-US" smtClean="0"/>
              <a:t>JETSCAPE Framework - Kauder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5270500"/>
            <a:ext cx="2133600" cy="227542"/>
          </a:xfrm>
        </p:spPr>
        <p:txBody>
          <a:bodyPr/>
          <a:lstStyle>
            <a:lvl1pPr>
              <a:defRPr sz="140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fld id="{B51EACD6-A525-4B49-8009-7F09B4461B46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4435" y="4127500"/>
            <a:ext cx="8095130" cy="714375"/>
          </a:xfrm>
        </p:spPr>
        <p:txBody>
          <a:bodyPr anchor="b" anchorCtr="0">
            <a:noAutofit/>
          </a:bodyPr>
          <a:lstStyle>
            <a:lvl1pPr>
              <a:defRPr sz="5400">
                <a:solidFill>
                  <a:schemeClr val="tx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24435" y="4826000"/>
            <a:ext cx="8095130" cy="422667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800">
                <a:solidFill>
                  <a:schemeClr val="tx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1764792" y="670560"/>
            <a:ext cx="5638800" cy="3048000"/>
          </a:xfrm>
        </p:spPr>
        <p:txBody>
          <a:bodyPr/>
          <a:lstStyle>
            <a:lvl1pPr>
              <a:buNone/>
              <a:defRPr>
                <a:solidFill>
                  <a:schemeClr val="bg2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0819" y="2095500"/>
            <a:ext cx="8162365" cy="762000"/>
          </a:xfrm>
        </p:spPr>
        <p:txBody>
          <a:bodyPr anchor="b" anchorCtr="0"/>
          <a:lstStyle>
            <a:lvl1pPr algn="ctr">
              <a:defRPr sz="5400" b="0" cap="none" baseline="0">
                <a:solidFill>
                  <a:schemeClr val="tx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0819" y="2857500"/>
            <a:ext cx="8162365" cy="584167"/>
          </a:xfrm>
        </p:spPr>
        <p:txBody>
          <a:bodyPr anchor="t" anchorCtr="0">
            <a:normAutofit/>
          </a:bodyPr>
          <a:lstStyle>
            <a:lvl1pPr marL="0" indent="0" algn="ctr">
              <a:spcBef>
                <a:spcPts val="0"/>
              </a:spcBef>
              <a:buNone/>
              <a:defRPr sz="1800">
                <a:solidFill>
                  <a:schemeClr val="tx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vert="horz" lIns="91440" tIns="45720" rIns="91440" bIns="45720" rtlCol="0" anchor="ctr"/>
          <a:lstStyle>
            <a:lvl1pPr marL="0" algn="l" defTabSz="914400" rtl="0" eaLnBrk="1" latinLnBrk="0" hangingPunct="1">
              <a:defRPr sz="14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smtClean="0"/>
              <a:t>1/6/18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vert="horz" lIns="91440" tIns="45720" rIns="91440" bIns="45720" rtlCol="0" anchor="ctr"/>
          <a:lstStyle>
            <a:lvl1pPr marL="0" algn="ctr" defTabSz="914400" rtl="0" eaLnBrk="1" latinLnBrk="0" hangingPunct="1">
              <a:defRPr sz="14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smtClean="0"/>
              <a:t>JETSCAPE Framework - Kauder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defRPr sz="14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B51EACD6-A525-4B49-8009-7F09B4461B46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3900" y="1322294"/>
            <a:ext cx="3776472" cy="381988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22294"/>
            <a:ext cx="3776472" cy="381988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1/6/18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JETSCAPE Framework - Kauder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EACD6-A525-4B49-8009-7F09B4461B4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3900" y="1332178"/>
            <a:ext cx="3773488" cy="356564"/>
          </a:xfrm>
        </p:spPr>
        <p:txBody>
          <a:bodyPr anchor="b">
            <a:normAutofit/>
          </a:bodyPr>
          <a:lstStyle>
            <a:lvl1pPr marL="0" indent="0" algn="ctr">
              <a:spcBef>
                <a:spcPts val="0"/>
              </a:spcBef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23900" y="1812396"/>
            <a:ext cx="3773488" cy="333110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 marL="2290763" indent="-344488">
              <a:defRPr sz="1600"/>
            </a:lvl7pPr>
            <a:lvl8pPr marL="2290763" indent="-344488">
              <a:defRPr sz="1600"/>
            </a:lvl8pPr>
            <a:lvl9pPr marL="2290763" indent="-344488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332178"/>
            <a:ext cx="3776472" cy="356564"/>
          </a:xfrm>
        </p:spPr>
        <p:txBody>
          <a:bodyPr anchor="b">
            <a:normAutofit/>
          </a:bodyPr>
          <a:lstStyle>
            <a:lvl1pPr marL="0" indent="0" algn="ctr">
              <a:spcBef>
                <a:spcPts val="0"/>
              </a:spcBef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3776472" cy="333110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 marL="2290763" indent="-344488">
              <a:defRPr sz="1600"/>
            </a:lvl7pPr>
            <a:lvl8pPr marL="2290763" indent="-344488">
              <a:defRPr sz="1600"/>
            </a:lvl8pPr>
            <a:lvl9pPr marL="2290763" indent="-344488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1/6/18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JETSCAPE Framework - Kauder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EACD6-A525-4B49-8009-7F09B4461B4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ntent, Top and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3900" y="1322294"/>
            <a:ext cx="7707406" cy="185928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1/6/18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JETSCAPE Framework - Kauder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EACD6-A525-4B49-8009-7F09B4461B46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723900" y="3261808"/>
            <a:ext cx="7707406" cy="185928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3900" y="1322294"/>
            <a:ext cx="3776472" cy="381988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1/6/18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JETSCAPE Framework - Kauder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EACD6-A525-4B49-8009-7F09B4461B46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22294"/>
            <a:ext cx="3776472" cy="1860177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9" name="Content Placeholder 3"/>
          <p:cNvSpPr>
            <a:spLocks noGrp="1"/>
          </p:cNvSpPr>
          <p:nvPr>
            <p:ph sz="half" idx="14"/>
          </p:nvPr>
        </p:nvSpPr>
        <p:spPr>
          <a:xfrm>
            <a:off x="4648200" y="3260911"/>
            <a:ext cx="3776472" cy="1860177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1/6/18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JETSCAPE Framework - Kauder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EACD6-A525-4B49-8009-7F09B4461B46}" type="slidenum">
              <a:rPr lang="en-US" smtClean="0"/>
              <a:t>‹#›</a:t>
            </a:fld>
            <a:endParaRPr lang="en-US"/>
          </a:p>
        </p:txBody>
      </p:sp>
      <p:sp>
        <p:nvSpPr>
          <p:cNvPr id="6" name="Content Placeholder 2"/>
          <p:cNvSpPr>
            <a:spLocks noGrp="1"/>
          </p:cNvSpPr>
          <p:nvPr>
            <p:ph sz="half" idx="1"/>
          </p:nvPr>
        </p:nvSpPr>
        <p:spPr>
          <a:xfrm>
            <a:off x="723900" y="1322294"/>
            <a:ext cx="3776472" cy="1860177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22294"/>
            <a:ext cx="3776472" cy="1860177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723900" y="3260911"/>
            <a:ext cx="3776472" cy="1860177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9" name="Content Placeholder 3"/>
          <p:cNvSpPr>
            <a:spLocks noGrp="1"/>
          </p:cNvSpPr>
          <p:nvPr>
            <p:ph sz="half" idx="14"/>
          </p:nvPr>
        </p:nvSpPr>
        <p:spPr>
          <a:xfrm>
            <a:off x="4648200" y="3260911"/>
            <a:ext cx="3776472" cy="1860177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26142" y="262482"/>
            <a:ext cx="7691719" cy="952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/>
              <a:t>Click to edit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6142" y="1322295"/>
            <a:ext cx="7691719" cy="38099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5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smtClean="0"/>
              <a:t>1/6/18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59"/>
            <a:ext cx="2895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smtClean="0"/>
              <a:t>JETSCAPE Framework - Kauder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5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B51EACD6-A525-4B49-8009-7F09B4461B46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54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914400" rtl="0" eaLnBrk="1" latinLnBrk="0" hangingPunct="1">
        <a:spcBef>
          <a:spcPts val="2400"/>
        </a:spcBef>
        <a:buSzPct val="90000"/>
        <a:buFont typeface="Wingdings" pitchFamily="2" charset="2"/>
        <a:buChar char="v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914400" indent="-457200" algn="l" defTabSz="914400" rtl="0" eaLnBrk="1" latinLnBrk="0" hangingPunct="1">
        <a:spcBef>
          <a:spcPts val="1200"/>
        </a:spcBef>
        <a:buClr>
          <a:schemeClr val="bg1">
            <a:lumMod val="65000"/>
          </a:schemeClr>
        </a:buClr>
        <a:buSzPct val="90000"/>
        <a:buFont typeface="Wingdings" pitchFamily="2" charset="2"/>
        <a:buChar char="v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263650" indent="-349250" algn="l" defTabSz="914400" rtl="0" eaLnBrk="1" latinLnBrk="0" hangingPunct="1">
        <a:spcBef>
          <a:spcPts val="1200"/>
        </a:spcBef>
        <a:buSzPct val="90000"/>
        <a:buFont typeface="Wingdings" pitchFamily="2" charset="2"/>
        <a:buChar char="v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336550" algn="l" defTabSz="914400" rtl="0" eaLnBrk="1" latinLnBrk="0" hangingPunct="1">
        <a:spcBef>
          <a:spcPts val="1200"/>
        </a:spcBef>
        <a:buClr>
          <a:schemeClr val="bg1">
            <a:lumMod val="65000"/>
          </a:schemeClr>
        </a:buClr>
        <a:buSzPct val="90000"/>
        <a:buFont typeface="Wingdings" pitchFamily="2" charset="2"/>
        <a:buChar char="v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946275" indent="-346075" algn="l" defTabSz="914400" rtl="0" eaLnBrk="1" latinLnBrk="0" hangingPunct="1">
        <a:spcBef>
          <a:spcPts val="1200"/>
        </a:spcBef>
        <a:buSzPct val="90000"/>
        <a:buFont typeface="Wingdings" pitchFamily="2" charset="2"/>
        <a:buChar char="v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290763" indent="-344488" algn="l" defTabSz="914400" rtl="0" eaLnBrk="1" latinLnBrk="0" hangingPunct="1">
        <a:spcBef>
          <a:spcPct val="20000"/>
        </a:spcBef>
        <a:buClr>
          <a:schemeClr val="bg1">
            <a:lumMod val="65000"/>
          </a:schemeClr>
        </a:buClr>
        <a:buSzPct val="90000"/>
        <a:buFont typeface="Wingdings" pitchFamily="2" charset="2"/>
        <a:buChar char="v"/>
        <a:defRPr lang="en-US" sz="1800" kern="1200" dirty="0" smtClean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625725" indent="-344488" algn="l" defTabSz="914400" rtl="0" eaLnBrk="1" latinLnBrk="0" hangingPunct="1">
        <a:spcBef>
          <a:spcPct val="20000"/>
        </a:spcBef>
        <a:buSzPct val="90000"/>
        <a:buFont typeface="Wingdings" pitchFamily="2" charset="2"/>
        <a:buChar char="v"/>
        <a:defRPr lang="en-US" sz="1800" kern="1200" dirty="0" smtClean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970213" indent="-344488" algn="l" defTabSz="914400" rtl="0" eaLnBrk="1" latinLnBrk="0" hangingPunct="1">
        <a:spcBef>
          <a:spcPct val="20000"/>
        </a:spcBef>
        <a:buClr>
          <a:schemeClr val="bg1">
            <a:lumMod val="65000"/>
          </a:schemeClr>
        </a:buClr>
        <a:buSzPct val="90000"/>
        <a:buFont typeface="Wingdings" pitchFamily="2" charset="2"/>
        <a:buChar char="v"/>
        <a:defRPr lang="en-US" sz="1800" kern="1200" dirty="0" smtClean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313113" indent="-344488" algn="l" defTabSz="914400" rtl="0" eaLnBrk="1" latinLnBrk="0" hangingPunct="1">
        <a:spcBef>
          <a:spcPct val="20000"/>
        </a:spcBef>
        <a:buSzPct val="90000"/>
        <a:buFont typeface="Wingdings" pitchFamily="2" charset="2"/>
        <a:buChar char="v"/>
        <a:defRPr lang="en-US" sz="1800" kern="1200" dirty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tiff"/><Relationship Id="rId5" Type="http://schemas.openxmlformats.org/officeDocument/2006/relationships/image" Target="../media/image10.png"/><Relationship Id="rId6" Type="http://schemas.openxmlformats.org/officeDocument/2006/relationships/image" Target="../media/image11.tif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tiff"/><Relationship Id="rId5" Type="http://schemas.openxmlformats.org/officeDocument/2006/relationships/image" Target="../media/image16.tiff"/><Relationship Id="rId6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hyperlink" Target="mailto:bugs.jetscape.org@gmail.com" TargetMode="Externa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tiff"/><Relationship Id="rId3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tif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200" dirty="0" smtClean="0"/>
              <a:t>JETSCAPE Framework</a:t>
            </a:r>
            <a:br>
              <a:rPr lang="en-US" sz="4200" dirty="0" smtClean="0"/>
            </a:br>
            <a:r>
              <a:rPr lang="en-US" sz="4200" dirty="0" smtClean="0"/>
              <a:t> Present and Future</a:t>
            </a:r>
            <a:endParaRPr lang="en-US" sz="4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69" y="2848468"/>
            <a:ext cx="5724862" cy="839333"/>
          </a:xfrm>
        </p:spPr>
        <p:txBody>
          <a:bodyPr/>
          <a:lstStyle/>
          <a:p>
            <a:pPr algn="r"/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K. Kauder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2169" y="4655540"/>
            <a:ext cx="3016811" cy="70165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95269" y="2209654"/>
            <a:ext cx="2372799" cy="1487839"/>
          </a:xfrm>
          <a:prstGeom prst="rect">
            <a:avLst/>
          </a:prstGeom>
          <a:noFill/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005" y="4663098"/>
            <a:ext cx="3778063" cy="63417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00208" y="4456457"/>
            <a:ext cx="1099820" cy="1099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337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Working Sessions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200" dirty="0" smtClean="0"/>
              <a:t>Nothing can replace user feedback</a:t>
            </a:r>
          </a:p>
          <a:p>
            <a:pPr marL="0" indent="0">
              <a:buNone/>
            </a:pPr>
            <a:endParaRPr lang="en-US" sz="2200" dirty="0"/>
          </a:p>
          <a:p>
            <a:pPr marL="0" indent="0">
              <a:buNone/>
            </a:pPr>
            <a:endParaRPr lang="en-US" sz="2200" dirty="0" smtClean="0"/>
          </a:p>
          <a:p>
            <a:pPr marL="0" indent="0">
              <a:buNone/>
            </a:pPr>
            <a:endParaRPr lang="en-US" sz="2200" dirty="0"/>
          </a:p>
          <a:p>
            <a:pPr marL="0" lvl="3" indent="0">
              <a:buClrTx/>
              <a:buNone/>
            </a:pPr>
            <a:r>
              <a:rPr lang="en-US" sz="3600" i="1" dirty="0" smtClean="0"/>
              <a:t>Thanks </a:t>
            </a:r>
            <a:r>
              <a:rPr lang="en-US" sz="3600" i="1" dirty="0"/>
              <a:t>to all </a:t>
            </a:r>
            <a:r>
              <a:rPr lang="en-US" sz="3600" i="1" dirty="0" smtClean="0"/>
              <a:t>participants!</a:t>
            </a:r>
          </a:p>
          <a:p>
            <a:pPr marL="0" lvl="3" indent="0">
              <a:buClrTx/>
              <a:buNone/>
            </a:pPr>
            <a:r>
              <a:rPr lang="en-US" sz="2200" dirty="0" smtClean="0"/>
              <a:t>Please stay </a:t>
            </a:r>
            <a:r>
              <a:rPr lang="en-US" sz="2200" dirty="0"/>
              <a:t>in </a:t>
            </a:r>
            <a:r>
              <a:rPr lang="en-US" sz="2200" dirty="0" smtClean="0"/>
              <a:t>touch:</a:t>
            </a:r>
          </a:p>
          <a:p>
            <a:pPr marL="0" lvl="3" indent="0">
              <a:buClrTx/>
              <a:buNone/>
            </a:pPr>
            <a:r>
              <a:rPr lang="en-US" sz="2200" dirty="0" smtClean="0">
                <a:hlinkClick r:id="rId2"/>
              </a:rPr>
              <a:t>bugs.jetscape.org@gmail.com</a:t>
            </a:r>
            <a:endParaRPr lang="en-US" sz="2200" dirty="0"/>
          </a:p>
          <a:p>
            <a:pPr marL="0" lvl="3" indent="0">
              <a:buClrTx/>
              <a:buNone/>
            </a:pPr>
            <a:endParaRPr lang="en-US" sz="22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1/6/18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JETSCAPE Framework - Kauder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EACD6-A525-4B49-8009-7F09B4461B46}" type="slidenum">
              <a:rPr lang="en-US" smtClean="0"/>
              <a:t>10</a:t>
            </a:fld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8" t="7865" b="2885"/>
          <a:stretch/>
        </p:blipFill>
        <p:spPr>
          <a:xfrm>
            <a:off x="260400" y="1875543"/>
            <a:ext cx="3954483" cy="148130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2562" y="3626127"/>
            <a:ext cx="2384238" cy="158849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90844" y="99958"/>
            <a:ext cx="1254034" cy="127754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625" y="1770931"/>
            <a:ext cx="4202978" cy="1690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519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6142" y="17394"/>
            <a:ext cx="7691719" cy="952500"/>
          </a:xfrm>
        </p:spPr>
        <p:txBody>
          <a:bodyPr/>
          <a:lstStyle/>
          <a:p>
            <a:pPr>
              <a:spcBef>
                <a:spcPts val="1200"/>
              </a:spcBef>
              <a:buSzPct val="100000"/>
            </a:pPr>
            <a:r>
              <a:rPr lang="en-US" dirty="0"/>
              <a:t>From 0.1 to 1.0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54806" y="969901"/>
            <a:ext cx="2832967" cy="4054397"/>
          </a:xfrm>
        </p:spPr>
        <p:txBody>
          <a:bodyPr>
            <a:noAutofit/>
          </a:bodyPr>
          <a:lstStyle/>
          <a:p>
            <a:pPr marL="0" indent="0">
              <a:spcBef>
                <a:spcPts val="1200"/>
              </a:spcBef>
              <a:buSzPct val="100000"/>
              <a:buNone/>
            </a:pPr>
            <a:r>
              <a:rPr lang="en-US" sz="2000" b="1" dirty="0" smtClean="0"/>
              <a:t>A check in every box:</a:t>
            </a:r>
          </a:p>
          <a:p>
            <a:pPr marL="365760" indent="-365760">
              <a:spcBef>
                <a:spcPts val="1200"/>
              </a:spcBef>
              <a:buSzPct val="100000"/>
              <a:buFont typeface="Wingdings" charset="2"/>
              <a:buChar char="ü"/>
            </a:pPr>
            <a:r>
              <a:rPr lang="en-US" sz="2000" b="1" dirty="0" smtClean="0"/>
              <a:t>Trento </a:t>
            </a:r>
            <a:r>
              <a:rPr lang="en-US" sz="2000" b="1" dirty="0" smtClean="0"/>
              <a:t>(2+1)</a:t>
            </a:r>
          </a:p>
          <a:p>
            <a:pPr marL="365760" indent="-365760">
              <a:spcBef>
                <a:spcPts val="1200"/>
              </a:spcBef>
              <a:buSzPct val="100000"/>
              <a:buFont typeface="Wingdings" charset="2"/>
              <a:buChar char="ü"/>
            </a:pPr>
            <a:r>
              <a:rPr lang="en-US" sz="2000" b="1" dirty="0" smtClean="0"/>
              <a:t>MUSIC </a:t>
            </a:r>
            <a:br>
              <a:rPr lang="en-US" sz="2000" b="1" dirty="0" smtClean="0"/>
            </a:br>
            <a:r>
              <a:rPr lang="en-US" sz="2000" b="1" dirty="0" smtClean="0"/>
              <a:t>(2+1, 3+1)</a:t>
            </a:r>
            <a:br>
              <a:rPr lang="en-US" sz="2000" b="1" dirty="0" smtClean="0"/>
            </a:br>
            <a:r>
              <a:rPr lang="en-US" sz="2000" b="1" dirty="0" smtClean="0"/>
              <a:t>Brick, </a:t>
            </a:r>
            <a:r>
              <a:rPr lang="en-US" sz="2000" b="1" dirty="0" err="1" smtClean="0"/>
              <a:t>Gubser</a:t>
            </a:r>
            <a:endParaRPr lang="en-US" sz="2000" b="1" dirty="0" smtClean="0"/>
          </a:p>
          <a:p>
            <a:pPr marL="365760" indent="-365760">
              <a:spcBef>
                <a:spcPts val="1200"/>
              </a:spcBef>
              <a:buSzPct val="100000"/>
              <a:buFont typeface="Wingdings" charset="2"/>
              <a:buChar char="ü"/>
            </a:pPr>
            <a:r>
              <a:rPr lang="en-US" sz="2000" b="1" dirty="0" smtClean="0"/>
              <a:t>PYTHIA8</a:t>
            </a:r>
          </a:p>
          <a:p>
            <a:pPr marL="365760" indent="-365760">
              <a:spcBef>
                <a:spcPts val="1200"/>
              </a:spcBef>
              <a:buSzPct val="100000"/>
              <a:buFont typeface="Wingdings" charset="2"/>
              <a:buChar char="ü"/>
            </a:pPr>
            <a:r>
              <a:rPr lang="en-US" sz="2000" b="1" dirty="0" smtClean="0"/>
              <a:t>MATTER</a:t>
            </a:r>
            <a:r>
              <a:rPr lang="en-US" sz="2000" b="1" dirty="0" smtClean="0"/>
              <a:t>, Martini,</a:t>
            </a:r>
            <a:br>
              <a:rPr lang="en-US" sz="2000" b="1" dirty="0" smtClean="0"/>
            </a:br>
            <a:r>
              <a:rPr lang="en-US" sz="2000" b="1" dirty="0" err="1" smtClean="0"/>
              <a:t>AdS</a:t>
            </a:r>
            <a:r>
              <a:rPr lang="en-US" sz="2000" b="1" dirty="0" smtClean="0"/>
              <a:t>/CFT, LBT</a:t>
            </a:r>
          </a:p>
          <a:p>
            <a:pPr marL="365760" indent="-365760">
              <a:spcBef>
                <a:spcPts val="1200"/>
              </a:spcBef>
              <a:buSzPct val="100000"/>
              <a:buFont typeface="Wingdings" charset="2"/>
              <a:buChar char="ü"/>
            </a:pPr>
            <a:r>
              <a:rPr lang="en-US" sz="2000" b="1" dirty="0">
                <a:solidFill>
                  <a:schemeClr val="tx1"/>
                </a:solidFill>
              </a:rPr>
              <a:t>Cooper Frye</a:t>
            </a:r>
          </a:p>
          <a:p>
            <a:pPr marL="365760" indent="-365760">
              <a:spcBef>
                <a:spcPts val="1200"/>
              </a:spcBef>
              <a:buSzPct val="100000"/>
              <a:buFont typeface="Wingdings" charset="2"/>
              <a:buChar char="ü"/>
            </a:pPr>
            <a:r>
              <a:rPr lang="en-US" sz="2000" b="1" dirty="0" smtClean="0">
                <a:solidFill>
                  <a:schemeClr val="tx1"/>
                </a:solidFill>
              </a:rPr>
              <a:t>PYTHIA8</a:t>
            </a:r>
            <a:endParaRPr lang="en-US" sz="2000" b="1" dirty="0">
              <a:solidFill>
                <a:schemeClr val="tx1"/>
              </a:solidFill>
            </a:endParaRPr>
          </a:p>
          <a:p>
            <a:pPr marL="365760" indent="-365760">
              <a:spcBef>
                <a:spcPts val="1200"/>
              </a:spcBef>
              <a:buSzPct val="100000"/>
              <a:buFont typeface="Wingdings" charset="2"/>
              <a:buChar char="ü"/>
            </a:pPr>
            <a:endParaRPr lang="en-US" sz="2000" b="1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JETSCAPE Framework - Kauder</a:t>
            </a:r>
            <a:endParaRPr lang="en-US"/>
          </a:p>
        </p:txBody>
      </p:sp>
      <p:pic>
        <p:nvPicPr>
          <p:cNvPr id="8" name="Picture 7" descr="Jetscape Flowchart.png"/>
          <p:cNvPicPr>
            <a:picLocks noChangeAspect="1"/>
          </p:cNvPicPr>
          <p:nvPr/>
        </p:nvPicPr>
        <p:blipFill rotWithShape="1">
          <a:blip r:embed="rId2">
            <a:alphaModFix amt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2" t="16027" r="28333" b="12014"/>
          <a:stretch/>
        </p:blipFill>
        <p:spPr>
          <a:xfrm>
            <a:off x="36997" y="991493"/>
            <a:ext cx="6241252" cy="2996756"/>
          </a:xfrm>
          <a:prstGeom prst="rect">
            <a:avLst/>
          </a:prstGeom>
        </p:spPr>
      </p:pic>
      <p:sp>
        <p:nvSpPr>
          <p:cNvPr id="9" name="Process 8"/>
          <p:cNvSpPr/>
          <p:nvPr/>
        </p:nvSpPr>
        <p:spPr>
          <a:xfrm>
            <a:off x="117707" y="1170878"/>
            <a:ext cx="489415" cy="2595755"/>
          </a:xfrm>
          <a:prstGeom prst="flowChartProcess">
            <a:avLst/>
          </a:prstGeom>
          <a:solidFill>
            <a:schemeClr val="accent1">
              <a:lumMod val="60000"/>
              <a:lumOff val="40000"/>
              <a:alpha val="30000"/>
            </a:schemeClr>
          </a:solidFill>
          <a:ln w="44450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" name="Process 9"/>
          <p:cNvSpPr/>
          <p:nvPr/>
        </p:nvSpPr>
        <p:spPr>
          <a:xfrm>
            <a:off x="615479" y="2484297"/>
            <a:ext cx="810573" cy="1281141"/>
          </a:xfrm>
          <a:prstGeom prst="flowChartProcess">
            <a:avLst/>
          </a:prstGeom>
          <a:solidFill>
            <a:schemeClr val="accent1">
              <a:lumMod val="60000"/>
              <a:lumOff val="40000"/>
              <a:alpha val="30000"/>
            </a:schemeClr>
          </a:solidFill>
          <a:ln w="44450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" name="Process 10"/>
          <p:cNvSpPr/>
          <p:nvPr/>
        </p:nvSpPr>
        <p:spPr>
          <a:xfrm>
            <a:off x="1515180" y="2929912"/>
            <a:ext cx="3242040" cy="568157"/>
          </a:xfrm>
          <a:prstGeom prst="flowChartProcess">
            <a:avLst/>
          </a:prstGeom>
          <a:solidFill>
            <a:schemeClr val="accent1">
              <a:lumMod val="60000"/>
              <a:lumOff val="40000"/>
              <a:alpha val="30000"/>
            </a:schemeClr>
          </a:solidFill>
          <a:ln w="44450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" name="Process 11"/>
          <p:cNvSpPr/>
          <p:nvPr/>
        </p:nvSpPr>
        <p:spPr>
          <a:xfrm>
            <a:off x="713026" y="1310994"/>
            <a:ext cx="991551" cy="683127"/>
          </a:xfrm>
          <a:prstGeom prst="flowChartProcess">
            <a:avLst/>
          </a:prstGeom>
          <a:solidFill>
            <a:schemeClr val="accent1">
              <a:lumMod val="60000"/>
              <a:lumOff val="40000"/>
              <a:alpha val="30000"/>
            </a:schemeClr>
          </a:solidFill>
          <a:ln w="44450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3" name="Process 12"/>
          <p:cNvSpPr/>
          <p:nvPr/>
        </p:nvSpPr>
        <p:spPr>
          <a:xfrm>
            <a:off x="1760283" y="1414825"/>
            <a:ext cx="1381487" cy="401052"/>
          </a:xfrm>
          <a:prstGeom prst="flowChartProcess">
            <a:avLst/>
          </a:prstGeom>
          <a:solidFill>
            <a:schemeClr val="accent1">
              <a:lumMod val="60000"/>
              <a:lumOff val="40000"/>
              <a:alpha val="30000"/>
            </a:schemeClr>
          </a:solidFill>
          <a:ln w="44450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4" name="Process 13"/>
          <p:cNvSpPr/>
          <p:nvPr/>
        </p:nvSpPr>
        <p:spPr>
          <a:xfrm>
            <a:off x="3494709" y="1233014"/>
            <a:ext cx="1381487" cy="401052"/>
          </a:xfrm>
          <a:prstGeom prst="flowChartProcess">
            <a:avLst/>
          </a:prstGeom>
          <a:solidFill>
            <a:schemeClr val="accent1">
              <a:lumMod val="60000"/>
              <a:lumOff val="40000"/>
              <a:alpha val="30000"/>
            </a:schemeClr>
          </a:solidFill>
          <a:ln w="44450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5" name="Process 14"/>
          <p:cNvSpPr/>
          <p:nvPr/>
        </p:nvSpPr>
        <p:spPr>
          <a:xfrm>
            <a:off x="3895786" y="1734331"/>
            <a:ext cx="1381487" cy="401052"/>
          </a:xfrm>
          <a:prstGeom prst="flowChartProcess">
            <a:avLst/>
          </a:prstGeom>
          <a:solidFill>
            <a:schemeClr val="accent1">
              <a:lumMod val="60000"/>
              <a:lumOff val="40000"/>
              <a:alpha val="30000"/>
            </a:schemeClr>
          </a:solidFill>
          <a:ln w="44450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6" name="Process 15"/>
          <p:cNvSpPr/>
          <p:nvPr/>
        </p:nvSpPr>
        <p:spPr>
          <a:xfrm>
            <a:off x="3907281" y="2260700"/>
            <a:ext cx="1047257" cy="568158"/>
          </a:xfrm>
          <a:prstGeom prst="flowChartProcess">
            <a:avLst/>
          </a:prstGeom>
          <a:solidFill>
            <a:schemeClr val="accent1">
              <a:lumMod val="60000"/>
              <a:lumOff val="40000"/>
              <a:alpha val="30000"/>
            </a:schemeClr>
          </a:solidFill>
          <a:ln w="44450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8" name="Process 17"/>
          <p:cNvSpPr/>
          <p:nvPr/>
        </p:nvSpPr>
        <p:spPr>
          <a:xfrm>
            <a:off x="4801784" y="2985616"/>
            <a:ext cx="1225513" cy="401052"/>
          </a:xfrm>
          <a:prstGeom prst="flowChartProcess">
            <a:avLst/>
          </a:prstGeom>
          <a:solidFill>
            <a:schemeClr val="accent1">
              <a:lumMod val="60000"/>
              <a:lumOff val="40000"/>
              <a:alpha val="30000"/>
            </a:schemeClr>
          </a:solidFill>
          <a:ln w="44450">
            <a:solidFill>
              <a:srgbClr val="FF650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9" name="Process 18"/>
          <p:cNvSpPr/>
          <p:nvPr/>
        </p:nvSpPr>
        <p:spPr>
          <a:xfrm>
            <a:off x="5291989" y="1136316"/>
            <a:ext cx="891282" cy="1749035"/>
          </a:xfrm>
          <a:prstGeom prst="flowChartProcess">
            <a:avLst/>
          </a:prstGeom>
          <a:solidFill>
            <a:schemeClr val="accent1">
              <a:lumMod val="60000"/>
              <a:lumOff val="40000"/>
              <a:alpha val="30000"/>
            </a:schemeClr>
          </a:solidFill>
          <a:ln w="44450">
            <a:solidFill>
              <a:srgbClr val="FF650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1/6/18</a:t>
            </a:r>
            <a:endParaRPr lang="en-US"/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EACD6-A525-4B49-8009-7F09B4461B46}" type="slidenum">
              <a:rPr lang="en-US" smtClean="0"/>
              <a:t>11</a:t>
            </a:fld>
            <a:endParaRPr lang="en-US"/>
          </a:p>
        </p:txBody>
      </p:sp>
      <p:sp>
        <p:nvSpPr>
          <p:cNvPr id="21" name="Content Placeholder 2"/>
          <p:cNvSpPr txBox="1">
            <a:spLocks/>
          </p:cNvSpPr>
          <p:nvPr/>
        </p:nvSpPr>
        <p:spPr>
          <a:xfrm>
            <a:off x="496136" y="4229770"/>
            <a:ext cx="5322973" cy="76274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457200" indent="-457200" algn="l" defTabSz="914400" rtl="0" eaLnBrk="1" latinLnBrk="0" hangingPunct="1">
              <a:spcBef>
                <a:spcPts val="2400"/>
              </a:spcBef>
              <a:buSzPct val="90000"/>
              <a:buFont typeface="Wingdings" pitchFamily="2" charset="2"/>
              <a:buChar char="v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914400" indent="-457200" algn="l" defTabSz="914400" rtl="0" eaLnBrk="1" latinLnBrk="0" hangingPunct="1">
              <a:spcBef>
                <a:spcPts val="12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Char char="v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63650" indent="-349250" algn="l" defTabSz="914400" rtl="0" eaLnBrk="1" latinLnBrk="0" hangingPunct="1">
              <a:spcBef>
                <a:spcPts val="1200"/>
              </a:spcBef>
              <a:buSzPct val="90000"/>
              <a:buFont typeface="Wingdings" pitchFamily="2" charset="2"/>
              <a:buChar char="v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336550" algn="l" defTabSz="914400" rtl="0" eaLnBrk="1" latinLnBrk="0" hangingPunct="1">
              <a:spcBef>
                <a:spcPts val="12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Char char="v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946275" indent="-346075" algn="l" defTabSz="914400" rtl="0" eaLnBrk="1" latinLnBrk="0" hangingPunct="1">
              <a:spcBef>
                <a:spcPts val="1200"/>
              </a:spcBef>
              <a:buSzPct val="90000"/>
              <a:buFont typeface="Wingdings" pitchFamily="2" charset="2"/>
              <a:buChar char="v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90763" indent="-344488" algn="l" defTabSz="914400" rtl="0" eaLnBrk="1" latinLnBrk="0" hangingPunct="1">
              <a:spcBef>
                <a:spcPct val="200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Char char="v"/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625725" indent="-344488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v"/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970213" indent="-344488" algn="l" defTabSz="914400" rtl="0" eaLnBrk="1" latinLnBrk="0" hangingPunct="1">
              <a:spcBef>
                <a:spcPct val="200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Char char="v"/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313113" indent="-344488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v"/>
              <a:defRPr lang="en-US"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760" indent="-365760">
              <a:spcBef>
                <a:spcPts val="1200"/>
              </a:spcBef>
              <a:buSzPct val="100000"/>
              <a:buFont typeface="Wingdings" charset="2"/>
              <a:buChar char="ü"/>
            </a:pPr>
            <a:r>
              <a:rPr lang="en-US" sz="3000" dirty="0" smtClean="0">
                <a:ln>
                  <a:solidFill>
                    <a:srgbClr val="92D050"/>
                  </a:solidFill>
                </a:ln>
                <a:solidFill>
                  <a:srgbClr val="FF6600"/>
                </a:solidFill>
              </a:rPr>
              <a:t>Declared Feature Freeze</a:t>
            </a:r>
            <a:endParaRPr lang="en-US" sz="3000" dirty="0">
              <a:ln>
                <a:solidFill>
                  <a:srgbClr val="92D050"/>
                </a:solidFill>
              </a:ln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2916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8" grpId="0" animBg="1"/>
      <p:bldP spid="19" grpId="0" animBg="1"/>
      <p:bldP spid="2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6142" y="17394"/>
            <a:ext cx="7691719" cy="952500"/>
          </a:xfrm>
        </p:spPr>
        <p:txBody>
          <a:bodyPr/>
          <a:lstStyle/>
          <a:p>
            <a:r>
              <a:rPr lang="en-US" dirty="0" smtClean="0"/>
              <a:t>Closing in on Release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JETSCAPE Framework - Kauder</a:t>
            </a:r>
            <a:endParaRPr lang="en-US"/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457200" y="2760864"/>
            <a:ext cx="8229600" cy="236093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457200" indent="-457200" algn="l" defTabSz="914400" rtl="0" eaLnBrk="1" latinLnBrk="0" hangingPunct="1">
              <a:spcBef>
                <a:spcPts val="2400"/>
              </a:spcBef>
              <a:buSzPct val="90000"/>
              <a:buFont typeface="Wingdings" pitchFamily="2" charset="2"/>
              <a:buChar char="v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914400" indent="-457200" algn="l" defTabSz="914400" rtl="0" eaLnBrk="1" latinLnBrk="0" hangingPunct="1">
              <a:spcBef>
                <a:spcPts val="12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Char char="v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63650" indent="-349250" algn="l" defTabSz="914400" rtl="0" eaLnBrk="1" latinLnBrk="0" hangingPunct="1">
              <a:spcBef>
                <a:spcPts val="1200"/>
              </a:spcBef>
              <a:buSzPct val="90000"/>
              <a:buFont typeface="Wingdings" pitchFamily="2" charset="2"/>
              <a:buChar char="v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336550" algn="l" defTabSz="914400" rtl="0" eaLnBrk="1" latinLnBrk="0" hangingPunct="1">
              <a:spcBef>
                <a:spcPts val="12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Char char="v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946275" indent="-346075" algn="l" defTabSz="914400" rtl="0" eaLnBrk="1" latinLnBrk="0" hangingPunct="1">
              <a:spcBef>
                <a:spcPts val="1200"/>
              </a:spcBef>
              <a:buSzPct val="90000"/>
              <a:buFont typeface="Wingdings" pitchFamily="2" charset="2"/>
              <a:buChar char="v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90763" indent="-344488" algn="l" defTabSz="914400" rtl="0" eaLnBrk="1" latinLnBrk="0" hangingPunct="1">
              <a:spcBef>
                <a:spcPct val="200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Char char="v"/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625725" indent="-344488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v"/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970213" indent="-344488" algn="l" defTabSz="914400" rtl="0" eaLnBrk="1" latinLnBrk="0" hangingPunct="1">
              <a:spcBef>
                <a:spcPct val="200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Char char="v"/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313113" indent="-344488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v"/>
              <a:defRPr lang="en-US"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200"/>
              </a:spcBef>
              <a:buSzPct val="100000"/>
              <a:buFont typeface="Wingdings" charset="2"/>
              <a:buChar char="v"/>
            </a:pPr>
            <a:r>
              <a:rPr lang="en-US" dirty="0" smtClean="0">
                <a:solidFill>
                  <a:schemeClr val="tx1"/>
                </a:solidFill>
              </a:rPr>
              <a:t>Focus on</a:t>
            </a:r>
          </a:p>
          <a:p>
            <a:pPr lvl="1">
              <a:buSzPct val="100000"/>
              <a:buFont typeface="Wingdings" charset="2"/>
              <a:buChar char="v"/>
            </a:pPr>
            <a:r>
              <a:rPr lang="en-US" b="1" dirty="0" smtClean="0">
                <a:solidFill>
                  <a:schemeClr val="tx1"/>
                </a:solidFill>
              </a:rPr>
              <a:t>Bug fixes, conservative optimization </a:t>
            </a:r>
            <a:endParaRPr lang="en-US" b="1" dirty="0">
              <a:solidFill>
                <a:schemeClr val="tx1"/>
              </a:solidFill>
            </a:endParaRPr>
          </a:p>
          <a:p>
            <a:pPr lvl="1">
              <a:buSzPct val="100000"/>
              <a:buFont typeface="Wingdings" charset="2"/>
              <a:buChar char="v"/>
            </a:pPr>
            <a:r>
              <a:rPr lang="en-US" b="1" dirty="0">
                <a:solidFill>
                  <a:schemeClr val="tx1"/>
                </a:solidFill>
              </a:rPr>
              <a:t>Extensive validation, </a:t>
            </a:r>
            <a:r>
              <a:rPr lang="en-US" b="1" dirty="0" smtClean="0">
                <a:solidFill>
                  <a:schemeClr val="tx1"/>
                </a:solidFill>
              </a:rPr>
              <a:t>parameter </a:t>
            </a:r>
            <a:r>
              <a:rPr lang="en-US" b="1" dirty="0">
                <a:solidFill>
                  <a:schemeClr val="tx1"/>
                </a:solidFill>
              </a:rPr>
              <a:t>tuning</a:t>
            </a:r>
            <a:endParaRPr lang="en-US" b="1" dirty="0" smtClean="0">
              <a:solidFill>
                <a:schemeClr val="tx1"/>
              </a:solidFill>
            </a:endParaRPr>
          </a:p>
          <a:p>
            <a:pPr lvl="1">
              <a:buSzPct val="100000"/>
              <a:buFont typeface="Wingdings" charset="2"/>
              <a:buChar char="v"/>
            </a:pPr>
            <a:r>
              <a:rPr lang="en-US" dirty="0" smtClean="0">
                <a:solidFill>
                  <a:schemeClr val="tx1"/>
                </a:solidFill>
              </a:rPr>
              <a:t>Documentation (Manual, </a:t>
            </a:r>
            <a:r>
              <a:rPr lang="en-US" dirty="0" err="1" smtClean="0">
                <a:solidFill>
                  <a:schemeClr val="tx1"/>
                </a:solidFill>
              </a:rPr>
              <a:t>Doxygen</a:t>
            </a:r>
            <a:r>
              <a:rPr lang="en-US" dirty="0" smtClean="0">
                <a:solidFill>
                  <a:schemeClr val="tx1"/>
                </a:solidFill>
              </a:rPr>
              <a:t>)</a:t>
            </a:r>
          </a:p>
          <a:p>
            <a:pPr lvl="1">
              <a:buSzPct val="100000"/>
              <a:buFont typeface="Wingdings" charset="2"/>
              <a:buChar char="v"/>
            </a:pPr>
            <a:r>
              <a:rPr lang="en-US" dirty="0" smtClean="0">
                <a:solidFill>
                  <a:schemeClr val="tx1"/>
                </a:solidFill>
              </a:rPr>
              <a:t>Structure cleanup, style unification, </a:t>
            </a:r>
            <a:r>
              <a:rPr lang="mr-IN" dirty="0" smtClean="0">
                <a:solidFill>
                  <a:schemeClr val="tx1"/>
                </a:solidFill>
              </a:rPr>
              <a:t>…</a:t>
            </a:r>
            <a:endParaRPr lang="en-US" dirty="0" smtClean="0">
              <a:solidFill>
                <a:schemeClr val="tx1"/>
              </a:solidFill>
            </a:endParaRPr>
          </a:p>
          <a:p>
            <a:pPr lvl="1">
              <a:buSzPct val="100000"/>
              <a:buFont typeface="Wingdings" charset="2"/>
              <a:buChar char="v"/>
            </a:pPr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1/6/18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EACD6-A525-4B49-8009-7F09B4461B46}" type="slidenum">
              <a:rPr lang="en-US" smtClean="0"/>
              <a:t>12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6400" y="969894"/>
            <a:ext cx="3500064" cy="233337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350799"/>
            <a:ext cx="4426073" cy="1114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652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6142" y="17394"/>
            <a:ext cx="7691719" cy="952500"/>
          </a:xfrm>
        </p:spPr>
        <p:txBody>
          <a:bodyPr/>
          <a:lstStyle/>
          <a:p>
            <a:r>
              <a:rPr lang="en-US" dirty="0" smtClean="0"/>
              <a:t>JETSCAPE </a:t>
            </a:r>
            <a:r>
              <a:rPr lang="en-US" dirty="0"/>
              <a:t>1.x++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JETSCAPE Framework - Kauder</a:t>
            </a:r>
            <a:endParaRPr lang="en-US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1/6/18</a:t>
            </a:r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EACD6-A525-4B49-8009-7F09B4461B46}" type="slidenum">
              <a:rPr lang="en-US" smtClean="0"/>
              <a:t>13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726143" y="1322295"/>
            <a:ext cx="3434378" cy="3809999"/>
          </a:xfrm>
        </p:spPr>
        <p:txBody>
          <a:bodyPr>
            <a:noAutofit/>
          </a:bodyPr>
          <a:lstStyle/>
          <a:p>
            <a:pPr marL="0" indent="0">
              <a:spcBef>
                <a:spcPts val="1200"/>
              </a:spcBef>
              <a:buSzPct val="100000"/>
              <a:buNone/>
            </a:pPr>
            <a:r>
              <a:rPr lang="en-US" sz="2200" b="1" dirty="0" smtClean="0">
                <a:solidFill>
                  <a:schemeClr val="tx1"/>
                </a:solidFill>
              </a:rPr>
              <a:t>Focus on Physics Modules</a:t>
            </a:r>
            <a:endParaRPr lang="en-US" sz="2200" b="1" dirty="0">
              <a:solidFill>
                <a:schemeClr val="tx1"/>
              </a:solidFill>
            </a:endParaRPr>
          </a:p>
          <a:p>
            <a:pPr>
              <a:spcBef>
                <a:spcPts val="1200"/>
              </a:spcBef>
              <a:buSzPct val="100000"/>
              <a:buFont typeface="Wingdings" charset="2"/>
              <a:buChar char="v"/>
            </a:pPr>
            <a:r>
              <a:rPr lang="en-US" sz="2200" dirty="0">
                <a:solidFill>
                  <a:schemeClr val="tx1"/>
                </a:solidFill>
              </a:rPr>
              <a:t>OSU pre-equilibrium</a:t>
            </a:r>
          </a:p>
          <a:p>
            <a:pPr>
              <a:spcBef>
                <a:spcPts val="1200"/>
              </a:spcBef>
              <a:buSzPct val="100000"/>
              <a:buFont typeface="Wingdings" charset="2"/>
              <a:buChar char="v"/>
            </a:pPr>
            <a:r>
              <a:rPr lang="en-US" sz="2200" dirty="0">
                <a:solidFill>
                  <a:schemeClr val="tx1"/>
                </a:solidFill>
              </a:rPr>
              <a:t>OSU </a:t>
            </a:r>
            <a:r>
              <a:rPr lang="en-US" sz="2200" dirty="0" smtClean="0">
                <a:solidFill>
                  <a:schemeClr val="tx1"/>
                </a:solidFill>
              </a:rPr>
              <a:t>hydro</a:t>
            </a:r>
            <a:endParaRPr lang="en-US" sz="2200" dirty="0">
              <a:solidFill>
                <a:schemeClr val="tx1"/>
              </a:solidFill>
            </a:endParaRPr>
          </a:p>
          <a:p>
            <a:pPr>
              <a:spcBef>
                <a:spcPts val="1200"/>
              </a:spcBef>
              <a:buSzPct val="100000"/>
              <a:buFont typeface="Wingdings" charset="2"/>
              <a:buChar char="v"/>
            </a:pPr>
            <a:r>
              <a:rPr lang="en-US" sz="2200" dirty="0" smtClean="0">
                <a:solidFill>
                  <a:schemeClr val="tx1"/>
                </a:solidFill>
              </a:rPr>
              <a:t>Recombination</a:t>
            </a:r>
          </a:p>
          <a:p>
            <a:pPr>
              <a:spcBef>
                <a:spcPts val="1200"/>
              </a:spcBef>
              <a:buSzPct val="100000"/>
              <a:buFont typeface="Wingdings" charset="2"/>
              <a:buChar char="v"/>
            </a:pPr>
            <a:r>
              <a:rPr lang="en-US" sz="2200" dirty="0" smtClean="0">
                <a:solidFill>
                  <a:schemeClr val="tx1"/>
                </a:solidFill>
              </a:rPr>
              <a:t>SMASH</a:t>
            </a:r>
          </a:p>
          <a:p>
            <a:pPr>
              <a:spcBef>
                <a:spcPts val="1200"/>
              </a:spcBef>
              <a:buSzPct val="100000"/>
              <a:buFont typeface="Wingdings" charset="2"/>
              <a:buChar char="v"/>
            </a:pPr>
            <a:r>
              <a:rPr lang="en-US" sz="2200" dirty="0" smtClean="0">
                <a:solidFill>
                  <a:schemeClr val="tx1"/>
                </a:solidFill>
              </a:rPr>
              <a:t>NLO</a:t>
            </a:r>
          </a:p>
          <a:p>
            <a:pPr>
              <a:spcBef>
                <a:spcPts val="1200"/>
              </a:spcBef>
              <a:buSzPct val="100000"/>
              <a:buFont typeface="Wingdings" charset="2"/>
              <a:buChar char="v"/>
            </a:pPr>
            <a:r>
              <a:rPr lang="mr-IN" sz="2200" dirty="0" smtClean="0">
                <a:solidFill>
                  <a:schemeClr val="tx1"/>
                </a:solidFill>
              </a:rPr>
              <a:t>…</a:t>
            </a:r>
            <a:endParaRPr lang="en-US" sz="2200" dirty="0" smtClean="0">
              <a:solidFill>
                <a:schemeClr val="tx1"/>
              </a:solidFill>
            </a:endParaRPr>
          </a:p>
          <a:p>
            <a:pPr>
              <a:spcBef>
                <a:spcPts val="1200"/>
              </a:spcBef>
              <a:buSzPct val="100000"/>
              <a:buFont typeface="Wingdings" charset="2"/>
              <a:buChar char="v"/>
            </a:pPr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13" name="Content Placeholder 3"/>
          <p:cNvSpPr txBox="1">
            <a:spLocks/>
          </p:cNvSpPr>
          <p:nvPr/>
        </p:nvSpPr>
        <p:spPr>
          <a:xfrm>
            <a:off x="4983482" y="1322295"/>
            <a:ext cx="3703317" cy="3809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457200" indent="-457200" algn="l" defTabSz="914400" rtl="0" eaLnBrk="1" latinLnBrk="0" hangingPunct="1">
              <a:spcBef>
                <a:spcPts val="2400"/>
              </a:spcBef>
              <a:buSzPct val="90000"/>
              <a:buFont typeface="Wingdings" pitchFamily="2" charset="2"/>
              <a:buChar char="v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914400" indent="-457200" algn="l" defTabSz="914400" rtl="0" eaLnBrk="1" latinLnBrk="0" hangingPunct="1">
              <a:spcBef>
                <a:spcPts val="12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Char char="v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63650" indent="-349250" algn="l" defTabSz="914400" rtl="0" eaLnBrk="1" latinLnBrk="0" hangingPunct="1">
              <a:spcBef>
                <a:spcPts val="1200"/>
              </a:spcBef>
              <a:buSzPct val="90000"/>
              <a:buFont typeface="Wingdings" pitchFamily="2" charset="2"/>
              <a:buChar char="v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336550" algn="l" defTabSz="914400" rtl="0" eaLnBrk="1" latinLnBrk="0" hangingPunct="1">
              <a:spcBef>
                <a:spcPts val="12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Char char="v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946275" indent="-346075" algn="l" defTabSz="914400" rtl="0" eaLnBrk="1" latinLnBrk="0" hangingPunct="1">
              <a:spcBef>
                <a:spcPts val="1200"/>
              </a:spcBef>
              <a:buSzPct val="90000"/>
              <a:buFont typeface="Wingdings" pitchFamily="2" charset="2"/>
              <a:buChar char="v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90763" indent="-344488" algn="l" defTabSz="914400" rtl="0" eaLnBrk="1" latinLnBrk="0" hangingPunct="1">
              <a:spcBef>
                <a:spcPct val="200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Char char="v"/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625725" indent="-344488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v"/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970213" indent="-344488" algn="l" defTabSz="914400" rtl="0" eaLnBrk="1" latinLnBrk="0" hangingPunct="1">
              <a:spcBef>
                <a:spcPct val="200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Char char="v"/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313113" indent="-344488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v"/>
              <a:defRPr lang="en-US"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200"/>
              </a:spcBef>
              <a:buSzPct val="100000"/>
              <a:buFont typeface="Wingdings" pitchFamily="2" charset="2"/>
              <a:buNone/>
            </a:pPr>
            <a:r>
              <a:rPr lang="en-US" sz="2200" b="1" dirty="0" smtClean="0">
                <a:solidFill>
                  <a:schemeClr val="tx1"/>
                </a:solidFill>
              </a:rPr>
              <a:t>Framework</a:t>
            </a:r>
          </a:p>
          <a:p>
            <a:pPr>
              <a:spcBef>
                <a:spcPts val="1200"/>
              </a:spcBef>
              <a:buSzPct val="100000"/>
              <a:buFont typeface="Wingdings" charset="2"/>
              <a:buChar char="v"/>
            </a:pPr>
            <a:r>
              <a:rPr lang="en-US" sz="2200" dirty="0" smtClean="0">
                <a:solidFill>
                  <a:schemeClr val="tx1"/>
                </a:solidFill>
              </a:rPr>
              <a:t>Feature requests from contributors and users</a:t>
            </a:r>
          </a:p>
          <a:p>
            <a:pPr>
              <a:spcBef>
                <a:spcPts val="1200"/>
              </a:spcBef>
              <a:buSzPct val="100000"/>
              <a:buFont typeface="Wingdings" charset="2"/>
              <a:buChar char="v"/>
            </a:pPr>
            <a:r>
              <a:rPr lang="en-US" sz="2200" dirty="0" smtClean="0">
                <a:solidFill>
                  <a:schemeClr val="tx1"/>
                </a:solidFill>
              </a:rPr>
              <a:t>Maintenance and incremental improvement</a:t>
            </a:r>
          </a:p>
          <a:p>
            <a:pPr marL="0" indent="0">
              <a:spcBef>
                <a:spcPts val="1200"/>
              </a:spcBef>
              <a:buSzPct val="100000"/>
              <a:buNone/>
            </a:pPr>
            <a:r>
              <a:rPr lang="en-US" sz="2200" dirty="0" smtClean="0">
                <a:solidFill>
                  <a:schemeClr val="tx1"/>
                </a:solidFill>
                <a:sym typeface="Wingdings"/>
              </a:rPr>
              <a:t> Expect stable production branch, major changes only in v2.0</a:t>
            </a:r>
            <a:endParaRPr lang="en-US" sz="2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609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6142" y="17394"/>
            <a:ext cx="7691719" cy="952500"/>
          </a:xfrm>
        </p:spPr>
        <p:txBody>
          <a:bodyPr/>
          <a:lstStyle/>
          <a:p>
            <a:r>
              <a:rPr lang="en-US" dirty="0" smtClean="0"/>
              <a:t>Toward JETSCAPE 2.0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JETSCAPE Framework - Kauder</a:t>
            </a:r>
            <a:endParaRPr lang="en-US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1/6/18</a:t>
            </a:r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EACD6-A525-4B49-8009-7F09B4461B46}" type="slidenum">
              <a:rPr lang="en-US" smtClean="0"/>
              <a:t>14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87629" y="1154675"/>
            <a:ext cx="4342160" cy="1449873"/>
          </a:xfrm>
        </p:spPr>
        <p:txBody>
          <a:bodyPr>
            <a:noAutofit/>
          </a:bodyPr>
          <a:lstStyle/>
          <a:p>
            <a:pPr marL="0" indent="0">
              <a:spcBef>
                <a:spcPts val="1200"/>
              </a:spcBef>
              <a:buSzPct val="100000"/>
              <a:buNone/>
            </a:pPr>
            <a:r>
              <a:rPr lang="en-US" sz="2800" b="1" dirty="0">
                <a:solidFill>
                  <a:srgbClr val="C00000"/>
                </a:solidFill>
              </a:rPr>
              <a:t>Sequential Running </a:t>
            </a:r>
            <a:endParaRPr lang="en-US" sz="2800" b="1" dirty="0" smtClean="0">
              <a:solidFill>
                <a:srgbClr val="C00000"/>
              </a:solidFill>
            </a:endParaRPr>
          </a:p>
          <a:p>
            <a:pPr>
              <a:spcBef>
                <a:spcPts val="1200"/>
              </a:spcBef>
              <a:buClr>
                <a:schemeClr val="tx1"/>
              </a:buClr>
              <a:buSzPct val="100000"/>
              <a:buFont typeface="+mj-lt"/>
              <a:buAutoNum type="arabicPeriod"/>
            </a:pPr>
            <a:r>
              <a:rPr lang="en-US" sz="2000" dirty="0" smtClean="0">
                <a:solidFill>
                  <a:schemeClr val="tx1"/>
                </a:solidFill>
              </a:rPr>
              <a:t>Run entire hydro evolution</a:t>
            </a:r>
          </a:p>
          <a:p>
            <a:pPr>
              <a:spcBef>
                <a:spcPts val="1200"/>
              </a:spcBef>
              <a:buClr>
                <a:schemeClr val="tx1"/>
              </a:buClr>
              <a:buSzPct val="100000"/>
              <a:buFont typeface="+mj-lt"/>
              <a:buAutoNum type="arabicPeriod"/>
            </a:pPr>
            <a:r>
              <a:rPr lang="en-US" sz="2000" dirty="0" smtClean="0">
                <a:solidFill>
                  <a:schemeClr val="tx1"/>
                </a:solidFill>
              </a:rPr>
              <a:t>E-loss </a:t>
            </a:r>
            <a:r>
              <a:rPr lang="en-US" sz="2000" dirty="0">
                <a:solidFill>
                  <a:schemeClr val="tx1"/>
                </a:solidFill>
              </a:rPr>
              <a:t>requests </a:t>
            </a:r>
            <a:r>
              <a:rPr lang="en-US" sz="2000" dirty="0" smtClean="0">
                <a:solidFill>
                  <a:schemeClr val="tx1"/>
                </a:solidFill>
              </a:rPr>
              <a:t>from memory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476500" y="2847699"/>
            <a:ext cx="1353787" cy="8309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Consolas" charset="0"/>
                <a:ea typeface="Consolas" charset="0"/>
                <a:cs typeface="Consolas" charset="0"/>
              </a:rPr>
              <a:t>Full</a:t>
            </a:r>
          </a:p>
          <a:p>
            <a:pPr algn="ctr"/>
            <a:r>
              <a:rPr lang="en-US" sz="2400" b="1" dirty="0" smtClean="0">
                <a:latin typeface="Consolas" charset="0"/>
                <a:ea typeface="Consolas" charset="0"/>
                <a:cs typeface="Consolas" charset="0"/>
              </a:rPr>
              <a:t>Shower</a:t>
            </a:r>
            <a:endParaRPr lang="en-US" sz="2400" b="1" dirty="0">
              <a:latin typeface="Consolas" charset="0"/>
              <a:ea typeface="Consolas" charset="0"/>
              <a:cs typeface="Consolas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73542" y="2846070"/>
            <a:ext cx="1353787" cy="8309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Consolas" charset="0"/>
                <a:ea typeface="Consolas" charset="0"/>
                <a:cs typeface="Consolas" charset="0"/>
              </a:rPr>
              <a:t>Full</a:t>
            </a:r>
          </a:p>
          <a:p>
            <a:pPr algn="ctr"/>
            <a:r>
              <a:rPr lang="en-US" sz="2400" b="1" dirty="0" smtClean="0">
                <a:latin typeface="Consolas" charset="0"/>
                <a:ea typeface="Consolas" charset="0"/>
                <a:cs typeface="Consolas" charset="0"/>
              </a:rPr>
              <a:t>Hydro</a:t>
            </a:r>
            <a:endParaRPr lang="en-US" sz="2400" b="1" dirty="0">
              <a:latin typeface="Consolas" charset="0"/>
              <a:ea typeface="Consolas" charset="0"/>
              <a:cs typeface="Consolas" charset="0"/>
            </a:endParaRPr>
          </a:p>
        </p:txBody>
      </p:sp>
      <p:cxnSp>
        <p:nvCxnSpPr>
          <p:cNvPr id="17" name="Straight Arrow Connector 16"/>
          <p:cNvCxnSpPr>
            <a:stCxn id="16" idx="3"/>
            <a:endCxn id="15" idx="1"/>
          </p:cNvCxnSpPr>
          <p:nvPr/>
        </p:nvCxnSpPr>
        <p:spPr>
          <a:xfrm>
            <a:off x="1527329" y="3261569"/>
            <a:ext cx="949171" cy="1629"/>
          </a:xfrm>
          <a:prstGeom prst="straightConnector1">
            <a:avLst/>
          </a:prstGeom>
          <a:ln w="76200">
            <a:solidFill>
              <a:srgbClr val="D19A08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173542" y="4152719"/>
            <a:ext cx="1760220" cy="830997"/>
          </a:xfrm>
          <a:prstGeom prst="rect">
            <a:avLst/>
          </a:prstGeom>
          <a:ln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Consolas" charset="0"/>
                <a:ea typeface="Consolas" charset="0"/>
                <a:cs typeface="Consolas" charset="0"/>
              </a:rPr>
              <a:t>Hydro</a:t>
            </a:r>
          </a:p>
          <a:p>
            <a:pPr algn="ctr"/>
            <a:r>
              <a:rPr lang="en-US" sz="2400" dirty="0" smtClean="0">
                <a:latin typeface="Consolas" charset="0"/>
                <a:ea typeface="Consolas" charset="0"/>
                <a:cs typeface="Consolas" charset="0"/>
              </a:rPr>
              <a:t>+ Recoil</a:t>
            </a:r>
            <a:endParaRPr lang="en-US" sz="2400" dirty="0">
              <a:latin typeface="Consolas" charset="0"/>
              <a:ea typeface="Consolas" charset="0"/>
              <a:cs typeface="Consolas" charset="0"/>
            </a:endParaRPr>
          </a:p>
        </p:txBody>
      </p:sp>
      <p:sp>
        <p:nvSpPr>
          <p:cNvPr id="22" name="Arc 21"/>
          <p:cNvSpPr/>
          <p:nvPr/>
        </p:nvSpPr>
        <p:spPr>
          <a:xfrm>
            <a:off x="822960" y="2917863"/>
            <a:ext cx="2354580" cy="1710507"/>
          </a:xfrm>
          <a:prstGeom prst="arc">
            <a:avLst>
              <a:gd name="adj1" fmla="val 21475643"/>
              <a:gd name="adj2" fmla="val 5660679"/>
            </a:avLst>
          </a:prstGeom>
          <a:ln w="50800">
            <a:solidFill>
              <a:srgbClr val="D19A08"/>
            </a:solidFill>
            <a:prstDash val="dash"/>
            <a:headEnd type="none" w="lg" len="lg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 rot="19911879">
            <a:off x="2098608" y="4394834"/>
            <a:ext cx="16687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Possible (v1.y?)</a:t>
            </a:r>
            <a:endParaRPr lang="en-US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5" name="Content Placeholder 3"/>
          <p:cNvSpPr txBox="1">
            <a:spLocks/>
          </p:cNvSpPr>
          <p:nvPr/>
        </p:nvSpPr>
        <p:spPr>
          <a:xfrm>
            <a:off x="4674869" y="1154675"/>
            <a:ext cx="4206241" cy="17631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457200" indent="-457200" algn="l" defTabSz="914400" rtl="0" eaLnBrk="1" latinLnBrk="0" hangingPunct="1">
              <a:spcBef>
                <a:spcPts val="2400"/>
              </a:spcBef>
              <a:buSzPct val="90000"/>
              <a:buFont typeface="Wingdings" pitchFamily="2" charset="2"/>
              <a:buChar char="v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914400" indent="-457200" algn="l" defTabSz="914400" rtl="0" eaLnBrk="1" latinLnBrk="0" hangingPunct="1">
              <a:spcBef>
                <a:spcPts val="12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Char char="v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63650" indent="-349250" algn="l" defTabSz="914400" rtl="0" eaLnBrk="1" latinLnBrk="0" hangingPunct="1">
              <a:spcBef>
                <a:spcPts val="1200"/>
              </a:spcBef>
              <a:buSzPct val="90000"/>
              <a:buFont typeface="Wingdings" pitchFamily="2" charset="2"/>
              <a:buChar char="v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336550" algn="l" defTabSz="914400" rtl="0" eaLnBrk="1" latinLnBrk="0" hangingPunct="1">
              <a:spcBef>
                <a:spcPts val="12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Char char="v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946275" indent="-346075" algn="l" defTabSz="914400" rtl="0" eaLnBrk="1" latinLnBrk="0" hangingPunct="1">
              <a:spcBef>
                <a:spcPts val="1200"/>
              </a:spcBef>
              <a:buSzPct val="90000"/>
              <a:buFont typeface="Wingdings" pitchFamily="2" charset="2"/>
              <a:buChar char="v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90763" indent="-344488" algn="l" defTabSz="914400" rtl="0" eaLnBrk="1" latinLnBrk="0" hangingPunct="1">
              <a:spcBef>
                <a:spcPct val="200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Char char="v"/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625725" indent="-344488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v"/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970213" indent="-344488" algn="l" defTabSz="914400" rtl="0" eaLnBrk="1" latinLnBrk="0" hangingPunct="1">
              <a:spcBef>
                <a:spcPct val="200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Char char="v"/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313113" indent="-344488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v"/>
              <a:defRPr lang="en-US"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ts val="1200"/>
              </a:spcBef>
              <a:buSzPct val="100000"/>
              <a:buFont typeface="Wingdings" pitchFamily="2" charset="2"/>
              <a:buNone/>
            </a:pPr>
            <a:r>
              <a:rPr lang="en-US" sz="2800" b="1" dirty="0" smtClean="0">
                <a:solidFill>
                  <a:srgbClr val="C00000"/>
                </a:solidFill>
              </a:rPr>
              <a:t>Concurrent Running </a:t>
            </a:r>
          </a:p>
          <a:p>
            <a:pPr>
              <a:spcBef>
                <a:spcPts val="1200"/>
              </a:spcBef>
              <a:buClr>
                <a:schemeClr val="tx1"/>
              </a:buClr>
              <a:buSzPct val="100000"/>
            </a:pPr>
            <a:r>
              <a:rPr lang="en-US" sz="2000" dirty="0" smtClean="0">
                <a:solidFill>
                  <a:schemeClr val="tx1"/>
                </a:solidFill>
              </a:rPr>
              <a:t>Run at the same time</a:t>
            </a:r>
          </a:p>
          <a:p>
            <a:pPr>
              <a:spcBef>
                <a:spcPts val="1200"/>
              </a:spcBef>
              <a:buClr>
                <a:schemeClr val="tx1"/>
              </a:buClr>
              <a:buSzPct val="100000"/>
            </a:pPr>
            <a:r>
              <a:rPr lang="en-US" sz="2000" dirty="0" smtClean="0">
                <a:solidFill>
                  <a:schemeClr val="tx1"/>
                </a:solidFill>
              </a:rPr>
              <a:t>Two-way communication at every time step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333012" y="3534441"/>
            <a:ext cx="1353787" cy="8309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Consolas" charset="0"/>
                <a:ea typeface="Consolas" charset="0"/>
                <a:cs typeface="Consolas" charset="0"/>
              </a:rPr>
              <a:t>Full</a:t>
            </a:r>
          </a:p>
          <a:p>
            <a:pPr algn="ctr"/>
            <a:r>
              <a:rPr lang="en-US" sz="2400" b="1" dirty="0" smtClean="0">
                <a:latin typeface="Consolas" charset="0"/>
                <a:ea typeface="Consolas" charset="0"/>
                <a:cs typeface="Consolas" charset="0"/>
              </a:rPr>
              <a:t>Shower</a:t>
            </a:r>
            <a:endParaRPr lang="en-US" sz="2400" b="1" dirty="0">
              <a:latin typeface="Consolas" charset="0"/>
              <a:ea typeface="Consolas" charset="0"/>
              <a:cs typeface="Consolas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831080" y="3532812"/>
            <a:ext cx="1552762" cy="8309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Consolas" charset="0"/>
                <a:ea typeface="Consolas" charset="0"/>
                <a:cs typeface="Consolas" charset="0"/>
              </a:rPr>
              <a:t>Hydro</a:t>
            </a:r>
          </a:p>
          <a:p>
            <a:pPr algn="ctr"/>
            <a:r>
              <a:rPr lang="en-US" sz="2400" b="1" dirty="0" smtClean="0">
                <a:latin typeface="Consolas" charset="0"/>
                <a:ea typeface="Consolas" charset="0"/>
                <a:cs typeface="Consolas" charset="0"/>
              </a:rPr>
              <a:t>+ Recoil</a:t>
            </a:r>
            <a:endParaRPr lang="en-US" sz="2400" b="1" dirty="0">
              <a:latin typeface="Consolas" charset="0"/>
              <a:ea typeface="Consolas" charset="0"/>
              <a:cs typeface="Consolas" charset="0"/>
            </a:endParaRPr>
          </a:p>
        </p:txBody>
      </p:sp>
      <p:cxnSp>
        <p:nvCxnSpPr>
          <p:cNvPr id="28" name="Straight Arrow Connector 27"/>
          <p:cNvCxnSpPr/>
          <p:nvPr/>
        </p:nvCxnSpPr>
        <p:spPr>
          <a:xfrm>
            <a:off x="6383841" y="3948311"/>
            <a:ext cx="949171" cy="1629"/>
          </a:xfrm>
          <a:prstGeom prst="straightConnector1">
            <a:avLst/>
          </a:prstGeom>
          <a:ln w="76200">
            <a:solidFill>
              <a:srgbClr val="D19A08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5271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6142" y="17394"/>
            <a:ext cx="7691719" cy="952500"/>
          </a:xfrm>
        </p:spPr>
        <p:txBody>
          <a:bodyPr/>
          <a:lstStyle/>
          <a:p>
            <a:r>
              <a:rPr lang="en-US" dirty="0" smtClean="0"/>
              <a:t>Concurrent Running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JETSCAPE Framework - Kauder</a:t>
            </a:r>
            <a:endParaRPr lang="en-US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1/6/18</a:t>
            </a:r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EACD6-A525-4B49-8009-7F09B4461B46}" type="slidenum">
              <a:rPr lang="en-US" smtClean="0"/>
              <a:t>15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82866" y="972950"/>
            <a:ext cx="4103384" cy="4159344"/>
          </a:xfrm>
        </p:spPr>
        <p:txBody>
          <a:bodyPr>
            <a:noAutofit/>
          </a:bodyPr>
          <a:lstStyle/>
          <a:p>
            <a:pPr marL="0" indent="0">
              <a:spcBef>
                <a:spcPts val="1200"/>
              </a:spcBef>
              <a:buSzPct val="100000"/>
              <a:buNone/>
            </a:pPr>
            <a:r>
              <a:rPr lang="en-US" sz="2200" b="1" dirty="0" smtClean="0">
                <a:solidFill>
                  <a:schemeClr val="tx1"/>
                </a:solidFill>
              </a:rPr>
              <a:t>Important for Physics?</a:t>
            </a:r>
          </a:p>
          <a:p>
            <a:pPr>
              <a:spcBef>
                <a:spcPts val="1200"/>
              </a:spcBef>
              <a:buSzPct val="100000"/>
            </a:pPr>
            <a:r>
              <a:rPr lang="en-US" sz="2200" dirty="0" smtClean="0">
                <a:solidFill>
                  <a:schemeClr val="tx1"/>
                </a:solidFill>
              </a:rPr>
              <a:t>Not for single jet</a:t>
            </a:r>
            <a:br>
              <a:rPr lang="en-US" sz="2200" dirty="0" smtClean="0">
                <a:solidFill>
                  <a:schemeClr val="tx1"/>
                </a:solidFill>
              </a:rPr>
            </a:br>
            <a:r>
              <a:rPr lang="en-US" sz="2200" dirty="0" smtClean="0">
                <a:solidFill>
                  <a:schemeClr val="tx1"/>
                </a:solidFill>
              </a:rPr>
              <a:t>leading edge</a:t>
            </a:r>
          </a:p>
          <a:p>
            <a:pPr>
              <a:spcBef>
                <a:spcPts val="1200"/>
              </a:spcBef>
              <a:buSzPct val="100000"/>
            </a:pPr>
            <a:endParaRPr lang="en-US" sz="2200" dirty="0">
              <a:solidFill>
                <a:schemeClr val="tx1"/>
              </a:solidFill>
            </a:endParaRPr>
          </a:p>
          <a:p>
            <a:pPr>
              <a:spcBef>
                <a:spcPts val="1200"/>
              </a:spcBef>
              <a:buSzPct val="100000"/>
            </a:pPr>
            <a:r>
              <a:rPr lang="en-US" sz="2200" dirty="0" smtClean="0">
                <a:solidFill>
                  <a:schemeClr val="tx1"/>
                </a:solidFill>
              </a:rPr>
              <a:t>What about the fringes?</a:t>
            </a:r>
          </a:p>
          <a:p>
            <a:pPr>
              <a:spcBef>
                <a:spcPts val="1200"/>
              </a:spcBef>
              <a:buSzPct val="100000"/>
            </a:pPr>
            <a:endParaRPr lang="en-US" sz="2200" dirty="0" smtClean="0">
              <a:solidFill>
                <a:schemeClr val="tx1"/>
              </a:solidFill>
            </a:endParaRPr>
          </a:p>
          <a:p>
            <a:pPr>
              <a:spcBef>
                <a:spcPts val="1200"/>
              </a:spcBef>
              <a:buSzPct val="100000"/>
            </a:pPr>
            <a:endParaRPr lang="en-US" sz="1200" dirty="0">
              <a:solidFill>
                <a:schemeClr val="tx1"/>
              </a:solidFill>
            </a:endParaRPr>
          </a:p>
          <a:p>
            <a:pPr>
              <a:spcBef>
                <a:spcPts val="1200"/>
              </a:spcBef>
              <a:buSzPct val="100000"/>
            </a:pPr>
            <a:r>
              <a:rPr lang="en-US" sz="2200" dirty="0" smtClean="0">
                <a:solidFill>
                  <a:schemeClr val="tx1"/>
                </a:solidFill>
              </a:rPr>
              <a:t>What about </a:t>
            </a:r>
            <a:br>
              <a:rPr lang="en-US" sz="2200" dirty="0" smtClean="0">
                <a:solidFill>
                  <a:schemeClr val="tx1"/>
                </a:solidFill>
              </a:rPr>
            </a:br>
            <a:r>
              <a:rPr lang="en-US" sz="2200" dirty="0" smtClean="0">
                <a:solidFill>
                  <a:schemeClr val="tx1"/>
                </a:solidFill>
              </a:rPr>
              <a:t>forward di-jets, three-jets, multiple hard scatterings?</a:t>
            </a:r>
          </a:p>
          <a:p>
            <a:pPr>
              <a:spcBef>
                <a:spcPts val="1200"/>
              </a:spcBef>
              <a:buSzPct val="100000"/>
            </a:pPr>
            <a:endParaRPr lang="en-US" sz="2200" dirty="0">
              <a:solidFill>
                <a:schemeClr val="tx1"/>
              </a:solidFill>
            </a:endParaRPr>
          </a:p>
          <a:p>
            <a:pPr>
              <a:spcBef>
                <a:spcPts val="1200"/>
              </a:spcBef>
              <a:buSzPct val="100000"/>
            </a:pPr>
            <a:endParaRPr lang="en-US" sz="2200" dirty="0" smtClean="0">
              <a:solidFill>
                <a:schemeClr val="tx1"/>
              </a:solidFill>
            </a:endParaRPr>
          </a:p>
          <a:p>
            <a:pPr>
              <a:spcBef>
                <a:spcPts val="1200"/>
              </a:spcBef>
              <a:buSzPct val="100000"/>
            </a:pPr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13" name="Content Placeholder 3"/>
          <p:cNvSpPr txBox="1">
            <a:spLocks/>
          </p:cNvSpPr>
          <p:nvPr/>
        </p:nvSpPr>
        <p:spPr>
          <a:xfrm>
            <a:off x="4525040" y="969894"/>
            <a:ext cx="4436097" cy="4162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457200" indent="-457200" algn="l" defTabSz="914400" rtl="0" eaLnBrk="1" latinLnBrk="0" hangingPunct="1">
              <a:spcBef>
                <a:spcPts val="2400"/>
              </a:spcBef>
              <a:buSzPct val="90000"/>
              <a:buFont typeface="Wingdings" pitchFamily="2" charset="2"/>
              <a:buChar char="v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914400" indent="-457200" algn="l" defTabSz="914400" rtl="0" eaLnBrk="1" latinLnBrk="0" hangingPunct="1">
              <a:spcBef>
                <a:spcPts val="12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Char char="v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63650" indent="-349250" algn="l" defTabSz="914400" rtl="0" eaLnBrk="1" latinLnBrk="0" hangingPunct="1">
              <a:spcBef>
                <a:spcPts val="1200"/>
              </a:spcBef>
              <a:buSzPct val="90000"/>
              <a:buFont typeface="Wingdings" pitchFamily="2" charset="2"/>
              <a:buChar char="v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336550" algn="l" defTabSz="914400" rtl="0" eaLnBrk="1" latinLnBrk="0" hangingPunct="1">
              <a:spcBef>
                <a:spcPts val="12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Char char="v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946275" indent="-346075" algn="l" defTabSz="914400" rtl="0" eaLnBrk="1" latinLnBrk="0" hangingPunct="1">
              <a:spcBef>
                <a:spcPts val="1200"/>
              </a:spcBef>
              <a:buSzPct val="90000"/>
              <a:buFont typeface="Wingdings" pitchFamily="2" charset="2"/>
              <a:buChar char="v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90763" indent="-344488" algn="l" defTabSz="914400" rtl="0" eaLnBrk="1" latinLnBrk="0" hangingPunct="1">
              <a:spcBef>
                <a:spcPct val="200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Char char="v"/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625725" indent="-344488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v"/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970213" indent="-344488" algn="l" defTabSz="914400" rtl="0" eaLnBrk="1" latinLnBrk="0" hangingPunct="1">
              <a:spcBef>
                <a:spcPct val="200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Char char="v"/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313113" indent="-344488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v"/>
              <a:defRPr lang="en-US"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200"/>
              </a:spcBef>
              <a:buSzPct val="100000"/>
              <a:buFont typeface="Wingdings" pitchFamily="2" charset="2"/>
              <a:buNone/>
            </a:pPr>
            <a:r>
              <a:rPr lang="en-US" sz="2200" b="1" dirty="0" smtClean="0">
                <a:solidFill>
                  <a:srgbClr val="C00000"/>
                </a:solidFill>
              </a:rPr>
              <a:t>Technical Limitations</a:t>
            </a:r>
          </a:p>
          <a:p>
            <a:pPr>
              <a:spcBef>
                <a:spcPts val="1200"/>
              </a:spcBef>
              <a:buSzPct val="100000"/>
              <a:buFont typeface="Wingdings" charset="2"/>
              <a:buChar char="v"/>
            </a:pPr>
            <a:r>
              <a:rPr lang="en-US" sz="2200" dirty="0" smtClean="0">
                <a:solidFill>
                  <a:schemeClr val="tx1"/>
                </a:solidFill>
              </a:rPr>
              <a:t>In memory:</a:t>
            </a:r>
          </a:p>
          <a:p>
            <a:pPr lvl="1">
              <a:buSzPct val="100000"/>
              <a:buFont typeface="Wingdings" charset="2"/>
              <a:buChar char="v"/>
            </a:pPr>
            <a:r>
              <a:rPr lang="en-US" b="1" dirty="0" smtClean="0">
                <a:solidFill>
                  <a:schemeClr val="tx2"/>
                </a:solidFill>
              </a:rPr>
              <a:t>2+1D </a:t>
            </a:r>
            <a:r>
              <a:rPr lang="en-US" b="1" dirty="0">
                <a:solidFill>
                  <a:schemeClr val="tx2"/>
                </a:solidFill>
              </a:rPr>
              <a:t>MUSIC: </a:t>
            </a:r>
            <a:r>
              <a:rPr lang="en-US" b="1" dirty="0" smtClean="0">
                <a:solidFill>
                  <a:schemeClr val="tx2"/>
                </a:solidFill>
              </a:rPr>
              <a:t>O(100) MB</a:t>
            </a:r>
          </a:p>
          <a:p>
            <a:pPr lvl="1">
              <a:buSzPct val="100000"/>
              <a:buFont typeface="Wingdings" charset="2"/>
              <a:buChar char="v"/>
            </a:pPr>
            <a:r>
              <a:rPr lang="en-US" b="1" dirty="0" smtClean="0">
                <a:solidFill>
                  <a:srgbClr val="C00000"/>
                </a:solidFill>
              </a:rPr>
              <a:t>3+1D </a:t>
            </a:r>
            <a:r>
              <a:rPr lang="en-US" b="1" dirty="0">
                <a:solidFill>
                  <a:srgbClr val="C00000"/>
                </a:solidFill>
              </a:rPr>
              <a:t>MUSIC: </a:t>
            </a:r>
            <a:r>
              <a:rPr lang="en-US" b="1" dirty="0" smtClean="0">
                <a:solidFill>
                  <a:srgbClr val="C00000"/>
                </a:solidFill>
              </a:rPr>
              <a:t>O(100) GB</a:t>
            </a:r>
          </a:p>
          <a:p>
            <a:pPr marL="0" indent="0">
              <a:buSzPct val="100000"/>
              <a:buNone/>
            </a:pPr>
            <a:r>
              <a:rPr lang="en-US" dirty="0" smtClean="0">
                <a:solidFill>
                  <a:schemeClr val="tx1"/>
                </a:solidFill>
              </a:rPr>
              <a:t>Crucial to keep</a:t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dirty="0" smtClean="0">
                <a:solidFill>
                  <a:schemeClr val="tx1"/>
                </a:solidFill>
              </a:rPr>
              <a:t>and use only</a:t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dirty="0" smtClean="0">
                <a:solidFill>
                  <a:schemeClr val="tx1"/>
                </a:solidFill>
              </a:rPr>
              <a:t>what is needed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47" t="7410" r="11711" b="6702"/>
          <a:stretch/>
        </p:blipFill>
        <p:spPr>
          <a:xfrm>
            <a:off x="2895645" y="1419506"/>
            <a:ext cx="1165860" cy="105624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/>
          <a:srcRect r="23415" b="10309"/>
          <a:stretch/>
        </p:blipFill>
        <p:spPr>
          <a:xfrm>
            <a:off x="2306955" y="3247312"/>
            <a:ext cx="1634490" cy="111342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5160" y="3051094"/>
            <a:ext cx="1805940" cy="1800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014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6142" y="17394"/>
            <a:ext cx="7691719" cy="952500"/>
          </a:xfrm>
        </p:spPr>
        <p:txBody>
          <a:bodyPr/>
          <a:lstStyle/>
          <a:p>
            <a:r>
              <a:rPr lang="en-US" dirty="0" smtClean="0"/>
              <a:t>Parallelization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JETSCAPE Framework - Kauder</a:t>
            </a:r>
            <a:endParaRPr lang="en-US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1/6/18</a:t>
            </a:r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EACD6-A525-4B49-8009-7F09B4461B46}" type="slidenum">
              <a:rPr lang="en-US" smtClean="0"/>
              <a:t>16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726142" y="1322295"/>
            <a:ext cx="8040667" cy="3809999"/>
          </a:xfrm>
        </p:spPr>
        <p:txBody>
          <a:bodyPr>
            <a:noAutofit/>
          </a:bodyPr>
          <a:lstStyle/>
          <a:p>
            <a:pPr marL="0" indent="0">
              <a:spcBef>
                <a:spcPts val="1200"/>
              </a:spcBef>
              <a:buSzPct val="100000"/>
              <a:buNone/>
            </a:pPr>
            <a:r>
              <a:rPr lang="en-US" sz="2200" b="1" dirty="0" smtClean="0">
                <a:solidFill>
                  <a:schemeClr val="tx1"/>
                </a:solidFill>
              </a:rPr>
              <a:t>Necessary? Unequivocally YES</a:t>
            </a:r>
            <a:endParaRPr lang="en-US" sz="2200" b="1" dirty="0">
              <a:solidFill>
                <a:schemeClr val="tx1"/>
              </a:solidFill>
            </a:endParaRPr>
          </a:p>
          <a:p>
            <a:pPr>
              <a:spcBef>
                <a:spcPts val="1200"/>
              </a:spcBef>
              <a:buSzPct val="100000"/>
              <a:buFont typeface="Wingdings" charset="2"/>
              <a:buChar char="v"/>
            </a:pPr>
            <a:r>
              <a:rPr lang="en-US" sz="2200" dirty="0" err="1" smtClean="0">
                <a:solidFill>
                  <a:schemeClr val="tx1"/>
                </a:solidFill>
              </a:rPr>
              <a:t>LongGang</a:t>
            </a:r>
            <a:r>
              <a:rPr lang="en-US" sz="2200" dirty="0" smtClean="0">
                <a:solidFill>
                  <a:schemeClr val="tx1"/>
                </a:solidFill>
              </a:rPr>
              <a:t>: Parallel processing on GPUS reduces time for a hydro event from </a:t>
            </a:r>
            <a:r>
              <a:rPr lang="en-US" sz="2200" dirty="0" smtClean="0">
                <a:solidFill>
                  <a:srgbClr val="C00000"/>
                </a:solidFill>
              </a:rPr>
              <a:t>tens of hours</a:t>
            </a:r>
            <a:r>
              <a:rPr lang="en-US" sz="2200" dirty="0" smtClean="0">
                <a:solidFill>
                  <a:schemeClr val="tx1"/>
                </a:solidFill>
              </a:rPr>
              <a:t> to a </a:t>
            </a:r>
            <a:r>
              <a:rPr lang="en-US" sz="2200" dirty="0" smtClean="0">
                <a:solidFill>
                  <a:schemeClr val="tx2"/>
                </a:solidFill>
              </a:rPr>
              <a:t>few minutes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5975" y="2684999"/>
            <a:ext cx="4972050" cy="224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795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6142" y="17394"/>
            <a:ext cx="7691719" cy="952500"/>
          </a:xfrm>
        </p:spPr>
        <p:txBody>
          <a:bodyPr/>
          <a:lstStyle/>
          <a:p>
            <a:r>
              <a:rPr lang="en-US" dirty="0" smtClean="0"/>
              <a:t>At the Framework Level?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JETSCAPE Framework - Kauder</a:t>
            </a:r>
            <a:endParaRPr lang="en-US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1/6/18</a:t>
            </a:r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EACD6-A525-4B49-8009-7F09B4461B46}" type="slidenum">
              <a:rPr lang="en-US" smtClean="0"/>
              <a:t>17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64832" y="1087830"/>
            <a:ext cx="2046028" cy="1918010"/>
          </a:xfrm>
        </p:spPr>
        <p:txBody>
          <a:bodyPr>
            <a:noAutofit/>
          </a:bodyPr>
          <a:lstStyle/>
          <a:p>
            <a:pPr marL="0" indent="0">
              <a:spcBef>
                <a:spcPts val="1200"/>
              </a:spcBef>
              <a:buSzPct val="100000"/>
              <a:buNone/>
            </a:pPr>
            <a:r>
              <a:rPr lang="en-US" sz="2200" b="1" dirty="0" smtClean="0">
                <a:solidFill>
                  <a:schemeClr val="tx1"/>
                </a:solidFill>
              </a:rPr>
              <a:t>Seems natural!</a:t>
            </a:r>
          </a:p>
          <a:p>
            <a:pPr marL="0" indent="0">
              <a:spcBef>
                <a:spcPts val="1200"/>
              </a:spcBef>
              <a:buSzPct val="100000"/>
              <a:buNone/>
            </a:pPr>
            <a:r>
              <a:rPr lang="en-US" sz="2200" b="1" dirty="0" smtClean="0">
                <a:solidFill>
                  <a:srgbClr val="7030A0"/>
                </a:solidFill>
              </a:rPr>
              <a:t>But what is gained?</a:t>
            </a:r>
            <a:endParaRPr lang="en-US" sz="2200" b="1" dirty="0">
              <a:solidFill>
                <a:srgbClr val="7030A0"/>
              </a:solidFill>
            </a:endParaRPr>
          </a:p>
        </p:txBody>
      </p:sp>
      <p:grpSp>
        <p:nvGrpSpPr>
          <p:cNvPr id="47" name="Group 46"/>
          <p:cNvGrpSpPr/>
          <p:nvPr/>
        </p:nvGrpSpPr>
        <p:grpSpPr>
          <a:xfrm>
            <a:off x="1368185" y="1618230"/>
            <a:ext cx="6407630" cy="3678729"/>
            <a:chOff x="1524000" y="1563254"/>
            <a:chExt cx="6407630" cy="3678729"/>
          </a:xfrm>
        </p:grpSpPr>
        <p:grpSp>
          <p:nvGrpSpPr>
            <p:cNvPr id="34" name="Group 33"/>
            <p:cNvGrpSpPr/>
            <p:nvPr/>
          </p:nvGrpSpPr>
          <p:grpSpPr>
            <a:xfrm>
              <a:off x="1524000" y="2758160"/>
              <a:ext cx="6224358" cy="2483823"/>
              <a:chOff x="1049414" y="1881811"/>
              <a:chExt cx="6224358" cy="2483823"/>
            </a:xfrm>
          </p:grpSpPr>
          <p:sp>
            <p:nvSpPr>
              <p:cNvPr id="10" name="TextBox 9"/>
              <p:cNvSpPr txBox="1"/>
              <p:nvPr/>
            </p:nvSpPr>
            <p:spPr>
              <a:xfrm>
                <a:off x="2228850" y="2074515"/>
                <a:ext cx="895350" cy="400110"/>
              </a:xfrm>
              <a:prstGeom prst="rect">
                <a:avLst/>
              </a:prstGeom>
              <a:ln>
                <a:solidFill>
                  <a:srgbClr val="0070C0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b="1" dirty="0" smtClean="0">
                    <a:latin typeface="Consolas" charset="0"/>
                    <a:ea typeface="Consolas" charset="0"/>
                    <a:cs typeface="Consolas" charset="0"/>
                  </a:rPr>
                  <a:t>t1</a:t>
                </a:r>
                <a:endParaRPr lang="en-US" sz="2000" b="1" dirty="0">
                  <a:latin typeface="Consolas" charset="0"/>
                  <a:ea typeface="Consolas" charset="0"/>
                  <a:cs typeface="Consolas" charset="0"/>
                </a:endParaRPr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4303636" y="2070496"/>
                <a:ext cx="895350" cy="400110"/>
              </a:xfrm>
              <a:prstGeom prst="rect">
                <a:avLst/>
              </a:prstGeom>
              <a:ln>
                <a:solidFill>
                  <a:srgbClr val="0070C0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b="1" dirty="0" smtClean="0">
                    <a:latin typeface="Consolas" charset="0"/>
                    <a:ea typeface="Consolas" charset="0"/>
                    <a:cs typeface="Consolas" charset="0"/>
                  </a:rPr>
                  <a:t>t2</a:t>
                </a:r>
                <a:endParaRPr lang="en-US" sz="2000" b="1" dirty="0">
                  <a:latin typeface="Consolas" charset="0"/>
                  <a:ea typeface="Consolas" charset="0"/>
                  <a:cs typeface="Consolas" charset="0"/>
                </a:endParaRPr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6378422" y="2066477"/>
                <a:ext cx="895350" cy="400110"/>
              </a:xfrm>
              <a:prstGeom prst="rect">
                <a:avLst/>
              </a:prstGeom>
              <a:ln>
                <a:solidFill>
                  <a:srgbClr val="0070C0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b="1" dirty="0" smtClean="0">
                    <a:latin typeface="Consolas" charset="0"/>
                    <a:ea typeface="Consolas" charset="0"/>
                    <a:cs typeface="Consolas" charset="0"/>
                  </a:rPr>
                  <a:t>t3</a:t>
                </a:r>
                <a:endParaRPr lang="en-US" sz="2000" b="1" dirty="0">
                  <a:latin typeface="Consolas" charset="0"/>
                  <a:ea typeface="Consolas" charset="0"/>
                  <a:cs typeface="Consolas" charset="0"/>
                </a:endParaRPr>
              </a:p>
            </p:txBody>
          </p:sp>
          <p:cxnSp>
            <p:nvCxnSpPr>
              <p:cNvPr id="19" name="Straight Arrow Connector 18"/>
              <p:cNvCxnSpPr/>
              <p:nvPr/>
            </p:nvCxnSpPr>
            <p:spPr>
              <a:xfrm flipV="1">
                <a:off x="1049414" y="2274570"/>
                <a:ext cx="1179436" cy="4019"/>
              </a:xfrm>
              <a:prstGeom prst="straightConnector1">
                <a:avLst/>
              </a:prstGeom>
              <a:ln w="50800">
                <a:solidFill>
                  <a:srgbClr val="0070C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TextBox 19"/>
              <p:cNvSpPr txBox="1"/>
              <p:nvPr/>
            </p:nvSpPr>
            <p:spPr>
              <a:xfrm>
                <a:off x="1201208" y="1889849"/>
                <a:ext cx="87584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 smtClean="0"/>
                  <a:t>Hydro</a:t>
                </a:r>
                <a:endParaRPr lang="en-US" dirty="0"/>
              </a:p>
            </p:txBody>
          </p:sp>
          <p:cxnSp>
            <p:nvCxnSpPr>
              <p:cNvPr id="21" name="Straight Arrow Connector 20"/>
              <p:cNvCxnSpPr/>
              <p:nvPr/>
            </p:nvCxnSpPr>
            <p:spPr>
              <a:xfrm flipV="1">
                <a:off x="3124200" y="2274570"/>
                <a:ext cx="1179436" cy="4019"/>
              </a:xfrm>
              <a:prstGeom prst="straightConnector1">
                <a:avLst/>
              </a:prstGeom>
              <a:ln w="50800">
                <a:solidFill>
                  <a:srgbClr val="0070C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" name="TextBox 21"/>
              <p:cNvSpPr txBox="1"/>
              <p:nvPr/>
            </p:nvSpPr>
            <p:spPr>
              <a:xfrm>
                <a:off x="3275994" y="1889849"/>
                <a:ext cx="87584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 smtClean="0"/>
                  <a:t>Hydro</a:t>
                </a:r>
                <a:endParaRPr lang="en-US" dirty="0"/>
              </a:p>
            </p:txBody>
          </p:sp>
          <p:cxnSp>
            <p:nvCxnSpPr>
              <p:cNvPr id="23" name="Straight Arrow Connector 22"/>
              <p:cNvCxnSpPr/>
              <p:nvPr/>
            </p:nvCxnSpPr>
            <p:spPr>
              <a:xfrm flipV="1">
                <a:off x="5198986" y="2266532"/>
                <a:ext cx="1179436" cy="4019"/>
              </a:xfrm>
              <a:prstGeom prst="straightConnector1">
                <a:avLst/>
              </a:prstGeom>
              <a:ln w="50800">
                <a:solidFill>
                  <a:srgbClr val="0070C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TextBox 23"/>
              <p:cNvSpPr txBox="1"/>
              <p:nvPr/>
            </p:nvSpPr>
            <p:spPr>
              <a:xfrm>
                <a:off x="5350780" y="1881811"/>
                <a:ext cx="87584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 smtClean="0"/>
                  <a:t>Hydro</a:t>
                </a:r>
                <a:endParaRPr lang="en-US" dirty="0"/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2228850" y="3573023"/>
                <a:ext cx="895350" cy="400110"/>
              </a:xfrm>
              <a:prstGeom prst="rect">
                <a:avLst/>
              </a:prstGeom>
              <a:ln>
                <a:solidFill>
                  <a:srgbClr val="C00000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b="1" dirty="0" smtClean="0">
                    <a:latin typeface="Consolas" charset="0"/>
                    <a:ea typeface="Consolas" charset="0"/>
                    <a:cs typeface="Consolas" charset="0"/>
                  </a:rPr>
                  <a:t>t1</a:t>
                </a:r>
                <a:endParaRPr lang="en-US" sz="2000" b="1" dirty="0">
                  <a:latin typeface="Consolas" charset="0"/>
                  <a:ea typeface="Consolas" charset="0"/>
                  <a:cs typeface="Consolas" charset="0"/>
                </a:endParaRPr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4303636" y="3569004"/>
                <a:ext cx="895350" cy="400110"/>
              </a:xfrm>
              <a:prstGeom prst="rect">
                <a:avLst/>
              </a:prstGeom>
              <a:ln>
                <a:solidFill>
                  <a:srgbClr val="C00000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b="1" dirty="0" smtClean="0">
                    <a:latin typeface="Consolas" charset="0"/>
                    <a:ea typeface="Consolas" charset="0"/>
                    <a:cs typeface="Consolas" charset="0"/>
                  </a:rPr>
                  <a:t>t2</a:t>
                </a:r>
                <a:endParaRPr lang="en-US" sz="2000" b="1" dirty="0">
                  <a:latin typeface="Consolas" charset="0"/>
                  <a:ea typeface="Consolas" charset="0"/>
                  <a:cs typeface="Consolas" charset="0"/>
                </a:endParaRPr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6378422" y="3564985"/>
                <a:ext cx="895350" cy="400110"/>
              </a:xfrm>
              <a:prstGeom prst="rect">
                <a:avLst/>
              </a:prstGeom>
              <a:ln>
                <a:solidFill>
                  <a:srgbClr val="C00000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b="1" dirty="0" smtClean="0">
                    <a:latin typeface="Consolas" charset="0"/>
                    <a:ea typeface="Consolas" charset="0"/>
                    <a:cs typeface="Consolas" charset="0"/>
                  </a:rPr>
                  <a:t>t3</a:t>
                </a:r>
                <a:endParaRPr lang="en-US" sz="2000" b="1" dirty="0">
                  <a:latin typeface="Consolas" charset="0"/>
                  <a:ea typeface="Consolas" charset="0"/>
                  <a:cs typeface="Consolas" charset="0"/>
                </a:endParaRPr>
              </a:p>
            </p:txBody>
          </p:sp>
          <p:cxnSp>
            <p:nvCxnSpPr>
              <p:cNvPr id="28" name="Straight Arrow Connector 27"/>
              <p:cNvCxnSpPr/>
              <p:nvPr/>
            </p:nvCxnSpPr>
            <p:spPr>
              <a:xfrm flipV="1">
                <a:off x="1049414" y="3773078"/>
                <a:ext cx="1179436" cy="4019"/>
              </a:xfrm>
              <a:prstGeom prst="straightConnector1">
                <a:avLst/>
              </a:prstGeom>
              <a:ln w="50800">
                <a:solidFill>
                  <a:srgbClr val="C0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" name="TextBox 28"/>
              <p:cNvSpPr txBox="1"/>
              <p:nvPr/>
            </p:nvSpPr>
            <p:spPr>
              <a:xfrm>
                <a:off x="1201208" y="3996302"/>
                <a:ext cx="87584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 err="1" smtClean="0"/>
                  <a:t>Eloss</a:t>
                </a:r>
                <a:endParaRPr lang="en-US" dirty="0"/>
              </a:p>
            </p:txBody>
          </p:sp>
          <p:cxnSp>
            <p:nvCxnSpPr>
              <p:cNvPr id="30" name="Straight Arrow Connector 29"/>
              <p:cNvCxnSpPr/>
              <p:nvPr/>
            </p:nvCxnSpPr>
            <p:spPr>
              <a:xfrm flipV="1">
                <a:off x="3124200" y="3773078"/>
                <a:ext cx="1179436" cy="4019"/>
              </a:xfrm>
              <a:prstGeom prst="straightConnector1">
                <a:avLst/>
              </a:prstGeom>
              <a:ln w="50800">
                <a:solidFill>
                  <a:srgbClr val="C0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1" name="TextBox 30"/>
              <p:cNvSpPr txBox="1"/>
              <p:nvPr/>
            </p:nvSpPr>
            <p:spPr>
              <a:xfrm>
                <a:off x="3275994" y="3996302"/>
                <a:ext cx="87584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 err="1"/>
                  <a:t>Eloss</a:t>
                </a:r>
                <a:endParaRPr lang="en-US" dirty="0"/>
              </a:p>
            </p:txBody>
          </p:sp>
          <p:cxnSp>
            <p:nvCxnSpPr>
              <p:cNvPr id="32" name="Straight Arrow Connector 31"/>
              <p:cNvCxnSpPr/>
              <p:nvPr/>
            </p:nvCxnSpPr>
            <p:spPr>
              <a:xfrm flipV="1">
                <a:off x="5198986" y="3765040"/>
                <a:ext cx="1179436" cy="4019"/>
              </a:xfrm>
              <a:prstGeom prst="straightConnector1">
                <a:avLst/>
              </a:prstGeom>
              <a:ln w="50800">
                <a:solidFill>
                  <a:srgbClr val="C0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" name="TextBox 32"/>
              <p:cNvSpPr txBox="1"/>
              <p:nvPr/>
            </p:nvSpPr>
            <p:spPr>
              <a:xfrm>
                <a:off x="5350780" y="3988264"/>
                <a:ext cx="87584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 err="1"/>
                  <a:t>Eloss</a:t>
                </a:r>
                <a:endParaRPr lang="en-US" dirty="0"/>
              </a:p>
            </p:txBody>
          </p:sp>
        </p:grpSp>
        <p:grpSp>
          <p:nvGrpSpPr>
            <p:cNvPr id="37" name="Group 36"/>
            <p:cNvGrpSpPr/>
            <p:nvPr/>
          </p:nvGrpSpPr>
          <p:grpSpPr>
            <a:xfrm>
              <a:off x="2987281" y="3317790"/>
              <a:ext cx="327660" cy="1164767"/>
              <a:chOff x="3065612" y="1386007"/>
              <a:chExt cx="479545" cy="2125228"/>
            </a:xfrm>
          </p:grpSpPr>
          <p:sp>
            <p:nvSpPr>
              <p:cNvPr id="35" name="Arc 34"/>
              <p:cNvSpPr/>
              <p:nvPr/>
            </p:nvSpPr>
            <p:spPr>
              <a:xfrm>
                <a:off x="3065612" y="1447781"/>
                <a:ext cx="474586" cy="2063454"/>
              </a:xfrm>
              <a:prstGeom prst="arc">
                <a:avLst>
                  <a:gd name="adj1" fmla="val 11308720"/>
                  <a:gd name="adj2" fmla="val 21170979"/>
                </a:avLst>
              </a:prstGeom>
              <a:ln>
                <a:headEnd type="stealth" w="lg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Arc 35"/>
              <p:cNvSpPr/>
              <p:nvPr/>
            </p:nvSpPr>
            <p:spPr>
              <a:xfrm rot="10800000">
                <a:off x="3070571" y="1386007"/>
                <a:ext cx="474586" cy="2063454"/>
              </a:xfrm>
              <a:prstGeom prst="arc">
                <a:avLst>
                  <a:gd name="adj1" fmla="val 11308720"/>
                  <a:gd name="adj2" fmla="val 21170979"/>
                </a:avLst>
              </a:prstGeom>
              <a:ln>
                <a:headEnd type="stealth" w="lg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8" name="Group 37"/>
            <p:cNvGrpSpPr/>
            <p:nvPr/>
          </p:nvGrpSpPr>
          <p:grpSpPr>
            <a:xfrm>
              <a:off x="5084216" y="3300861"/>
              <a:ext cx="327660" cy="1164767"/>
              <a:chOff x="3065612" y="1386007"/>
              <a:chExt cx="479545" cy="2125228"/>
            </a:xfrm>
          </p:grpSpPr>
          <p:sp>
            <p:nvSpPr>
              <p:cNvPr id="39" name="Arc 38"/>
              <p:cNvSpPr/>
              <p:nvPr/>
            </p:nvSpPr>
            <p:spPr>
              <a:xfrm>
                <a:off x="3065612" y="1447781"/>
                <a:ext cx="474586" cy="2063454"/>
              </a:xfrm>
              <a:prstGeom prst="arc">
                <a:avLst>
                  <a:gd name="adj1" fmla="val 11308720"/>
                  <a:gd name="adj2" fmla="val 21170979"/>
                </a:avLst>
              </a:prstGeom>
              <a:ln>
                <a:headEnd type="stealth" w="lg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Arc 39"/>
              <p:cNvSpPr/>
              <p:nvPr/>
            </p:nvSpPr>
            <p:spPr>
              <a:xfrm rot="10800000">
                <a:off x="3070571" y="1386007"/>
                <a:ext cx="474586" cy="2063454"/>
              </a:xfrm>
              <a:prstGeom prst="arc">
                <a:avLst>
                  <a:gd name="adj1" fmla="val 11308720"/>
                  <a:gd name="adj2" fmla="val 21170979"/>
                </a:avLst>
              </a:prstGeom>
              <a:ln>
                <a:headEnd type="stealth" w="lg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1" name="Group 40"/>
            <p:cNvGrpSpPr/>
            <p:nvPr/>
          </p:nvGrpSpPr>
          <p:grpSpPr>
            <a:xfrm>
              <a:off x="7144503" y="3300861"/>
              <a:ext cx="327660" cy="1164767"/>
              <a:chOff x="3065612" y="1386007"/>
              <a:chExt cx="479545" cy="2125228"/>
            </a:xfrm>
          </p:grpSpPr>
          <p:sp>
            <p:nvSpPr>
              <p:cNvPr id="42" name="Arc 41"/>
              <p:cNvSpPr/>
              <p:nvPr/>
            </p:nvSpPr>
            <p:spPr>
              <a:xfrm>
                <a:off x="3065612" y="1447781"/>
                <a:ext cx="474586" cy="2063454"/>
              </a:xfrm>
              <a:prstGeom prst="arc">
                <a:avLst>
                  <a:gd name="adj1" fmla="val 11308720"/>
                  <a:gd name="adj2" fmla="val 21170979"/>
                </a:avLst>
              </a:prstGeom>
              <a:ln>
                <a:headEnd type="stealth" w="lg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Arc 42"/>
              <p:cNvSpPr/>
              <p:nvPr/>
            </p:nvSpPr>
            <p:spPr>
              <a:xfrm rot="10800000">
                <a:off x="3070571" y="1386007"/>
                <a:ext cx="474586" cy="2063454"/>
              </a:xfrm>
              <a:prstGeom prst="arc">
                <a:avLst>
                  <a:gd name="adj1" fmla="val 11308720"/>
                  <a:gd name="adj2" fmla="val 21170979"/>
                </a:avLst>
              </a:prstGeom>
              <a:ln>
                <a:headEnd type="stealth" w="lg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18469" y="1563254"/>
              <a:ext cx="1261895" cy="1071249"/>
            </a:xfrm>
            <a:prstGeom prst="rect">
              <a:avLst/>
            </a:prstGeom>
          </p:spPr>
        </p:pic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94949" y="1572717"/>
              <a:ext cx="1261895" cy="1052322"/>
            </a:xfrm>
            <a:prstGeom prst="rect">
              <a:avLst/>
            </a:prstGeom>
          </p:spPr>
        </p:pic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69735" y="1587524"/>
              <a:ext cx="1261895" cy="1052322"/>
            </a:xfrm>
            <a:prstGeom prst="rect">
              <a:avLst/>
            </a:prstGeom>
          </p:spPr>
        </p:pic>
      </p:grpSp>
      <p:sp useBgFill="1">
        <p:nvSpPr>
          <p:cNvPr id="48" name="Content Placeholder 3"/>
          <p:cNvSpPr txBox="1">
            <a:spLocks/>
          </p:cNvSpPr>
          <p:nvPr/>
        </p:nvSpPr>
        <p:spPr>
          <a:xfrm>
            <a:off x="6204568" y="885555"/>
            <a:ext cx="2690553" cy="505427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457200" indent="-457200" algn="l" defTabSz="914400" rtl="0" eaLnBrk="1" latinLnBrk="0" hangingPunct="1">
              <a:spcBef>
                <a:spcPts val="2400"/>
              </a:spcBef>
              <a:buSzPct val="90000"/>
              <a:buFont typeface="Wingdings" pitchFamily="2" charset="2"/>
              <a:buChar char="v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914400" indent="-457200" algn="l" defTabSz="914400" rtl="0" eaLnBrk="1" latinLnBrk="0" hangingPunct="1">
              <a:spcBef>
                <a:spcPts val="12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Char char="v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63650" indent="-349250" algn="l" defTabSz="914400" rtl="0" eaLnBrk="1" latinLnBrk="0" hangingPunct="1">
              <a:spcBef>
                <a:spcPts val="1200"/>
              </a:spcBef>
              <a:buSzPct val="90000"/>
              <a:buFont typeface="Wingdings" pitchFamily="2" charset="2"/>
              <a:buChar char="v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336550" algn="l" defTabSz="914400" rtl="0" eaLnBrk="1" latinLnBrk="0" hangingPunct="1">
              <a:spcBef>
                <a:spcPts val="12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Char char="v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946275" indent="-346075" algn="l" defTabSz="914400" rtl="0" eaLnBrk="1" latinLnBrk="0" hangingPunct="1">
              <a:spcBef>
                <a:spcPts val="1200"/>
              </a:spcBef>
              <a:buSzPct val="90000"/>
              <a:buFont typeface="Wingdings" pitchFamily="2" charset="2"/>
              <a:buChar char="v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90763" indent="-344488" algn="l" defTabSz="914400" rtl="0" eaLnBrk="1" latinLnBrk="0" hangingPunct="1">
              <a:spcBef>
                <a:spcPct val="200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Char char="v"/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625725" indent="-344488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v"/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970213" indent="-344488" algn="l" defTabSz="914400" rtl="0" eaLnBrk="1" latinLnBrk="0" hangingPunct="1">
              <a:spcBef>
                <a:spcPct val="200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Char char="v"/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313113" indent="-344488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v"/>
              <a:defRPr lang="en-US"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SzPct val="100000"/>
              <a:buFont typeface="Wingdings" pitchFamily="2" charset="2"/>
              <a:buNone/>
            </a:pPr>
            <a:r>
              <a:rPr lang="en-US" sz="1400" dirty="0" smtClean="0">
                <a:solidFill>
                  <a:schemeClr val="tx1"/>
                </a:solidFill>
              </a:rPr>
              <a:t>Plots courtesy of Y. Tachibana</a:t>
            </a:r>
          </a:p>
          <a:p>
            <a:pPr marL="0" indent="0">
              <a:spcBef>
                <a:spcPts val="0"/>
              </a:spcBef>
              <a:buSzPct val="100000"/>
              <a:buFont typeface="Wingdings" pitchFamily="2" charset="2"/>
              <a:buNone/>
            </a:pPr>
            <a:r>
              <a:rPr lang="en-US" sz="1400" dirty="0" smtClean="0">
                <a:solidFill>
                  <a:schemeClr val="tx1"/>
                </a:solidFill>
              </a:rPr>
              <a:t>For illustration only</a:t>
            </a:r>
            <a:endParaRPr lang="en-US" sz="1400" dirty="0">
              <a:solidFill>
                <a:schemeClr val="tx1"/>
              </a:solidFill>
            </a:endParaRPr>
          </a:p>
        </p:txBody>
      </p:sp>
      <p:grpSp>
        <p:nvGrpSpPr>
          <p:cNvPr id="58" name="Group 57"/>
          <p:cNvGrpSpPr/>
          <p:nvPr/>
        </p:nvGrpSpPr>
        <p:grpSpPr>
          <a:xfrm>
            <a:off x="1519979" y="3306924"/>
            <a:ext cx="7482909" cy="1270693"/>
            <a:chOff x="1519979" y="3306924"/>
            <a:chExt cx="7482909" cy="1270693"/>
          </a:xfrm>
        </p:grpSpPr>
        <p:sp>
          <p:nvSpPr>
            <p:cNvPr id="49" name="TextBox 48"/>
            <p:cNvSpPr txBox="1"/>
            <p:nvPr/>
          </p:nvSpPr>
          <p:spPr>
            <a:xfrm>
              <a:off x="1519979" y="3315498"/>
              <a:ext cx="831715" cy="307777"/>
            </a:xfrm>
            <a:prstGeom prst="rect">
              <a:avLst/>
            </a:prstGeom>
            <a:ln w="25400">
              <a:solidFill>
                <a:srgbClr val="7030A0"/>
              </a:solidFill>
            </a:ln>
            <a:effectLst>
              <a:outerShdw blurRad="50800" dist="762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latin typeface="Consolas" charset="0"/>
                  <a:ea typeface="Consolas" charset="0"/>
                  <a:cs typeface="Consolas" charset="0"/>
                </a:rPr>
                <a:t>100 s</a:t>
              </a:r>
              <a:endParaRPr lang="en-US" sz="1400" b="1" dirty="0">
                <a:latin typeface="Consolas" charset="0"/>
                <a:ea typeface="Consolas" charset="0"/>
                <a:cs typeface="Consolas" charset="0"/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3616830" y="3311211"/>
              <a:ext cx="831715" cy="307777"/>
            </a:xfrm>
            <a:prstGeom prst="rect">
              <a:avLst/>
            </a:prstGeom>
            <a:ln w="25400">
              <a:solidFill>
                <a:srgbClr val="7030A0"/>
              </a:solidFill>
            </a:ln>
            <a:effectLst>
              <a:outerShdw blurRad="50800" dist="762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latin typeface="Consolas" charset="0"/>
                  <a:ea typeface="Consolas" charset="0"/>
                  <a:cs typeface="Consolas" charset="0"/>
                </a:rPr>
                <a:t>100 s</a:t>
              </a:r>
              <a:endParaRPr lang="en-US" sz="1400" b="1" dirty="0">
                <a:latin typeface="Consolas" charset="0"/>
                <a:ea typeface="Consolas" charset="0"/>
                <a:cs typeface="Consolas" charset="0"/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5695380" y="3306924"/>
              <a:ext cx="831715" cy="307777"/>
            </a:xfrm>
            <a:prstGeom prst="rect">
              <a:avLst/>
            </a:prstGeom>
            <a:ln w="25400">
              <a:solidFill>
                <a:srgbClr val="7030A0"/>
              </a:solidFill>
            </a:ln>
            <a:effectLst>
              <a:outerShdw blurRad="50800" dist="762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latin typeface="Consolas" charset="0"/>
                  <a:ea typeface="Consolas" charset="0"/>
                  <a:cs typeface="Consolas" charset="0"/>
                </a:rPr>
                <a:t>100 s</a:t>
              </a:r>
              <a:endParaRPr lang="en-US" sz="1400" b="1" dirty="0">
                <a:latin typeface="Consolas" charset="0"/>
                <a:ea typeface="Consolas" charset="0"/>
                <a:cs typeface="Consolas" charset="0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1519979" y="4269840"/>
              <a:ext cx="831715" cy="307777"/>
            </a:xfrm>
            <a:prstGeom prst="rect">
              <a:avLst/>
            </a:prstGeom>
            <a:ln w="25400">
              <a:solidFill>
                <a:srgbClr val="7030A0"/>
              </a:solidFill>
            </a:ln>
            <a:effectLst>
              <a:outerShdw blurRad="50800" dist="762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latin typeface="Consolas" charset="0"/>
                  <a:ea typeface="Consolas" charset="0"/>
                  <a:cs typeface="Consolas" charset="0"/>
                </a:rPr>
                <a:t>1 s</a:t>
              </a:r>
              <a:endParaRPr lang="en-US" sz="1400" b="1" dirty="0">
                <a:latin typeface="Consolas" charset="0"/>
                <a:ea typeface="Consolas" charset="0"/>
                <a:cs typeface="Consolas" charset="0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3616830" y="4265553"/>
              <a:ext cx="831715" cy="307777"/>
            </a:xfrm>
            <a:prstGeom prst="rect">
              <a:avLst/>
            </a:prstGeom>
            <a:ln w="25400">
              <a:solidFill>
                <a:srgbClr val="7030A0"/>
              </a:solidFill>
            </a:ln>
            <a:effectLst>
              <a:outerShdw blurRad="50800" dist="762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latin typeface="Consolas" charset="0"/>
                  <a:ea typeface="Consolas" charset="0"/>
                  <a:cs typeface="Consolas" charset="0"/>
                </a:rPr>
                <a:t>1 s</a:t>
              </a:r>
              <a:endParaRPr lang="en-US" sz="1400" b="1" dirty="0">
                <a:latin typeface="Consolas" charset="0"/>
                <a:ea typeface="Consolas" charset="0"/>
                <a:cs typeface="Consolas" charset="0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5695380" y="4261266"/>
              <a:ext cx="831715" cy="307777"/>
            </a:xfrm>
            <a:prstGeom prst="rect">
              <a:avLst/>
            </a:prstGeom>
            <a:ln w="25400">
              <a:solidFill>
                <a:srgbClr val="7030A0"/>
              </a:solidFill>
            </a:ln>
            <a:effectLst>
              <a:outerShdw blurRad="50800" dist="762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latin typeface="Consolas" charset="0"/>
                  <a:ea typeface="Consolas" charset="0"/>
                  <a:cs typeface="Consolas" charset="0"/>
                </a:rPr>
                <a:t>1 s</a:t>
              </a:r>
              <a:endParaRPr lang="en-US" sz="1400" b="1" dirty="0">
                <a:latin typeface="Consolas" charset="0"/>
                <a:ea typeface="Consolas" charset="0"/>
                <a:cs typeface="Consolas" charset="0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7549844" y="3568200"/>
              <a:ext cx="1453044" cy="615553"/>
            </a:xfrm>
            <a:prstGeom prst="rect">
              <a:avLst/>
            </a:prstGeom>
            <a:ln w="25400">
              <a:solidFill>
                <a:srgbClr val="7030A0"/>
              </a:solidFill>
            </a:ln>
            <a:effectLst>
              <a:outerShdw blurRad="50800" dist="762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latin typeface="Symbol" charset="2"/>
                  <a:ea typeface="Symbol" charset="2"/>
                  <a:cs typeface="Symbol" charset="2"/>
                </a:rPr>
                <a:t>S</a:t>
              </a:r>
              <a:r>
                <a:rPr lang="en-US" sz="2000" b="1" dirty="0" smtClean="0">
                  <a:latin typeface="Consolas" charset="0"/>
                  <a:ea typeface="Consolas" charset="0"/>
                  <a:cs typeface="Consolas" charset="0"/>
                </a:rPr>
                <a:t> =</a:t>
              </a:r>
              <a:r>
                <a:rPr lang="en-US" sz="1400" b="1" dirty="0" smtClean="0">
                  <a:latin typeface="Consolas" charset="0"/>
                  <a:ea typeface="Consolas" charset="0"/>
                  <a:cs typeface="Consolas" charset="0"/>
                </a:rPr>
                <a:t> n *</a:t>
              </a:r>
              <a:br>
                <a:rPr lang="en-US" sz="1400" b="1" dirty="0" smtClean="0">
                  <a:latin typeface="Consolas" charset="0"/>
                  <a:ea typeface="Consolas" charset="0"/>
                  <a:cs typeface="Consolas" charset="0"/>
                </a:rPr>
              </a:br>
              <a:r>
                <a:rPr lang="en-US" sz="1400" b="1" dirty="0" smtClean="0">
                  <a:latin typeface="Consolas" charset="0"/>
                  <a:ea typeface="Consolas" charset="0"/>
                  <a:cs typeface="Consolas" charset="0"/>
                </a:rPr>
                <a:t>(100 s + x)</a:t>
              </a:r>
              <a:endParaRPr lang="en-US" sz="1400" b="1" dirty="0">
                <a:latin typeface="Consolas" charset="0"/>
                <a:ea typeface="Consolas" charset="0"/>
                <a:cs typeface="Consolas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19637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6142" y="17394"/>
            <a:ext cx="7691719" cy="952500"/>
          </a:xfrm>
        </p:spPr>
        <p:txBody>
          <a:bodyPr/>
          <a:lstStyle/>
          <a:p>
            <a:r>
              <a:rPr lang="en-US" dirty="0" smtClean="0"/>
              <a:t>Sequential Tasks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JETSCAPE Framework - Kauder</a:t>
            </a:r>
            <a:endParaRPr lang="en-US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1/6/18</a:t>
            </a:r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EACD6-A525-4B49-8009-7F09B4461B46}" type="slidenum">
              <a:rPr lang="en-US" smtClean="0"/>
              <a:t>18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64831" y="1087830"/>
            <a:ext cx="5530549" cy="470601"/>
          </a:xfrm>
        </p:spPr>
        <p:txBody>
          <a:bodyPr>
            <a:noAutofit/>
          </a:bodyPr>
          <a:lstStyle/>
          <a:p>
            <a:pPr marL="0" indent="0">
              <a:spcBef>
                <a:spcPts val="1200"/>
              </a:spcBef>
              <a:buSzPct val="100000"/>
              <a:buNone/>
            </a:pPr>
            <a:r>
              <a:rPr lang="en-US" sz="2200" b="1" dirty="0" smtClean="0">
                <a:solidFill>
                  <a:schemeClr val="tx1"/>
                </a:solidFill>
              </a:rPr>
              <a:t>With these numbers</a:t>
            </a:r>
            <a:r>
              <a:rPr lang="en-US" sz="2200" b="1" smtClean="0">
                <a:solidFill>
                  <a:schemeClr val="tx1"/>
                </a:solidFill>
              </a:rPr>
              <a:t>, negligible gain</a:t>
            </a:r>
            <a:endParaRPr lang="en-US" sz="2200" b="1" dirty="0" smtClean="0">
              <a:solidFill>
                <a:schemeClr val="tx1"/>
              </a:solidFill>
            </a:endParaRPr>
          </a:p>
        </p:txBody>
      </p:sp>
      <p:grpSp>
        <p:nvGrpSpPr>
          <p:cNvPr id="47" name="Group 46"/>
          <p:cNvGrpSpPr/>
          <p:nvPr/>
        </p:nvGrpSpPr>
        <p:grpSpPr>
          <a:xfrm>
            <a:off x="1368185" y="1618230"/>
            <a:ext cx="6407629" cy="3678729"/>
            <a:chOff x="1524000" y="1563254"/>
            <a:chExt cx="6407629" cy="3678729"/>
          </a:xfrm>
        </p:grpSpPr>
        <p:grpSp>
          <p:nvGrpSpPr>
            <p:cNvPr id="34" name="Group 33"/>
            <p:cNvGrpSpPr/>
            <p:nvPr/>
          </p:nvGrpSpPr>
          <p:grpSpPr>
            <a:xfrm>
              <a:off x="1524000" y="2758160"/>
              <a:ext cx="6224358" cy="2483823"/>
              <a:chOff x="1049414" y="1881811"/>
              <a:chExt cx="6224358" cy="2483823"/>
            </a:xfrm>
          </p:grpSpPr>
          <p:sp>
            <p:nvSpPr>
              <p:cNvPr id="10" name="TextBox 9"/>
              <p:cNvSpPr txBox="1"/>
              <p:nvPr/>
            </p:nvSpPr>
            <p:spPr>
              <a:xfrm>
                <a:off x="2228850" y="2074515"/>
                <a:ext cx="895350" cy="400110"/>
              </a:xfrm>
              <a:prstGeom prst="rect">
                <a:avLst/>
              </a:prstGeom>
              <a:ln>
                <a:solidFill>
                  <a:srgbClr val="0070C0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b="1" dirty="0" smtClean="0">
                    <a:latin typeface="Consolas" charset="0"/>
                    <a:ea typeface="Consolas" charset="0"/>
                    <a:cs typeface="Consolas" charset="0"/>
                  </a:rPr>
                  <a:t>t1</a:t>
                </a:r>
                <a:endParaRPr lang="en-US" sz="2000" b="1" dirty="0">
                  <a:latin typeface="Consolas" charset="0"/>
                  <a:ea typeface="Consolas" charset="0"/>
                  <a:cs typeface="Consolas" charset="0"/>
                </a:endParaRPr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4303636" y="2070496"/>
                <a:ext cx="895350" cy="400110"/>
              </a:xfrm>
              <a:prstGeom prst="rect">
                <a:avLst/>
              </a:prstGeom>
              <a:ln>
                <a:solidFill>
                  <a:srgbClr val="0070C0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b="1" dirty="0" smtClean="0">
                    <a:latin typeface="Consolas" charset="0"/>
                    <a:ea typeface="Consolas" charset="0"/>
                    <a:cs typeface="Consolas" charset="0"/>
                  </a:rPr>
                  <a:t>t1</a:t>
                </a:r>
                <a:endParaRPr lang="en-US" sz="2000" b="1" dirty="0">
                  <a:latin typeface="Consolas" charset="0"/>
                  <a:ea typeface="Consolas" charset="0"/>
                  <a:cs typeface="Consolas" charset="0"/>
                </a:endParaRPr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6378422" y="2066477"/>
                <a:ext cx="895350" cy="400110"/>
              </a:xfrm>
              <a:prstGeom prst="rect">
                <a:avLst/>
              </a:prstGeom>
              <a:ln>
                <a:solidFill>
                  <a:srgbClr val="0070C0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b="1" dirty="0" smtClean="0">
                    <a:latin typeface="Consolas" charset="0"/>
                    <a:ea typeface="Consolas" charset="0"/>
                    <a:cs typeface="Consolas" charset="0"/>
                  </a:rPr>
                  <a:t>t2</a:t>
                </a:r>
                <a:endParaRPr lang="en-US" sz="2000" b="1" dirty="0">
                  <a:latin typeface="Consolas" charset="0"/>
                  <a:ea typeface="Consolas" charset="0"/>
                  <a:cs typeface="Consolas" charset="0"/>
                </a:endParaRPr>
              </a:p>
            </p:txBody>
          </p:sp>
          <p:cxnSp>
            <p:nvCxnSpPr>
              <p:cNvPr id="19" name="Straight Arrow Connector 18"/>
              <p:cNvCxnSpPr/>
              <p:nvPr/>
            </p:nvCxnSpPr>
            <p:spPr>
              <a:xfrm flipV="1">
                <a:off x="1049414" y="2274570"/>
                <a:ext cx="1179436" cy="4019"/>
              </a:xfrm>
              <a:prstGeom prst="straightConnector1">
                <a:avLst/>
              </a:prstGeom>
              <a:ln w="50800">
                <a:solidFill>
                  <a:srgbClr val="0070C0"/>
                </a:solidFill>
                <a:headEnd w="lg" len="lg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TextBox 19"/>
              <p:cNvSpPr txBox="1"/>
              <p:nvPr/>
            </p:nvSpPr>
            <p:spPr>
              <a:xfrm>
                <a:off x="1201208" y="1889849"/>
                <a:ext cx="87584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 smtClean="0"/>
                  <a:t>Hydro</a:t>
                </a:r>
                <a:endParaRPr lang="en-US" dirty="0"/>
              </a:p>
            </p:txBody>
          </p:sp>
          <p:cxnSp>
            <p:nvCxnSpPr>
              <p:cNvPr id="23" name="Straight Arrow Connector 22"/>
              <p:cNvCxnSpPr/>
              <p:nvPr/>
            </p:nvCxnSpPr>
            <p:spPr>
              <a:xfrm flipV="1">
                <a:off x="5198986" y="2266532"/>
                <a:ext cx="1179436" cy="4019"/>
              </a:xfrm>
              <a:prstGeom prst="straightConnector1">
                <a:avLst/>
              </a:prstGeom>
              <a:ln w="50800">
                <a:solidFill>
                  <a:srgbClr val="0070C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TextBox 23"/>
              <p:cNvSpPr txBox="1"/>
              <p:nvPr/>
            </p:nvSpPr>
            <p:spPr>
              <a:xfrm>
                <a:off x="5350780" y="1881811"/>
                <a:ext cx="87584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 smtClean="0"/>
                  <a:t>Hydro</a:t>
                </a:r>
                <a:endParaRPr lang="en-US" dirty="0"/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2228850" y="3573023"/>
                <a:ext cx="895350" cy="400110"/>
              </a:xfrm>
              <a:prstGeom prst="rect">
                <a:avLst/>
              </a:prstGeom>
              <a:ln>
                <a:solidFill>
                  <a:srgbClr val="C00000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b="1" dirty="0" smtClean="0">
                    <a:latin typeface="Consolas" charset="0"/>
                    <a:ea typeface="Consolas" charset="0"/>
                    <a:cs typeface="Consolas" charset="0"/>
                  </a:rPr>
                  <a:t>t0</a:t>
                </a:r>
                <a:endParaRPr lang="en-US" sz="2000" b="1" dirty="0">
                  <a:latin typeface="Consolas" charset="0"/>
                  <a:ea typeface="Consolas" charset="0"/>
                  <a:cs typeface="Consolas" charset="0"/>
                </a:endParaRPr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4303636" y="3569004"/>
                <a:ext cx="895350" cy="400110"/>
              </a:xfrm>
              <a:prstGeom prst="rect">
                <a:avLst/>
              </a:prstGeom>
              <a:ln>
                <a:solidFill>
                  <a:srgbClr val="C00000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b="1" dirty="0" smtClean="0">
                    <a:latin typeface="Consolas" charset="0"/>
                    <a:ea typeface="Consolas" charset="0"/>
                    <a:cs typeface="Consolas" charset="0"/>
                  </a:rPr>
                  <a:t>t1</a:t>
                </a:r>
                <a:endParaRPr lang="en-US" sz="2000" b="1" dirty="0">
                  <a:latin typeface="Consolas" charset="0"/>
                  <a:ea typeface="Consolas" charset="0"/>
                  <a:cs typeface="Consolas" charset="0"/>
                </a:endParaRPr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6378422" y="3564985"/>
                <a:ext cx="895350" cy="400110"/>
              </a:xfrm>
              <a:prstGeom prst="rect">
                <a:avLst/>
              </a:prstGeom>
              <a:ln>
                <a:solidFill>
                  <a:srgbClr val="C00000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b="1" dirty="0" smtClean="0">
                    <a:latin typeface="Consolas" charset="0"/>
                    <a:ea typeface="Consolas" charset="0"/>
                    <a:cs typeface="Consolas" charset="0"/>
                  </a:rPr>
                  <a:t>t2</a:t>
                </a:r>
                <a:endParaRPr lang="en-US" sz="2000" b="1" dirty="0">
                  <a:latin typeface="Consolas" charset="0"/>
                  <a:ea typeface="Consolas" charset="0"/>
                  <a:cs typeface="Consolas" charset="0"/>
                </a:endParaRP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1201208" y="3996302"/>
                <a:ext cx="87584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 err="1" smtClean="0"/>
                  <a:t>Eloss</a:t>
                </a:r>
                <a:endParaRPr lang="en-US" dirty="0"/>
              </a:p>
            </p:txBody>
          </p:sp>
          <p:cxnSp>
            <p:nvCxnSpPr>
              <p:cNvPr id="30" name="Straight Arrow Connector 29"/>
              <p:cNvCxnSpPr/>
              <p:nvPr/>
            </p:nvCxnSpPr>
            <p:spPr>
              <a:xfrm flipV="1">
                <a:off x="3124200" y="3773078"/>
                <a:ext cx="1179436" cy="4019"/>
              </a:xfrm>
              <a:prstGeom prst="straightConnector1">
                <a:avLst/>
              </a:prstGeom>
              <a:ln w="50800">
                <a:solidFill>
                  <a:srgbClr val="C0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1" name="TextBox 30"/>
              <p:cNvSpPr txBox="1"/>
              <p:nvPr/>
            </p:nvSpPr>
            <p:spPr>
              <a:xfrm>
                <a:off x="3275994" y="3996302"/>
                <a:ext cx="87584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 err="1"/>
                  <a:t>Eloss</a:t>
                </a:r>
                <a:endParaRPr lang="en-US" dirty="0"/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5350780" y="3988264"/>
                <a:ext cx="87584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 err="1"/>
                  <a:t>Eloss</a:t>
                </a:r>
                <a:endParaRPr lang="en-US" dirty="0"/>
              </a:p>
            </p:txBody>
          </p:sp>
        </p:grpSp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18469" y="1563254"/>
              <a:ext cx="1261895" cy="1071249"/>
            </a:xfrm>
            <a:prstGeom prst="rect">
              <a:avLst/>
            </a:prstGeom>
          </p:spPr>
        </p:pic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69735" y="1587524"/>
              <a:ext cx="1261894" cy="1052322"/>
            </a:xfrm>
            <a:prstGeom prst="rect">
              <a:avLst/>
            </a:prstGeom>
          </p:spPr>
        </p:pic>
      </p:grpSp>
      <p:sp useBgFill="1">
        <p:nvSpPr>
          <p:cNvPr id="48" name="Content Placeholder 3"/>
          <p:cNvSpPr txBox="1">
            <a:spLocks/>
          </p:cNvSpPr>
          <p:nvPr/>
        </p:nvSpPr>
        <p:spPr>
          <a:xfrm>
            <a:off x="6204568" y="885555"/>
            <a:ext cx="2690553" cy="505427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457200" indent="-457200" algn="l" defTabSz="914400" rtl="0" eaLnBrk="1" latinLnBrk="0" hangingPunct="1">
              <a:spcBef>
                <a:spcPts val="2400"/>
              </a:spcBef>
              <a:buSzPct val="90000"/>
              <a:buFont typeface="Wingdings" pitchFamily="2" charset="2"/>
              <a:buChar char="v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914400" indent="-457200" algn="l" defTabSz="914400" rtl="0" eaLnBrk="1" latinLnBrk="0" hangingPunct="1">
              <a:spcBef>
                <a:spcPts val="12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Char char="v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63650" indent="-349250" algn="l" defTabSz="914400" rtl="0" eaLnBrk="1" latinLnBrk="0" hangingPunct="1">
              <a:spcBef>
                <a:spcPts val="1200"/>
              </a:spcBef>
              <a:buSzPct val="90000"/>
              <a:buFont typeface="Wingdings" pitchFamily="2" charset="2"/>
              <a:buChar char="v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336550" algn="l" defTabSz="914400" rtl="0" eaLnBrk="1" latinLnBrk="0" hangingPunct="1">
              <a:spcBef>
                <a:spcPts val="12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Char char="v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946275" indent="-346075" algn="l" defTabSz="914400" rtl="0" eaLnBrk="1" latinLnBrk="0" hangingPunct="1">
              <a:spcBef>
                <a:spcPts val="1200"/>
              </a:spcBef>
              <a:buSzPct val="90000"/>
              <a:buFont typeface="Wingdings" pitchFamily="2" charset="2"/>
              <a:buChar char="v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90763" indent="-344488" algn="l" defTabSz="914400" rtl="0" eaLnBrk="1" latinLnBrk="0" hangingPunct="1">
              <a:spcBef>
                <a:spcPct val="200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Char char="v"/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625725" indent="-344488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v"/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970213" indent="-344488" algn="l" defTabSz="914400" rtl="0" eaLnBrk="1" latinLnBrk="0" hangingPunct="1">
              <a:spcBef>
                <a:spcPct val="200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Char char="v"/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313113" indent="-344488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v"/>
              <a:defRPr lang="en-US"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SzPct val="100000"/>
              <a:buFont typeface="Wingdings" pitchFamily="2" charset="2"/>
              <a:buNone/>
            </a:pPr>
            <a:r>
              <a:rPr lang="en-US" sz="1400" dirty="0" smtClean="0">
                <a:solidFill>
                  <a:schemeClr val="tx1"/>
                </a:solidFill>
              </a:rPr>
              <a:t>Plots courtesy of Y. Tachibana</a:t>
            </a:r>
          </a:p>
          <a:p>
            <a:pPr marL="0" indent="0">
              <a:spcBef>
                <a:spcPts val="0"/>
              </a:spcBef>
              <a:buSzPct val="100000"/>
              <a:buFont typeface="Wingdings" pitchFamily="2" charset="2"/>
              <a:buNone/>
            </a:pPr>
            <a:r>
              <a:rPr lang="en-US" sz="1400" dirty="0" smtClean="0">
                <a:solidFill>
                  <a:schemeClr val="tx1"/>
                </a:solidFill>
              </a:rPr>
              <a:t>For illustration only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5695380" y="3306924"/>
            <a:ext cx="831715" cy="307777"/>
          </a:xfrm>
          <a:prstGeom prst="rect">
            <a:avLst/>
          </a:prstGeom>
          <a:ln w="25400">
            <a:solidFill>
              <a:srgbClr val="7030A0"/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atin typeface="Consolas" charset="0"/>
                <a:ea typeface="Consolas" charset="0"/>
                <a:cs typeface="Consolas" charset="0"/>
              </a:rPr>
              <a:t>100 s</a:t>
            </a:r>
            <a:endParaRPr lang="en-US" sz="1400" b="1" dirty="0">
              <a:latin typeface="Consolas" charset="0"/>
              <a:ea typeface="Consolas" charset="0"/>
              <a:cs typeface="Consolas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3616830" y="4265553"/>
            <a:ext cx="831715" cy="307777"/>
          </a:xfrm>
          <a:prstGeom prst="rect">
            <a:avLst/>
          </a:prstGeom>
          <a:ln w="25400">
            <a:solidFill>
              <a:srgbClr val="7030A0"/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atin typeface="Consolas" charset="0"/>
                <a:ea typeface="Consolas" charset="0"/>
                <a:cs typeface="Consolas" charset="0"/>
              </a:rPr>
              <a:t>1 s</a:t>
            </a:r>
            <a:endParaRPr lang="en-US" sz="1400" b="1" dirty="0">
              <a:latin typeface="Consolas" charset="0"/>
              <a:ea typeface="Consolas" charset="0"/>
              <a:cs typeface="Consolas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7549844" y="3569723"/>
            <a:ext cx="1453044" cy="615553"/>
          </a:xfrm>
          <a:prstGeom prst="rect">
            <a:avLst/>
          </a:prstGeom>
          <a:ln w="25400">
            <a:solidFill>
              <a:srgbClr val="7030A0"/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Symbol" charset="2"/>
                <a:ea typeface="Symbol" charset="2"/>
                <a:cs typeface="Symbol" charset="2"/>
              </a:rPr>
              <a:t>S</a:t>
            </a:r>
            <a:r>
              <a:rPr lang="en-US" sz="2000" b="1" dirty="0" smtClean="0">
                <a:latin typeface="Consolas" charset="0"/>
                <a:ea typeface="Consolas" charset="0"/>
                <a:cs typeface="Consolas" charset="0"/>
              </a:rPr>
              <a:t> =</a:t>
            </a:r>
            <a:r>
              <a:rPr lang="en-US" sz="1400" b="1" dirty="0" smtClean="0">
                <a:latin typeface="Consolas" charset="0"/>
                <a:ea typeface="Consolas" charset="0"/>
                <a:cs typeface="Consolas" charset="0"/>
              </a:rPr>
              <a:t> n *</a:t>
            </a:r>
            <a:br>
              <a:rPr lang="en-US" sz="1400" b="1" dirty="0" smtClean="0">
                <a:latin typeface="Consolas" charset="0"/>
                <a:ea typeface="Consolas" charset="0"/>
                <a:cs typeface="Consolas" charset="0"/>
              </a:rPr>
            </a:br>
            <a:r>
              <a:rPr lang="en-US" sz="1400" b="1" dirty="0" smtClean="0">
                <a:latin typeface="Consolas" charset="0"/>
                <a:ea typeface="Consolas" charset="0"/>
                <a:cs typeface="Consolas" charset="0"/>
              </a:rPr>
              <a:t>(101 s + x’)</a:t>
            </a:r>
            <a:endParaRPr lang="en-US" sz="1400" b="1" dirty="0">
              <a:latin typeface="Consolas" charset="0"/>
              <a:ea typeface="Consolas" charset="0"/>
              <a:cs typeface="Consolas" charset="0"/>
            </a:endParaRPr>
          </a:p>
        </p:txBody>
      </p:sp>
      <p:cxnSp>
        <p:nvCxnSpPr>
          <p:cNvPr id="7" name="Straight Arrow Connector 6"/>
          <p:cNvCxnSpPr>
            <a:stCxn id="10" idx="2"/>
            <a:endCxn id="25" idx="0"/>
          </p:cNvCxnSpPr>
          <p:nvPr/>
        </p:nvCxnSpPr>
        <p:spPr>
          <a:xfrm>
            <a:off x="2995296" y="3405950"/>
            <a:ext cx="0" cy="1098398"/>
          </a:xfrm>
          <a:prstGeom prst="straightConnector1">
            <a:avLst/>
          </a:prstGeom>
          <a:ln w="38100"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>
            <a:stCxn id="26" idx="0"/>
            <a:endCxn id="14" idx="2"/>
          </p:cNvCxnSpPr>
          <p:nvPr/>
        </p:nvCxnSpPr>
        <p:spPr>
          <a:xfrm flipV="1">
            <a:off x="5070082" y="3401931"/>
            <a:ext cx="0" cy="1098398"/>
          </a:xfrm>
          <a:prstGeom prst="straightConnector1">
            <a:avLst/>
          </a:prstGeom>
          <a:ln w="38100"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/>
          <p:cNvCxnSpPr/>
          <p:nvPr/>
        </p:nvCxnSpPr>
        <p:spPr>
          <a:xfrm flipV="1">
            <a:off x="7592543" y="4690981"/>
            <a:ext cx="1179436" cy="4019"/>
          </a:xfrm>
          <a:prstGeom prst="straightConnector1">
            <a:avLst/>
          </a:prstGeom>
          <a:ln w="50800"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/>
          <p:cNvCxnSpPr>
            <a:stCxn id="16" idx="2"/>
            <a:endCxn id="27" idx="0"/>
          </p:cNvCxnSpPr>
          <p:nvPr/>
        </p:nvCxnSpPr>
        <p:spPr>
          <a:xfrm>
            <a:off x="7144868" y="3397912"/>
            <a:ext cx="0" cy="1098398"/>
          </a:xfrm>
          <a:prstGeom prst="straightConnector1">
            <a:avLst/>
          </a:prstGeom>
          <a:ln w="38100"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21262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6142" y="17394"/>
            <a:ext cx="7691719" cy="952500"/>
          </a:xfrm>
        </p:spPr>
        <p:txBody>
          <a:bodyPr/>
          <a:lstStyle/>
          <a:p>
            <a:r>
              <a:rPr lang="en-US" dirty="0" smtClean="0"/>
              <a:t>Considerations for v2.0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JETSCAPE Framework - Kauder</a:t>
            </a:r>
            <a:endParaRPr lang="en-US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1/6/18</a:t>
            </a:r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EACD6-A525-4B49-8009-7F09B4461B46}" type="slidenum">
              <a:rPr lang="en-US" smtClean="0"/>
              <a:t>19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74320" y="1085851"/>
            <a:ext cx="4377690" cy="4046444"/>
          </a:xfrm>
        </p:spPr>
        <p:txBody>
          <a:bodyPr>
            <a:noAutofit/>
          </a:bodyPr>
          <a:lstStyle/>
          <a:p>
            <a:pPr marL="0" indent="0">
              <a:spcBef>
                <a:spcPts val="1200"/>
              </a:spcBef>
              <a:buSzPct val="100000"/>
              <a:buNone/>
            </a:pPr>
            <a:r>
              <a:rPr lang="en-US" sz="2200" b="1" dirty="0" smtClean="0">
                <a:solidFill>
                  <a:schemeClr val="tx1"/>
                </a:solidFill>
              </a:rPr>
              <a:t>Concurrent Running is coming</a:t>
            </a:r>
          </a:p>
          <a:p>
            <a:pPr marL="0" indent="0">
              <a:spcBef>
                <a:spcPts val="1200"/>
              </a:spcBef>
              <a:buSzPct val="100000"/>
              <a:buNone/>
            </a:pPr>
            <a:r>
              <a:rPr lang="en-US" sz="2200" b="1" dirty="0" smtClean="0">
                <a:solidFill>
                  <a:schemeClr val="tx1"/>
                </a:solidFill>
              </a:rPr>
              <a:t>Parallel computing is coming</a:t>
            </a:r>
          </a:p>
          <a:p>
            <a:pPr>
              <a:spcBef>
                <a:spcPts val="1200"/>
              </a:spcBef>
              <a:buSzPct val="100000"/>
              <a:buFont typeface="Wingdings" charset="2"/>
              <a:buChar char="v"/>
            </a:pPr>
            <a:r>
              <a:rPr lang="en-US" sz="2200" dirty="0" smtClean="0">
                <a:solidFill>
                  <a:schemeClr val="tx1"/>
                </a:solidFill>
              </a:rPr>
              <a:t>Robust inter-task</a:t>
            </a:r>
            <a:br>
              <a:rPr lang="en-US" sz="2200" dirty="0" smtClean="0">
                <a:solidFill>
                  <a:schemeClr val="tx1"/>
                </a:solidFill>
              </a:rPr>
            </a:br>
            <a:r>
              <a:rPr lang="en-US" sz="2200" dirty="0" smtClean="0">
                <a:solidFill>
                  <a:schemeClr val="tx1"/>
                </a:solidFill>
              </a:rPr>
              <a:t>communication </a:t>
            </a:r>
          </a:p>
          <a:p>
            <a:pPr>
              <a:spcBef>
                <a:spcPts val="1200"/>
              </a:spcBef>
              <a:buSzPct val="100000"/>
              <a:buFont typeface="Wingdings" charset="2"/>
              <a:buChar char="v"/>
            </a:pPr>
            <a:r>
              <a:rPr lang="en-US" sz="2200" dirty="0" smtClean="0">
                <a:solidFill>
                  <a:schemeClr val="tx1"/>
                </a:solidFill>
              </a:rPr>
              <a:t>Tools for intra-task parallelism</a:t>
            </a:r>
          </a:p>
          <a:p>
            <a:pPr>
              <a:spcBef>
                <a:spcPts val="1200"/>
              </a:spcBef>
              <a:buSzPct val="100000"/>
              <a:buFont typeface="Wingdings" charset="2"/>
              <a:buChar char="v"/>
            </a:pPr>
            <a:r>
              <a:rPr lang="en-US" sz="2200" dirty="0" smtClean="0">
                <a:solidFill>
                  <a:schemeClr val="tx1"/>
                </a:solidFill>
              </a:rPr>
              <a:t>R&amp;D for task parallelism if it becomes advantageous</a:t>
            </a:r>
          </a:p>
          <a:p>
            <a:pPr>
              <a:spcBef>
                <a:spcPts val="1200"/>
              </a:spcBef>
              <a:buSzPct val="100000"/>
              <a:buFont typeface="Wingdings" charset="2"/>
              <a:buChar char="v"/>
            </a:pPr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7" name="Content Placeholder 3"/>
          <p:cNvSpPr txBox="1">
            <a:spLocks/>
          </p:cNvSpPr>
          <p:nvPr/>
        </p:nvSpPr>
        <p:spPr>
          <a:xfrm>
            <a:off x="4652010" y="1134558"/>
            <a:ext cx="4377690" cy="404644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457200" indent="-457200" algn="l" defTabSz="914400" rtl="0" eaLnBrk="1" latinLnBrk="0" hangingPunct="1">
              <a:spcBef>
                <a:spcPts val="2400"/>
              </a:spcBef>
              <a:buSzPct val="90000"/>
              <a:buFont typeface="Wingdings" pitchFamily="2" charset="2"/>
              <a:buChar char="v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914400" indent="-457200" algn="l" defTabSz="914400" rtl="0" eaLnBrk="1" latinLnBrk="0" hangingPunct="1">
              <a:spcBef>
                <a:spcPts val="12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Char char="v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63650" indent="-349250" algn="l" defTabSz="914400" rtl="0" eaLnBrk="1" latinLnBrk="0" hangingPunct="1">
              <a:spcBef>
                <a:spcPts val="1200"/>
              </a:spcBef>
              <a:buSzPct val="90000"/>
              <a:buFont typeface="Wingdings" pitchFamily="2" charset="2"/>
              <a:buChar char="v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336550" algn="l" defTabSz="914400" rtl="0" eaLnBrk="1" latinLnBrk="0" hangingPunct="1">
              <a:spcBef>
                <a:spcPts val="12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Char char="v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946275" indent="-346075" algn="l" defTabSz="914400" rtl="0" eaLnBrk="1" latinLnBrk="0" hangingPunct="1">
              <a:spcBef>
                <a:spcPts val="1200"/>
              </a:spcBef>
              <a:buSzPct val="90000"/>
              <a:buFont typeface="Wingdings" pitchFamily="2" charset="2"/>
              <a:buChar char="v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90763" indent="-344488" algn="l" defTabSz="914400" rtl="0" eaLnBrk="1" latinLnBrk="0" hangingPunct="1">
              <a:spcBef>
                <a:spcPct val="200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Char char="v"/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625725" indent="-344488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v"/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970213" indent="-344488" algn="l" defTabSz="914400" rtl="0" eaLnBrk="1" latinLnBrk="0" hangingPunct="1">
              <a:spcBef>
                <a:spcPct val="200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Char char="v"/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313113" indent="-344488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v"/>
              <a:defRPr lang="en-US"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200"/>
              </a:spcBef>
              <a:buSzPct val="100000"/>
              <a:buFont typeface="Wingdings" pitchFamily="2" charset="2"/>
              <a:buNone/>
            </a:pPr>
            <a:r>
              <a:rPr lang="en-US" sz="2200" b="1" dirty="0" smtClean="0">
                <a:solidFill>
                  <a:schemeClr val="tx1"/>
                </a:solidFill>
              </a:rPr>
              <a:t>How that can happen</a:t>
            </a:r>
          </a:p>
          <a:p>
            <a:pPr>
              <a:spcBef>
                <a:spcPts val="1200"/>
              </a:spcBef>
              <a:buSzPct val="100000"/>
              <a:buFont typeface="Wingdings" charset="2"/>
              <a:buChar char="v"/>
            </a:pPr>
            <a:r>
              <a:rPr lang="en-US" sz="2200" dirty="0" smtClean="0">
                <a:solidFill>
                  <a:schemeClr val="tx1"/>
                </a:solidFill>
              </a:rPr>
              <a:t>Drastic Hydro speedup</a:t>
            </a:r>
          </a:p>
          <a:p>
            <a:pPr>
              <a:spcBef>
                <a:spcPts val="1200"/>
              </a:spcBef>
              <a:buSzPct val="100000"/>
              <a:buFont typeface="Wingdings" charset="2"/>
              <a:buChar char="v"/>
            </a:pPr>
            <a:r>
              <a:rPr lang="en-US" sz="2200" dirty="0" smtClean="0">
                <a:solidFill>
                  <a:schemeClr val="tx1"/>
                </a:solidFill>
              </a:rPr>
              <a:t>Complex </a:t>
            </a:r>
            <a:r>
              <a:rPr lang="en-US" sz="2200" dirty="0" err="1" smtClean="0">
                <a:solidFill>
                  <a:schemeClr val="tx1"/>
                </a:solidFill>
              </a:rPr>
              <a:t>Eloss</a:t>
            </a:r>
            <a:endParaRPr lang="en-US" sz="2200" dirty="0">
              <a:solidFill>
                <a:schemeClr val="tx1"/>
              </a:solidFill>
            </a:endParaRPr>
          </a:p>
          <a:p>
            <a:pPr>
              <a:spcBef>
                <a:spcPts val="1200"/>
              </a:spcBef>
              <a:buSzPct val="100000"/>
              <a:buFont typeface="Wingdings" charset="2"/>
              <a:buChar char="v"/>
            </a:pPr>
            <a:r>
              <a:rPr lang="en-US" sz="2200" dirty="0" smtClean="0">
                <a:solidFill>
                  <a:schemeClr val="tx1"/>
                </a:solidFill>
              </a:rPr>
              <a:t>Expensive tasks that can/must interface with Hydro, i.e.</a:t>
            </a:r>
            <a:br>
              <a:rPr lang="en-US" sz="2200" dirty="0" smtClean="0">
                <a:solidFill>
                  <a:schemeClr val="tx1"/>
                </a:solidFill>
              </a:rPr>
            </a:br>
            <a:r>
              <a:rPr lang="en-US" sz="2200" dirty="0" err="1" smtClean="0">
                <a:solidFill>
                  <a:schemeClr val="tx1"/>
                </a:solidFill>
              </a:rPr>
              <a:t>Particulization</a:t>
            </a:r>
            <a:r>
              <a:rPr lang="en-US" sz="2200" dirty="0" smtClean="0">
                <a:solidFill>
                  <a:schemeClr val="tx1"/>
                </a:solidFill>
              </a:rPr>
              <a:t>, Hadronization</a:t>
            </a:r>
          </a:p>
          <a:p>
            <a:pPr>
              <a:spcBef>
                <a:spcPts val="1200"/>
              </a:spcBef>
              <a:buSzPct val="100000"/>
              <a:buFont typeface="Wingdings" charset="2"/>
              <a:buChar char="v"/>
            </a:pPr>
            <a:r>
              <a:rPr lang="en-US" sz="2200" dirty="0" smtClean="0">
                <a:solidFill>
                  <a:schemeClr val="tx1"/>
                </a:solidFill>
              </a:rPr>
              <a:t>New ideas</a:t>
            </a:r>
            <a:endParaRPr lang="en-US" sz="2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2324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Working </a:t>
            </a:r>
            <a:r>
              <a:rPr lang="en-US" dirty="0"/>
              <a:t>Session </a:t>
            </a:r>
            <a:r>
              <a:rPr lang="en-US" dirty="0" smtClean="0"/>
              <a:t>Recap</a:t>
            </a:r>
          </a:p>
          <a:p>
            <a:r>
              <a:rPr lang="en-US" dirty="0" smtClean="0"/>
              <a:t>From 0.1 to 1.0</a:t>
            </a:r>
          </a:p>
          <a:p>
            <a:r>
              <a:rPr lang="en-US" dirty="0" smtClean="0"/>
              <a:t>JETSCAPE 1.x</a:t>
            </a:r>
          </a:p>
          <a:p>
            <a:r>
              <a:rPr lang="en-US" dirty="0" smtClean="0"/>
              <a:t>JETSCAPE 2.0</a:t>
            </a:r>
          </a:p>
          <a:p>
            <a:pPr lvl="1"/>
            <a:r>
              <a:rPr lang="en-US" dirty="0" smtClean="0"/>
              <a:t>Concurrent running vs Parallelization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JETSCAPE Framework - Kauder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1/6/18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EACD6-A525-4B49-8009-7F09B4461B46}" type="slidenum">
              <a:rPr lang="en-US" smtClean="0"/>
              <a:t>2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44259" y="1379647"/>
            <a:ext cx="3473602" cy="217808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08571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6142" y="17394"/>
            <a:ext cx="7691719" cy="952500"/>
          </a:xfrm>
        </p:spPr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JETSCAPE Framework - Kauder</a:t>
            </a:r>
            <a:endParaRPr lang="en-US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1/6/18</a:t>
            </a:r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EACD6-A525-4B49-8009-7F09B4461B46}" type="slidenum">
              <a:rPr lang="en-US" smtClean="0"/>
              <a:t>20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726142" y="1322295"/>
            <a:ext cx="7960658" cy="3809999"/>
          </a:xfrm>
        </p:spPr>
        <p:txBody>
          <a:bodyPr>
            <a:noAutofit/>
          </a:bodyPr>
          <a:lstStyle/>
          <a:p>
            <a:pPr>
              <a:spcBef>
                <a:spcPts val="1200"/>
              </a:spcBef>
              <a:buSzPct val="100000"/>
              <a:buFont typeface="Wingdings" charset="2"/>
              <a:buChar char="v"/>
            </a:pPr>
            <a:r>
              <a:rPr lang="en-US" sz="2200" dirty="0" smtClean="0">
                <a:solidFill>
                  <a:schemeClr val="tx1"/>
                </a:solidFill>
              </a:rPr>
              <a:t>Very </a:t>
            </a:r>
            <a:r>
              <a:rPr lang="en-US" sz="2200" dirty="0">
                <a:solidFill>
                  <a:schemeClr val="tx1"/>
                </a:solidFill>
              </a:rPr>
              <a:t>productive </a:t>
            </a:r>
            <a:r>
              <a:rPr lang="en-US" sz="2200" dirty="0" smtClean="0">
                <a:solidFill>
                  <a:schemeClr val="tx1"/>
                </a:solidFill>
              </a:rPr>
              <a:t>working session</a:t>
            </a:r>
            <a:br>
              <a:rPr lang="en-US" sz="2200" dirty="0" smtClean="0">
                <a:solidFill>
                  <a:schemeClr val="tx1"/>
                </a:solidFill>
              </a:rPr>
            </a:br>
            <a:r>
              <a:rPr lang="en-US" sz="2200" dirty="0" smtClean="0">
                <a:solidFill>
                  <a:schemeClr val="tx1"/>
                </a:solidFill>
                <a:sym typeface="Wingdings"/>
              </a:rPr>
              <a:t> Crucial feedback to iron out remaining bugs </a:t>
            </a:r>
            <a:br>
              <a:rPr lang="en-US" sz="2200" dirty="0" smtClean="0">
                <a:solidFill>
                  <a:schemeClr val="tx1"/>
                </a:solidFill>
                <a:sym typeface="Wingdings"/>
              </a:rPr>
            </a:br>
            <a:r>
              <a:rPr lang="en-US" sz="2200" dirty="0" smtClean="0">
                <a:solidFill>
                  <a:schemeClr val="tx1"/>
                </a:solidFill>
                <a:sym typeface="Wingdings"/>
              </a:rPr>
              <a:t>and stream-line the framework</a:t>
            </a:r>
          </a:p>
          <a:p>
            <a:pPr>
              <a:spcBef>
                <a:spcPts val="1200"/>
              </a:spcBef>
              <a:buSzPct val="100000"/>
              <a:buFont typeface="Wingdings" charset="2"/>
              <a:buChar char="v"/>
            </a:pPr>
            <a:endParaRPr lang="en-US" sz="2200" dirty="0">
              <a:solidFill>
                <a:schemeClr val="tx1"/>
              </a:solidFill>
            </a:endParaRPr>
          </a:p>
          <a:p>
            <a:pPr>
              <a:spcBef>
                <a:spcPts val="1200"/>
              </a:spcBef>
              <a:buSzPct val="100000"/>
              <a:buFont typeface="Wingdings" charset="2"/>
              <a:buChar char="v"/>
            </a:pPr>
            <a:r>
              <a:rPr lang="en-US" sz="2200" dirty="0" smtClean="0">
                <a:solidFill>
                  <a:schemeClr val="tx1"/>
                </a:solidFill>
              </a:rPr>
              <a:t>Feature-frozen with physics module(s) </a:t>
            </a:r>
            <a:br>
              <a:rPr lang="en-US" sz="2200" dirty="0" smtClean="0">
                <a:solidFill>
                  <a:schemeClr val="tx1"/>
                </a:solidFill>
              </a:rPr>
            </a:br>
            <a:r>
              <a:rPr lang="en-US" sz="2200" dirty="0" smtClean="0">
                <a:solidFill>
                  <a:schemeClr val="tx1"/>
                </a:solidFill>
              </a:rPr>
              <a:t>at every step from Initial State through Hadronization</a:t>
            </a:r>
            <a:br>
              <a:rPr lang="en-US" sz="2200" dirty="0" smtClean="0">
                <a:solidFill>
                  <a:schemeClr val="tx1"/>
                </a:solidFill>
              </a:rPr>
            </a:br>
            <a:r>
              <a:rPr lang="en-US" sz="2200" dirty="0" smtClean="0">
                <a:solidFill>
                  <a:schemeClr val="tx1"/>
                </a:solidFill>
                <a:sym typeface="Wingdings"/>
              </a:rPr>
              <a:t> </a:t>
            </a:r>
            <a:r>
              <a:rPr lang="en-US" sz="2200" b="1" dirty="0" smtClean="0">
                <a:solidFill>
                  <a:schemeClr val="tx1"/>
                </a:solidFill>
                <a:sym typeface="Wingdings"/>
              </a:rPr>
              <a:t>Full focus on first release of JETSCAPE 1.0</a:t>
            </a:r>
          </a:p>
          <a:p>
            <a:pPr>
              <a:spcBef>
                <a:spcPts val="1200"/>
              </a:spcBef>
              <a:buSzPct val="100000"/>
              <a:buFont typeface="Wingdings" charset="2"/>
              <a:buChar char="v"/>
            </a:pPr>
            <a:endParaRPr lang="en-US" sz="2200" b="1" dirty="0">
              <a:solidFill>
                <a:schemeClr val="tx1"/>
              </a:solidFill>
              <a:sym typeface="Wingdings"/>
            </a:endParaRPr>
          </a:p>
          <a:p>
            <a:pPr>
              <a:spcBef>
                <a:spcPts val="1200"/>
              </a:spcBef>
              <a:buSzPct val="100000"/>
              <a:buFont typeface="Wingdings" charset="2"/>
              <a:buChar char="v"/>
            </a:pPr>
            <a:r>
              <a:rPr lang="en-US" sz="2200" dirty="0" smtClean="0">
                <a:solidFill>
                  <a:schemeClr val="tx1"/>
                </a:solidFill>
                <a:sym typeface="Wingdings"/>
              </a:rPr>
              <a:t>R&amp;D for 2.0 is underway</a:t>
            </a:r>
            <a:endParaRPr lang="en-US" sz="2200" dirty="0" smtClean="0">
              <a:solidFill>
                <a:schemeClr val="tx1"/>
              </a:solidFill>
            </a:endParaRPr>
          </a:p>
          <a:p>
            <a:pPr>
              <a:spcBef>
                <a:spcPts val="1200"/>
              </a:spcBef>
              <a:buSzPct val="100000"/>
              <a:buFont typeface="Wingdings" charset="2"/>
              <a:buChar char="v"/>
            </a:pPr>
            <a:endParaRPr lang="en-US" sz="2200" dirty="0">
              <a:solidFill>
                <a:schemeClr val="tx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0890" y="147908"/>
            <a:ext cx="1908811" cy="146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354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6142" y="17394"/>
            <a:ext cx="7691719" cy="952500"/>
          </a:xfrm>
        </p:spPr>
        <p:txBody>
          <a:bodyPr/>
          <a:lstStyle/>
          <a:p>
            <a:r>
              <a:rPr lang="en-US" dirty="0" smtClean="0"/>
              <a:t>JETSCAPE </a:t>
            </a:r>
            <a:r>
              <a:rPr lang="en-US" dirty="0"/>
              <a:t>0.1 </a:t>
            </a:r>
            <a:r>
              <a:rPr lang="en-US" dirty="0" smtClean="0">
                <a:latin typeface="Symbol" charset="2"/>
                <a:ea typeface="Symbol" charset="2"/>
                <a:cs typeface="Symbol" charset="2"/>
              </a:rPr>
              <a:t>b</a:t>
            </a:r>
            <a:endParaRPr lang="en-US" dirty="0">
              <a:latin typeface="Symbol" charset="2"/>
              <a:ea typeface="Symbol" charset="2"/>
              <a:cs typeface="Symbol" charset="2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9128" y="898652"/>
            <a:ext cx="4138488" cy="3865010"/>
          </a:xfrm>
          <a:ln>
            <a:noFill/>
          </a:ln>
        </p:spPr>
        <p:txBody>
          <a:bodyPr>
            <a:noAutofit/>
          </a:bodyPr>
          <a:lstStyle/>
          <a:p>
            <a:pPr marL="365760" indent="-365760">
              <a:spcBef>
                <a:spcPts val="1200"/>
              </a:spcBef>
              <a:buSzPct val="100000"/>
              <a:buFont typeface="Wingdings" charset="2"/>
              <a:buChar char="ü"/>
            </a:pPr>
            <a:r>
              <a:rPr lang="en-US" dirty="0">
                <a:ln>
                  <a:solidFill>
                    <a:srgbClr val="92D050"/>
                  </a:solidFill>
                </a:ln>
                <a:solidFill>
                  <a:srgbClr val="FF6600"/>
                </a:solidFill>
              </a:rPr>
              <a:t>Installation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JETSCAPE Framework - Kauder</a:t>
            </a:r>
            <a:endParaRPr lang="en-US"/>
          </a:p>
        </p:txBody>
      </p:sp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1/6/18</a:t>
            </a:r>
            <a:endParaRPr lang="en-US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EACD6-A525-4B49-8009-7F09B4461B46}" type="slidenum">
              <a:rPr lang="en-US" smtClean="0"/>
              <a:t>3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722" y="2630062"/>
            <a:ext cx="3797300" cy="2133600"/>
          </a:xfrm>
          <a:prstGeom prst="rect">
            <a:avLst/>
          </a:prstGeom>
        </p:spPr>
      </p:pic>
      <p:sp>
        <p:nvSpPr>
          <p:cNvPr id="12" name="Content Placeholder 2"/>
          <p:cNvSpPr txBox="1">
            <a:spLocks/>
          </p:cNvSpPr>
          <p:nvPr/>
        </p:nvSpPr>
        <p:spPr>
          <a:xfrm>
            <a:off x="4227616" y="898644"/>
            <a:ext cx="4459184" cy="4211706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457200" indent="-457200" algn="l" defTabSz="914400" rtl="0" eaLnBrk="1" latinLnBrk="0" hangingPunct="1">
              <a:spcBef>
                <a:spcPts val="2400"/>
              </a:spcBef>
              <a:buSzPct val="90000"/>
              <a:buFont typeface="Wingdings" pitchFamily="2" charset="2"/>
              <a:buChar char="v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914400" indent="-457200" algn="l" defTabSz="914400" rtl="0" eaLnBrk="1" latinLnBrk="0" hangingPunct="1">
              <a:spcBef>
                <a:spcPts val="12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Char char="v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63650" indent="-349250" algn="l" defTabSz="914400" rtl="0" eaLnBrk="1" latinLnBrk="0" hangingPunct="1">
              <a:spcBef>
                <a:spcPts val="1200"/>
              </a:spcBef>
              <a:buSzPct val="90000"/>
              <a:buFont typeface="Wingdings" pitchFamily="2" charset="2"/>
              <a:buChar char="v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336550" algn="l" defTabSz="914400" rtl="0" eaLnBrk="1" latinLnBrk="0" hangingPunct="1">
              <a:spcBef>
                <a:spcPts val="12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Char char="v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946275" indent="-346075" algn="l" defTabSz="914400" rtl="0" eaLnBrk="1" latinLnBrk="0" hangingPunct="1">
              <a:spcBef>
                <a:spcPts val="1200"/>
              </a:spcBef>
              <a:buSzPct val="90000"/>
              <a:buFont typeface="Wingdings" pitchFamily="2" charset="2"/>
              <a:buChar char="v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90763" indent="-344488" algn="l" defTabSz="914400" rtl="0" eaLnBrk="1" latinLnBrk="0" hangingPunct="1">
              <a:spcBef>
                <a:spcPct val="200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Char char="v"/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625725" indent="-344488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v"/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970213" indent="-344488" algn="l" defTabSz="914400" rtl="0" eaLnBrk="1" latinLnBrk="0" hangingPunct="1">
              <a:spcBef>
                <a:spcPct val="200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Char char="v"/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313113" indent="-344488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v"/>
              <a:defRPr lang="en-US"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200"/>
              </a:spcBef>
              <a:buSzPct val="100000"/>
              <a:buFont typeface="Wingdings" charset="2"/>
              <a:buChar char="v"/>
            </a:pPr>
            <a:r>
              <a:rPr lang="en-US" sz="2000" dirty="0" smtClean="0">
                <a:solidFill>
                  <a:schemeClr val="tx1"/>
                </a:solidFill>
              </a:rPr>
              <a:t>Prerequisites:</a:t>
            </a:r>
          </a:p>
          <a:p>
            <a:pPr lvl="1">
              <a:buSzPct val="100000"/>
              <a:buFont typeface="Wingdings" charset="2"/>
              <a:buChar char="v"/>
            </a:pPr>
            <a:r>
              <a:rPr lang="en-US" sz="2000" dirty="0" smtClean="0">
                <a:solidFill>
                  <a:schemeClr val="tx1"/>
                </a:solidFill>
              </a:rPr>
              <a:t>C++11 support (clang ≥ 3.3, </a:t>
            </a:r>
            <a:r>
              <a:rPr lang="en-US" sz="2000" dirty="0" err="1" smtClean="0">
                <a:solidFill>
                  <a:schemeClr val="tx1"/>
                </a:solidFill>
              </a:rPr>
              <a:t>gcc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>
                <a:solidFill>
                  <a:schemeClr val="tx1"/>
                </a:solidFill>
              </a:rPr>
              <a:t>≥ </a:t>
            </a:r>
            <a:r>
              <a:rPr lang="en-US" sz="2000" dirty="0" smtClean="0">
                <a:solidFill>
                  <a:schemeClr val="tx1"/>
                </a:solidFill>
              </a:rPr>
              <a:t>4.8.1)</a:t>
            </a:r>
          </a:p>
          <a:p>
            <a:pPr lvl="1">
              <a:buSzPct val="100000"/>
              <a:buFont typeface="Wingdings" charset="2"/>
              <a:buChar char="v"/>
            </a:pPr>
            <a:r>
              <a:rPr lang="en-US" sz="2000" dirty="0" err="1" smtClean="0">
                <a:solidFill>
                  <a:schemeClr val="tx1"/>
                </a:solidFill>
              </a:rPr>
              <a:t>cmake</a:t>
            </a:r>
            <a:r>
              <a:rPr lang="en-US" sz="2000" dirty="0" smtClean="0">
                <a:solidFill>
                  <a:schemeClr val="tx1"/>
                </a:solidFill>
              </a:rPr>
              <a:t> v3</a:t>
            </a:r>
            <a:r>
              <a:rPr lang="en-US" sz="2000" dirty="0" smtClean="0">
                <a:solidFill>
                  <a:schemeClr val="tx1"/>
                </a:solidFill>
              </a:rPr>
              <a:t>, </a:t>
            </a:r>
            <a:r>
              <a:rPr lang="en-US" sz="2000" dirty="0" err="1" smtClean="0">
                <a:solidFill>
                  <a:schemeClr val="tx1"/>
                </a:solidFill>
              </a:rPr>
              <a:t>zlib</a:t>
            </a:r>
            <a:endParaRPr lang="en-US" sz="2000" dirty="0" smtClean="0">
              <a:solidFill>
                <a:schemeClr val="tx1"/>
              </a:solidFill>
            </a:endParaRPr>
          </a:p>
          <a:p>
            <a:pPr>
              <a:spcBef>
                <a:spcPts val="600"/>
              </a:spcBef>
              <a:buSzPct val="100000"/>
              <a:buFont typeface="Wingdings" charset="2"/>
              <a:buChar char="v"/>
            </a:pPr>
            <a:r>
              <a:rPr lang="en-US" sz="2000" dirty="0" smtClean="0">
                <a:solidFill>
                  <a:schemeClr val="tx1"/>
                </a:solidFill>
              </a:rPr>
              <a:t>Download, unpack</a:t>
            </a:r>
          </a:p>
          <a:p>
            <a:pPr>
              <a:spcBef>
                <a:spcPts val="600"/>
              </a:spcBef>
              <a:buSzPct val="100000"/>
              <a:buFont typeface="Wingdings" charset="2"/>
              <a:buChar char="v"/>
            </a:pPr>
            <a:r>
              <a:rPr lang="en-US" sz="2000" dirty="0" smtClean="0">
                <a:solidFill>
                  <a:schemeClr val="tx1"/>
                </a:solidFill>
              </a:rPr>
              <a:t>Build in build directory</a:t>
            </a:r>
            <a:endParaRPr lang="en-US" sz="2000" dirty="0" smtClean="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9B23E599-8F44-46D3-9132-E08E78F4FED4}"/>
              </a:ext>
            </a:extLst>
          </p:cNvPr>
          <p:cNvSpPr/>
          <p:nvPr/>
        </p:nvSpPr>
        <p:spPr>
          <a:xfrm>
            <a:off x="4760026" y="3633863"/>
            <a:ext cx="3586348" cy="954107"/>
          </a:xfrm>
          <a:prstGeom prst="rect">
            <a:avLst/>
          </a:prstGeom>
          <a:solidFill>
            <a:schemeClr val="accent1">
              <a:alpha val="15000"/>
            </a:schemeClr>
          </a:solidFill>
          <a:ln>
            <a:solidFill>
              <a:schemeClr val="accent1">
                <a:alpha val="44000"/>
              </a:schemeClr>
            </a:solidFill>
          </a:ln>
        </p:spPr>
        <p:txBody>
          <a:bodyPr wrap="square">
            <a:spAutoFit/>
          </a:bodyPr>
          <a:lstStyle/>
          <a:p>
            <a:pPr marL="285750" indent="-285750">
              <a:buFont typeface=".AppleSystemUIFont" charset="-120"/>
              <a:buChar char="%"/>
            </a:pPr>
            <a:r>
              <a:rPr lang="en-US" sz="1400" dirty="0" err="1" smtClean="0">
                <a:solidFill>
                  <a:srgbClr val="00206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mkdir</a:t>
            </a:r>
            <a:r>
              <a:rPr lang="en-US" sz="1400" dirty="0" smtClean="0">
                <a:solidFill>
                  <a:srgbClr val="00206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400" dirty="0">
                <a:solidFill>
                  <a:srgbClr val="00206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JETSCAPE-SCHOOL/build</a:t>
            </a:r>
          </a:p>
          <a:p>
            <a:pPr marL="285750" indent="-285750">
              <a:buFont typeface=".AppleSystemUIFont" charset="-120"/>
              <a:buChar char="%"/>
            </a:pPr>
            <a:r>
              <a:rPr lang="en-US" sz="1400" dirty="0" smtClean="0">
                <a:solidFill>
                  <a:srgbClr val="00206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cd JETSCAPE-SCHOOL/build</a:t>
            </a:r>
          </a:p>
          <a:p>
            <a:pPr marL="285750" indent="-285750">
              <a:buFont typeface=".AppleSystemUIFont" charset="-120"/>
              <a:buChar char="%"/>
            </a:pPr>
            <a:r>
              <a:rPr lang="en-US" sz="1400" dirty="0" err="1" smtClean="0">
                <a:solidFill>
                  <a:srgbClr val="00206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cmake</a:t>
            </a:r>
            <a:r>
              <a:rPr lang="en-US" sz="1400" dirty="0" smtClean="0">
                <a:solidFill>
                  <a:srgbClr val="00206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..</a:t>
            </a:r>
          </a:p>
          <a:p>
            <a:pPr marL="285750" indent="-285750">
              <a:buFont typeface=".AppleSystemUIFont" charset="-120"/>
              <a:buChar char="%"/>
            </a:pPr>
            <a:r>
              <a:rPr lang="en-US" sz="1400" dirty="0" smtClean="0">
                <a:solidFill>
                  <a:srgbClr val="00206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make</a:t>
            </a:r>
            <a:endParaRPr lang="en-US" sz="1400" dirty="0">
              <a:solidFill>
                <a:srgbClr val="002060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7385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6142" y="17394"/>
            <a:ext cx="7691719" cy="952500"/>
          </a:xfrm>
        </p:spPr>
        <p:txBody>
          <a:bodyPr/>
          <a:lstStyle/>
          <a:p>
            <a:r>
              <a:rPr lang="en-US" dirty="0" smtClean="0"/>
              <a:t>JETSCAPE </a:t>
            </a:r>
            <a:r>
              <a:rPr lang="en-US" dirty="0"/>
              <a:t>0.1 </a:t>
            </a:r>
            <a:r>
              <a:rPr lang="en-US" dirty="0" smtClean="0">
                <a:latin typeface="Symbol" charset="2"/>
                <a:ea typeface="Symbol" charset="2"/>
                <a:cs typeface="Symbol" charset="2"/>
              </a:rPr>
              <a:t>b</a:t>
            </a:r>
            <a:endParaRPr lang="en-US" dirty="0">
              <a:latin typeface="Symbol" charset="2"/>
              <a:ea typeface="Symbol" charset="2"/>
              <a:cs typeface="Symbol" charset="2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9128" y="898652"/>
            <a:ext cx="4138488" cy="3865010"/>
          </a:xfrm>
          <a:ln>
            <a:noFill/>
          </a:ln>
        </p:spPr>
        <p:txBody>
          <a:bodyPr>
            <a:noAutofit/>
          </a:bodyPr>
          <a:lstStyle/>
          <a:p>
            <a:pPr marL="365760" indent="-365760">
              <a:spcBef>
                <a:spcPts val="1200"/>
              </a:spcBef>
              <a:buSzPct val="100000"/>
              <a:buFont typeface="Wingdings" charset="2"/>
              <a:buChar char="ü"/>
            </a:pPr>
            <a:r>
              <a:rPr lang="en-US" dirty="0" smtClean="0">
                <a:ln>
                  <a:solidFill>
                    <a:srgbClr val="92D050"/>
                  </a:solidFill>
                </a:ln>
                <a:solidFill>
                  <a:srgbClr val="FF6600"/>
                </a:solidFill>
              </a:rPr>
              <a:t>Installation</a:t>
            </a:r>
          </a:p>
          <a:p>
            <a:pPr marL="365760" indent="-365760">
              <a:spcBef>
                <a:spcPts val="1200"/>
              </a:spcBef>
              <a:buSzPct val="100000"/>
              <a:buFont typeface="Wingdings" charset="2"/>
              <a:buChar char="ü"/>
            </a:pPr>
            <a:r>
              <a:rPr lang="en-US" dirty="0" smtClean="0">
                <a:ln>
                  <a:solidFill>
                    <a:srgbClr val="92D050"/>
                  </a:solidFill>
                </a:ln>
                <a:solidFill>
                  <a:srgbClr val="FF6600"/>
                </a:solidFill>
              </a:rPr>
              <a:t>Extending the Framework</a:t>
            </a:r>
            <a:endParaRPr lang="en-US" dirty="0">
              <a:ln>
                <a:solidFill>
                  <a:srgbClr val="92D050"/>
                </a:solidFill>
              </a:ln>
              <a:solidFill>
                <a:srgbClr val="FF66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JETSCAPE Framework - Kauder</a:t>
            </a:r>
            <a:endParaRPr lang="en-US"/>
          </a:p>
        </p:txBody>
      </p:sp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1/6/18</a:t>
            </a:r>
            <a:endParaRPr lang="en-US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EACD6-A525-4B49-8009-7F09B4461B46}" type="slidenum">
              <a:rPr lang="en-US" smtClean="0"/>
              <a:t>4</a:t>
            </a:fld>
            <a:endParaRPr lang="en-US"/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4227616" y="898644"/>
            <a:ext cx="4459184" cy="4211706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457200" indent="-457200" algn="l" defTabSz="914400" rtl="0" eaLnBrk="1" latinLnBrk="0" hangingPunct="1">
              <a:spcBef>
                <a:spcPts val="2400"/>
              </a:spcBef>
              <a:buSzPct val="90000"/>
              <a:buFont typeface="Wingdings" pitchFamily="2" charset="2"/>
              <a:buChar char="v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914400" indent="-457200" algn="l" defTabSz="914400" rtl="0" eaLnBrk="1" latinLnBrk="0" hangingPunct="1">
              <a:spcBef>
                <a:spcPts val="12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Char char="v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63650" indent="-349250" algn="l" defTabSz="914400" rtl="0" eaLnBrk="1" latinLnBrk="0" hangingPunct="1">
              <a:spcBef>
                <a:spcPts val="1200"/>
              </a:spcBef>
              <a:buSzPct val="90000"/>
              <a:buFont typeface="Wingdings" pitchFamily="2" charset="2"/>
              <a:buChar char="v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336550" algn="l" defTabSz="914400" rtl="0" eaLnBrk="1" latinLnBrk="0" hangingPunct="1">
              <a:spcBef>
                <a:spcPts val="12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Char char="v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946275" indent="-346075" algn="l" defTabSz="914400" rtl="0" eaLnBrk="1" latinLnBrk="0" hangingPunct="1">
              <a:spcBef>
                <a:spcPts val="1200"/>
              </a:spcBef>
              <a:buSzPct val="90000"/>
              <a:buFont typeface="Wingdings" pitchFamily="2" charset="2"/>
              <a:buChar char="v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90763" indent="-344488" algn="l" defTabSz="914400" rtl="0" eaLnBrk="1" latinLnBrk="0" hangingPunct="1">
              <a:spcBef>
                <a:spcPct val="200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Char char="v"/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625725" indent="-344488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v"/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970213" indent="-344488" algn="l" defTabSz="914400" rtl="0" eaLnBrk="1" latinLnBrk="0" hangingPunct="1">
              <a:spcBef>
                <a:spcPct val="200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Char char="v"/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313113" indent="-344488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v"/>
              <a:defRPr lang="en-US"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200"/>
              </a:spcBef>
              <a:buSzPct val="100000"/>
              <a:buFont typeface="Wingdings" charset="2"/>
              <a:buChar char="v"/>
            </a:pPr>
            <a:r>
              <a:rPr lang="en-US" sz="2000" dirty="0" smtClean="0">
                <a:solidFill>
                  <a:schemeClr val="tx1"/>
                </a:solidFill>
              </a:rPr>
              <a:t>General:</a:t>
            </a:r>
          </a:p>
          <a:p>
            <a:pPr lvl="1">
              <a:buSzPct val="100000"/>
              <a:buFont typeface="Wingdings" charset="2"/>
              <a:buChar char="v"/>
            </a:pPr>
            <a:r>
              <a:rPr lang="en-US" sz="2000" dirty="0" smtClean="0">
                <a:solidFill>
                  <a:schemeClr val="tx1"/>
                </a:solidFill>
              </a:rPr>
              <a:t>Derive from appropriate base</a:t>
            </a:r>
          </a:p>
          <a:p>
            <a:pPr lvl="1">
              <a:buSzPct val="100000"/>
              <a:buFont typeface="Wingdings" charset="2"/>
              <a:buChar char="v"/>
            </a:pPr>
            <a:r>
              <a:rPr lang="en-US" sz="2000" dirty="0" smtClean="0">
                <a:solidFill>
                  <a:schemeClr val="tx1"/>
                </a:solidFill>
              </a:rPr>
              <a:t>Task-Based: </a:t>
            </a:r>
          </a:p>
          <a:p>
            <a:pPr marL="457200" lvl="1" indent="0">
              <a:buSzPct val="100000"/>
              <a:buNone/>
            </a:pPr>
            <a:r>
              <a:rPr lang="en-US" sz="2000" dirty="0" smtClean="0">
                <a:solidFill>
                  <a:schemeClr val="tx1"/>
                </a:solidFill>
                <a:sym typeface="Wingdings"/>
              </a:rPr>
              <a:t> Override </a:t>
            </a:r>
            <a:r>
              <a:rPr lang="en-US" sz="2000" dirty="0" err="1" smtClean="0">
                <a:solidFill>
                  <a:srgbClr val="0070C0"/>
                </a:solidFill>
                <a:latin typeface="Consolas" charset="0"/>
                <a:ea typeface="Consolas" charset="0"/>
                <a:cs typeface="Consolas" charset="0"/>
                <a:sym typeface="Wingdings"/>
              </a:rPr>
              <a:t>Init</a:t>
            </a:r>
            <a:r>
              <a:rPr lang="en-US" sz="2000" dirty="0" smtClean="0">
                <a:solidFill>
                  <a:srgbClr val="0070C0"/>
                </a:solidFill>
                <a:latin typeface="Consolas" charset="0"/>
                <a:ea typeface="Consolas" charset="0"/>
                <a:cs typeface="Consolas" charset="0"/>
                <a:sym typeface="Wingdings"/>
              </a:rPr>
              <a:t>()</a:t>
            </a:r>
            <a:r>
              <a:rPr lang="en-US" sz="2000" dirty="0" smtClean="0">
                <a:solidFill>
                  <a:schemeClr val="tx1"/>
                </a:solidFill>
                <a:sym typeface="Wingdings"/>
              </a:rPr>
              <a:t> and </a:t>
            </a:r>
            <a:r>
              <a:rPr lang="en-US" sz="2000" dirty="0" smtClean="0">
                <a:solidFill>
                  <a:srgbClr val="0070C0"/>
                </a:solidFill>
                <a:latin typeface="Consolas" charset="0"/>
                <a:ea typeface="Consolas" charset="0"/>
                <a:cs typeface="Consolas" charset="0"/>
                <a:sym typeface="Wingdings"/>
              </a:rPr>
              <a:t>Exec()</a:t>
            </a:r>
            <a:endParaRPr lang="en-US" sz="2000" dirty="0" smtClean="0">
              <a:solidFill>
                <a:srgbClr val="0070C0"/>
              </a:solidFill>
              <a:latin typeface="Consolas" charset="0"/>
              <a:ea typeface="Consolas" charset="0"/>
              <a:cs typeface="Consolas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9B23E599-8F44-46D3-9132-E08E78F4FED4}"/>
              </a:ext>
            </a:extLst>
          </p:cNvPr>
          <p:cNvSpPr/>
          <p:nvPr/>
        </p:nvSpPr>
        <p:spPr>
          <a:xfrm>
            <a:off x="89128" y="1962057"/>
            <a:ext cx="4516583" cy="2246769"/>
          </a:xfrm>
          <a:prstGeom prst="rect">
            <a:avLst/>
          </a:prstGeom>
          <a:solidFill>
            <a:schemeClr val="accent1">
              <a:alpha val="15000"/>
            </a:schemeClr>
          </a:solidFill>
          <a:ln>
            <a:solidFill>
              <a:schemeClr val="accent1">
                <a:alpha val="44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chemeClr val="accent6"/>
                </a:solidFill>
                <a:latin typeface="Consolas" charset="0"/>
                <a:ea typeface="Consolas" charset="0"/>
                <a:cs typeface="Consolas" charset="0"/>
              </a:rPr>
              <a:t>using</a:t>
            </a:r>
            <a:r>
              <a:rPr lang="en-US" sz="1400" dirty="0" smtClean="0">
                <a:latin typeface="Consolas" charset="0"/>
                <a:ea typeface="Consolas" charset="0"/>
                <a:cs typeface="Consolas" charset="0"/>
              </a:rPr>
              <a:t> </a:t>
            </a:r>
            <a:r>
              <a:rPr lang="en-US" sz="1400" dirty="0" smtClean="0">
                <a:solidFill>
                  <a:srgbClr val="00B050"/>
                </a:solidFill>
                <a:latin typeface="Consolas" charset="0"/>
                <a:ea typeface="Consolas" charset="0"/>
                <a:cs typeface="Consolas" charset="0"/>
              </a:rPr>
              <a:t>namespace</a:t>
            </a:r>
            <a:r>
              <a:rPr lang="en-US" sz="1400" dirty="0" smtClean="0">
                <a:latin typeface="Consolas" charset="0"/>
                <a:ea typeface="Consolas" charset="0"/>
                <a:cs typeface="Consolas" charset="0"/>
              </a:rPr>
              <a:t> </a:t>
            </a:r>
            <a:r>
              <a:rPr lang="en-US" sz="1400" dirty="0" err="1">
                <a:latin typeface="Consolas" charset="0"/>
                <a:ea typeface="Consolas" charset="0"/>
                <a:cs typeface="Consolas" charset="0"/>
              </a:rPr>
              <a:t>Jetscape</a:t>
            </a:r>
            <a:r>
              <a:rPr lang="en-US" sz="1400" dirty="0">
                <a:latin typeface="Consolas" charset="0"/>
                <a:ea typeface="Consolas" charset="0"/>
                <a:cs typeface="Consolas" charset="0"/>
              </a:rPr>
              <a:t>;</a:t>
            </a:r>
          </a:p>
          <a:p>
            <a:r>
              <a:rPr lang="en-US" sz="1400" dirty="0" smtClean="0">
                <a:solidFill>
                  <a:srgbClr val="00AF4F"/>
                </a:solidFill>
                <a:latin typeface="Consolas" charset="0"/>
                <a:ea typeface="Consolas" charset="0"/>
                <a:cs typeface="Consolas" charset="0"/>
              </a:rPr>
              <a:t>class </a:t>
            </a:r>
            <a:r>
              <a:rPr lang="en-US" sz="1400" dirty="0" smtClean="0">
                <a:latin typeface="Consolas" charset="0"/>
                <a:ea typeface="Consolas" charset="0"/>
                <a:cs typeface="Consolas" charset="0"/>
              </a:rPr>
              <a:t>Hello </a:t>
            </a:r>
            <a:r>
              <a:rPr lang="en-US" sz="1400" dirty="0">
                <a:latin typeface="Consolas" charset="0"/>
                <a:ea typeface="Consolas" charset="0"/>
                <a:cs typeface="Consolas" charset="0"/>
              </a:rPr>
              <a:t>: </a:t>
            </a:r>
            <a:r>
              <a:rPr lang="en-US" sz="1400" dirty="0">
                <a:solidFill>
                  <a:schemeClr val="accent6"/>
                </a:solidFill>
                <a:latin typeface="Consolas" charset="0"/>
                <a:ea typeface="Consolas" charset="0"/>
                <a:cs typeface="Consolas" charset="0"/>
              </a:rPr>
              <a:t>public</a:t>
            </a:r>
            <a:r>
              <a:rPr lang="en-US" sz="1400" dirty="0" smtClean="0">
                <a:solidFill>
                  <a:srgbClr val="FFBF00"/>
                </a:solidFill>
                <a:latin typeface="Consolas" charset="0"/>
                <a:ea typeface="Consolas" charset="0"/>
                <a:cs typeface="Consolas" charset="0"/>
              </a:rPr>
              <a:t> </a:t>
            </a:r>
            <a:r>
              <a:rPr lang="en-US" sz="1400" dirty="0" err="1">
                <a:latin typeface="Consolas" charset="0"/>
                <a:ea typeface="Consolas" charset="0"/>
                <a:cs typeface="Consolas" charset="0"/>
              </a:rPr>
              <a:t>JetScapeTask</a:t>
            </a:r>
            <a:r>
              <a:rPr lang="en-US" sz="1400" dirty="0">
                <a:latin typeface="Consolas" charset="0"/>
                <a:ea typeface="Consolas" charset="0"/>
                <a:cs typeface="Consolas" charset="0"/>
              </a:rPr>
              <a:t> </a:t>
            </a:r>
            <a:r>
              <a:rPr lang="en-US" sz="1400" dirty="0" smtClean="0">
                <a:latin typeface="Consolas" charset="0"/>
                <a:ea typeface="Consolas" charset="0"/>
                <a:cs typeface="Consolas" charset="0"/>
              </a:rPr>
              <a:t>{</a:t>
            </a:r>
          </a:p>
          <a:p>
            <a:r>
              <a:rPr lang="en-US" sz="1400" dirty="0">
                <a:solidFill>
                  <a:srgbClr val="00AF4F"/>
                </a:solidFill>
                <a:latin typeface="Consolas" charset="0"/>
                <a:ea typeface="Consolas" charset="0"/>
                <a:cs typeface="Consolas" charset="0"/>
              </a:rPr>
              <a:t> </a:t>
            </a:r>
            <a:r>
              <a:rPr lang="en-US" sz="1400" dirty="0" smtClean="0">
                <a:solidFill>
                  <a:srgbClr val="00AF4F"/>
                </a:solidFill>
                <a:latin typeface="Consolas" charset="0"/>
                <a:ea typeface="Consolas" charset="0"/>
                <a:cs typeface="Consolas" charset="0"/>
              </a:rPr>
              <a:t>  virtual void </a:t>
            </a:r>
            <a:r>
              <a:rPr lang="en-US" sz="1400" dirty="0" err="1" smtClean="0">
                <a:latin typeface="Consolas" charset="0"/>
                <a:ea typeface="Consolas" charset="0"/>
                <a:cs typeface="Consolas" charset="0"/>
              </a:rPr>
              <a:t>Init</a:t>
            </a:r>
            <a:r>
              <a:rPr lang="en-US" sz="1400" dirty="0" smtClean="0">
                <a:latin typeface="Consolas" charset="0"/>
                <a:ea typeface="Consolas" charset="0"/>
                <a:cs typeface="Consolas" charset="0"/>
              </a:rPr>
              <a:t>() {</a:t>
            </a:r>
          </a:p>
          <a:p>
            <a:r>
              <a:rPr lang="en-US" sz="1400" dirty="0">
                <a:latin typeface="Consolas" charset="0"/>
                <a:ea typeface="Consolas" charset="0"/>
                <a:cs typeface="Consolas" charset="0"/>
              </a:rPr>
              <a:t> </a:t>
            </a:r>
            <a:r>
              <a:rPr lang="en-US" sz="1400" dirty="0" smtClean="0">
                <a:latin typeface="Consolas" charset="0"/>
                <a:ea typeface="Consolas" charset="0"/>
                <a:cs typeface="Consolas" charset="0"/>
              </a:rPr>
              <a:t>     s=“Hello World”;</a:t>
            </a:r>
          </a:p>
          <a:p>
            <a:r>
              <a:rPr lang="en-US" sz="1400" dirty="0" smtClean="0">
                <a:latin typeface="Consolas" charset="0"/>
                <a:ea typeface="Consolas" charset="0"/>
                <a:cs typeface="Consolas" charset="0"/>
              </a:rPr>
              <a:t>   };</a:t>
            </a:r>
          </a:p>
          <a:p>
            <a:r>
              <a:rPr lang="en-US" sz="1400" dirty="0" smtClean="0">
                <a:solidFill>
                  <a:srgbClr val="00AF4F"/>
                </a:solidFill>
                <a:latin typeface="Consolas" charset="0"/>
                <a:ea typeface="Consolas" charset="0"/>
                <a:cs typeface="Consolas" charset="0"/>
              </a:rPr>
              <a:t>   virtual </a:t>
            </a:r>
            <a:r>
              <a:rPr lang="en-US" sz="1400" dirty="0">
                <a:solidFill>
                  <a:srgbClr val="00AF4F"/>
                </a:solidFill>
                <a:latin typeface="Consolas" charset="0"/>
                <a:ea typeface="Consolas" charset="0"/>
                <a:cs typeface="Consolas" charset="0"/>
              </a:rPr>
              <a:t>void </a:t>
            </a:r>
            <a:r>
              <a:rPr lang="en-US" sz="1400" dirty="0">
                <a:latin typeface="Consolas" charset="0"/>
                <a:ea typeface="Consolas" charset="0"/>
                <a:cs typeface="Consolas" charset="0"/>
              </a:rPr>
              <a:t>Exec</a:t>
            </a:r>
            <a:r>
              <a:rPr lang="en-US" sz="1400" dirty="0" smtClean="0">
                <a:latin typeface="Consolas" charset="0"/>
                <a:ea typeface="Consolas" charset="0"/>
                <a:cs typeface="Consolas" charset="0"/>
              </a:rPr>
              <a:t>(){</a:t>
            </a:r>
          </a:p>
          <a:p>
            <a:r>
              <a:rPr lang="en-US" sz="1400" dirty="0">
                <a:latin typeface="Consolas" charset="0"/>
                <a:ea typeface="Consolas" charset="0"/>
                <a:cs typeface="Consolas" charset="0"/>
              </a:rPr>
              <a:t> </a:t>
            </a:r>
            <a:r>
              <a:rPr lang="en-US" sz="1400" dirty="0" smtClean="0">
                <a:latin typeface="Consolas" charset="0"/>
                <a:ea typeface="Consolas" charset="0"/>
                <a:cs typeface="Consolas" charset="0"/>
              </a:rPr>
              <a:t>     INFO &lt;&lt; s;</a:t>
            </a:r>
          </a:p>
          <a:p>
            <a:r>
              <a:rPr lang="en-US" sz="1400" dirty="0" smtClean="0">
                <a:latin typeface="Consolas" charset="0"/>
                <a:ea typeface="Consolas" charset="0"/>
                <a:cs typeface="Consolas" charset="0"/>
              </a:rPr>
              <a:t>   }; </a:t>
            </a:r>
          </a:p>
          <a:p>
            <a:r>
              <a:rPr lang="en-US" sz="1400" dirty="0" smtClean="0">
                <a:solidFill>
                  <a:schemeClr val="accent6"/>
                </a:solidFill>
                <a:latin typeface="Consolas" charset="0"/>
                <a:ea typeface="Consolas" charset="0"/>
                <a:cs typeface="Consolas" charset="0"/>
              </a:rPr>
              <a:t>protected</a:t>
            </a:r>
            <a:r>
              <a:rPr lang="en-US" sz="1400" dirty="0" smtClean="0">
                <a:latin typeface="Consolas" charset="0"/>
                <a:ea typeface="Consolas" charset="0"/>
                <a:cs typeface="Consolas" charset="0"/>
              </a:rPr>
              <a:t>:</a:t>
            </a:r>
          </a:p>
          <a:p>
            <a:r>
              <a:rPr lang="en-US" sz="1400" dirty="0" smtClean="0">
                <a:latin typeface="Consolas" charset="0"/>
                <a:ea typeface="Consolas" charset="0"/>
                <a:cs typeface="Consolas" charset="0"/>
              </a:rPr>
              <a:t>   </a:t>
            </a:r>
            <a:r>
              <a:rPr lang="en-US" sz="1400" dirty="0" smtClean="0">
                <a:solidFill>
                  <a:srgbClr val="00AF4F"/>
                </a:solidFill>
                <a:latin typeface="Consolas" charset="0"/>
                <a:ea typeface="Consolas" charset="0"/>
                <a:cs typeface="Consolas" charset="0"/>
              </a:rPr>
              <a:t>string </a:t>
            </a:r>
            <a:r>
              <a:rPr lang="en-US" sz="1400" dirty="0" smtClean="0">
                <a:latin typeface="Consolas" charset="0"/>
                <a:ea typeface="Consolas" charset="0"/>
                <a:cs typeface="Consolas" charset="0"/>
              </a:rPr>
              <a:t>s; </a:t>
            </a:r>
            <a:endParaRPr lang="en-US" sz="1400" dirty="0">
              <a:latin typeface="Consolas" charset="0"/>
              <a:ea typeface="Consolas" charset="0"/>
              <a:cs typeface="Consolas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9B23E599-8F44-46D3-9132-E08E78F4FED4}"/>
              </a:ext>
            </a:extLst>
          </p:cNvPr>
          <p:cNvSpPr/>
          <p:nvPr/>
        </p:nvSpPr>
        <p:spPr>
          <a:xfrm>
            <a:off x="4756131" y="2692026"/>
            <a:ext cx="4138487" cy="1815882"/>
          </a:xfrm>
          <a:prstGeom prst="rect">
            <a:avLst/>
          </a:prstGeom>
          <a:solidFill>
            <a:schemeClr val="accent1">
              <a:alpha val="15000"/>
            </a:schemeClr>
          </a:solidFill>
          <a:ln>
            <a:solidFill>
              <a:schemeClr val="accent1">
                <a:alpha val="44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chemeClr val="accent6"/>
                </a:solidFill>
                <a:latin typeface="Consolas" charset="0"/>
                <a:ea typeface="Consolas" charset="0"/>
                <a:cs typeface="Consolas" charset="0"/>
              </a:rPr>
              <a:t>// in wrapper:</a:t>
            </a:r>
          </a:p>
          <a:p>
            <a:r>
              <a:rPr lang="en-US" sz="1400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Consolas" charset="0"/>
                <a:ea typeface="Consolas" charset="0"/>
                <a:cs typeface="Consolas" charset="0"/>
              </a:rPr>
              <a:t>#include&lt;</a:t>
            </a:r>
            <a:r>
              <a:rPr lang="en-US" sz="1400" dirty="0" err="1" smtClean="0">
                <a:solidFill>
                  <a:schemeClr val="accent5">
                    <a:lumMod val="60000"/>
                    <a:lumOff val="40000"/>
                  </a:schemeClr>
                </a:solidFill>
                <a:latin typeface="Consolas" charset="0"/>
                <a:ea typeface="Consolas" charset="0"/>
                <a:cs typeface="Consolas" charset="0"/>
              </a:rPr>
              <a:t>Hello.h</a:t>
            </a:r>
            <a:r>
              <a:rPr lang="en-US" sz="1400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Consolas" charset="0"/>
                <a:ea typeface="Consolas" charset="0"/>
                <a:cs typeface="Consolas" charset="0"/>
              </a:rPr>
              <a:t>&gt;</a:t>
            </a:r>
          </a:p>
          <a:p>
            <a:r>
              <a:rPr lang="mr-IN" sz="1400" dirty="0" smtClean="0">
                <a:latin typeface="Consolas" charset="0"/>
                <a:ea typeface="Consolas" charset="0"/>
                <a:cs typeface="Consolas" charset="0"/>
              </a:rPr>
              <a:t>…</a:t>
            </a:r>
            <a:endParaRPr lang="en-US" sz="1400" dirty="0" smtClean="0">
              <a:latin typeface="Consolas" charset="0"/>
              <a:ea typeface="Consolas" charset="0"/>
              <a:cs typeface="Consolas" charset="0"/>
            </a:endParaRPr>
          </a:p>
          <a:p>
            <a:r>
              <a:rPr lang="en-US" sz="1400" dirty="0" smtClean="0">
                <a:solidFill>
                  <a:schemeClr val="accent6"/>
                </a:solidFill>
                <a:latin typeface="Consolas" charset="0"/>
                <a:ea typeface="Consolas" charset="0"/>
                <a:cs typeface="Consolas" charset="0"/>
              </a:rPr>
              <a:t>auto</a:t>
            </a:r>
            <a:r>
              <a:rPr lang="en-US" sz="1400" dirty="0" smtClean="0">
                <a:latin typeface="Consolas" charset="0"/>
                <a:ea typeface="Consolas" charset="0"/>
                <a:cs typeface="Consolas" charset="0"/>
              </a:rPr>
              <a:t> hello=</a:t>
            </a:r>
            <a:r>
              <a:rPr lang="en-US" sz="1400" dirty="0" err="1" smtClean="0">
                <a:latin typeface="Consolas" charset="0"/>
                <a:ea typeface="Consolas" charset="0"/>
                <a:cs typeface="Consolas" charset="0"/>
              </a:rPr>
              <a:t>make_shared</a:t>
            </a:r>
            <a:r>
              <a:rPr lang="en-US" sz="1400" dirty="0" smtClean="0">
                <a:latin typeface="Consolas" charset="0"/>
                <a:ea typeface="Consolas" charset="0"/>
                <a:cs typeface="Consolas" charset="0"/>
              </a:rPr>
              <a:t>&lt;Hello&gt;();</a:t>
            </a:r>
          </a:p>
          <a:p>
            <a:r>
              <a:rPr lang="en-US" sz="1400" dirty="0" err="1" smtClean="0">
                <a:latin typeface="Consolas" charset="0"/>
                <a:ea typeface="Consolas" charset="0"/>
                <a:cs typeface="Consolas" charset="0"/>
              </a:rPr>
              <a:t>jetscape</a:t>
            </a:r>
            <a:r>
              <a:rPr lang="en-US" sz="1400" dirty="0" smtClean="0">
                <a:latin typeface="Consolas" charset="0"/>
                <a:ea typeface="Consolas" charset="0"/>
                <a:cs typeface="Consolas" charset="0"/>
              </a:rPr>
              <a:t>-&gt;Add(hello);</a:t>
            </a:r>
          </a:p>
          <a:p>
            <a:r>
              <a:rPr lang="mr-IN" sz="1400" dirty="0" smtClean="0">
                <a:latin typeface="Consolas" charset="0"/>
                <a:ea typeface="Consolas" charset="0"/>
                <a:cs typeface="Consolas" charset="0"/>
              </a:rPr>
              <a:t>…</a:t>
            </a:r>
            <a:endParaRPr lang="en-US" sz="1400" dirty="0" smtClean="0">
              <a:latin typeface="Consolas" charset="0"/>
              <a:ea typeface="Consolas" charset="0"/>
              <a:cs typeface="Consolas" charset="0"/>
            </a:endParaRPr>
          </a:p>
          <a:p>
            <a:r>
              <a:rPr lang="en-US" sz="1400" dirty="0" err="1" smtClean="0">
                <a:latin typeface="Consolas" charset="0"/>
                <a:ea typeface="Consolas" charset="0"/>
                <a:cs typeface="Consolas" charset="0"/>
              </a:rPr>
              <a:t>jetscape</a:t>
            </a:r>
            <a:r>
              <a:rPr lang="en-US" sz="1400" dirty="0" smtClean="0">
                <a:latin typeface="Consolas" charset="0"/>
                <a:ea typeface="Consolas" charset="0"/>
                <a:cs typeface="Consolas" charset="0"/>
              </a:rPr>
              <a:t>-&gt;</a:t>
            </a:r>
            <a:r>
              <a:rPr lang="en-US" sz="1400" dirty="0" err="1" smtClean="0">
                <a:latin typeface="Consolas" charset="0"/>
                <a:ea typeface="Consolas" charset="0"/>
                <a:cs typeface="Consolas" charset="0"/>
              </a:rPr>
              <a:t>Init</a:t>
            </a:r>
            <a:r>
              <a:rPr lang="en-US" sz="1400" dirty="0" smtClean="0">
                <a:latin typeface="Consolas" charset="0"/>
                <a:ea typeface="Consolas" charset="0"/>
                <a:cs typeface="Consolas" charset="0"/>
              </a:rPr>
              <a:t>();</a:t>
            </a:r>
          </a:p>
          <a:p>
            <a:r>
              <a:rPr lang="en-US" sz="1400" dirty="0" err="1" smtClean="0">
                <a:latin typeface="Consolas" charset="0"/>
                <a:ea typeface="Consolas" charset="0"/>
                <a:cs typeface="Consolas" charset="0"/>
              </a:rPr>
              <a:t>jetscape</a:t>
            </a:r>
            <a:r>
              <a:rPr lang="en-US" sz="1400" dirty="0" smtClean="0">
                <a:latin typeface="Consolas" charset="0"/>
                <a:ea typeface="Consolas" charset="0"/>
                <a:cs typeface="Consolas" charset="0"/>
              </a:rPr>
              <a:t>-&gt;Exec();</a:t>
            </a:r>
            <a:endParaRPr lang="en-US" sz="1400" dirty="0">
              <a:latin typeface="Consolas" charset="0"/>
              <a:ea typeface="Consolas" charset="0"/>
              <a:cs typeface="Consolas" charset="0"/>
            </a:endParaRPr>
          </a:p>
        </p:txBody>
      </p:sp>
      <p:sp>
        <p:nvSpPr>
          <p:cNvPr id="16" name="Content Placeholder 2"/>
          <p:cNvSpPr txBox="1">
            <a:spLocks/>
          </p:cNvSpPr>
          <p:nvPr/>
        </p:nvSpPr>
        <p:spPr>
          <a:xfrm>
            <a:off x="684797" y="4568009"/>
            <a:ext cx="7774406" cy="668848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457200" indent="-457200" algn="l" defTabSz="914400" rtl="0" eaLnBrk="1" latinLnBrk="0" hangingPunct="1">
              <a:spcBef>
                <a:spcPts val="2400"/>
              </a:spcBef>
              <a:buSzPct val="90000"/>
              <a:buFont typeface="Wingdings" pitchFamily="2" charset="2"/>
              <a:buChar char="v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914400" indent="-457200" algn="l" defTabSz="914400" rtl="0" eaLnBrk="1" latinLnBrk="0" hangingPunct="1">
              <a:spcBef>
                <a:spcPts val="12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Char char="v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63650" indent="-349250" algn="l" defTabSz="914400" rtl="0" eaLnBrk="1" latinLnBrk="0" hangingPunct="1">
              <a:spcBef>
                <a:spcPts val="1200"/>
              </a:spcBef>
              <a:buSzPct val="90000"/>
              <a:buFont typeface="Wingdings" pitchFamily="2" charset="2"/>
              <a:buChar char="v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336550" algn="l" defTabSz="914400" rtl="0" eaLnBrk="1" latinLnBrk="0" hangingPunct="1">
              <a:spcBef>
                <a:spcPts val="12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Char char="v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946275" indent="-346075" algn="l" defTabSz="914400" rtl="0" eaLnBrk="1" latinLnBrk="0" hangingPunct="1">
              <a:spcBef>
                <a:spcPts val="1200"/>
              </a:spcBef>
              <a:buSzPct val="90000"/>
              <a:buFont typeface="Wingdings" pitchFamily="2" charset="2"/>
              <a:buChar char="v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90763" indent="-344488" algn="l" defTabSz="914400" rtl="0" eaLnBrk="1" latinLnBrk="0" hangingPunct="1">
              <a:spcBef>
                <a:spcPct val="200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Char char="v"/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625725" indent="-344488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v"/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970213" indent="-344488" algn="l" defTabSz="914400" rtl="0" eaLnBrk="1" latinLnBrk="0" hangingPunct="1">
              <a:spcBef>
                <a:spcPct val="200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Char char="v"/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313113" indent="-344488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v"/>
              <a:defRPr lang="en-US"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200"/>
              </a:spcBef>
              <a:buSzPct val="100000"/>
              <a:buFont typeface="Wingdings" charset="2"/>
              <a:buChar char="v"/>
            </a:pPr>
            <a:r>
              <a:rPr lang="en-US" sz="2000" i="1" dirty="0" smtClean="0">
                <a:solidFill>
                  <a:schemeClr val="tx1"/>
                </a:solidFill>
              </a:rPr>
              <a:t>Can</a:t>
            </a:r>
            <a:r>
              <a:rPr lang="en-US" sz="2000" dirty="0" smtClean="0">
                <a:solidFill>
                  <a:schemeClr val="tx1"/>
                </a:solidFill>
              </a:rPr>
              <a:t> add new sources to </a:t>
            </a:r>
            <a:r>
              <a:rPr lang="en-US" sz="2000" dirty="0" err="1" smtClean="0">
                <a:solidFill>
                  <a:srgbClr val="0070C0"/>
                </a:solidFill>
                <a:latin typeface="Consolas" charset="0"/>
                <a:ea typeface="Consolas" charset="0"/>
                <a:cs typeface="Consolas" charset="0"/>
              </a:rPr>
              <a:t>src</a:t>
            </a:r>
            <a:r>
              <a:rPr lang="en-US" sz="2000" dirty="0" smtClean="0">
                <a:solidFill>
                  <a:srgbClr val="0070C0"/>
                </a:solidFill>
                <a:latin typeface="Consolas" charset="0"/>
                <a:ea typeface="Consolas" charset="0"/>
                <a:cs typeface="Consolas" charset="0"/>
              </a:rPr>
              <a:t>/</a:t>
            </a:r>
            <a:r>
              <a:rPr lang="en-US" sz="2000" dirty="0" err="1" smtClean="0">
                <a:solidFill>
                  <a:srgbClr val="0070C0"/>
                </a:solidFill>
                <a:latin typeface="Consolas" charset="0"/>
                <a:ea typeface="Consolas" charset="0"/>
                <a:cs typeface="Consolas" charset="0"/>
              </a:rPr>
              <a:t>CMakeLists.txt</a:t>
            </a:r>
            <a:r>
              <a:rPr lang="en-US" sz="2000" dirty="0" smtClean="0">
                <a:solidFill>
                  <a:schemeClr val="tx1"/>
                </a:solidFill>
              </a:rPr>
              <a:t> and </a:t>
            </a:r>
            <a:br>
              <a:rPr lang="en-US" sz="2000" dirty="0" smtClean="0">
                <a:solidFill>
                  <a:schemeClr val="tx1"/>
                </a:solidFill>
              </a:rPr>
            </a:br>
            <a:r>
              <a:rPr lang="en-US" sz="2000" dirty="0" smtClean="0">
                <a:solidFill>
                  <a:schemeClr val="tx1"/>
                </a:solidFill>
              </a:rPr>
              <a:t>parameters to xml file, but no existing code needs to be touched</a:t>
            </a:r>
            <a:endParaRPr lang="en-US" sz="2000" dirty="0" smtClean="0">
              <a:solidFill>
                <a:srgbClr val="0070C0"/>
              </a:solidFill>
              <a:latin typeface="Consolas" charset="0"/>
              <a:ea typeface="Consolas" charset="0"/>
              <a:cs typeface="Consola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1246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6142" y="17394"/>
            <a:ext cx="7691719" cy="952500"/>
          </a:xfrm>
        </p:spPr>
        <p:txBody>
          <a:bodyPr/>
          <a:lstStyle/>
          <a:p>
            <a:r>
              <a:rPr lang="en-US" dirty="0" smtClean="0"/>
              <a:t>JETSCAPE </a:t>
            </a:r>
            <a:r>
              <a:rPr lang="en-US" dirty="0"/>
              <a:t>0.1 </a:t>
            </a:r>
            <a:r>
              <a:rPr lang="en-US" dirty="0" smtClean="0">
                <a:latin typeface="Symbol" charset="2"/>
                <a:ea typeface="Symbol" charset="2"/>
                <a:cs typeface="Symbol" charset="2"/>
              </a:rPr>
              <a:t>b</a:t>
            </a:r>
            <a:endParaRPr lang="en-US" dirty="0">
              <a:latin typeface="Symbol" charset="2"/>
              <a:ea typeface="Symbol" charset="2"/>
              <a:cs typeface="Symbol" charset="2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9128" y="898652"/>
            <a:ext cx="4138488" cy="3865010"/>
          </a:xfrm>
          <a:ln>
            <a:noFill/>
          </a:ln>
        </p:spPr>
        <p:txBody>
          <a:bodyPr>
            <a:noAutofit/>
          </a:bodyPr>
          <a:lstStyle/>
          <a:p>
            <a:pPr marL="365760" indent="-365760">
              <a:spcBef>
                <a:spcPts val="1200"/>
              </a:spcBef>
              <a:buSzPct val="100000"/>
              <a:buFont typeface="Wingdings" charset="2"/>
              <a:buChar char="ü"/>
            </a:pPr>
            <a:r>
              <a:rPr lang="en-US" dirty="0" smtClean="0">
                <a:ln>
                  <a:solidFill>
                    <a:srgbClr val="92D050"/>
                  </a:solidFill>
                </a:ln>
                <a:solidFill>
                  <a:srgbClr val="FF6600"/>
                </a:solidFill>
              </a:rPr>
              <a:t>Installation</a:t>
            </a:r>
          </a:p>
          <a:p>
            <a:pPr marL="365760" indent="-365760">
              <a:spcBef>
                <a:spcPts val="1200"/>
              </a:spcBef>
              <a:buSzPct val="100000"/>
              <a:buFont typeface="Wingdings" charset="2"/>
              <a:buChar char="ü"/>
            </a:pPr>
            <a:r>
              <a:rPr lang="en-US" dirty="0" smtClean="0">
                <a:ln>
                  <a:solidFill>
                    <a:srgbClr val="92D050"/>
                  </a:solidFill>
                </a:ln>
                <a:solidFill>
                  <a:srgbClr val="FF6600"/>
                </a:solidFill>
              </a:rPr>
              <a:t>Extending the Framework</a:t>
            </a:r>
            <a:endParaRPr lang="en-US" dirty="0">
              <a:ln>
                <a:solidFill>
                  <a:srgbClr val="92D050"/>
                </a:solidFill>
              </a:ln>
              <a:solidFill>
                <a:srgbClr val="FF66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JETSCAPE Framework - Kauder</a:t>
            </a:r>
            <a:endParaRPr lang="en-US"/>
          </a:p>
        </p:txBody>
      </p:sp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1/6/18</a:t>
            </a:r>
            <a:endParaRPr lang="en-US" dirty="0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EACD6-A525-4B49-8009-7F09B4461B46}" type="slidenum">
              <a:rPr lang="en-US" smtClean="0"/>
              <a:t>5</a:t>
            </a:fld>
            <a:endParaRPr lang="en-US"/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4227615" y="898644"/>
            <a:ext cx="4726379" cy="952508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457200" indent="-457200" algn="l" defTabSz="914400" rtl="0" eaLnBrk="1" latinLnBrk="0" hangingPunct="1">
              <a:spcBef>
                <a:spcPts val="2400"/>
              </a:spcBef>
              <a:buSzPct val="90000"/>
              <a:buFont typeface="Wingdings" pitchFamily="2" charset="2"/>
              <a:buChar char="v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914400" indent="-457200" algn="l" defTabSz="914400" rtl="0" eaLnBrk="1" latinLnBrk="0" hangingPunct="1">
              <a:spcBef>
                <a:spcPts val="12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Char char="v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63650" indent="-349250" algn="l" defTabSz="914400" rtl="0" eaLnBrk="1" latinLnBrk="0" hangingPunct="1">
              <a:spcBef>
                <a:spcPts val="1200"/>
              </a:spcBef>
              <a:buSzPct val="90000"/>
              <a:buFont typeface="Wingdings" pitchFamily="2" charset="2"/>
              <a:buChar char="v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336550" algn="l" defTabSz="914400" rtl="0" eaLnBrk="1" latinLnBrk="0" hangingPunct="1">
              <a:spcBef>
                <a:spcPts val="12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Char char="v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946275" indent="-346075" algn="l" defTabSz="914400" rtl="0" eaLnBrk="1" latinLnBrk="0" hangingPunct="1">
              <a:spcBef>
                <a:spcPts val="1200"/>
              </a:spcBef>
              <a:buSzPct val="90000"/>
              <a:buFont typeface="Wingdings" pitchFamily="2" charset="2"/>
              <a:buChar char="v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90763" indent="-344488" algn="l" defTabSz="914400" rtl="0" eaLnBrk="1" latinLnBrk="0" hangingPunct="1">
              <a:spcBef>
                <a:spcPct val="200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Char char="v"/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625725" indent="-344488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v"/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970213" indent="-344488" algn="l" defTabSz="914400" rtl="0" eaLnBrk="1" latinLnBrk="0" hangingPunct="1">
              <a:spcBef>
                <a:spcPct val="200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Char char="v"/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313113" indent="-344488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v"/>
              <a:defRPr lang="en-US"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200"/>
              </a:spcBef>
              <a:buSzPct val="100000"/>
              <a:buFont typeface="Wingdings" charset="2"/>
              <a:buChar char="v"/>
            </a:pPr>
            <a:r>
              <a:rPr lang="en-US" sz="2000" dirty="0" smtClean="0">
                <a:solidFill>
                  <a:schemeClr val="tx1"/>
                </a:solidFill>
              </a:rPr>
              <a:t>Energy Loss:</a:t>
            </a:r>
          </a:p>
          <a:p>
            <a:pPr lvl="1">
              <a:buSzPct val="100000"/>
              <a:buFont typeface="Wingdings" charset="2"/>
              <a:buChar char="v"/>
            </a:pPr>
            <a:r>
              <a:rPr lang="en-US" sz="2000" dirty="0" smtClean="0">
                <a:solidFill>
                  <a:schemeClr val="tx1"/>
                </a:solidFill>
              </a:rPr>
              <a:t>Derive from appropriate base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9B23E599-8F44-46D3-9132-E08E78F4FED4}"/>
              </a:ext>
            </a:extLst>
          </p:cNvPr>
          <p:cNvSpPr/>
          <p:nvPr/>
        </p:nvSpPr>
        <p:spPr>
          <a:xfrm>
            <a:off x="4227615" y="1907967"/>
            <a:ext cx="4772741" cy="523220"/>
          </a:xfrm>
          <a:prstGeom prst="rect">
            <a:avLst/>
          </a:prstGeom>
          <a:solidFill>
            <a:schemeClr val="accent1">
              <a:alpha val="15000"/>
            </a:schemeClr>
          </a:solidFill>
          <a:ln>
            <a:solidFill>
              <a:schemeClr val="accent1">
                <a:alpha val="44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rgbClr val="00AF4F"/>
                </a:solidFill>
                <a:latin typeface="Consolas" charset="0"/>
                <a:ea typeface="Consolas" charset="0"/>
                <a:cs typeface="Consolas" charset="0"/>
              </a:rPr>
              <a:t>class </a:t>
            </a:r>
            <a:r>
              <a:rPr lang="en-US" sz="1400" dirty="0" err="1" smtClean="0">
                <a:latin typeface="Consolas" charset="0"/>
                <a:ea typeface="Consolas" charset="0"/>
                <a:cs typeface="Consolas" charset="0"/>
              </a:rPr>
              <a:t>MyEloss</a:t>
            </a:r>
            <a:r>
              <a:rPr lang="en-US" sz="1400" dirty="0" smtClean="0">
                <a:latin typeface="Consolas" charset="0"/>
                <a:ea typeface="Consolas" charset="0"/>
                <a:cs typeface="Consolas" charset="0"/>
              </a:rPr>
              <a:t> </a:t>
            </a:r>
          </a:p>
          <a:p>
            <a:r>
              <a:rPr lang="en-US" sz="1400" dirty="0">
                <a:latin typeface="Consolas" charset="0"/>
                <a:ea typeface="Consolas" charset="0"/>
                <a:cs typeface="Consolas" charset="0"/>
              </a:rPr>
              <a:t>	</a:t>
            </a:r>
            <a:r>
              <a:rPr lang="en-US" sz="1400" dirty="0" smtClean="0">
                <a:latin typeface="Consolas" charset="0"/>
                <a:ea typeface="Consolas" charset="0"/>
                <a:cs typeface="Consolas" charset="0"/>
              </a:rPr>
              <a:t>: </a:t>
            </a:r>
            <a:r>
              <a:rPr lang="en-US" sz="1400" dirty="0">
                <a:solidFill>
                  <a:schemeClr val="accent6"/>
                </a:solidFill>
                <a:latin typeface="Consolas" charset="0"/>
                <a:ea typeface="Consolas" charset="0"/>
                <a:cs typeface="Consolas" charset="0"/>
              </a:rPr>
              <a:t>public</a:t>
            </a:r>
            <a:r>
              <a:rPr lang="en-US" sz="1400" dirty="0" smtClean="0">
                <a:solidFill>
                  <a:srgbClr val="FFBF00"/>
                </a:solidFill>
                <a:latin typeface="Consolas" charset="0"/>
                <a:ea typeface="Consolas" charset="0"/>
                <a:cs typeface="Consolas" charset="0"/>
              </a:rPr>
              <a:t> </a:t>
            </a:r>
            <a:r>
              <a:rPr lang="en-US" sz="1400" dirty="0" err="1" smtClean="0">
                <a:latin typeface="Consolas" charset="0"/>
                <a:ea typeface="Consolas" charset="0"/>
                <a:cs typeface="Consolas" charset="0"/>
              </a:rPr>
              <a:t>JetEnergyLossModule</a:t>
            </a:r>
            <a:r>
              <a:rPr lang="en-US" sz="1400" dirty="0" smtClean="0">
                <a:latin typeface="Consolas" charset="0"/>
                <a:ea typeface="Consolas" charset="0"/>
                <a:cs typeface="Consolas" charset="0"/>
              </a:rPr>
              <a:t>&lt;</a:t>
            </a:r>
            <a:r>
              <a:rPr lang="en-US" sz="1400" dirty="0" err="1" smtClean="0">
                <a:latin typeface="Consolas" charset="0"/>
                <a:ea typeface="Consolas" charset="0"/>
                <a:cs typeface="Consolas" charset="0"/>
              </a:rPr>
              <a:t>MyEloss</a:t>
            </a:r>
            <a:r>
              <a:rPr lang="en-US" sz="1400" dirty="0" smtClean="0">
                <a:latin typeface="Consolas" charset="0"/>
                <a:ea typeface="Consolas" charset="0"/>
                <a:cs typeface="Consolas" charset="0"/>
              </a:rPr>
              <a:t>&gt;</a:t>
            </a:r>
            <a:endParaRPr lang="en-US" sz="1400" dirty="0">
              <a:latin typeface="Consolas" charset="0"/>
              <a:ea typeface="Consolas" charset="0"/>
              <a:cs typeface="Consolas" charset="0"/>
            </a:endParaRPr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219499" y="2531748"/>
            <a:ext cx="8467301" cy="143461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457200" indent="-457200" algn="l" defTabSz="914400" rtl="0" eaLnBrk="1" latinLnBrk="0" hangingPunct="1">
              <a:spcBef>
                <a:spcPts val="2400"/>
              </a:spcBef>
              <a:buSzPct val="90000"/>
              <a:buFont typeface="Wingdings" pitchFamily="2" charset="2"/>
              <a:buChar char="v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914400" indent="-457200" algn="l" defTabSz="914400" rtl="0" eaLnBrk="1" latinLnBrk="0" hangingPunct="1">
              <a:spcBef>
                <a:spcPts val="12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Char char="v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63650" indent="-349250" algn="l" defTabSz="914400" rtl="0" eaLnBrk="1" latinLnBrk="0" hangingPunct="1">
              <a:spcBef>
                <a:spcPts val="1200"/>
              </a:spcBef>
              <a:buSzPct val="90000"/>
              <a:buFont typeface="Wingdings" pitchFamily="2" charset="2"/>
              <a:buChar char="v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336550" algn="l" defTabSz="914400" rtl="0" eaLnBrk="1" latinLnBrk="0" hangingPunct="1">
              <a:spcBef>
                <a:spcPts val="12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Char char="v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946275" indent="-346075" algn="l" defTabSz="914400" rtl="0" eaLnBrk="1" latinLnBrk="0" hangingPunct="1">
              <a:spcBef>
                <a:spcPts val="1200"/>
              </a:spcBef>
              <a:buSzPct val="90000"/>
              <a:buFont typeface="Wingdings" pitchFamily="2" charset="2"/>
              <a:buChar char="v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90763" indent="-344488" algn="l" defTabSz="914400" rtl="0" eaLnBrk="1" latinLnBrk="0" hangingPunct="1">
              <a:spcBef>
                <a:spcPct val="200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Char char="v"/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625725" indent="-344488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v"/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970213" indent="-344488" algn="l" defTabSz="914400" rtl="0" eaLnBrk="1" latinLnBrk="0" hangingPunct="1">
              <a:spcBef>
                <a:spcPct val="200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Char char="v"/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313113" indent="-344488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v"/>
              <a:defRPr lang="en-US"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200"/>
              </a:spcBef>
              <a:buSzPct val="100000"/>
              <a:buFont typeface="Wingdings" charset="2"/>
              <a:buChar char="v"/>
            </a:pPr>
            <a:r>
              <a:rPr lang="en-US" sz="2000" dirty="0" smtClean="0">
                <a:solidFill>
                  <a:schemeClr val="tx1"/>
                </a:solidFill>
                <a:sym typeface="Wingdings"/>
              </a:rPr>
              <a:t>Can override </a:t>
            </a:r>
            <a:r>
              <a:rPr lang="en-US" sz="2000" dirty="0" smtClean="0">
                <a:solidFill>
                  <a:srgbClr val="0070C0"/>
                </a:solidFill>
                <a:latin typeface="Consolas" charset="0"/>
                <a:ea typeface="Consolas" charset="0"/>
                <a:cs typeface="Consolas" charset="0"/>
                <a:sym typeface="Wingdings"/>
              </a:rPr>
              <a:t>Exec()</a:t>
            </a:r>
            <a:r>
              <a:rPr lang="en-US" sz="2000" dirty="0" smtClean="0">
                <a:solidFill>
                  <a:schemeClr val="tx1"/>
                </a:solidFill>
                <a:sym typeface="Wingdings"/>
              </a:rPr>
              <a:t>, but it affects the whole </a:t>
            </a:r>
            <a:r>
              <a:rPr lang="en-US" sz="2000" b="1" dirty="0" smtClean="0">
                <a:solidFill>
                  <a:schemeClr val="tx1"/>
                </a:solidFill>
                <a:sym typeface="Wingdings"/>
              </a:rPr>
              <a:t>event</a:t>
            </a:r>
            <a:r>
              <a:rPr lang="en-US" sz="2000" dirty="0" smtClean="0">
                <a:solidFill>
                  <a:schemeClr val="tx1"/>
                </a:solidFill>
                <a:sym typeface="Wingdings"/>
              </a:rPr>
              <a:t> </a:t>
            </a:r>
            <a:endParaRPr lang="en-US" sz="2000" dirty="0" smtClean="0">
              <a:solidFill>
                <a:srgbClr val="0070C0"/>
              </a:solidFill>
              <a:latin typeface="Consolas" charset="0"/>
              <a:ea typeface="Consolas" charset="0"/>
              <a:cs typeface="Consolas" charset="0"/>
              <a:sym typeface="Wingdings"/>
            </a:endParaRPr>
          </a:p>
          <a:p>
            <a:pPr>
              <a:spcBef>
                <a:spcPts val="1200"/>
              </a:spcBef>
              <a:buSzPct val="100000"/>
              <a:buFont typeface="Wingdings" charset="2"/>
              <a:buChar char="v"/>
            </a:pPr>
            <a:r>
              <a:rPr lang="en-US" sz="2000" dirty="0" smtClean="0">
                <a:solidFill>
                  <a:schemeClr val="tx1"/>
                </a:solidFill>
                <a:sym typeface="Wingdings"/>
              </a:rPr>
              <a:t>E-Loss acts on every </a:t>
            </a:r>
            <a:r>
              <a:rPr lang="en-US" sz="2000" b="1" dirty="0" err="1" smtClean="0">
                <a:solidFill>
                  <a:schemeClr val="tx1"/>
                </a:solidFill>
                <a:sym typeface="Wingdings"/>
              </a:rPr>
              <a:t>parton</a:t>
            </a:r>
            <a:r>
              <a:rPr lang="en-US" sz="2000" dirty="0" smtClean="0">
                <a:solidFill>
                  <a:schemeClr val="tx1"/>
                </a:solidFill>
                <a:sym typeface="Wingdings"/>
              </a:rPr>
              <a:t>  Override </a:t>
            </a:r>
            <a:r>
              <a:rPr lang="en-US" sz="2000" dirty="0" err="1" smtClean="0">
                <a:solidFill>
                  <a:srgbClr val="0070C0"/>
                </a:solidFill>
                <a:latin typeface="Consolas" charset="0"/>
                <a:ea typeface="Consolas" charset="0"/>
                <a:cs typeface="Consolas" charset="0"/>
                <a:sym typeface="Wingdings"/>
              </a:rPr>
              <a:t>DoEnergyLoss</a:t>
            </a:r>
            <a:r>
              <a:rPr lang="en-US" sz="2000" dirty="0" smtClean="0">
                <a:solidFill>
                  <a:srgbClr val="0070C0"/>
                </a:solidFill>
                <a:latin typeface="Consolas" charset="0"/>
                <a:ea typeface="Consolas" charset="0"/>
                <a:cs typeface="Consolas" charset="0"/>
                <a:sym typeface="Wingdings"/>
              </a:rPr>
              <a:t>()</a:t>
            </a:r>
          </a:p>
          <a:p>
            <a:pPr>
              <a:spcBef>
                <a:spcPts val="1200"/>
              </a:spcBef>
              <a:buSzPct val="100000"/>
              <a:buFont typeface="Wingdings" charset="2"/>
              <a:buChar char="v"/>
            </a:pPr>
            <a:endParaRPr lang="en-US" sz="2000" dirty="0">
              <a:solidFill>
                <a:srgbClr val="0070C0"/>
              </a:solidFill>
              <a:latin typeface="Consolas" charset="0"/>
              <a:ea typeface="Consolas" charset="0"/>
              <a:cs typeface="Consolas" charset="0"/>
              <a:sym typeface="Wingdings"/>
            </a:endParaRPr>
          </a:p>
          <a:p>
            <a:pPr>
              <a:spcBef>
                <a:spcPts val="1200"/>
              </a:spcBef>
              <a:buSzPct val="100000"/>
              <a:buFont typeface="Wingdings" charset="2"/>
              <a:buChar char="v"/>
            </a:pPr>
            <a:endParaRPr lang="en-US" sz="2000" dirty="0" smtClean="0">
              <a:solidFill>
                <a:srgbClr val="0070C0"/>
              </a:solidFill>
              <a:latin typeface="Consolas" charset="0"/>
              <a:ea typeface="Consolas" charset="0"/>
              <a:cs typeface="Consola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5591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6142" y="17394"/>
            <a:ext cx="7691719" cy="952500"/>
          </a:xfrm>
        </p:spPr>
        <p:txBody>
          <a:bodyPr/>
          <a:lstStyle/>
          <a:p>
            <a:r>
              <a:rPr lang="en-US" dirty="0" smtClean="0"/>
              <a:t>JETSCAPE </a:t>
            </a:r>
            <a:r>
              <a:rPr lang="en-US" dirty="0"/>
              <a:t>0.1 </a:t>
            </a:r>
            <a:r>
              <a:rPr lang="en-US" dirty="0" smtClean="0">
                <a:latin typeface="Symbol" charset="2"/>
                <a:ea typeface="Symbol" charset="2"/>
                <a:cs typeface="Symbol" charset="2"/>
              </a:rPr>
              <a:t>b</a:t>
            </a:r>
            <a:endParaRPr lang="en-US" dirty="0">
              <a:latin typeface="Symbol" charset="2"/>
              <a:ea typeface="Symbol" charset="2"/>
              <a:cs typeface="Symbol" charset="2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9128" y="898652"/>
            <a:ext cx="4138488" cy="3865010"/>
          </a:xfrm>
          <a:ln>
            <a:noFill/>
          </a:ln>
        </p:spPr>
        <p:txBody>
          <a:bodyPr>
            <a:noAutofit/>
          </a:bodyPr>
          <a:lstStyle/>
          <a:p>
            <a:pPr marL="365760" indent="-365760">
              <a:spcBef>
                <a:spcPts val="1200"/>
              </a:spcBef>
              <a:buSzPct val="100000"/>
              <a:buFont typeface="Wingdings" charset="2"/>
              <a:buChar char="ü"/>
            </a:pPr>
            <a:r>
              <a:rPr lang="en-US" dirty="0" smtClean="0">
                <a:ln>
                  <a:solidFill>
                    <a:srgbClr val="92D050"/>
                  </a:solidFill>
                </a:ln>
                <a:solidFill>
                  <a:srgbClr val="FF6600"/>
                </a:solidFill>
              </a:rPr>
              <a:t>Installation</a:t>
            </a:r>
          </a:p>
          <a:p>
            <a:pPr marL="365760" indent="-365760">
              <a:spcBef>
                <a:spcPts val="1200"/>
              </a:spcBef>
              <a:buSzPct val="100000"/>
              <a:buFont typeface="Wingdings" charset="2"/>
              <a:buChar char="ü"/>
            </a:pPr>
            <a:r>
              <a:rPr lang="en-US" dirty="0" smtClean="0">
                <a:ln>
                  <a:solidFill>
                    <a:srgbClr val="92D050"/>
                  </a:solidFill>
                </a:ln>
                <a:solidFill>
                  <a:srgbClr val="FF6600"/>
                </a:solidFill>
              </a:rPr>
              <a:t>Extending the Framework</a:t>
            </a:r>
            <a:endParaRPr lang="en-US" dirty="0">
              <a:ln>
                <a:solidFill>
                  <a:srgbClr val="92D050"/>
                </a:solidFill>
              </a:ln>
              <a:solidFill>
                <a:srgbClr val="FF66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JETSCAPE Framework - Kauder</a:t>
            </a:r>
            <a:endParaRPr lang="en-US"/>
          </a:p>
        </p:txBody>
      </p:sp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1/6/18</a:t>
            </a:r>
            <a:endParaRPr lang="en-US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EACD6-A525-4B49-8009-7F09B4461B46}" type="slidenum">
              <a:rPr lang="en-US" smtClean="0"/>
              <a:t>6</a:t>
            </a:fld>
            <a:endParaRPr lang="en-US"/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4227615" y="898644"/>
            <a:ext cx="4726379" cy="952508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457200" indent="-457200" algn="l" defTabSz="914400" rtl="0" eaLnBrk="1" latinLnBrk="0" hangingPunct="1">
              <a:spcBef>
                <a:spcPts val="2400"/>
              </a:spcBef>
              <a:buSzPct val="90000"/>
              <a:buFont typeface="Wingdings" pitchFamily="2" charset="2"/>
              <a:buChar char="v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914400" indent="-457200" algn="l" defTabSz="914400" rtl="0" eaLnBrk="1" latinLnBrk="0" hangingPunct="1">
              <a:spcBef>
                <a:spcPts val="12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Char char="v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63650" indent="-349250" algn="l" defTabSz="914400" rtl="0" eaLnBrk="1" latinLnBrk="0" hangingPunct="1">
              <a:spcBef>
                <a:spcPts val="1200"/>
              </a:spcBef>
              <a:buSzPct val="90000"/>
              <a:buFont typeface="Wingdings" pitchFamily="2" charset="2"/>
              <a:buChar char="v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336550" algn="l" defTabSz="914400" rtl="0" eaLnBrk="1" latinLnBrk="0" hangingPunct="1">
              <a:spcBef>
                <a:spcPts val="12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Char char="v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946275" indent="-346075" algn="l" defTabSz="914400" rtl="0" eaLnBrk="1" latinLnBrk="0" hangingPunct="1">
              <a:spcBef>
                <a:spcPts val="1200"/>
              </a:spcBef>
              <a:buSzPct val="90000"/>
              <a:buFont typeface="Wingdings" pitchFamily="2" charset="2"/>
              <a:buChar char="v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90763" indent="-344488" algn="l" defTabSz="914400" rtl="0" eaLnBrk="1" latinLnBrk="0" hangingPunct="1">
              <a:spcBef>
                <a:spcPct val="200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Char char="v"/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625725" indent="-344488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v"/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970213" indent="-344488" algn="l" defTabSz="914400" rtl="0" eaLnBrk="1" latinLnBrk="0" hangingPunct="1">
              <a:spcBef>
                <a:spcPct val="200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Char char="v"/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313113" indent="-344488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v"/>
              <a:defRPr lang="en-US"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200"/>
              </a:spcBef>
              <a:buSzPct val="100000"/>
              <a:buFont typeface="Wingdings" charset="2"/>
              <a:buChar char="v"/>
            </a:pPr>
            <a:r>
              <a:rPr lang="en-US" sz="2000" dirty="0" smtClean="0">
                <a:solidFill>
                  <a:schemeClr val="tx1"/>
                </a:solidFill>
              </a:rPr>
              <a:t>Energy Loss:</a:t>
            </a:r>
          </a:p>
          <a:p>
            <a:pPr lvl="1">
              <a:buSzPct val="100000"/>
              <a:buFont typeface="Wingdings" charset="2"/>
              <a:buChar char="v"/>
            </a:pPr>
            <a:r>
              <a:rPr lang="en-US" sz="2000" dirty="0" smtClean="0">
                <a:solidFill>
                  <a:schemeClr val="tx1"/>
                </a:solidFill>
              </a:rPr>
              <a:t>Derive from appropriate base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9B23E599-8F44-46D3-9132-E08E78F4FED4}"/>
              </a:ext>
            </a:extLst>
          </p:cNvPr>
          <p:cNvSpPr/>
          <p:nvPr/>
        </p:nvSpPr>
        <p:spPr>
          <a:xfrm>
            <a:off x="4227615" y="1907967"/>
            <a:ext cx="4772741" cy="523220"/>
          </a:xfrm>
          <a:prstGeom prst="rect">
            <a:avLst/>
          </a:prstGeom>
          <a:solidFill>
            <a:schemeClr val="accent1">
              <a:alpha val="15000"/>
            </a:schemeClr>
          </a:solidFill>
          <a:ln>
            <a:solidFill>
              <a:schemeClr val="accent1">
                <a:alpha val="44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rgbClr val="00AF4F"/>
                </a:solidFill>
                <a:latin typeface="Consolas" charset="0"/>
                <a:ea typeface="Consolas" charset="0"/>
                <a:cs typeface="Consolas" charset="0"/>
              </a:rPr>
              <a:t>class </a:t>
            </a:r>
            <a:r>
              <a:rPr lang="en-US" sz="1400" dirty="0" err="1" smtClean="0">
                <a:latin typeface="Consolas" charset="0"/>
                <a:ea typeface="Consolas" charset="0"/>
                <a:cs typeface="Consolas" charset="0"/>
              </a:rPr>
              <a:t>MyEloss</a:t>
            </a:r>
            <a:r>
              <a:rPr lang="en-US" sz="1400" dirty="0" smtClean="0">
                <a:latin typeface="Consolas" charset="0"/>
                <a:ea typeface="Consolas" charset="0"/>
                <a:cs typeface="Consolas" charset="0"/>
              </a:rPr>
              <a:t> </a:t>
            </a:r>
          </a:p>
          <a:p>
            <a:r>
              <a:rPr lang="en-US" sz="1400" dirty="0">
                <a:latin typeface="Consolas" charset="0"/>
                <a:ea typeface="Consolas" charset="0"/>
                <a:cs typeface="Consolas" charset="0"/>
              </a:rPr>
              <a:t>	</a:t>
            </a:r>
            <a:r>
              <a:rPr lang="en-US" sz="1400" dirty="0" smtClean="0">
                <a:latin typeface="Consolas" charset="0"/>
                <a:ea typeface="Consolas" charset="0"/>
                <a:cs typeface="Consolas" charset="0"/>
              </a:rPr>
              <a:t>: </a:t>
            </a:r>
            <a:r>
              <a:rPr lang="en-US" sz="1400" dirty="0">
                <a:solidFill>
                  <a:schemeClr val="accent6"/>
                </a:solidFill>
                <a:latin typeface="Consolas" charset="0"/>
                <a:ea typeface="Consolas" charset="0"/>
                <a:cs typeface="Consolas" charset="0"/>
              </a:rPr>
              <a:t>public</a:t>
            </a:r>
            <a:r>
              <a:rPr lang="en-US" sz="1400" dirty="0" smtClean="0">
                <a:solidFill>
                  <a:srgbClr val="FFBF00"/>
                </a:solidFill>
                <a:latin typeface="Consolas" charset="0"/>
                <a:ea typeface="Consolas" charset="0"/>
                <a:cs typeface="Consolas" charset="0"/>
              </a:rPr>
              <a:t> </a:t>
            </a:r>
            <a:r>
              <a:rPr lang="en-US" sz="1400" dirty="0" err="1" smtClean="0">
                <a:latin typeface="Consolas" charset="0"/>
                <a:ea typeface="Consolas" charset="0"/>
                <a:cs typeface="Consolas" charset="0"/>
              </a:rPr>
              <a:t>JetEnergyLossModule</a:t>
            </a:r>
            <a:r>
              <a:rPr lang="en-US" sz="1400" dirty="0" smtClean="0">
                <a:latin typeface="Consolas" charset="0"/>
                <a:ea typeface="Consolas" charset="0"/>
                <a:cs typeface="Consolas" charset="0"/>
              </a:rPr>
              <a:t>&lt;</a:t>
            </a:r>
            <a:r>
              <a:rPr lang="en-US" sz="1400" dirty="0" err="1" smtClean="0">
                <a:latin typeface="Consolas" charset="0"/>
                <a:ea typeface="Consolas" charset="0"/>
                <a:cs typeface="Consolas" charset="0"/>
              </a:rPr>
              <a:t>MyEloss</a:t>
            </a:r>
            <a:r>
              <a:rPr lang="en-US" sz="1400" dirty="0" smtClean="0">
                <a:latin typeface="Consolas" charset="0"/>
                <a:ea typeface="Consolas" charset="0"/>
                <a:cs typeface="Consolas" charset="0"/>
              </a:rPr>
              <a:t>&gt;</a:t>
            </a:r>
            <a:endParaRPr lang="en-US" sz="1400" dirty="0">
              <a:latin typeface="Consolas" charset="0"/>
              <a:ea typeface="Consolas" charset="0"/>
              <a:cs typeface="Consolas" charset="0"/>
            </a:endParaRPr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219499" y="2531748"/>
            <a:ext cx="8467301" cy="48419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457200" indent="-457200" algn="l" defTabSz="914400" rtl="0" eaLnBrk="1" latinLnBrk="0" hangingPunct="1">
              <a:spcBef>
                <a:spcPts val="2400"/>
              </a:spcBef>
              <a:buSzPct val="90000"/>
              <a:buFont typeface="Wingdings" pitchFamily="2" charset="2"/>
              <a:buChar char="v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914400" indent="-457200" algn="l" defTabSz="914400" rtl="0" eaLnBrk="1" latinLnBrk="0" hangingPunct="1">
              <a:spcBef>
                <a:spcPts val="12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Char char="v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63650" indent="-349250" algn="l" defTabSz="914400" rtl="0" eaLnBrk="1" latinLnBrk="0" hangingPunct="1">
              <a:spcBef>
                <a:spcPts val="1200"/>
              </a:spcBef>
              <a:buSzPct val="90000"/>
              <a:buFont typeface="Wingdings" pitchFamily="2" charset="2"/>
              <a:buChar char="v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336550" algn="l" defTabSz="914400" rtl="0" eaLnBrk="1" latinLnBrk="0" hangingPunct="1">
              <a:spcBef>
                <a:spcPts val="12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Char char="v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946275" indent="-346075" algn="l" defTabSz="914400" rtl="0" eaLnBrk="1" latinLnBrk="0" hangingPunct="1">
              <a:spcBef>
                <a:spcPts val="1200"/>
              </a:spcBef>
              <a:buSzPct val="90000"/>
              <a:buFont typeface="Wingdings" pitchFamily="2" charset="2"/>
              <a:buChar char="v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90763" indent="-344488" algn="l" defTabSz="914400" rtl="0" eaLnBrk="1" latinLnBrk="0" hangingPunct="1">
              <a:spcBef>
                <a:spcPct val="200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Char char="v"/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625725" indent="-344488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v"/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970213" indent="-344488" algn="l" defTabSz="914400" rtl="0" eaLnBrk="1" latinLnBrk="0" hangingPunct="1">
              <a:spcBef>
                <a:spcPct val="200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Char char="v"/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313113" indent="-344488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v"/>
              <a:defRPr lang="en-US"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200"/>
              </a:spcBef>
              <a:buSzPct val="100000"/>
              <a:buFont typeface="Wingdings" charset="2"/>
              <a:buChar char="v"/>
            </a:pPr>
            <a:r>
              <a:rPr lang="en-US" sz="2000" dirty="0" smtClean="0">
                <a:solidFill>
                  <a:schemeClr val="tx1"/>
                </a:solidFill>
                <a:sym typeface="Wingdings"/>
              </a:rPr>
              <a:t>How to access the local medium properties? Ask Hydro!</a:t>
            </a:r>
            <a:endParaRPr lang="en-US" sz="2000" dirty="0" smtClean="0">
              <a:solidFill>
                <a:srgbClr val="0070C0"/>
              </a:solidFill>
              <a:latin typeface="Consolas" charset="0"/>
              <a:ea typeface="Consolas" charset="0"/>
              <a:cs typeface="Consolas" charset="0"/>
              <a:sym typeface="Wingdings"/>
            </a:endParaRPr>
          </a:p>
          <a:p>
            <a:pPr>
              <a:spcBef>
                <a:spcPts val="1200"/>
              </a:spcBef>
              <a:buSzPct val="100000"/>
              <a:buFont typeface="Wingdings" charset="2"/>
              <a:buChar char="v"/>
            </a:pPr>
            <a:endParaRPr lang="en-US" sz="2000" dirty="0">
              <a:solidFill>
                <a:srgbClr val="0070C0"/>
              </a:solidFill>
              <a:latin typeface="Consolas" charset="0"/>
              <a:ea typeface="Consolas" charset="0"/>
              <a:cs typeface="Consolas" charset="0"/>
              <a:sym typeface="Wingdings"/>
            </a:endParaRPr>
          </a:p>
          <a:p>
            <a:pPr>
              <a:spcBef>
                <a:spcPts val="1200"/>
              </a:spcBef>
              <a:buSzPct val="100000"/>
              <a:buFont typeface="Wingdings" charset="2"/>
              <a:buChar char="v"/>
            </a:pPr>
            <a:endParaRPr lang="en-US" sz="2000" dirty="0" smtClean="0">
              <a:solidFill>
                <a:srgbClr val="0070C0"/>
              </a:solidFill>
              <a:latin typeface="Consolas" charset="0"/>
              <a:ea typeface="Consolas" charset="0"/>
              <a:cs typeface="Consolas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4962" y="3242009"/>
            <a:ext cx="1353787" cy="46166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Consolas" charset="0"/>
                <a:ea typeface="Consolas" charset="0"/>
                <a:cs typeface="Consolas" charset="0"/>
              </a:rPr>
              <a:t>E-Loss</a:t>
            </a:r>
            <a:endParaRPr lang="en-US" sz="2400" dirty="0">
              <a:latin typeface="Consolas" charset="0"/>
              <a:ea typeface="Consolas" charset="0"/>
              <a:cs typeface="Consolas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5170" y="4616451"/>
            <a:ext cx="1353787" cy="46166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Consolas" charset="0"/>
                <a:ea typeface="Consolas" charset="0"/>
                <a:cs typeface="Consolas" charset="0"/>
              </a:rPr>
              <a:t>E-Loss</a:t>
            </a:r>
            <a:endParaRPr lang="en-US" sz="2400" dirty="0">
              <a:latin typeface="Consolas" charset="0"/>
              <a:ea typeface="Consolas" charset="0"/>
              <a:cs typeface="Consolas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673990" y="3882759"/>
            <a:ext cx="1353787" cy="46166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Consolas" charset="0"/>
                <a:ea typeface="Consolas" charset="0"/>
                <a:cs typeface="Consolas" charset="0"/>
              </a:rPr>
              <a:t>Hydro</a:t>
            </a:r>
            <a:endParaRPr lang="en-US" sz="2400" dirty="0">
              <a:latin typeface="Consolas" charset="0"/>
              <a:ea typeface="Consolas" charset="0"/>
              <a:cs typeface="Consolas" charset="0"/>
            </a:endParaRPr>
          </a:p>
        </p:txBody>
      </p:sp>
      <p:cxnSp>
        <p:nvCxnSpPr>
          <p:cNvPr id="7" name="Straight Arrow Connector 6"/>
          <p:cNvCxnSpPr>
            <a:stCxn id="4" idx="3"/>
            <a:endCxn id="15" idx="1"/>
          </p:cNvCxnSpPr>
          <p:nvPr/>
        </p:nvCxnSpPr>
        <p:spPr>
          <a:xfrm>
            <a:off x="1458749" y="3472842"/>
            <a:ext cx="1215241" cy="640750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14" idx="3"/>
            <a:endCxn id="15" idx="1"/>
          </p:cNvCxnSpPr>
          <p:nvPr/>
        </p:nvCxnSpPr>
        <p:spPr>
          <a:xfrm flipV="1">
            <a:off x="1438957" y="4113592"/>
            <a:ext cx="1235033" cy="733692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Content Placeholder 2"/>
          <p:cNvSpPr txBox="1">
            <a:spLocks/>
          </p:cNvSpPr>
          <p:nvPr/>
        </p:nvSpPr>
        <p:spPr>
          <a:xfrm>
            <a:off x="4243450" y="2959841"/>
            <a:ext cx="4777153" cy="1703498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457200" indent="-457200" algn="l" defTabSz="914400" rtl="0" eaLnBrk="1" latinLnBrk="0" hangingPunct="1">
              <a:spcBef>
                <a:spcPts val="2400"/>
              </a:spcBef>
              <a:buSzPct val="90000"/>
              <a:buFont typeface="Wingdings" pitchFamily="2" charset="2"/>
              <a:buChar char="v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914400" indent="-457200" algn="l" defTabSz="914400" rtl="0" eaLnBrk="1" latinLnBrk="0" hangingPunct="1">
              <a:spcBef>
                <a:spcPts val="12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Char char="v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63650" indent="-349250" algn="l" defTabSz="914400" rtl="0" eaLnBrk="1" latinLnBrk="0" hangingPunct="1">
              <a:spcBef>
                <a:spcPts val="1200"/>
              </a:spcBef>
              <a:buSzPct val="90000"/>
              <a:buFont typeface="Wingdings" pitchFamily="2" charset="2"/>
              <a:buChar char="v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336550" algn="l" defTabSz="914400" rtl="0" eaLnBrk="1" latinLnBrk="0" hangingPunct="1">
              <a:spcBef>
                <a:spcPts val="12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Char char="v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946275" indent="-346075" algn="l" defTabSz="914400" rtl="0" eaLnBrk="1" latinLnBrk="0" hangingPunct="1">
              <a:spcBef>
                <a:spcPts val="1200"/>
              </a:spcBef>
              <a:buSzPct val="90000"/>
              <a:buFont typeface="Wingdings" pitchFamily="2" charset="2"/>
              <a:buChar char="v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90763" indent="-344488" algn="l" defTabSz="914400" rtl="0" eaLnBrk="1" latinLnBrk="0" hangingPunct="1">
              <a:spcBef>
                <a:spcPct val="200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Char char="v"/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625725" indent="-344488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v"/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970213" indent="-344488" algn="l" defTabSz="914400" rtl="0" eaLnBrk="1" latinLnBrk="0" hangingPunct="1">
              <a:spcBef>
                <a:spcPct val="200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Char char="v"/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313113" indent="-344488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v"/>
              <a:defRPr lang="en-US"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200"/>
              </a:spcBef>
              <a:buSzPct val="100000"/>
              <a:buFont typeface="Wingdings" charset="2"/>
              <a:buChar char="v"/>
            </a:pPr>
            <a:r>
              <a:rPr lang="en-US" sz="2000" dirty="0" err="1" smtClean="0">
                <a:solidFill>
                  <a:schemeClr val="tx1"/>
                </a:solidFill>
                <a:sym typeface="Wingdings"/>
              </a:rPr>
              <a:t>Signal+Slot</a:t>
            </a:r>
            <a:r>
              <a:rPr lang="en-US" sz="2000" dirty="0" smtClean="0">
                <a:solidFill>
                  <a:schemeClr val="tx1"/>
                </a:solidFill>
                <a:sym typeface="Wingdings"/>
              </a:rPr>
              <a:t>: asynchronous, type-safe alternative to function pointer</a:t>
            </a:r>
          </a:p>
          <a:p>
            <a:pPr>
              <a:spcBef>
                <a:spcPts val="1200"/>
              </a:spcBef>
              <a:buSzPct val="100000"/>
              <a:buFont typeface="Wingdings" charset="2"/>
              <a:buChar char="v"/>
            </a:pPr>
            <a:r>
              <a:rPr lang="en-US" sz="2000" dirty="0" smtClean="0">
                <a:solidFill>
                  <a:schemeClr val="tx1"/>
                </a:solidFill>
                <a:sym typeface="Wingdings"/>
              </a:rPr>
              <a:t>Connection is made for you!</a:t>
            </a:r>
          </a:p>
          <a:p>
            <a:pPr>
              <a:spcBef>
                <a:spcPts val="1200"/>
              </a:spcBef>
              <a:buSzPct val="100000"/>
              <a:buFont typeface="Wingdings" charset="2"/>
              <a:buChar char="v"/>
            </a:pPr>
            <a:r>
              <a:rPr lang="en-US" sz="2000" dirty="0">
                <a:solidFill>
                  <a:schemeClr val="tx1"/>
                </a:solidFill>
              </a:rPr>
              <a:t>N</a:t>
            </a:r>
            <a:r>
              <a:rPr lang="en-US" sz="2000" dirty="0" smtClean="0">
                <a:solidFill>
                  <a:schemeClr val="tx1"/>
                </a:solidFill>
              </a:rPr>
              <a:t>o </a:t>
            </a:r>
            <a:r>
              <a:rPr lang="en-US" sz="2000" dirty="0">
                <a:solidFill>
                  <a:schemeClr val="tx1"/>
                </a:solidFill>
              </a:rPr>
              <a:t>existing code needs to be touched</a:t>
            </a:r>
            <a:endParaRPr lang="en-US" sz="2000" dirty="0" smtClean="0">
              <a:solidFill>
                <a:srgbClr val="0070C0"/>
              </a:solidFill>
              <a:latin typeface="Consolas" charset="0"/>
              <a:ea typeface="Consolas" charset="0"/>
              <a:cs typeface="Consolas" charset="0"/>
              <a:sym typeface="Wingdings"/>
            </a:endParaRPr>
          </a:p>
          <a:p>
            <a:pPr>
              <a:spcBef>
                <a:spcPts val="1200"/>
              </a:spcBef>
              <a:buSzPct val="100000"/>
              <a:buFont typeface="Wingdings" charset="2"/>
              <a:buChar char="v"/>
            </a:pPr>
            <a:endParaRPr lang="en-US" sz="2000" dirty="0">
              <a:solidFill>
                <a:srgbClr val="0070C0"/>
              </a:solidFill>
              <a:latin typeface="Consolas" charset="0"/>
              <a:ea typeface="Consolas" charset="0"/>
              <a:cs typeface="Consolas" charset="0"/>
              <a:sym typeface="Wingdings"/>
            </a:endParaRPr>
          </a:p>
          <a:p>
            <a:pPr>
              <a:spcBef>
                <a:spcPts val="1200"/>
              </a:spcBef>
              <a:buSzPct val="100000"/>
              <a:buFont typeface="Wingdings" charset="2"/>
              <a:buChar char="v"/>
            </a:pPr>
            <a:endParaRPr lang="en-US" sz="2000" dirty="0" smtClean="0">
              <a:solidFill>
                <a:srgbClr val="0070C0"/>
              </a:solidFill>
              <a:latin typeface="Consolas" charset="0"/>
              <a:ea typeface="Consolas" charset="0"/>
              <a:cs typeface="Consolas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9B23E599-8F44-46D3-9132-E08E78F4FED4}"/>
              </a:ext>
            </a:extLst>
          </p:cNvPr>
          <p:cNvSpPr/>
          <p:nvPr/>
        </p:nvSpPr>
        <p:spPr>
          <a:xfrm>
            <a:off x="2126735" y="4747212"/>
            <a:ext cx="4485087" cy="523220"/>
          </a:xfrm>
          <a:prstGeom prst="rect">
            <a:avLst/>
          </a:prstGeom>
          <a:solidFill>
            <a:schemeClr val="accent1">
              <a:alpha val="15000"/>
            </a:schemeClr>
          </a:solidFill>
          <a:ln>
            <a:solidFill>
              <a:schemeClr val="accent1">
                <a:alpha val="44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1400" dirty="0" err="1">
                <a:solidFill>
                  <a:srgbClr val="00AF4F"/>
                </a:solidFill>
                <a:latin typeface="Consolas" charset="0"/>
                <a:ea typeface="Consolas" charset="0"/>
                <a:cs typeface="Consolas" charset="0"/>
              </a:rPr>
              <a:t>std</a:t>
            </a:r>
            <a:r>
              <a:rPr lang="en-US" sz="1400" dirty="0">
                <a:solidFill>
                  <a:srgbClr val="00AF4F"/>
                </a:solidFill>
                <a:latin typeface="Consolas" charset="0"/>
                <a:ea typeface="Consolas" charset="0"/>
                <a:cs typeface="Consolas" charset="0"/>
              </a:rPr>
              <a:t>::</a:t>
            </a:r>
            <a:r>
              <a:rPr lang="en-US" sz="1400" dirty="0" err="1">
                <a:solidFill>
                  <a:srgbClr val="00AF4F"/>
                </a:solidFill>
                <a:latin typeface="Consolas" charset="0"/>
                <a:ea typeface="Consolas" charset="0"/>
                <a:cs typeface="Consolas" charset="0"/>
              </a:rPr>
              <a:t>unique_ptr</a:t>
            </a:r>
            <a:r>
              <a:rPr lang="en-US" sz="1400" dirty="0">
                <a:solidFill>
                  <a:srgbClr val="00AF4F"/>
                </a:solidFill>
                <a:latin typeface="Consolas" charset="0"/>
                <a:ea typeface="Consolas" charset="0"/>
                <a:cs typeface="Consolas" charset="0"/>
              </a:rPr>
              <a:t>&lt;</a:t>
            </a:r>
            <a:r>
              <a:rPr lang="en-US" sz="1400" dirty="0" err="1">
                <a:solidFill>
                  <a:srgbClr val="00AF4F"/>
                </a:solidFill>
                <a:latin typeface="Consolas" charset="0"/>
                <a:ea typeface="Consolas" charset="0"/>
                <a:cs typeface="Consolas" charset="0"/>
              </a:rPr>
              <a:t>FluidCellInfo</a:t>
            </a:r>
            <a:r>
              <a:rPr lang="en-US" sz="1400" dirty="0">
                <a:solidFill>
                  <a:srgbClr val="00AF4F"/>
                </a:solidFill>
                <a:latin typeface="Consolas" charset="0"/>
                <a:ea typeface="Consolas" charset="0"/>
                <a:cs typeface="Consolas" charset="0"/>
              </a:rPr>
              <a:t>&gt; </a:t>
            </a:r>
            <a:r>
              <a:rPr lang="en-US" sz="1400" dirty="0" err="1" smtClean="0">
                <a:latin typeface="Consolas" charset="0"/>
                <a:ea typeface="Consolas" charset="0"/>
                <a:cs typeface="Consolas" charset="0"/>
              </a:rPr>
              <a:t>fluid_info</a:t>
            </a:r>
            <a:r>
              <a:rPr lang="en-US" sz="1400" dirty="0" smtClean="0">
                <a:latin typeface="Consolas" charset="0"/>
                <a:ea typeface="Consolas" charset="0"/>
                <a:cs typeface="Consolas" charset="0"/>
              </a:rPr>
              <a:t>;</a:t>
            </a:r>
          </a:p>
          <a:p>
            <a:r>
              <a:rPr lang="en-US" sz="1400" dirty="0" err="1" smtClean="0">
                <a:latin typeface="Consolas" charset="0"/>
                <a:ea typeface="Consolas" charset="0"/>
                <a:cs typeface="Consolas" charset="0"/>
              </a:rPr>
              <a:t>GetHydroCellSignal</a:t>
            </a:r>
            <a:r>
              <a:rPr lang="en-US" sz="1400" dirty="0" smtClean="0">
                <a:latin typeface="Consolas" charset="0"/>
                <a:ea typeface="Consolas" charset="0"/>
                <a:cs typeface="Consolas" charset="0"/>
              </a:rPr>
              <a:t>(t, x, y, z, </a:t>
            </a:r>
            <a:r>
              <a:rPr lang="en-US" sz="1400" dirty="0" err="1" smtClean="0">
                <a:latin typeface="Consolas" charset="0"/>
                <a:ea typeface="Consolas" charset="0"/>
                <a:cs typeface="Consolas" charset="0"/>
              </a:rPr>
              <a:t>fluid_info</a:t>
            </a:r>
            <a:r>
              <a:rPr lang="en-US" sz="1400" dirty="0" smtClean="0">
                <a:latin typeface="Consolas" charset="0"/>
                <a:ea typeface="Consolas" charset="0"/>
                <a:cs typeface="Consolas" charset="0"/>
              </a:rPr>
              <a:t>);</a:t>
            </a:r>
            <a:endParaRPr lang="en-US" sz="1400" dirty="0">
              <a:latin typeface="Consolas" charset="0"/>
              <a:ea typeface="Consolas" charset="0"/>
              <a:cs typeface="Consolas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 rot="1800503">
            <a:off x="1618549" y="3371013"/>
            <a:ext cx="8758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Signal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 rot="19713469">
            <a:off x="1495035" y="4135828"/>
            <a:ext cx="8758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Signal</a:t>
            </a:r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2623785" y="3511991"/>
            <a:ext cx="8758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Slot</a:t>
            </a:r>
            <a:endParaRPr lang="en-US" dirty="0"/>
          </a:p>
        </p:txBody>
      </p:sp>
      <p:sp>
        <p:nvSpPr>
          <p:cNvPr id="39" name="Arc 38"/>
          <p:cNvSpPr/>
          <p:nvPr/>
        </p:nvSpPr>
        <p:spPr>
          <a:xfrm>
            <a:off x="8061374" y="1721902"/>
            <a:ext cx="747314" cy="2330991"/>
          </a:xfrm>
          <a:prstGeom prst="arc">
            <a:avLst>
              <a:gd name="adj1" fmla="val 16380897"/>
              <a:gd name="adj2" fmla="val 5282987"/>
            </a:avLst>
          </a:prstGeom>
          <a:ln>
            <a:head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8323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6142" y="17394"/>
            <a:ext cx="7691719" cy="952500"/>
          </a:xfrm>
        </p:spPr>
        <p:txBody>
          <a:bodyPr/>
          <a:lstStyle/>
          <a:p>
            <a:r>
              <a:rPr lang="en-US" dirty="0" smtClean="0"/>
              <a:t>JETSCAPE </a:t>
            </a:r>
            <a:r>
              <a:rPr lang="en-US" dirty="0"/>
              <a:t>0.1 </a:t>
            </a:r>
            <a:r>
              <a:rPr lang="en-US" dirty="0" smtClean="0">
                <a:latin typeface="Symbol" charset="2"/>
                <a:ea typeface="Symbol" charset="2"/>
                <a:cs typeface="Symbol" charset="2"/>
              </a:rPr>
              <a:t>b</a:t>
            </a:r>
            <a:endParaRPr lang="en-US" dirty="0">
              <a:latin typeface="Symbol" charset="2"/>
              <a:ea typeface="Symbol" charset="2"/>
              <a:cs typeface="Symbol" charset="2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9128" y="898652"/>
            <a:ext cx="4138488" cy="3865010"/>
          </a:xfrm>
          <a:ln>
            <a:noFill/>
          </a:ln>
        </p:spPr>
        <p:txBody>
          <a:bodyPr>
            <a:noAutofit/>
          </a:bodyPr>
          <a:lstStyle/>
          <a:p>
            <a:pPr marL="365760" indent="-365760">
              <a:spcBef>
                <a:spcPts val="1200"/>
              </a:spcBef>
              <a:buSzPct val="100000"/>
              <a:buFont typeface="Wingdings" charset="2"/>
              <a:buChar char="ü"/>
            </a:pPr>
            <a:r>
              <a:rPr lang="en-US" dirty="0" smtClean="0">
                <a:ln>
                  <a:solidFill>
                    <a:srgbClr val="92D050"/>
                  </a:solidFill>
                </a:ln>
                <a:solidFill>
                  <a:srgbClr val="FF6600"/>
                </a:solidFill>
              </a:rPr>
              <a:t>Installation</a:t>
            </a:r>
          </a:p>
          <a:p>
            <a:pPr marL="365760" indent="-365760">
              <a:spcBef>
                <a:spcPts val="1200"/>
              </a:spcBef>
              <a:buSzPct val="100000"/>
              <a:buFont typeface="Wingdings" charset="2"/>
              <a:buChar char="ü"/>
            </a:pPr>
            <a:r>
              <a:rPr lang="en-US" dirty="0" smtClean="0">
                <a:ln>
                  <a:solidFill>
                    <a:srgbClr val="92D050"/>
                  </a:solidFill>
                </a:ln>
                <a:solidFill>
                  <a:srgbClr val="FF6600"/>
                </a:solidFill>
              </a:rPr>
              <a:t>Extending the Framework</a:t>
            </a:r>
            <a:endParaRPr lang="en-US" dirty="0">
              <a:ln>
                <a:solidFill>
                  <a:srgbClr val="92D050"/>
                </a:solidFill>
              </a:ln>
              <a:solidFill>
                <a:srgbClr val="FF66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JETSCAPE Framework - Kauder</a:t>
            </a:r>
            <a:endParaRPr lang="en-US"/>
          </a:p>
        </p:txBody>
      </p:sp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1/6/18</a:t>
            </a:r>
            <a:endParaRPr lang="en-US" dirty="0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EACD6-A525-4B49-8009-7F09B4461B46}" type="slidenum">
              <a:rPr lang="en-US" smtClean="0"/>
              <a:t>7</a:t>
            </a:fld>
            <a:endParaRPr lang="en-US"/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4227615" y="898644"/>
            <a:ext cx="4726379" cy="952508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457200" indent="-457200" algn="l" defTabSz="914400" rtl="0" eaLnBrk="1" latinLnBrk="0" hangingPunct="1">
              <a:spcBef>
                <a:spcPts val="2400"/>
              </a:spcBef>
              <a:buSzPct val="90000"/>
              <a:buFont typeface="Wingdings" pitchFamily="2" charset="2"/>
              <a:buChar char="v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914400" indent="-457200" algn="l" defTabSz="914400" rtl="0" eaLnBrk="1" latinLnBrk="0" hangingPunct="1">
              <a:spcBef>
                <a:spcPts val="12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Char char="v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63650" indent="-349250" algn="l" defTabSz="914400" rtl="0" eaLnBrk="1" latinLnBrk="0" hangingPunct="1">
              <a:spcBef>
                <a:spcPts val="1200"/>
              </a:spcBef>
              <a:buSzPct val="90000"/>
              <a:buFont typeface="Wingdings" pitchFamily="2" charset="2"/>
              <a:buChar char="v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336550" algn="l" defTabSz="914400" rtl="0" eaLnBrk="1" latinLnBrk="0" hangingPunct="1">
              <a:spcBef>
                <a:spcPts val="12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Char char="v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946275" indent="-346075" algn="l" defTabSz="914400" rtl="0" eaLnBrk="1" latinLnBrk="0" hangingPunct="1">
              <a:spcBef>
                <a:spcPts val="1200"/>
              </a:spcBef>
              <a:buSzPct val="90000"/>
              <a:buFont typeface="Wingdings" pitchFamily="2" charset="2"/>
              <a:buChar char="v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90763" indent="-344488" algn="l" defTabSz="914400" rtl="0" eaLnBrk="1" latinLnBrk="0" hangingPunct="1">
              <a:spcBef>
                <a:spcPct val="200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Char char="v"/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625725" indent="-344488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v"/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970213" indent="-344488" algn="l" defTabSz="914400" rtl="0" eaLnBrk="1" latinLnBrk="0" hangingPunct="1">
              <a:spcBef>
                <a:spcPct val="200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Char char="v"/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313113" indent="-344488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v"/>
              <a:defRPr lang="en-US"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200"/>
              </a:spcBef>
              <a:buSzPct val="100000"/>
              <a:buFont typeface="Wingdings" charset="2"/>
              <a:buChar char="v"/>
            </a:pPr>
            <a:r>
              <a:rPr lang="en-US" sz="2000" dirty="0" smtClean="0">
                <a:solidFill>
                  <a:schemeClr val="tx1"/>
                </a:solidFill>
              </a:rPr>
              <a:t>Hydro:</a:t>
            </a:r>
          </a:p>
          <a:p>
            <a:pPr lvl="1">
              <a:buSzPct val="100000"/>
              <a:buFont typeface="Wingdings" charset="2"/>
              <a:buChar char="v"/>
            </a:pPr>
            <a:r>
              <a:rPr lang="en-US" sz="2000" dirty="0" smtClean="0">
                <a:solidFill>
                  <a:schemeClr val="tx1"/>
                </a:solidFill>
              </a:rPr>
              <a:t>Derive from appropriate base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9B23E599-8F44-46D3-9132-E08E78F4FED4}"/>
              </a:ext>
            </a:extLst>
          </p:cNvPr>
          <p:cNvSpPr/>
          <p:nvPr/>
        </p:nvSpPr>
        <p:spPr>
          <a:xfrm>
            <a:off x="4227615" y="1907967"/>
            <a:ext cx="4772741" cy="307777"/>
          </a:xfrm>
          <a:prstGeom prst="rect">
            <a:avLst/>
          </a:prstGeom>
          <a:solidFill>
            <a:schemeClr val="accent1">
              <a:alpha val="15000"/>
            </a:schemeClr>
          </a:solidFill>
          <a:ln>
            <a:solidFill>
              <a:schemeClr val="accent1">
                <a:alpha val="44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rgbClr val="00AF4F"/>
                </a:solidFill>
                <a:latin typeface="Consolas" charset="0"/>
                <a:ea typeface="Consolas" charset="0"/>
                <a:cs typeface="Consolas" charset="0"/>
              </a:rPr>
              <a:t>class </a:t>
            </a:r>
            <a:r>
              <a:rPr lang="en-US" sz="1400" dirty="0" err="1" smtClean="0">
                <a:latin typeface="Consolas" charset="0"/>
                <a:ea typeface="Consolas" charset="0"/>
                <a:cs typeface="Consolas" charset="0"/>
              </a:rPr>
              <a:t>MyHydro</a:t>
            </a:r>
            <a:r>
              <a:rPr lang="en-US" sz="1400" dirty="0" smtClean="0">
                <a:latin typeface="Consolas" charset="0"/>
                <a:ea typeface="Consolas" charset="0"/>
                <a:cs typeface="Consolas" charset="0"/>
              </a:rPr>
              <a:t> : </a:t>
            </a:r>
            <a:r>
              <a:rPr lang="en-US" sz="1400" dirty="0">
                <a:solidFill>
                  <a:schemeClr val="accent6"/>
                </a:solidFill>
                <a:latin typeface="Consolas" charset="0"/>
                <a:ea typeface="Consolas" charset="0"/>
                <a:cs typeface="Consolas" charset="0"/>
              </a:rPr>
              <a:t>public</a:t>
            </a:r>
            <a:r>
              <a:rPr lang="en-US" sz="1400" dirty="0" smtClean="0">
                <a:solidFill>
                  <a:srgbClr val="FFBF00"/>
                </a:solidFill>
                <a:latin typeface="Consolas" charset="0"/>
                <a:ea typeface="Consolas" charset="0"/>
                <a:cs typeface="Consolas" charset="0"/>
              </a:rPr>
              <a:t> </a:t>
            </a:r>
            <a:r>
              <a:rPr lang="en-US" sz="1400" dirty="0" err="1">
                <a:latin typeface="Consolas" charset="0"/>
                <a:ea typeface="Consolas" charset="0"/>
                <a:cs typeface="Consolas" charset="0"/>
              </a:rPr>
              <a:t>FluidDynamics</a:t>
            </a:r>
            <a:endParaRPr lang="en-US" sz="1400" dirty="0">
              <a:latin typeface="Consolas" charset="0"/>
              <a:ea typeface="Consolas" charset="0"/>
              <a:cs typeface="Consolas" charset="0"/>
            </a:endParaRPr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219499" y="2531747"/>
            <a:ext cx="8467301" cy="2622143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457200" indent="-457200" algn="l" defTabSz="914400" rtl="0" eaLnBrk="1" latinLnBrk="0" hangingPunct="1">
              <a:spcBef>
                <a:spcPts val="2400"/>
              </a:spcBef>
              <a:buSzPct val="90000"/>
              <a:buFont typeface="Wingdings" pitchFamily="2" charset="2"/>
              <a:buChar char="v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914400" indent="-457200" algn="l" defTabSz="914400" rtl="0" eaLnBrk="1" latinLnBrk="0" hangingPunct="1">
              <a:spcBef>
                <a:spcPts val="12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Char char="v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63650" indent="-349250" algn="l" defTabSz="914400" rtl="0" eaLnBrk="1" latinLnBrk="0" hangingPunct="1">
              <a:spcBef>
                <a:spcPts val="1200"/>
              </a:spcBef>
              <a:buSzPct val="90000"/>
              <a:buFont typeface="Wingdings" pitchFamily="2" charset="2"/>
              <a:buChar char="v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336550" algn="l" defTabSz="914400" rtl="0" eaLnBrk="1" latinLnBrk="0" hangingPunct="1">
              <a:spcBef>
                <a:spcPts val="12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Char char="v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946275" indent="-346075" algn="l" defTabSz="914400" rtl="0" eaLnBrk="1" latinLnBrk="0" hangingPunct="1">
              <a:spcBef>
                <a:spcPts val="1200"/>
              </a:spcBef>
              <a:buSzPct val="90000"/>
              <a:buFont typeface="Wingdings" pitchFamily="2" charset="2"/>
              <a:buChar char="v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90763" indent="-344488" algn="l" defTabSz="914400" rtl="0" eaLnBrk="1" latinLnBrk="0" hangingPunct="1">
              <a:spcBef>
                <a:spcPct val="200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Char char="v"/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625725" indent="-344488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v"/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970213" indent="-344488" algn="l" defTabSz="914400" rtl="0" eaLnBrk="1" latinLnBrk="0" hangingPunct="1">
              <a:spcBef>
                <a:spcPct val="200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Char char="v"/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313113" indent="-344488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v"/>
              <a:defRPr lang="en-US"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200"/>
              </a:spcBef>
              <a:buSzPct val="100000"/>
              <a:buFont typeface="Wingdings" charset="2"/>
              <a:buChar char="v"/>
            </a:pPr>
            <a:r>
              <a:rPr lang="en-US" sz="2000" dirty="0" smtClean="0">
                <a:solidFill>
                  <a:schemeClr val="tx1"/>
                </a:solidFill>
                <a:sym typeface="Wingdings"/>
              </a:rPr>
              <a:t>Override </a:t>
            </a:r>
            <a:r>
              <a:rPr lang="en-US" sz="2000" dirty="0" smtClean="0">
                <a:solidFill>
                  <a:srgbClr val="0070C0"/>
                </a:solidFill>
                <a:latin typeface="Consolas" charset="0"/>
                <a:ea typeface="Consolas" charset="0"/>
                <a:cs typeface="Consolas" charset="0"/>
                <a:sym typeface="Wingdings"/>
              </a:rPr>
              <a:t>Exec()</a:t>
            </a:r>
            <a:r>
              <a:rPr lang="en-US" sz="2000" dirty="0" smtClean="0">
                <a:solidFill>
                  <a:schemeClr val="tx1"/>
                </a:solidFill>
                <a:sym typeface="Wingdings"/>
              </a:rPr>
              <a:t>  Calculate the entire hydro evolution</a:t>
            </a:r>
          </a:p>
          <a:p>
            <a:pPr>
              <a:spcBef>
                <a:spcPts val="1200"/>
              </a:spcBef>
              <a:buSzPct val="100000"/>
              <a:buFont typeface="Wingdings" charset="2"/>
              <a:buChar char="v"/>
            </a:pPr>
            <a:r>
              <a:rPr lang="en-US" sz="2000" dirty="0" smtClean="0">
                <a:solidFill>
                  <a:schemeClr val="tx1"/>
                </a:solidFill>
                <a:sym typeface="Wingdings"/>
              </a:rPr>
              <a:t>Override </a:t>
            </a:r>
            <a:r>
              <a:rPr lang="en-US" sz="2000" dirty="0" err="1" smtClean="0">
                <a:solidFill>
                  <a:srgbClr val="0070C0"/>
                </a:solidFill>
                <a:latin typeface="Consolas" charset="0"/>
                <a:ea typeface="Consolas" charset="0"/>
                <a:cs typeface="Consolas" charset="0"/>
                <a:sym typeface="Wingdings"/>
              </a:rPr>
              <a:t>get_hydro_info</a:t>
            </a:r>
            <a:r>
              <a:rPr lang="en-US" sz="2000" dirty="0" smtClean="0">
                <a:solidFill>
                  <a:srgbClr val="0070C0"/>
                </a:solidFill>
                <a:latin typeface="Consolas" charset="0"/>
                <a:ea typeface="Consolas" charset="0"/>
                <a:cs typeface="Consolas" charset="0"/>
                <a:sym typeface="Wingdings"/>
              </a:rPr>
              <a:t>()</a:t>
            </a:r>
            <a:r>
              <a:rPr lang="en-US" sz="2000" dirty="0">
                <a:solidFill>
                  <a:schemeClr val="tx1"/>
                </a:solidFill>
                <a:sym typeface="Wingdings"/>
              </a:rPr>
              <a:t>  </a:t>
            </a:r>
            <a:r>
              <a:rPr lang="en-US" sz="2000" dirty="0" smtClean="0">
                <a:solidFill>
                  <a:schemeClr val="tx1"/>
                </a:solidFill>
                <a:sym typeface="Wingdings"/>
              </a:rPr>
              <a:t>Provides the </a:t>
            </a:r>
            <a:r>
              <a:rPr lang="en-US" sz="2000" b="1" dirty="0" smtClean="0">
                <a:solidFill>
                  <a:schemeClr val="tx1"/>
                </a:solidFill>
                <a:sym typeface="Wingdings"/>
              </a:rPr>
              <a:t>Slot </a:t>
            </a:r>
            <a:r>
              <a:rPr lang="en-US" sz="2000" dirty="0" smtClean="0">
                <a:solidFill>
                  <a:schemeClr val="tx1"/>
                </a:solidFill>
                <a:sym typeface="Wingdings"/>
              </a:rPr>
              <a:t>for E-Loss</a:t>
            </a:r>
          </a:p>
          <a:p>
            <a:pPr>
              <a:spcBef>
                <a:spcPts val="1200"/>
              </a:spcBef>
              <a:buSzPct val="100000"/>
              <a:buFont typeface="Wingdings" charset="2"/>
              <a:buChar char="v"/>
            </a:pPr>
            <a:endParaRPr lang="en-US" sz="2000" dirty="0" smtClean="0">
              <a:solidFill>
                <a:schemeClr val="tx1"/>
              </a:solidFill>
              <a:ea typeface="Consolas" charset="0"/>
              <a:cs typeface="Consolas" charset="0"/>
              <a:sym typeface="Wingdings"/>
            </a:endParaRPr>
          </a:p>
          <a:p>
            <a:pPr>
              <a:spcBef>
                <a:spcPts val="1200"/>
              </a:spcBef>
              <a:buSzPct val="100000"/>
              <a:buFont typeface="Wingdings" charset="2"/>
              <a:buChar char="v"/>
            </a:pPr>
            <a:endParaRPr lang="en-US" sz="2000" dirty="0" smtClean="0">
              <a:solidFill>
                <a:schemeClr val="tx1"/>
              </a:solidFill>
              <a:ea typeface="Consolas" charset="0"/>
              <a:cs typeface="Consolas" charset="0"/>
              <a:sym typeface="Wingdings"/>
            </a:endParaRPr>
          </a:p>
          <a:p>
            <a:pPr>
              <a:spcBef>
                <a:spcPts val="1200"/>
              </a:spcBef>
              <a:buSzPct val="100000"/>
              <a:buFont typeface="Wingdings" charset="2"/>
              <a:buChar char="v"/>
            </a:pPr>
            <a:r>
              <a:rPr lang="en-US" sz="2000" dirty="0" smtClean="0">
                <a:solidFill>
                  <a:schemeClr val="tx1"/>
                </a:solidFill>
                <a:ea typeface="Consolas" charset="0"/>
                <a:cs typeface="Consolas" charset="0"/>
                <a:sym typeface="Wingdings"/>
              </a:rPr>
              <a:t>Similar functionality for Initial State, Hadronization, etc.</a:t>
            </a:r>
            <a:endParaRPr lang="en-US" sz="2000" dirty="0" smtClean="0">
              <a:solidFill>
                <a:srgbClr val="0070C0"/>
              </a:solidFill>
              <a:ea typeface="Consolas" charset="0"/>
              <a:cs typeface="Consolas" charset="0"/>
              <a:sym typeface="Wingdings"/>
            </a:endParaRPr>
          </a:p>
        </p:txBody>
      </p:sp>
    </p:spTree>
    <p:extLst>
      <p:ext uri="{BB962C8B-B14F-4D97-AF65-F5344CB8AC3E}">
        <p14:creationId xmlns:p14="http://schemas.microsoft.com/office/powerpoint/2010/main" val="1845217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6142" y="17394"/>
            <a:ext cx="7691719" cy="952500"/>
          </a:xfrm>
        </p:spPr>
        <p:txBody>
          <a:bodyPr/>
          <a:lstStyle/>
          <a:p>
            <a:r>
              <a:rPr lang="en-US" dirty="0" smtClean="0"/>
              <a:t>JETSCAPE </a:t>
            </a:r>
            <a:r>
              <a:rPr lang="en-US" dirty="0"/>
              <a:t>0.1 </a:t>
            </a:r>
            <a:r>
              <a:rPr lang="en-US" dirty="0" smtClean="0">
                <a:latin typeface="Symbol" charset="2"/>
                <a:ea typeface="Symbol" charset="2"/>
                <a:cs typeface="Symbol" charset="2"/>
              </a:rPr>
              <a:t>b</a:t>
            </a:r>
            <a:endParaRPr lang="en-US" dirty="0">
              <a:latin typeface="Symbol" charset="2"/>
              <a:ea typeface="Symbol" charset="2"/>
              <a:cs typeface="Symbol" charset="2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9128" y="898652"/>
            <a:ext cx="4138488" cy="3865010"/>
          </a:xfrm>
          <a:ln>
            <a:noFill/>
          </a:ln>
        </p:spPr>
        <p:txBody>
          <a:bodyPr>
            <a:noAutofit/>
          </a:bodyPr>
          <a:lstStyle/>
          <a:p>
            <a:pPr marL="365760" indent="-365760">
              <a:spcBef>
                <a:spcPts val="1200"/>
              </a:spcBef>
              <a:buSzPct val="100000"/>
              <a:buFont typeface="Wingdings" charset="2"/>
              <a:buChar char="ü"/>
            </a:pPr>
            <a:r>
              <a:rPr lang="en-US" dirty="0" smtClean="0">
                <a:ln>
                  <a:solidFill>
                    <a:srgbClr val="92D050"/>
                  </a:solidFill>
                </a:ln>
                <a:solidFill>
                  <a:srgbClr val="FF6600"/>
                </a:solidFill>
              </a:rPr>
              <a:t>Installation</a:t>
            </a:r>
          </a:p>
          <a:p>
            <a:pPr marL="365760" indent="-365760">
              <a:spcBef>
                <a:spcPts val="1200"/>
              </a:spcBef>
              <a:buSzPct val="100000"/>
              <a:buFont typeface="Wingdings" charset="2"/>
              <a:buChar char="ü"/>
            </a:pPr>
            <a:r>
              <a:rPr lang="en-US" dirty="0" smtClean="0">
                <a:ln>
                  <a:solidFill>
                    <a:srgbClr val="92D050"/>
                  </a:solidFill>
                </a:ln>
                <a:solidFill>
                  <a:srgbClr val="FF6600"/>
                </a:solidFill>
              </a:rPr>
              <a:t>Extending the Framework</a:t>
            </a:r>
          </a:p>
          <a:p>
            <a:pPr marL="365760" indent="-365760">
              <a:spcBef>
                <a:spcPts val="1200"/>
              </a:spcBef>
              <a:buSzPct val="100000"/>
              <a:buFont typeface="Wingdings" charset="2"/>
              <a:buChar char="ü"/>
            </a:pPr>
            <a:r>
              <a:rPr lang="en-US" dirty="0" smtClean="0">
                <a:ln>
                  <a:solidFill>
                    <a:srgbClr val="92D050"/>
                  </a:solidFill>
                </a:ln>
                <a:solidFill>
                  <a:srgbClr val="FF6600"/>
                </a:solidFill>
              </a:rPr>
              <a:t>Creating and using Output</a:t>
            </a:r>
            <a:endParaRPr lang="en-US" dirty="0">
              <a:ln>
                <a:solidFill>
                  <a:srgbClr val="92D050"/>
                </a:solidFill>
              </a:ln>
              <a:solidFill>
                <a:srgbClr val="FF66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JETSCAPE Framework - Kauder</a:t>
            </a:r>
            <a:endParaRPr lang="en-US"/>
          </a:p>
        </p:txBody>
      </p:sp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1/6/18</a:t>
            </a:r>
            <a:endParaRPr lang="en-US" dirty="0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EACD6-A525-4B49-8009-7F09B4461B46}" type="slidenum">
              <a:rPr lang="en-US" smtClean="0"/>
              <a:t>8</a:t>
            </a:fld>
            <a:endParaRPr lang="en-US"/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4227615" y="898644"/>
            <a:ext cx="4772741" cy="1865301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457200" indent="-457200" algn="l" defTabSz="914400" rtl="0" eaLnBrk="1" latinLnBrk="0" hangingPunct="1">
              <a:spcBef>
                <a:spcPts val="2400"/>
              </a:spcBef>
              <a:buSzPct val="90000"/>
              <a:buFont typeface="Wingdings" pitchFamily="2" charset="2"/>
              <a:buChar char="v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914400" indent="-457200" algn="l" defTabSz="914400" rtl="0" eaLnBrk="1" latinLnBrk="0" hangingPunct="1">
              <a:spcBef>
                <a:spcPts val="12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Char char="v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63650" indent="-349250" algn="l" defTabSz="914400" rtl="0" eaLnBrk="1" latinLnBrk="0" hangingPunct="1">
              <a:spcBef>
                <a:spcPts val="1200"/>
              </a:spcBef>
              <a:buSzPct val="90000"/>
              <a:buFont typeface="Wingdings" pitchFamily="2" charset="2"/>
              <a:buChar char="v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336550" algn="l" defTabSz="914400" rtl="0" eaLnBrk="1" latinLnBrk="0" hangingPunct="1">
              <a:spcBef>
                <a:spcPts val="12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Char char="v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946275" indent="-346075" algn="l" defTabSz="914400" rtl="0" eaLnBrk="1" latinLnBrk="0" hangingPunct="1">
              <a:spcBef>
                <a:spcPts val="1200"/>
              </a:spcBef>
              <a:buSzPct val="90000"/>
              <a:buFont typeface="Wingdings" pitchFamily="2" charset="2"/>
              <a:buChar char="v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90763" indent="-344488" algn="l" defTabSz="914400" rtl="0" eaLnBrk="1" latinLnBrk="0" hangingPunct="1">
              <a:spcBef>
                <a:spcPct val="200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Char char="v"/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625725" indent="-344488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v"/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970213" indent="-344488" algn="l" defTabSz="914400" rtl="0" eaLnBrk="1" latinLnBrk="0" hangingPunct="1">
              <a:spcBef>
                <a:spcPct val="200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Char char="v"/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313113" indent="-344488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v"/>
              <a:defRPr lang="en-US"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200"/>
              </a:spcBef>
              <a:buSzPct val="100000"/>
              <a:buFont typeface="Wingdings" charset="2"/>
              <a:buChar char="v"/>
            </a:pPr>
            <a:r>
              <a:rPr lang="en-US" sz="2000" dirty="0" smtClean="0">
                <a:solidFill>
                  <a:schemeClr val="tx1"/>
                </a:solidFill>
              </a:rPr>
              <a:t>Provided formats:</a:t>
            </a:r>
          </a:p>
          <a:p>
            <a:pPr lvl="1">
              <a:buSzPct val="100000"/>
              <a:buFont typeface="Wingdings" charset="2"/>
              <a:buChar char="v"/>
            </a:pPr>
            <a:r>
              <a:rPr lang="en-US" sz="2000" dirty="0" smtClean="0">
                <a:solidFill>
                  <a:schemeClr val="tx1"/>
                </a:solidFill>
              </a:rPr>
              <a:t>ASCII</a:t>
            </a:r>
          </a:p>
          <a:p>
            <a:pPr lvl="1">
              <a:buSzPct val="100000"/>
              <a:buFont typeface="Wingdings" charset="2"/>
              <a:buChar char="v"/>
            </a:pPr>
            <a:r>
              <a:rPr lang="en-US" sz="2000" dirty="0" err="1" smtClean="0">
                <a:solidFill>
                  <a:schemeClr val="tx1"/>
                </a:solidFill>
              </a:rPr>
              <a:t>gzipped</a:t>
            </a:r>
            <a:r>
              <a:rPr lang="en-US" sz="2000" dirty="0" smtClean="0">
                <a:solidFill>
                  <a:schemeClr val="tx1"/>
                </a:solidFill>
              </a:rPr>
              <a:t> ASCII</a:t>
            </a:r>
          </a:p>
          <a:p>
            <a:pPr lvl="1">
              <a:buSzPct val="100000"/>
              <a:buFont typeface="Wingdings" charset="2"/>
              <a:buChar char="v"/>
            </a:pPr>
            <a:r>
              <a:rPr lang="en-US" sz="2000" dirty="0" err="1" smtClean="0">
                <a:solidFill>
                  <a:schemeClr val="tx1"/>
                </a:solidFill>
              </a:rPr>
              <a:t>HepMC</a:t>
            </a:r>
            <a:endParaRPr lang="en-US" sz="2000" dirty="0" smtClean="0">
              <a:solidFill>
                <a:schemeClr val="tx1"/>
              </a:solidFill>
            </a:endParaRPr>
          </a:p>
          <a:p>
            <a:pPr lvl="1">
              <a:buSzPct val="100000"/>
              <a:buFont typeface="Wingdings" charset="2"/>
              <a:buChar char="v"/>
            </a:pPr>
            <a:endParaRPr lang="en-US" sz="2000" dirty="0" smtClean="0">
              <a:solidFill>
                <a:schemeClr val="tx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9B23E599-8F44-46D3-9132-E08E78F4FED4}"/>
              </a:ext>
            </a:extLst>
          </p:cNvPr>
          <p:cNvSpPr/>
          <p:nvPr/>
        </p:nvSpPr>
        <p:spPr>
          <a:xfrm>
            <a:off x="726142" y="4754080"/>
            <a:ext cx="4280486" cy="307777"/>
          </a:xfrm>
          <a:prstGeom prst="rect">
            <a:avLst/>
          </a:prstGeom>
          <a:solidFill>
            <a:schemeClr val="accent1">
              <a:alpha val="15000"/>
            </a:schemeClr>
          </a:solidFill>
          <a:ln>
            <a:solidFill>
              <a:schemeClr val="accent1">
                <a:alpha val="44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rgbClr val="00AF4F"/>
                </a:solidFill>
                <a:latin typeface="Consolas" charset="0"/>
                <a:ea typeface="Consolas" charset="0"/>
                <a:cs typeface="Consolas" charset="0"/>
              </a:rPr>
              <a:t>class </a:t>
            </a:r>
            <a:r>
              <a:rPr lang="en-US" sz="1400" dirty="0" err="1" smtClean="0">
                <a:latin typeface="Consolas" charset="0"/>
                <a:ea typeface="Consolas" charset="0"/>
                <a:cs typeface="Consolas" charset="0"/>
              </a:rPr>
              <a:t>MyWriter</a:t>
            </a:r>
            <a:r>
              <a:rPr lang="en-US" sz="1400" dirty="0" smtClean="0">
                <a:latin typeface="Consolas" charset="0"/>
                <a:ea typeface="Consolas" charset="0"/>
                <a:cs typeface="Consolas" charset="0"/>
              </a:rPr>
              <a:t> : </a:t>
            </a:r>
            <a:r>
              <a:rPr lang="en-US" sz="1400" dirty="0">
                <a:solidFill>
                  <a:schemeClr val="accent6"/>
                </a:solidFill>
                <a:latin typeface="Consolas" charset="0"/>
                <a:ea typeface="Consolas" charset="0"/>
                <a:cs typeface="Consolas" charset="0"/>
              </a:rPr>
              <a:t>public</a:t>
            </a:r>
            <a:r>
              <a:rPr lang="en-US" sz="1400" dirty="0" smtClean="0">
                <a:solidFill>
                  <a:srgbClr val="FFBF00"/>
                </a:solidFill>
                <a:latin typeface="Consolas" charset="0"/>
                <a:ea typeface="Consolas" charset="0"/>
                <a:cs typeface="Consolas" charset="0"/>
              </a:rPr>
              <a:t> </a:t>
            </a:r>
            <a:r>
              <a:rPr lang="en-US" sz="1400" dirty="0" err="1">
                <a:latin typeface="Consolas" charset="0"/>
                <a:ea typeface="Consolas" charset="0"/>
                <a:cs typeface="Consolas" charset="0"/>
              </a:rPr>
              <a:t>JetScapeWriter</a:t>
            </a:r>
            <a:endParaRPr lang="en-US" sz="1400" dirty="0">
              <a:latin typeface="Consolas" charset="0"/>
              <a:ea typeface="Consolas" charset="0"/>
              <a:cs typeface="Consolas" charset="0"/>
            </a:endParaRPr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208807" y="4200483"/>
            <a:ext cx="8467301" cy="565198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457200" indent="-457200" algn="l" defTabSz="914400" rtl="0" eaLnBrk="1" latinLnBrk="0" hangingPunct="1">
              <a:spcBef>
                <a:spcPts val="2400"/>
              </a:spcBef>
              <a:buSzPct val="90000"/>
              <a:buFont typeface="Wingdings" pitchFamily="2" charset="2"/>
              <a:buChar char="v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914400" indent="-457200" algn="l" defTabSz="914400" rtl="0" eaLnBrk="1" latinLnBrk="0" hangingPunct="1">
              <a:spcBef>
                <a:spcPts val="12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Char char="v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63650" indent="-349250" algn="l" defTabSz="914400" rtl="0" eaLnBrk="1" latinLnBrk="0" hangingPunct="1">
              <a:spcBef>
                <a:spcPts val="1200"/>
              </a:spcBef>
              <a:buSzPct val="90000"/>
              <a:buFont typeface="Wingdings" pitchFamily="2" charset="2"/>
              <a:buChar char="v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336550" algn="l" defTabSz="914400" rtl="0" eaLnBrk="1" latinLnBrk="0" hangingPunct="1">
              <a:spcBef>
                <a:spcPts val="12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Char char="v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946275" indent="-346075" algn="l" defTabSz="914400" rtl="0" eaLnBrk="1" latinLnBrk="0" hangingPunct="1">
              <a:spcBef>
                <a:spcPts val="1200"/>
              </a:spcBef>
              <a:buSzPct val="90000"/>
              <a:buFont typeface="Wingdings" pitchFamily="2" charset="2"/>
              <a:buChar char="v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90763" indent="-344488" algn="l" defTabSz="914400" rtl="0" eaLnBrk="1" latinLnBrk="0" hangingPunct="1">
              <a:spcBef>
                <a:spcPct val="200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Char char="v"/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625725" indent="-344488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v"/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970213" indent="-344488" algn="l" defTabSz="914400" rtl="0" eaLnBrk="1" latinLnBrk="0" hangingPunct="1">
              <a:spcBef>
                <a:spcPct val="200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Char char="v"/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313113" indent="-344488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v"/>
              <a:defRPr lang="en-US"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100000"/>
              <a:buFont typeface="Wingdings" charset="2"/>
              <a:buChar char="v"/>
            </a:pPr>
            <a:r>
              <a:rPr lang="en-US" sz="2000" dirty="0">
                <a:solidFill>
                  <a:schemeClr val="tx1"/>
                </a:solidFill>
              </a:rPr>
              <a:t>Or derive from appropriate base</a:t>
            </a:r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208807" y="4115701"/>
            <a:ext cx="4763985" cy="482069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457200" indent="-457200" algn="l" defTabSz="914400" rtl="0" eaLnBrk="1" latinLnBrk="0" hangingPunct="1">
              <a:spcBef>
                <a:spcPts val="2400"/>
              </a:spcBef>
              <a:buSzPct val="90000"/>
              <a:buFont typeface="Wingdings" pitchFamily="2" charset="2"/>
              <a:buChar char="v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914400" indent="-457200" algn="l" defTabSz="914400" rtl="0" eaLnBrk="1" latinLnBrk="0" hangingPunct="1">
              <a:spcBef>
                <a:spcPts val="12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Char char="v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63650" indent="-349250" algn="l" defTabSz="914400" rtl="0" eaLnBrk="1" latinLnBrk="0" hangingPunct="1">
              <a:spcBef>
                <a:spcPts val="1200"/>
              </a:spcBef>
              <a:buSzPct val="90000"/>
              <a:buFont typeface="Wingdings" pitchFamily="2" charset="2"/>
              <a:buChar char="v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336550" algn="l" defTabSz="914400" rtl="0" eaLnBrk="1" latinLnBrk="0" hangingPunct="1">
              <a:spcBef>
                <a:spcPts val="12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Char char="v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946275" indent="-346075" algn="l" defTabSz="914400" rtl="0" eaLnBrk="1" latinLnBrk="0" hangingPunct="1">
              <a:spcBef>
                <a:spcPts val="1200"/>
              </a:spcBef>
              <a:buSzPct val="90000"/>
              <a:buFont typeface="Wingdings" pitchFamily="2" charset="2"/>
              <a:buChar char="v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90763" indent="-344488" algn="l" defTabSz="914400" rtl="0" eaLnBrk="1" latinLnBrk="0" hangingPunct="1">
              <a:spcBef>
                <a:spcPct val="200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Char char="v"/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625725" indent="-344488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v"/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970213" indent="-344488" algn="l" defTabSz="914400" rtl="0" eaLnBrk="1" latinLnBrk="0" hangingPunct="1">
              <a:spcBef>
                <a:spcPct val="200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Char char="v"/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313113" indent="-344488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v"/>
              <a:defRPr lang="en-US"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100000"/>
              <a:buFont typeface="Wingdings" charset="2"/>
              <a:buChar char="v"/>
            </a:pPr>
            <a:endParaRPr lang="en-US" sz="2000" dirty="0" smtClean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9B23E599-8F44-46D3-9132-E08E78F4FED4}"/>
              </a:ext>
            </a:extLst>
          </p:cNvPr>
          <p:cNvSpPr/>
          <p:nvPr/>
        </p:nvSpPr>
        <p:spPr>
          <a:xfrm>
            <a:off x="726142" y="2924176"/>
            <a:ext cx="6483927" cy="954107"/>
          </a:xfrm>
          <a:prstGeom prst="rect">
            <a:avLst/>
          </a:prstGeom>
          <a:solidFill>
            <a:schemeClr val="accent1">
              <a:alpha val="15000"/>
            </a:schemeClr>
          </a:solidFill>
          <a:ln>
            <a:solidFill>
              <a:schemeClr val="accent1">
                <a:alpha val="44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chemeClr val="accent6"/>
                </a:solidFill>
                <a:latin typeface="Consolas" charset="0"/>
                <a:ea typeface="Consolas" charset="0"/>
                <a:cs typeface="Consolas" charset="0"/>
              </a:rPr>
              <a:t>auto</a:t>
            </a:r>
            <a:r>
              <a:rPr lang="en-US" sz="1400" dirty="0" smtClean="0">
                <a:latin typeface="Consolas" charset="0"/>
                <a:ea typeface="Consolas" charset="0"/>
                <a:cs typeface="Consolas" charset="0"/>
              </a:rPr>
              <a:t> writer=</a:t>
            </a:r>
            <a:r>
              <a:rPr lang="en-US" sz="1400" dirty="0" err="1" smtClean="0">
                <a:latin typeface="Consolas" charset="0"/>
                <a:ea typeface="Consolas" charset="0"/>
                <a:cs typeface="Consolas" charset="0"/>
              </a:rPr>
              <a:t>make_shared</a:t>
            </a:r>
            <a:r>
              <a:rPr lang="en-US" sz="1400" dirty="0" smtClean="0">
                <a:latin typeface="Consolas" charset="0"/>
                <a:ea typeface="Consolas" charset="0"/>
                <a:cs typeface="Consolas" charset="0"/>
              </a:rPr>
              <a:t>&lt;</a:t>
            </a:r>
            <a:r>
              <a:rPr lang="en-US" sz="1400" dirty="0" err="1" smtClean="0">
                <a:latin typeface="Consolas" charset="0"/>
                <a:ea typeface="Consolas" charset="0"/>
                <a:cs typeface="Consolas" charset="0"/>
              </a:rPr>
              <a:t>JetScapeWriterAscii</a:t>
            </a:r>
            <a:r>
              <a:rPr lang="en-US" sz="1400" dirty="0" smtClean="0">
                <a:latin typeface="Consolas" charset="0"/>
                <a:ea typeface="Consolas" charset="0"/>
                <a:cs typeface="Consolas" charset="0"/>
              </a:rPr>
              <a:t>&gt; </a:t>
            </a:r>
            <a:r>
              <a:rPr lang="en-US" sz="1400" dirty="0">
                <a:latin typeface="Consolas" charset="0"/>
                <a:ea typeface="Consolas" charset="0"/>
                <a:cs typeface="Consolas" charset="0"/>
              </a:rPr>
              <a:t>(name</a:t>
            </a:r>
            <a:r>
              <a:rPr lang="en-US" sz="1400" dirty="0" smtClean="0">
                <a:latin typeface="Consolas" charset="0"/>
                <a:ea typeface="Consolas" charset="0"/>
                <a:cs typeface="Consolas" charset="0"/>
              </a:rPr>
              <a:t>);</a:t>
            </a:r>
          </a:p>
          <a:p>
            <a:r>
              <a:rPr lang="en-US" sz="1400" dirty="0" smtClean="0">
                <a:solidFill>
                  <a:srgbClr val="C00000"/>
                </a:solidFill>
                <a:latin typeface="Consolas" charset="0"/>
                <a:ea typeface="Consolas" charset="0"/>
                <a:cs typeface="Consolas" charset="0"/>
              </a:rPr>
              <a:t>// auto writer=</a:t>
            </a:r>
            <a:r>
              <a:rPr lang="en-US" sz="1400" dirty="0" err="1" smtClean="0">
                <a:solidFill>
                  <a:srgbClr val="C00000"/>
                </a:solidFill>
                <a:latin typeface="Consolas" charset="0"/>
                <a:ea typeface="Consolas" charset="0"/>
                <a:cs typeface="Consolas" charset="0"/>
              </a:rPr>
              <a:t>make_shared</a:t>
            </a:r>
            <a:r>
              <a:rPr lang="en-US" sz="1400" dirty="0" smtClean="0">
                <a:solidFill>
                  <a:srgbClr val="C00000"/>
                </a:solidFill>
                <a:latin typeface="Consolas" charset="0"/>
                <a:ea typeface="Consolas" charset="0"/>
                <a:cs typeface="Consolas" charset="0"/>
              </a:rPr>
              <a:t>&lt;</a:t>
            </a:r>
            <a:r>
              <a:rPr lang="en-US" sz="1400" dirty="0" err="1" smtClean="0">
                <a:solidFill>
                  <a:srgbClr val="C00000"/>
                </a:solidFill>
                <a:latin typeface="Consolas" charset="0"/>
                <a:ea typeface="Consolas" charset="0"/>
                <a:cs typeface="Consolas" charset="0"/>
              </a:rPr>
              <a:t>JetScapeWriterAsciiGZ</a:t>
            </a:r>
            <a:r>
              <a:rPr lang="en-US" sz="1400" dirty="0" smtClean="0">
                <a:solidFill>
                  <a:srgbClr val="C00000"/>
                </a:solidFill>
                <a:latin typeface="Consolas" charset="0"/>
                <a:ea typeface="Consolas" charset="0"/>
                <a:cs typeface="Consolas" charset="0"/>
              </a:rPr>
              <a:t>&gt; </a:t>
            </a:r>
            <a:r>
              <a:rPr lang="en-US" sz="1400" dirty="0">
                <a:solidFill>
                  <a:srgbClr val="C00000"/>
                </a:solidFill>
                <a:latin typeface="Consolas" charset="0"/>
                <a:ea typeface="Consolas" charset="0"/>
                <a:cs typeface="Consolas" charset="0"/>
              </a:rPr>
              <a:t>(name</a:t>
            </a:r>
            <a:r>
              <a:rPr lang="en-US" sz="1400" dirty="0" smtClean="0">
                <a:solidFill>
                  <a:srgbClr val="C00000"/>
                </a:solidFill>
                <a:latin typeface="Consolas" charset="0"/>
                <a:ea typeface="Consolas" charset="0"/>
                <a:cs typeface="Consolas" charset="0"/>
              </a:rPr>
              <a:t>);</a:t>
            </a:r>
          </a:p>
          <a:p>
            <a:r>
              <a:rPr lang="en-US" sz="1400" dirty="0" smtClean="0">
                <a:solidFill>
                  <a:srgbClr val="C00000"/>
                </a:solidFill>
                <a:latin typeface="Consolas" charset="0"/>
                <a:ea typeface="Consolas" charset="0"/>
                <a:cs typeface="Consolas" charset="0"/>
              </a:rPr>
              <a:t>// auto writer=</a:t>
            </a:r>
            <a:r>
              <a:rPr lang="en-US" sz="1400" dirty="0" err="1" smtClean="0">
                <a:solidFill>
                  <a:srgbClr val="C00000"/>
                </a:solidFill>
                <a:latin typeface="Consolas" charset="0"/>
                <a:ea typeface="Consolas" charset="0"/>
                <a:cs typeface="Consolas" charset="0"/>
              </a:rPr>
              <a:t>make_shared</a:t>
            </a:r>
            <a:r>
              <a:rPr lang="en-US" sz="1400" dirty="0" smtClean="0">
                <a:solidFill>
                  <a:srgbClr val="C00000"/>
                </a:solidFill>
                <a:latin typeface="Consolas" charset="0"/>
                <a:ea typeface="Consolas" charset="0"/>
                <a:cs typeface="Consolas" charset="0"/>
              </a:rPr>
              <a:t>&lt;</a:t>
            </a:r>
            <a:r>
              <a:rPr lang="en-US" sz="1400" dirty="0" err="1" smtClean="0">
                <a:solidFill>
                  <a:srgbClr val="C00000"/>
                </a:solidFill>
                <a:latin typeface="Consolas" charset="0"/>
                <a:ea typeface="Consolas" charset="0"/>
                <a:cs typeface="Consolas" charset="0"/>
              </a:rPr>
              <a:t>JetScapeWriterAsciiHepMc</a:t>
            </a:r>
            <a:r>
              <a:rPr lang="en-US" sz="1400" dirty="0" smtClean="0">
                <a:solidFill>
                  <a:srgbClr val="C00000"/>
                </a:solidFill>
                <a:latin typeface="Consolas" charset="0"/>
                <a:ea typeface="Consolas" charset="0"/>
                <a:cs typeface="Consolas" charset="0"/>
              </a:rPr>
              <a:t>&gt; </a:t>
            </a:r>
            <a:r>
              <a:rPr lang="en-US" sz="1400" dirty="0">
                <a:solidFill>
                  <a:srgbClr val="C00000"/>
                </a:solidFill>
                <a:latin typeface="Consolas" charset="0"/>
                <a:ea typeface="Consolas" charset="0"/>
                <a:cs typeface="Consolas" charset="0"/>
              </a:rPr>
              <a:t>(name</a:t>
            </a:r>
            <a:r>
              <a:rPr lang="en-US" sz="1400" dirty="0" smtClean="0">
                <a:solidFill>
                  <a:srgbClr val="C00000"/>
                </a:solidFill>
                <a:latin typeface="Consolas" charset="0"/>
                <a:ea typeface="Consolas" charset="0"/>
                <a:cs typeface="Consolas" charset="0"/>
              </a:rPr>
              <a:t>);</a:t>
            </a:r>
            <a:endParaRPr lang="en-US" sz="1400" dirty="0" smtClean="0">
              <a:latin typeface="Consolas" charset="0"/>
              <a:ea typeface="Consolas" charset="0"/>
              <a:cs typeface="Consolas" charset="0"/>
            </a:endParaRPr>
          </a:p>
          <a:p>
            <a:r>
              <a:rPr lang="en-US" sz="1400" dirty="0" err="1" smtClean="0">
                <a:latin typeface="Consolas" charset="0"/>
                <a:ea typeface="Consolas" charset="0"/>
                <a:cs typeface="Consolas" charset="0"/>
              </a:rPr>
              <a:t>jetscape</a:t>
            </a:r>
            <a:r>
              <a:rPr lang="en-US" sz="1400" dirty="0" smtClean="0">
                <a:latin typeface="Consolas" charset="0"/>
                <a:ea typeface="Consolas" charset="0"/>
                <a:cs typeface="Consolas" charset="0"/>
              </a:rPr>
              <a:t>-&gt;Add(writer);</a:t>
            </a:r>
          </a:p>
        </p:txBody>
      </p:sp>
    </p:spTree>
    <p:extLst>
      <p:ext uri="{BB962C8B-B14F-4D97-AF65-F5344CB8AC3E}">
        <p14:creationId xmlns:p14="http://schemas.microsoft.com/office/powerpoint/2010/main" val="820145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6142" y="17394"/>
            <a:ext cx="7691719" cy="952500"/>
          </a:xfrm>
        </p:spPr>
        <p:txBody>
          <a:bodyPr/>
          <a:lstStyle/>
          <a:p>
            <a:r>
              <a:rPr lang="en-US" dirty="0" smtClean="0"/>
              <a:t>JETSCAPE </a:t>
            </a:r>
            <a:r>
              <a:rPr lang="en-US" dirty="0"/>
              <a:t>0.1 </a:t>
            </a:r>
            <a:r>
              <a:rPr lang="en-US" dirty="0" smtClean="0">
                <a:latin typeface="Symbol" charset="2"/>
                <a:ea typeface="Symbol" charset="2"/>
                <a:cs typeface="Symbol" charset="2"/>
              </a:rPr>
              <a:t>b</a:t>
            </a:r>
            <a:endParaRPr lang="en-US" dirty="0">
              <a:latin typeface="Symbol" charset="2"/>
              <a:ea typeface="Symbol" charset="2"/>
              <a:cs typeface="Symbol" charset="2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9128" y="898652"/>
            <a:ext cx="4138488" cy="3865010"/>
          </a:xfrm>
          <a:ln>
            <a:noFill/>
          </a:ln>
        </p:spPr>
        <p:txBody>
          <a:bodyPr>
            <a:noAutofit/>
          </a:bodyPr>
          <a:lstStyle/>
          <a:p>
            <a:pPr marL="365760" indent="-365760">
              <a:spcBef>
                <a:spcPts val="1200"/>
              </a:spcBef>
              <a:buSzPct val="100000"/>
              <a:buFont typeface="Wingdings" charset="2"/>
              <a:buChar char="ü"/>
            </a:pPr>
            <a:r>
              <a:rPr lang="en-US" dirty="0" smtClean="0">
                <a:ln>
                  <a:solidFill>
                    <a:srgbClr val="92D050"/>
                  </a:solidFill>
                </a:ln>
                <a:solidFill>
                  <a:srgbClr val="FF6600"/>
                </a:solidFill>
              </a:rPr>
              <a:t>Installation</a:t>
            </a:r>
          </a:p>
          <a:p>
            <a:pPr marL="365760" indent="-365760">
              <a:spcBef>
                <a:spcPts val="1200"/>
              </a:spcBef>
              <a:buSzPct val="100000"/>
              <a:buFont typeface="Wingdings" charset="2"/>
              <a:buChar char="ü"/>
            </a:pPr>
            <a:r>
              <a:rPr lang="en-US" dirty="0" smtClean="0">
                <a:ln>
                  <a:solidFill>
                    <a:srgbClr val="92D050"/>
                  </a:solidFill>
                </a:ln>
                <a:solidFill>
                  <a:srgbClr val="FF6600"/>
                </a:solidFill>
              </a:rPr>
              <a:t>Extending the Framework</a:t>
            </a:r>
          </a:p>
          <a:p>
            <a:pPr marL="365760" indent="-365760">
              <a:spcBef>
                <a:spcPts val="1200"/>
              </a:spcBef>
              <a:buSzPct val="100000"/>
              <a:buFont typeface="Wingdings" charset="2"/>
              <a:buChar char="ü"/>
            </a:pPr>
            <a:r>
              <a:rPr lang="en-US" dirty="0" smtClean="0">
                <a:ln>
                  <a:solidFill>
                    <a:srgbClr val="92D050"/>
                  </a:solidFill>
                </a:ln>
                <a:solidFill>
                  <a:srgbClr val="FF6600"/>
                </a:solidFill>
              </a:rPr>
              <a:t>Creating and using Output</a:t>
            </a:r>
            <a:endParaRPr lang="en-US" dirty="0">
              <a:ln>
                <a:solidFill>
                  <a:srgbClr val="92D050"/>
                </a:solidFill>
              </a:ln>
              <a:solidFill>
                <a:srgbClr val="FF66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JETSCAPE Framework - Kauder</a:t>
            </a:r>
            <a:endParaRPr lang="en-US" dirty="0"/>
          </a:p>
        </p:txBody>
      </p:sp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1/6/18</a:t>
            </a:r>
            <a:endParaRPr lang="en-US" dirty="0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EACD6-A525-4B49-8009-7F09B4461B46}" type="slidenum">
              <a:rPr lang="en-US" smtClean="0"/>
              <a:t>9</a:t>
            </a:fld>
            <a:endParaRPr lang="en-US"/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4227615" y="898645"/>
            <a:ext cx="4827260" cy="1690176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457200" indent="-457200" algn="l" defTabSz="914400" rtl="0" eaLnBrk="1" latinLnBrk="0" hangingPunct="1">
              <a:spcBef>
                <a:spcPts val="2400"/>
              </a:spcBef>
              <a:buSzPct val="90000"/>
              <a:buFont typeface="Wingdings" pitchFamily="2" charset="2"/>
              <a:buChar char="v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914400" indent="-457200" algn="l" defTabSz="914400" rtl="0" eaLnBrk="1" latinLnBrk="0" hangingPunct="1">
              <a:spcBef>
                <a:spcPts val="12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Char char="v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63650" indent="-349250" algn="l" defTabSz="914400" rtl="0" eaLnBrk="1" latinLnBrk="0" hangingPunct="1">
              <a:spcBef>
                <a:spcPts val="1200"/>
              </a:spcBef>
              <a:buSzPct val="90000"/>
              <a:buFont typeface="Wingdings" pitchFamily="2" charset="2"/>
              <a:buChar char="v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336550" algn="l" defTabSz="914400" rtl="0" eaLnBrk="1" latinLnBrk="0" hangingPunct="1">
              <a:spcBef>
                <a:spcPts val="12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Char char="v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946275" indent="-346075" algn="l" defTabSz="914400" rtl="0" eaLnBrk="1" latinLnBrk="0" hangingPunct="1">
              <a:spcBef>
                <a:spcPts val="1200"/>
              </a:spcBef>
              <a:buSzPct val="90000"/>
              <a:buFont typeface="Wingdings" pitchFamily="2" charset="2"/>
              <a:buChar char="v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90763" indent="-344488" algn="l" defTabSz="914400" rtl="0" eaLnBrk="1" latinLnBrk="0" hangingPunct="1">
              <a:spcBef>
                <a:spcPct val="200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Char char="v"/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625725" indent="-344488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v"/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970213" indent="-344488" algn="l" defTabSz="914400" rtl="0" eaLnBrk="1" latinLnBrk="0" hangingPunct="1">
              <a:spcBef>
                <a:spcPct val="200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Char char="v"/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313113" indent="-344488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v"/>
              <a:defRPr lang="en-US"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200"/>
              </a:spcBef>
              <a:buSzPct val="100000"/>
              <a:buFont typeface="Wingdings" charset="2"/>
              <a:buChar char="v"/>
            </a:pPr>
            <a:r>
              <a:rPr lang="en-US" sz="2000" dirty="0">
                <a:solidFill>
                  <a:schemeClr val="tx1"/>
                </a:solidFill>
              </a:rPr>
              <a:t>ASCII </a:t>
            </a:r>
            <a:r>
              <a:rPr lang="en-US" sz="2000" dirty="0" smtClean="0">
                <a:solidFill>
                  <a:schemeClr val="tx1"/>
                </a:solidFill>
              </a:rPr>
              <a:t>formats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smtClean="0">
                <a:solidFill>
                  <a:schemeClr val="tx1"/>
                </a:solidFill>
              </a:rPr>
              <a:t>come with reader</a:t>
            </a:r>
          </a:p>
          <a:p>
            <a:pPr>
              <a:spcBef>
                <a:spcPts val="1200"/>
              </a:spcBef>
              <a:buSzPct val="100000"/>
              <a:buFont typeface="Wingdings" charset="2"/>
              <a:buChar char="v"/>
            </a:pPr>
            <a:r>
              <a:rPr lang="en-US" sz="2000" dirty="0" smtClean="0">
                <a:solidFill>
                  <a:schemeClr val="tx1"/>
                </a:solidFill>
              </a:rPr>
              <a:t>Simple interface, returns </a:t>
            </a:r>
            <a:r>
              <a:rPr lang="en-US" sz="2000" dirty="0" err="1" smtClean="0">
                <a:solidFill>
                  <a:schemeClr val="tx1"/>
                </a:solidFill>
              </a:rPr>
              <a:t>JetScape</a:t>
            </a:r>
            <a:r>
              <a:rPr lang="en-US" sz="2000" dirty="0" smtClean="0">
                <a:solidFill>
                  <a:schemeClr val="tx1"/>
                </a:solidFill>
              </a:rPr>
              <a:t> particles or </a:t>
            </a:r>
            <a:r>
              <a:rPr lang="en-US" sz="2000" dirty="0" err="1" smtClean="0">
                <a:solidFill>
                  <a:schemeClr val="tx1"/>
                </a:solidFill>
              </a:rPr>
              <a:t>fastjet</a:t>
            </a:r>
            <a:r>
              <a:rPr lang="en-US" sz="2000" dirty="0" smtClean="0">
                <a:solidFill>
                  <a:schemeClr val="tx1"/>
                </a:solidFill>
              </a:rPr>
              <a:t>::</a:t>
            </a:r>
            <a:r>
              <a:rPr lang="en-US" sz="2000" dirty="0" err="1" smtClean="0">
                <a:solidFill>
                  <a:schemeClr val="tx1"/>
                </a:solidFill>
              </a:rPr>
              <a:t>PseudoJets</a:t>
            </a:r>
            <a:endParaRPr lang="en-US" sz="2000" dirty="0" smtClean="0">
              <a:solidFill>
                <a:schemeClr val="tx1"/>
              </a:solidFill>
            </a:endParaRPr>
          </a:p>
          <a:p>
            <a:pPr>
              <a:spcBef>
                <a:spcPts val="1200"/>
              </a:spcBef>
              <a:buSzPct val="100000"/>
              <a:buFont typeface="Wingdings" charset="2"/>
              <a:buChar char="v"/>
            </a:pPr>
            <a:r>
              <a:rPr lang="en-US" sz="2000" dirty="0" smtClean="0">
                <a:solidFill>
                  <a:schemeClr val="tx1"/>
                </a:solidFill>
              </a:rPr>
              <a:t>Recovers full shower graph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9B23E599-8F44-46D3-9132-E08E78F4FED4}"/>
              </a:ext>
            </a:extLst>
          </p:cNvPr>
          <p:cNvSpPr/>
          <p:nvPr/>
        </p:nvSpPr>
        <p:spPr>
          <a:xfrm>
            <a:off x="3618104" y="2768300"/>
            <a:ext cx="5409270" cy="1815882"/>
          </a:xfrm>
          <a:prstGeom prst="rect">
            <a:avLst/>
          </a:prstGeom>
          <a:solidFill>
            <a:schemeClr val="accent1">
              <a:alpha val="15000"/>
            </a:schemeClr>
          </a:solidFill>
          <a:ln>
            <a:solidFill>
              <a:schemeClr val="accent1">
                <a:alpha val="44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chemeClr val="accent6"/>
                </a:solidFill>
                <a:latin typeface="Consolas" charset="0"/>
                <a:ea typeface="Consolas" charset="0"/>
                <a:cs typeface="Consolas" charset="0"/>
              </a:rPr>
              <a:t>auto</a:t>
            </a:r>
            <a:r>
              <a:rPr lang="en-US" sz="1400" dirty="0" smtClean="0">
                <a:latin typeface="Consolas" charset="0"/>
                <a:ea typeface="Consolas" charset="0"/>
                <a:cs typeface="Consolas" charset="0"/>
              </a:rPr>
              <a:t> </a:t>
            </a:r>
            <a:r>
              <a:rPr lang="en-US" sz="1400" dirty="0">
                <a:latin typeface="Consolas" charset="0"/>
                <a:ea typeface="Consolas" charset="0"/>
                <a:cs typeface="Consolas" charset="0"/>
              </a:rPr>
              <a:t>reader=</a:t>
            </a:r>
            <a:r>
              <a:rPr lang="en-US" sz="1400" dirty="0" err="1">
                <a:latin typeface="Consolas" charset="0"/>
                <a:ea typeface="Consolas" charset="0"/>
                <a:cs typeface="Consolas" charset="0"/>
              </a:rPr>
              <a:t>make_shared</a:t>
            </a:r>
            <a:r>
              <a:rPr lang="en-US" sz="1400" dirty="0">
                <a:latin typeface="Consolas" charset="0"/>
                <a:ea typeface="Consolas" charset="0"/>
                <a:cs typeface="Consolas" charset="0"/>
              </a:rPr>
              <a:t>&lt;</a:t>
            </a:r>
            <a:r>
              <a:rPr lang="en-US" sz="1400" dirty="0" err="1">
                <a:latin typeface="Consolas" charset="0"/>
                <a:ea typeface="Consolas" charset="0"/>
                <a:cs typeface="Consolas" charset="0"/>
              </a:rPr>
              <a:t>JetScapeReaderAscii</a:t>
            </a:r>
            <a:r>
              <a:rPr lang="en-US" sz="1400" dirty="0" smtClean="0">
                <a:latin typeface="Consolas" charset="0"/>
                <a:ea typeface="Consolas" charset="0"/>
                <a:cs typeface="Consolas" charset="0"/>
              </a:rPr>
              <a:t>&gt;(name);</a:t>
            </a:r>
          </a:p>
          <a:p>
            <a:r>
              <a:rPr lang="en-US" sz="1400" dirty="0" smtClean="0">
                <a:solidFill>
                  <a:schemeClr val="accent6"/>
                </a:solidFill>
                <a:latin typeface="Consolas" charset="0"/>
                <a:ea typeface="Consolas" charset="0"/>
                <a:cs typeface="Consolas" charset="0"/>
              </a:rPr>
              <a:t>while</a:t>
            </a:r>
            <a:r>
              <a:rPr lang="en-US" sz="1400" dirty="0" smtClean="0">
                <a:latin typeface="Consolas" charset="0"/>
                <a:ea typeface="Consolas" charset="0"/>
                <a:cs typeface="Consolas" charset="0"/>
              </a:rPr>
              <a:t> </a:t>
            </a:r>
            <a:r>
              <a:rPr lang="en-US" sz="1400" dirty="0">
                <a:latin typeface="Consolas" charset="0"/>
                <a:ea typeface="Consolas" charset="0"/>
                <a:cs typeface="Consolas" charset="0"/>
              </a:rPr>
              <a:t>(!reader-&gt;Finished</a:t>
            </a:r>
            <a:r>
              <a:rPr lang="en-US" sz="1400" dirty="0" smtClean="0">
                <a:latin typeface="Consolas" charset="0"/>
                <a:ea typeface="Consolas" charset="0"/>
                <a:cs typeface="Consolas" charset="0"/>
              </a:rPr>
              <a:t>()){</a:t>
            </a:r>
          </a:p>
          <a:p>
            <a:r>
              <a:rPr lang="en-US" sz="1400" dirty="0" smtClean="0">
                <a:latin typeface="Consolas" charset="0"/>
                <a:ea typeface="Consolas" charset="0"/>
                <a:cs typeface="Consolas" charset="0"/>
              </a:rPr>
              <a:t>   reader-</a:t>
            </a:r>
            <a:r>
              <a:rPr lang="en-US" sz="1400" dirty="0">
                <a:latin typeface="Consolas" charset="0"/>
                <a:ea typeface="Consolas" charset="0"/>
                <a:cs typeface="Consolas" charset="0"/>
              </a:rPr>
              <a:t>&gt;Next();</a:t>
            </a:r>
            <a:endParaRPr lang="en-US" sz="1400" dirty="0" smtClean="0">
              <a:latin typeface="Consolas" charset="0"/>
              <a:ea typeface="Consolas" charset="0"/>
              <a:cs typeface="Consolas" charset="0"/>
            </a:endParaRPr>
          </a:p>
          <a:p>
            <a:r>
              <a:rPr lang="en-US" sz="1400" dirty="0" smtClean="0">
                <a:latin typeface="Consolas" charset="0"/>
                <a:ea typeface="Consolas" charset="0"/>
                <a:cs typeface="Consolas" charset="0"/>
              </a:rPr>
              <a:t>   </a:t>
            </a:r>
            <a:r>
              <a:rPr lang="en-US" sz="1400" dirty="0" smtClean="0">
                <a:solidFill>
                  <a:schemeClr val="accent6"/>
                </a:solidFill>
                <a:latin typeface="Consolas" charset="0"/>
                <a:ea typeface="Consolas" charset="0"/>
                <a:cs typeface="Consolas" charset="0"/>
              </a:rPr>
              <a:t>auto</a:t>
            </a:r>
            <a:r>
              <a:rPr lang="en-US" sz="1400" dirty="0" smtClean="0">
                <a:latin typeface="Consolas" charset="0"/>
                <a:ea typeface="Consolas" charset="0"/>
                <a:cs typeface="Consolas" charset="0"/>
              </a:rPr>
              <a:t> showers=reader-</a:t>
            </a:r>
            <a:r>
              <a:rPr lang="en-US" sz="1400" dirty="0">
                <a:latin typeface="Consolas" charset="0"/>
                <a:ea typeface="Consolas" charset="0"/>
                <a:cs typeface="Consolas" charset="0"/>
              </a:rPr>
              <a:t>&gt;</a:t>
            </a:r>
            <a:r>
              <a:rPr lang="en-US" sz="1400" dirty="0" err="1">
                <a:latin typeface="Consolas" charset="0"/>
                <a:ea typeface="Consolas" charset="0"/>
                <a:cs typeface="Consolas" charset="0"/>
              </a:rPr>
              <a:t>GetPartonShowers</a:t>
            </a:r>
            <a:r>
              <a:rPr lang="en-US" sz="1400" dirty="0" smtClean="0">
                <a:latin typeface="Consolas" charset="0"/>
                <a:ea typeface="Consolas" charset="0"/>
                <a:cs typeface="Consolas" charset="0"/>
              </a:rPr>
              <a:t>();</a:t>
            </a:r>
          </a:p>
          <a:p>
            <a:r>
              <a:rPr lang="en-US" sz="1400" dirty="0" smtClean="0">
                <a:latin typeface="Consolas" charset="0"/>
                <a:ea typeface="Consolas" charset="0"/>
                <a:cs typeface="Consolas" charset="0"/>
              </a:rPr>
              <a:t>   vector&lt;</a:t>
            </a:r>
            <a:r>
              <a:rPr lang="en-US" sz="1400" dirty="0" err="1" smtClean="0">
                <a:latin typeface="Consolas" charset="0"/>
                <a:ea typeface="Consolas" charset="0"/>
                <a:cs typeface="Consolas" charset="0"/>
              </a:rPr>
              <a:t>Partons</a:t>
            </a:r>
            <a:r>
              <a:rPr lang="en-US" sz="1400" dirty="0">
                <a:latin typeface="Consolas" charset="0"/>
                <a:ea typeface="Consolas" charset="0"/>
                <a:cs typeface="Consolas" charset="0"/>
              </a:rPr>
              <a:t>&gt; = showers[0</a:t>
            </a:r>
            <a:r>
              <a:rPr lang="en-US" sz="1400" dirty="0" smtClean="0">
                <a:latin typeface="Consolas" charset="0"/>
                <a:ea typeface="Consolas" charset="0"/>
                <a:cs typeface="Consolas" charset="0"/>
              </a:rPr>
              <a:t>]-&gt;</a:t>
            </a:r>
            <a:r>
              <a:rPr lang="en-US" sz="1400" dirty="0" err="1" smtClean="0">
                <a:latin typeface="Consolas" charset="0"/>
                <a:ea typeface="Consolas" charset="0"/>
                <a:cs typeface="Consolas" charset="0"/>
              </a:rPr>
              <a:t>GetFinalPartons</a:t>
            </a:r>
            <a:r>
              <a:rPr lang="en-US" sz="1400" dirty="0" smtClean="0">
                <a:latin typeface="Consolas" charset="0"/>
                <a:ea typeface="Consolas" charset="0"/>
                <a:cs typeface="Consolas" charset="0"/>
              </a:rPr>
              <a:t>();</a:t>
            </a:r>
          </a:p>
          <a:p>
            <a:r>
              <a:rPr lang="en-US" sz="1400" dirty="0" smtClean="0">
                <a:latin typeface="Consolas" charset="0"/>
                <a:ea typeface="Consolas" charset="0"/>
                <a:cs typeface="Consolas" charset="0"/>
              </a:rPr>
              <a:t>   vector&lt;</a:t>
            </a:r>
            <a:r>
              <a:rPr lang="en-US" sz="1400" dirty="0" err="1" smtClean="0">
                <a:latin typeface="Consolas" charset="0"/>
                <a:ea typeface="Consolas" charset="0"/>
                <a:cs typeface="Consolas" charset="0"/>
              </a:rPr>
              <a:t>PseudoJet</a:t>
            </a:r>
            <a:r>
              <a:rPr lang="en-US" sz="1400" dirty="0" smtClean="0">
                <a:latin typeface="Consolas" charset="0"/>
                <a:ea typeface="Consolas" charset="0"/>
                <a:cs typeface="Consolas" charset="0"/>
              </a:rPr>
              <a:t>&gt; </a:t>
            </a:r>
          </a:p>
          <a:p>
            <a:r>
              <a:rPr lang="en-US" sz="1400" dirty="0">
                <a:latin typeface="Consolas" charset="0"/>
                <a:ea typeface="Consolas" charset="0"/>
                <a:cs typeface="Consolas" charset="0"/>
              </a:rPr>
              <a:t>	</a:t>
            </a:r>
            <a:r>
              <a:rPr lang="en-US" sz="1400" dirty="0" smtClean="0">
                <a:latin typeface="Consolas" charset="0"/>
                <a:ea typeface="Consolas" charset="0"/>
                <a:cs typeface="Consolas" charset="0"/>
              </a:rPr>
              <a:t>= </a:t>
            </a:r>
            <a:r>
              <a:rPr lang="en-US" sz="1400" dirty="0">
                <a:latin typeface="Consolas" charset="0"/>
                <a:ea typeface="Consolas" charset="0"/>
                <a:cs typeface="Consolas" charset="0"/>
              </a:rPr>
              <a:t>showers[0]-&gt;</a:t>
            </a:r>
            <a:r>
              <a:rPr lang="en-US" sz="1400" dirty="0" err="1" smtClean="0">
                <a:latin typeface="Consolas" charset="0"/>
                <a:ea typeface="Consolas" charset="0"/>
                <a:cs typeface="Consolas" charset="0"/>
              </a:rPr>
              <a:t>GetFinalPartonsForFastJet</a:t>
            </a:r>
            <a:r>
              <a:rPr lang="en-US" sz="1400" dirty="0" smtClean="0">
                <a:latin typeface="Consolas" charset="0"/>
                <a:ea typeface="Consolas" charset="0"/>
                <a:cs typeface="Consolas" charset="0"/>
              </a:rPr>
              <a:t>();</a:t>
            </a:r>
          </a:p>
          <a:p>
            <a:r>
              <a:rPr lang="en-US" sz="1400" dirty="0" smtClean="0">
                <a:latin typeface="Consolas" charset="0"/>
                <a:ea typeface="Consolas" charset="0"/>
                <a:cs typeface="Consolas" charset="0"/>
              </a:rPr>
              <a:t>}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28" y="2588821"/>
            <a:ext cx="3286307" cy="2351314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55438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jpeg"/><Relationship Id="rId1" Type="http://schemas.openxmlformats.org/officeDocument/2006/relationships/image" Target="../media/image1.jpeg"/><Relationship Id="rId2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Venture">
  <a:themeElements>
    <a:clrScheme name="Venture">
      <a:dk1>
        <a:sysClr val="windowText" lastClr="000000"/>
      </a:dk1>
      <a:lt1>
        <a:sysClr val="window" lastClr="FFFFFF"/>
      </a:lt1>
      <a:dk2>
        <a:srgbClr val="738450"/>
      </a:dk2>
      <a:lt2>
        <a:srgbClr val="E8E9D1"/>
      </a:lt2>
      <a:accent1>
        <a:srgbClr val="9EB060"/>
      </a:accent1>
      <a:accent2>
        <a:srgbClr val="D09A08"/>
      </a:accent2>
      <a:accent3>
        <a:srgbClr val="F2EC86"/>
      </a:accent3>
      <a:accent4>
        <a:srgbClr val="824F1C"/>
      </a:accent4>
      <a:accent5>
        <a:srgbClr val="511818"/>
      </a:accent5>
      <a:accent6>
        <a:srgbClr val="553876"/>
      </a:accent6>
      <a:hlink>
        <a:srgbClr val="929547"/>
      </a:hlink>
      <a:folHlink>
        <a:srgbClr val="56633C"/>
      </a:folHlink>
    </a:clrScheme>
    <a:fontScheme name="Venture">
      <a:majorFont>
        <a:latin typeface="Calisto MT"/>
        <a:ea typeface=""/>
        <a:cs typeface=""/>
        <a:font script="Jpan" typeface="ＭＳ Ｐ明朝"/>
        <a:font script="Hans" typeface="宋体"/>
        <a:font script="Hant" typeface="新細明體"/>
      </a:majorFont>
      <a:minorFont>
        <a:latin typeface="Calisto MT"/>
        <a:ea typeface=""/>
        <a:cs typeface=""/>
        <a:font script="Jpan" typeface="ＭＳ Ｐ明朝"/>
        <a:font script="Hans" typeface="宋体"/>
        <a:font script="Hant" typeface="新細明體"/>
      </a:minorFont>
    </a:fontScheme>
    <a:fmtScheme name="Ventur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30000"/>
                <a:alpha val="50000"/>
                <a:satMod val="150000"/>
              </a:schemeClr>
              <a:schemeClr val="phClr">
                <a:tint val="50000"/>
                <a:alpha val="10000"/>
                <a:satMod val="15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shade val="30000"/>
                <a:alpha val="50000"/>
                <a:satMod val="150000"/>
              </a:schemeClr>
              <a:schemeClr val="phClr">
                <a:tint val="50000"/>
                <a:alpha val="10000"/>
                <a:satMod val="150000"/>
              </a:schemeClr>
            </a:duotone>
          </a:blip>
          <a:stretch/>
        </a:blipFill>
      </a:fillStyleLst>
      <a:lnStyleLst>
        <a:ln w="1905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76200" dist="25400" dir="13500000">
              <a:srgbClr val="4B4B4B">
                <a:alpha val="75000"/>
              </a:srgbClr>
            </a:innerShdw>
          </a:effectLst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3">
            <a:duotone>
              <a:schemeClr val="phClr">
                <a:shade val="10000"/>
                <a:alpha val="30000"/>
                <a:satMod val="60000"/>
              </a:schemeClr>
              <a:schemeClr val="phClr">
                <a:tint val="20000"/>
                <a:alpha val="5000"/>
                <a:satMod val="300000"/>
              </a:schemeClr>
            </a:duotone>
          </a:blip>
          <a:stretch/>
        </a:blipFill>
        <a:blipFill rotWithShape="1">
          <a:blip xmlns:r="http://schemas.openxmlformats.org/officeDocument/2006/relationships" r:embed="rId4">
            <a:duotone>
              <a:schemeClr val="phClr">
                <a:shade val="30000"/>
                <a:alpha val="50000"/>
                <a:satMod val="150000"/>
              </a:schemeClr>
              <a:schemeClr val="phClr">
                <a:tint val="50000"/>
                <a:alpha val="10000"/>
                <a:satMod val="15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Venture.thmx</Template>
  <TotalTime>3891</TotalTime>
  <Words>854</Words>
  <Application>Microsoft Macintosh PowerPoint</Application>
  <PresentationFormat>On-screen Show (16:10)</PresentationFormat>
  <Paragraphs>300</Paragraphs>
  <Slides>20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.AppleSystemUIFont</vt:lpstr>
      <vt:lpstr>Calibri</vt:lpstr>
      <vt:lpstr>Calisto MT</vt:lpstr>
      <vt:lpstr>Consolas</vt:lpstr>
      <vt:lpstr>Symbol</vt:lpstr>
      <vt:lpstr>Wingdings</vt:lpstr>
      <vt:lpstr>Arial</vt:lpstr>
      <vt:lpstr>Venture</vt:lpstr>
      <vt:lpstr>JETSCAPE Framework  Present and Future</vt:lpstr>
      <vt:lpstr>Outline</vt:lpstr>
      <vt:lpstr>JETSCAPE 0.1 b</vt:lpstr>
      <vt:lpstr>JETSCAPE 0.1 b</vt:lpstr>
      <vt:lpstr>JETSCAPE 0.1 b</vt:lpstr>
      <vt:lpstr>JETSCAPE 0.1 b</vt:lpstr>
      <vt:lpstr>JETSCAPE 0.1 b</vt:lpstr>
      <vt:lpstr>JETSCAPE 0.1 b</vt:lpstr>
      <vt:lpstr>JETSCAPE 0.1 b</vt:lpstr>
      <vt:lpstr>Working Sessions</vt:lpstr>
      <vt:lpstr>From 0.1 to 1.0</vt:lpstr>
      <vt:lpstr>Closing in on Release</vt:lpstr>
      <vt:lpstr>JETSCAPE 1.x++</vt:lpstr>
      <vt:lpstr>Toward JETSCAPE 2.0</vt:lpstr>
      <vt:lpstr>Concurrent Running</vt:lpstr>
      <vt:lpstr>Parallelization</vt:lpstr>
      <vt:lpstr>At the Framework Level?</vt:lpstr>
      <vt:lpstr>Sequential Tasks</vt:lpstr>
      <vt:lpstr>Considerations for v2.0</vt:lpstr>
      <vt:lpstr>Summary</vt:lpstr>
    </vt:vector>
  </TitlesOfParts>
  <Company/>
  <LinksUpToDate>false</LinksUpToDate>
  <SharedDoc>false</SharedDoc>
  <HyperlinksChanged>false</HyperlinksChanged>
  <AppVersion>15.0041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JETSCAPE COMP Status</dc:title>
  <dc:creator>Kolja Kauder</dc:creator>
  <cp:lastModifiedBy>Kolja Kauder</cp:lastModifiedBy>
  <cp:revision>193</cp:revision>
  <cp:lastPrinted>2017-12-04T05:14:57Z</cp:lastPrinted>
  <dcterms:created xsi:type="dcterms:W3CDTF">2017-12-04T03:11:32Z</dcterms:created>
  <dcterms:modified xsi:type="dcterms:W3CDTF">2018-01-07T17:36:14Z</dcterms:modified>
</cp:coreProperties>
</file>