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18" r:id="rId1"/>
  </p:sldMasterIdLst>
  <p:notesMasterIdLst>
    <p:notesMasterId r:id="rId42"/>
  </p:notesMasterIdLst>
  <p:handoutMasterIdLst>
    <p:handoutMasterId r:id="rId43"/>
  </p:handoutMasterIdLst>
  <p:sldIdLst>
    <p:sldId id="257" r:id="rId2"/>
    <p:sldId id="417" r:id="rId3"/>
    <p:sldId id="416" r:id="rId4"/>
    <p:sldId id="415" r:id="rId5"/>
    <p:sldId id="412" r:id="rId6"/>
    <p:sldId id="413" r:id="rId7"/>
    <p:sldId id="414" r:id="rId8"/>
    <p:sldId id="371" r:id="rId9"/>
    <p:sldId id="338" r:id="rId10"/>
    <p:sldId id="339" r:id="rId11"/>
    <p:sldId id="340" r:id="rId12"/>
    <p:sldId id="341" r:id="rId13"/>
    <p:sldId id="342" r:id="rId14"/>
    <p:sldId id="397" r:id="rId15"/>
    <p:sldId id="344" r:id="rId16"/>
    <p:sldId id="345" r:id="rId17"/>
    <p:sldId id="347" r:id="rId18"/>
    <p:sldId id="349" r:id="rId19"/>
    <p:sldId id="411" r:id="rId20"/>
    <p:sldId id="351" r:id="rId21"/>
    <p:sldId id="352" r:id="rId22"/>
    <p:sldId id="419" r:id="rId23"/>
    <p:sldId id="385" r:id="rId24"/>
    <p:sldId id="386" r:id="rId25"/>
    <p:sldId id="409" r:id="rId26"/>
    <p:sldId id="390" r:id="rId27"/>
    <p:sldId id="389" r:id="rId28"/>
    <p:sldId id="391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392" r:id="rId39"/>
    <p:sldId id="410" r:id="rId40"/>
    <p:sldId id="326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700"/>
    <a:srgbClr val="5DA505"/>
    <a:srgbClr val="0048DC"/>
    <a:srgbClr val="D40000"/>
    <a:srgbClr val="084000"/>
    <a:srgbClr val="FC2B09"/>
    <a:srgbClr val="63AD00"/>
    <a:srgbClr val="C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4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DB64B-0CCC-5042-85E7-ECA61B97091F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E46AD-A23B-2344-A309-0A2409A64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8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99067-E6EA-5142-87FF-D5A1D40E33DB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0E7E-5AAE-4C43-94AC-05EB48378B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64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3C80-8870-144A-9937-2DC3CE43291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8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 anchor="b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000" kern="1200">
                <a:solidFill>
                  <a:srgbClr val="0000FF"/>
                </a:solidFill>
                <a:latin typeface="Arial Rounded MT Bold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8C6BF-B32F-4B42-ABC6-DA515B069899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CEEF4-5126-7647-9191-448CFB3E5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44941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65B29-63F6-1C4F-A612-E38FD877DF1B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2D9E-B148-DC47-B0C7-E012DAA91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106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82886-CE10-074B-919D-97729C25C1B5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F99D-009B-7447-97E4-34DC964DE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9084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AB4B-084D-3B43-AAB1-E3E3B05F3E8F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413A-4613-814E-B8BD-C18CCDCBA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7262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6197D-9F0D-1946-85BB-26AB8FABF92A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0ACC-841A-0C4F-837E-6493D9D3E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339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F2D5-EB04-2440-B507-F3B36B1568E1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9CD31-E80B-5F4B-8305-911EB672C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00783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/>
          <a:lstStyle>
            <a:lvl1pPr algn="ctr">
              <a:defRPr sz="4600" b="0" cap="none" baseline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58CD-1A0A-DB44-9B70-8CFF14437317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E8174-EFA7-A04C-A6CF-2836B4BFE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6795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33CD6-E7B6-6A43-A64B-C705DD5A7546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8751-6F94-BB42-9A13-CEEDB3275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32105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A4CC8-A8D2-B146-BCBE-FCE4A8DE6D8F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5C62-9969-1A48-9532-9FC78678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1566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4D949-A67B-B84C-8D14-6938DC9E6BF2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F35DF-CCD0-1B4B-BB8B-1144D262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5110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B9673-F9CC-7742-BD18-7B91D6190B94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C7FAE-D937-4842-9FEE-C28C7EB07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37473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08CF4-E866-F34B-96E8-FC2CD9CC849E}" type="datetime1">
              <a:rPr lang="en-US" smtClean="0"/>
              <a:pPr>
                <a:defRPr/>
              </a:pPr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04FD-C20A-5D44-8786-3D7AB92C1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07971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oern_log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7865" y="16230"/>
            <a:ext cx="758246" cy="47351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660" y="50710"/>
            <a:ext cx="705263" cy="4228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ransition>
    <p:zoom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b="1" kern="12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None/>
        <a:defRPr lang="en-US" sz="2800" b="1" kern="1200" dirty="0">
          <a:solidFill>
            <a:srgbClr val="000090"/>
          </a:solidFill>
          <a:latin typeface="Calibri" charset="0"/>
          <a:ea typeface="ＭＳ Ｐゴシック" charset="0"/>
          <a:cs typeface="ＭＳ Ｐゴシック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lang="en-US" sz="2800" kern="1200" dirty="0">
          <a:solidFill>
            <a:srgbClr val="89898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lang="en-US" sz="2400" kern="1200" dirty="0">
          <a:solidFill>
            <a:srgbClr val="89898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lang="en-US" sz="2000" kern="1200" dirty="0">
          <a:solidFill>
            <a:srgbClr val="89898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lang="en-US" sz="2000" kern="1200" dirty="0">
          <a:solidFill>
            <a:srgbClr val="89898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jpeg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4.wmf"/><Relationship Id="rId8" Type="http://schemas.openxmlformats.org/officeDocument/2006/relationships/image" Target="../media/image66.png"/><Relationship Id="rId9" Type="http://schemas.openxmlformats.org/officeDocument/2006/relationships/image" Target="../media/image6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Relationship Id="rId3" Type="http://schemas.openxmlformats.org/officeDocument/2006/relationships/image" Target="../media/image7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eg"/><Relationship Id="rId3" Type="http://schemas.openxmlformats.org/officeDocument/2006/relationships/image" Target="../media/image8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eg"/><Relationship Id="rId3" Type="http://schemas.openxmlformats.org/officeDocument/2006/relationships/image" Target="../media/image8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eg"/><Relationship Id="rId3" Type="http://schemas.openxmlformats.org/officeDocument/2006/relationships/image" Target="../media/image8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eg"/><Relationship Id="rId3" Type="http://schemas.openxmlformats.org/officeDocument/2006/relationships/image" Target="../media/image9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4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tiff"/><Relationship Id="rId3" Type="http://schemas.openxmlformats.org/officeDocument/2006/relationships/image" Target="../media/image10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6011" y="30426"/>
            <a:ext cx="9137989" cy="142001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Chalkboard Bold" charset="0"/>
                <a:ea typeface="ＭＳ Ｐゴシック" pitchFamily="1" charset="-128"/>
                <a:cs typeface="ＭＳ Ｐゴシック" pitchFamily="1" charset="-128"/>
              </a:rPr>
              <a:t>Physics modeling of jet Monte-Carlo</a:t>
            </a:r>
            <a:endParaRPr sz="3200" b="1" dirty="0">
              <a:solidFill>
                <a:srgbClr val="0000FF"/>
              </a:solidFill>
              <a:latin typeface="Chalkboard Bold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4361079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0000FF"/>
                </a:solidFill>
                <a:ea typeface="宋体" pitchFamily="1" charset="-122"/>
                <a:cs typeface="宋体" pitchFamily="1" charset="-122"/>
              </a:rPr>
              <a:t>Shanshan </a:t>
            </a:r>
            <a:r>
              <a:rPr lang="en-US" altLang="zh-CN" sz="2600" b="1" dirty="0" smtClean="0">
                <a:solidFill>
                  <a:srgbClr val="0000FF"/>
                </a:solidFill>
                <a:ea typeface="宋体" pitchFamily="1" charset="-122"/>
                <a:cs typeface="宋体" pitchFamily="1" charset="-122"/>
              </a:rPr>
              <a:t>Cao</a:t>
            </a:r>
          </a:p>
          <a:p>
            <a:pPr algn="ctr"/>
            <a:r>
              <a:rPr lang="en-US" altLang="zh-CN" sz="2600" i="1" dirty="0">
                <a:solidFill>
                  <a:srgbClr val="0000FF"/>
                </a:solidFill>
                <a:ea typeface="宋体" pitchFamily="1" charset="-122"/>
                <a:cs typeface="宋体" pitchFamily="1" charset="-122"/>
              </a:rPr>
              <a:t>Wayne State </a:t>
            </a:r>
            <a:r>
              <a:rPr lang="en-US" altLang="zh-CN" sz="2600" i="1" dirty="0" smtClean="0">
                <a:solidFill>
                  <a:srgbClr val="0000FF"/>
                </a:solidFill>
                <a:ea typeface="宋体" pitchFamily="1" charset="-122"/>
                <a:cs typeface="宋体" pitchFamily="1" charset="-122"/>
              </a:rPr>
              <a:t>University</a:t>
            </a:r>
          </a:p>
        </p:txBody>
      </p:sp>
      <p:pic>
        <p:nvPicPr>
          <p:cNvPr id="1434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50" y="5571372"/>
            <a:ext cx="17589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7270131" y="4071981"/>
            <a:ext cx="1805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LBNL, 1/3/2018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434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847" y="5556942"/>
            <a:ext cx="3260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499" y="5298367"/>
            <a:ext cx="1422400" cy="1431290"/>
          </a:xfrm>
          <a:prstGeom prst="rect">
            <a:avLst/>
          </a:prstGeom>
        </p:spPr>
      </p:pic>
      <p:pic>
        <p:nvPicPr>
          <p:cNvPr id="13" name="Picture 12" descr="Joer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277" y="5520193"/>
            <a:ext cx="1792224" cy="1119226"/>
          </a:xfrm>
          <a:prstGeom prst="rect">
            <a:avLst/>
          </a:prstGeom>
        </p:spPr>
      </p:pic>
      <p:pic>
        <p:nvPicPr>
          <p:cNvPr id="10" name="Picture 4" descr="lbn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704"/>
            <a:ext cx="9144000" cy="262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74638" y="2628900"/>
            <a:ext cx="8918575" cy="4044423"/>
            <a:chOff x="286926" y="2692400"/>
            <a:chExt cx="8919558" cy="4045194"/>
          </a:xfrm>
        </p:grpSpPr>
        <p:pic>
          <p:nvPicPr>
            <p:cNvPr id="18444" name="Picture 27" descr="plot-tHQeC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79036" y="2692400"/>
              <a:ext cx="4727448" cy="3653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TextBox 26"/>
            <p:cNvSpPr txBox="1">
              <a:spLocks noChangeArrowheads="1"/>
            </p:cNvSpPr>
            <p:nvPr/>
          </p:nvSpPr>
          <p:spPr bwMode="auto">
            <a:xfrm>
              <a:off x="286926" y="6306625"/>
              <a:ext cx="8157447" cy="430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i="1" dirty="0" err="1">
                  <a:solidFill>
                    <a:srgbClr val="FF0000"/>
                  </a:solidFill>
                </a:rPr>
                <a:t>ΔE</a:t>
              </a:r>
              <a:r>
                <a:rPr lang="en-US" sz="2200" b="1" baseline="-25000" dirty="0" err="1">
                  <a:solidFill>
                    <a:srgbClr val="FF0000"/>
                  </a:solidFill>
                </a:rPr>
                <a:t>col</a:t>
              </a:r>
              <a:r>
                <a:rPr lang="en-US" sz="2200" b="1" baseline="-25000" dirty="0">
                  <a:solidFill>
                    <a:srgbClr val="FF0000"/>
                  </a:solidFill>
                </a:rPr>
                <a:t>.</a:t>
              </a:r>
              <a:r>
                <a:rPr lang="en-US" sz="2200" b="1" dirty="0">
                  <a:solidFill>
                    <a:srgbClr val="FF0000"/>
                  </a:solidFill>
                </a:rPr>
                <a:t> from our MC simulation agrees with the semi-analytical result. </a:t>
              </a:r>
            </a:p>
          </p:txBody>
        </p:sp>
      </p:grp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549275" y="69850"/>
            <a:ext cx="8042275" cy="869950"/>
          </a:xfrm>
        </p:spPr>
        <p:txBody>
          <a:bodyPr/>
          <a:lstStyle/>
          <a:p>
            <a:pPr eaLnBrk="1" hangingPunct="1"/>
            <a:r>
              <a:rPr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l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inearized </a:t>
            </a:r>
            <a:r>
              <a:rPr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Boltzmann </a:t>
            </a:r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ransport </a:t>
            </a:r>
            <a:r>
              <a:rPr lang="en-US"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m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odel</a:t>
            </a:r>
            <a:endParaRPr sz="3000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87338" y="820738"/>
            <a:ext cx="8755062" cy="2006600"/>
            <a:chOff x="286926" y="884301"/>
            <a:chExt cx="8755474" cy="2006219"/>
          </a:xfrm>
        </p:grpSpPr>
        <p:sp>
          <p:nvSpPr>
            <p:cNvPr id="18442" name="TextBox 4"/>
            <p:cNvSpPr txBox="1">
              <a:spLocks noChangeArrowheads="1"/>
            </p:cNvSpPr>
            <p:nvPr/>
          </p:nvSpPr>
          <p:spPr bwMode="auto">
            <a:xfrm>
              <a:off x="286926" y="884301"/>
              <a:ext cx="1964454" cy="430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solidFill>
                    <a:srgbClr val="000090"/>
                  </a:solidFill>
                </a:rPr>
                <a:t>Scattering rate: </a:t>
              </a:r>
            </a:p>
          </p:txBody>
        </p:sp>
        <p:pic>
          <p:nvPicPr>
            <p:cNvPr id="18443" name="Picture 23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015" y="1318895"/>
              <a:ext cx="866838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14325" y="2946400"/>
            <a:ext cx="4143375" cy="3254737"/>
            <a:chOff x="374015" y="2906067"/>
            <a:chExt cx="4143121" cy="3254866"/>
          </a:xfrm>
        </p:grpSpPr>
        <p:sp>
          <p:nvSpPr>
            <p:cNvPr id="18438" name="TextBox 25"/>
            <p:cNvSpPr txBox="1">
              <a:spLocks noChangeArrowheads="1"/>
            </p:cNvSpPr>
            <p:nvPr/>
          </p:nvSpPr>
          <p:spPr bwMode="auto">
            <a:xfrm>
              <a:off x="374015" y="2906067"/>
              <a:ext cx="4143121" cy="3254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b="1" dirty="0" smtClean="0">
                  <a:solidFill>
                    <a:srgbClr val="000090"/>
                  </a:solidFill>
                </a:rPr>
                <a:t>In model calculation:</a:t>
              </a:r>
            </a:p>
            <a:p>
              <a:pPr>
                <a:spcBef>
                  <a:spcPts val="300"/>
                </a:spcBef>
              </a:pPr>
              <a:r>
                <a:rPr lang="en-US" sz="2200" dirty="0"/>
                <a:t>1. Use total rate                    to determine the probability of elastic scattering </a:t>
              </a:r>
            </a:p>
            <a:p>
              <a:pPr>
                <a:spcBef>
                  <a:spcPts val="300"/>
                </a:spcBef>
              </a:pPr>
              <a:r>
                <a:rPr lang="en-US" sz="2200" dirty="0"/>
                <a:t>2. Use branching ratios          to determine the scattering channel</a:t>
              </a:r>
            </a:p>
            <a:p>
              <a:pPr>
                <a:spcBef>
                  <a:spcPts val="300"/>
                </a:spcBef>
              </a:pPr>
              <a:r>
                <a:rPr lang="en-US" sz="2200" dirty="0"/>
                <a:t>3. Use the differential rate to sample the </a:t>
              </a:r>
              <a:r>
                <a:rPr lang="en-US" sz="2200" i="1" dirty="0" err="1"/>
                <a:t>p</a:t>
              </a:r>
              <a:r>
                <a:rPr lang="en-US" sz="2200" dirty="0"/>
                <a:t> space of the two outgoing partons </a:t>
              </a:r>
            </a:p>
          </p:txBody>
        </p:sp>
        <p:pic>
          <p:nvPicPr>
            <p:cNvPr id="18439" name="Picture 29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84001" y="3362524"/>
              <a:ext cx="10477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30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0214" y="4104349"/>
              <a:ext cx="9969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31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9600" y="4489450"/>
              <a:ext cx="45720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49275" y="69850"/>
            <a:ext cx="8042275" cy="869950"/>
          </a:xfrm>
        </p:spPr>
        <p:txBody>
          <a:bodyPr/>
          <a:lstStyle/>
          <a:p>
            <a:pPr eaLnBrk="1" hangingPunct="1"/>
            <a:r>
              <a:rPr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l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inearized </a:t>
            </a:r>
            <a:r>
              <a:rPr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Boltzmann </a:t>
            </a:r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ransport </a:t>
            </a:r>
            <a:r>
              <a:rPr lang="en-US"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m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odel</a:t>
            </a:r>
            <a:endParaRPr sz="3000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9459" name="TextBox 21"/>
          <p:cNvSpPr txBox="1">
            <a:spLocks noChangeArrowheads="1"/>
          </p:cNvSpPr>
          <p:nvPr/>
        </p:nvSpPr>
        <p:spPr bwMode="auto">
          <a:xfrm>
            <a:off x="571500" y="769055"/>
            <a:ext cx="561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3366FF"/>
                </a:solidFill>
              </a:rPr>
              <a:t>Inelastic Scattering (2-&gt;2+n process)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1500" y="1163285"/>
            <a:ext cx="6507163" cy="1041400"/>
            <a:chOff x="495300" y="1409700"/>
            <a:chExt cx="6506413" cy="1040785"/>
          </a:xfrm>
        </p:grpSpPr>
        <p:sp>
          <p:nvSpPr>
            <p:cNvPr id="19477" name="TextBox 6"/>
            <p:cNvSpPr txBox="1">
              <a:spLocks noChangeArrowheads="1"/>
            </p:cNvSpPr>
            <p:nvPr/>
          </p:nvSpPr>
          <p:spPr bwMode="auto">
            <a:xfrm>
              <a:off x="495300" y="1409700"/>
              <a:ext cx="3454782" cy="430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8000"/>
                  </a:solidFill>
                </a:rPr>
                <a:t>Average gluon number in </a:t>
              </a:r>
              <a:r>
                <a:rPr lang="en-US" sz="2200" i="1" dirty="0" err="1">
                  <a:solidFill>
                    <a:srgbClr val="008000"/>
                  </a:solidFill>
                </a:rPr>
                <a:t>Δt</a:t>
              </a:r>
              <a:r>
                <a:rPr lang="en-US" sz="2200" dirty="0">
                  <a:solidFill>
                    <a:srgbClr val="008000"/>
                  </a:solidFill>
                </a:rPr>
                <a:t>:</a:t>
              </a:r>
            </a:p>
          </p:txBody>
        </p:sp>
        <p:pic>
          <p:nvPicPr>
            <p:cNvPr id="19478" name="Picture 23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1113" y="1795165"/>
              <a:ext cx="4800600" cy="655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71500" y="2178932"/>
            <a:ext cx="7935968" cy="1733550"/>
            <a:chOff x="571500" y="2450485"/>
            <a:chExt cx="7935607" cy="1734847"/>
          </a:xfrm>
        </p:grpSpPr>
        <p:sp>
          <p:nvSpPr>
            <p:cNvPr id="19474" name="TextBox 24"/>
            <p:cNvSpPr txBox="1">
              <a:spLocks noChangeArrowheads="1"/>
            </p:cNvSpPr>
            <p:nvPr/>
          </p:nvSpPr>
          <p:spPr bwMode="auto">
            <a:xfrm>
              <a:off x="571500" y="2450485"/>
              <a:ext cx="7213994" cy="43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Spectrum of medium-induced gluon (higher-twist formalism):</a:t>
              </a:r>
            </a:p>
          </p:txBody>
        </p:sp>
        <p:pic>
          <p:nvPicPr>
            <p:cNvPr id="19475" name="Picture 25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98250" y="2985984"/>
              <a:ext cx="6576060" cy="746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6" name="TextBox 22"/>
            <p:cNvSpPr txBox="1">
              <a:spLocks noChangeArrowheads="1"/>
            </p:cNvSpPr>
            <p:nvPr/>
          </p:nvSpPr>
          <p:spPr bwMode="auto">
            <a:xfrm>
              <a:off x="579600" y="3816000"/>
              <a:ext cx="7927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800" dirty="0"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[ </a:t>
              </a:r>
              <a:r>
                <a:rPr lang="en-US" altLang="zh-CN" sz="1800" dirty="0" err="1"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Guo</a:t>
              </a:r>
              <a:r>
                <a:rPr lang="en-US" altLang="zh-CN" sz="1800" dirty="0"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 and Wang (2000), </a:t>
              </a:r>
              <a:r>
                <a:rPr lang="en-US" altLang="zh-CN" sz="1800" dirty="0" err="1"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Majumder</a:t>
              </a:r>
              <a:r>
                <a:rPr lang="en-US" altLang="zh-CN" sz="1800" dirty="0"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 (2012); Zhang, Wang and Wang (2004) ]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49275" y="4404254"/>
            <a:ext cx="7505700" cy="430887"/>
            <a:chOff x="685800" y="5511800"/>
            <a:chExt cx="7505802" cy="430610"/>
          </a:xfrm>
        </p:grpSpPr>
        <p:sp>
          <p:nvSpPr>
            <p:cNvPr id="19472" name="TextBox 31"/>
            <p:cNvSpPr txBox="1">
              <a:spLocks noChangeArrowheads="1"/>
            </p:cNvSpPr>
            <p:nvPr/>
          </p:nvSpPr>
          <p:spPr bwMode="auto">
            <a:xfrm>
              <a:off x="685800" y="5511800"/>
              <a:ext cx="3799076" cy="43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8000"/>
                  </a:solidFill>
                </a:rPr>
                <a:t>Splitting time of radiated gluon: </a:t>
              </a:r>
            </a:p>
          </p:txBody>
        </p:sp>
        <p:pic>
          <p:nvPicPr>
            <p:cNvPr id="19473" name="Picture 32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38802" y="5588001"/>
              <a:ext cx="3352800" cy="30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49275" y="4954940"/>
            <a:ext cx="6130925" cy="1265237"/>
            <a:chOff x="549275" y="5212081"/>
            <a:chExt cx="6131382" cy="1264285"/>
          </a:xfrm>
        </p:grpSpPr>
        <p:sp>
          <p:nvSpPr>
            <p:cNvPr id="19470" name="TextBox 33"/>
            <p:cNvSpPr txBox="1">
              <a:spLocks noChangeArrowheads="1"/>
            </p:cNvSpPr>
            <p:nvPr/>
          </p:nvSpPr>
          <p:spPr bwMode="auto">
            <a:xfrm>
              <a:off x="549275" y="5334000"/>
              <a:ext cx="2320364" cy="43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/>
                <a:t>Splitting functions:</a:t>
              </a:r>
            </a:p>
          </p:txBody>
        </p:sp>
        <p:pic>
          <p:nvPicPr>
            <p:cNvPr id="19471" name="Picture 34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41827" y="5212081"/>
              <a:ext cx="3338830" cy="1264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73100" y="3910544"/>
            <a:ext cx="6691313" cy="430887"/>
            <a:chOff x="685800" y="4408808"/>
            <a:chExt cx="6690800" cy="430609"/>
          </a:xfrm>
        </p:grpSpPr>
        <p:sp>
          <p:nvSpPr>
            <p:cNvPr id="19468" name="TextBox 29"/>
            <p:cNvSpPr txBox="1">
              <a:spLocks noChangeArrowheads="1"/>
            </p:cNvSpPr>
            <p:nvPr/>
          </p:nvSpPr>
          <p:spPr bwMode="auto">
            <a:xfrm>
              <a:off x="2250203" y="4408808"/>
              <a:ext cx="5126397" cy="430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90"/>
                  </a:solidFill>
                </a:rPr>
                <a:t>of quark/gluon due to 2-&gt;2 scatterings</a:t>
              </a:r>
            </a:p>
          </p:txBody>
        </p:sp>
        <p:pic>
          <p:nvPicPr>
            <p:cNvPr id="19469" name="Picture 36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5800" y="4472305"/>
              <a:ext cx="1475740" cy="364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549275" y="6030912"/>
            <a:ext cx="6833809" cy="606571"/>
            <a:chOff x="549275" y="5988579"/>
            <a:chExt cx="6833809" cy="606571"/>
          </a:xfrm>
        </p:grpSpPr>
        <p:sp>
          <p:nvSpPr>
            <p:cNvPr id="19465" name="TextBox 31"/>
            <p:cNvSpPr txBox="1">
              <a:spLocks noChangeArrowheads="1"/>
            </p:cNvSpPr>
            <p:nvPr/>
          </p:nvSpPr>
          <p:spPr bwMode="auto">
            <a:xfrm>
              <a:off x="549275" y="6164263"/>
              <a:ext cx="683380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i="1" dirty="0" err="1">
                  <a:solidFill>
                    <a:srgbClr val="000090"/>
                  </a:solidFill>
                </a:rPr>
                <a:t>g</a:t>
              </a:r>
              <a:r>
                <a:rPr lang="en-US" sz="2200" dirty="0">
                  <a:solidFill>
                    <a:srgbClr val="000090"/>
                  </a:solidFill>
                </a:rPr>
                <a:t>-&gt;</a:t>
              </a:r>
              <a:r>
                <a:rPr lang="en-US" sz="2200" i="1" dirty="0" err="1">
                  <a:solidFill>
                    <a:srgbClr val="000090"/>
                  </a:solidFill>
                </a:rPr>
                <a:t>qq</a:t>
              </a:r>
              <a:r>
                <a:rPr lang="en-US" sz="2200" dirty="0">
                  <a:solidFill>
                    <a:srgbClr val="000090"/>
                  </a:solidFill>
                </a:rPr>
                <a:t> not included – slight effect on single</a:t>
              </a:r>
              <a:r>
                <a:rPr lang="en-US" sz="2200" dirty="0" smtClean="0">
                  <a:solidFill>
                    <a:srgbClr val="000090"/>
                  </a:solidFill>
                </a:rPr>
                <a:t> hadron spectra</a:t>
              </a:r>
              <a:endParaRPr lang="en-US" sz="2200" dirty="0">
                <a:solidFill>
                  <a:srgbClr val="000090"/>
                </a:solidFill>
              </a:endParaRPr>
            </a:p>
          </p:txBody>
        </p:sp>
        <p:sp>
          <p:nvSpPr>
            <p:cNvPr id="19467" name="TextBox 21"/>
            <p:cNvSpPr txBox="1">
              <a:spLocks noChangeArrowheads="1"/>
            </p:cNvSpPr>
            <p:nvPr/>
          </p:nvSpPr>
          <p:spPr bwMode="auto">
            <a:xfrm>
              <a:off x="1083028" y="5988579"/>
              <a:ext cx="3381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90"/>
                  </a:solidFill>
                </a:rPr>
                <a:t>_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9275" y="69850"/>
            <a:ext cx="8042275" cy="869950"/>
          </a:xfrm>
        </p:spPr>
        <p:txBody>
          <a:bodyPr/>
          <a:lstStyle/>
          <a:p>
            <a:pPr eaLnBrk="1" hangingPunct="1"/>
            <a:r>
              <a:rPr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l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inearized </a:t>
            </a:r>
            <a:r>
              <a:rPr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Boltzmann </a:t>
            </a:r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ransport </a:t>
            </a:r>
            <a:r>
              <a:rPr lang="en-US"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m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odel</a:t>
            </a:r>
            <a:endParaRPr sz="3000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49275" y="876300"/>
            <a:ext cx="7262616" cy="1621840"/>
            <a:chOff x="549275" y="876835"/>
            <a:chExt cx="7262124" cy="1621947"/>
          </a:xfrm>
        </p:grpSpPr>
        <p:sp>
          <p:nvSpPr>
            <p:cNvPr id="20492" name="TextBox 9"/>
            <p:cNvSpPr txBox="1">
              <a:spLocks noChangeArrowheads="1"/>
            </p:cNvSpPr>
            <p:nvPr/>
          </p:nvSpPr>
          <p:spPr bwMode="auto">
            <a:xfrm>
              <a:off x="549275" y="876835"/>
              <a:ext cx="7197301" cy="4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8000"/>
                  </a:solidFill>
                </a:rPr>
                <a:t>Number </a:t>
              </a:r>
              <a:r>
                <a:rPr lang="en-US" sz="2200" i="1" dirty="0" err="1">
                  <a:solidFill>
                    <a:srgbClr val="008000"/>
                  </a:solidFill>
                </a:rPr>
                <a:t>n</a:t>
              </a:r>
              <a:r>
                <a:rPr lang="en-US" sz="2200" dirty="0">
                  <a:solidFill>
                    <a:srgbClr val="008000"/>
                  </a:solidFill>
                </a:rPr>
                <a:t> of radiated gluons during </a:t>
              </a:r>
              <a:r>
                <a:rPr lang="en-US" sz="2200" i="1" dirty="0" err="1">
                  <a:solidFill>
                    <a:srgbClr val="008000"/>
                  </a:solidFill>
                </a:rPr>
                <a:t>Δt</a:t>
              </a:r>
              <a:r>
                <a:rPr lang="en-US" sz="2200" i="1" dirty="0">
                  <a:solidFill>
                    <a:srgbClr val="008000"/>
                  </a:solidFill>
                </a:rPr>
                <a:t> – </a:t>
              </a:r>
              <a:r>
                <a:rPr lang="en-US" sz="2200" dirty="0">
                  <a:solidFill>
                    <a:srgbClr val="008000"/>
                  </a:solidFill>
                </a:rPr>
                <a:t>Poisson distribution:</a:t>
              </a:r>
            </a:p>
          </p:txBody>
        </p:sp>
        <p:pic>
          <p:nvPicPr>
            <p:cNvPr id="20493" name="Picture 10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9450" y="1441450"/>
              <a:ext cx="2461260" cy="58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8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898" y="2119504"/>
              <a:ext cx="209550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TextBox 19"/>
            <p:cNvSpPr txBox="1">
              <a:spLocks noChangeArrowheads="1"/>
            </p:cNvSpPr>
            <p:nvPr/>
          </p:nvSpPr>
          <p:spPr bwMode="auto">
            <a:xfrm>
              <a:off x="587375" y="2067867"/>
              <a:ext cx="5110271" cy="4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Probability of inelastic scattering during </a:t>
              </a:r>
              <a:r>
                <a:rPr lang="en-US" sz="2200" i="1" dirty="0" err="1">
                  <a:solidFill>
                    <a:srgbClr val="FF0000"/>
                  </a:solidFill>
                </a:rPr>
                <a:t>Δt</a:t>
              </a:r>
              <a:r>
                <a:rPr lang="en-US" sz="2200" dirty="0">
                  <a:solidFill>
                    <a:srgbClr val="FF0000"/>
                  </a:solidFill>
                </a:rPr>
                <a:t>: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74638" y="2603500"/>
            <a:ext cx="8856203" cy="4067000"/>
            <a:chOff x="274226" y="2603500"/>
            <a:chExt cx="8856058" cy="4067765"/>
          </a:xfrm>
        </p:grpSpPr>
        <p:pic>
          <p:nvPicPr>
            <p:cNvPr id="20490" name="Picture 21" descr="plot-tHQeC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02836" y="2603500"/>
              <a:ext cx="4727448" cy="3653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TextBox 22"/>
            <p:cNvSpPr txBox="1">
              <a:spLocks noChangeArrowheads="1"/>
            </p:cNvSpPr>
            <p:nvPr/>
          </p:nvSpPr>
          <p:spPr bwMode="auto">
            <a:xfrm>
              <a:off x="274226" y="6240297"/>
              <a:ext cx="8067647" cy="43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&lt;</a:t>
              </a:r>
              <a:r>
                <a:rPr lang="en-US" sz="2200" i="1" dirty="0" err="1">
                  <a:solidFill>
                    <a:srgbClr val="FF0000"/>
                  </a:solidFill>
                </a:rPr>
                <a:t>E</a:t>
              </a:r>
              <a:r>
                <a:rPr lang="en-US" sz="2200" b="1" baseline="-25000" dirty="0" err="1">
                  <a:solidFill>
                    <a:srgbClr val="FF0000"/>
                  </a:solidFill>
                </a:rPr>
                <a:t>g</a:t>
              </a:r>
              <a:r>
                <a:rPr lang="en-US" sz="2200" b="1" dirty="0">
                  <a:solidFill>
                    <a:srgbClr val="FF0000"/>
                  </a:solidFill>
                </a:rPr>
                <a:t>&gt; from our MC simulation agrees with the semi-analytical result. 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84175" y="2609850"/>
            <a:ext cx="4132263" cy="3662363"/>
            <a:chOff x="333375" y="2635454"/>
            <a:chExt cx="4132961" cy="3662541"/>
          </a:xfrm>
        </p:grpSpPr>
        <p:sp>
          <p:nvSpPr>
            <p:cNvPr id="20486" name="TextBox 13"/>
            <p:cNvSpPr txBox="1">
              <a:spLocks noChangeArrowheads="1"/>
            </p:cNvSpPr>
            <p:nvPr/>
          </p:nvSpPr>
          <p:spPr bwMode="auto">
            <a:xfrm>
              <a:off x="333375" y="2635454"/>
              <a:ext cx="4132961" cy="3662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b="1" dirty="0">
                  <a:solidFill>
                    <a:srgbClr val="000090"/>
                  </a:solidFill>
                </a:rPr>
                <a:t>In model calculation:</a:t>
              </a:r>
            </a:p>
            <a:p>
              <a:pPr>
                <a:spcBef>
                  <a:spcPts val="300"/>
                </a:spcBef>
                <a:buFontTx/>
                <a:buAutoNum type="arabicPeriod"/>
              </a:pPr>
              <a:r>
                <a:rPr lang="en-US" sz="2200" dirty="0"/>
                <a:t>Calculate         and thus </a:t>
              </a:r>
            </a:p>
            <a:p>
              <a:pPr>
                <a:spcBef>
                  <a:spcPts val="300"/>
                </a:spcBef>
                <a:buFontTx/>
                <a:buAutoNum type="arabicPeriod"/>
              </a:pPr>
              <a:r>
                <a:rPr lang="en-US" sz="2200" dirty="0">
                  <a:solidFill>
                    <a:srgbClr val="008000"/>
                  </a:solidFill>
                </a:rPr>
                <a:t>If gluon radiation happens, sample </a:t>
              </a:r>
              <a:r>
                <a:rPr lang="en-US" sz="2200" i="1" dirty="0" err="1">
                  <a:solidFill>
                    <a:srgbClr val="008000"/>
                  </a:solidFill>
                </a:rPr>
                <a:t>n</a:t>
              </a:r>
              <a:r>
                <a:rPr lang="en-US" sz="2200" dirty="0">
                  <a:solidFill>
                    <a:srgbClr val="008000"/>
                  </a:solidFill>
                </a:rPr>
                <a:t> from</a:t>
              </a:r>
            </a:p>
            <a:p>
              <a:pPr>
                <a:spcBef>
                  <a:spcPts val="300"/>
                </a:spcBef>
                <a:buFontTx/>
                <a:buAutoNum type="arabicPeriod"/>
              </a:pPr>
              <a:r>
                <a:rPr lang="en-US" sz="2200" dirty="0">
                  <a:solidFill>
                    <a:srgbClr val="FF0000"/>
                  </a:solidFill>
                </a:rPr>
                <a:t>Sample </a:t>
              </a:r>
              <a:r>
                <a:rPr lang="en-US" sz="2200" i="1" dirty="0">
                  <a:solidFill>
                    <a:srgbClr val="FF0000"/>
                  </a:solidFill>
                </a:rPr>
                <a:t>E</a:t>
              </a:r>
              <a:r>
                <a:rPr lang="en-US" sz="2200" dirty="0">
                  <a:solidFill>
                    <a:srgbClr val="FF0000"/>
                  </a:solidFill>
                </a:rPr>
                <a:t> and </a:t>
              </a:r>
              <a:r>
                <a:rPr lang="en-US" sz="2200" i="1" dirty="0" err="1">
                  <a:solidFill>
                    <a:srgbClr val="FF0000"/>
                  </a:solidFill>
                </a:rPr>
                <a:t>p</a:t>
              </a:r>
              <a:r>
                <a:rPr lang="en-US" sz="2200" dirty="0">
                  <a:solidFill>
                    <a:srgbClr val="FF0000"/>
                  </a:solidFill>
                </a:rPr>
                <a:t> of gluons using the differential spectrum</a:t>
              </a:r>
            </a:p>
            <a:p>
              <a:pPr>
                <a:spcBef>
                  <a:spcPts val="300"/>
                </a:spcBef>
                <a:buFontTx/>
                <a:buAutoNum type="arabicPeriod"/>
              </a:pPr>
              <a:r>
                <a:rPr lang="en-US" sz="2200" dirty="0">
                  <a:solidFill>
                    <a:srgbClr val="000090"/>
                  </a:solidFill>
                </a:rPr>
                <a:t>Assume 2-&gt;2 first and adjust </a:t>
              </a:r>
              <a:r>
                <a:rPr lang="en-US" sz="2200" i="1" dirty="0">
                  <a:solidFill>
                    <a:srgbClr val="000090"/>
                  </a:solidFill>
                </a:rPr>
                <a:t>E</a:t>
              </a:r>
              <a:r>
                <a:rPr lang="en-US" sz="2200" dirty="0">
                  <a:solidFill>
                    <a:srgbClr val="000090"/>
                  </a:solidFill>
                </a:rPr>
                <a:t> and </a:t>
              </a:r>
              <a:r>
                <a:rPr lang="en-US" sz="2200" i="1" dirty="0" err="1">
                  <a:solidFill>
                    <a:srgbClr val="000090"/>
                  </a:solidFill>
                </a:rPr>
                <a:t>p</a:t>
              </a:r>
              <a:r>
                <a:rPr lang="en-US" sz="2200" dirty="0">
                  <a:solidFill>
                    <a:srgbClr val="000090"/>
                  </a:solidFill>
                </a:rPr>
                <a:t> of the 2+</a:t>
              </a:r>
              <a:r>
                <a:rPr lang="en-US" sz="2200" i="1" dirty="0">
                  <a:solidFill>
                    <a:srgbClr val="000090"/>
                  </a:solidFill>
                </a:rPr>
                <a:t>n</a:t>
              </a:r>
              <a:r>
                <a:rPr lang="en-US" sz="2200" dirty="0">
                  <a:solidFill>
                    <a:srgbClr val="000090"/>
                  </a:solidFill>
                </a:rPr>
                <a:t> final partons together to guarantee </a:t>
              </a:r>
              <a:r>
                <a:rPr lang="en-US" sz="2200" i="1" dirty="0">
                  <a:solidFill>
                    <a:srgbClr val="000090"/>
                  </a:solidFill>
                </a:rPr>
                <a:t>E-</a:t>
              </a:r>
              <a:r>
                <a:rPr lang="en-US" sz="2200" i="1" dirty="0" err="1">
                  <a:solidFill>
                    <a:srgbClr val="000090"/>
                  </a:solidFill>
                </a:rPr>
                <a:t>p</a:t>
              </a:r>
              <a:r>
                <a:rPr lang="en-US" sz="2200" i="1" dirty="0">
                  <a:solidFill>
                    <a:srgbClr val="000090"/>
                  </a:solidFill>
                </a:rPr>
                <a:t> </a:t>
              </a:r>
              <a:r>
                <a:rPr lang="en-US" sz="2200" dirty="0">
                  <a:solidFill>
                    <a:srgbClr val="000090"/>
                  </a:solidFill>
                </a:rPr>
                <a:t>conservation of 2-&gt;2+</a:t>
              </a:r>
              <a:r>
                <a:rPr lang="en-US" sz="2200" i="1" dirty="0">
                  <a:solidFill>
                    <a:srgbClr val="000090"/>
                  </a:solidFill>
                </a:rPr>
                <a:t>n</a:t>
              </a:r>
              <a:r>
                <a:rPr lang="en-US" sz="2200" dirty="0">
                  <a:solidFill>
                    <a:srgbClr val="000090"/>
                  </a:solidFill>
                </a:rPr>
                <a:t> process </a:t>
              </a:r>
            </a:p>
          </p:txBody>
        </p:sp>
        <p:pic>
          <p:nvPicPr>
            <p:cNvPr id="20487" name="Picture 23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24220" y="3115997"/>
              <a:ext cx="467995" cy="265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24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05369" y="3136173"/>
              <a:ext cx="461010" cy="216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27" descr="latex-image-1.pd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33942" y="3836869"/>
              <a:ext cx="516890" cy="25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30200" y="2166938"/>
            <a:ext cx="8748713" cy="4448409"/>
            <a:chOff x="330200" y="2167095"/>
            <a:chExt cx="8748268" cy="4447756"/>
          </a:xfrm>
        </p:grpSpPr>
        <p:pic>
          <p:nvPicPr>
            <p:cNvPr id="21516" name="Picture 4" descr="plot-tHQeLoss-real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51020" y="2167095"/>
              <a:ext cx="4727448" cy="3653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7" name="TextBox 17"/>
            <p:cNvSpPr txBox="1">
              <a:spLocks noChangeArrowheads="1"/>
            </p:cNvSpPr>
            <p:nvPr/>
          </p:nvSpPr>
          <p:spPr bwMode="auto">
            <a:xfrm>
              <a:off x="330200" y="5845523"/>
              <a:ext cx="8699500" cy="7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HQ energy loss due to elastic and inelastic processes are comparable at early time, but is dominated by the inelastic process at large </a:t>
              </a:r>
              <a:r>
                <a:rPr lang="en-US" sz="2200" i="1" dirty="0" err="1">
                  <a:solidFill>
                    <a:srgbClr val="FF0000"/>
                  </a:solidFill>
                </a:rPr>
                <a:t>t</a:t>
              </a:r>
              <a:r>
                <a:rPr lang="en-US" sz="2200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549275" y="69850"/>
            <a:ext cx="8042275" cy="869950"/>
          </a:xfrm>
        </p:spPr>
        <p:txBody>
          <a:bodyPr/>
          <a:lstStyle/>
          <a:p>
            <a:pPr eaLnBrk="1" hangingPunct="1"/>
            <a:r>
              <a:rPr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Elastic vs. </a:t>
            </a:r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i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nelastic </a:t>
            </a:r>
            <a:r>
              <a:rPr lang="en-US"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e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nergy </a:t>
            </a:r>
            <a:r>
              <a:rPr lang="en-US"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l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oss</a:t>
            </a:r>
            <a:endParaRPr sz="3000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9275" y="876300"/>
            <a:ext cx="7386203" cy="1446551"/>
            <a:chOff x="549275" y="876835"/>
            <a:chExt cx="7386251" cy="1446202"/>
          </a:xfrm>
        </p:grpSpPr>
        <p:sp>
          <p:nvSpPr>
            <p:cNvPr id="6" name="TextBox 5"/>
            <p:cNvSpPr txBox="1"/>
            <p:nvPr/>
          </p:nvSpPr>
          <p:spPr>
            <a:xfrm>
              <a:off x="549275" y="876835"/>
              <a:ext cx="6893663" cy="14462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9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Divide scattering probability of jet parton into two regions:</a:t>
              </a:r>
            </a:p>
            <a:p>
              <a:pPr marL="360000" indent="-360000">
                <a:buFontTx/>
                <a:buAutoNum type="arabicPeriod"/>
                <a:defRPr/>
              </a:pPr>
              <a:r>
                <a:rPr lang="en-US" sz="2200" dirty="0">
                  <a:solidFill>
                    <a:srgbClr val="008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Pure elastic scattering without radiated gluons:</a:t>
              </a:r>
            </a:p>
            <a:p>
              <a:pPr marL="360000" indent="-360000">
                <a:buFontTx/>
                <a:buAutoNum type="arabicPeriod"/>
                <a:defRPr/>
              </a:pPr>
              <a:r>
                <a:rPr lang="en-US" sz="2200" dirty="0">
                  <a:latin typeface="Calibri" charset="0"/>
                  <a:ea typeface="ＭＳ Ｐゴシック" charset="0"/>
                  <a:cs typeface="ＭＳ Ｐゴシック" charset="0"/>
                </a:rPr>
                <a:t>Inelastic scattering: </a:t>
              </a:r>
            </a:p>
            <a:p>
              <a:pPr marL="457200" indent="-457200">
                <a:defRPr/>
              </a:pPr>
              <a:r>
                <a:rPr lang="en-US" sz="2200" dirty="0">
                  <a:solidFill>
                    <a:srgbClr val="FF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Total probability:</a:t>
              </a:r>
            </a:p>
          </p:txBody>
        </p:sp>
        <p:pic>
          <p:nvPicPr>
            <p:cNvPr id="21513" name="Picture 6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3905" y="1331813"/>
              <a:ext cx="1531621" cy="28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7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2799" y="1689539"/>
              <a:ext cx="50292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8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74057" y="2036729"/>
              <a:ext cx="3230881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47675" y="2533650"/>
            <a:ext cx="4132263" cy="3286125"/>
            <a:chOff x="447675" y="2533854"/>
            <a:chExt cx="4132961" cy="3285514"/>
          </a:xfrm>
        </p:grpSpPr>
        <p:sp>
          <p:nvSpPr>
            <p:cNvPr id="21510" name="TextBox 11"/>
            <p:cNvSpPr txBox="1">
              <a:spLocks noChangeArrowheads="1"/>
            </p:cNvSpPr>
            <p:nvPr/>
          </p:nvSpPr>
          <p:spPr bwMode="auto">
            <a:xfrm>
              <a:off x="447675" y="2533854"/>
              <a:ext cx="4132961" cy="3285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b="1" dirty="0">
                  <a:solidFill>
                    <a:srgbClr val="000090"/>
                  </a:solidFill>
                </a:rPr>
                <a:t>In model calculation:</a:t>
              </a:r>
            </a:p>
            <a:p>
              <a:pPr>
                <a:spcBef>
                  <a:spcPts val="300"/>
                </a:spcBef>
                <a:buFontTx/>
                <a:buAutoNum type="arabicPeriod"/>
              </a:pPr>
              <a:r>
                <a:rPr lang="en-US" sz="2200" dirty="0"/>
                <a:t>Use         to determine whether the jet parton scatter with the thermal medium</a:t>
              </a:r>
            </a:p>
            <a:p>
              <a:pPr>
                <a:spcBef>
                  <a:spcPts val="300"/>
                </a:spcBef>
                <a:buFontTx/>
                <a:buAutoNum type="arabicPeriod"/>
              </a:pPr>
              <a:r>
                <a:rPr lang="en-US" sz="2200" dirty="0">
                  <a:solidFill>
                    <a:srgbClr val="008000"/>
                  </a:solidFill>
                </a:rPr>
                <a:t>If so, we then determine whether this scattering is pure elastic or inelastic</a:t>
              </a:r>
            </a:p>
            <a:p>
              <a:pPr>
                <a:spcBef>
                  <a:spcPts val="300"/>
                </a:spcBef>
                <a:buFontTx/>
                <a:buAutoNum type="arabicPeriod"/>
              </a:pPr>
              <a:r>
                <a:rPr lang="en-US" sz="2200" dirty="0">
                  <a:solidFill>
                    <a:srgbClr val="000090"/>
                  </a:solidFill>
                </a:rPr>
                <a:t>Simulate the 2-&gt;2 or 2-&gt;2+n process</a:t>
              </a:r>
            </a:p>
          </p:txBody>
        </p:sp>
        <p:pic>
          <p:nvPicPr>
            <p:cNvPr id="21511" name="Picture 15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41486" y="3047581"/>
              <a:ext cx="405130" cy="216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98751" y="2692479"/>
            <a:ext cx="8119532" cy="1672014"/>
            <a:chOff x="638435" y="2639559"/>
            <a:chExt cx="8119532" cy="1672014"/>
          </a:xfrm>
        </p:grpSpPr>
        <p:grpSp>
          <p:nvGrpSpPr>
            <p:cNvPr id="10" name="Group"/>
            <p:cNvGrpSpPr>
              <a:grpSpLocks noChangeAspect="1"/>
            </p:cNvGrpSpPr>
            <p:nvPr/>
          </p:nvGrpSpPr>
          <p:grpSpPr>
            <a:xfrm>
              <a:off x="638435" y="2639559"/>
              <a:ext cx="8119532" cy="1339104"/>
              <a:chOff x="0" y="0"/>
              <a:chExt cx="11099800" cy="1830625"/>
            </a:xfrm>
          </p:grpSpPr>
          <p:pic>
            <p:nvPicPr>
              <p:cNvPr id="11" name="pasted-image.png" descr="pasted-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26130" b="32370"/>
              <a:stretch>
                <a:fillRect/>
              </a:stretch>
            </p:blipFill>
            <p:spPr>
              <a:xfrm>
                <a:off x="0" y="0"/>
                <a:ext cx="7851481" cy="18306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" name="pasted-image.png" descr="pasted-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38108" t="63199" r="30948" b="4119"/>
              <a:stretch>
                <a:fillRect/>
              </a:stretch>
            </p:blipFill>
            <p:spPr>
              <a:xfrm>
                <a:off x="7810883" y="473052"/>
                <a:ext cx="3288917" cy="8846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040970" y="3942241"/>
              <a:ext cx="72382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300"/>
                </a:spcBef>
                <a:buSzTx/>
                <a:buNone/>
                <a:defRPr sz="3000"/>
              </a:pPr>
              <a:r>
                <a:rPr lang="en-US" sz="1800" dirty="0" smtClean="0">
                  <a:latin typeface="Calibri"/>
                  <a:ea typeface="+mn-ea"/>
                  <a:cs typeface="+mn-cs"/>
                </a:rPr>
                <a:t>[</a:t>
              </a:r>
              <a:r>
                <a:rPr lang="en-US" sz="1800" dirty="0" smtClean="0">
                  <a:latin typeface="Calibri"/>
                </a:rPr>
                <a:t>S. </a:t>
              </a:r>
              <a:r>
                <a:rPr lang="en-US" sz="1800" dirty="0" err="1" smtClean="0">
                  <a:latin typeface="Calibri"/>
                </a:rPr>
                <a:t>Jeon</a:t>
              </a:r>
              <a:r>
                <a:rPr lang="en-US" sz="1800" dirty="0" smtClean="0">
                  <a:latin typeface="Calibri"/>
                </a:rPr>
                <a:t> and G. Moore PRC 71 (2005) 034901, </a:t>
              </a:r>
              <a:r>
                <a:rPr lang="en-US" sz="1800" dirty="0" smtClean="0">
                  <a:latin typeface="Calibri"/>
                  <a:ea typeface="+mn-ea"/>
                  <a:cs typeface="+mn-cs"/>
                </a:rPr>
                <a:t>S. </a:t>
              </a:r>
              <a:r>
                <a:rPr lang="en-US" sz="1800" dirty="0" err="1" smtClean="0">
                  <a:latin typeface="Calibri"/>
                  <a:ea typeface="+mn-ea"/>
                  <a:cs typeface="+mn-cs"/>
                </a:rPr>
                <a:t>Jeon</a:t>
              </a:r>
              <a:r>
                <a:rPr lang="en-US" sz="1800" dirty="0" smtClean="0">
                  <a:latin typeface="Calibri"/>
                  <a:ea typeface="+mn-ea"/>
                  <a:cs typeface="+mn-cs"/>
                </a:rPr>
                <a:t> NPA 830 (2009) 107 ]</a:t>
              </a:r>
            </a:p>
          </p:txBody>
        </p:sp>
      </p:grpSp>
      <p:sp>
        <p:nvSpPr>
          <p:cNvPr id="119" name="MARTINI (Modular Algorithm for Relativistic Treatment of heavy IoN Interactions) [B. Schenke, C. Gale, and S. Jeon, Phys.Rev. C80, 054913 (2009), arXiv:0909.2037]…"/>
          <p:cNvSpPr>
            <a:spLocks noGrp="1"/>
          </p:cNvSpPr>
          <p:nvPr>
            <p:ph type="body" idx="4294967295"/>
          </p:nvPr>
        </p:nvSpPr>
        <p:spPr>
          <a:xfrm>
            <a:off x="378333" y="838200"/>
            <a:ext cx="8699478" cy="537051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MARTINI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 (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M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odular 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A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lgorithm for 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R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elativistic 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T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reatment of heavy</a:t>
            </a:r>
            <a:r>
              <a:rPr sz="2200" b="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 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I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o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N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 </a:t>
            </a:r>
            <a:r>
              <a:rPr sz="2200" dirty="0" smtClean="0">
                <a:solidFill>
                  <a:srgbClr val="008000"/>
                </a:solidFill>
                <a:latin typeface="Calibri"/>
                <a:ea typeface="Helvetica"/>
                <a:cs typeface="Helvetica"/>
                <a:sym typeface="Helvetica"/>
              </a:rPr>
              <a:t>I</a:t>
            </a:r>
            <a:r>
              <a:rPr sz="2200" b="0" dirty="0" smtClean="0">
                <a:solidFill>
                  <a:srgbClr val="008000"/>
                </a:solidFill>
                <a:latin typeface="Calibri"/>
              </a:rPr>
              <a:t>nteractions)</a:t>
            </a:r>
            <a:r>
              <a:rPr sz="2200" b="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sz="2000" b="0" dirty="0" smtClean="0">
                <a:solidFill>
                  <a:schemeClr val="tx1"/>
                </a:solidFill>
                <a:latin typeface="Calibri"/>
              </a:rPr>
              <a:t>[</a:t>
            </a:r>
            <a:r>
              <a:rPr lang="en-US" sz="2000" b="0" dirty="0" smtClean="0">
                <a:solidFill>
                  <a:schemeClr val="tx1"/>
                </a:solidFill>
                <a:latin typeface="Calibri"/>
              </a:rPr>
              <a:t>McGill:</a:t>
            </a:r>
            <a:r>
              <a:rPr sz="2000" b="0" dirty="0" smtClean="0">
                <a:solidFill>
                  <a:schemeClr val="tx1"/>
                </a:solidFill>
                <a:latin typeface="Calibri"/>
              </a:rPr>
              <a:t> P</a:t>
            </a:r>
            <a:r>
              <a:rPr lang="en-US" sz="2000" b="0" dirty="0" smtClean="0">
                <a:solidFill>
                  <a:schemeClr val="tx1"/>
                </a:solidFill>
                <a:latin typeface="Calibri"/>
              </a:rPr>
              <a:t>R</a:t>
            </a:r>
            <a:r>
              <a:rPr sz="2000" b="0" dirty="0" smtClean="0">
                <a:solidFill>
                  <a:schemeClr val="tx1"/>
                </a:solidFill>
                <a:latin typeface="Calibri"/>
              </a:rPr>
              <a:t>C</a:t>
            </a:r>
            <a:r>
              <a:rPr lang="en-US" sz="2000" b="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sz="2000" b="0" dirty="0" smtClean="0">
                <a:solidFill>
                  <a:schemeClr val="tx1"/>
                </a:solidFill>
                <a:latin typeface="Calibri"/>
              </a:rPr>
              <a:t>80</a:t>
            </a:r>
            <a:r>
              <a:rPr lang="en-US" sz="2000" b="0" dirty="0" smtClean="0">
                <a:solidFill>
                  <a:schemeClr val="tx1"/>
                </a:solidFill>
                <a:latin typeface="Calibri"/>
              </a:rPr>
              <a:t> (2009)</a:t>
            </a:r>
            <a:r>
              <a:rPr sz="2000" b="0" dirty="0" smtClean="0">
                <a:solidFill>
                  <a:schemeClr val="tx1"/>
                </a:solidFill>
                <a:latin typeface="Calibri"/>
              </a:rPr>
              <a:t> 054913, arXiv:0909.2037]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b="0" dirty="0" smtClean="0">
                <a:solidFill>
                  <a:srgbClr val="000090"/>
                </a:solidFill>
                <a:latin typeface="Calibri"/>
              </a:rPr>
              <a:t>Energy loss mechanism in MARTINI is based on the AMY radiative formalism coupled with collisional energy loss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b="0" dirty="0" smtClean="0">
                <a:solidFill>
                  <a:srgbClr val="FF0000"/>
                </a:solidFill>
                <a:latin typeface="Calibri"/>
              </a:rPr>
              <a:t>AMY formalism for 1-</a:t>
            </a:r>
            <a:r>
              <a:rPr lang="en-US" sz="2200" b="0" dirty="0" smtClean="0">
                <a:solidFill>
                  <a:srgbClr val="FF0000"/>
                </a:solidFill>
                <a:latin typeface="Calibri"/>
              </a:rPr>
              <a:t>&gt;</a:t>
            </a:r>
            <a:r>
              <a:rPr sz="2200" b="0" dirty="0" smtClean="0">
                <a:solidFill>
                  <a:srgbClr val="FF0000"/>
                </a:solidFill>
                <a:latin typeface="Calibri"/>
              </a:rPr>
              <a:t>2 splittings where LPM effect is included:</a:t>
            </a:r>
            <a:r>
              <a:rPr sz="2200" b="0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endParaRPr sz="2200" b="0" dirty="0" smtClean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4500"/>
            </a:pPr>
            <a:endParaRPr sz="2200" b="0" dirty="0" smtClean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endParaRPr lang="en-US" sz="2200" b="0" dirty="0" smtClean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endParaRPr lang="en-US" sz="2200" b="0" dirty="0" smtClean="0">
              <a:solidFill>
                <a:srgbClr val="0000FF"/>
              </a:solidFill>
              <a:latin typeface="Calibri"/>
            </a:endParaRP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lang="en-US" sz="2200" b="0" dirty="0" smtClean="0">
                <a:solidFill>
                  <a:srgbClr val="008000"/>
                </a:solidFill>
                <a:latin typeface="Calibri"/>
              </a:rPr>
              <a:t>F(h, p, k) [p – jet parton, k – emitted gluon, h = p × k] is the solution of an integral (Schwinger-Dyson) equation describing how |p − k; k⟩⟨p| evolves with </a:t>
            </a:r>
            <a:r>
              <a:rPr lang="en-US" sz="2200" b="0" i="1" dirty="0" smtClean="0">
                <a:solidFill>
                  <a:srgbClr val="008000"/>
                </a:solidFill>
                <a:latin typeface="Calibri"/>
              </a:rPr>
              <a:t>t</a:t>
            </a:r>
            <a:r>
              <a:rPr lang="en-US" sz="2200" b="0" dirty="0" smtClean="0">
                <a:solidFill>
                  <a:srgbClr val="008000"/>
                </a:solidFill>
                <a:latin typeface="Calibri"/>
              </a:rPr>
              <a:t> due to collisions and the energy difference between the two states. </a:t>
            </a:r>
          </a:p>
          <a:p>
            <a:pPr marL="0" indent="0">
              <a:spcBef>
                <a:spcPts val="600"/>
              </a:spcBef>
              <a:buSzTx/>
              <a:buNone/>
              <a:defRPr sz="3000"/>
            </a:pPr>
            <a:r>
              <a:rPr sz="2200" b="0" dirty="0" smtClean="0">
                <a:solidFill>
                  <a:srgbClr val="000090"/>
                </a:solidFill>
                <a:latin typeface="Calibri"/>
              </a:rPr>
              <a:t>Elastic </a:t>
            </a:r>
            <a:r>
              <a:rPr lang="en-US" sz="2200" b="0" dirty="0" smtClean="0">
                <a:solidFill>
                  <a:srgbClr val="000090"/>
                </a:solidFill>
                <a:latin typeface="Calibri"/>
              </a:rPr>
              <a:t>scattering </a:t>
            </a:r>
            <a:r>
              <a:rPr sz="2200" b="0" dirty="0" smtClean="0">
                <a:solidFill>
                  <a:srgbClr val="000090"/>
                </a:solidFill>
                <a:latin typeface="Calibri"/>
              </a:rPr>
              <a:t>rate for 2-</a:t>
            </a:r>
            <a:r>
              <a:rPr lang="en-US" sz="2200" b="0" dirty="0" smtClean="0">
                <a:solidFill>
                  <a:srgbClr val="000090"/>
                </a:solidFill>
                <a:latin typeface="Calibri"/>
              </a:rPr>
              <a:t>&gt;</a:t>
            </a:r>
            <a:r>
              <a:rPr sz="2200" b="0" dirty="0" smtClean="0">
                <a:solidFill>
                  <a:srgbClr val="000090"/>
                </a:solidFill>
                <a:latin typeface="Calibri"/>
              </a:rPr>
              <a:t>2 scattering process </a:t>
            </a:r>
            <a:r>
              <a:rPr lang="en-US" sz="2200" b="0" dirty="0" smtClean="0">
                <a:solidFill>
                  <a:srgbClr val="000090"/>
                </a:solidFill>
                <a:latin typeface="Calibri"/>
              </a:rPr>
              <a:t>is included</a:t>
            </a:r>
            <a:r>
              <a:rPr sz="2200" b="0" dirty="0" smtClean="0">
                <a:solidFill>
                  <a:srgbClr val="000090"/>
                </a:solidFill>
                <a:latin typeface="Calibri"/>
              </a:rPr>
              <a:t>:</a:t>
            </a:r>
            <a:endParaRPr sz="2200" b="0" dirty="0">
              <a:solidFill>
                <a:srgbClr val="000090"/>
              </a:solidFill>
              <a:latin typeface="Calibri"/>
            </a:endParaRPr>
          </a:p>
        </p:txBody>
      </p:sp>
      <p:grpSp>
        <p:nvGrpSpPr>
          <p:cNvPr id="3" name="Group"/>
          <p:cNvGrpSpPr/>
          <p:nvPr/>
        </p:nvGrpSpPr>
        <p:grpSpPr>
          <a:xfrm>
            <a:off x="1182218" y="5997269"/>
            <a:ext cx="6779565" cy="628156"/>
            <a:chOff x="0" y="0"/>
            <a:chExt cx="9642047" cy="893376"/>
          </a:xfrm>
        </p:grpSpPr>
        <p:pic>
          <p:nvPicPr>
            <p:cNvPr id="123" name="pasted-image.png" descr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935" b="44565"/>
            <a:stretch>
              <a:fillRect/>
            </a:stretch>
          </p:blipFill>
          <p:spPr>
            <a:xfrm>
              <a:off x="0" y="0"/>
              <a:ext cx="6583320" cy="893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pasted-image.png" descr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9721" t="58130" r="3981"/>
            <a:stretch>
              <a:fillRect/>
            </a:stretch>
          </p:blipFill>
          <p:spPr>
            <a:xfrm>
              <a:off x="6500565" y="192728"/>
              <a:ext cx="3141483" cy="674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392798" y="119067"/>
            <a:ext cx="8549893" cy="6485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b="1" dirty="0" smtClean="0">
                <a:solidFill>
                  <a:srgbClr val="3366FF"/>
                </a:solidFill>
                <a:ea typeface="宋体" charset="0"/>
                <a:cs typeface="宋体" charset="0"/>
              </a:rPr>
              <a:t>An alternative transport model in JETSCAPE </a:t>
            </a:r>
            <a:endParaRPr kumimoji="0" lang="en-US" altLang="zh-CN" sz="3000" b="1" i="1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521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标题 1"/>
          <p:cNvSpPr txBox="1">
            <a:spLocks/>
          </p:cNvSpPr>
          <p:nvPr/>
        </p:nvSpPr>
        <p:spPr bwMode="auto">
          <a:xfrm>
            <a:off x="586514" y="762107"/>
            <a:ext cx="8005034" cy="8283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600" b="1" dirty="0" smtClean="0">
                <a:solidFill>
                  <a:srgbClr val="3366FF"/>
                </a:solidFill>
                <a:ea typeface="宋体" pitchFamily="1" charset="-122"/>
                <a:cs typeface="宋体" pitchFamily="1" charset="-122"/>
                <a:sym typeface="Chalkboard" pitchFamily="1" charset="0"/>
              </a:rPr>
              <a:t>( Fragmentation + hard-thermal recombination )</a:t>
            </a:r>
            <a:endParaRPr lang="zh-CN" altLang="en-US" sz="2600" dirty="0">
              <a:solidFill>
                <a:srgbClr val="3366FF"/>
              </a:solidFill>
              <a:ea typeface="宋体" pitchFamily="1" charset="-122"/>
              <a:cs typeface="宋体" pitchFamily="1" charset="-122"/>
              <a:sym typeface="Chalkboard" pitchFamily="1" charset="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567894" y="181050"/>
            <a:ext cx="8042275" cy="871538"/>
          </a:xfrm>
        </p:spPr>
        <p:txBody>
          <a:bodyPr/>
          <a:lstStyle/>
          <a:p>
            <a:pPr eaLnBrk="1" hangingPunct="1"/>
            <a:r>
              <a:rPr sz="32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Hadronization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9171" y="1651901"/>
            <a:ext cx="8042274" cy="4724447"/>
            <a:chOff x="653451" y="1526171"/>
            <a:chExt cx="8042274" cy="4724447"/>
          </a:xfrm>
        </p:grpSpPr>
        <p:sp>
          <p:nvSpPr>
            <p:cNvPr id="22536" name="内容占位符 2"/>
            <p:cNvSpPr txBox="1">
              <a:spLocks/>
            </p:cNvSpPr>
            <p:nvPr/>
          </p:nvSpPr>
          <p:spPr bwMode="auto">
            <a:xfrm>
              <a:off x="653451" y="1526171"/>
              <a:ext cx="8042274" cy="467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pPr marL="250825" indent="-250825">
                <a:lnSpc>
                  <a:spcPct val="90000"/>
                </a:lnSpc>
                <a:spcBef>
                  <a:spcPts val="700"/>
                </a:spcBef>
                <a:buSzPct val="100000"/>
                <a:buFont typeface="Gill Sans" pitchFamily="1" charset="0"/>
                <a:buChar char="•"/>
              </a:pPr>
              <a:r>
                <a:rPr lang="en-US" altLang="zh-CN" sz="2400" dirty="0">
                  <a:solidFill>
                    <a:srgbClr val="168926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Most </a:t>
              </a:r>
              <a:r>
                <a:rPr lang="en-US" altLang="zh-CN" sz="2400" dirty="0" smtClean="0">
                  <a:solidFill>
                    <a:srgbClr val="168926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high </a:t>
              </a:r>
              <a:r>
                <a:rPr lang="en-US" altLang="zh-CN" sz="2400" dirty="0">
                  <a:solidFill>
                    <a:srgbClr val="168926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momentum </a:t>
              </a:r>
              <a:r>
                <a:rPr lang="en-US" altLang="zh-CN" sz="2400" dirty="0" smtClean="0">
                  <a:solidFill>
                    <a:srgbClr val="168926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quarks </a:t>
              </a:r>
              <a:r>
                <a:rPr lang="en-US" altLang="zh-CN" sz="2400" dirty="0">
                  <a:solidFill>
                    <a:srgbClr val="168926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fragment into </a:t>
              </a:r>
              <a:r>
                <a:rPr lang="en-US" altLang="zh-CN" sz="2400" dirty="0" smtClean="0">
                  <a:solidFill>
                    <a:srgbClr val="168926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hadrons (one may </a:t>
              </a:r>
              <a:r>
                <a:rPr lang="en-US" altLang="zh-CN" sz="2400" dirty="0" smtClean="0">
                  <a:solidFill>
                    <a:srgbClr val="00800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use </a:t>
              </a:r>
              <a:r>
                <a:rPr lang="en-US" altLang="zh-CN" sz="2400" dirty="0">
                  <a:solidFill>
                    <a:srgbClr val="00800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PYTHIA </a:t>
              </a:r>
              <a:r>
                <a:rPr lang="en-US" altLang="zh-CN" sz="2400" dirty="0" smtClean="0">
                  <a:solidFill>
                    <a:srgbClr val="00800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simulation) [</a:t>
              </a:r>
              <a:r>
                <a:rPr lang="en-US" altLang="zh-CN" sz="2400" b="1" i="1" dirty="0" smtClean="0">
                  <a:solidFill>
                    <a:srgbClr val="00800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fragmentation</a:t>
              </a:r>
              <a:r>
                <a:rPr lang="en-US" altLang="zh-CN" sz="2400" dirty="0" smtClean="0">
                  <a:solidFill>
                    <a:srgbClr val="00800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 mechanism]</a:t>
              </a:r>
              <a:endParaRPr lang="en-US" altLang="zh-CN" sz="2400" dirty="0">
                <a:solidFill>
                  <a:srgbClr val="008000"/>
                </a:solidFill>
                <a:ea typeface="宋体" pitchFamily="1" charset="-122"/>
                <a:cs typeface="宋体" pitchFamily="1" charset="-122"/>
                <a:sym typeface="Gill Sans" pitchFamily="1" charset="0"/>
              </a:endParaRPr>
            </a:p>
            <a:p>
              <a:pPr marL="250825" indent="-250825">
                <a:lnSpc>
                  <a:spcPct val="90000"/>
                </a:lnSpc>
                <a:spcBef>
                  <a:spcPts val="700"/>
                </a:spcBef>
                <a:buSzPct val="100000"/>
                <a:buFont typeface="Gill Sans" pitchFamily="1" charset="0"/>
                <a:buChar char="•"/>
              </a:pPr>
              <a:endParaRPr lang="en-US" altLang="zh-CN" sz="2400" dirty="0" smtClean="0">
                <a:solidFill>
                  <a:srgbClr val="008000"/>
                </a:solidFill>
                <a:ea typeface="宋体" pitchFamily="1" charset="-122"/>
                <a:cs typeface="宋体" pitchFamily="1" charset="-122"/>
                <a:sym typeface="Gill Sans" pitchFamily="1" charset="0"/>
              </a:endParaRPr>
            </a:p>
            <a:p>
              <a:pPr marL="250825" indent="-250825">
                <a:lnSpc>
                  <a:spcPct val="90000"/>
                </a:lnSpc>
                <a:spcBef>
                  <a:spcPts val="700"/>
                </a:spcBef>
                <a:buSzPct val="100000"/>
                <a:buFont typeface="Gill Sans" pitchFamily="1" charset="0"/>
                <a:buChar char="•"/>
              </a:pPr>
              <a:endParaRPr lang="en-US" altLang="zh-CN" sz="2400" dirty="0" smtClean="0">
                <a:solidFill>
                  <a:srgbClr val="008000"/>
                </a:solidFill>
                <a:ea typeface="宋体" pitchFamily="1" charset="-122"/>
                <a:cs typeface="宋体" pitchFamily="1" charset="-122"/>
                <a:sym typeface="Gill Sans" pitchFamily="1" charset="0"/>
              </a:endParaRPr>
            </a:p>
            <a:p>
              <a:pPr marL="250825" indent="-250825">
                <a:lnSpc>
                  <a:spcPct val="90000"/>
                </a:lnSpc>
                <a:spcBef>
                  <a:spcPts val="700"/>
                </a:spcBef>
                <a:buSzPct val="100000"/>
                <a:buFont typeface="Gill Sans" pitchFamily="1" charset="0"/>
                <a:buChar char="•"/>
              </a:pPr>
              <a:endParaRPr lang="en-US" altLang="zh-CN" sz="2400" dirty="0">
                <a:solidFill>
                  <a:srgbClr val="008000"/>
                </a:solidFill>
                <a:ea typeface="宋体" pitchFamily="1" charset="-122"/>
                <a:cs typeface="宋体" pitchFamily="1" charset="-122"/>
                <a:sym typeface="Gill Sans" pitchFamily="1" charset="0"/>
              </a:endParaRPr>
            </a:p>
            <a:p>
              <a:pPr marL="250825" indent="-250825">
                <a:lnSpc>
                  <a:spcPct val="90000"/>
                </a:lnSpc>
                <a:spcBef>
                  <a:spcPts val="700"/>
                </a:spcBef>
                <a:buSzPct val="100000"/>
                <a:buFont typeface="Gill Sans" pitchFamily="1" charset="0"/>
                <a:buChar char="•"/>
              </a:pPr>
              <a:endParaRPr lang="en-US" altLang="zh-CN" sz="2400" dirty="0" smtClean="0">
                <a:solidFill>
                  <a:srgbClr val="000090"/>
                </a:solidFill>
                <a:ea typeface="宋体" pitchFamily="1" charset="-122"/>
                <a:cs typeface="宋体" pitchFamily="1" charset="-122"/>
                <a:sym typeface="Gill Sans" pitchFamily="1" charset="0"/>
              </a:endParaRPr>
            </a:p>
            <a:p>
              <a:pPr marL="250825" indent="-250825">
                <a:lnSpc>
                  <a:spcPct val="90000"/>
                </a:lnSpc>
                <a:spcBef>
                  <a:spcPts val="700"/>
                </a:spcBef>
                <a:buSzPct val="100000"/>
                <a:buFont typeface="Gill Sans" pitchFamily="1" charset="0"/>
                <a:buChar char="•"/>
              </a:pPr>
              <a:r>
                <a:rPr lang="en-US" altLang="zh-CN" sz="2400" dirty="0" smtClean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Most </a:t>
              </a:r>
              <a:r>
                <a:rPr lang="en-US" altLang="zh-CN" sz="2400" dirty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low </a:t>
              </a:r>
              <a:r>
                <a:rPr lang="en-US" altLang="zh-CN" sz="2400" dirty="0" smtClean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momentum </a:t>
              </a:r>
              <a:r>
                <a:rPr lang="en-US" altLang="zh-CN" sz="2400" dirty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quarks </a:t>
              </a:r>
              <a:r>
                <a:rPr lang="en-US" altLang="zh-CN" sz="2400" dirty="0" smtClean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combine with </a:t>
              </a:r>
              <a:r>
                <a:rPr lang="en-US" altLang="zh-CN" sz="2400" dirty="0" smtClean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each other </a:t>
              </a:r>
              <a:r>
                <a:rPr lang="en-US" altLang="zh-CN" sz="2400" dirty="0" smtClean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into hadrons [</a:t>
              </a:r>
              <a:r>
                <a:rPr lang="en-US" altLang="zh-CN" sz="2400" b="1" i="1" dirty="0" smtClean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recombination</a:t>
              </a:r>
              <a:r>
                <a:rPr lang="en-US" altLang="zh-CN" sz="2400" dirty="0" smtClean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 </a:t>
              </a:r>
              <a:r>
                <a:rPr lang="en-US" altLang="zh-CN" sz="2400" dirty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(</a:t>
              </a:r>
              <a:r>
                <a:rPr lang="en-US" altLang="zh-CN" sz="2400" b="1" i="1" dirty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coalescence</a:t>
              </a:r>
              <a:r>
                <a:rPr lang="en-US" altLang="zh-CN" sz="2400" dirty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) </a:t>
              </a:r>
              <a:r>
                <a:rPr lang="en-US" altLang="zh-CN" sz="2400" dirty="0" smtClean="0">
                  <a:solidFill>
                    <a:srgbClr val="000090"/>
                  </a:solidFill>
                  <a:ea typeface="宋体" pitchFamily="1" charset="-122"/>
                  <a:cs typeface="宋体" pitchFamily="1" charset="-122"/>
                  <a:sym typeface="Gill Sans" pitchFamily="1" charset="0"/>
                </a:rPr>
                <a:t>mechanism]</a:t>
              </a:r>
              <a:endParaRPr lang="en-US" altLang="zh-CN" sz="2400" dirty="0">
                <a:solidFill>
                  <a:srgbClr val="000090"/>
                </a:solidFill>
                <a:ea typeface="宋体" pitchFamily="1" charset="-122"/>
                <a:cs typeface="宋体" pitchFamily="1" charset="-122"/>
                <a:sym typeface="Gill Sans" pitchFamily="1" charset="0"/>
              </a:endParaRPr>
            </a:p>
            <a:p>
              <a:pPr marL="250825" indent="-250825">
                <a:lnSpc>
                  <a:spcPct val="90000"/>
                </a:lnSpc>
                <a:spcBef>
                  <a:spcPts val="700"/>
                </a:spcBef>
                <a:buSzPct val="100000"/>
              </a:pPr>
              <a:r>
                <a:rPr lang="en-US" altLang="zh-CN" sz="2400" dirty="0">
                  <a:ea typeface="宋体" pitchFamily="1" charset="-122"/>
                  <a:cs typeface="宋体" pitchFamily="1" charset="-122"/>
                  <a:sym typeface="Gill Sans" pitchFamily="1" charset="0"/>
                </a:rPr>
                <a:t>   </a:t>
              </a:r>
              <a:endParaRPr lang="en-US" altLang="zh-CN" sz="2400" dirty="0">
                <a:solidFill>
                  <a:srgbClr val="FF0000"/>
                </a:solidFill>
                <a:ea typeface="宋体" pitchFamily="1" charset="-122"/>
                <a:cs typeface="宋体" pitchFamily="1" charset="-122"/>
                <a:sym typeface="Gill Sans" pitchFamily="1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349" y="2287925"/>
              <a:ext cx="3836686" cy="15750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077" y="4837108"/>
              <a:ext cx="4613910" cy="141351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532754" y="938676"/>
            <a:ext cx="76561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Two-particle </a:t>
            </a:r>
            <a:r>
              <a:rPr lang="en-US" altLang="zh-CN" sz="2200" b="1" dirty="0" smtClean="0">
                <a:solidFill>
                  <a:srgbClr val="FF000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recombination for heavy meson formation:</a:t>
            </a:r>
            <a:endParaRPr lang="en-US" altLang="zh-CN" sz="2200" b="1" dirty="0">
              <a:solidFill>
                <a:srgbClr val="FF0000"/>
              </a:solidFill>
              <a:latin typeface="Arial" pitchFamily="1" charset="0"/>
              <a:ea typeface="ヒラギノ角ゴ ProN W3" pitchFamily="1" charset="-128"/>
              <a:cs typeface="ヒラギノ角ゴ ProN W3" pitchFamily="1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1511780"/>
            <a:ext cx="8015450" cy="4571481"/>
            <a:chOff x="685800" y="1465480"/>
            <a:chExt cx="8015450" cy="4571481"/>
          </a:xfrm>
        </p:grpSpPr>
        <p:pic>
          <p:nvPicPr>
            <p:cNvPr id="23554" name="Picture 4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1465480"/>
              <a:ext cx="6751638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5" name="Picture 7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0100" y="2257383"/>
              <a:ext cx="495300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TextBox 8"/>
            <p:cNvSpPr txBox="1">
              <a:spLocks noChangeArrowheads="1"/>
            </p:cNvSpPr>
            <p:nvPr/>
          </p:nvSpPr>
          <p:spPr bwMode="auto">
            <a:xfrm>
              <a:off x="1454550" y="2344696"/>
              <a:ext cx="42476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dirty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Distribution of the </a:t>
              </a:r>
              <a:r>
                <a:rPr lang="en-US" altLang="zh-CN" sz="2000" i="1" dirty="0" err="1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i</a:t>
              </a:r>
              <a:r>
                <a:rPr lang="en-US" altLang="zh-CN" sz="2000" i="1" dirty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 </a:t>
              </a:r>
              <a:r>
                <a:rPr lang="en-US" altLang="zh-CN" sz="2000" baseline="30000" dirty="0" err="1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th</a:t>
              </a:r>
              <a:r>
                <a:rPr lang="en-US" altLang="zh-CN" sz="2000" dirty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 kind of particle</a:t>
              </a:r>
            </a:p>
          </p:txBody>
        </p:sp>
        <p:sp>
          <p:nvSpPr>
            <p:cNvPr id="23558" name="TextBox 11"/>
            <p:cNvSpPr txBox="1">
              <a:spLocks noChangeArrowheads="1"/>
            </p:cNvSpPr>
            <p:nvPr/>
          </p:nvSpPr>
          <p:spPr bwMode="auto">
            <a:xfrm>
              <a:off x="685800" y="2963882"/>
              <a:ext cx="691137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dirty="0" smtClean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Thermal light </a:t>
              </a:r>
              <a:r>
                <a:rPr lang="en-US" altLang="zh-CN" sz="2000" dirty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parton: thermal in the </a:t>
              </a:r>
              <a:r>
                <a:rPr lang="en-US" altLang="zh-CN" sz="2000" dirty="0" err="1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l.r.f</a:t>
              </a:r>
              <a:r>
                <a:rPr lang="en-US" altLang="zh-CN" sz="2000" dirty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 of </a:t>
              </a:r>
              <a:r>
                <a:rPr lang="en-US" altLang="zh-CN" sz="200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the </a:t>
              </a:r>
              <a:r>
                <a:rPr lang="en-US" altLang="zh-CN" sz="2000" smtClean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QGP fluid </a:t>
              </a:r>
              <a:r>
                <a:rPr lang="en-US" altLang="zh-CN" sz="2000" dirty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cell</a:t>
              </a:r>
            </a:p>
            <a:p>
              <a:r>
                <a:rPr lang="en-US" altLang="zh-CN" sz="2000" dirty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Heavy quark: the distribution at </a:t>
              </a:r>
              <a:r>
                <a:rPr lang="en-US" altLang="zh-CN" sz="2000" i="1" dirty="0" err="1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T</a:t>
              </a:r>
              <a:r>
                <a:rPr lang="en-US" altLang="zh-CN" sz="2000" baseline="-25000" dirty="0" err="1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c</a:t>
              </a:r>
              <a:r>
                <a:rPr lang="en-US" altLang="zh-CN" sz="2000" dirty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 after</a:t>
              </a:r>
              <a:r>
                <a:rPr lang="en-US" altLang="zh-CN" sz="2000" dirty="0" smtClean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 LBT </a:t>
              </a:r>
              <a:r>
                <a:rPr lang="en-US" altLang="zh-CN" sz="2000" dirty="0">
                  <a:solidFill>
                    <a:srgbClr val="00800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evolution</a:t>
              </a:r>
            </a:p>
          </p:txBody>
        </p:sp>
        <p:pic>
          <p:nvPicPr>
            <p:cNvPr id="23559" name="Picture 12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3827161"/>
              <a:ext cx="122713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TextBox 14"/>
            <p:cNvSpPr txBox="1">
              <a:spLocks noChangeArrowheads="1"/>
            </p:cNvSpPr>
            <p:nvPr/>
          </p:nvSpPr>
          <p:spPr bwMode="auto">
            <a:xfrm>
              <a:off x="2286000" y="3750961"/>
              <a:ext cx="45752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dirty="0">
                  <a:solidFill>
                    <a:srgbClr val="000090"/>
                  </a:solidFill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Probability for two particles to combine</a:t>
              </a:r>
            </a:p>
          </p:txBody>
        </p:sp>
        <p:pic>
          <p:nvPicPr>
            <p:cNvPr id="23561" name="Picture 18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2175" y="5397199"/>
              <a:ext cx="3222625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19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14400" y="5054299"/>
              <a:ext cx="129540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Box 20"/>
            <p:cNvSpPr txBox="1">
              <a:spLocks noChangeArrowheads="1"/>
            </p:cNvSpPr>
            <p:nvPr/>
          </p:nvSpPr>
          <p:spPr bwMode="auto">
            <a:xfrm>
              <a:off x="5368706" y="5003125"/>
              <a:ext cx="333254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dirty="0">
                  <a:solidFill>
                    <a:srgbClr val="002060"/>
                  </a:solidFill>
                  <a:ea typeface="ヒラギノ角ゴ ProN W3" pitchFamily="1" charset="-128"/>
                  <a:cs typeface="ヒラギノ角ゴ ProN W3" pitchFamily="1" charset="-128"/>
                </a:rPr>
                <a:t>Variables on the R.H.S. are defined in the </a:t>
              </a:r>
              <a:r>
                <a:rPr lang="en-US" altLang="zh-CN" sz="2000" dirty="0" err="1">
                  <a:solidFill>
                    <a:srgbClr val="002060"/>
                  </a:solidFill>
                  <a:ea typeface="ヒラギノ角ゴ ProN W3" pitchFamily="1" charset="-128"/>
                  <a:cs typeface="ヒラギノ角ゴ ProN W3" pitchFamily="1" charset="-128"/>
                </a:rPr>
                <a:t>c.m</a:t>
              </a:r>
              <a:r>
                <a:rPr lang="en-US" altLang="zh-CN" sz="2000" dirty="0">
                  <a:solidFill>
                    <a:srgbClr val="002060"/>
                  </a:solidFill>
                  <a:ea typeface="ヒラギノ角ゴ ProN W3" pitchFamily="1" charset="-128"/>
                  <a:cs typeface="ヒラギノ角ゴ ProN W3" pitchFamily="1" charset="-128"/>
                </a:rPr>
                <a:t>. frame of the two-particle system. </a:t>
              </a:r>
            </a:p>
          </p:txBody>
        </p:sp>
        <p:sp>
          <p:nvSpPr>
            <p:cNvPr id="23564" name="Right Arrow 21"/>
            <p:cNvSpPr>
              <a:spLocks noChangeArrowheads="1"/>
            </p:cNvSpPr>
            <p:nvPr/>
          </p:nvSpPr>
          <p:spPr bwMode="auto">
            <a:xfrm>
              <a:off x="4417671" y="5268211"/>
              <a:ext cx="6858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66FF"/>
            </a:solidFill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altLang="zh-CN" sz="4200">
                <a:solidFill>
                  <a:srgbClr val="000000"/>
                </a:solidFill>
                <a:latin typeface="Gill Sans" pitchFamily="1" charset="0"/>
                <a:sym typeface="Gill Sans" pitchFamily="1" charset="0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0100" y="4262136"/>
              <a:ext cx="6003925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6" name="Title 1"/>
          <p:cNvSpPr>
            <a:spLocks noGrp="1"/>
          </p:cNvSpPr>
          <p:nvPr>
            <p:ph type="title"/>
          </p:nvPr>
        </p:nvSpPr>
        <p:spPr>
          <a:xfrm>
            <a:off x="549275" y="126600"/>
            <a:ext cx="8042275" cy="869950"/>
          </a:xfrm>
        </p:spPr>
        <p:txBody>
          <a:bodyPr/>
          <a:lstStyle/>
          <a:p>
            <a:r>
              <a:rPr lang="en-US" sz="32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Example: </a:t>
            </a:r>
            <a:r>
              <a:rPr lang="en-US" sz="32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sz="32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adronization of </a:t>
            </a:r>
            <a:r>
              <a:rPr lang="en-US" sz="32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sz="32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eavy </a:t>
            </a:r>
            <a:r>
              <a:rPr lang="en-US" sz="32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q</a:t>
            </a:r>
            <a:r>
              <a:rPr sz="32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uarks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22266" y="6162924"/>
            <a:ext cx="82268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  <a:latin typeface="Arial" charset="0"/>
              </a:rPr>
              <a:t>Can be generalized to </a:t>
            </a:r>
            <a:r>
              <a:rPr lang="en-US" altLang="zh-CN" sz="2200" b="1" dirty="0" smtClean="0">
                <a:solidFill>
                  <a:srgbClr val="FF0000"/>
                </a:solidFill>
                <a:latin typeface="Arial" charset="0"/>
              </a:rPr>
              <a:t>three-particle </a:t>
            </a:r>
            <a:r>
              <a:rPr lang="en-US" altLang="zh-CN" sz="2200" b="1" dirty="0">
                <a:solidFill>
                  <a:srgbClr val="FF0000"/>
                </a:solidFill>
                <a:latin typeface="Arial" charset="0"/>
              </a:rPr>
              <a:t>recombination (baryon)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co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3048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587375" y="4048125"/>
            <a:ext cx="821372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sz="2200" dirty="0">
                <a:solidFill>
                  <a:srgbClr val="000090"/>
                </a:solidFill>
              </a:rPr>
              <a:t>Use </a:t>
            </a:r>
            <a:r>
              <a:rPr lang="en-US" altLang="zh-CN" sz="2200" i="1" dirty="0" err="1">
                <a:solidFill>
                  <a:srgbClr val="000090"/>
                </a:solidFill>
              </a:rPr>
              <a:t>f</a:t>
            </a:r>
            <a:r>
              <a:rPr lang="en-US" altLang="zh-CN" sz="2200" i="1" dirty="0">
                <a:solidFill>
                  <a:srgbClr val="000090"/>
                </a:solidFill>
              </a:rPr>
              <a:t> </a:t>
            </a:r>
            <a:r>
              <a:rPr lang="en-US" altLang="zh-CN" sz="2200" baseline="30000" dirty="0">
                <a:solidFill>
                  <a:srgbClr val="000090"/>
                </a:solidFill>
              </a:rPr>
              <a:t>W</a:t>
            </a:r>
            <a:r>
              <a:rPr lang="en-US" altLang="zh-CN" sz="2200" dirty="0">
                <a:solidFill>
                  <a:srgbClr val="000090"/>
                </a:solidFill>
              </a:rPr>
              <a:t> to calculate </a:t>
            </a:r>
            <a:r>
              <a:rPr lang="en-US" altLang="zh-CN" sz="2200" i="1" dirty="0" err="1">
                <a:solidFill>
                  <a:srgbClr val="000090"/>
                </a:solidFill>
              </a:rPr>
              <a:t>P</a:t>
            </a:r>
            <a:r>
              <a:rPr lang="en-US" altLang="zh-CN" sz="2200" baseline="-25000" dirty="0" err="1">
                <a:solidFill>
                  <a:srgbClr val="000090"/>
                </a:solidFill>
              </a:rPr>
              <a:t>coal.</a:t>
            </a:r>
            <a:r>
              <a:rPr lang="en-US" altLang="zh-CN" sz="2200" dirty="0" err="1">
                <a:solidFill>
                  <a:srgbClr val="000090"/>
                </a:solidFill>
              </a:rPr>
              <a:t>(</a:t>
            </a:r>
            <a:r>
              <a:rPr lang="en-US" altLang="zh-CN" sz="2200" i="1" dirty="0" err="1">
                <a:solidFill>
                  <a:srgbClr val="000090"/>
                </a:solidFill>
              </a:rPr>
              <a:t>p</a:t>
            </a:r>
            <a:r>
              <a:rPr lang="en-US" altLang="zh-CN" sz="2200" baseline="-25000" dirty="0" err="1">
                <a:solidFill>
                  <a:srgbClr val="000090"/>
                </a:solidFill>
              </a:rPr>
              <a:t>HQ</a:t>
            </a:r>
            <a:r>
              <a:rPr lang="en-US" altLang="zh-CN" sz="2200" dirty="0">
                <a:solidFill>
                  <a:srgbClr val="000090"/>
                </a:solidFill>
              </a:rPr>
              <a:t>) for all channels (</a:t>
            </a:r>
            <a:r>
              <a:rPr lang="en-US" altLang="zh-CN" sz="2200" i="1" dirty="0">
                <a:solidFill>
                  <a:srgbClr val="000090"/>
                </a:solidFill>
              </a:rPr>
              <a:t>D</a:t>
            </a:r>
            <a:r>
              <a:rPr lang="en-US" altLang="zh-CN" sz="2200" dirty="0">
                <a:solidFill>
                  <a:srgbClr val="000090"/>
                </a:solidFill>
              </a:rPr>
              <a:t>/</a:t>
            </a:r>
            <a:r>
              <a:rPr lang="en-US" altLang="zh-CN" sz="2200" i="1" dirty="0">
                <a:solidFill>
                  <a:srgbClr val="000090"/>
                </a:solidFill>
              </a:rPr>
              <a:t>B </a:t>
            </a:r>
            <a:r>
              <a:rPr lang="en-US" altLang="zh-CN" sz="2200" i="1" dirty="0" err="1">
                <a:solidFill>
                  <a:srgbClr val="000090"/>
                </a:solidFill>
              </a:rPr>
              <a:t>Λ</a:t>
            </a:r>
            <a:r>
              <a:rPr lang="en-US" altLang="zh-CN" sz="2200" i="1" dirty="0">
                <a:solidFill>
                  <a:srgbClr val="000090"/>
                </a:solidFill>
              </a:rPr>
              <a:t> </a:t>
            </a:r>
            <a:r>
              <a:rPr lang="en-US" altLang="zh-CN" sz="2200" i="1" dirty="0" err="1">
                <a:solidFill>
                  <a:srgbClr val="000090"/>
                </a:solidFill>
              </a:rPr>
              <a:t>Σ</a:t>
            </a:r>
            <a:r>
              <a:rPr lang="en-US" altLang="zh-CN" sz="2200" i="1" dirty="0">
                <a:solidFill>
                  <a:srgbClr val="000090"/>
                </a:solidFill>
              </a:rPr>
              <a:t> </a:t>
            </a:r>
            <a:r>
              <a:rPr lang="en-US" altLang="zh-CN" sz="2200" i="1" dirty="0" err="1">
                <a:solidFill>
                  <a:srgbClr val="000090"/>
                </a:solidFill>
              </a:rPr>
              <a:t>Ξ</a:t>
            </a:r>
            <a:r>
              <a:rPr lang="en-US" altLang="zh-CN" sz="2200" i="1" dirty="0">
                <a:solidFill>
                  <a:srgbClr val="000090"/>
                </a:solidFill>
              </a:rPr>
              <a:t> </a:t>
            </a:r>
            <a:r>
              <a:rPr lang="en-US" altLang="zh-CN" sz="2200" i="1" dirty="0" err="1">
                <a:solidFill>
                  <a:srgbClr val="000090"/>
                </a:solidFill>
              </a:rPr>
              <a:t>Ω</a:t>
            </a:r>
            <a:r>
              <a:rPr lang="en-US" altLang="zh-CN" sz="2200" dirty="0">
                <a:solidFill>
                  <a:srgbClr val="000090"/>
                </a:solidFill>
              </a:rPr>
              <a:t>) at </a:t>
            </a:r>
            <a:r>
              <a:rPr lang="en-US" altLang="zh-CN" sz="2200" i="1" dirty="0" err="1">
                <a:solidFill>
                  <a:srgbClr val="000090"/>
                </a:solidFill>
              </a:rPr>
              <a:t>T</a:t>
            </a:r>
            <a:r>
              <a:rPr lang="en-US" altLang="zh-CN" sz="2200" baseline="-25000" dirty="0" err="1">
                <a:solidFill>
                  <a:srgbClr val="000090"/>
                </a:solidFill>
              </a:rPr>
              <a:t>c</a:t>
            </a:r>
            <a:r>
              <a:rPr lang="en-US" altLang="zh-CN" sz="2200" i="1" dirty="0">
                <a:solidFill>
                  <a:srgbClr val="000090"/>
                </a:solidFill>
              </a:rPr>
              <a:t> </a:t>
            </a:r>
            <a:endParaRPr lang="en-US" altLang="zh-CN" sz="2200" dirty="0">
              <a:solidFill>
                <a:srgbClr val="000090"/>
              </a:solidFill>
            </a:endParaRPr>
          </a:p>
          <a:p>
            <a:pPr>
              <a:spcBef>
                <a:spcPts val="300"/>
              </a:spcBef>
            </a:pPr>
            <a:r>
              <a:rPr lang="en-US" altLang="zh-CN" sz="2200" dirty="0">
                <a:solidFill>
                  <a:srgbClr val="008000"/>
                </a:solidFill>
              </a:rPr>
              <a:t>Three regions: recombination to </a:t>
            </a:r>
            <a:r>
              <a:rPr lang="en-US" altLang="zh-CN" sz="2200" i="1" dirty="0">
                <a:solidFill>
                  <a:srgbClr val="008000"/>
                </a:solidFill>
              </a:rPr>
              <a:t>D</a:t>
            </a:r>
            <a:r>
              <a:rPr lang="en-US" altLang="zh-CN" sz="2200" dirty="0">
                <a:solidFill>
                  <a:srgbClr val="008000"/>
                </a:solidFill>
              </a:rPr>
              <a:t>/</a:t>
            </a:r>
            <a:r>
              <a:rPr lang="en-US" altLang="zh-CN" sz="2200" i="1" dirty="0">
                <a:solidFill>
                  <a:srgbClr val="008000"/>
                </a:solidFill>
              </a:rPr>
              <a:t>B</a:t>
            </a:r>
            <a:r>
              <a:rPr lang="en-US" altLang="zh-CN" sz="2200" dirty="0">
                <a:solidFill>
                  <a:srgbClr val="008000"/>
                </a:solidFill>
              </a:rPr>
              <a:t> mesons, recombination to other hadrons, and fragmentation</a:t>
            </a:r>
          </a:p>
          <a:p>
            <a:pPr>
              <a:spcBef>
                <a:spcPts val="300"/>
              </a:spcBef>
            </a:pPr>
            <a:r>
              <a:rPr lang="en-US" altLang="zh-CN" sz="2200" dirty="0">
                <a:solidFill>
                  <a:srgbClr val="FF0000"/>
                </a:solidFill>
              </a:rPr>
              <a:t>In model calculation: in the </a:t>
            </a:r>
            <a:r>
              <a:rPr lang="en-US" altLang="zh-CN" sz="2200" dirty="0" err="1">
                <a:solidFill>
                  <a:srgbClr val="FF0000"/>
                </a:solidFill>
              </a:rPr>
              <a:t>l.r.f</a:t>
            </a:r>
            <a:r>
              <a:rPr lang="en-US" altLang="zh-CN" sz="2200" dirty="0">
                <a:solidFill>
                  <a:srgbClr val="FF0000"/>
                </a:solidFill>
              </a:rPr>
              <a:t> of the </a:t>
            </a:r>
            <a:r>
              <a:rPr lang="en-US" altLang="zh-CN" sz="2200" dirty="0" smtClean="0">
                <a:solidFill>
                  <a:srgbClr val="FF0000"/>
                </a:solidFill>
              </a:rPr>
              <a:t>hadronization </a:t>
            </a:r>
            <a:r>
              <a:rPr lang="en-US" altLang="zh-CN" sz="2200" dirty="0">
                <a:solidFill>
                  <a:srgbClr val="FF0000"/>
                </a:solidFill>
              </a:rPr>
              <a:t>hypersurface, determine which region each HQ belongs to, and then use either recombination model or Pythia simulation to obtain </a:t>
            </a:r>
            <a:r>
              <a:rPr lang="en-US" altLang="zh-CN" sz="2200" i="1" dirty="0">
                <a:solidFill>
                  <a:srgbClr val="FF0000"/>
                </a:solidFill>
              </a:rPr>
              <a:t>D</a:t>
            </a:r>
            <a:r>
              <a:rPr lang="en-US" altLang="zh-CN" sz="2200" dirty="0">
                <a:solidFill>
                  <a:srgbClr val="FF0000"/>
                </a:solidFill>
              </a:rPr>
              <a:t>/</a:t>
            </a:r>
            <a:r>
              <a:rPr lang="en-US" altLang="zh-CN" sz="2200" i="1" dirty="0">
                <a:solidFill>
                  <a:srgbClr val="FF0000"/>
                </a:solidFill>
              </a:rPr>
              <a:t>B</a:t>
            </a:r>
            <a:r>
              <a:rPr lang="en-US" altLang="zh-CN" sz="2200" dirty="0">
                <a:solidFill>
                  <a:srgbClr val="FF0000"/>
                </a:solidFill>
              </a:rPr>
              <a:t> mesons</a:t>
            </a: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549275" y="19050"/>
            <a:ext cx="8042275" cy="869950"/>
          </a:xfrm>
        </p:spPr>
        <p:txBody>
          <a:bodyPr/>
          <a:lstStyle/>
          <a:p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Hadronization of </a:t>
            </a:r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eavy </a:t>
            </a:r>
            <a:r>
              <a:rPr lang="en-US"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q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uarks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375" y="6236354"/>
            <a:ext cx="6375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 Details of recombination model: Rainer </a:t>
            </a:r>
            <a:r>
              <a:rPr lang="en-US" sz="2000" dirty="0" err="1" smtClean="0"/>
              <a:t>Fries’s</a:t>
            </a:r>
            <a:r>
              <a:rPr lang="en-US" sz="2000" dirty="0" smtClean="0"/>
              <a:t> talk on 1/7 ]</a:t>
            </a:r>
            <a:endParaRPr 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itle 1"/>
          <p:cNvSpPr>
            <a:spLocks noGrp="1"/>
          </p:cNvSpPr>
          <p:nvPr>
            <p:ph type="title"/>
          </p:nvPr>
        </p:nvSpPr>
        <p:spPr>
          <a:xfrm>
            <a:off x="609600" y="255583"/>
            <a:ext cx="7891463" cy="100469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840"/>
              </a:lnSpc>
              <a:defRPr/>
            </a:pPr>
            <a:r>
              <a:rPr altLang="zh-CN" sz="3300" dirty="0" smtClean="0">
                <a:latin typeface="Calibri" pitchFamily="-104" charset="0"/>
                <a:ea typeface="宋体" pitchFamily="-104" charset="-122"/>
                <a:cs typeface="宋体" pitchFamily="-104" charset="-122"/>
              </a:rPr>
              <a:t>Framework </a:t>
            </a:r>
            <a:r>
              <a:rPr lang="en-US" altLang="zh-CN" sz="3300" dirty="0" smtClean="0">
                <a:latin typeface="Calibri" pitchFamily="-104" charset="0"/>
                <a:ea typeface="宋体" pitchFamily="-104" charset="-122"/>
                <a:cs typeface="宋体" pitchFamily="-104" charset="-122"/>
              </a:rPr>
              <a:t>o</a:t>
            </a:r>
            <a:r>
              <a:rPr altLang="zh-CN" sz="3300" dirty="0" smtClean="0">
                <a:latin typeface="Calibri" pitchFamily="-104" charset="0"/>
                <a:ea typeface="宋体" pitchFamily="-104" charset="-122"/>
                <a:cs typeface="宋体" pitchFamily="-104" charset="-122"/>
              </a:rPr>
              <a:t>verview </a:t>
            </a:r>
            <a:r>
              <a:rPr altLang="zh-CN" dirty="0" smtClean="0">
                <a:latin typeface="Calibri" pitchFamily="-104" charset="0"/>
                <a:ea typeface="宋体" pitchFamily="-104" charset="-122"/>
                <a:cs typeface="宋体" pitchFamily="-104" charset="-122"/>
              </a:rPr>
              <a:t/>
            </a:r>
            <a:br>
              <a:rPr altLang="zh-CN" dirty="0" smtClean="0">
                <a:latin typeface="Calibri" pitchFamily="-104" charset="0"/>
                <a:ea typeface="宋体" pitchFamily="-104" charset="-122"/>
                <a:cs typeface="宋体" pitchFamily="-104" charset="-122"/>
              </a:rPr>
            </a:br>
            <a:r>
              <a:rPr altLang="zh-CN" sz="2900" b="0" dirty="0" smtClean="0">
                <a:latin typeface="Calibri" pitchFamily="-104" charset="0"/>
                <a:ea typeface="宋体" pitchFamily="-104" charset="-122"/>
                <a:cs typeface="宋体" pitchFamily="-104" charset="-122"/>
              </a:rPr>
              <a:t>(Parton </a:t>
            </a:r>
            <a:r>
              <a:rPr lang="en-US" altLang="zh-CN" sz="2900" b="0" dirty="0" smtClean="0">
                <a:latin typeface="Calibri" pitchFamily="-104" charset="0"/>
                <a:ea typeface="宋体" pitchFamily="-104" charset="-122"/>
                <a:cs typeface="宋体" pitchFamily="-104" charset="-122"/>
              </a:rPr>
              <a:t>e</a:t>
            </a:r>
            <a:r>
              <a:rPr altLang="zh-CN" sz="2900" b="0" dirty="0" smtClean="0">
                <a:latin typeface="Calibri" pitchFamily="-104" charset="0"/>
                <a:ea typeface="宋体" pitchFamily="-104" charset="-122"/>
                <a:cs typeface="宋体" pitchFamily="-104" charset="-122"/>
              </a:rPr>
              <a:t>volution inside the QGP)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386015" y="1389259"/>
            <a:ext cx="8543945" cy="2674583"/>
          </a:xfrm>
        </p:spPr>
        <p:txBody>
          <a:bodyPr/>
          <a:lstStyle/>
          <a:p>
            <a:pPr marL="274320" indent="-274320"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charset="0"/>
              <a:buChar char="•"/>
            </a:pPr>
            <a:r>
              <a:rPr altLang="zh-CN" sz="2200" b="0" dirty="0">
                <a:solidFill>
                  <a:srgbClr val="168926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Generation of QGP medium: viscous hydro from OSU (2+1 D) or LBL-CCNU (3+1 D) group</a:t>
            </a:r>
          </a:p>
          <a:p>
            <a:pPr marL="274320" indent="-274320"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charset="0"/>
              <a:buChar char="•"/>
            </a:pPr>
            <a:r>
              <a:rPr altLang="zh-CN" sz="2200" b="0" dirty="0">
                <a:latin typeface="Calibri" pitchFamily="1" charset="0"/>
                <a:ea typeface="宋体" pitchFamily="1" charset="-122"/>
                <a:cs typeface="宋体" pitchFamily="1" charset="-122"/>
              </a:rPr>
              <a:t>Initialization of hard partons: MC-Glauber for position space and pQCD calculation for momentum space (PDF: CTEQ5+EPS09)</a:t>
            </a:r>
            <a:endParaRPr altLang="zh-CN" sz="2200" b="0" dirty="0">
              <a:solidFill>
                <a:srgbClr val="168926"/>
              </a:solidFill>
              <a:latin typeface="Calibri" pitchFamily="1" charset="0"/>
              <a:ea typeface="宋体" pitchFamily="1" charset="-122"/>
              <a:cs typeface="宋体" pitchFamily="1" charset="-122"/>
            </a:endParaRPr>
          </a:p>
          <a:p>
            <a:pPr marL="274320" indent="-274320"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charset="0"/>
              <a:buChar char="•"/>
            </a:pPr>
            <a:r>
              <a:rPr altLang="zh-CN" sz="2200" b="0" dirty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Simulation of parton evolution: the Boltzmann transport model in the local rest frame of the medium</a:t>
            </a:r>
          </a:p>
          <a:p>
            <a:pPr marL="274320" indent="-274320"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charset="0"/>
              <a:buChar char="•"/>
            </a:pPr>
            <a:r>
              <a:rPr altLang="zh-CN" sz="2200" b="0" dirty="0">
                <a:latin typeface="Calibri" pitchFamily="1" charset="0"/>
                <a:ea typeface="宋体" pitchFamily="1" charset="-122"/>
                <a:cs typeface="宋体" pitchFamily="1" charset="-122"/>
              </a:rPr>
              <a:t>Hadronization: fragmentation +</a:t>
            </a:r>
            <a:r>
              <a:rPr altLang="zh-CN" sz="2200" b="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 recombination model</a:t>
            </a:r>
            <a:endParaRPr altLang="zh-CN" sz="2200" b="0" dirty="0">
              <a:latin typeface="Calibri" pitchFamily="1" charset="0"/>
              <a:ea typeface="宋体" pitchFamily="1" charset="-122"/>
              <a:cs typeface="宋体" pitchFamily="1" charset="-12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16088" y="3846513"/>
            <a:ext cx="3962400" cy="2895600"/>
            <a:chOff x="795" y="1584"/>
            <a:chExt cx="1191" cy="826"/>
          </a:xfrm>
        </p:grpSpPr>
        <p:sp>
          <p:nvSpPr>
            <p:cNvPr id="26654" name="Oval 7"/>
            <p:cNvSpPr>
              <a:spLocks noChangeArrowheads="1"/>
            </p:cNvSpPr>
            <p:nvPr/>
          </p:nvSpPr>
          <p:spPr bwMode="auto">
            <a:xfrm rot="-5400000">
              <a:off x="1188" y="1578"/>
              <a:ext cx="425" cy="805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936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altLang="zh-CN" sz="1800">
                <a:ea typeface="宋体" pitchFamily="1" charset="-122"/>
                <a:cs typeface="宋体" pitchFamily="1" charset="-122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91" y="2133"/>
              <a:ext cx="126" cy="118"/>
              <a:chOff x="1071" y="2400"/>
              <a:chExt cx="126" cy="118"/>
            </a:xfrm>
          </p:grpSpPr>
          <p:sp>
            <p:nvSpPr>
              <p:cNvPr id="26700" name="Freeform 11"/>
              <p:cNvSpPr>
                <a:spLocks noChangeArrowheads="1"/>
              </p:cNvSpPr>
              <p:nvPr/>
            </p:nvSpPr>
            <p:spPr bwMode="auto">
              <a:xfrm>
                <a:off x="1071" y="2417"/>
                <a:ext cx="108" cy="101"/>
              </a:xfrm>
              <a:custGeom>
                <a:avLst/>
                <a:gdLst>
                  <a:gd name="T0" fmla="*/ 0 w 475"/>
                  <a:gd name="T1" fmla="*/ 0 h 446"/>
                  <a:gd name="T2" fmla="*/ 0 w 475"/>
                  <a:gd name="T3" fmla="*/ 0 h 446"/>
                  <a:gd name="T4" fmla="*/ 0 w 475"/>
                  <a:gd name="T5" fmla="*/ 0 h 446"/>
                  <a:gd name="T6" fmla="*/ 0 w 475"/>
                  <a:gd name="T7" fmla="*/ 0 h 446"/>
                  <a:gd name="T8" fmla="*/ 0 w 475"/>
                  <a:gd name="T9" fmla="*/ 0 h 446"/>
                  <a:gd name="T10" fmla="*/ 0 w 475"/>
                  <a:gd name="T11" fmla="*/ 0 h 446"/>
                  <a:gd name="T12" fmla="*/ 0 w 475"/>
                  <a:gd name="T13" fmla="*/ 0 h 446"/>
                  <a:gd name="T14" fmla="*/ 0 w 475"/>
                  <a:gd name="T15" fmla="*/ 0 h 4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5"/>
                  <a:gd name="T25" fmla="*/ 0 h 446"/>
                  <a:gd name="T26" fmla="*/ 475 w 475"/>
                  <a:gd name="T27" fmla="*/ 446 h 4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5" h="446">
                    <a:moveTo>
                      <a:pt x="474" y="91"/>
                    </a:moveTo>
                    <a:lnTo>
                      <a:pt x="169" y="371"/>
                    </a:lnTo>
                    <a:lnTo>
                      <a:pt x="211" y="418"/>
                    </a:lnTo>
                    <a:lnTo>
                      <a:pt x="0" y="445"/>
                    </a:lnTo>
                    <a:lnTo>
                      <a:pt x="42" y="238"/>
                    </a:lnTo>
                    <a:lnTo>
                      <a:pt x="84" y="282"/>
                    </a:lnTo>
                    <a:lnTo>
                      <a:pt x="391" y="0"/>
                    </a:lnTo>
                    <a:lnTo>
                      <a:pt x="474" y="91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1" name="Freeform 12"/>
              <p:cNvSpPr>
                <a:spLocks noChangeArrowheads="1"/>
              </p:cNvSpPr>
              <p:nvPr/>
            </p:nvSpPr>
            <p:spPr bwMode="auto">
              <a:xfrm>
                <a:off x="1174" y="2400"/>
                <a:ext cx="23" cy="24"/>
              </a:xfrm>
              <a:custGeom>
                <a:avLst/>
                <a:gdLst>
                  <a:gd name="T0" fmla="*/ 0 w 101"/>
                  <a:gd name="T1" fmla="*/ 0 h 106"/>
                  <a:gd name="T2" fmla="*/ 0 w 101"/>
                  <a:gd name="T3" fmla="*/ 0 h 106"/>
                  <a:gd name="T4" fmla="*/ 0 w 101"/>
                  <a:gd name="T5" fmla="*/ 0 h 106"/>
                  <a:gd name="T6" fmla="*/ 0 w 101"/>
                  <a:gd name="T7" fmla="*/ 0 h 106"/>
                  <a:gd name="T8" fmla="*/ 0 w 101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06"/>
                  <a:gd name="T17" fmla="*/ 101 w 101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06">
                    <a:moveTo>
                      <a:pt x="100" y="92"/>
                    </a:moveTo>
                    <a:lnTo>
                      <a:pt x="83" y="105"/>
                    </a:lnTo>
                    <a:lnTo>
                      <a:pt x="0" y="15"/>
                    </a:lnTo>
                    <a:lnTo>
                      <a:pt x="14" y="0"/>
                    </a:lnTo>
                    <a:lnTo>
                      <a:pt x="100" y="92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2" name="Freeform 13"/>
              <p:cNvSpPr>
                <a:spLocks noChangeArrowheads="1"/>
              </p:cNvSpPr>
              <p:nvPr/>
            </p:nvSpPr>
            <p:spPr bwMode="auto">
              <a:xfrm>
                <a:off x="1163" y="2407"/>
                <a:ext cx="27" cy="28"/>
              </a:xfrm>
              <a:custGeom>
                <a:avLst/>
                <a:gdLst>
                  <a:gd name="T0" fmla="*/ 0 w 119"/>
                  <a:gd name="T1" fmla="*/ 0 h 124"/>
                  <a:gd name="T2" fmla="*/ 0 w 119"/>
                  <a:gd name="T3" fmla="*/ 0 h 124"/>
                  <a:gd name="T4" fmla="*/ 0 w 119"/>
                  <a:gd name="T5" fmla="*/ 0 h 124"/>
                  <a:gd name="T6" fmla="*/ 0 w 119"/>
                  <a:gd name="T7" fmla="*/ 0 h 124"/>
                  <a:gd name="T8" fmla="*/ 0 w 11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24"/>
                  <a:gd name="T17" fmla="*/ 119 w 11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24">
                    <a:moveTo>
                      <a:pt x="118" y="91"/>
                    </a:moveTo>
                    <a:lnTo>
                      <a:pt x="85" y="123"/>
                    </a:lnTo>
                    <a:lnTo>
                      <a:pt x="0" y="31"/>
                    </a:lnTo>
                    <a:lnTo>
                      <a:pt x="31" y="0"/>
                    </a:lnTo>
                    <a:lnTo>
                      <a:pt x="118" y="91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758" y="2143"/>
              <a:ext cx="138" cy="107"/>
              <a:chOff x="1938" y="2410"/>
              <a:chExt cx="138" cy="107"/>
            </a:xfrm>
          </p:grpSpPr>
          <p:sp>
            <p:nvSpPr>
              <p:cNvPr id="26697" name="Freeform 15"/>
              <p:cNvSpPr>
                <a:spLocks noChangeArrowheads="1"/>
              </p:cNvSpPr>
              <p:nvPr/>
            </p:nvSpPr>
            <p:spPr bwMode="auto">
              <a:xfrm>
                <a:off x="1958" y="2424"/>
                <a:ext cx="118" cy="93"/>
              </a:xfrm>
              <a:custGeom>
                <a:avLst/>
                <a:gdLst>
                  <a:gd name="T0" fmla="*/ 0 w 522"/>
                  <a:gd name="T1" fmla="*/ 0 h 409"/>
                  <a:gd name="T2" fmla="*/ 0 w 522"/>
                  <a:gd name="T3" fmla="*/ 0 h 409"/>
                  <a:gd name="T4" fmla="*/ 0 w 522"/>
                  <a:gd name="T5" fmla="*/ 0 h 409"/>
                  <a:gd name="T6" fmla="*/ 0 w 522"/>
                  <a:gd name="T7" fmla="*/ 0 h 409"/>
                  <a:gd name="T8" fmla="*/ 0 w 522"/>
                  <a:gd name="T9" fmla="*/ 0 h 409"/>
                  <a:gd name="T10" fmla="*/ 0 w 522"/>
                  <a:gd name="T11" fmla="*/ 0 h 409"/>
                  <a:gd name="T12" fmla="*/ 0 w 522"/>
                  <a:gd name="T13" fmla="*/ 0 h 409"/>
                  <a:gd name="T14" fmla="*/ 0 w 522"/>
                  <a:gd name="T15" fmla="*/ 0 h 4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2"/>
                  <a:gd name="T25" fmla="*/ 0 h 409"/>
                  <a:gd name="T26" fmla="*/ 522 w 522"/>
                  <a:gd name="T27" fmla="*/ 409 h 4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2" h="409">
                    <a:moveTo>
                      <a:pt x="72" y="0"/>
                    </a:moveTo>
                    <a:lnTo>
                      <a:pt x="414" y="254"/>
                    </a:lnTo>
                    <a:lnTo>
                      <a:pt x="450" y="207"/>
                    </a:lnTo>
                    <a:lnTo>
                      <a:pt x="521" y="408"/>
                    </a:lnTo>
                    <a:lnTo>
                      <a:pt x="303" y="399"/>
                    </a:lnTo>
                    <a:lnTo>
                      <a:pt x="340" y="354"/>
                    </a:lnTo>
                    <a:lnTo>
                      <a:pt x="0" y="99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8" name="Freeform 16"/>
              <p:cNvSpPr>
                <a:spLocks noChangeArrowheads="1"/>
              </p:cNvSpPr>
              <p:nvPr/>
            </p:nvSpPr>
            <p:spPr bwMode="auto">
              <a:xfrm>
                <a:off x="1938" y="2410"/>
                <a:ext cx="21" cy="25"/>
              </a:xfrm>
              <a:custGeom>
                <a:avLst/>
                <a:gdLst>
                  <a:gd name="T0" fmla="*/ 0 w 92"/>
                  <a:gd name="T1" fmla="*/ 0 h 109"/>
                  <a:gd name="T2" fmla="*/ 0 w 92"/>
                  <a:gd name="T3" fmla="*/ 0 h 109"/>
                  <a:gd name="T4" fmla="*/ 0 w 92"/>
                  <a:gd name="T5" fmla="*/ 0 h 109"/>
                  <a:gd name="T6" fmla="*/ 0 w 92"/>
                  <a:gd name="T7" fmla="*/ 0 h 109"/>
                  <a:gd name="T8" fmla="*/ 0 w 92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09"/>
                  <a:gd name="T17" fmla="*/ 92 w 9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09">
                    <a:moveTo>
                      <a:pt x="72" y="0"/>
                    </a:moveTo>
                    <a:lnTo>
                      <a:pt x="91" y="9"/>
                    </a:lnTo>
                    <a:lnTo>
                      <a:pt x="18" y="108"/>
                    </a:lnTo>
                    <a:lnTo>
                      <a:pt x="0" y="92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9" name="Freeform 17"/>
              <p:cNvSpPr>
                <a:spLocks noChangeArrowheads="1"/>
              </p:cNvSpPr>
              <p:nvPr/>
            </p:nvSpPr>
            <p:spPr bwMode="auto">
              <a:xfrm>
                <a:off x="1945" y="2415"/>
                <a:ext cx="25" cy="29"/>
              </a:xfrm>
              <a:custGeom>
                <a:avLst/>
                <a:gdLst>
                  <a:gd name="T0" fmla="*/ 0 w 110"/>
                  <a:gd name="T1" fmla="*/ 0 h 126"/>
                  <a:gd name="T2" fmla="*/ 0 w 110"/>
                  <a:gd name="T3" fmla="*/ 0 h 126"/>
                  <a:gd name="T4" fmla="*/ 0 w 110"/>
                  <a:gd name="T5" fmla="*/ 0 h 126"/>
                  <a:gd name="T6" fmla="*/ 0 w 110"/>
                  <a:gd name="T7" fmla="*/ 0 h 126"/>
                  <a:gd name="T8" fmla="*/ 0 w 110"/>
                  <a:gd name="T9" fmla="*/ 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26"/>
                  <a:gd name="T17" fmla="*/ 110 w 110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26">
                    <a:moveTo>
                      <a:pt x="73" y="0"/>
                    </a:moveTo>
                    <a:lnTo>
                      <a:pt x="109" y="27"/>
                    </a:lnTo>
                    <a:lnTo>
                      <a:pt x="36" y="125"/>
                    </a:lnTo>
                    <a:lnTo>
                      <a:pt x="0" y="98"/>
                    </a:lnTo>
                    <a:lnTo>
                      <a:pt x="73" y="0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938" y="1714"/>
              <a:ext cx="126" cy="119"/>
              <a:chOff x="1118" y="1981"/>
              <a:chExt cx="126" cy="119"/>
            </a:xfrm>
          </p:grpSpPr>
          <p:sp>
            <p:nvSpPr>
              <p:cNvPr id="26694" name="Freeform 19"/>
              <p:cNvSpPr>
                <a:spLocks noChangeArrowheads="1"/>
              </p:cNvSpPr>
              <p:nvPr/>
            </p:nvSpPr>
            <p:spPr bwMode="auto">
              <a:xfrm>
                <a:off x="1118" y="1981"/>
                <a:ext cx="108" cy="101"/>
              </a:xfrm>
              <a:custGeom>
                <a:avLst/>
                <a:gdLst>
                  <a:gd name="T0" fmla="*/ 0 w 477"/>
                  <a:gd name="T1" fmla="*/ 0 h 445"/>
                  <a:gd name="T2" fmla="*/ 0 w 477"/>
                  <a:gd name="T3" fmla="*/ 0 h 445"/>
                  <a:gd name="T4" fmla="*/ 0 w 477"/>
                  <a:gd name="T5" fmla="*/ 0 h 445"/>
                  <a:gd name="T6" fmla="*/ 0 w 477"/>
                  <a:gd name="T7" fmla="*/ 0 h 445"/>
                  <a:gd name="T8" fmla="*/ 0 w 477"/>
                  <a:gd name="T9" fmla="*/ 0 h 445"/>
                  <a:gd name="T10" fmla="*/ 0 w 477"/>
                  <a:gd name="T11" fmla="*/ 0 h 445"/>
                  <a:gd name="T12" fmla="*/ 0 w 477"/>
                  <a:gd name="T13" fmla="*/ 0 h 445"/>
                  <a:gd name="T14" fmla="*/ 0 w 477"/>
                  <a:gd name="T15" fmla="*/ 0 h 4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7"/>
                  <a:gd name="T25" fmla="*/ 0 h 445"/>
                  <a:gd name="T26" fmla="*/ 477 w 477"/>
                  <a:gd name="T27" fmla="*/ 445 h 4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7" h="445">
                    <a:moveTo>
                      <a:pt x="388" y="444"/>
                    </a:moveTo>
                    <a:lnTo>
                      <a:pt x="88" y="163"/>
                    </a:lnTo>
                    <a:lnTo>
                      <a:pt x="44" y="208"/>
                    </a:lnTo>
                    <a:lnTo>
                      <a:pt x="0" y="0"/>
                    </a:lnTo>
                    <a:lnTo>
                      <a:pt x="213" y="28"/>
                    </a:lnTo>
                    <a:lnTo>
                      <a:pt x="176" y="70"/>
                    </a:lnTo>
                    <a:lnTo>
                      <a:pt x="476" y="354"/>
                    </a:lnTo>
                    <a:lnTo>
                      <a:pt x="388" y="444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5" name="Freeform 20"/>
              <p:cNvSpPr>
                <a:spLocks noChangeArrowheads="1"/>
              </p:cNvSpPr>
              <p:nvPr/>
            </p:nvSpPr>
            <p:spPr bwMode="auto">
              <a:xfrm>
                <a:off x="1221" y="2076"/>
                <a:ext cx="23" cy="24"/>
              </a:xfrm>
              <a:custGeom>
                <a:avLst/>
                <a:gdLst>
                  <a:gd name="T0" fmla="*/ 0 w 103"/>
                  <a:gd name="T1" fmla="*/ 0 h 105"/>
                  <a:gd name="T2" fmla="*/ 0 w 103"/>
                  <a:gd name="T3" fmla="*/ 0 h 105"/>
                  <a:gd name="T4" fmla="*/ 0 w 103"/>
                  <a:gd name="T5" fmla="*/ 0 h 105"/>
                  <a:gd name="T6" fmla="*/ 0 w 103"/>
                  <a:gd name="T7" fmla="*/ 0 h 105"/>
                  <a:gd name="T8" fmla="*/ 0 w 103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05"/>
                  <a:gd name="T17" fmla="*/ 103 w 103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05">
                    <a:moveTo>
                      <a:pt x="14" y="104"/>
                    </a:moveTo>
                    <a:lnTo>
                      <a:pt x="0" y="91"/>
                    </a:lnTo>
                    <a:lnTo>
                      <a:pt x="86" y="0"/>
                    </a:lnTo>
                    <a:lnTo>
                      <a:pt x="102" y="13"/>
                    </a:lnTo>
                    <a:lnTo>
                      <a:pt x="14" y="104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6" name="Freeform 21"/>
              <p:cNvSpPr>
                <a:spLocks noChangeArrowheads="1"/>
              </p:cNvSpPr>
              <p:nvPr/>
            </p:nvSpPr>
            <p:spPr bwMode="auto">
              <a:xfrm>
                <a:off x="1209" y="2065"/>
                <a:ext cx="27" cy="28"/>
              </a:xfrm>
              <a:custGeom>
                <a:avLst/>
                <a:gdLst>
                  <a:gd name="T0" fmla="*/ 0 w 121"/>
                  <a:gd name="T1" fmla="*/ 0 h 122"/>
                  <a:gd name="T2" fmla="*/ 0 w 121"/>
                  <a:gd name="T3" fmla="*/ 0 h 122"/>
                  <a:gd name="T4" fmla="*/ 0 w 121"/>
                  <a:gd name="T5" fmla="*/ 0 h 122"/>
                  <a:gd name="T6" fmla="*/ 0 w 121"/>
                  <a:gd name="T7" fmla="*/ 0 h 122"/>
                  <a:gd name="T8" fmla="*/ 0 w 121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122"/>
                  <a:gd name="T17" fmla="*/ 121 w 121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122">
                    <a:moveTo>
                      <a:pt x="32" y="121"/>
                    </a:moveTo>
                    <a:lnTo>
                      <a:pt x="0" y="91"/>
                    </a:lnTo>
                    <a:lnTo>
                      <a:pt x="88" y="0"/>
                    </a:lnTo>
                    <a:lnTo>
                      <a:pt x="120" y="30"/>
                    </a:lnTo>
                    <a:lnTo>
                      <a:pt x="32" y="121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132" y="1614"/>
              <a:ext cx="75" cy="155"/>
              <a:chOff x="1312" y="1881"/>
              <a:chExt cx="75" cy="155"/>
            </a:xfrm>
          </p:grpSpPr>
          <p:sp>
            <p:nvSpPr>
              <p:cNvPr id="26691" name="Freeform 23"/>
              <p:cNvSpPr>
                <a:spLocks noChangeArrowheads="1"/>
              </p:cNvSpPr>
              <p:nvPr/>
            </p:nvSpPr>
            <p:spPr bwMode="auto">
              <a:xfrm>
                <a:off x="1312" y="1881"/>
                <a:ext cx="68" cy="132"/>
              </a:xfrm>
              <a:custGeom>
                <a:avLst/>
                <a:gdLst>
                  <a:gd name="T0" fmla="*/ 0 w 302"/>
                  <a:gd name="T1" fmla="*/ 0 h 582"/>
                  <a:gd name="T2" fmla="*/ 0 w 302"/>
                  <a:gd name="T3" fmla="*/ 0 h 582"/>
                  <a:gd name="T4" fmla="*/ 0 w 302"/>
                  <a:gd name="T5" fmla="*/ 0 h 582"/>
                  <a:gd name="T6" fmla="*/ 0 w 302"/>
                  <a:gd name="T7" fmla="*/ 0 h 582"/>
                  <a:gd name="T8" fmla="*/ 0 w 302"/>
                  <a:gd name="T9" fmla="*/ 0 h 582"/>
                  <a:gd name="T10" fmla="*/ 0 w 302"/>
                  <a:gd name="T11" fmla="*/ 0 h 582"/>
                  <a:gd name="T12" fmla="*/ 0 w 302"/>
                  <a:gd name="T13" fmla="*/ 0 h 582"/>
                  <a:gd name="T14" fmla="*/ 0 w 302"/>
                  <a:gd name="T15" fmla="*/ 0 h 5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2"/>
                  <a:gd name="T25" fmla="*/ 0 h 582"/>
                  <a:gd name="T26" fmla="*/ 302 w 302"/>
                  <a:gd name="T27" fmla="*/ 582 h 5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2" h="582">
                    <a:moveTo>
                      <a:pt x="183" y="581"/>
                    </a:moveTo>
                    <a:lnTo>
                      <a:pt x="57" y="186"/>
                    </a:lnTo>
                    <a:lnTo>
                      <a:pt x="0" y="204"/>
                    </a:lnTo>
                    <a:lnTo>
                      <a:pt x="65" y="0"/>
                    </a:lnTo>
                    <a:lnTo>
                      <a:pt x="236" y="130"/>
                    </a:lnTo>
                    <a:lnTo>
                      <a:pt x="174" y="148"/>
                    </a:lnTo>
                    <a:lnTo>
                      <a:pt x="301" y="541"/>
                    </a:lnTo>
                    <a:lnTo>
                      <a:pt x="183" y="581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2" name="Freeform 24"/>
              <p:cNvSpPr>
                <a:spLocks noChangeArrowheads="1"/>
              </p:cNvSpPr>
              <p:nvPr/>
            </p:nvSpPr>
            <p:spPr bwMode="auto">
              <a:xfrm>
                <a:off x="1360" y="2023"/>
                <a:ext cx="27" cy="13"/>
              </a:xfrm>
              <a:custGeom>
                <a:avLst/>
                <a:gdLst>
                  <a:gd name="T0" fmla="*/ 0 w 118"/>
                  <a:gd name="T1" fmla="*/ 0 h 59"/>
                  <a:gd name="T2" fmla="*/ 0 w 118"/>
                  <a:gd name="T3" fmla="*/ 0 h 59"/>
                  <a:gd name="T4" fmla="*/ 0 w 118"/>
                  <a:gd name="T5" fmla="*/ 0 h 59"/>
                  <a:gd name="T6" fmla="*/ 0 w 118"/>
                  <a:gd name="T7" fmla="*/ 0 h 59"/>
                  <a:gd name="T8" fmla="*/ 0 w 11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59"/>
                  <a:gd name="T17" fmla="*/ 118 w 11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59">
                    <a:moveTo>
                      <a:pt x="0" y="58"/>
                    </a:moveTo>
                    <a:lnTo>
                      <a:pt x="0" y="31"/>
                    </a:lnTo>
                    <a:lnTo>
                      <a:pt x="115" y="0"/>
                    </a:lnTo>
                    <a:lnTo>
                      <a:pt x="117" y="20"/>
                    </a:lnTo>
                    <a:lnTo>
                      <a:pt x="0" y="58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3" name="Freeform 25"/>
              <p:cNvSpPr>
                <a:spLocks noChangeArrowheads="1"/>
              </p:cNvSpPr>
              <p:nvPr/>
            </p:nvSpPr>
            <p:spPr bwMode="auto">
              <a:xfrm>
                <a:off x="1355" y="2009"/>
                <a:ext cx="30" cy="18"/>
              </a:xfrm>
              <a:custGeom>
                <a:avLst/>
                <a:gdLst>
                  <a:gd name="T0" fmla="*/ 0 w 133"/>
                  <a:gd name="T1" fmla="*/ 0 h 79"/>
                  <a:gd name="T2" fmla="*/ 0 w 133"/>
                  <a:gd name="T3" fmla="*/ 0 h 79"/>
                  <a:gd name="T4" fmla="*/ 0 w 133"/>
                  <a:gd name="T5" fmla="*/ 0 h 79"/>
                  <a:gd name="T6" fmla="*/ 0 w 133"/>
                  <a:gd name="T7" fmla="*/ 0 h 79"/>
                  <a:gd name="T8" fmla="*/ 0 w 133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"/>
                  <a:gd name="T16" fmla="*/ 0 h 79"/>
                  <a:gd name="T17" fmla="*/ 133 w 133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" h="79">
                    <a:moveTo>
                      <a:pt x="16" y="78"/>
                    </a:moveTo>
                    <a:lnTo>
                      <a:pt x="0" y="38"/>
                    </a:lnTo>
                    <a:lnTo>
                      <a:pt x="119" y="0"/>
                    </a:lnTo>
                    <a:lnTo>
                      <a:pt x="132" y="42"/>
                    </a:lnTo>
                    <a:lnTo>
                      <a:pt x="16" y="78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749" y="1741"/>
              <a:ext cx="123" cy="121"/>
              <a:chOff x="1929" y="2008"/>
              <a:chExt cx="123" cy="121"/>
            </a:xfrm>
          </p:grpSpPr>
          <p:sp>
            <p:nvSpPr>
              <p:cNvPr id="26688" name="Freeform 27"/>
              <p:cNvSpPr>
                <a:spLocks noChangeArrowheads="1"/>
              </p:cNvSpPr>
              <p:nvPr/>
            </p:nvSpPr>
            <p:spPr bwMode="auto">
              <a:xfrm>
                <a:off x="1947" y="2008"/>
                <a:ext cx="105" cy="104"/>
              </a:xfrm>
              <a:custGeom>
                <a:avLst/>
                <a:gdLst>
                  <a:gd name="T0" fmla="*/ 0 w 464"/>
                  <a:gd name="T1" fmla="*/ 0 h 457"/>
                  <a:gd name="T2" fmla="*/ 0 w 464"/>
                  <a:gd name="T3" fmla="*/ 0 h 457"/>
                  <a:gd name="T4" fmla="*/ 0 w 464"/>
                  <a:gd name="T5" fmla="*/ 0 h 457"/>
                  <a:gd name="T6" fmla="*/ 0 w 464"/>
                  <a:gd name="T7" fmla="*/ 0 h 457"/>
                  <a:gd name="T8" fmla="*/ 0 w 464"/>
                  <a:gd name="T9" fmla="*/ 0 h 457"/>
                  <a:gd name="T10" fmla="*/ 0 w 464"/>
                  <a:gd name="T11" fmla="*/ 0 h 457"/>
                  <a:gd name="T12" fmla="*/ 0 w 464"/>
                  <a:gd name="T13" fmla="*/ 0 h 457"/>
                  <a:gd name="T14" fmla="*/ 0 w 464"/>
                  <a:gd name="T15" fmla="*/ 0 h 4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4"/>
                  <a:gd name="T25" fmla="*/ 0 h 457"/>
                  <a:gd name="T26" fmla="*/ 464 w 464"/>
                  <a:gd name="T27" fmla="*/ 457 h 4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4" h="457">
                    <a:moveTo>
                      <a:pt x="0" y="369"/>
                    </a:moveTo>
                    <a:lnTo>
                      <a:pt x="294" y="79"/>
                    </a:lnTo>
                    <a:lnTo>
                      <a:pt x="249" y="32"/>
                    </a:lnTo>
                    <a:lnTo>
                      <a:pt x="463" y="0"/>
                    </a:lnTo>
                    <a:lnTo>
                      <a:pt x="426" y="213"/>
                    </a:lnTo>
                    <a:lnTo>
                      <a:pt x="384" y="166"/>
                    </a:lnTo>
                    <a:lnTo>
                      <a:pt x="90" y="456"/>
                    </a:lnTo>
                    <a:lnTo>
                      <a:pt x="0" y="369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9" name="Freeform 28"/>
              <p:cNvSpPr>
                <a:spLocks noChangeArrowheads="1"/>
              </p:cNvSpPr>
              <p:nvPr/>
            </p:nvSpPr>
            <p:spPr bwMode="auto">
              <a:xfrm>
                <a:off x="1929" y="2105"/>
                <a:ext cx="23" cy="24"/>
              </a:xfrm>
              <a:custGeom>
                <a:avLst/>
                <a:gdLst>
                  <a:gd name="T0" fmla="*/ 0 w 103"/>
                  <a:gd name="T1" fmla="*/ 0 h 104"/>
                  <a:gd name="T2" fmla="*/ 0 w 103"/>
                  <a:gd name="T3" fmla="*/ 0 h 104"/>
                  <a:gd name="T4" fmla="*/ 0 w 103"/>
                  <a:gd name="T5" fmla="*/ 0 h 104"/>
                  <a:gd name="T6" fmla="*/ 0 w 103"/>
                  <a:gd name="T7" fmla="*/ 0 h 104"/>
                  <a:gd name="T8" fmla="*/ 0 w 103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04"/>
                  <a:gd name="T17" fmla="*/ 103 w 103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04">
                    <a:moveTo>
                      <a:pt x="0" y="14"/>
                    </a:moveTo>
                    <a:lnTo>
                      <a:pt x="17" y="0"/>
                    </a:lnTo>
                    <a:lnTo>
                      <a:pt x="102" y="89"/>
                    </a:lnTo>
                    <a:lnTo>
                      <a:pt x="87" y="103"/>
                    </a:lnTo>
                    <a:lnTo>
                      <a:pt x="0" y="14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0" name="Freeform 29"/>
              <p:cNvSpPr>
                <a:spLocks noChangeArrowheads="1"/>
              </p:cNvSpPr>
              <p:nvPr/>
            </p:nvSpPr>
            <p:spPr bwMode="auto">
              <a:xfrm>
                <a:off x="1936" y="2094"/>
                <a:ext cx="28" cy="28"/>
              </a:xfrm>
              <a:custGeom>
                <a:avLst/>
                <a:gdLst>
                  <a:gd name="T0" fmla="*/ 0 w 123"/>
                  <a:gd name="T1" fmla="*/ 0 h 123"/>
                  <a:gd name="T2" fmla="*/ 0 w 123"/>
                  <a:gd name="T3" fmla="*/ 0 h 123"/>
                  <a:gd name="T4" fmla="*/ 0 w 123"/>
                  <a:gd name="T5" fmla="*/ 0 h 123"/>
                  <a:gd name="T6" fmla="*/ 0 w 123"/>
                  <a:gd name="T7" fmla="*/ 0 h 123"/>
                  <a:gd name="T8" fmla="*/ 0 w 123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23"/>
                  <a:gd name="T17" fmla="*/ 123 w 123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23">
                    <a:moveTo>
                      <a:pt x="0" y="33"/>
                    </a:moveTo>
                    <a:lnTo>
                      <a:pt x="35" y="0"/>
                    </a:lnTo>
                    <a:lnTo>
                      <a:pt x="122" y="91"/>
                    </a:lnTo>
                    <a:lnTo>
                      <a:pt x="92" y="122"/>
                    </a:lnTo>
                    <a:lnTo>
                      <a:pt x="0" y="33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1368" y="2249"/>
              <a:ext cx="57" cy="161"/>
              <a:chOff x="1548" y="2516"/>
              <a:chExt cx="57" cy="161"/>
            </a:xfrm>
          </p:grpSpPr>
          <p:sp>
            <p:nvSpPr>
              <p:cNvPr id="26685" name="Freeform 31"/>
              <p:cNvSpPr>
                <a:spLocks noChangeArrowheads="1"/>
              </p:cNvSpPr>
              <p:nvPr/>
            </p:nvSpPr>
            <p:spPr bwMode="auto">
              <a:xfrm>
                <a:off x="1548" y="2538"/>
                <a:ext cx="57" cy="139"/>
              </a:xfrm>
              <a:custGeom>
                <a:avLst/>
                <a:gdLst>
                  <a:gd name="T0" fmla="*/ 0 w 253"/>
                  <a:gd name="T1" fmla="*/ 0 h 612"/>
                  <a:gd name="T2" fmla="*/ 0 w 253"/>
                  <a:gd name="T3" fmla="*/ 0 h 612"/>
                  <a:gd name="T4" fmla="*/ 0 w 253"/>
                  <a:gd name="T5" fmla="*/ 0 h 612"/>
                  <a:gd name="T6" fmla="*/ 0 w 253"/>
                  <a:gd name="T7" fmla="*/ 0 h 612"/>
                  <a:gd name="T8" fmla="*/ 0 w 253"/>
                  <a:gd name="T9" fmla="*/ 0 h 612"/>
                  <a:gd name="T10" fmla="*/ 0 w 253"/>
                  <a:gd name="T11" fmla="*/ 0 h 612"/>
                  <a:gd name="T12" fmla="*/ 0 w 253"/>
                  <a:gd name="T13" fmla="*/ 0 h 612"/>
                  <a:gd name="T14" fmla="*/ 0 w 253"/>
                  <a:gd name="T15" fmla="*/ 0 h 6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3"/>
                  <a:gd name="T25" fmla="*/ 0 h 612"/>
                  <a:gd name="T26" fmla="*/ 253 w 253"/>
                  <a:gd name="T27" fmla="*/ 612 h 6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3" h="612">
                    <a:moveTo>
                      <a:pt x="196" y="16"/>
                    </a:moveTo>
                    <a:lnTo>
                      <a:pt x="189" y="426"/>
                    </a:lnTo>
                    <a:lnTo>
                      <a:pt x="252" y="415"/>
                    </a:lnTo>
                    <a:lnTo>
                      <a:pt x="128" y="611"/>
                    </a:lnTo>
                    <a:lnTo>
                      <a:pt x="0" y="428"/>
                    </a:lnTo>
                    <a:lnTo>
                      <a:pt x="63" y="417"/>
                    </a:lnTo>
                    <a:lnTo>
                      <a:pt x="73" y="0"/>
                    </a:lnTo>
                    <a:lnTo>
                      <a:pt x="196" y="16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6" name="Freeform 32"/>
              <p:cNvSpPr>
                <a:spLocks noChangeArrowheads="1"/>
              </p:cNvSpPr>
              <p:nvPr/>
            </p:nvSpPr>
            <p:spPr bwMode="auto">
              <a:xfrm>
                <a:off x="1561" y="2516"/>
                <a:ext cx="31" cy="5"/>
              </a:xfrm>
              <a:custGeom>
                <a:avLst/>
                <a:gdLst>
                  <a:gd name="T0" fmla="*/ 0 w 137"/>
                  <a:gd name="T1" fmla="*/ 0 h 22"/>
                  <a:gd name="T2" fmla="*/ 0 w 137"/>
                  <a:gd name="T3" fmla="*/ 0 h 22"/>
                  <a:gd name="T4" fmla="*/ 0 w 137"/>
                  <a:gd name="T5" fmla="*/ 0 h 22"/>
                  <a:gd name="T6" fmla="*/ 0 w 137"/>
                  <a:gd name="T7" fmla="*/ 0 h 22"/>
                  <a:gd name="T8" fmla="*/ 0 w 13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22"/>
                  <a:gd name="T17" fmla="*/ 137 w 13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22">
                    <a:moveTo>
                      <a:pt x="136" y="0"/>
                    </a:moveTo>
                    <a:lnTo>
                      <a:pt x="125" y="19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136" y="0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7" name="Freeform 33"/>
              <p:cNvSpPr>
                <a:spLocks noChangeArrowheads="1"/>
              </p:cNvSpPr>
              <p:nvPr/>
            </p:nvSpPr>
            <p:spPr bwMode="auto">
              <a:xfrm>
                <a:off x="1561" y="2525"/>
                <a:ext cx="29" cy="10"/>
              </a:xfrm>
              <a:custGeom>
                <a:avLst/>
                <a:gdLst>
                  <a:gd name="T0" fmla="*/ 0 w 127"/>
                  <a:gd name="T1" fmla="*/ 0 h 45"/>
                  <a:gd name="T2" fmla="*/ 0 w 127"/>
                  <a:gd name="T3" fmla="*/ 0 h 45"/>
                  <a:gd name="T4" fmla="*/ 0 w 127"/>
                  <a:gd name="T5" fmla="*/ 0 h 45"/>
                  <a:gd name="T6" fmla="*/ 0 w 127"/>
                  <a:gd name="T7" fmla="*/ 0 h 45"/>
                  <a:gd name="T8" fmla="*/ 0 w 12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45"/>
                  <a:gd name="T17" fmla="*/ 127 w 12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45">
                    <a:moveTo>
                      <a:pt x="126" y="9"/>
                    </a:moveTo>
                    <a:lnTo>
                      <a:pt x="126" y="42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126" y="9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1824" y="1966"/>
              <a:ext cx="162" cy="55"/>
              <a:chOff x="2004" y="2233"/>
              <a:chExt cx="162" cy="55"/>
            </a:xfrm>
          </p:grpSpPr>
          <p:sp>
            <p:nvSpPr>
              <p:cNvPr id="26682" name="Freeform 35"/>
              <p:cNvSpPr>
                <a:spLocks noChangeArrowheads="1"/>
              </p:cNvSpPr>
              <p:nvPr/>
            </p:nvSpPr>
            <p:spPr bwMode="auto">
              <a:xfrm>
                <a:off x="2026" y="2233"/>
                <a:ext cx="140" cy="55"/>
              </a:xfrm>
              <a:custGeom>
                <a:avLst/>
                <a:gdLst>
                  <a:gd name="T0" fmla="*/ 0 w 616"/>
                  <a:gd name="T1" fmla="*/ 0 h 243"/>
                  <a:gd name="T2" fmla="*/ 0 w 616"/>
                  <a:gd name="T3" fmla="*/ 0 h 243"/>
                  <a:gd name="T4" fmla="*/ 0 w 616"/>
                  <a:gd name="T5" fmla="*/ 0 h 243"/>
                  <a:gd name="T6" fmla="*/ 0 w 616"/>
                  <a:gd name="T7" fmla="*/ 0 h 243"/>
                  <a:gd name="T8" fmla="*/ 0 w 616"/>
                  <a:gd name="T9" fmla="*/ 0 h 243"/>
                  <a:gd name="T10" fmla="*/ 0 w 616"/>
                  <a:gd name="T11" fmla="*/ 0 h 243"/>
                  <a:gd name="T12" fmla="*/ 0 w 616"/>
                  <a:gd name="T13" fmla="*/ 0 h 243"/>
                  <a:gd name="T14" fmla="*/ 0 w 616"/>
                  <a:gd name="T15" fmla="*/ 0 h 2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6"/>
                  <a:gd name="T25" fmla="*/ 0 h 243"/>
                  <a:gd name="T26" fmla="*/ 616 w 616"/>
                  <a:gd name="T27" fmla="*/ 243 h 2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6" h="243">
                    <a:moveTo>
                      <a:pt x="11" y="57"/>
                    </a:moveTo>
                    <a:lnTo>
                      <a:pt x="436" y="60"/>
                    </a:lnTo>
                    <a:lnTo>
                      <a:pt x="437" y="0"/>
                    </a:lnTo>
                    <a:lnTo>
                      <a:pt x="615" y="120"/>
                    </a:lnTo>
                    <a:lnTo>
                      <a:pt x="435" y="242"/>
                    </a:lnTo>
                    <a:lnTo>
                      <a:pt x="425" y="182"/>
                    </a:lnTo>
                    <a:lnTo>
                      <a:pt x="0" y="179"/>
                    </a:lnTo>
                    <a:lnTo>
                      <a:pt x="11" y="57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3" name="Freeform 36"/>
              <p:cNvSpPr>
                <a:spLocks noChangeArrowheads="1"/>
              </p:cNvSpPr>
              <p:nvPr/>
            </p:nvSpPr>
            <p:spPr bwMode="auto">
              <a:xfrm>
                <a:off x="2004" y="2245"/>
                <a:ext cx="8" cy="29"/>
              </a:xfrm>
              <a:custGeom>
                <a:avLst/>
                <a:gdLst>
                  <a:gd name="T0" fmla="*/ 0 w 34"/>
                  <a:gd name="T1" fmla="*/ 0 h 126"/>
                  <a:gd name="T2" fmla="*/ 0 w 34"/>
                  <a:gd name="T3" fmla="*/ 0 h 126"/>
                  <a:gd name="T4" fmla="*/ 0 w 34"/>
                  <a:gd name="T5" fmla="*/ 0 h 126"/>
                  <a:gd name="T6" fmla="*/ 0 w 34"/>
                  <a:gd name="T7" fmla="*/ 0 h 126"/>
                  <a:gd name="T8" fmla="*/ 0 w 34"/>
                  <a:gd name="T9" fmla="*/ 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26"/>
                  <a:gd name="T17" fmla="*/ 34 w 34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26">
                    <a:moveTo>
                      <a:pt x="11" y="0"/>
                    </a:moveTo>
                    <a:lnTo>
                      <a:pt x="33" y="1"/>
                    </a:lnTo>
                    <a:lnTo>
                      <a:pt x="22" y="123"/>
                    </a:lnTo>
                    <a:lnTo>
                      <a:pt x="0" y="125"/>
                    </a:lnTo>
                    <a:lnTo>
                      <a:pt x="11" y="0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4" name="Freeform 37"/>
              <p:cNvSpPr>
                <a:spLocks noChangeArrowheads="1"/>
              </p:cNvSpPr>
              <p:nvPr/>
            </p:nvSpPr>
            <p:spPr bwMode="auto">
              <a:xfrm>
                <a:off x="2014" y="2246"/>
                <a:ext cx="11" cy="32"/>
              </a:xfrm>
              <a:custGeom>
                <a:avLst/>
                <a:gdLst>
                  <a:gd name="T0" fmla="*/ 0 w 50"/>
                  <a:gd name="T1" fmla="*/ 0 h 142"/>
                  <a:gd name="T2" fmla="*/ 0 w 50"/>
                  <a:gd name="T3" fmla="*/ 0 h 142"/>
                  <a:gd name="T4" fmla="*/ 0 w 50"/>
                  <a:gd name="T5" fmla="*/ 0 h 142"/>
                  <a:gd name="T6" fmla="*/ 0 w 50"/>
                  <a:gd name="T7" fmla="*/ 0 h 142"/>
                  <a:gd name="T8" fmla="*/ 0 w 50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42"/>
                  <a:gd name="T17" fmla="*/ 50 w 50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42">
                    <a:moveTo>
                      <a:pt x="4" y="19"/>
                    </a:moveTo>
                    <a:lnTo>
                      <a:pt x="49" y="0"/>
                    </a:lnTo>
                    <a:lnTo>
                      <a:pt x="38" y="122"/>
                    </a:lnTo>
                    <a:lnTo>
                      <a:pt x="0" y="141"/>
                    </a:lnTo>
                    <a:lnTo>
                      <a:pt x="4" y="19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1587" y="2235"/>
              <a:ext cx="90" cy="148"/>
              <a:chOff x="1767" y="2502"/>
              <a:chExt cx="90" cy="148"/>
            </a:xfrm>
          </p:grpSpPr>
          <p:sp>
            <p:nvSpPr>
              <p:cNvPr id="26679" name="Freeform 39"/>
              <p:cNvSpPr>
                <a:spLocks noChangeArrowheads="1"/>
              </p:cNvSpPr>
              <p:nvPr/>
            </p:nvSpPr>
            <p:spPr bwMode="auto">
              <a:xfrm>
                <a:off x="1778" y="2523"/>
                <a:ext cx="79" cy="127"/>
              </a:xfrm>
              <a:custGeom>
                <a:avLst/>
                <a:gdLst>
                  <a:gd name="T0" fmla="*/ 0 w 350"/>
                  <a:gd name="T1" fmla="*/ 0 h 561"/>
                  <a:gd name="T2" fmla="*/ 0 w 350"/>
                  <a:gd name="T3" fmla="*/ 0 h 561"/>
                  <a:gd name="T4" fmla="*/ 0 w 350"/>
                  <a:gd name="T5" fmla="*/ 0 h 561"/>
                  <a:gd name="T6" fmla="*/ 0 w 350"/>
                  <a:gd name="T7" fmla="*/ 0 h 561"/>
                  <a:gd name="T8" fmla="*/ 0 w 350"/>
                  <a:gd name="T9" fmla="*/ 0 h 561"/>
                  <a:gd name="T10" fmla="*/ 0 w 350"/>
                  <a:gd name="T11" fmla="*/ 0 h 561"/>
                  <a:gd name="T12" fmla="*/ 0 w 350"/>
                  <a:gd name="T13" fmla="*/ 0 h 561"/>
                  <a:gd name="T14" fmla="*/ 0 w 350"/>
                  <a:gd name="T15" fmla="*/ 0 h 5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0"/>
                  <a:gd name="T25" fmla="*/ 0 h 561"/>
                  <a:gd name="T26" fmla="*/ 350 w 350"/>
                  <a:gd name="T27" fmla="*/ 561 h 5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0" h="561">
                    <a:moveTo>
                      <a:pt x="117" y="0"/>
                    </a:moveTo>
                    <a:lnTo>
                      <a:pt x="297" y="373"/>
                    </a:lnTo>
                    <a:lnTo>
                      <a:pt x="349" y="347"/>
                    </a:lnTo>
                    <a:lnTo>
                      <a:pt x="318" y="560"/>
                    </a:lnTo>
                    <a:lnTo>
                      <a:pt x="128" y="456"/>
                    </a:lnTo>
                    <a:lnTo>
                      <a:pt x="186" y="428"/>
                    </a:lnTo>
                    <a:lnTo>
                      <a:pt x="0" y="57"/>
                    </a:lnTo>
                    <a:lnTo>
                      <a:pt x="117" y="0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0" name="Freeform 40"/>
              <p:cNvSpPr>
                <a:spLocks noChangeArrowheads="1"/>
              </p:cNvSpPr>
              <p:nvPr/>
            </p:nvSpPr>
            <p:spPr bwMode="auto">
              <a:xfrm>
                <a:off x="1767" y="2502"/>
                <a:ext cx="27" cy="17"/>
              </a:xfrm>
              <a:custGeom>
                <a:avLst/>
                <a:gdLst>
                  <a:gd name="T0" fmla="*/ 0 w 118"/>
                  <a:gd name="T1" fmla="*/ 0 h 75"/>
                  <a:gd name="T2" fmla="*/ 0 w 118"/>
                  <a:gd name="T3" fmla="*/ 0 h 75"/>
                  <a:gd name="T4" fmla="*/ 0 w 118"/>
                  <a:gd name="T5" fmla="*/ 0 h 75"/>
                  <a:gd name="T6" fmla="*/ 0 w 118"/>
                  <a:gd name="T7" fmla="*/ 0 h 75"/>
                  <a:gd name="T8" fmla="*/ 0 w 118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75"/>
                  <a:gd name="T17" fmla="*/ 118 w 11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75">
                    <a:moveTo>
                      <a:pt x="109" y="0"/>
                    </a:moveTo>
                    <a:lnTo>
                      <a:pt x="117" y="16"/>
                    </a:lnTo>
                    <a:lnTo>
                      <a:pt x="8" y="74"/>
                    </a:lnTo>
                    <a:lnTo>
                      <a:pt x="0" y="61"/>
                    </a:lnTo>
                    <a:lnTo>
                      <a:pt x="109" y="0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1" name="Freeform 41"/>
              <p:cNvSpPr>
                <a:spLocks noChangeArrowheads="1"/>
              </p:cNvSpPr>
              <p:nvPr/>
            </p:nvSpPr>
            <p:spPr bwMode="auto">
              <a:xfrm>
                <a:off x="1771" y="2510"/>
                <a:ext cx="30" cy="22"/>
              </a:xfrm>
              <a:custGeom>
                <a:avLst/>
                <a:gdLst>
                  <a:gd name="T0" fmla="*/ 0 w 133"/>
                  <a:gd name="T1" fmla="*/ 0 h 99"/>
                  <a:gd name="T2" fmla="*/ 0 w 133"/>
                  <a:gd name="T3" fmla="*/ 0 h 99"/>
                  <a:gd name="T4" fmla="*/ 0 w 133"/>
                  <a:gd name="T5" fmla="*/ 0 h 99"/>
                  <a:gd name="T6" fmla="*/ 0 w 133"/>
                  <a:gd name="T7" fmla="*/ 0 h 99"/>
                  <a:gd name="T8" fmla="*/ 0 w 133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"/>
                  <a:gd name="T16" fmla="*/ 0 h 99"/>
                  <a:gd name="T17" fmla="*/ 133 w 133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" h="99">
                    <a:moveTo>
                      <a:pt x="112" y="0"/>
                    </a:moveTo>
                    <a:lnTo>
                      <a:pt x="132" y="40"/>
                    </a:lnTo>
                    <a:lnTo>
                      <a:pt x="21" y="98"/>
                    </a:lnTo>
                    <a:lnTo>
                      <a:pt x="0" y="57"/>
                    </a:lnTo>
                    <a:lnTo>
                      <a:pt x="112" y="0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1561" y="1625"/>
              <a:ext cx="79" cy="154"/>
              <a:chOff x="1741" y="1892"/>
              <a:chExt cx="79" cy="154"/>
            </a:xfrm>
          </p:grpSpPr>
          <p:sp>
            <p:nvSpPr>
              <p:cNvPr id="26676" name="Freeform 43"/>
              <p:cNvSpPr>
                <a:spLocks noChangeArrowheads="1"/>
              </p:cNvSpPr>
              <p:nvPr/>
            </p:nvSpPr>
            <p:spPr bwMode="auto">
              <a:xfrm>
                <a:off x="1749" y="1892"/>
                <a:ext cx="71" cy="130"/>
              </a:xfrm>
              <a:custGeom>
                <a:avLst/>
                <a:gdLst>
                  <a:gd name="T0" fmla="*/ 0 w 312"/>
                  <a:gd name="T1" fmla="*/ 0 h 573"/>
                  <a:gd name="T2" fmla="*/ 0 w 312"/>
                  <a:gd name="T3" fmla="*/ 0 h 573"/>
                  <a:gd name="T4" fmla="*/ 0 w 312"/>
                  <a:gd name="T5" fmla="*/ 0 h 573"/>
                  <a:gd name="T6" fmla="*/ 0 w 312"/>
                  <a:gd name="T7" fmla="*/ 0 h 573"/>
                  <a:gd name="T8" fmla="*/ 0 w 312"/>
                  <a:gd name="T9" fmla="*/ 0 h 573"/>
                  <a:gd name="T10" fmla="*/ 0 w 312"/>
                  <a:gd name="T11" fmla="*/ 0 h 573"/>
                  <a:gd name="T12" fmla="*/ 0 w 312"/>
                  <a:gd name="T13" fmla="*/ 0 h 573"/>
                  <a:gd name="T14" fmla="*/ 0 w 312"/>
                  <a:gd name="T15" fmla="*/ 0 h 5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573"/>
                  <a:gd name="T26" fmla="*/ 312 w 312"/>
                  <a:gd name="T27" fmla="*/ 573 h 5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573">
                    <a:moveTo>
                      <a:pt x="0" y="533"/>
                    </a:moveTo>
                    <a:lnTo>
                      <a:pt x="131" y="142"/>
                    </a:lnTo>
                    <a:lnTo>
                      <a:pt x="77" y="121"/>
                    </a:lnTo>
                    <a:lnTo>
                      <a:pt x="250" y="0"/>
                    </a:lnTo>
                    <a:lnTo>
                      <a:pt x="311" y="203"/>
                    </a:lnTo>
                    <a:lnTo>
                      <a:pt x="248" y="181"/>
                    </a:lnTo>
                    <a:lnTo>
                      <a:pt x="111" y="572"/>
                    </a:lnTo>
                    <a:lnTo>
                      <a:pt x="0" y="533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7" name="Freeform 44"/>
              <p:cNvSpPr>
                <a:spLocks noChangeArrowheads="1"/>
              </p:cNvSpPr>
              <p:nvPr/>
            </p:nvSpPr>
            <p:spPr bwMode="auto">
              <a:xfrm>
                <a:off x="1741" y="2031"/>
                <a:ext cx="28" cy="15"/>
              </a:xfrm>
              <a:custGeom>
                <a:avLst/>
                <a:gdLst>
                  <a:gd name="T0" fmla="*/ 0 w 123"/>
                  <a:gd name="T1" fmla="*/ 0 h 67"/>
                  <a:gd name="T2" fmla="*/ 0 w 123"/>
                  <a:gd name="T3" fmla="*/ 0 h 67"/>
                  <a:gd name="T4" fmla="*/ 0 w 123"/>
                  <a:gd name="T5" fmla="*/ 0 h 67"/>
                  <a:gd name="T6" fmla="*/ 0 w 123"/>
                  <a:gd name="T7" fmla="*/ 0 h 67"/>
                  <a:gd name="T8" fmla="*/ 0 w 123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67"/>
                  <a:gd name="T17" fmla="*/ 123 w 123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67">
                    <a:moveTo>
                      <a:pt x="0" y="20"/>
                    </a:moveTo>
                    <a:lnTo>
                      <a:pt x="7" y="0"/>
                    </a:lnTo>
                    <a:lnTo>
                      <a:pt x="122" y="40"/>
                    </a:lnTo>
                    <a:lnTo>
                      <a:pt x="114" y="66"/>
                    </a:lnTo>
                    <a:lnTo>
                      <a:pt x="0" y="20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8" name="Freeform 45"/>
              <p:cNvSpPr>
                <a:spLocks noChangeArrowheads="1"/>
              </p:cNvSpPr>
              <p:nvPr/>
            </p:nvSpPr>
            <p:spPr bwMode="auto">
              <a:xfrm>
                <a:off x="1745" y="2016"/>
                <a:ext cx="30" cy="20"/>
              </a:xfrm>
              <a:custGeom>
                <a:avLst/>
                <a:gdLst>
                  <a:gd name="T0" fmla="*/ 0 w 132"/>
                  <a:gd name="T1" fmla="*/ 0 h 90"/>
                  <a:gd name="T2" fmla="*/ 0 w 132"/>
                  <a:gd name="T3" fmla="*/ 0 h 90"/>
                  <a:gd name="T4" fmla="*/ 0 w 132"/>
                  <a:gd name="T5" fmla="*/ 0 h 90"/>
                  <a:gd name="T6" fmla="*/ 0 w 132"/>
                  <a:gd name="T7" fmla="*/ 0 h 90"/>
                  <a:gd name="T8" fmla="*/ 0 w 132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90"/>
                  <a:gd name="T17" fmla="*/ 132 w 13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90">
                    <a:moveTo>
                      <a:pt x="0" y="45"/>
                    </a:moveTo>
                    <a:lnTo>
                      <a:pt x="4" y="0"/>
                    </a:lnTo>
                    <a:lnTo>
                      <a:pt x="131" y="50"/>
                    </a:lnTo>
                    <a:lnTo>
                      <a:pt x="113" y="89"/>
                    </a:lnTo>
                    <a:lnTo>
                      <a:pt x="0" y="45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795" y="1951"/>
              <a:ext cx="164" cy="55"/>
              <a:chOff x="975" y="2218"/>
              <a:chExt cx="164" cy="55"/>
            </a:xfrm>
          </p:grpSpPr>
          <p:sp>
            <p:nvSpPr>
              <p:cNvPr id="26673" name="Freeform 47"/>
              <p:cNvSpPr>
                <a:spLocks noChangeArrowheads="1"/>
              </p:cNvSpPr>
              <p:nvPr/>
            </p:nvSpPr>
            <p:spPr bwMode="auto">
              <a:xfrm>
                <a:off x="975" y="2218"/>
                <a:ext cx="137" cy="55"/>
              </a:xfrm>
              <a:custGeom>
                <a:avLst/>
                <a:gdLst>
                  <a:gd name="T0" fmla="*/ 0 w 606"/>
                  <a:gd name="T1" fmla="*/ 0 h 244"/>
                  <a:gd name="T2" fmla="*/ 0 w 606"/>
                  <a:gd name="T3" fmla="*/ 0 h 244"/>
                  <a:gd name="T4" fmla="*/ 0 w 606"/>
                  <a:gd name="T5" fmla="*/ 0 h 244"/>
                  <a:gd name="T6" fmla="*/ 0 w 606"/>
                  <a:gd name="T7" fmla="*/ 0 h 244"/>
                  <a:gd name="T8" fmla="*/ 0 w 606"/>
                  <a:gd name="T9" fmla="*/ 0 h 244"/>
                  <a:gd name="T10" fmla="*/ 0 w 606"/>
                  <a:gd name="T11" fmla="*/ 0 h 244"/>
                  <a:gd name="T12" fmla="*/ 0 w 606"/>
                  <a:gd name="T13" fmla="*/ 0 h 244"/>
                  <a:gd name="T14" fmla="*/ 0 w 606"/>
                  <a:gd name="T15" fmla="*/ 0 h 2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6"/>
                  <a:gd name="T25" fmla="*/ 0 h 244"/>
                  <a:gd name="T26" fmla="*/ 606 w 606"/>
                  <a:gd name="T27" fmla="*/ 244 h 2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" h="244">
                    <a:moveTo>
                      <a:pt x="601" y="189"/>
                    </a:moveTo>
                    <a:lnTo>
                      <a:pt x="175" y="182"/>
                    </a:lnTo>
                    <a:lnTo>
                      <a:pt x="176" y="243"/>
                    </a:lnTo>
                    <a:lnTo>
                      <a:pt x="0" y="116"/>
                    </a:lnTo>
                    <a:lnTo>
                      <a:pt x="181" y="0"/>
                    </a:lnTo>
                    <a:lnTo>
                      <a:pt x="180" y="61"/>
                    </a:lnTo>
                    <a:lnTo>
                      <a:pt x="605" y="67"/>
                    </a:lnTo>
                    <a:lnTo>
                      <a:pt x="601" y="189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4" name="Freeform 48"/>
              <p:cNvSpPr>
                <a:spLocks noChangeArrowheads="1"/>
              </p:cNvSpPr>
              <p:nvPr/>
            </p:nvSpPr>
            <p:spPr bwMode="auto">
              <a:xfrm>
                <a:off x="1132" y="2233"/>
                <a:ext cx="7" cy="32"/>
              </a:xfrm>
              <a:custGeom>
                <a:avLst/>
                <a:gdLst>
                  <a:gd name="T0" fmla="*/ 0 w 29"/>
                  <a:gd name="T1" fmla="*/ 0 h 141"/>
                  <a:gd name="T2" fmla="*/ 0 w 29"/>
                  <a:gd name="T3" fmla="*/ 0 h 141"/>
                  <a:gd name="T4" fmla="*/ 0 w 29"/>
                  <a:gd name="T5" fmla="*/ 0 h 141"/>
                  <a:gd name="T6" fmla="*/ 0 w 29"/>
                  <a:gd name="T7" fmla="*/ 0 h 141"/>
                  <a:gd name="T8" fmla="*/ 0 w 29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1"/>
                  <a:gd name="T17" fmla="*/ 29 w 29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1">
                    <a:moveTo>
                      <a:pt x="28" y="140"/>
                    </a:moveTo>
                    <a:lnTo>
                      <a:pt x="17" y="122"/>
                    </a:lnTo>
                    <a:lnTo>
                      <a:pt x="0" y="3"/>
                    </a:lnTo>
                    <a:lnTo>
                      <a:pt x="22" y="0"/>
                    </a:lnTo>
                    <a:lnTo>
                      <a:pt x="28" y="140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5" name="Freeform 49"/>
              <p:cNvSpPr>
                <a:spLocks noChangeArrowheads="1"/>
              </p:cNvSpPr>
              <p:nvPr/>
            </p:nvSpPr>
            <p:spPr bwMode="auto">
              <a:xfrm>
                <a:off x="1117" y="2233"/>
                <a:ext cx="11" cy="31"/>
              </a:xfrm>
              <a:custGeom>
                <a:avLst/>
                <a:gdLst>
                  <a:gd name="T0" fmla="*/ 0 w 47"/>
                  <a:gd name="T1" fmla="*/ 0 h 135"/>
                  <a:gd name="T2" fmla="*/ 0 w 47"/>
                  <a:gd name="T3" fmla="*/ 0 h 135"/>
                  <a:gd name="T4" fmla="*/ 0 w 47"/>
                  <a:gd name="T5" fmla="*/ 0 h 135"/>
                  <a:gd name="T6" fmla="*/ 0 w 47"/>
                  <a:gd name="T7" fmla="*/ 0 h 135"/>
                  <a:gd name="T8" fmla="*/ 0 w 47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35"/>
                  <a:gd name="T17" fmla="*/ 47 w 47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35">
                    <a:moveTo>
                      <a:pt x="46" y="134"/>
                    </a:moveTo>
                    <a:lnTo>
                      <a:pt x="17" y="114"/>
                    </a:lnTo>
                    <a:lnTo>
                      <a:pt x="0" y="0"/>
                    </a:lnTo>
                    <a:lnTo>
                      <a:pt x="45" y="12"/>
                    </a:lnTo>
                    <a:lnTo>
                      <a:pt x="46" y="134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1357" y="1584"/>
              <a:ext cx="56" cy="156"/>
              <a:chOff x="1537" y="1851"/>
              <a:chExt cx="56" cy="156"/>
            </a:xfrm>
          </p:grpSpPr>
          <p:sp>
            <p:nvSpPr>
              <p:cNvPr id="26670" name="Freeform 51"/>
              <p:cNvSpPr>
                <a:spLocks noChangeArrowheads="1"/>
              </p:cNvSpPr>
              <p:nvPr/>
            </p:nvSpPr>
            <p:spPr bwMode="auto">
              <a:xfrm>
                <a:off x="1537" y="1851"/>
                <a:ext cx="56" cy="130"/>
              </a:xfrm>
              <a:custGeom>
                <a:avLst/>
                <a:gdLst>
                  <a:gd name="T0" fmla="*/ 0 w 245"/>
                  <a:gd name="T1" fmla="*/ 0 h 573"/>
                  <a:gd name="T2" fmla="*/ 0 w 245"/>
                  <a:gd name="T3" fmla="*/ 0 h 573"/>
                  <a:gd name="T4" fmla="*/ 0 w 245"/>
                  <a:gd name="T5" fmla="*/ 0 h 573"/>
                  <a:gd name="T6" fmla="*/ 0 w 245"/>
                  <a:gd name="T7" fmla="*/ 0 h 573"/>
                  <a:gd name="T8" fmla="*/ 0 w 245"/>
                  <a:gd name="T9" fmla="*/ 0 h 573"/>
                  <a:gd name="T10" fmla="*/ 0 w 245"/>
                  <a:gd name="T11" fmla="*/ 0 h 573"/>
                  <a:gd name="T12" fmla="*/ 0 w 245"/>
                  <a:gd name="T13" fmla="*/ 0 h 573"/>
                  <a:gd name="T14" fmla="*/ 0 w 245"/>
                  <a:gd name="T15" fmla="*/ 0 h 5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5"/>
                  <a:gd name="T25" fmla="*/ 0 h 573"/>
                  <a:gd name="T26" fmla="*/ 245 w 245"/>
                  <a:gd name="T27" fmla="*/ 573 h 5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5" h="573">
                    <a:moveTo>
                      <a:pt x="76" y="572"/>
                    </a:moveTo>
                    <a:lnTo>
                      <a:pt x="61" y="155"/>
                    </a:lnTo>
                    <a:lnTo>
                      <a:pt x="0" y="157"/>
                    </a:lnTo>
                    <a:lnTo>
                      <a:pt x="115" y="0"/>
                    </a:lnTo>
                    <a:lnTo>
                      <a:pt x="244" y="171"/>
                    </a:lnTo>
                    <a:lnTo>
                      <a:pt x="182" y="173"/>
                    </a:lnTo>
                    <a:lnTo>
                      <a:pt x="201" y="568"/>
                    </a:lnTo>
                    <a:lnTo>
                      <a:pt x="76" y="572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1" name="Freeform 52"/>
              <p:cNvSpPr>
                <a:spLocks noChangeArrowheads="1"/>
              </p:cNvSpPr>
              <p:nvPr/>
            </p:nvSpPr>
            <p:spPr bwMode="auto">
              <a:xfrm>
                <a:off x="1553" y="2001"/>
                <a:ext cx="31" cy="6"/>
              </a:xfrm>
              <a:custGeom>
                <a:avLst/>
                <a:gdLst>
                  <a:gd name="T0" fmla="*/ 0 w 136"/>
                  <a:gd name="T1" fmla="*/ 0 h 26"/>
                  <a:gd name="T2" fmla="*/ 0 w 136"/>
                  <a:gd name="T3" fmla="*/ 0 h 26"/>
                  <a:gd name="T4" fmla="*/ 0 w 136"/>
                  <a:gd name="T5" fmla="*/ 0 h 26"/>
                  <a:gd name="T6" fmla="*/ 0 w 136"/>
                  <a:gd name="T7" fmla="*/ 0 h 26"/>
                  <a:gd name="T8" fmla="*/ 0 w 13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6"/>
                  <a:gd name="T17" fmla="*/ 136 w 13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6">
                    <a:moveTo>
                      <a:pt x="3" y="25"/>
                    </a:moveTo>
                    <a:lnTo>
                      <a:pt x="0" y="4"/>
                    </a:lnTo>
                    <a:lnTo>
                      <a:pt x="127" y="0"/>
                    </a:lnTo>
                    <a:lnTo>
                      <a:pt x="135" y="21"/>
                    </a:lnTo>
                    <a:lnTo>
                      <a:pt x="3" y="25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2" name="Freeform 53"/>
              <p:cNvSpPr>
                <a:spLocks noChangeArrowheads="1"/>
              </p:cNvSpPr>
              <p:nvPr/>
            </p:nvSpPr>
            <p:spPr bwMode="auto">
              <a:xfrm>
                <a:off x="1552" y="1986"/>
                <a:ext cx="29" cy="11"/>
              </a:xfrm>
              <a:custGeom>
                <a:avLst/>
                <a:gdLst>
                  <a:gd name="T0" fmla="*/ 0 w 128"/>
                  <a:gd name="T1" fmla="*/ 0 h 49"/>
                  <a:gd name="T2" fmla="*/ 0 w 128"/>
                  <a:gd name="T3" fmla="*/ 0 h 49"/>
                  <a:gd name="T4" fmla="*/ 0 w 128"/>
                  <a:gd name="T5" fmla="*/ 0 h 49"/>
                  <a:gd name="T6" fmla="*/ 0 w 128"/>
                  <a:gd name="T7" fmla="*/ 0 h 49"/>
                  <a:gd name="T8" fmla="*/ 0 w 128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49"/>
                  <a:gd name="T17" fmla="*/ 128 w 12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49">
                    <a:moveTo>
                      <a:pt x="1" y="48"/>
                    </a:moveTo>
                    <a:lnTo>
                      <a:pt x="0" y="4"/>
                    </a:lnTo>
                    <a:lnTo>
                      <a:pt x="127" y="0"/>
                    </a:lnTo>
                    <a:lnTo>
                      <a:pt x="125" y="44"/>
                    </a:lnTo>
                    <a:lnTo>
                      <a:pt x="1" y="48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1121" y="2227"/>
              <a:ext cx="82" cy="154"/>
              <a:chOff x="1301" y="2494"/>
              <a:chExt cx="82" cy="154"/>
            </a:xfrm>
          </p:grpSpPr>
          <p:sp>
            <p:nvSpPr>
              <p:cNvPr id="26667" name="Freeform 55"/>
              <p:cNvSpPr>
                <a:spLocks noChangeArrowheads="1"/>
              </p:cNvSpPr>
              <p:nvPr/>
            </p:nvSpPr>
            <p:spPr bwMode="auto">
              <a:xfrm>
                <a:off x="1301" y="2517"/>
                <a:ext cx="73" cy="131"/>
              </a:xfrm>
              <a:custGeom>
                <a:avLst/>
                <a:gdLst>
                  <a:gd name="T0" fmla="*/ 0 w 321"/>
                  <a:gd name="T1" fmla="*/ 0 h 576"/>
                  <a:gd name="T2" fmla="*/ 0 w 321"/>
                  <a:gd name="T3" fmla="*/ 0 h 576"/>
                  <a:gd name="T4" fmla="*/ 0 w 321"/>
                  <a:gd name="T5" fmla="*/ 0 h 576"/>
                  <a:gd name="T6" fmla="*/ 0 w 321"/>
                  <a:gd name="T7" fmla="*/ 0 h 576"/>
                  <a:gd name="T8" fmla="*/ 0 w 321"/>
                  <a:gd name="T9" fmla="*/ 0 h 576"/>
                  <a:gd name="T10" fmla="*/ 0 w 321"/>
                  <a:gd name="T11" fmla="*/ 0 h 576"/>
                  <a:gd name="T12" fmla="*/ 0 w 321"/>
                  <a:gd name="T13" fmla="*/ 0 h 576"/>
                  <a:gd name="T14" fmla="*/ 0 w 321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576"/>
                  <a:gd name="T26" fmla="*/ 321 w 321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576">
                    <a:moveTo>
                      <a:pt x="320" y="43"/>
                    </a:moveTo>
                    <a:lnTo>
                      <a:pt x="178" y="431"/>
                    </a:lnTo>
                    <a:lnTo>
                      <a:pt x="235" y="455"/>
                    </a:lnTo>
                    <a:lnTo>
                      <a:pt x="58" y="575"/>
                    </a:lnTo>
                    <a:lnTo>
                      <a:pt x="0" y="370"/>
                    </a:lnTo>
                    <a:lnTo>
                      <a:pt x="60" y="391"/>
                    </a:lnTo>
                    <a:lnTo>
                      <a:pt x="203" y="0"/>
                    </a:lnTo>
                    <a:lnTo>
                      <a:pt x="320" y="43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8" name="Freeform 56"/>
              <p:cNvSpPr>
                <a:spLocks noChangeArrowheads="1"/>
              </p:cNvSpPr>
              <p:nvPr/>
            </p:nvSpPr>
            <p:spPr bwMode="auto">
              <a:xfrm>
                <a:off x="1354" y="2494"/>
                <a:ext cx="29" cy="15"/>
              </a:xfrm>
              <a:custGeom>
                <a:avLst/>
                <a:gdLst>
                  <a:gd name="T0" fmla="*/ 0 w 128"/>
                  <a:gd name="T1" fmla="*/ 0 h 65"/>
                  <a:gd name="T2" fmla="*/ 0 w 128"/>
                  <a:gd name="T3" fmla="*/ 0 h 65"/>
                  <a:gd name="T4" fmla="*/ 0 w 128"/>
                  <a:gd name="T5" fmla="*/ 0 h 65"/>
                  <a:gd name="T6" fmla="*/ 0 w 128"/>
                  <a:gd name="T7" fmla="*/ 0 h 65"/>
                  <a:gd name="T8" fmla="*/ 0 w 128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65"/>
                  <a:gd name="T17" fmla="*/ 128 w 128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65">
                    <a:moveTo>
                      <a:pt x="127" y="41"/>
                    </a:moveTo>
                    <a:lnTo>
                      <a:pt x="114" y="64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127" y="41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9" name="Freeform 57"/>
              <p:cNvSpPr>
                <a:spLocks noChangeArrowheads="1"/>
              </p:cNvSpPr>
              <p:nvPr/>
            </p:nvSpPr>
            <p:spPr bwMode="auto">
              <a:xfrm>
                <a:off x="1349" y="2503"/>
                <a:ext cx="30" cy="19"/>
              </a:xfrm>
              <a:custGeom>
                <a:avLst/>
                <a:gdLst>
                  <a:gd name="T0" fmla="*/ 0 w 132"/>
                  <a:gd name="T1" fmla="*/ 0 h 84"/>
                  <a:gd name="T2" fmla="*/ 0 w 132"/>
                  <a:gd name="T3" fmla="*/ 0 h 84"/>
                  <a:gd name="T4" fmla="*/ 0 w 132"/>
                  <a:gd name="T5" fmla="*/ 0 h 84"/>
                  <a:gd name="T6" fmla="*/ 0 w 132"/>
                  <a:gd name="T7" fmla="*/ 0 h 84"/>
                  <a:gd name="T8" fmla="*/ 0 w 132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84"/>
                  <a:gd name="T17" fmla="*/ 132 w 132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84">
                    <a:moveTo>
                      <a:pt x="131" y="40"/>
                    </a:moveTo>
                    <a:lnTo>
                      <a:pt x="117" y="83"/>
                    </a:lnTo>
                    <a:lnTo>
                      <a:pt x="0" y="41"/>
                    </a:lnTo>
                    <a:lnTo>
                      <a:pt x="16" y="0"/>
                    </a:lnTo>
                    <a:lnTo>
                      <a:pt x="131" y="40"/>
                    </a:ln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122"/>
          <p:cNvGrpSpPr>
            <a:grpSpLocks/>
          </p:cNvGrpSpPr>
          <p:nvPr/>
        </p:nvGrpSpPr>
        <p:grpSpPr bwMode="auto">
          <a:xfrm>
            <a:off x="2478088" y="4532313"/>
            <a:ext cx="2362200" cy="1751012"/>
            <a:chOff x="3276600" y="4495800"/>
            <a:chExt cx="2362200" cy="1751806"/>
          </a:xfrm>
        </p:grpSpPr>
        <p:grpSp>
          <p:nvGrpSpPr>
            <p:cNvPr id="16" name="Group 68"/>
            <p:cNvGrpSpPr/>
            <p:nvPr/>
          </p:nvGrpSpPr>
          <p:grpSpPr>
            <a:xfrm>
              <a:off x="3657600" y="4877594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4500000"/>
              </a:camera>
              <a:lightRig rig="threePt" dir="t"/>
            </a:scene3d>
          </p:grpSpPr>
          <p:sp>
            <p:nvSpPr>
              <p:cNvPr id="59" name="Oval 58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68" name="Straight Arrow Connector 67"/>
              <p:cNvCxnSpPr>
                <a:stCxn id="59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69"/>
            <p:cNvGrpSpPr/>
            <p:nvPr/>
          </p:nvGrpSpPr>
          <p:grpSpPr>
            <a:xfrm>
              <a:off x="3962400" y="4648200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3600000"/>
              </a:camera>
              <a:lightRig rig="threePt" dir="t"/>
            </a:scene3d>
          </p:grpSpPr>
          <p:sp>
            <p:nvSpPr>
              <p:cNvPr id="71" name="Oval 70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72" name="Straight Arrow Connector 71"/>
              <p:cNvCxnSpPr>
                <a:stCxn id="71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72"/>
            <p:cNvGrpSpPr/>
            <p:nvPr/>
          </p:nvGrpSpPr>
          <p:grpSpPr>
            <a:xfrm>
              <a:off x="3581400" y="5410200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7200000"/>
              </a:camera>
              <a:lightRig rig="threePt" dir="t"/>
            </a:scene3d>
          </p:grpSpPr>
          <p:sp>
            <p:nvSpPr>
              <p:cNvPr id="74" name="Oval 73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75" name="Straight Arrow Connector 74"/>
              <p:cNvCxnSpPr>
                <a:stCxn id="74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75"/>
            <p:cNvGrpSpPr/>
            <p:nvPr/>
          </p:nvGrpSpPr>
          <p:grpSpPr>
            <a:xfrm>
              <a:off x="4495800" y="5029200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77" name="Oval 76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78" name="Straight Arrow Connector 77"/>
              <p:cNvCxnSpPr>
                <a:stCxn id="77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78"/>
            <p:cNvGrpSpPr/>
            <p:nvPr/>
          </p:nvGrpSpPr>
          <p:grpSpPr>
            <a:xfrm>
              <a:off x="3276600" y="5106194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sp>
            <p:nvSpPr>
              <p:cNvPr id="80" name="Oval 79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81" name="Straight Arrow Connector 80"/>
              <p:cNvCxnSpPr>
                <a:stCxn id="80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81"/>
            <p:cNvGrpSpPr/>
            <p:nvPr/>
          </p:nvGrpSpPr>
          <p:grpSpPr>
            <a:xfrm>
              <a:off x="4953000" y="5410994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2700000"/>
              </a:camera>
              <a:lightRig rig="threePt" dir="t"/>
            </a:scene3d>
          </p:grpSpPr>
          <p:sp>
            <p:nvSpPr>
              <p:cNvPr id="83" name="Oval 82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84" name="Straight Arrow Connector 83"/>
              <p:cNvCxnSpPr>
                <a:stCxn id="83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84"/>
            <p:cNvGrpSpPr>
              <a:grpSpLocks/>
            </p:cNvGrpSpPr>
            <p:nvPr/>
          </p:nvGrpSpPr>
          <p:grpSpPr bwMode="auto">
            <a:xfrm>
              <a:off x="4495800" y="4495800"/>
              <a:ext cx="152400" cy="380206"/>
              <a:chOff x="3886200" y="4725194"/>
              <a:chExt cx="152400" cy="380206"/>
            </a:xfrm>
          </p:grpSpPr>
          <p:sp>
            <p:nvSpPr>
              <p:cNvPr id="23579" name="Oval 85"/>
              <p:cNvSpPr>
                <a:spLocks noChangeArrowheads="1"/>
              </p:cNvSpPr>
              <p:nvPr/>
            </p:nvSpPr>
            <p:spPr bwMode="auto">
              <a:xfrm>
                <a:off x="3886200" y="4952309"/>
                <a:ext cx="152400" cy="1524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altLang="zh-CN" sz="1800">
                  <a:solidFill>
                    <a:srgbClr val="FFFFFF"/>
                  </a:solidFill>
                  <a:latin typeface="Gill Sans" pitchFamily="-104" charset="0"/>
                  <a:ea typeface="ヒラギノ角ゴ ProN W3" pitchFamily="-104" charset="-128"/>
                  <a:cs typeface="ヒラギノ角ゴ ProN W3" pitchFamily="-104" charset="-128"/>
                </a:endParaRPr>
              </a:p>
            </p:txBody>
          </p:sp>
          <p:cxnSp>
            <p:nvCxnSpPr>
              <p:cNvPr id="23580" name="Straight Arrow Connector 86"/>
              <p:cNvCxnSpPr>
                <a:cxnSpLocks noChangeShapeType="1"/>
                <a:stCxn id="23579" idx="0"/>
              </p:cNvCxnSpPr>
              <p:nvPr/>
            </p:nvCxnSpPr>
            <p:spPr bwMode="auto">
              <a:xfrm rot="5400000" flipH="1" flipV="1">
                <a:off x="3848048" y="4837958"/>
                <a:ext cx="228703" cy="3175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3" name="Group 93"/>
            <p:cNvGrpSpPr/>
            <p:nvPr/>
          </p:nvGrpSpPr>
          <p:grpSpPr>
            <a:xfrm>
              <a:off x="4876800" y="5105400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11400000"/>
              </a:camera>
              <a:lightRig rig="threePt" dir="t"/>
            </a:scene3d>
          </p:grpSpPr>
          <p:sp>
            <p:nvSpPr>
              <p:cNvPr id="95" name="Oval 94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96" name="Straight Arrow Connector 95"/>
              <p:cNvCxnSpPr>
                <a:stCxn id="95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96"/>
            <p:cNvGrpSpPr>
              <a:grpSpLocks/>
            </p:cNvGrpSpPr>
            <p:nvPr/>
          </p:nvGrpSpPr>
          <p:grpSpPr bwMode="auto">
            <a:xfrm>
              <a:off x="4114800" y="5334794"/>
              <a:ext cx="152400" cy="380206"/>
              <a:chOff x="3886200" y="4725194"/>
              <a:chExt cx="152400" cy="380206"/>
            </a:xfrm>
          </p:grpSpPr>
          <p:sp>
            <p:nvSpPr>
              <p:cNvPr id="23577" name="Oval 97"/>
              <p:cNvSpPr>
                <a:spLocks noChangeArrowheads="1"/>
              </p:cNvSpPr>
              <p:nvPr/>
            </p:nvSpPr>
            <p:spPr bwMode="auto">
              <a:xfrm>
                <a:off x="3886200" y="4953483"/>
                <a:ext cx="152400" cy="1524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altLang="zh-CN" sz="1800">
                  <a:solidFill>
                    <a:srgbClr val="FFFFFF"/>
                  </a:solidFill>
                  <a:latin typeface="Gill Sans" pitchFamily="-104" charset="0"/>
                  <a:ea typeface="ヒラギノ角ゴ ProN W3" pitchFamily="-104" charset="-128"/>
                  <a:cs typeface="ヒラギノ角ゴ ProN W3" pitchFamily="-104" charset="-128"/>
                </a:endParaRPr>
              </a:p>
            </p:txBody>
          </p:sp>
          <p:cxnSp>
            <p:nvCxnSpPr>
              <p:cNvPr id="23578" name="Straight Arrow Connector 98"/>
              <p:cNvCxnSpPr>
                <a:cxnSpLocks noChangeShapeType="1"/>
                <a:stCxn id="23577" idx="0"/>
              </p:cNvCxnSpPr>
              <p:nvPr/>
            </p:nvCxnSpPr>
            <p:spPr bwMode="auto">
              <a:xfrm rot="5400000" flipH="1" flipV="1">
                <a:off x="3848048" y="4837544"/>
                <a:ext cx="228703" cy="3175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5" name="Group 99"/>
            <p:cNvGrpSpPr/>
            <p:nvPr/>
          </p:nvGrpSpPr>
          <p:grpSpPr>
            <a:xfrm>
              <a:off x="4419600" y="5867400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101" name="Oval 100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02" name="Straight Arrow Connector 101"/>
              <p:cNvCxnSpPr>
                <a:stCxn id="101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02"/>
            <p:cNvGrpSpPr/>
            <p:nvPr/>
          </p:nvGrpSpPr>
          <p:grpSpPr>
            <a:xfrm>
              <a:off x="4724400" y="5638800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12000000"/>
              </a:camera>
              <a:lightRig rig="threePt" dir="t"/>
            </a:scene3d>
          </p:grpSpPr>
          <p:sp>
            <p:nvSpPr>
              <p:cNvPr id="104" name="Oval 103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05" name="Straight Arrow Connector 104"/>
              <p:cNvCxnSpPr>
                <a:stCxn id="104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05"/>
            <p:cNvGrpSpPr/>
            <p:nvPr/>
          </p:nvGrpSpPr>
          <p:grpSpPr>
            <a:xfrm>
              <a:off x="5486400" y="5487194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14700000"/>
              </a:camera>
              <a:lightRig rig="threePt" dir="t"/>
            </a:scene3d>
          </p:grpSpPr>
          <p:sp>
            <p:nvSpPr>
              <p:cNvPr id="107" name="Oval 106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08" name="Straight Arrow Connector 107"/>
              <p:cNvCxnSpPr>
                <a:stCxn id="107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08"/>
            <p:cNvGrpSpPr/>
            <p:nvPr/>
          </p:nvGrpSpPr>
          <p:grpSpPr>
            <a:xfrm>
              <a:off x="5181600" y="4572000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18000000"/>
              </a:camera>
              <a:lightRig rig="threePt" dir="t"/>
            </a:scene3d>
          </p:grpSpPr>
          <p:sp>
            <p:nvSpPr>
              <p:cNvPr id="110" name="Oval 109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11" name="Straight Arrow Connector 110"/>
              <p:cNvCxnSpPr>
                <a:stCxn id="110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11"/>
            <p:cNvGrpSpPr/>
            <p:nvPr/>
          </p:nvGrpSpPr>
          <p:grpSpPr>
            <a:xfrm>
              <a:off x="5410200" y="4953000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16500000"/>
              </a:camera>
              <a:lightRig rig="threePt" dir="t"/>
            </a:scene3d>
          </p:grpSpPr>
          <p:sp>
            <p:nvSpPr>
              <p:cNvPr id="113" name="Oval 112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14" name="Straight Arrow Connector 113"/>
              <p:cNvCxnSpPr>
                <a:stCxn id="113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124"/>
          <p:cNvGrpSpPr>
            <a:grpSpLocks/>
          </p:cNvGrpSpPr>
          <p:nvPr/>
        </p:nvGrpSpPr>
        <p:grpSpPr bwMode="auto">
          <a:xfrm>
            <a:off x="5068888" y="4608513"/>
            <a:ext cx="3046412" cy="1319212"/>
            <a:chOff x="6019800" y="4648994"/>
            <a:chExt cx="3046974" cy="1319922"/>
          </a:xfrm>
        </p:grpSpPr>
        <p:grpSp>
          <p:nvGrpSpPr>
            <p:cNvPr id="31" name="Group 87"/>
            <p:cNvGrpSpPr/>
            <p:nvPr/>
          </p:nvGrpSpPr>
          <p:grpSpPr>
            <a:xfrm>
              <a:off x="6400800" y="5486400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15600000"/>
              </a:camera>
              <a:lightRig rig="threePt" dir="t"/>
            </a:scene3d>
          </p:grpSpPr>
          <p:sp>
            <p:nvSpPr>
              <p:cNvPr id="89" name="Oval 88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90" name="Straight Arrow Connector 89"/>
              <p:cNvCxnSpPr>
                <a:stCxn id="89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56" name="Group 90"/>
            <p:cNvGrpSpPr/>
            <p:nvPr/>
          </p:nvGrpSpPr>
          <p:grpSpPr>
            <a:xfrm>
              <a:off x="6705600" y="4724400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17100000"/>
              </a:camera>
              <a:lightRig rig="threePt" dir="t"/>
            </a:scene3d>
          </p:grpSpPr>
          <p:sp>
            <p:nvSpPr>
              <p:cNvPr id="92" name="Oval 91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93" name="Straight Arrow Connector 92"/>
              <p:cNvCxnSpPr>
                <a:stCxn id="92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57" name="Group 114"/>
            <p:cNvGrpSpPr/>
            <p:nvPr/>
          </p:nvGrpSpPr>
          <p:grpSpPr>
            <a:xfrm>
              <a:off x="6019800" y="4648994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18000000"/>
              </a:camera>
              <a:lightRig rig="threePt" dir="t"/>
            </a:scene3d>
          </p:grpSpPr>
          <p:sp>
            <p:nvSpPr>
              <p:cNvPr id="116" name="Oval 115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17" name="Straight Arrow Connector 116"/>
              <p:cNvCxnSpPr>
                <a:stCxn id="116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58" name="Group 117"/>
            <p:cNvGrpSpPr/>
            <p:nvPr/>
          </p:nvGrpSpPr>
          <p:grpSpPr>
            <a:xfrm>
              <a:off x="6324600" y="5029200"/>
              <a:ext cx="152400" cy="380206"/>
              <a:chOff x="3886200" y="4725194"/>
              <a:chExt cx="152400" cy="380206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119" name="Oval 118"/>
              <p:cNvSpPr/>
              <p:nvPr/>
            </p:nvSpPr>
            <p:spPr>
              <a:xfrm>
                <a:off x="38862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20" name="Straight Arrow Connector 119"/>
              <p:cNvCxnSpPr>
                <a:stCxn id="119" idx="0"/>
              </p:cNvCxnSpPr>
              <p:nvPr/>
            </p:nvCxnSpPr>
            <p:spPr>
              <a:xfrm rot="5400000" flipH="1" flipV="1">
                <a:off x="3848100" y="4838700"/>
                <a:ext cx="22860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35" name="TextBox 123"/>
            <p:cNvSpPr txBox="1">
              <a:spLocks noChangeArrowheads="1"/>
            </p:cNvSpPr>
            <p:nvPr/>
          </p:nvSpPr>
          <p:spPr bwMode="auto">
            <a:xfrm>
              <a:off x="6553199" y="4952523"/>
              <a:ext cx="2513575" cy="1016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168926"/>
                  </a:solidFill>
                  <a:latin typeface="Gill Sans" pitchFamily="1" charset="0"/>
                  <a:ea typeface="宋体" pitchFamily="1" charset="-122"/>
                  <a:cs typeface="宋体" pitchFamily="1" charset="-122"/>
                </a:rPr>
                <a:t>outside the medium</a:t>
              </a:r>
            </a:p>
            <a:p>
              <a:r>
                <a:rPr lang="en-US" sz="2000" dirty="0">
                  <a:solidFill>
                    <a:srgbClr val="168926"/>
                  </a:solidFill>
                  <a:latin typeface="Gill Sans" pitchFamily="1" charset="0"/>
                  <a:ea typeface="宋体" pitchFamily="1" charset="-122"/>
                  <a:cs typeface="宋体" pitchFamily="1" charset="-122"/>
                </a:rPr>
                <a:t>(below </a:t>
              </a:r>
              <a:r>
                <a:rPr lang="en-US" sz="2000" i="1" dirty="0" err="1">
                  <a:solidFill>
                    <a:srgbClr val="168926"/>
                  </a:solidFill>
                  <a:latin typeface="Gill Sans" pitchFamily="1" charset="0"/>
                  <a:ea typeface="宋体" pitchFamily="1" charset="-122"/>
                  <a:cs typeface="宋体" pitchFamily="1" charset="-122"/>
                </a:rPr>
                <a:t>T</a:t>
              </a:r>
              <a:r>
                <a:rPr lang="en-US" sz="2000" baseline="-25000" dirty="0" err="1">
                  <a:solidFill>
                    <a:srgbClr val="168926"/>
                  </a:solidFill>
                  <a:latin typeface="Gill Sans" pitchFamily="1" charset="0"/>
                  <a:ea typeface="宋体" pitchFamily="1" charset="-122"/>
                  <a:cs typeface="宋体" pitchFamily="1" charset="-122"/>
                </a:rPr>
                <a:t>c</a:t>
              </a:r>
              <a:r>
                <a:rPr lang="en-US" sz="2000" dirty="0">
                  <a:solidFill>
                    <a:srgbClr val="168926"/>
                  </a:solidFill>
                  <a:latin typeface="Gill Sans" pitchFamily="1" charset="0"/>
                  <a:ea typeface="宋体" pitchFamily="1" charset="-122"/>
                  <a:cs typeface="宋体" pitchFamily="1" charset="-122"/>
                </a:rPr>
                <a:t>), converted into hadrons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76201"/>
            <a:ext cx="8077200" cy="6993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 anchor="ctr"/>
          <a:lstStyle/>
          <a:p>
            <a:pPr algn="ctr" eaLnBrk="0" hangingPunct="0">
              <a:defRPr/>
            </a:pPr>
            <a:r>
              <a:rPr lang="en-US" sz="3200" b="1" kern="0" dirty="0" smtClean="0">
                <a:solidFill>
                  <a:srgbClr val="3366FF"/>
                </a:solidFill>
                <a:latin typeface="Calibri"/>
                <a:ea typeface="宋体" charset="-122"/>
                <a:cs typeface="+mj-cs"/>
                <a:sym typeface="Chalkboard" charset="0"/>
              </a:rPr>
              <a:t>Nuclear modification of hard probes</a:t>
            </a:r>
            <a:endParaRPr lang="en-US" sz="3200" b="1" kern="0" dirty="0">
              <a:solidFill>
                <a:srgbClr val="3366FF"/>
              </a:solidFill>
              <a:latin typeface="Calibri"/>
              <a:ea typeface="宋体" charset="-122"/>
              <a:cs typeface="+mj-cs"/>
              <a:sym typeface="Chalkboar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5527" y="3130838"/>
            <a:ext cx="8389406" cy="3516781"/>
            <a:chOff x="580974" y="3165563"/>
            <a:chExt cx="8389406" cy="3516781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79055" y="3165563"/>
              <a:ext cx="3688425" cy="808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253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54283" y="3353973"/>
              <a:ext cx="3311581" cy="300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TextBox 8"/>
            <p:cNvSpPr txBox="1">
              <a:spLocks noChangeArrowheads="1"/>
            </p:cNvSpPr>
            <p:nvPr/>
          </p:nvSpPr>
          <p:spPr bwMode="auto">
            <a:xfrm>
              <a:off x="4810246" y="6374369"/>
              <a:ext cx="4160134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Mueller et al., Ann. Rev. </a:t>
              </a:r>
              <a:r>
                <a:rPr lang="en-US" sz="1400" dirty="0" err="1"/>
                <a:t>Nucl</a:t>
              </a:r>
              <a:r>
                <a:rPr lang="en-US" sz="1400" dirty="0"/>
                <a:t>. Part. Sci. 62, 361 (2012)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0974" y="3786646"/>
              <a:ext cx="4664559" cy="2883849"/>
              <a:chOff x="2713054" y="1346700"/>
              <a:chExt cx="6276932" cy="3474798"/>
            </a:xfrm>
          </p:grpSpPr>
          <p:sp>
            <p:nvSpPr>
              <p:cNvPr id="11" name="Freeform 3"/>
              <p:cNvSpPr>
                <a:spLocks/>
              </p:cNvSpPr>
              <p:nvPr/>
            </p:nvSpPr>
            <p:spPr bwMode="auto">
              <a:xfrm>
                <a:off x="3276600" y="1524000"/>
                <a:ext cx="3124200" cy="2895600"/>
              </a:xfrm>
              <a:custGeom>
                <a:avLst/>
                <a:gdLst>
                  <a:gd name="T0" fmla="*/ 0 w 1968"/>
                  <a:gd name="T1" fmla="*/ 0 h 1824"/>
                  <a:gd name="T2" fmla="*/ 0 w 1968"/>
                  <a:gd name="T3" fmla="*/ 1824 h 1824"/>
                  <a:gd name="T4" fmla="*/ 1968 w 1968"/>
                  <a:gd name="T5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8" h="1824">
                    <a:moveTo>
                      <a:pt x="0" y="0"/>
                    </a:moveTo>
                    <a:lnTo>
                      <a:pt x="0" y="1824"/>
                    </a:lnTo>
                    <a:lnTo>
                      <a:pt x="1968" y="182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3810000" y="1600200"/>
                <a:ext cx="2514600" cy="2286000"/>
              </a:xfrm>
              <a:custGeom>
                <a:avLst/>
                <a:gdLst>
                  <a:gd name="T0" fmla="*/ 0 w 1584"/>
                  <a:gd name="T1" fmla="*/ 0 h 1440"/>
                  <a:gd name="T2" fmla="*/ 480 w 1584"/>
                  <a:gd name="T3" fmla="*/ 816 h 1440"/>
                  <a:gd name="T4" fmla="*/ 1584 w 1584"/>
                  <a:gd name="T5" fmla="*/ 144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84" h="1440">
                    <a:moveTo>
                      <a:pt x="0" y="0"/>
                    </a:moveTo>
                    <a:cubicBezTo>
                      <a:pt x="108" y="288"/>
                      <a:pt x="216" y="576"/>
                      <a:pt x="480" y="816"/>
                    </a:cubicBezTo>
                    <a:cubicBezTo>
                      <a:pt x="744" y="1056"/>
                      <a:pt x="1164" y="1248"/>
                      <a:pt x="1584" y="1440"/>
                    </a:cubicBezTo>
                  </a:path>
                </a:pathLst>
              </a:custGeom>
              <a:noFill/>
              <a:ln w="19050" cmpd="sng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3581400" y="1905000"/>
                <a:ext cx="2514601" cy="2285999"/>
              </a:xfrm>
              <a:custGeom>
                <a:avLst/>
                <a:gdLst>
                  <a:gd name="T0" fmla="*/ 0 w 1584"/>
                  <a:gd name="T1" fmla="*/ 0 h 1440"/>
                  <a:gd name="T2" fmla="*/ 480 w 1584"/>
                  <a:gd name="T3" fmla="*/ 816 h 1440"/>
                  <a:gd name="T4" fmla="*/ 1584 w 1584"/>
                  <a:gd name="T5" fmla="*/ 144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84" h="1440">
                    <a:moveTo>
                      <a:pt x="0" y="0"/>
                    </a:moveTo>
                    <a:cubicBezTo>
                      <a:pt x="108" y="288"/>
                      <a:pt x="216" y="576"/>
                      <a:pt x="480" y="816"/>
                    </a:cubicBezTo>
                    <a:cubicBezTo>
                      <a:pt x="744" y="1056"/>
                      <a:pt x="1164" y="1248"/>
                      <a:pt x="1584" y="1440"/>
                    </a:cubicBezTo>
                  </a:path>
                </a:pathLst>
              </a:custGeom>
              <a:noFill/>
              <a:ln w="19050" cmpd="sng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4842333" y="2720703"/>
                <a:ext cx="731690" cy="4450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 err="1" smtClean="0">
                    <a:solidFill>
                      <a:srgbClr val="002060"/>
                    </a:solidFill>
                  </a:rPr>
                  <a:t>p+p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3839352" y="3275015"/>
                <a:ext cx="62709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 smtClean="0">
                    <a:solidFill>
                      <a:srgbClr val="CC0000"/>
                    </a:solidFill>
                  </a:rPr>
                  <a:t>A+A</a:t>
                </a:r>
                <a:endParaRPr lang="en-US" altLang="en-US" sz="1800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6187776" y="4393329"/>
                <a:ext cx="483624" cy="428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dirty="0" err="1">
                    <a:solidFill>
                      <a:schemeClr val="tx1"/>
                    </a:solidFill>
                  </a:rPr>
                  <a:t>p</a:t>
                </a:r>
                <a:r>
                  <a:rPr lang="en-US" altLang="en-US" sz="1600" baseline="-25000" dirty="0" err="1">
                    <a:solidFill>
                      <a:schemeClr val="tx1"/>
                    </a:solidFill>
                  </a:rPr>
                  <a:t>T</a:t>
                </a:r>
                <a:endParaRPr lang="en-US" altLang="en-US" sz="16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2016183" y="2043571"/>
                <a:ext cx="1849322" cy="455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dirty="0" smtClean="0">
                    <a:solidFill>
                      <a:schemeClr val="tx1"/>
                    </a:solidFill>
                  </a:rPr>
                  <a:t>1/</a:t>
                </a:r>
                <a:r>
                  <a:rPr lang="en-US" altLang="en-US" sz="1600" dirty="0" err="1" smtClean="0">
                    <a:solidFill>
                      <a:schemeClr val="tx1"/>
                    </a:solidFill>
                  </a:rPr>
                  <a:t>N</a:t>
                </a:r>
                <a:r>
                  <a:rPr lang="en-US" altLang="en-US" sz="1600" baseline="-25000" dirty="0" err="1" smtClean="0">
                    <a:solidFill>
                      <a:schemeClr val="tx1"/>
                    </a:solidFill>
                  </a:rPr>
                  <a:t>bin</a:t>
                </a:r>
                <a:r>
                  <a:rPr lang="en-US" altLang="en-US" sz="1600" dirty="0" smtClean="0">
                    <a:solidFill>
                      <a:schemeClr val="tx1"/>
                    </a:solidFill>
                  </a:rPr>
                  <a:t> d</a:t>
                </a:r>
                <a:r>
                  <a:rPr lang="en-US" altLang="en-US" sz="1600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1600" dirty="0" smtClean="0">
                    <a:solidFill>
                      <a:schemeClr val="tx1"/>
                    </a:solidFill>
                  </a:rPr>
                  <a:t>N/d</a:t>
                </a:r>
                <a:r>
                  <a:rPr lang="en-US" altLang="en-US" sz="1600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16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altLang="en-US" sz="1600" baseline="-25000" dirty="0" smtClean="0">
                    <a:solidFill>
                      <a:schemeClr val="tx1"/>
                    </a:solidFill>
                  </a:rPr>
                  <a:t>T</a:t>
                </a:r>
                <a:endParaRPr lang="en-US" altLang="en-US" sz="16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H="1" flipV="1">
                <a:off x="4003675" y="2652715"/>
                <a:ext cx="292099" cy="142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flipH="1">
                <a:off x="5286375" y="3437574"/>
                <a:ext cx="0" cy="3200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4587616" y="2031778"/>
                <a:ext cx="2155569" cy="7046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600" dirty="0"/>
                  <a:t>e</a:t>
                </a:r>
                <a:r>
                  <a:rPr lang="en-US" altLang="en-US" sz="1600" dirty="0" smtClean="0"/>
                  <a:t>nergy loss shifts </a:t>
                </a:r>
                <a:r>
                  <a:rPr lang="en-US" altLang="en-US" sz="1600" dirty="0"/>
                  <a:t>spectrum to left</a:t>
                </a: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V="1">
                <a:off x="4126178" y="2361862"/>
                <a:ext cx="385238" cy="2141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6381582" y="3096952"/>
                <a:ext cx="2608404" cy="100128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600" dirty="0" smtClean="0"/>
                  <a:t>medium absorption shifts spectrum downwards</a:t>
                </a:r>
                <a:endParaRPr lang="en-US" altLang="en-US" sz="1600" dirty="0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 flipH="1" flipV="1">
                <a:off x="5378148" y="3613150"/>
                <a:ext cx="841393" cy="247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" name="Frame 25"/>
          <p:cNvSpPr/>
          <p:nvPr/>
        </p:nvSpPr>
        <p:spPr>
          <a:xfrm>
            <a:off x="294074" y="2928394"/>
            <a:ext cx="8664731" cy="3796495"/>
          </a:xfrm>
          <a:prstGeom prst="frame">
            <a:avLst>
              <a:gd name="adj1" fmla="val 926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1038" y="1016870"/>
            <a:ext cx="24563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Compare probes with and without medium modification and infer properties of </a:t>
            </a:r>
            <a:r>
              <a:rPr lang="en-US" sz="200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 nuclear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matter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267" y="830288"/>
            <a:ext cx="5291778" cy="1944750"/>
            <a:chOff x="479117" y="807138"/>
            <a:chExt cx="5291778" cy="1944750"/>
          </a:xfrm>
        </p:grpSpPr>
        <p:pic>
          <p:nvPicPr>
            <p:cNvPr id="22530" name="Picture 5" descr="p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4248" y="853728"/>
              <a:ext cx="2286443" cy="1898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1" name="Picture 4" descr="A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70427" y="915839"/>
              <a:ext cx="2300468" cy="179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479117" y="807138"/>
              <a:ext cx="68150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000" dirty="0" err="1" smtClean="0">
                  <a:solidFill>
                    <a:srgbClr val="002060"/>
                  </a:solidFill>
                </a:rPr>
                <a:t>p+p</a:t>
              </a:r>
              <a:endParaRPr lang="en-US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3277503" y="859059"/>
              <a:ext cx="61106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smtClean="0">
                  <a:solidFill>
                    <a:srgbClr val="CC0000"/>
                  </a:solidFill>
                </a:rPr>
                <a:t>A+A</a:t>
              </a:r>
              <a:endParaRPr lang="en-US" altLang="en-US" sz="2000" dirty="0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061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8906" y="795898"/>
            <a:ext cx="8271737" cy="1183427"/>
          </a:xfrm>
        </p:spPr>
        <p:txBody>
          <a:bodyPr>
            <a:noAutofit/>
          </a:bodyPr>
          <a:lstStyle/>
          <a:p>
            <a:r>
              <a:rPr lang="en-US" altLang="zh-CN" sz="3400" b="1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Outline</a:t>
            </a:r>
            <a:endParaRPr lang="en-US" altLang="zh-CN" sz="34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085" y="2451029"/>
            <a:ext cx="7775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Arial"/>
              <a:buChar char="•"/>
            </a:pPr>
            <a:r>
              <a:rPr lang="en-US" altLang="zh-CN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宋体" charset="0"/>
                <a:cs typeface="宋体" charset="0"/>
              </a:rPr>
              <a:t>Part I: Basics of Monte-Carlo Sampling</a:t>
            </a:r>
          </a:p>
          <a:p>
            <a:pPr marL="360000" indent="-360000">
              <a:buFont typeface="Arial"/>
              <a:buChar char="•"/>
            </a:pPr>
            <a:endParaRPr lang="en-US" altLang="zh-CN" sz="2400" b="1" dirty="0" smtClean="0">
              <a:solidFill>
                <a:schemeClr val="tx2">
                  <a:lumMod val="75000"/>
                  <a:lumOff val="25000"/>
                </a:schemeClr>
              </a:solidFill>
              <a:ea typeface="宋体" charset="0"/>
              <a:cs typeface="宋体" charset="0"/>
            </a:endParaRPr>
          </a:p>
          <a:p>
            <a:pPr marL="360000" indent="-360000">
              <a:buFont typeface="Arial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  <a:ea typeface="宋体" charset="0"/>
                <a:cs typeface="宋体" charset="0"/>
              </a:rPr>
              <a:t>Part II: One example of jet Monte-Carlo (LBT model)</a:t>
            </a:r>
          </a:p>
          <a:p>
            <a:pPr marL="360000" indent="-360000">
              <a:buFont typeface="Arial"/>
              <a:buChar char="•"/>
            </a:pPr>
            <a:endParaRPr lang="en-US" altLang="zh-CN" sz="2400" b="1" dirty="0" smtClean="0">
              <a:solidFill>
                <a:srgbClr val="FF0000"/>
              </a:solidFill>
              <a:ea typeface="宋体" charset="0"/>
              <a:cs typeface="宋体" charset="0"/>
            </a:endParaRPr>
          </a:p>
          <a:p>
            <a:pPr marL="360000" indent="-360000">
              <a:buFont typeface="Arial"/>
              <a:buChar char="•"/>
            </a:pPr>
            <a:r>
              <a:rPr lang="en-US" altLang="zh-CN" sz="2400" b="1" dirty="0" smtClean="0">
                <a:ea typeface="宋体" charset="0"/>
                <a:cs typeface="宋体" charset="0"/>
              </a:rPr>
              <a:t>Part III: Multi-stage jet evolution within JETSCAPE</a:t>
            </a:r>
          </a:p>
        </p:txBody>
      </p:sp>
    </p:spTree>
    <p:extLst>
      <p:ext uri="{BB962C8B-B14F-4D97-AF65-F5344CB8AC3E}">
        <p14:creationId xmlns:p14="http://schemas.microsoft.com/office/powerpoint/2010/main" val="18070616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93763" y="560388"/>
            <a:ext cx="7358062" cy="1116012"/>
          </a:xfrm>
        </p:spPr>
        <p:txBody>
          <a:bodyPr/>
          <a:lstStyle/>
          <a:p>
            <a:pPr eaLnBrk="1" hangingPunct="1"/>
            <a:r>
              <a:rPr altLang="zh-CN" sz="3200" dirty="0">
                <a:latin typeface="Calibri" pitchFamily="1" charset="0"/>
                <a:ea typeface="宋体" pitchFamily="1" charset="-122"/>
                <a:cs typeface="宋体" pitchFamily="1" charset="-122"/>
              </a:rPr>
              <a:t>Simultaneous </a:t>
            </a:r>
            <a:r>
              <a:rPr lang="en-US" altLang="zh-CN" sz="320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d</a:t>
            </a:r>
            <a:r>
              <a:rPr altLang="zh-CN" sz="320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escription </a:t>
            </a:r>
            <a:r>
              <a:rPr altLang="zh-CN" sz="3200" dirty="0">
                <a:latin typeface="Calibri" pitchFamily="1" charset="0"/>
                <a:ea typeface="宋体" pitchFamily="1" charset="-122"/>
                <a:cs typeface="宋体" pitchFamily="1" charset="-122"/>
              </a:rPr>
              <a:t>of </a:t>
            </a:r>
            <a:r>
              <a:rPr altLang="zh-CN" sz="3200" i="1" dirty="0">
                <a:latin typeface="Calibri" pitchFamily="1" charset="0"/>
                <a:ea typeface="宋体" pitchFamily="1" charset="-122"/>
                <a:cs typeface="宋体" pitchFamily="1" charset="-122"/>
              </a:rPr>
              <a:t>D</a:t>
            </a:r>
            <a:r>
              <a:rPr altLang="zh-CN" sz="3200" dirty="0">
                <a:latin typeface="Calibri" pitchFamily="1" charset="0"/>
                <a:ea typeface="宋体" pitchFamily="1" charset="-122"/>
                <a:cs typeface="宋体" pitchFamily="1" charset="-122"/>
              </a:rPr>
              <a:t> and </a:t>
            </a:r>
            <a:r>
              <a:rPr altLang="zh-CN" sz="3200" i="1" dirty="0">
                <a:latin typeface="Calibri" pitchFamily="1" charset="0"/>
                <a:ea typeface="宋体" pitchFamily="1" charset="-122"/>
                <a:cs typeface="宋体" pitchFamily="1" charset="-122"/>
              </a:rPr>
              <a:t>π</a:t>
            </a:r>
            <a:r>
              <a:rPr altLang="zh-CN" sz="3200" dirty="0">
                <a:latin typeface="Calibri" pitchFamily="1" charset="0"/>
                <a:ea typeface="宋体" pitchFamily="1" charset="-122"/>
                <a:cs typeface="宋体" pitchFamily="1" charset="-122"/>
              </a:rPr>
              <a:t> </a:t>
            </a:r>
            <a:r>
              <a:rPr altLang="zh-CN" sz="3200" i="1" dirty="0">
                <a:latin typeface="Calibri" pitchFamily="1" charset="0"/>
                <a:ea typeface="宋体" pitchFamily="1" charset="-122"/>
                <a:cs typeface="宋体" pitchFamily="1" charset="-122"/>
              </a:rPr>
              <a:t>R</a:t>
            </a:r>
            <a:r>
              <a:rPr altLang="zh-CN" sz="3200" baseline="-25000" dirty="0">
                <a:latin typeface="Calibri" pitchFamily="1" charset="0"/>
                <a:ea typeface="宋体" pitchFamily="1" charset="-122"/>
                <a:cs typeface="宋体" pitchFamily="1" charset="-122"/>
              </a:rPr>
              <a:t>AA</a:t>
            </a:r>
            <a:r>
              <a:rPr altLang="zh-CN" sz="3200" dirty="0">
                <a:latin typeface="Calibri" pitchFamily="1" charset="0"/>
                <a:ea typeface="宋体" pitchFamily="1" charset="-122"/>
                <a:cs typeface="宋体" pitchFamily="1" charset="-122"/>
              </a:rPr>
              <a:t> in 200 GeV Au-Au </a:t>
            </a:r>
            <a:r>
              <a:rPr lang="en-US" altLang="zh-CN" sz="320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c</a:t>
            </a:r>
            <a:r>
              <a:rPr altLang="zh-CN" sz="320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ollisions</a:t>
            </a:r>
            <a:endParaRPr altLang="zh-CN" sz="3200" dirty="0">
              <a:latin typeface="Calibri" pitchFamily="1" charset="0"/>
              <a:ea typeface="宋体" pitchFamily="1" charset="-122"/>
              <a:cs typeface="宋体" pitchFamily="1" charset="-122"/>
            </a:endParaRPr>
          </a:p>
        </p:txBody>
      </p:sp>
      <p:pic>
        <p:nvPicPr>
          <p:cNvPr id="28675" name="Picture 3" descr="plot-eloss_cD5-LHC-0-7d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790700"/>
            <a:ext cx="5532437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plot-RAA-pion-27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03400"/>
            <a:ext cx="5532438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plot-eloss_cD5-LHC-0-7d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790700"/>
            <a:ext cx="5532437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893763" y="560388"/>
            <a:ext cx="7358062" cy="1116012"/>
          </a:xfrm>
        </p:spPr>
        <p:txBody>
          <a:bodyPr/>
          <a:lstStyle/>
          <a:p>
            <a:pPr eaLnBrk="1" hangingPunct="1"/>
            <a:r>
              <a:rPr altLang="zh-CN" sz="3200" dirty="0">
                <a:latin typeface="Calibri" pitchFamily="1" charset="0"/>
                <a:ea typeface="宋体" pitchFamily="1" charset="-122"/>
                <a:cs typeface="宋体" pitchFamily="1" charset="-122"/>
              </a:rPr>
              <a:t>Simultaneous </a:t>
            </a:r>
            <a:r>
              <a:rPr lang="en-US" altLang="zh-CN" sz="320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d</a:t>
            </a:r>
            <a:r>
              <a:rPr altLang="zh-CN" sz="320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escription </a:t>
            </a:r>
            <a:r>
              <a:rPr altLang="zh-CN" sz="3200" dirty="0">
                <a:latin typeface="Calibri" pitchFamily="1" charset="0"/>
                <a:ea typeface="宋体" pitchFamily="1" charset="-122"/>
                <a:cs typeface="宋体" pitchFamily="1" charset="-122"/>
              </a:rPr>
              <a:t>of </a:t>
            </a:r>
            <a:r>
              <a:rPr altLang="zh-CN" sz="3200" i="1" dirty="0">
                <a:latin typeface="Calibri" pitchFamily="1" charset="0"/>
                <a:ea typeface="宋体" pitchFamily="1" charset="-122"/>
                <a:cs typeface="宋体" pitchFamily="1" charset="-122"/>
              </a:rPr>
              <a:t>D</a:t>
            </a:r>
            <a:r>
              <a:rPr altLang="zh-CN" sz="3200" dirty="0">
                <a:latin typeface="Calibri" pitchFamily="1" charset="0"/>
                <a:ea typeface="宋体" pitchFamily="1" charset="-122"/>
                <a:cs typeface="宋体" pitchFamily="1" charset="-122"/>
              </a:rPr>
              <a:t> and </a:t>
            </a:r>
            <a:r>
              <a:rPr altLang="zh-CN" sz="3200" i="1" dirty="0">
                <a:latin typeface="Calibri" pitchFamily="1" charset="0"/>
                <a:ea typeface="宋体" pitchFamily="1" charset="-122"/>
                <a:cs typeface="宋体" pitchFamily="1" charset="-122"/>
              </a:rPr>
              <a:t>π</a:t>
            </a:r>
            <a:r>
              <a:rPr altLang="zh-CN" sz="3200" dirty="0">
                <a:latin typeface="Calibri" pitchFamily="1" charset="0"/>
                <a:ea typeface="宋体" pitchFamily="1" charset="-122"/>
                <a:cs typeface="宋体" pitchFamily="1" charset="-122"/>
              </a:rPr>
              <a:t> </a:t>
            </a:r>
            <a:r>
              <a:rPr altLang="zh-CN" sz="3200" i="1" dirty="0">
                <a:latin typeface="Calibri" pitchFamily="1" charset="0"/>
                <a:ea typeface="宋体" pitchFamily="1" charset="-122"/>
                <a:cs typeface="宋体" pitchFamily="1" charset="-122"/>
              </a:rPr>
              <a:t>R</a:t>
            </a:r>
            <a:r>
              <a:rPr altLang="zh-CN" sz="3200" baseline="-25000" dirty="0">
                <a:latin typeface="Calibri" pitchFamily="1" charset="0"/>
                <a:ea typeface="宋体" pitchFamily="1" charset="-122"/>
                <a:cs typeface="宋体" pitchFamily="1" charset="-122"/>
              </a:rPr>
              <a:t>AA</a:t>
            </a:r>
            <a:r>
              <a:rPr altLang="zh-CN" sz="3200" dirty="0">
                <a:latin typeface="Calibri" pitchFamily="1" charset="0"/>
                <a:ea typeface="宋体" pitchFamily="1" charset="-122"/>
                <a:cs typeface="宋体" pitchFamily="1" charset="-122"/>
              </a:rPr>
              <a:t> in 2.76 TeV Pb-Pb </a:t>
            </a:r>
            <a:r>
              <a:rPr lang="en-US" altLang="zh-CN" sz="320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c</a:t>
            </a:r>
            <a:r>
              <a:rPr altLang="zh-CN" sz="320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ollisions</a:t>
            </a:r>
            <a:endParaRPr altLang="zh-CN" sz="3200" dirty="0">
              <a:latin typeface="Calibri" pitchFamily="1" charset="0"/>
              <a:ea typeface="宋体" pitchFamily="1" charset="-122"/>
              <a:cs typeface="宋体" pitchFamily="1" charset="-122"/>
            </a:endParaRPr>
          </a:p>
        </p:txBody>
      </p:sp>
      <p:pic>
        <p:nvPicPr>
          <p:cNvPr id="29700" name="Picture 5" descr="plot-RAA-pion-27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03400"/>
            <a:ext cx="5532438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1381" y="12700"/>
            <a:ext cx="7358062" cy="90170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latin typeface="Calibri" pitchFamily="1" charset="0"/>
                <a:ea typeface="宋体" pitchFamily="1" charset="-122"/>
                <a:cs typeface="宋体" pitchFamily="1" charset="-122"/>
              </a:rPr>
              <a:t>Other observables from LBT calculation</a:t>
            </a:r>
            <a:endParaRPr altLang="zh-CN" sz="3200" dirty="0">
              <a:latin typeface="Calibri" pitchFamily="1" charset="0"/>
              <a:ea typeface="宋体" pitchFamily="1" charset="-122"/>
              <a:cs typeface="宋体" pitchFamily="1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7193" y="725549"/>
            <a:ext cx="5486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[ </a:t>
            </a:r>
            <a:r>
              <a:rPr lang="en-US" sz="2000" smtClean="0"/>
              <a:t>Wei Chen’s </a:t>
            </a:r>
            <a:r>
              <a:rPr lang="en-US" sz="2000" dirty="0" smtClean="0"/>
              <a:t>talk </a:t>
            </a:r>
            <a:r>
              <a:rPr lang="en-US" sz="2000" smtClean="0"/>
              <a:t>on </a:t>
            </a:r>
            <a:r>
              <a:rPr lang="en-US" sz="2000" smtClean="0"/>
              <a:t>1/7 </a:t>
            </a:r>
            <a:r>
              <a:rPr lang="en-US" sz="2000" dirty="0" smtClean="0"/>
              <a:t>and  Tan Luo’s talk on 1/7 ]</a:t>
            </a:r>
            <a:endParaRPr lang="en-US" sz="2000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6" y="1629166"/>
            <a:ext cx="4152794" cy="2156034"/>
          </a:xfrm>
        </p:spPr>
      </p:pic>
      <p:sp>
        <p:nvSpPr>
          <p:cNvPr id="9" name="TextBox 8"/>
          <p:cNvSpPr txBox="1"/>
          <p:nvPr/>
        </p:nvSpPr>
        <p:spPr>
          <a:xfrm>
            <a:off x="847202" y="1267156"/>
            <a:ext cx="3731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Nuclear modification of single jets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57342" y="4185310"/>
            <a:ext cx="2510998" cy="2498863"/>
            <a:chOff x="9784" y="4098489"/>
            <a:chExt cx="2510998" cy="2498863"/>
          </a:xfrm>
        </p:grpSpPr>
        <p:graphicFrame>
          <p:nvGraphicFramePr>
            <p:cNvPr id="10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809845"/>
                </p:ext>
              </p:extLst>
            </p:nvPr>
          </p:nvGraphicFramePr>
          <p:xfrm>
            <a:off x="9784" y="4170497"/>
            <a:ext cx="2510998" cy="2426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Acrobat Document" r:id="rId4" imgW="5400259" imgH="5219437" progId="AcroExch.Document.11">
                    <p:embed/>
                  </p:oleObj>
                </mc:Choice>
                <mc:Fallback>
                  <p:oleObj name="Acrobat Document" r:id="rId4" imgW="5400259" imgH="5219437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84" y="4170497"/>
                          <a:ext cx="2510998" cy="24268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3562178"/>
                </p:ext>
              </p:extLst>
            </p:nvPr>
          </p:nvGraphicFramePr>
          <p:xfrm>
            <a:off x="594638" y="4098489"/>
            <a:ext cx="1447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Equation" r:id="rId6" imgW="1447560" imgH="228600" progId="Equation.DSMT4">
                    <p:embed/>
                  </p:oleObj>
                </mc:Choice>
                <mc:Fallback>
                  <p:oleObj name="Equation" r:id="rId6" imgW="14475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4638" y="4098489"/>
                          <a:ext cx="14478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40079" y="4402725"/>
              <a:ext cx="1020704" cy="82285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457342" y="3796404"/>
            <a:ext cx="2516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Photon-jet asymmetry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5936" y="2240547"/>
            <a:ext cx="3786728" cy="43213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41836" y="1543411"/>
            <a:ext cx="353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Nuclear modification of gamma-triggered hadron yields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92081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278" y="1976998"/>
            <a:ext cx="8271737" cy="1183427"/>
          </a:xfrm>
        </p:spPr>
        <p:txBody>
          <a:bodyPr>
            <a:noAutofit/>
          </a:bodyPr>
          <a:lstStyle/>
          <a:p>
            <a: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Part III: Multi-stage jet evolution </a:t>
            </a:r>
            <a:b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</a:br>
            <a: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within JETSCAPE</a:t>
            </a:r>
            <a:endParaRPr lang="en-US" altLang="zh-CN" sz="34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30969" y="4243817"/>
            <a:ext cx="81389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SC </a:t>
            </a:r>
            <a:r>
              <a:rPr lang="en-US" sz="2200" i="1" dirty="0" smtClean="0"/>
              <a:t>et al</a:t>
            </a:r>
            <a:r>
              <a:rPr lang="en-US" sz="2200" dirty="0" smtClean="0"/>
              <a:t>., (JETSCAPE Collaboration), </a:t>
            </a:r>
            <a:r>
              <a:rPr lang="is-IS" sz="2200" dirty="0" smtClean="0"/>
              <a:t>Phys. Rev. C96 (2017) 2, 024909</a:t>
            </a:r>
          </a:p>
          <a:p>
            <a:r>
              <a:rPr lang="en-US" sz="2200" dirty="0"/>
              <a:t>SC, A. </a:t>
            </a:r>
            <a:r>
              <a:rPr lang="en-US" sz="2200" dirty="0" err="1"/>
              <a:t>Majumder</a:t>
            </a:r>
            <a:r>
              <a:rPr lang="en-US" sz="2200" dirty="0"/>
              <a:t>, G.-Y. Qin and C. Shen, arXiv:1711.09053. </a:t>
            </a:r>
            <a:endParaRPr lang="is-IS" sz="2200" dirty="0" smtClean="0"/>
          </a:p>
          <a:p>
            <a:endParaRPr lang="en-US" altLang="zh-CN" sz="2200" dirty="0" smtClean="0">
              <a:solidFill>
                <a:srgbClr val="0000FF"/>
              </a:solidFill>
              <a:latin typeface="Calibri" pitchFamily="1" charset="0"/>
              <a:ea typeface="宋体" pitchFamily="1" charset="-122"/>
              <a:cs typeface="宋体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55436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9256" y="21952"/>
            <a:ext cx="8549893" cy="933541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Quantum Effects</a:t>
            </a:r>
            <a:endParaRPr lang="en-US" altLang="zh-CN" sz="32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4148" y="846518"/>
            <a:ext cx="8080106" cy="6001643"/>
            <a:chOff x="624148" y="846518"/>
            <a:chExt cx="8080106" cy="6001643"/>
          </a:xfrm>
        </p:grpSpPr>
        <p:sp>
          <p:nvSpPr>
            <p:cNvPr id="2" name="TextBox 1"/>
            <p:cNvSpPr txBox="1"/>
            <p:nvPr/>
          </p:nvSpPr>
          <p:spPr>
            <a:xfrm>
              <a:off x="624148" y="846518"/>
              <a:ext cx="8080106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 smtClean="0">
                  <a:solidFill>
                    <a:srgbClr val="0048DC"/>
                  </a:solidFill>
                </a:rPr>
                <a:t>Particles in current transport models are usually on-shell </a:t>
              </a:r>
            </a:p>
            <a:p>
              <a:pPr>
                <a:spcBef>
                  <a:spcPts val="300"/>
                </a:spcBef>
              </a:pPr>
              <a:endParaRPr lang="en-US" sz="2200" dirty="0">
                <a:solidFill>
                  <a:srgbClr val="002060"/>
                </a:solidFill>
              </a:endParaRPr>
            </a:p>
            <a:p>
              <a:pPr>
                <a:spcBef>
                  <a:spcPts val="300"/>
                </a:spcBef>
              </a:pPr>
              <a:endParaRPr lang="en-US" sz="2200" dirty="0" smtClean="0">
                <a:solidFill>
                  <a:srgbClr val="D40000"/>
                </a:solidFill>
              </a:endParaRPr>
            </a:p>
            <a:p>
              <a:pPr>
                <a:lnSpc>
                  <a:spcPts val="3000"/>
                </a:lnSpc>
                <a:spcBef>
                  <a:spcPts val="300"/>
                </a:spcBef>
              </a:pPr>
              <a:r>
                <a:rPr lang="en-US" sz="2200" dirty="0" smtClean="0">
                  <a:solidFill>
                    <a:srgbClr val="D40000"/>
                  </a:solidFill>
                </a:rPr>
                <a:t>Quantum fluctuation allows particles to be off-shell (virtual)</a:t>
              </a:r>
            </a:p>
            <a:p>
              <a:pPr>
                <a:lnSpc>
                  <a:spcPts val="3000"/>
                </a:lnSpc>
                <a:spcBef>
                  <a:spcPts val="300"/>
                </a:spcBef>
              </a:pPr>
              <a:endParaRPr lang="en-US" sz="2200" dirty="0">
                <a:solidFill>
                  <a:srgbClr val="D40000"/>
                </a:solidFill>
              </a:endParaRPr>
            </a:p>
            <a:p>
              <a:pPr>
                <a:lnSpc>
                  <a:spcPts val="3000"/>
                </a:lnSpc>
                <a:spcBef>
                  <a:spcPts val="300"/>
                </a:spcBef>
              </a:pPr>
              <a:r>
                <a:rPr lang="en-US" sz="2200" dirty="0" smtClean="0">
                  <a:solidFill>
                    <a:srgbClr val="D40000"/>
                  </a:solidFill>
                </a:rPr>
                <a:t>within a finite splitting time</a:t>
              </a:r>
            </a:p>
            <a:p>
              <a:pPr>
                <a:spcBef>
                  <a:spcPts val="300"/>
                </a:spcBef>
              </a:pPr>
              <a:endParaRPr lang="en-US" sz="2200" dirty="0" smtClean="0">
                <a:solidFill>
                  <a:srgbClr val="008000"/>
                </a:solidFill>
              </a:endParaRPr>
            </a:p>
            <a:p>
              <a:pPr>
                <a:spcBef>
                  <a:spcPts val="300"/>
                </a:spcBef>
              </a:pPr>
              <a:endParaRPr lang="en-US" sz="2200" dirty="0" smtClean="0">
                <a:solidFill>
                  <a:srgbClr val="008000"/>
                </a:solidFill>
              </a:endParaRPr>
            </a:p>
            <a:p>
              <a:pPr>
                <a:spcBef>
                  <a:spcPts val="300"/>
                </a:spcBef>
              </a:pPr>
              <a:r>
                <a:rPr lang="en-US" sz="2200" dirty="0" smtClean="0">
                  <a:solidFill>
                    <a:srgbClr val="008000"/>
                  </a:solidFill>
                </a:rPr>
                <a:t>Partons produced in energetic collisions usually start with high virtuality (</a:t>
              </a:r>
              <a:r>
                <a:rPr lang="en-US" sz="2200" i="1" dirty="0" smtClean="0">
                  <a:solidFill>
                    <a:srgbClr val="008000"/>
                  </a:solidFill>
                </a:rPr>
                <a:t>Q </a:t>
              </a:r>
              <a:r>
                <a:rPr lang="en-US" sz="2200" dirty="0" smtClean="0">
                  <a:solidFill>
                    <a:srgbClr val="008000"/>
                  </a:solidFill>
                </a:rPr>
                <a:t>&gt; 0) and then evolve back to shell after several splittings  </a:t>
              </a:r>
              <a:endParaRPr lang="en-US" sz="2200" dirty="0">
                <a:solidFill>
                  <a:srgbClr val="008000"/>
                </a:solidFill>
              </a:endParaRPr>
            </a:p>
            <a:p>
              <a:pPr>
                <a:spcBef>
                  <a:spcPts val="300"/>
                </a:spcBef>
              </a:pPr>
              <a:endParaRPr lang="en-US" sz="1000" dirty="0" smtClean="0">
                <a:solidFill>
                  <a:srgbClr val="008000"/>
                </a:solidFill>
              </a:endParaRPr>
            </a:p>
            <a:p>
              <a:pPr>
                <a:spcBef>
                  <a:spcPts val="300"/>
                </a:spcBef>
              </a:pPr>
              <a:r>
                <a:rPr lang="en-US" sz="2200" dirty="0" smtClean="0">
                  <a:solidFill>
                    <a:srgbClr val="002060"/>
                  </a:solidFill>
                </a:rPr>
                <a:t>Requires a unified approach combining theories at high and low </a:t>
              </a:r>
              <a:r>
                <a:rPr lang="en-US" sz="2200" i="1" dirty="0" smtClean="0">
                  <a:solidFill>
                    <a:srgbClr val="002060"/>
                  </a:solidFill>
                </a:rPr>
                <a:t>Q</a:t>
              </a:r>
            </a:p>
            <a:p>
              <a:pPr>
                <a:spcBef>
                  <a:spcPts val="300"/>
                </a:spcBef>
              </a:pPr>
              <a:r>
                <a:rPr lang="en-US" sz="2200" dirty="0" smtClean="0">
                  <a:solidFill>
                    <a:srgbClr val="D40000"/>
                  </a:solidFill>
                </a:rPr>
                <a:t>The </a:t>
              </a:r>
              <a:r>
                <a:rPr lang="en-US" sz="2200" b="1" i="1" dirty="0" smtClean="0">
                  <a:solidFill>
                    <a:srgbClr val="D40000"/>
                  </a:solidFill>
                </a:rPr>
                <a:t>JETSCAPE</a:t>
              </a:r>
              <a:r>
                <a:rPr lang="en-US" sz="2200" dirty="0" smtClean="0">
                  <a:solidFill>
                    <a:srgbClr val="D40000"/>
                  </a:solidFill>
                </a:rPr>
                <a:t> Collaboration </a:t>
              </a:r>
            </a:p>
            <a:p>
              <a:pPr>
                <a:spcBef>
                  <a:spcPts val="300"/>
                </a:spcBef>
              </a:pPr>
              <a:r>
                <a:rPr lang="en-US" sz="2200" dirty="0">
                  <a:solidFill>
                    <a:srgbClr val="D40000"/>
                  </a:solidFill>
                </a:rPr>
                <a:t> </a:t>
              </a:r>
              <a:r>
                <a:rPr lang="en-US" sz="2200" dirty="0" smtClean="0">
                  <a:solidFill>
                    <a:srgbClr val="D40000"/>
                  </a:solidFill>
                </a:rPr>
                <a:t>   </a:t>
              </a:r>
              <a:r>
                <a:rPr lang="en-US" sz="2200" dirty="0" smtClean="0">
                  <a:solidFill>
                    <a:srgbClr val="C00000"/>
                  </a:solidFill>
                </a:rPr>
                <a:t>http</a:t>
              </a:r>
              <a:r>
                <a:rPr lang="en-US" sz="2200" dirty="0">
                  <a:solidFill>
                    <a:srgbClr val="C00000"/>
                  </a:solidFill>
                </a:rPr>
                <a:t>://</a:t>
              </a:r>
              <a:r>
                <a:rPr lang="en-US" sz="2200" dirty="0" err="1">
                  <a:solidFill>
                    <a:srgbClr val="C00000"/>
                  </a:solidFill>
                </a:rPr>
                <a:t>jetscape.wayne.edu</a:t>
              </a:r>
              <a:endParaRPr lang="en-US" sz="2200" dirty="0">
                <a:solidFill>
                  <a:srgbClr val="C00000"/>
                </a:solidFill>
              </a:endParaRPr>
            </a:p>
            <a:p>
              <a:pPr>
                <a:spcBef>
                  <a:spcPts val="300"/>
                </a:spcBef>
              </a:pPr>
              <a:r>
                <a:rPr lang="en-US" sz="2200" dirty="0" smtClean="0"/>
                <a:t>JESTCAPE </a:t>
              </a:r>
              <a:r>
                <a:rPr lang="en-US" sz="2200" dirty="0"/>
                <a:t>paper </a:t>
              </a:r>
              <a:r>
                <a:rPr lang="is-IS" sz="2200" dirty="0"/>
                <a:t>Phys. Rev. C96 (2017) 2, </a:t>
              </a:r>
              <a:r>
                <a:rPr lang="is-IS" sz="2200" dirty="0" smtClean="0"/>
                <a:t>024909</a:t>
              </a:r>
              <a:endParaRPr lang="en-US" sz="2200" dirty="0" smtClean="0"/>
            </a:p>
            <a:p>
              <a:pPr>
                <a:spcBef>
                  <a:spcPts val="300"/>
                </a:spcBef>
                <a:buFontTx/>
                <a:buChar char="•"/>
              </a:pPr>
              <a:endParaRPr lang="en-US" sz="2200" dirty="0" smtClean="0">
                <a:solidFill>
                  <a:srgbClr val="008000"/>
                </a:solidFill>
              </a:endParaRPr>
            </a:p>
          </p:txBody>
        </p:sp>
        <p:pic>
          <p:nvPicPr>
            <p:cNvPr id="18" name="Picture 17" descr="Joern_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0212" y="5309628"/>
              <a:ext cx="1972167" cy="12336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0317" y="1348074"/>
              <a:ext cx="3747770" cy="3219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4374" y="2450691"/>
              <a:ext cx="2319655" cy="330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0111" y="3178685"/>
              <a:ext cx="1948180" cy="668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7038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850" y="3552795"/>
            <a:ext cx="2964180" cy="30403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4702" y="111407"/>
            <a:ext cx="8549893" cy="648567"/>
          </a:xfrm>
        </p:spPr>
        <p:txBody>
          <a:bodyPr>
            <a:noAutofit/>
          </a:bodyPr>
          <a:lstStyle/>
          <a:p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Multistage jet evolution in heavy-ion collisions</a:t>
            </a:r>
            <a:endParaRPr lang="en-US" altLang="zh-CN" sz="3000" b="1" i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036" y="3790649"/>
            <a:ext cx="4821491" cy="261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7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Stage 1: High </a:t>
            </a:r>
            <a:r>
              <a:rPr lang="en-US" sz="2200" i="1" dirty="0" smtClean="0">
                <a:solidFill>
                  <a:srgbClr val="008000"/>
                </a:solidFill>
              </a:rPr>
              <a:t>Q</a:t>
            </a:r>
            <a:r>
              <a:rPr lang="en-US" sz="2200" dirty="0" smtClean="0">
                <a:solidFill>
                  <a:srgbClr val="008000"/>
                </a:solidFill>
              </a:rPr>
              <a:t> and high </a:t>
            </a:r>
            <a:r>
              <a:rPr lang="en-US" sz="2200" i="1" dirty="0" smtClean="0">
                <a:solidFill>
                  <a:srgbClr val="008000"/>
                </a:solidFill>
              </a:rPr>
              <a:t>E</a:t>
            </a:r>
            <a:r>
              <a:rPr lang="en-US" sz="2200" dirty="0" smtClean="0">
                <a:solidFill>
                  <a:srgbClr val="008000"/>
                </a:solidFill>
              </a:rPr>
              <a:t> (</a:t>
            </a:r>
            <a:r>
              <a:rPr lang="en-US" sz="2200" b="1" dirty="0" smtClean="0">
                <a:solidFill>
                  <a:srgbClr val="008000"/>
                </a:solidFill>
              </a:rPr>
              <a:t>DGLAP, higher-twist</a:t>
            </a:r>
            <a:r>
              <a:rPr lang="en-US" sz="2200" dirty="0" smtClean="0">
                <a:solidFill>
                  <a:srgbClr val="008000"/>
                </a:solidFill>
              </a:rPr>
              <a:t>); </a:t>
            </a:r>
            <a:r>
              <a:rPr lang="en-US" sz="2200" dirty="0" smtClean="0">
                <a:solidFill>
                  <a:srgbClr val="FF0000"/>
                </a:solidFill>
              </a:rPr>
              <a:t>lose </a:t>
            </a:r>
            <a:r>
              <a:rPr lang="en-US" sz="2200" i="1" dirty="0" smtClean="0">
                <a:solidFill>
                  <a:srgbClr val="FF0000"/>
                </a:solidFill>
              </a:rPr>
              <a:t>Q</a:t>
            </a:r>
            <a:r>
              <a:rPr lang="en-US" sz="2200" dirty="0" smtClean="0">
                <a:solidFill>
                  <a:srgbClr val="FF0000"/>
                </a:solidFill>
              </a:rPr>
              <a:t> faster than </a:t>
            </a:r>
            <a:r>
              <a:rPr lang="en-US" sz="2200" i="1" dirty="0" smtClean="0">
                <a:solidFill>
                  <a:srgbClr val="FF0000"/>
                </a:solidFill>
              </a:rPr>
              <a:t>E </a:t>
            </a:r>
            <a:r>
              <a:rPr lang="en-US" sz="2000" dirty="0">
                <a:solidFill>
                  <a:srgbClr val="FF0000"/>
                </a:solidFill>
              </a:rPr>
              <a:t>[ </a:t>
            </a:r>
            <a:r>
              <a:rPr lang="en-US" sz="2000" dirty="0" err="1">
                <a:solidFill>
                  <a:srgbClr val="FF0000"/>
                </a:solidFill>
              </a:rPr>
              <a:t>Majumder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dirty="0" err="1">
                <a:solidFill>
                  <a:srgbClr val="FF0000"/>
                </a:solidFill>
              </a:rPr>
              <a:t>Putschke</a:t>
            </a:r>
            <a:r>
              <a:rPr lang="en-US" sz="2000" dirty="0">
                <a:solidFill>
                  <a:srgbClr val="FF0000"/>
                </a:solidFill>
              </a:rPr>
              <a:t>, PRC 93 (2016</a:t>
            </a:r>
            <a:r>
              <a:rPr lang="en-US" sz="2000" dirty="0" smtClean="0">
                <a:solidFill>
                  <a:srgbClr val="FF0000"/>
                </a:solidFill>
              </a:rPr>
              <a:t>) ] 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7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Stage 2: low </a:t>
            </a:r>
            <a:r>
              <a:rPr lang="en-US" sz="2200" i="1" dirty="0" smtClean="0">
                <a:solidFill>
                  <a:srgbClr val="000090"/>
                </a:solidFill>
              </a:rPr>
              <a:t>Q</a:t>
            </a:r>
            <a:r>
              <a:rPr lang="en-US" sz="2200" dirty="0" smtClean="0">
                <a:solidFill>
                  <a:srgbClr val="000090"/>
                </a:solidFill>
              </a:rPr>
              <a:t> and high </a:t>
            </a:r>
            <a:r>
              <a:rPr lang="en-US" sz="2200" i="1" dirty="0" smtClean="0">
                <a:solidFill>
                  <a:srgbClr val="000090"/>
                </a:solidFill>
              </a:rPr>
              <a:t>E</a:t>
            </a:r>
            <a:r>
              <a:rPr lang="en-US" sz="2200" dirty="0" smtClean="0">
                <a:solidFill>
                  <a:srgbClr val="000090"/>
                </a:solidFill>
              </a:rPr>
              <a:t> (</a:t>
            </a:r>
            <a:r>
              <a:rPr lang="en-US" sz="2200" b="1" dirty="0" smtClean="0">
                <a:solidFill>
                  <a:srgbClr val="000090"/>
                </a:solidFill>
              </a:rPr>
              <a:t>Transport, higher-twist, AMY</a:t>
            </a:r>
            <a:r>
              <a:rPr lang="en-US" sz="2200" dirty="0" smtClean="0">
                <a:solidFill>
                  <a:srgbClr val="000090"/>
                </a:solidFill>
              </a:rPr>
              <a:t>)</a:t>
            </a:r>
          </a:p>
          <a:p>
            <a:pPr marL="342900" indent="-342900">
              <a:spcBef>
                <a:spcPts val="700"/>
              </a:spcBef>
              <a:buFont typeface="Arial"/>
              <a:buChar char="•"/>
            </a:pPr>
            <a:r>
              <a:rPr lang="en-US" sz="2200" dirty="0" smtClean="0"/>
              <a:t>Stage 3: low </a:t>
            </a:r>
            <a:r>
              <a:rPr lang="en-US" sz="2200" i="1" dirty="0" smtClean="0"/>
              <a:t>Q</a:t>
            </a:r>
            <a:r>
              <a:rPr lang="en-US" sz="2200" dirty="0" smtClean="0"/>
              <a:t> and low </a:t>
            </a:r>
            <a:r>
              <a:rPr lang="en-US" sz="2200" i="1" dirty="0" smtClean="0"/>
              <a:t>E</a:t>
            </a:r>
            <a:r>
              <a:rPr lang="en-US" sz="2200" dirty="0" smtClean="0"/>
              <a:t> (near thermal) (</a:t>
            </a:r>
            <a:r>
              <a:rPr lang="en-US" sz="2200" b="1" dirty="0" smtClean="0"/>
              <a:t>strongly coupled approach</a:t>
            </a:r>
            <a:r>
              <a:rPr lang="en-US" sz="2200" dirty="0" smtClean="0"/>
              <a:t>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79667" y="3259723"/>
            <a:ext cx="184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 smtClean="0"/>
              <a:t> </a:t>
            </a:r>
            <a:endParaRPr lang="en-US" dirty="0"/>
          </a:p>
        </p:txBody>
      </p:sp>
      <p:pic>
        <p:nvPicPr>
          <p:cNvPr id="70" name="Picture 69" descr="majumde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796" y="895525"/>
            <a:ext cx="5595074" cy="25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556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95075" y="897532"/>
            <a:ext cx="7896907" cy="1166642"/>
            <a:chOff x="790704" y="974892"/>
            <a:chExt cx="7896907" cy="1166642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9229" y="1440494"/>
              <a:ext cx="5425440" cy="70104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90704" y="974892"/>
              <a:ext cx="789690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 smtClean="0">
                  <a:solidFill>
                    <a:srgbClr val="008000"/>
                  </a:solidFill>
                </a:rPr>
                <a:t>DGLAP evolution for parton fragmentation function at high </a:t>
              </a:r>
              <a:r>
                <a:rPr lang="en-US" sz="2200" i="1" dirty="0" smtClean="0">
                  <a:solidFill>
                    <a:srgbClr val="008000"/>
                  </a:solidFill>
                </a:rPr>
                <a:t>Q</a:t>
              </a:r>
              <a:r>
                <a:rPr lang="en-US" sz="2200" dirty="0" smtClean="0">
                  <a:solidFill>
                    <a:srgbClr val="008000"/>
                  </a:solidFill>
                </a:rPr>
                <a:t>:</a:t>
              </a:r>
            </a:p>
          </p:txBody>
        </p:sp>
      </p:grp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700901" y="5610057"/>
            <a:ext cx="8241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1800" dirty="0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[ </a:t>
            </a:r>
            <a:r>
              <a:rPr lang="en-US" altLang="zh-CN" sz="1800" i="1" dirty="0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higher-twist</a:t>
            </a:r>
            <a:r>
              <a:rPr lang="en-US" altLang="zh-CN" sz="1800" dirty="0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 energy loss formalism: </a:t>
            </a:r>
            <a:r>
              <a:rPr lang="en-US" altLang="zh-CN" sz="1800" dirty="0" err="1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Guo</a:t>
            </a:r>
            <a:r>
              <a:rPr lang="en-US" altLang="zh-CN" sz="1800" dirty="0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 </a:t>
            </a:r>
            <a:r>
              <a:rPr lang="en-US" altLang="zh-CN" sz="1800" dirty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and Wang (2000), </a:t>
            </a:r>
            <a:r>
              <a:rPr lang="en-US" altLang="zh-CN" sz="1800" dirty="0" err="1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Majumder</a:t>
            </a:r>
            <a:r>
              <a:rPr lang="en-US" altLang="zh-CN" sz="1800" dirty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 (2012</a:t>
            </a:r>
            <a:r>
              <a:rPr lang="en-US" altLang="zh-CN" sz="1800" dirty="0" smtClean="0">
                <a:solidFill>
                  <a:srgbClr val="000090"/>
                </a:solidFill>
                <a:latin typeface="Arial" pitchFamily="1" charset="0"/>
                <a:ea typeface="ヒラギノ角ゴ ProN W3" pitchFamily="1" charset="-128"/>
                <a:cs typeface="ヒラギノ角ゴ ProN W3" pitchFamily="1" charset="-128"/>
              </a:rPr>
              <a:t>) ]</a:t>
            </a:r>
            <a:endParaRPr lang="en-US" altLang="zh-CN" sz="1800" dirty="0">
              <a:solidFill>
                <a:srgbClr val="000090"/>
              </a:solidFill>
              <a:latin typeface="Arial" pitchFamily="1" charset="0"/>
              <a:ea typeface="ヒラギノ角ゴ ProN W3" pitchFamily="1" charset="-128"/>
              <a:cs typeface="ヒラギノ角ゴ ProN W3" pitchFamily="1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5075" y="3854570"/>
            <a:ext cx="8294814" cy="1643621"/>
            <a:chOff x="687673" y="4042623"/>
            <a:chExt cx="8294814" cy="1643621"/>
          </a:xfrm>
        </p:grpSpPr>
        <p:sp>
          <p:nvSpPr>
            <p:cNvPr id="20" name="Rectangle 19"/>
            <p:cNvSpPr/>
            <p:nvPr/>
          </p:nvSpPr>
          <p:spPr>
            <a:xfrm>
              <a:off x="687673" y="4042623"/>
              <a:ext cx="829481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Splitting function: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7904" y="4557767"/>
              <a:ext cx="3032760" cy="2819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7904" y="4977584"/>
              <a:ext cx="6598920" cy="70866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07902" y="6075333"/>
            <a:ext cx="7930148" cy="400110"/>
            <a:chOff x="807902" y="6075333"/>
            <a:chExt cx="7930148" cy="400110"/>
          </a:xfrm>
        </p:grpSpPr>
        <p:sp>
          <p:nvSpPr>
            <p:cNvPr id="37" name="TextBox 22"/>
            <p:cNvSpPr txBox="1">
              <a:spLocks noChangeArrowheads="1"/>
            </p:cNvSpPr>
            <p:nvPr/>
          </p:nvSpPr>
          <p:spPr bwMode="auto">
            <a:xfrm>
              <a:off x="1167412" y="6075333"/>
              <a:ext cx="75706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dirty="0" smtClean="0">
                  <a:latin typeface="Arial" pitchFamily="1" charset="0"/>
                  <a:ea typeface="ヒラギノ角ゴ ProN W3" pitchFamily="1" charset="-128"/>
                  <a:cs typeface="ヒラギノ角ゴ ProN W3" pitchFamily="1" charset="-128"/>
                </a:rPr>
                <a:t>jet transport coefficient,                due to elastic scattering</a:t>
              </a:r>
              <a:endParaRPr lang="en-US" altLang="zh-CN" sz="2000" dirty="0">
                <a:latin typeface="Arial" pitchFamily="1" charset="0"/>
                <a:ea typeface="ヒラギノ角ゴ ProN W3" pitchFamily="1" charset="-128"/>
                <a:cs typeface="ヒラギノ角ゴ ProN W3" pitchFamily="1" charset="-12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902" y="6141394"/>
              <a:ext cx="293370" cy="2933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0065" y="6093144"/>
              <a:ext cx="899795" cy="338455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92798" y="158757"/>
            <a:ext cx="8549893" cy="648567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ea typeface="宋体" charset="0"/>
                <a:cs typeface="宋体" charset="0"/>
              </a:rPr>
              <a:t>Parton splitting at 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high </a:t>
            </a:r>
            <a:r>
              <a:rPr lang="en-US" altLang="zh-CN" sz="3000" b="1" i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Q</a:t>
            </a:r>
            <a:endParaRPr lang="en-US" altLang="zh-CN" sz="3000" b="1" i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5075" y="2404546"/>
            <a:ext cx="7902570" cy="1353342"/>
            <a:chOff x="595075" y="2404546"/>
            <a:chExt cx="7902570" cy="1353342"/>
          </a:xfrm>
        </p:grpSpPr>
        <p:sp>
          <p:nvSpPr>
            <p:cNvPr id="19" name="Rectangle 18"/>
            <p:cNvSpPr/>
            <p:nvPr/>
          </p:nvSpPr>
          <p:spPr>
            <a:xfrm>
              <a:off x="595075" y="2404546"/>
              <a:ext cx="79025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 smtClean="0">
                  <a:solidFill>
                    <a:srgbClr val="000090"/>
                  </a:solidFill>
                </a:rPr>
                <a:t>Sudakov</a:t>
              </a:r>
              <a:r>
                <a:rPr lang="en-US" sz="2200" dirty="0" smtClean="0">
                  <a:solidFill>
                    <a:srgbClr val="000090"/>
                  </a:solidFill>
                </a:rPr>
                <a:t> form factor ( probability of NO splitting in [ </a:t>
              </a:r>
              <a:r>
                <a:rPr lang="en-US" sz="2200" i="1" dirty="0" smtClean="0">
                  <a:solidFill>
                    <a:srgbClr val="000090"/>
                  </a:solidFill>
                </a:rPr>
                <a:t>Q ,</a:t>
              </a:r>
              <a:r>
                <a:rPr lang="en-US" sz="2200" dirty="0" smtClean="0">
                  <a:solidFill>
                    <a:srgbClr val="000090"/>
                  </a:solidFill>
                </a:rPr>
                <a:t> </a:t>
              </a:r>
              <a:r>
                <a:rPr lang="en-US" sz="2200" i="1" dirty="0" err="1" smtClean="0">
                  <a:solidFill>
                    <a:srgbClr val="000090"/>
                  </a:solidFill>
                </a:rPr>
                <a:t>Q</a:t>
              </a:r>
              <a:r>
                <a:rPr lang="en-US" sz="2200" baseline="-25000" dirty="0" err="1" smtClean="0">
                  <a:solidFill>
                    <a:srgbClr val="000090"/>
                  </a:solidFill>
                </a:rPr>
                <a:t>max</a:t>
              </a:r>
              <a:r>
                <a:rPr lang="en-US" sz="2200" baseline="-25000" dirty="0" smtClean="0">
                  <a:solidFill>
                    <a:srgbClr val="000090"/>
                  </a:solidFill>
                </a:rPr>
                <a:t> </a:t>
              </a:r>
              <a:r>
                <a:rPr lang="en-US" sz="2200" dirty="0" smtClean="0">
                  <a:solidFill>
                    <a:srgbClr val="000090"/>
                  </a:solidFill>
                </a:rPr>
                <a:t>] ):</a:t>
              </a:r>
              <a:endParaRPr lang="en-US" sz="22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4602" y="2927308"/>
              <a:ext cx="6774180" cy="830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64642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412" y="988714"/>
            <a:ext cx="8151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b="1" dirty="0" smtClean="0">
                <a:solidFill>
                  <a:srgbClr val="008000"/>
                </a:solidFill>
              </a:rPr>
              <a:t>MATTER </a:t>
            </a:r>
            <a:r>
              <a:rPr lang="en-US" sz="2200" dirty="0" smtClean="0">
                <a:solidFill>
                  <a:srgbClr val="008000"/>
                </a:solidFill>
              </a:rPr>
              <a:t>(The </a:t>
            </a:r>
            <a:r>
              <a:rPr lang="en-US" sz="2200" b="1" dirty="0" smtClean="0">
                <a:solidFill>
                  <a:srgbClr val="008000"/>
                </a:solidFill>
              </a:rPr>
              <a:t>M</a:t>
            </a:r>
            <a:r>
              <a:rPr lang="en-US" sz="2200" dirty="0" smtClean="0">
                <a:solidFill>
                  <a:srgbClr val="008000"/>
                </a:solidFill>
              </a:rPr>
              <a:t>odular </a:t>
            </a:r>
            <a:r>
              <a:rPr lang="en-US" sz="2200" b="1" dirty="0" smtClean="0">
                <a:solidFill>
                  <a:srgbClr val="008000"/>
                </a:solidFill>
              </a:rPr>
              <a:t>A</a:t>
            </a:r>
            <a:r>
              <a:rPr lang="en-US" sz="2200" dirty="0" smtClean="0">
                <a:solidFill>
                  <a:srgbClr val="008000"/>
                </a:solidFill>
              </a:rPr>
              <a:t>ll </a:t>
            </a:r>
            <a:r>
              <a:rPr lang="en-US" sz="2200" b="1" dirty="0" smtClean="0">
                <a:solidFill>
                  <a:srgbClr val="008000"/>
                </a:solidFill>
              </a:rPr>
              <a:t>T</a:t>
            </a:r>
            <a:r>
              <a:rPr lang="en-US" sz="2200" dirty="0" smtClean="0">
                <a:solidFill>
                  <a:srgbClr val="008000"/>
                </a:solidFill>
              </a:rPr>
              <a:t>wist </a:t>
            </a:r>
            <a:r>
              <a:rPr lang="en-US" sz="2200" b="1" dirty="0" smtClean="0">
                <a:solidFill>
                  <a:srgbClr val="008000"/>
                </a:solidFill>
              </a:rPr>
              <a:t>T</a:t>
            </a:r>
            <a:r>
              <a:rPr lang="en-US" sz="2200" dirty="0" smtClean="0">
                <a:solidFill>
                  <a:srgbClr val="008000"/>
                </a:solidFill>
              </a:rPr>
              <a:t>ransverse-scattering </a:t>
            </a:r>
            <a:r>
              <a:rPr lang="en-US" sz="2200" b="1" dirty="0" smtClean="0">
                <a:solidFill>
                  <a:srgbClr val="008000"/>
                </a:solidFill>
              </a:rPr>
              <a:t>E</a:t>
            </a:r>
            <a:r>
              <a:rPr lang="en-US" sz="2200" dirty="0" smtClean="0">
                <a:solidFill>
                  <a:srgbClr val="008000"/>
                </a:solidFill>
              </a:rPr>
              <a:t>lastic-drag and </a:t>
            </a:r>
            <a:r>
              <a:rPr lang="en-US" sz="2200" b="1" dirty="0" smtClean="0">
                <a:solidFill>
                  <a:srgbClr val="008000"/>
                </a:solidFill>
              </a:rPr>
              <a:t>R</a:t>
            </a:r>
            <a:r>
              <a:rPr lang="en-US" sz="2200" dirty="0" smtClean="0">
                <a:solidFill>
                  <a:srgbClr val="008000"/>
                </a:solidFill>
              </a:rPr>
              <a:t>adiation) </a:t>
            </a:r>
            <a:r>
              <a:rPr lang="en-US" sz="2000" dirty="0" smtClean="0"/>
              <a:t>[Wayne: PRC 88, 014909 (2013), arXiv:1712.10055)]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910872" y="286057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92798" y="158757"/>
            <a:ext cx="8549893" cy="648567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ea typeface="宋体" charset="0"/>
                <a:cs typeface="宋体" charset="0"/>
              </a:rPr>
              <a:t>Parton splitting at 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high </a:t>
            </a:r>
            <a:r>
              <a:rPr lang="en-US" altLang="zh-CN" sz="3000" b="1" i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Q</a:t>
            </a:r>
            <a:endParaRPr lang="en-US" altLang="zh-CN" sz="3000" b="1" i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08067" y="1886284"/>
            <a:ext cx="8250741" cy="2099401"/>
            <a:chOff x="708067" y="1640494"/>
            <a:chExt cx="8250741" cy="2099401"/>
          </a:xfrm>
        </p:grpSpPr>
        <p:sp>
          <p:nvSpPr>
            <p:cNvPr id="22" name="Rectangle 21"/>
            <p:cNvSpPr/>
            <p:nvPr/>
          </p:nvSpPr>
          <p:spPr>
            <a:xfrm>
              <a:off x="708067" y="1640494"/>
              <a:ext cx="60529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 smtClean="0">
                  <a:solidFill>
                    <a:srgbClr val="FF0000"/>
                  </a:solidFill>
                </a:rPr>
                <a:t>Monte-Carlo Implementation: </a:t>
              </a: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0836" y="1786998"/>
              <a:ext cx="1104900" cy="20574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905839" y="2079618"/>
              <a:ext cx="60529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 smtClean="0">
                  <a:solidFill>
                    <a:srgbClr val="FF0000"/>
                  </a:solidFill>
                </a:rPr>
                <a:t>splitting happens above </a:t>
              </a:r>
              <a:r>
                <a:rPr lang="en-US" sz="2200" i="1" dirty="0" smtClean="0">
                  <a:solidFill>
                    <a:srgbClr val="FF0000"/>
                  </a:solidFill>
                </a:rPr>
                <a:t>Q</a:t>
              </a:r>
              <a:r>
                <a:rPr lang="en-US" sz="2200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sz="2200" dirty="0" smtClean="0">
                  <a:solidFill>
                    <a:srgbClr val="FF0000"/>
                  </a:solidFill>
                </a:rPr>
                <a:t> (min. allowed </a:t>
              </a:r>
              <a:r>
                <a:rPr lang="en-US" sz="2200" dirty="0" err="1" smtClean="0">
                  <a:solidFill>
                    <a:srgbClr val="FF0000"/>
                  </a:solidFill>
                </a:rPr>
                <a:t>virtuality</a:t>
              </a:r>
              <a:r>
                <a:rPr lang="en-US" sz="2200" dirty="0" smtClean="0">
                  <a:solidFill>
                    <a:srgbClr val="FF0000"/>
                  </a:solidFill>
                </a:rPr>
                <a:t>) </a:t>
              </a:r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627" y="2172228"/>
              <a:ext cx="1996440" cy="28194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627" y="2627228"/>
              <a:ext cx="3832860" cy="65532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4857276" y="2692901"/>
              <a:ext cx="259020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 smtClean="0">
                  <a:solidFill>
                    <a:srgbClr val="FF0000"/>
                  </a:solidFill>
                </a:rPr>
                <a:t>no splitting above </a:t>
              </a:r>
              <a:r>
                <a:rPr lang="en-US" sz="2200" i="1" dirty="0" smtClean="0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836627" y="3429784"/>
              <a:ext cx="808913" cy="241074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741577" y="3309008"/>
              <a:ext cx="45476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 smtClean="0">
                  <a:solidFill>
                    <a:srgbClr val="FF0000"/>
                  </a:solidFill>
                </a:rPr>
                <a:t>splitting happens at (or below) scale </a:t>
              </a:r>
              <a:r>
                <a:rPr lang="en-US" sz="2200" i="1" dirty="0" smtClean="0">
                  <a:solidFill>
                    <a:srgbClr val="FF0000"/>
                  </a:solidFill>
                </a:rPr>
                <a:t>Q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8067" y="5450578"/>
            <a:ext cx="8023426" cy="889280"/>
            <a:chOff x="783715" y="3802648"/>
            <a:chExt cx="8023426" cy="889280"/>
          </a:xfrm>
        </p:grpSpPr>
        <p:sp>
          <p:nvSpPr>
            <p:cNvPr id="30" name="Rectangle 29"/>
            <p:cNvSpPr/>
            <p:nvPr/>
          </p:nvSpPr>
          <p:spPr>
            <a:xfrm>
              <a:off x="783715" y="3802648"/>
              <a:ext cx="802342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 smtClean="0"/>
                <a:t>This </a:t>
              </a:r>
              <a:r>
                <a:rPr lang="en-US" sz="2200" i="1" dirty="0" smtClean="0"/>
                <a:t>Q </a:t>
              </a:r>
              <a:r>
                <a:rPr lang="en-US" sz="2200" dirty="0" smtClean="0"/>
                <a:t>also</a:t>
              </a:r>
              <a:r>
                <a:rPr lang="en-US" sz="2200" i="1" dirty="0" smtClean="0"/>
                <a:t> </a:t>
              </a:r>
              <a:r>
                <a:rPr lang="en-US" sz="2200" dirty="0" smtClean="0"/>
                <a:t>determines the new </a:t>
              </a:r>
              <a:r>
                <a:rPr lang="en-US" sz="2200" i="1" dirty="0" err="1" smtClean="0"/>
                <a:t>Q</a:t>
              </a:r>
              <a:r>
                <a:rPr lang="en-US" sz="2200" baseline="-25000" dirty="0" err="1" smtClean="0"/>
                <a:t>max</a:t>
              </a:r>
              <a:r>
                <a:rPr lang="en-US" sz="2200" dirty="0" smtClean="0"/>
                <a:t> for the next splitting (iteration)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836627" y="4380111"/>
              <a:ext cx="808913" cy="241074"/>
            </a:xfrm>
            <a:prstGeom prst="rightArrow">
              <a:avLst/>
            </a:prstGeom>
            <a:solidFill>
              <a:srgbClr val="00009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1741577" y="4261041"/>
              <a:ext cx="706556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200" dirty="0" smtClean="0"/>
                <a:t>a </a:t>
              </a:r>
              <a:r>
                <a:rPr lang="en-US" sz="2200" dirty="0" err="1" smtClean="0"/>
                <a:t>virtuality</a:t>
              </a:r>
              <a:r>
                <a:rPr lang="en-US" sz="2200" dirty="0" smtClean="0"/>
                <a:t>-ordered parton showers from initial </a:t>
              </a:r>
              <a:r>
                <a:rPr lang="en-US" sz="2200" i="1" dirty="0" err="1" smtClean="0"/>
                <a:t>Q</a:t>
              </a:r>
              <a:r>
                <a:rPr lang="en-US" sz="2200" baseline="-25000" dirty="0" err="1" smtClean="0"/>
                <a:t>max</a:t>
              </a:r>
              <a:r>
                <a:rPr lang="en-US" sz="2200" dirty="0" smtClean="0"/>
                <a:t> to </a:t>
              </a:r>
              <a:r>
                <a:rPr lang="en-US" sz="2200" i="1" dirty="0" smtClean="0"/>
                <a:t>Q</a:t>
              </a:r>
              <a:r>
                <a:rPr lang="en-US" sz="2200" baseline="-25000" dirty="0" smtClean="0"/>
                <a:t>0</a:t>
              </a:r>
              <a:r>
                <a:rPr lang="en-US" sz="2200" dirty="0" smtClean="0"/>
                <a:t>  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68383" y="4179363"/>
            <a:ext cx="81519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200" dirty="0" smtClean="0">
                <a:solidFill>
                  <a:srgbClr val="000090"/>
                </a:solidFill>
              </a:rPr>
              <a:t>For a given splitting, the </a:t>
            </a:r>
            <a:r>
              <a:rPr lang="en-US" sz="2200" i="1" dirty="0" err="1" smtClean="0">
                <a:solidFill>
                  <a:srgbClr val="000090"/>
                </a:solidFill>
              </a:rPr>
              <a:t>p</a:t>
            </a:r>
            <a:r>
              <a:rPr lang="en-US" sz="2200" i="1" baseline="30000" dirty="0" smtClean="0">
                <a:solidFill>
                  <a:srgbClr val="000090"/>
                </a:solidFill>
              </a:rPr>
              <a:t>+</a:t>
            </a:r>
            <a:r>
              <a:rPr lang="en-US" sz="2200" i="1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fraction of the two daughter partons are determined by </a:t>
            </a:r>
            <a:r>
              <a:rPr lang="en-US" sz="2200" i="1" dirty="0" err="1" smtClean="0">
                <a:solidFill>
                  <a:srgbClr val="000090"/>
                </a:solidFill>
              </a:rPr>
              <a:t>P</a:t>
            </a:r>
            <a:r>
              <a:rPr lang="en-US" sz="2200" dirty="0" err="1" smtClean="0">
                <a:solidFill>
                  <a:srgbClr val="000090"/>
                </a:solidFill>
              </a:rPr>
              <a:t>(</a:t>
            </a:r>
            <a:r>
              <a:rPr lang="en-US" sz="2200" i="1" dirty="0" err="1" smtClean="0">
                <a:solidFill>
                  <a:srgbClr val="000090"/>
                </a:solidFill>
              </a:rPr>
              <a:t>z</a:t>
            </a:r>
            <a:r>
              <a:rPr lang="en-US" sz="2200" dirty="0" smtClean="0">
                <a:solidFill>
                  <a:srgbClr val="000090"/>
                </a:solidFill>
              </a:rPr>
              <a:t>), and </a:t>
            </a:r>
            <a:r>
              <a:rPr lang="en-US" sz="2200" i="1" dirty="0" err="1" smtClean="0">
                <a:solidFill>
                  <a:srgbClr val="000090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000090"/>
                </a:solidFill>
              </a:rPr>
              <a:t>T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</a:rPr>
              <a:t>w.r.t</a:t>
            </a:r>
            <a:r>
              <a:rPr lang="en-US" sz="2200" dirty="0" smtClean="0">
                <a:solidFill>
                  <a:srgbClr val="000090"/>
                </a:solidFill>
              </a:rPr>
              <a:t>. the parent parton is determined by the difference in invariant mass between the parent and daughters.</a:t>
            </a:r>
          </a:p>
        </p:txBody>
      </p:sp>
    </p:spTree>
    <p:extLst>
      <p:ext uri="{BB962C8B-B14F-4D97-AF65-F5344CB8AC3E}">
        <p14:creationId xmlns:p14="http://schemas.microsoft.com/office/powerpoint/2010/main" val="8678565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08" y="1066753"/>
            <a:ext cx="8392872" cy="444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US" sz="2200" b="1" dirty="0" smtClean="0">
                <a:solidFill>
                  <a:srgbClr val="008000"/>
                </a:solidFill>
              </a:rPr>
              <a:t>MATTER (</a:t>
            </a:r>
            <a:r>
              <a:rPr lang="en-US" sz="2200" b="1" i="1" dirty="0" smtClean="0">
                <a:solidFill>
                  <a:srgbClr val="008000"/>
                </a:solidFill>
              </a:rPr>
              <a:t>virtuality-ordered</a:t>
            </a:r>
            <a:r>
              <a:rPr lang="en-US" sz="2200" b="1" dirty="0" smtClean="0">
                <a:solidFill>
                  <a:srgbClr val="008000"/>
                </a:solidFill>
              </a:rPr>
              <a:t>) evolves partons down to </a:t>
            </a:r>
            <a:r>
              <a:rPr lang="en-US" sz="2200" b="1" i="1" dirty="0" smtClean="0">
                <a:solidFill>
                  <a:srgbClr val="008000"/>
                </a:solidFill>
              </a:rPr>
              <a:t>Q</a:t>
            </a:r>
            <a:r>
              <a:rPr lang="en-US" sz="2200" b="1" baseline="-25000" dirty="0" smtClean="0">
                <a:solidFill>
                  <a:srgbClr val="008000"/>
                </a:solidFill>
              </a:rPr>
              <a:t>0 </a:t>
            </a:r>
            <a:r>
              <a:rPr lang="en-US" sz="2200" b="1" dirty="0" smtClean="0">
                <a:solidFill>
                  <a:srgbClr val="008000"/>
                </a:solidFill>
              </a:rPr>
              <a:t>and LBT or MARTINI (</a:t>
            </a:r>
            <a:r>
              <a:rPr lang="en-US" sz="2200" b="1" i="1" dirty="0" smtClean="0">
                <a:solidFill>
                  <a:srgbClr val="008000"/>
                </a:solidFill>
              </a:rPr>
              <a:t>time-ordered</a:t>
            </a:r>
            <a:r>
              <a:rPr lang="en-US" sz="2200" b="1" dirty="0" smtClean="0">
                <a:solidFill>
                  <a:srgbClr val="008000"/>
                </a:solidFill>
              </a:rPr>
              <a:t>) continues parton evolution at (or below) </a:t>
            </a:r>
            <a:r>
              <a:rPr lang="en-US" sz="2200" b="1" i="1" dirty="0" smtClean="0">
                <a:solidFill>
                  <a:srgbClr val="008000"/>
                </a:solidFill>
              </a:rPr>
              <a:t>Q</a:t>
            </a:r>
            <a:r>
              <a:rPr lang="en-US" sz="2200" b="1" baseline="-25000" dirty="0" smtClean="0">
                <a:solidFill>
                  <a:srgbClr val="008000"/>
                </a:solidFill>
              </a:rPr>
              <a:t>0 </a:t>
            </a:r>
            <a:endParaRPr lang="en-US" sz="2200" b="1" dirty="0" smtClean="0">
              <a:solidFill>
                <a:srgbClr val="008000"/>
              </a:solidFill>
            </a:endParaRPr>
          </a:p>
          <a:p>
            <a:pPr indent="-180000">
              <a:spcBef>
                <a:spcPts val="700"/>
              </a:spcBef>
              <a:buFont typeface="Arial"/>
              <a:buChar char="•"/>
            </a:pPr>
            <a:endParaRPr lang="en-US" sz="2200" b="1" dirty="0" smtClean="0">
              <a:solidFill>
                <a:srgbClr val="000090"/>
              </a:solidFill>
            </a:endParaRPr>
          </a:p>
          <a:p>
            <a:pPr indent="-180000">
              <a:spcBef>
                <a:spcPts val="7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000090"/>
                </a:solidFill>
              </a:rPr>
              <a:t>Fixed </a:t>
            </a:r>
            <a:r>
              <a:rPr lang="en-US" sz="2200" b="1" i="1" dirty="0" smtClean="0">
                <a:solidFill>
                  <a:srgbClr val="000090"/>
                </a:solidFill>
              </a:rPr>
              <a:t>Q</a:t>
            </a:r>
            <a:r>
              <a:rPr lang="en-US" sz="2200" b="1" baseline="-25000" dirty="0" smtClean="0">
                <a:solidFill>
                  <a:srgbClr val="000090"/>
                </a:solidFill>
              </a:rPr>
              <a:t>0 </a:t>
            </a:r>
            <a:r>
              <a:rPr lang="en-US" sz="2200" dirty="0" smtClean="0">
                <a:solidFill>
                  <a:srgbClr val="000090"/>
                </a:solidFill>
                <a:sym typeface="Wingdings"/>
              </a:rPr>
              <a:t>(both in vacuum and medium):</a:t>
            </a:r>
            <a:r>
              <a:rPr lang="en-US" sz="2200" dirty="0" smtClean="0">
                <a:solidFill>
                  <a:srgbClr val="000090"/>
                </a:solidFill>
              </a:rPr>
              <a:t> 1, 2 or 3 GeV will be used and compared.</a:t>
            </a:r>
          </a:p>
          <a:p>
            <a:pPr indent="-180000">
              <a:spcBef>
                <a:spcPts val="7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Dynamical </a:t>
            </a:r>
            <a:r>
              <a:rPr lang="en-US" sz="2200" b="1" i="1" dirty="0" smtClean="0">
                <a:solidFill>
                  <a:srgbClr val="FF0000"/>
                </a:solidFill>
              </a:rPr>
              <a:t>Q</a:t>
            </a:r>
            <a:r>
              <a:rPr lang="en-US" sz="22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</a:rPr>
              <a:t>virtuality</a:t>
            </a:r>
            <a:r>
              <a:rPr lang="en-US" sz="2200" dirty="0" smtClean="0">
                <a:solidFill>
                  <a:srgbClr val="FF0000"/>
                </a:solidFill>
              </a:rPr>
              <a:t> gain from scattering with the medium):</a:t>
            </a:r>
          </a:p>
          <a:p>
            <a:pPr>
              <a:spcBef>
                <a:spcPts val="700"/>
              </a:spcBef>
            </a:pPr>
            <a:endParaRPr lang="en-US" sz="2200" dirty="0" smtClean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</a:pPr>
            <a:endParaRPr lang="en-US" sz="2200" dirty="0" smtClean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Note: Dynamical </a:t>
            </a:r>
            <a:r>
              <a:rPr lang="en-US" sz="2200" i="1" dirty="0" smtClean="0">
                <a:solidFill>
                  <a:srgbClr val="FF0000"/>
                </a:solidFill>
              </a:rPr>
              <a:t>Q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is only meaningful in a thermal medium, in vacuum, </a:t>
            </a:r>
            <a:r>
              <a:rPr lang="en-US" sz="2200" i="1" dirty="0" smtClean="0">
                <a:solidFill>
                  <a:srgbClr val="FF0000"/>
                </a:solidFill>
              </a:rPr>
              <a:t>Q</a:t>
            </a:r>
            <a:r>
              <a:rPr lang="en-US" sz="2200" baseline="-25000" dirty="0" smtClean="0">
                <a:solidFill>
                  <a:srgbClr val="FF0000"/>
                </a:solidFill>
              </a:rPr>
              <a:t>0 </a:t>
            </a:r>
            <a:r>
              <a:rPr lang="en-US" sz="2200" dirty="0" smtClean="0">
                <a:solidFill>
                  <a:srgbClr val="FF0000"/>
                </a:solidFill>
              </a:rPr>
              <a:t>= 1 GeV is applied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37749" y="3630130"/>
            <a:ext cx="3954890" cy="934619"/>
            <a:chOff x="2537749" y="3016676"/>
            <a:chExt cx="3954890" cy="9346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0547" y="3593663"/>
              <a:ext cx="1552448" cy="357632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2537749" y="3679865"/>
              <a:ext cx="808913" cy="241074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0252" y="3016968"/>
              <a:ext cx="1137920" cy="3495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4575" y="3016676"/>
              <a:ext cx="1528064" cy="349504"/>
            </a:xfrm>
            <a:prstGeom prst="rect">
              <a:avLst/>
            </a:prstGeom>
          </p:spPr>
        </p:pic>
        <p:sp>
          <p:nvSpPr>
            <p:cNvPr id="16" name="Slide Number Placeholder 2"/>
            <p:cNvSpPr txBox="1">
              <a:spLocks/>
            </p:cNvSpPr>
            <p:nvPr/>
          </p:nvSpPr>
          <p:spPr>
            <a:xfrm>
              <a:off x="5478012" y="3465720"/>
              <a:ext cx="48940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/>
                <a:t>*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8907" y="6021662"/>
            <a:ext cx="5977809" cy="534557"/>
            <a:chOff x="505252" y="6021662"/>
            <a:chExt cx="5977809" cy="534557"/>
          </a:xfrm>
        </p:grpSpPr>
        <p:grpSp>
          <p:nvGrpSpPr>
            <p:cNvPr id="18" name="Group 17"/>
            <p:cNvGrpSpPr/>
            <p:nvPr/>
          </p:nvGrpSpPr>
          <p:grpSpPr>
            <a:xfrm>
              <a:off x="505252" y="6148561"/>
              <a:ext cx="5977809" cy="407658"/>
              <a:chOff x="737387" y="6216836"/>
              <a:chExt cx="5977809" cy="40765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3399" y="6258904"/>
                <a:ext cx="3566160" cy="33845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6411" y="6257161"/>
                <a:ext cx="1708785" cy="338455"/>
              </a:xfrm>
              <a:prstGeom prst="rect">
                <a:avLst/>
              </a:prstGeom>
            </p:spPr>
          </p:pic>
          <p:sp>
            <p:nvSpPr>
              <p:cNvPr id="15" name="Slide Number Placeholder 2"/>
              <p:cNvSpPr txBox="1">
                <a:spLocks/>
              </p:cNvSpPr>
              <p:nvPr/>
            </p:nvSpPr>
            <p:spPr>
              <a:xfrm>
                <a:off x="737387" y="6216836"/>
                <a:ext cx="682770" cy="365125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 smtClean="0"/>
                  <a:t>*</a:t>
                </a:r>
                <a:endParaRPr lang="en-US" sz="2000" dirty="0"/>
              </a:p>
            </p:txBody>
          </p:sp>
          <p:sp>
            <p:nvSpPr>
              <p:cNvPr id="17" name="Slide Number Placeholder 2"/>
              <p:cNvSpPr txBox="1">
                <a:spLocks/>
              </p:cNvSpPr>
              <p:nvPr/>
            </p:nvSpPr>
            <p:spPr>
              <a:xfrm>
                <a:off x="4686570" y="6259369"/>
                <a:ext cx="682770" cy="365125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 smtClean="0"/>
                  <a:t>,</a:t>
                </a:r>
                <a:endParaRPr lang="en-US" sz="2000" dirty="0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559869" y="6021662"/>
              <a:ext cx="2522313" cy="27309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92798" y="64501"/>
            <a:ext cx="8549893" cy="933541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Combining theories at high </a:t>
            </a:r>
            <a:r>
              <a:rPr lang="en-US" altLang="zh-CN" sz="3200" i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Q</a:t>
            </a:r>
            <a:r>
              <a:rPr lang="en-US" altLang="zh-CN" sz="32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 and low </a:t>
            </a:r>
            <a:r>
              <a:rPr lang="en-US" altLang="zh-CN" sz="3200" i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Q </a:t>
            </a:r>
            <a:endParaRPr lang="en-US" altLang="zh-CN" sz="3200" i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628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4" y="2010739"/>
            <a:ext cx="5670752" cy="43819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486" y="359529"/>
            <a:ext cx="8703084" cy="6731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Separation time between MATTER and LBT/MARTINI</a:t>
            </a:r>
            <a:endParaRPr lang="en-US" altLang="zh-CN" sz="28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8186" y="1424233"/>
            <a:ext cx="3277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i="1" dirty="0" smtClean="0">
                <a:solidFill>
                  <a:srgbClr val="FF0000"/>
                </a:solidFill>
              </a:rPr>
              <a:t>t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(</a:t>
            </a:r>
            <a:r>
              <a:rPr lang="en-US" sz="2200" dirty="0">
                <a:solidFill>
                  <a:srgbClr val="FF0000"/>
                </a:solidFill>
              </a:rPr>
              <a:t>vs. </a:t>
            </a:r>
            <a:r>
              <a:rPr lang="en-US" sz="2200" i="1" dirty="0">
                <a:solidFill>
                  <a:srgbClr val="FF0000"/>
                </a:solidFill>
              </a:rPr>
              <a:t>τ</a:t>
            </a:r>
            <a:r>
              <a:rPr lang="en-US" sz="2200" baseline="-25000" dirty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) is NOT small. 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642056" y="1238737"/>
            <a:ext cx="4734279" cy="707886"/>
            <a:chOff x="599721" y="755813"/>
            <a:chExt cx="4734279" cy="707886"/>
          </a:xfrm>
        </p:grpSpPr>
        <p:sp>
          <p:nvSpPr>
            <p:cNvPr id="12" name="Rectangle 11"/>
            <p:cNvSpPr/>
            <p:nvPr/>
          </p:nvSpPr>
          <p:spPr>
            <a:xfrm>
              <a:off x="2384394" y="755813"/>
              <a:ext cx="29496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0090"/>
                  </a:solidFill>
                </a:rPr>
                <a:t>when a given parton hit </a:t>
              </a:r>
              <a:r>
                <a:rPr lang="en-US" sz="2000" i="1" dirty="0" smtClean="0">
                  <a:solidFill>
                    <a:srgbClr val="000090"/>
                  </a:solidFill>
                </a:rPr>
                <a:t>Q</a:t>
              </a:r>
              <a:r>
                <a:rPr lang="en-US" sz="2000" baseline="-25000" dirty="0" smtClean="0">
                  <a:solidFill>
                    <a:srgbClr val="000090"/>
                  </a:solidFill>
                </a:rPr>
                <a:t>0</a:t>
              </a:r>
              <a:r>
                <a:rPr lang="en-US" sz="2000" dirty="0" smtClean="0">
                  <a:solidFill>
                    <a:srgbClr val="000090"/>
                  </a:solidFill>
                </a:rPr>
                <a:t> after multiple </a:t>
              </a:r>
              <a:r>
                <a:rPr lang="en-US" sz="2000" dirty="0" err="1" smtClean="0">
                  <a:solidFill>
                    <a:srgbClr val="000090"/>
                  </a:solidFill>
                </a:rPr>
                <a:t>splittings</a:t>
              </a:r>
              <a:r>
                <a:rPr lang="en-US" sz="2000" dirty="0" smtClean="0">
                  <a:solidFill>
                    <a:srgbClr val="000090"/>
                  </a:solidFill>
                </a:rPr>
                <a:t>  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721" y="872948"/>
              <a:ext cx="1746250" cy="544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0452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278" y="1976998"/>
            <a:ext cx="8271737" cy="1183427"/>
          </a:xfrm>
        </p:spPr>
        <p:txBody>
          <a:bodyPr>
            <a:noAutofit/>
          </a:bodyPr>
          <a:lstStyle/>
          <a:p>
            <a: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Part I: Basics of Monte-Carlo Sampling</a:t>
            </a:r>
            <a:endParaRPr lang="en-US" altLang="zh-CN" sz="34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827346" y="4164242"/>
            <a:ext cx="5943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Pythia Manual Chapter 4, </a:t>
            </a:r>
            <a:r>
              <a:rPr lang="is-IS" sz="2200" dirty="0">
                <a:latin typeface="Calibri" pitchFamily="1" charset="0"/>
                <a:ea typeface="宋体" pitchFamily="1" charset="-122"/>
                <a:cs typeface="宋体" pitchFamily="1" charset="-122"/>
              </a:rPr>
              <a:t>JHEP 0605, </a:t>
            </a:r>
            <a:r>
              <a:rPr lang="is-IS" sz="220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026 </a:t>
            </a:r>
            <a:r>
              <a:rPr lang="is-IS" sz="2200" dirty="0">
                <a:latin typeface="Calibri" pitchFamily="1" charset="0"/>
                <a:ea typeface="宋体" pitchFamily="1" charset="-122"/>
                <a:cs typeface="宋体" pitchFamily="1" charset="-122"/>
              </a:rPr>
              <a:t>(2006</a:t>
            </a:r>
            <a:r>
              <a:rPr lang="is-IS" sz="220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)</a:t>
            </a:r>
            <a:endParaRPr lang="is-IS" sz="2200" dirty="0">
              <a:latin typeface="Calibri" pitchFamily="1" charset="0"/>
              <a:ea typeface="宋体" pitchFamily="1" charset="-122"/>
              <a:cs typeface="宋体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928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4" y="2010739"/>
            <a:ext cx="5670753" cy="43819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486" y="359529"/>
            <a:ext cx="8703084" cy="6731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Separation time between MATTER and LBT/MARTINI</a:t>
            </a:r>
            <a:endParaRPr lang="en-US" altLang="zh-CN" sz="28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8186" y="1424233"/>
            <a:ext cx="3277846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vs.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τ</a:t>
            </a:r>
            <a:r>
              <a:rPr lang="en-US" sz="2200" baseline="-25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) is NOT small. 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i="1" dirty="0" smtClean="0">
                <a:solidFill>
                  <a:srgbClr val="FF0000"/>
                </a:solidFill>
              </a:rPr>
              <a:t>t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decreases if </a:t>
            </a:r>
            <a:r>
              <a:rPr lang="en-US" sz="2200" i="1" dirty="0" smtClean="0">
                <a:solidFill>
                  <a:srgbClr val="FF0000"/>
                </a:solidFill>
              </a:rPr>
              <a:t>Q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increases or </a:t>
            </a:r>
            <a:r>
              <a:rPr lang="en-US" sz="2200" i="1" dirty="0" err="1" smtClean="0">
                <a:solidFill>
                  <a:srgbClr val="FF0000"/>
                </a:solidFill>
              </a:rPr>
              <a:t>E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init</a:t>
            </a:r>
            <a:r>
              <a:rPr lang="en-US" sz="2200" dirty="0" smtClean="0">
                <a:solidFill>
                  <a:srgbClr val="FF0000"/>
                </a:solidFill>
              </a:rPr>
              <a:t> decreases.  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642056" y="1238737"/>
            <a:ext cx="4734279" cy="707886"/>
            <a:chOff x="599721" y="755813"/>
            <a:chExt cx="4734279" cy="707886"/>
          </a:xfrm>
        </p:grpSpPr>
        <p:sp>
          <p:nvSpPr>
            <p:cNvPr id="12" name="Rectangle 11"/>
            <p:cNvSpPr/>
            <p:nvPr/>
          </p:nvSpPr>
          <p:spPr>
            <a:xfrm>
              <a:off x="2384394" y="755813"/>
              <a:ext cx="29496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0090"/>
                  </a:solidFill>
                </a:rPr>
                <a:t>when a given parton hit </a:t>
              </a:r>
              <a:r>
                <a:rPr lang="en-US" sz="2000" i="1" dirty="0" smtClean="0">
                  <a:solidFill>
                    <a:srgbClr val="000090"/>
                  </a:solidFill>
                </a:rPr>
                <a:t>Q</a:t>
              </a:r>
              <a:r>
                <a:rPr lang="en-US" sz="2000" baseline="-25000" dirty="0" smtClean="0">
                  <a:solidFill>
                    <a:srgbClr val="000090"/>
                  </a:solidFill>
                </a:rPr>
                <a:t>0</a:t>
              </a:r>
              <a:r>
                <a:rPr lang="en-US" sz="2000" dirty="0" smtClean="0">
                  <a:solidFill>
                    <a:srgbClr val="000090"/>
                  </a:solidFill>
                </a:rPr>
                <a:t> after multiple </a:t>
              </a:r>
              <a:r>
                <a:rPr lang="en-US" sz="2000" dirty="0" err="1" smtClean="0">
                  <a:solidFill>
                    <a:srgbClr val="000090"/>
                  </a:solidFill>
                </a:rPr>
                <a:t>splittings</a:t>
              </a:r>
              <a:r>
                <a:rPr lang="en-US" sz="2000" dirty="0" smtClean="0">
                  <a:solidFill>
                    <a:srgbClr val="000090"/>
                  </a:solidFill>
                </a:rPr>
                <a:t>  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721" y="872948"/>
              <a:ext cx="1746250" cy="544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6269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4" y="2010739"/>
            <a:ext cx="5670753" cy="43819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486" y="359529"/>
            <a:ext cx="8703084" cy="6731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Separation time between MATTER and LBT/MARTINI</a:t>
            </a:r>
            <a:endParaRPr lang="en-US" altLang="zh-CN" sz="28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8186" y="1424233"/>
            <a:ext cx="3277846" cy="487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vs.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τ</a:t>
            </a:r>
            <a:r>
              <a:rPr lang="en-US" sz="2200" baseline="-25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) is NOT small. 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decreases if 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increases or </a:t>
            </a:r>
            <a:r>
              <a:rPr lang="en-US" sz="2200" i="1" dirty="0" err="1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2200" baseline="-25000" dirty="0" err="1" smtClean="0">
                <a:solidFill>
                  <a:schemeClr val="bg1">
                    <a:lumMod val="50000"/>
                  </a:schemeClr>
                </a:solidFill>
              </a:rPr>
              <a:t>init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decreases.  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The dynamical </a:t>
            </a:r>
            <a:r>
              <a:rPr lang="en-US" sz="2200" i="1" dirty="0" smtClean="0">
                <a:solidFill>
                  <a:srgbClr val="008000"/>
                </a:solidFill>
              </a:rPr>
              <a:t>Q</a:t>
            </a:r>
            <a:r>
              <a:rPr lang="en-US" sz="2200" baseline="-25000" dirty="0" smtClean="0">
                <a:solidFill>
                  <a:srgbClr val="008000"/>
                </a:solidFill>
              </a:rPr>
              <a:t>0 </a:t>
            </a:r>
            <a:r>
              <a:rPr lang="en-US" sz="2200" dirty="0" smtClean="0">
                <a:solidFill>
                  <a:srgbClr val="008000"/>
                </a:solidFill>
              </a:rPr>
              <a:t>varies between 2 and 3 </a:t>
            </a:r>
            <a:r>
              <a:rPr lang="en-US" sz="2200" dirty="0" err="1" smtClean="0">
                <a:solidFill>
                  <a:srgbClr val="008000"/>
                </a:solidFill>
              </a:rPr>
              <a:t>GeV</a:t>
            </a:r>
            <a:r>
              <a:rPr lang="en-US" sz="2200" dirty="0" smtClean="0">
                <a:solidFill>
                  <a:srgbClr val="008000"/>
                </a:solidFill>
              </a:rPr>
              <a:t> for high </a:t>
            </a:r>
            <a:r>
              <a:rPr lang="en-US" sz="2200" i="1" dirty="0" smtClean="0">
                <a:solidFill>
                  <a:srgbClr val="008000"/>
                </a:solidFill>
              </a:rPr>
              <a:t>E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partons</a:t>
            </a:r>
            <a:r>
              <a:rPr lang="en-US" sz="2200" dirty="0" smtClean="0">
                <a:solidFill>
                  <a:srgbClr val="008000"/>
                </a:solidFill>
              </a:rPr>
              <a:t> within quark jet with </a:t>
            </a:r>
            <a:r>
              <a:rPr lang="en-US" sz="2200" i="1" dirty="0" err="1" smtClean="0">
                <a:solidFill>
                  <a:srgbClr val="008000"/>
                </a:solidFill>
              </a:rPr>
              <a:t>E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init</a:t>
            </a:r>
            <a:r>
              <a:rPr lang="en-US" sz="2200" dirty="0" smtClean="0">
                <a:solidFill>
                  <a:srgbClr val="008000"/>
                </a:solidFill>
              </a:rPr>
              <a:t> between </a:t>
            </a:r>
            <a:r>
              <a:rPr lang="en-US" sz="2200" dirty="0">
                <a:solidFill>
                  <a:srgbClr val="008000"/>
                </a:solidFill>
              </a:rPr>
              <a:t>50 </a:t>
            </a:r>
            <a:r>
              <a:rPr lang="en-US" sz="2200" dirty="0" smtClean="0">
                <a:solidFill>
                  <a:srgbClr val="008000"/>
                </a:solidFill>
              </a:rPr>
              <a:t>and 200 </a:t>
            </a:r>
            <a:r>
              <a:rPr lang="en-US" sz="2200" dirty="0" err="1" smtClean="0">
                <a:solidFill>
                  <a:srgbClr val="008000"/>
                </a:solidFill>
              </a:rPr>
              <a:t>GeV</a:t>
            </a:r>
            <a:r>
              <a:rPr lang="en-US" sz="2200" dirty="0" smtClean="0">
                <a:solidFill>
                  <a:srgbClr val="008000"/>
                </a:solidFill>
              </a:rPr>
              <a:t>.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The dynamical </a:t>
            </a:r>
            <a:r>
              <a:rPr lang="en-US" sz="2200" i="1" dirty="0">
                <a:solidFill>
                  <a:srgbClr val="FF0000"/>
                </a:solidFill>
              </a:rPr>
              <a:t>Q</a:t>
            </a:r>
            <a:r>
              <a:rPr lang="en-US" sz="2200" baseline="-25000" dirty="0">
                <a:solidFill>
                  <a:srgbClr val="FF0000"/>
                </a:solidFill>
              </a:rPr>
              <a:t>0 </a:t>
            </a:r>
            <a:r>
              <a:rPr lang="en-US" sz="2200" dirty="0" smtClean="0">
                <a:solidFill>
                  <a:srgbClr val="FF0000"/>
                </a:solidFill>
              </a:rPr>
              <a:t>approaches 1 </a:t>
            </a:r>
            <a:r>
              <a:rPr lang="en-US" sz="2200" dirty="0" err="1" smtClean="0">
                <a:solidFill>
                  <a:srgbClr val="FF0000"/>
                </a:solidFill>
              </a:rPr>
              <a:t>GeV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for </a:t>
            </a:r>
            <a:r>
              <a:rPr lang="en-US" sz="2200" dirty="0" smtClean="0">
                <a:solidFill>
                  <a:srgbClr val="FF0000"/>
                </a:solidFill>
              </a:rPr>
              <a:t>low </a:t>
            </a:r>
            <a:r>
              <a:rPr lang="en-US" sz="2200" i="1" dirty="0">
                <a:solidFill>
                  <a:srgbClr val="FF0000"/>
                </a:solidFill>
              </a:rPr>
              <a:t>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daughter </a:t>
            </a:r>
            <a:r>
              <a:rPr lang="en-US" sz="2200" dirty="0" err="1" smtClean="0">
                <a:solidFill>
                  <a:srgbClr val="FF0000"/>
                </a:solidFill>
              </a:rPr>
              <a:t>partons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642056" y="1238737"/>
            <a:ext cx="4734279" cy="707886"/>
            <a:chOff x="599721" y="755813"/>
            <a:chExt cx="4734279" cy="707886"/>
          </a:xfrm>
        </p:grpSpPr>
        <p:sp>
          <p:nvSpPr>
            <p:cNvPr id="12" name="Rectangle 11"/>
            <p:cNvSpPr/>
            <p:nvPr/>
          </p:nvSpPr>
          <p:spPr>
            <a:xfrm>
              <a:off x="2384394" y="755813"/>
              <a:ext cx="29496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0090"/>
                  </a:solidFill>
                </a:rPr>
                <a:t>when a given parton hit </a:t>
              </a:r>
              <a:r>
                <a:rPr lang="en-US" sz="2000" i="1" dirty="0" smtClean="0">
                  <a:solidFill>
                    <a:srgbClr val="000090"/>
                  </a:solidFill>
                </a:rPr>
                <a:t>Q</a:t>
              </a:r>
              <a:r>
                <a:rPr lang="en-US" sz="2000" baseline="-25000" dirty="0" smtClean="0">
                  <a:solidFill>
                    <a:srgbClr val="000090"/>
                  </a:solidFill>
                </a:rPr>
                <a:t>0</a:t>
              </a:r>
              <a:r>
                <a:rPr lang="en-US" sz="2000" dirty="0" smtClean="0">
                  <a:solidFill>
                    <a:srgbClr val="000090"/>
                  </a:solidFill>
                </a:rPr>
                <a:t> after multiple </a:t>
              </a:r>
              <a:r>
                <a:rPr lang="en-US" sz="2000" dirty="0" err="1" smtClean="0">
                  <a:solidFill>
                    <a:srgbClr val="000090"/>
                  </a:solidFill>
                </a:rPr>
                <a:t>splittings</a:t>
              </a:r>
              <a:r>
                <a:rPr lang="en-US" sz="2000" dirty="0" smtClean="0">
                  <a:solidFill>
                    <a:srgbClr val="000090"/>
                  </a:solidFill>
                </a:rPr>
                <a:t>  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721" y="872948"/>
              <a:ext cx="1746250" cy="544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17035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798" y="112478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b="1" i="1" dirty="0" err="1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dN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/</a:t>
            </a:r>
            <a:r>
              <a:rPr lang="en-US" altLang="zh-CN" sz="3000" b="1" i="1" dirty="0" err="1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dE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 of daughter </a:t>
            </a:r>
            <a:r>
              <a:rPr lang="en-US" altLang="zh-CN" sz="3000" b="1" dirty="0" err="1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partons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 (jet FF)</a:t>
            </a:r>
            <a:endParaRPr lang="en-US" altLang="zh-CN" sz="30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9" name="Picture 8" descr="plot-t0v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293" y="1679157"/>
            <a:ext cx="6423236" cy="4963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798" y="1651907"/>
            <a:ext cx="3993021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 i="1" dirty="0" smtClean="0">
                <a:solidFill>
                  <a:srgbClr val="FF0000"/>
                </a:solidFill>
              </a:rPr>
              <a:t>Four model setups: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008000"/>
                </a:solidFill>
              </a:rPr>
              <a:t>Vacuum</a:t>
            </a:r>
            <a:r>
              <a:rPr lang="en-US" sz="2200" dirty="0" smtClean="0">
                <a:solidFill>
                  <a:srgbClr val="008000"/>
                </a:solidFill>
              </a:rPr>
              <a:t>: </a:t>
            </a:r>
            <a:r>
              <a:rPr lang="en-US" sz="2200" dirty="0" err="1" smtClean="0">
                <a:solidFill>
                  <a:srgbClr val="008000"/>
                </a:solidFill>
              </a:rPr>
              <a:t>Sudakov</a:t>
            </a:r>
            <a:r>
              <a:rPr lang="en-US" sz="2200" dirty="0" smtClean="0">
                <a:solidFill>
                  <a:srgbClr val="008000"/>
                </a:solidFill>
              </a:rPr>
              <a:t> type of shower with vacuum </a:t>
            </a:r>
            <a:r>
              <a:rPr lang="en-US" sz="2200" i="1" dirty="0" smtClean="0">
                <a:solidFill>
                  <a:srgbClr val="008000"/>
                </a:solidFill>
              </a:rPr>
              <a:t>P</a:t>
            </a:r>
            <a:r>
              <a:rPr lang="en-US" sz="2200" dirty="0" smtClean="0">
                <a:solidFill>
                  <a:srgbClr val="008000"/>
                </a:solidFill>
              </a:rPr>
              <a:t>(</a:t>
            </a:r>
            <a:r>
              <a:rPr lang="en-US" sz="2200" i="1" dirty="0" smtClean="0">
                <a:solidFill>
                  <a:srgbClr val="008000"/>
                </a:solidFill>
              </a:rPr>
              <a:t>z</a:t>
            </a:r>
            <a:r>
              <a:rPr lang="en-US" sz="2200" dirty="0" smtClean="0">
                <a:solidFill>
                  <a:srgbClr val="008000"/>
                </a:solidFill>
              </a:rPr>
              <a:t>)</a:t>
            </a:r>
            <a:endParaRPr lang="en-US" sz="2200" dirty="0" smtClean="0">
              <a:solidFill>
                <a:srgbClr val="000090"/>
              </a:solidFill>
            </a:endParaRP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0000FF"/>
                </a:solidFill>
              </a:rPr>
              <a:t>MATTER</a:t>
            </a:r>
            <a:r>
              <a:rPr lang="en-US" sz="2200" dirty="0" smtClean="0">
                <a:solidFill>
                  <a:srgbClr val="0000FF"/>
                </a:solidFill>
              </a:rPr>
              <a:t>: </a:t>
            </a:r>
            <a:r>
              <a:rPr lang="en-US" sz="2200" dirty="0" err="1" smtClean="0">
                <a:solidFill>
                  <a:srgbClr val="0000FF"/>
                </a:solidFill>
              </a:rPr>
              <a:t>Sudakov</a:t>
            </a:r>
            <a:r>
              <a:rPr lang="en-US" sz="2200" dirty="0" smtClean="0">
                <a:solidFill>
                  <a:srgbClr val="0000FF"/>
                </a:solidFill>
              </a:rPr>
              <a:t> type of shower with vacuum + medium induced </a:t>
            </a:r>
            <a:r>
              <a:rPr lang="en-US" sz="2200" i="1" dirty="0">
                <a:solidFill>
                  <a:srgbClr val="0000FF"/>
                </a:solidFill>
              </a:rPr>
              <a:t>P</a:t>
            </a:r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i="1" dirty="0">
                <a:solidFill>
                  <a:srgbClr val="0000FF"/>
                </a:solidFill>
              </a:rPr>
              <a:t>z</a:t>
            </a:r>
            <a:r>
              <a:rPr lang="en-US" sz="2200" dirty="0" smtClean="0">
                <a:solidFill>
                  <a:srgbClr val="0000FF"/>
                </a:solidFill>
              </a:rPr>
              <a:t>)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b="1" dirty="0" smtClean="0"/>
              <a:t>LBT/MARTINI</a:t>
            </a:r>
            <a:r>
              <a:rPr lang="en-US" sz="2200" dirty="0" smtClean="0"/>
              <a:t>: Partons from vacuum shower evolve the entire 4 fm in LBT/MARTINI</a:t>
            </a:r>
            <a:endParaRPr lang="en-US" sz="2200" dirty="0" smtClean="0">
              <a:solidFill>
                <a:srgbClr val="000090"/>
              </a:solidFill>
            </a:endParaRP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MATTER+LBT/MARTINI</a:t>
            </a:r>
            <a:r>
              <a:rPr lang="en-US" sz="2200" dirty="0" smtClean="0">
                <a:solidFill>
                  <a:srgbClr val="FF0000"/>
                </a:solidFill>
              </a:rPr>
              <a:t>: Combined scheme – partons evolve in MATTER up to </a:t>
            </a:r>
            <a:r>
              <a:rPr lang="en-US" sz="2200" i="1" dirty="0" smtClean="0">
                <a:solidFill>
                  <a:srgbClr val="FF0000"/>
                </a:solidFill>
              </a:rPr>
              <a:t>t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and then in LBT/MARTINI till 4 fm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118" y="860244"/>
            <a:ext cx="8352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Energy distribution of final shower partons from a single quark with a fixed initial energy </a:t>
            </a:r>
            <a:r>
              <a:rPr lang="en-US" sz="2000" i="1" dirty="0" err="1" smtClean="0"/>
              <a:t>E</a:t>
            </a:r>
            <a:r>
              <a:rPr lang="en-US" sz="2000" baseline="-25000" dirty="0" err="1" smtClean="0"/>
              <a:t>init</a:t>
            </a:r>
            <a:r>
              <a:rPr lang="en-US" sz="2000" i="1" dirty="0" smtClean="0"/>
              <a:t> </a:t>
            </a:r>
            <a:r>
              <a:rPr lang="en-US" sz="2000" dirty="0" smtClean="0"/>
              <a:t>through a brick with length </a:t>
            </a:r>
            <a:r>
              <a:rPr lang="en-US" sz="2000" i="1" dirty="0" smtClean="0"/>
              <a:t>L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7240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2798" y="112478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LBT vs. MARTINI</a:t>
            </a:r>
            <a:endParaRPr lang="en-US" altLang="zh-CN" sz="30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76" y="5558766"/>
            <a:ext cx="8495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Final parton spectra from LBT and MARTINI are consistent with each other at the time comparable to the QGP lifetime.</a:t>
            </a:r>
          </a:p>
        </p:txBody>
      </p:sp>
      <p:pic>
        <p:nvPicPr>
          <p:cNvPr id="9" name="Picture 8" descr="plot-t0v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25" y="846004"/>
            <a:ext cx="603504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318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t-t0v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5" y="756380"/>
            <a:ext cx="5532120" cy="42748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798" y="112478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ea typeface="宋体" charset="0"/>
                <a:cs typeface="宋体" charset="0"/>
              </a:rPr>
              <a:t>MATTER vs. vacuum shower</a:t>
            </a:r>
            <a:endParaRPr lang="en-US" altLang="zh-CN" sz="3000" b="1" dirty="0">
              <a:solidFill>
                <a:srgbClr val="3366FF"/>
              </a:solidFill>
              <a:ea typeface="宋体" charset="0"/>
              <a:cs typeface="宋体" charset="0"/>
            </a:endParaRPr>
          </a:p>
        </p:txBody>
      </p:sp>
      <p:pic>
        <p:nvPicPr>
          <p:cNvPr id="9" name="Picture 8" descr="plot-t0v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41" y="756380"/>
            <a:ext cx="5532120" cy="427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4255" y="3114766"/>
            <a:ext cx="1270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jet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987" y="3132228"/>
            <a:ext cx="1400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jet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076" y="4875206"/>
            <a:ext cx="8495615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Energy loss in MATTER is stronger when </a:t>
            </a:r>
            <a:r>
              <a:rPr lang="en-US" sz="2200" i="1" dirty="0" smtClean="0">
                <a:solidFill>
                  <a:srgbClr val="008000"/>
                </a:solidFill>
              </a:rPr>
              <a:t>Q</a:t>
            </a:r>
            <a:r>
              <a:rPr lang="en-US" sz="2200" baseline="-25000" dirty="0" smtClean="0">
                <a:solidFill>
                  <a:srgbClr val="008000"/>
                </a:solidFill>
              </a:rPr>
              <a:t>0</a:t>
            </a:r>
            <a:r>
              <a:rPr lang="en-US" sz="2200" dirty="0" smtClean="0">
                <a:solidFill>
                  <a:srgbClr val="008000"/>
                </a:solidFill>
              </a:rPr>
              <a:t> is smaller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Energy loss in MATTER disappears when         </a:t>
            </a:r>
            <a:r>
              <a:rPr lang="en-US" sz="2200" i="1" dirty="0" smtClean="0">
                <a:solidFill>
                  <a:srgbClr val="FF0000"/>
                </a:solidFill>
              </a:rPr>
              <a:t>   </a:t>
            </a:r>
            <a:r>
              <a:rPr lang="en-US" sz="2200" dirty="0" smtClean="0">
                <a:solidFill>
                  <a:srgbClr val="FF0000"/>
                </a:solidFill>
              </a:rPr>
              <a:t>        (medium scale)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       increases with the jet energy; MATTER evolution is more important to high energy </a:t>
            </a:r>
            <a:r>
              <a:rPr lang="en-US" sz="2200" dirty="0" err="1" smtClean="0"/>
              <a:t>partons</a:t>
            </a:r>
            <a:r>
              <a:rPr lang="en-US" sz="2200" dirty="0" smtClean="0"/>
              <a:t> than to low energy ones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45" y="5859159"/>
            <a:ext cx="387985" cy="30543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990" y="5403078"/>
            <a:ext cx="106680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34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798" y="112478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ea typeface="宋体" charset="0"/>
                <a:cs typeface="宋体" charset="0"/>
              </a:rPr>
              <a:t>Pure MATTER vs. Pure LBT/MARTINI</a:t>
            </a:r>
            <a:endParaRPr lang="en-US" altLang="zh-CN" sz="3000" b="1" dirty="0">
              <a:solidFill>
                <a:srgbClr val="3366FF"/>
              </a:solidFill>
              <a:ea typeface="宋体" charset="0"/>
              <a:cs typeface="宋体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076" y="5154279"/>
            <a:ext cx="84956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On</a:t>
            </a:r>
            <a:r>
              <a:rPr lang="en-US" sz="2400" dirty="0">
                <a:solidFill>
                  <a:srgbClr val="FF0000"/>
                </a:solidFill>
              </a:rPr>
              <a:t>-shell time-ordered transport </a:t>
            </a:r>
            <a:r>
              <a:rPr lang="en-US" sz="2400" dirty="0" smtClean="0">
                <a:solidFill>
                  <a:srgbClr val="FF0000"/>
                </a:solidFill>
              </a:rPr>
              <a:t>models are </a:t>
            </a:r>
            <a:r>
              <a:rPr lang="en-US" sz="2400" dirty="0">
                <a:solidFill>
                  <a:srgbClr val="FF0000"/>
                </a:solidFill>
              </a:rPr>
              <a:t>NOT constrained by any </a:t>
            </a:r>
            <a:r>
              <a:rPr lang="en-US" sz="2400" dirty="0" err="1">
                <a:solidFill>
                  <a:srgbClr val="FF0000"/>
                </a:solidFill>
              </a:rPr>
              <a:t>virtuality</a:t>
            </a:r>
            <a:r>
              <a:rPr lang="en-US" sz="2400" dirty="0">
                <a:solidFill>
                  <a:srgbClr val="FF0000"/>
                </a:solidFill>
              </a:rPr>
              <a:t> scale in the phase </a:t>
            </a:r>
            <a:r>
              <a:rPr lang="en-US" sz="2400" dirty="0" smtClean="0">
                <a:solidFill>
                  <a:srgbClr val="FF0000"/>
                </a:solidFill>
              </a:rPr>
              <a:t>space </a:t>
            </a:r>
            <a:r>
              <a:rPr lang="en-US" sz="24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energy loss in pure LBT/MARTINI evolution </a:t>
            </a:r>
            <a:r>
              <a:rPr lang="en-US" sz="2400" dirty="0">
                <a:solidFill>
                  <a:srgbClr val="FF0000"/>
                </a:solidFill>
              </a:rPr>
              <a:t>is stronger than </a:t>
            </a:r>
            <a:r>
              <a:rPr lang="en-US" sz="2400" dirty="0" smtClean="0">
                <a:solidFill>
                  <a:srgbClr val="FF0000"/>
                </a:solidFill>
              </a:rPr>
              <a:t>that in pure MATTER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Picture 15" descr="plot-t0v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05" y="858573"/>
            <a:ext cx="5532120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763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lot-t0v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5" y="946167"/>
            <a:ext cx="5532120" cy="4274820"/>
          </a:xfrm>
          <a:prstGeom prst="rect">
            <a:avLst/>
          </a:prstGeom>
        </p:spPr>
      </p:pic>
      <p:pic>
        <p:nvPicPr>
          <p:cNvPr id="17" name="Picture 16" descr="plot-t0v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41" y="946167"/>
            <a:ext cx="5532120" cy="42748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294" y="199765"/>
            <a:ext cx="8549893" cy="792985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ea typeface="宋体" charset="0"/>
                <a:cs typeface="宋体" charset="0"/>
              </a:rPr>
              <a:t>MATTER vs. LBT/MARTINI in combined approach</a:t>
            </a:r>
            <a:endParaRPr lang="en-US" altLang="zh-CN" sz="3000" b="1" dirty="0">
              <a:solidFill>
                <a:srgbClr val="3366FF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7245" y="3062889"/>
            <a:ext cx="1270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jet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5183" y="3113298"/>
            <a:ext cx="1400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jet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076" y="5129399"/>
            <a:ext cx="8495615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008000"/>
                </a:solidFill>
              </a:rPr>
              <a:t>Recall: It takes longer time for high </a:t>
            </a:r>
            <a:r>
              <a:rPr lang="en-US" sz="2200" i="1" dirty="0">
                <a:solidFill>
                  <a:srgbClr val="008000"/>
                </a:solidFill>
              </a:rPr>
              <a:t>E</a:t>
            </a:r>
            <a:r>
              <a:rPr lang="en-US" sz="2200" dirty="0">
                <a:solidFill>
                  <a:srgbClr val="008000"/>
                </a:solidFill>
              </a:rPr>
              <a:t> partons to hit </a:t>
            </a:r>
            <a:r>
              <a:rPr lang="en-US" sz="2200" i="1" dirty="0">
                <a:solidFill>
                  <a:srgbClr val="008000"/>
                </a:solidFill>
              </a:rPr>
              <a:t>Q</a:t>
            </a:r>
            <a:r>
              <a:rPr lang="en-US" sz="2200" baseline="-25000" dirty="0">
                <a:solidFill>
                  <a:srgbClr val="008000"/>
                </a:solidFill>
              </a:rPr>
              <a:t>0</a:t>
            </a:r>
            <a:r>
              <a:rPr lang="en-US" sz="2200" dirty="0">
                <a:solidFill>
                  <a:srgbClr val="008000"/>
                </a:solidFill>
              </a:rPr>
              <a:t> in MATTER and leaves shorter time for the subsequent</a:t>
            </a:r>
            <a:r>
              <a:rPr lang="en-US" sz="2200" dirty="0" smtClean="0">
                <a:solidFill>
                  <a:srgbClr val="008000"/>
                </a:solidFill>
              </a:rPr>
              <a:t> LBT/MARTINI.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274320" indent="-274320"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Energy loss from</a:t>
            </a:r>
            <a:r>
              <a:rPr lang="en-US" sz="2200" dirty="0" smtClean="0">
                <a:solidFill>
                  <a:srgbClr val="FF0000"/>
                </a:solidFill>
              </a:rPr>
              <a:t> LBT/MARTINI </a:t>
            </a:r>
            <a:r>
              <a:rPr lang="en-US" sz="2200" dirty="0">
                <a:solidFill>
                  <a:srgbClr val="FF0000"/>
                </a:solidFill>
              </a:rPr>
              <a:t>in MATTER +</a:t>
            </a:r>
            <a:r>
              <a:rPr lang="en-US" sz="2200" dirty="0" smtClean="0">
                <a:solidFill>
                  <a:srgbClr val="FF0000"/>
                </a:solidFill>
              </a:rPr>
              <a:t> LBT/MARTINI </a:t>
            </a:r>
            <a:r>
              <a:rPr lang="en-US" sz="2200" dirty="0">
                <a:solidFill>
                  <a:srgbClr val="FF0000"/>
                </a:solidFill>
              </a:rPr>
              <a:t>is weak for high </a:t>
            </a:r>
            <a:r>
              <a:rPr lang="en-US" sz="2200" i="1" dirty="0">
                <a:solidFill>
                  <a:srgbClr val="FF0000"/>
                </a:solidFill>
              </a:rPr>
              <a:t>E</a:t>
            </a:r>
            <a:r>
              <a:rPr lang="en-US" sz="2200" dirty="0">
                <a:solidFill>
                  <a:srgbClr val="FF0000"/>
                </a:solidFill>
              </a:rPr>
              <a:t> partons, but becomes stronger for low </a:t>
            </a:r>
            <a:r>
              <a:rPr lang="en-US" sz="2200" i="1" dirty="0">
                <a:solidFill>
                  <a:srgbClr val="FF0000"/>
                </a:solidFill>
              </a:rPr>
              <a:t>E</a:t>
            </a:r>
            <a:r>
              <a:rPr lang="en-US" sz="2200" dirty="0">
                <a:solidFill>
                  <a:srgbClr val="FF0000"/>
                </a:solidFill>
              </a:rPr>
              <a:t> ones. </a:t>
            </a:r>
          </a:p>
        </p:txBody>
      </p:sp>
    </p:spTree>
    <p:extLst>
      <p:ext uri="{BB962C8B-B14F-4D97-AF65-F5344CB8AC3E}">
        <p14:creationId xmlns:p14="http://schemas.microsoft.com/office/powerpoint/2010/main" val="5394413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3" y="810934"/>
            <a:ext cx="5094433" cy="328168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798" y="139788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b="1" i="1" dirty="0" err="1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dE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/</a:t>
            </a:r>
            <a:r>
              <a:rPr lang="en-US" altLang="zh-CN" sz="3000" b="1" i="1" dirty="0" err="1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dθ</a:t>
            </a:r>
            <a:r>
              <a:rPr lang="en-US" altLang="zh-CN" sz="30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 </a:t>
            </a:r>
            <a:r>
              <a:rPr lang="en-US" altLang="zh-CN" sz="3000" dirty="0" smtClean="0">
                <a:ea typeface="宋体" charset="0"/>
                <a:cs typeface="宋体" charset="0"/>
              </a:rPr>
              <a:t>of </a:t>
            </a:r>
            <a:r>
              <a:rPr lang="en-US" altLang="zh-CN" sz="3000" dirty="0">
                <a:ea typeface="宋体" charset="0"/>
                <a:cs typeface="宋体" charset="0"/>
              </a:rPr>
              <a:t>daughter </a:t>
            </a:r>
            <a:r>
              <a:rPr lang="en-US" altLang="zh-CN" sz="3000" dirty="0" err="1" smtClean="0">
                <a:ea typeface="宋体" charset="0"/>
                <a:cs typeface="宋体" charset="0"/>
              </a:rPr>
              <a:t>partons</a:t>
            </a:r>
            <a:r>
              <a:rPr lang="en-US" altLang="zh-CN" sz="3000" dirty="0" smtClean="0">
                <a:ea typeface="宋体" charset="0"/>
                <a:cs typeface="宋体" charset="0"/>
              </a:rPr>
              <a:t> (jet shape)</a:t>
            </a:r>
            <a:endParaRPr lang="en-US" altLang="zh-CN" sz="30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98" y="4043090"/>
            <a:ext cx="8487872" cy="259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In-medium evolution changes the jet shape – depletes energy in small cone and enhances energy in large cone. 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LBT is more effective than MATTER in shifting energy distribution into larger angle since elastic scattering is included in LBT.</a:t>
            </a:r>
          </a:p>
          <a:p>
            <a:pPr marL="360000" indent="-360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Interesting non-monotonic behavior at </a:t>
            </a:r>
            <a:r>
              <a:rPr lang="en-US" sz="2200" i="1" dirty="0" smtClean="0">
                <a:solidFill>
                  <a:srgbClr val="FF0000"/>
                </a:solidFill>
              </a:rPr>
              <a:t>Q</a:t>
            </a:r>
            <a:r>
              <a:rPr lang="en-US" sz="2200" baseline="-25000" dirty="0" smtClean="0">
                <a:solidFill>
                  <a:srgbClr val="FF0000"/>
                </a:solidFill>
              </a:rPr>
              <a:t>0</a:t>
            </a:r>
            <a:r>
              <a:rPr lang="en-US" sz="2200" dirty="0" smtClean="0">
                <a:solidFill>
                  <a:srgbClr val="FF0000"/>
                </a:solidFill>
              </a:rPr>
              <a:t> = 1 </a:t>
            </a:r>
            <a:r>
              <a:rPr lang="en-US" sz="2200" dirty="0" err="1" smtClean="0">
                <a:solidFill>
                  <a:srgbClr val="FF0000"/>
                </a:solidFill>
              </a:rPr>
              <a:t>GeV</a:t>
            </a:r>
            <a:r>
              <a:rPr lang="en-US" sz="2200" dirty="0" smtClean="0">
                <a:solidFill>
                  <a:srgbClr val="FF0000"/>
                </a:solidFill>
              </a:rPr>
              <a:t> -- enhanced </a:t>
            </a:r>
            <a:r>
              <a:rPr lang="en-US" sz="2200" dirty="0" err="1" smtClean="0">
                <a:solidFill>
                  <a:srgbClr val="FF0000"/>
                </a:solidFill>
              </a:rPr>
              <a:t>Sudakov</a:t>
            </a:r>
            <a:r>
              <a:rPr lang="en-US" sz="2200" dirty="0" smtClean="0">
                <a:solidFill>
                  <a:srgbClr val="FF0000"/>
                </a:solidFill>
              </a:rPr>
              <a:t> type splitting at very small </a:t>
            </a:r>
            <a:r>
              <a:rPr lang="en-US" sz="2200" i="1" dirty="0" smtClean="0">
                <a:solidFill>
                  <a:srgbClr val="FF0000"/>
                </a:solidFill>
              </a:rPr>
              <a:t>r</a:t>
            </a:r>
            <a:r>
              <a:rPr lang="en-US" sz="2200" dirty="0" smtClean="0">
                <a:solidFill>
                  <a:srgbClr val="FF0000"/>
                </a:solidFill>
              </a:rPr>
              <a:t> and LBT scattering at large </a:t>
            </a:r>
            <a:r>
              <a:rPr lang="en-US" sz="2200" i="1" dirty="0" smtClean="0">
                <a:solidFill>
                  <a:srgbClr val="FF0000"/>
                </a:solidFill>
              </a:rPr>
              <a:t>r</a:t>
            </a:r>
            <a:r>
              <a:rPr lang="en-US" sz="2200" dirty="0" smtClean="0">
                <a:solidFill>
                  <a:srgbClr val="FF0000"/>
                </a:solidFill>
              </a:rPr>
              <a:t>. (Partly explain the jet shape measurement even with a brick.)</a:t>
            </a:r>
            <a:endParaRPr lang="en-US" sz="2200" dirty="0" smtClean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>
          <a:xfrm>
            <a:off x="5876181" y="1711370"/>
            <a:ext cx="2482348" cy="2331720"/>
            <a:chOff x="5815796" y="3594100"/>
            <a:chExt cx="3102935" cy="2914650"/>
          </a:xfrm>
        </p:grpSpPr>
        <p:pic>
          <p:nvPicPr>
            <p:cNvPr id="11" name="Picture 10" descr="B73ADC7B-6C4D-42B8-A0CE-59273A88FC7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531" y="3594100"/>
              <a:ext cx="2489200" cy="2914650"/>
            </a:xfrm>
            <a:prstGeom prst="rect">
              <a:avLst/>
            </a:prstGeom>
          </p:spPr>
        </p:pic>
        <p:pic>
          <p:nvPicPr>
            <p:cNvPr id="12" name="Picture 11" descr="17D45917-34DB-4871-B556-E98DB0F5343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5796" y="3594100"/>
              <a:ext cx="717550" cy="2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30181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323705" y="810992"/>
            <a:ext cx="5632704" cy="4569273"/>
            <a:chOff x="170813" y="696042"/>
            <a:chExt cx="5632704" cy="4569273"/>
          </a:xfrm>
        </p:grpSpPr>
        <p:pic>
          <p:nvPicPr>
            <p:cNvPr id="9" name="Picture 8" descr="plot-RAA-pion-PbPb2760-Q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813" y="912771"/>
              <a:ext cx="5632704" cy="435254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9525" y="696042"/>
              <a:ext cx="4631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Dependence on </a:t>
              </a:r>
              <a:r>
                <a:rPr lang="en-US" i="1" dirty="0" smtClean="0">
                  <a:solidFill>
                    <a:srgbClr val="FF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 (central </a:t>
              </a:r>
              <a:r>
                <a:rPr lang="en-US" dirty="0" err="1" smtClean="0">
                  <a:solidFill>
                    <a:srgbClr val="FF0000"/>
                  </a:solidFill>
                </a:rPr>
                <a:t>Pb-Pb</a:t>
              </a:r>
              <a:r>
                <a:rPr lang="en-US" dirty="0" smtClean="0">
                  <a:solidFill>
                    <a:srgbClr val="FF0000"/>
                  </a:solidFill>
                </a:rPr>
                <a:t> @ 2.76 </a:t>
              </a:r>
              <a:r>
                <a:rPr lang="en-US" dirty="0" err="1" smtClean="0">
                  <a:solidFill>
                    <a:srgbClr val="FF0000"/>
                  </a:solidFill>
                </a:rPr>
                <a:t>ATeV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2798" y="114743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Nuclear modification of single hadrons</a:t>
            </a:r>
            <a:endParaRPr lang="en-US" altLang="zh-CN" sz="3000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813" y="5247967"/>
            <a:ext cx="8973187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Partons with larger </a:t>
            </a:r>
            <a:r>
              <a:rPr lang="en-US" sz="2200" i="1" dirty="0" smtClean="0">
                <a:solidFill>
                  <a:srgbClr val="008000"/>
                </a:solidFill>
              </a:rPr>
              <a:t>E</a:t>
            </a:r>
            <a:r>
              <a:rPr lang="en-US" sz="2200" dirty="0" smtClean="0">
                <a:solidFill>
                  <a:srgbClr val="008000"/>
                </a:solidFill>
              </a:rPr>
              <a:t> hit </a:t>
            </a:r>
            <a:r>
              <a:rPr lang="en-US" sz="2200" i="1" dirty="0" smtClean="0">
                <a:solidFill>
                  <a:srgbClr val="008000"/>
                </a:solidFill>
              </a:rPr>
              <a:t>Q</a:t>
            </a:r>
            <a:r>
              <a:rPr lang="en-US" sz="2200" baseline="-25000" dirty="0" smtClean="0">
                <a:solidFill>
                  <a:srgbClr val="008000"/>
                </a:solidFill>
              </a:rPr>
              <a:t>0</a:t>
            </a:r>
            <a:r>
              <a:rPr lang="en-US" sz="2200" dirty="0" smtClean="0">
                <a:solidFill>
                  <a:srgbClr val="008000"/>
                </a:solidFill>
              </a:rPr>
              <a:t> later </a:t>
            </a:r>
            <a:r>
              <a:rPr lang="en-US" sz="2200" dirty="0" err="1" smtClean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 smtClean="0">
                <a:solidFill>
                  <a:srgbClr val="008000"/>
                </a:solidFill>
              </a:rPr>
              <a:t> MATTER dominates high </a:t>
            </a:r>
            <a:r>
              <a:rPr lang="en-US" sz="2200" i="1" dirty="0" err="1" smtClean="0">
                <a:solidFill>
                  <a:srgbClr val="008000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T</a:t>
            </a:r>
            <a:r>
              <a:rPr lang="en-US" sz="2200" dirty="0" smtClean="0">
                <a:solidFill>
                  <a:srgbClr val="008000"/>
                </a:solidFill>
              </a:rPr>
              <a:t>, LBT low </a:t>
            </a:r>
            <a:r>
              <a:rPr lang="en-US" sz="2200" i="1" dirty="0" err="1" smtClean="0">
                <a:solidFill>
                  <a:srgbClr val="008000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008000"/>
                </a:solidFill>
              </a:rPr>
              <a:t>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252000" indent="-252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Larger </a:t>
            </a:r>
            <a:r>
              <a:rPr lang="en-US" sz="2200" i="1" dirty="0" smtClean="0">
                <a:solidFill>
                  <a:srgbClr val="000090"/>
                </a:solidFill>
              </a:rPr>
              <a:t>Q</a:t>
            </a:r>
            <a:r>
              <a:rPr lang="en-US" sz="2200" baseline="-25000" dirty="0" smtClean="0">
                <a:solidFill>
                  <a:srgbClr val="000090"/>
                </a:solidFill>
              </a:rPr>
              <a:t>0</a:t>
            </a:r>
            <a:r>
              <a:rPr lang="en-US" sz="2200" dirty="0" smtClean="0">
                <a:solidFill>
                  <a:srgbClr val="000090"/>
                </a:solidFill>
              </a:rPr>
              <a:t> leads to shorter MATTER evolution </a:t>
            </a:r>
            <a:r>
              <a:rPr lang="en-US" sz="2200" dirty="0" err="1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 smtClean="0">
                <a:solidFill>
                  <a:srgbClr val="000090"/>
                </a:solidFill>
              </a:rPr>
              <a:t> LBT contribution is larger</a:t>
            </a:r>
          </a:p>
          <a:p>
            <a:pPr marL="252000" indent="-252000">
              <a:spcBef>
                <a:spcPts val="500"/>
              </a:spcBef>
              <a:buFont typeface="Arial"/>
              <a:buChar char="•"/>
            </a:pPr>
            <a:r>
              <a:rPr lang="en-US" sz="2200" dirty="0" smtClean="0"/>
              <a:t>Result from the dynamical </a:t>
            </a:r>
            <a:r>
              <a:rPr lang="en-US" sz="2200" i="1" dirty="0" smtClean="0"/>
              <a:t>Q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is close to fixed </a:t>
            </a:r>
            <a:r>
              <a:rPr lang="en-US" sz="2200" i="1" dirty="0" smtClean="0"/>
              <a:t>Q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= 1 GeV (average</a:t>
            </a:r>
            <a:r>
              <a:rPr lang="en-US" sz="2200" i="1" dirty="0" smtClean="0"/>
              <a:t> T</a:t>
            </a:r>
            <a:r>
              <a:rPr lang="en-US" sz="2200" dirty="0" smtClean="0"/>
              <a:t> is low)</a:t>
            </a:r>
          </a:p>
        </p:txBody>
      </p:sp>
      <p:sp>
        <p:nvSpPr>
          <p:cNvPr id="11" name="TextBox 10"/>
          <p:cNvSpPr txBox="1"/>
          <p:nvPr/>
        </p:nvSpPr>
        <p:spPr>
          <a:xfrm rot="19869954">
            <a:off x="1360852" y="1223312"/>
            <a:ext cx="63380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0000FF">
                    <a:alpha val="20000"/>
                  </a:srgbClr>
                </a:solidFill>
              </a:rPr>
              <a:t> </a:t>
            </a:r>
            <a:r>
              <a:rPr lang="en-US" sz="10000" b="1" dirty="0" smtClean="0">
                <a:solidFill>
                  <a:srgbClr val="0000FF">
                    <a:alpha val="15000"/>
                  </a:srgbClr>
                </a:solidFill>
              </a:rPr>
              <a:t>JETSCAPE </a:t>
            </a:r>
          </a:p>
          <a:p>
            <a:r>
              <a:rPr lang="en-US" sz="10000" b="1" dirty="0" smtClean="0">
                <a:solidFill>
                  <a:srgbClr val="0000FF">
                    <a:alpha val="15000"/>
                  </a:srgbClr>
                </a:solidFill>
              </a:rPr>
              <a:t>preliminary</a:t>
            </a:r>
            <a:endParaRPr lang="en-US" sz="10000" b="1" dirty="0">
              <a:solidFill>
                <a:srgbClr val="0000FF">
                  <a:alpha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974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2798" y="114743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Multi-stage effects in heavy quark energy loss </a:t>
            </a:r>
            <a:endParaRPr lang="en-US" altLang="zh-CN" sz="3000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15597" y="841891"/>
            <a:ext cx="4272109" cy="5790404"/>
            <a:chOff x="315597" y="807166"/>
            <a:chExt cx="4272109" cy="5790404"/>
          </a:xfrm>
        </p:grpSpPr>
        <p:sp>
          <p:nvSpPr>
            <p:cNvPr id="9" name="Rectangle 8"/>
            <p:cNvSpPr/>
            <p:nvPr/>
          </p:nvSpPr>
          <p:spPr>
            <a:xfrm>
              <a:off x="424130" y="5233523"/>
              <a:ext cx="4163576" cy="87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 smtClean="0"/>
                <a:t>Zhang, </a:t>
              </a:r>
              <a:r>
                <a:rPr lang="en-US" sz="1700" dirty="0" err="1" smtClean="0"/>
                <a:t>Hou</a:t>
              </a:r>
              <a:r>
                <a:rPr lang="en-US" sz="1700" dirty="0" smtClean="0"/>
                <a:t>, Qin, </a:t>
              </a:r>
              <a:r>
                <a:rPr lang="is-IS" sz="1700" dirty="0" smtClean="0"/>
                <a:t>PRC 94 (2016</a:t>
              </a:r>
              <a:r>
                <a:rPr lang="is-IS" sz="1700" dirty="0"/>
                <a:t>) 024916 </a:t>
              </a:r>
              <a:endParaRPr lang="en-US" sz="1700" dirty="0" smtClean="0"/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 err="1" smtClean="0"/>
                <a:t>Abir</a:t>
              </a:r>
              <a:r>
                <a:rPr lang="en-US" sz="1700" dirty="0" smtClean="0"/>
                <a:t>, Kaur, </a:t>
              </a:r>
              <a:r>
                <a:rPr lang="en-US" sz="1700" dirty="0" err="1" smtClean="0"/>
                <a:t>Majumder</a:t>
              </a:r>
              <a:r>
                <a:rPr lang="en-US" sz="1700" dirty="0" smtClean="0"/>
                <a:t>, </a:t>
              </a:r>
              <a:r>
                <a:rPr lang="is-IS" sz="1700" dirty="0" smtClean="0"/>
                <a:t>PRD 90 </a:t>
              </a:r>
              <a:r>
                <a:rPr lang="is-IS" sz="1700" dirty="0"/>
                <a:t>(2014) 114026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 err="1" smtClean="0">
                  <a:effectLst/>
                </a:rPr>
                <a:t>Abir</a:t>
              </a:r>
              <a:r>
                <a:rPr lang="en-US" sz="1700" dirty="0" smtClean="0">
                  <a:effectLst/>
                </a:rPr>
                <a:t>, </a:t>
              </a:r>
              <a:r>
                <a:rPr lang="en-US" sz="1700" dirty="0" err="1" smtClean="0">
                  <a:effectLst/>
                </a:rPr>
                <a:t>Majumder</a:t>
              </a:r>
              <a:r>
                <a:rPr lang="en-US" sz="1700" dirty="0" smtClean="0">
                  <a:effectLst/>
                </a:rPr>
                <a:t>, </a:t>
              </a:r>
              <a:r>
                <a:rPr lang="is-IS" sz="1700" dirty="0" smtClean="0"/>
                <a:t>PRC 94 (2016</a:t>
              </a:r>
              <a:r>
                <a:rPr lang="is-IS" sz="1700" dirty="0"/>
                <a:t>) 054902 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5583" y="3922584"/>
              <a:ext cx="3900669" cy="1161179"/>
              <a:chOff x="555584" y="3892820"/>
              <a:chExt cx="3900669" cy="116117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5584" y="3892820"/>
                <a:ext cx="3900669" cy="1161179"/>
              </a:xfrm>
              <a:prstGeom prst="rect">
                <a:avLst/>
              </a:prstGeom>
            </p:spPr>
          </p:pic>
          <p:sp>
            <p:nvSpPr>
              <p:cNvPr id="12" name="Frame 11"/>
              <p:cNvSpPr/>
              <p:nvPr/>
            </p:nvSpPr>
            <p:spPr>
              <a:xfrm>
                <a:off x="1516284" y="4595149"/>
                <a:ext cx="196769" cy="370390"/>
              </a:xfrm>
              <a:prstGeom prst="frame">
                <a:avLst/>
              </a:prstGeom>
              <a:solidFill>
                <a:srgbClr val="D400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ame 12"/>
              <p:cNvSpPr/>
              <p:nvPr/>
            </p:nvSpPr>
            <p:spPr>
              <a:xfrm>
                <a:off x="3622875" y="4595149"/>
                <a:ext cx="196769" cy="370390"/>
              </a:xfrm>
              <a:prstGeom prst="frame">
                <a:avLst/>
              </a:prstGeom>
              <a:solidFill>
                <a:srgbClr val="D400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ame 13"/>
              <p:cNvSpPr/>
              <p:nvPr/>
            </p:nvSpPr>
            <p:spPr>
              <a:xfrm>
                <a:off x="2986268" y="4599750"/>
                <a:ext cx="196769" cy="370390"/>
              </a:xfrm>
              <a:prstGeom prst="frame">
                <a:avLst/>
              </a:prstGeom>
              <a:solidFill>
                <a:srgbClr val="D400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rame 19"/>
            <p:cNvSpPr/>
            <p:nvPr/>
          </p:nvSpPr>
          <p:spPr>
            <a:xfrm>
              <a:off x="315597" y="807166"/>
              <a:ext cx="4272109" cy="5790404"/>
            </a:xfrm>
            <a:prstGeom prst="frame">
              <a:avLst>
                <a:gd name="adj1" fmla="val 92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92798" y="1076448"/>
              <a:ext cx="4086605" cy="2545134"/>
              <a:chOff x="392798" y="1076448"/>
              <a:chExt cx="4086605" cy="254513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92798" y="1095249"/>
                <a:ext cx="4086605" cy="252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2000" indent="-252000"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200" dirty="0" smtClean="0">
                    <a:solidFill>
                      <a:srgbClr val="008000"/>
                    </a:solidFill>
                  </a:rPr>
                  <a:t>For massless partons, </a:t>
                </a:r>
                <a:r>
                  <a:rPr lang="en-US" sz="2200" i="1" dirty="0" smtClean="0">
                    <a:solidFill>
                      <a:srgbClr val="008000"/>
                    </a:solidFill>
                  </a:rPr>
                  <a:t>q</a:t>
                </a:r>
                <a:r>
                  <a:rPr lang="en-US" sz="2200" dirty="0" smtClean="0">
                    <a:solidFill>
                      <a:srgbClr val="008000"/>
                    </a:solidFill>
                  </a:rPr>
                  <a:t> induced radiation dominates compared to </a:t>
                </a:r>
                <a:r>
                  <a:rPr lang="en-US" sz="2200" i="1" dirty="0">
                    <a:solidFill>
                      <a:srgbClr val="008000"/>
                    </a:solidFill>
                  </a:rPr>
                  <a:t>e</a:t>
                </a:r>
                <a:r>
                  <a:rPr lang="en-US" sz="2200" dirty="0" smtClean="0">
                    <a:solidFill>
                      <a:srgbClr val="008000"/>
                    </a:solidFill>
                  </a:rPr>
                  <a:t> and </a:t>
                </a:r>
                <a:r>
                  <a:rPr lang="en-US" sz="2200" i="1" dirty="0">
                    <a:solidFill>
                      <a:srgbClr val="008000"/>
                    </a:solidFill>
                  </a:rPr>
                  <a:t>e</a:t>
                </a:r>
                <a:r>
                  <a:rPr lang="en-US" sz="2200" baseline="-25000" dirty="0" smtClean="0">
                    <a:solidFill>
                      <a:srgbClr val="008000"/>
                    </a:solidFill>
                  </a:rPr>
                  <a:t>2</a:t>
                </a:r>
              </a:p>
              <a:p>
                <a:pPr marL="252000" indent="-252000">
                  <a:spcBef>
                    <a:spcPts val="500"/>
                  </a:spcBef>
                  <a:buFont typeface="Arial"/>
                  <a:buChar char="•"/>
                </a:pPr>
                <a:r>
                  <a:rPr lang="en-US" sz="2200" dirty="0" smtClean="0">
                    <a:solidFill>
                      <a:srgbClr val="002060"/>
                    </a:solidFill>
                  </a:rPr>
                  <a:t>For heavy quarks, at low scale 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Q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~ 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M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, contribution from 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e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and </a:t>
                </a:r>
                <a:r>
                  <a:rPr lang="en-US" sz="2200" i="1" dirty="0">
                    <a:solidFill>
                      <a:srgbClr val="002060"/>
                    </a:solidFill>
                  </a:rPr>
                  <a:t>e</a:t>
                </a:r>
                <a:r>
                  <a:rPr lang="en-US" sz="2200" baseline="-25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induced radiation is also important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171460" y="1076448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5DA505"/>
                    </a:solidFill>
                  </a:rPr>
                  <a:t>^</a:t>
                </a:r>
                <a:endParaRPr lang="en-US" sz="1600" dirty="0">
                  <a:solidFill>
                    <a:srgbClr val="5DA505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62623" y="1749714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5DA505"/>
                    </a:solidFill>
                  </a:rPr>
                  <a:t>^</a:t>
                </a:r>
                <a:endParaRPr lang="en-US" sz="1600" dirty="0">
                  <a:solidFill>
                    <a:srgbClr val="5DA505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47463" y="1751642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5DA505"/>
                    </a:solidFill>
                  </a:rPr>
                  <a:t>^</a:t>
                </a:r>
                <a:endParaRPr lang="en-US" sz="1600" dirty="0">
                  <a:solidFill>
                    <a:srgbClr val="5DA505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316142" y="2482775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</a:rPr>
                  <a:t>^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00979" y="248470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</a:rPr>
                  <a:t>^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655162" y="841891"/>
            <a:ext cx="4272109" cy="5790404"/>
            <a:chOff x="4655162" y="841891"/>
            <a:chExt cx="4272109" cy="57904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325" y="1204487"/>
              <a:ext cx="3956646" cy="2904525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4785175" y="3995203"/>
              <a:ext cx="4086605" cy="2611662"/>
              <a:chOff x="4785175" y="3995203"/>
              <a:chExt cx="4086605" cy="261166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785175" y="3995203"/>
                <a:ext cx="4086605" cy="2611662"/>
                <a:chOff x="4797513" y="3995203"/>
                <a:chExt cx="4086605" cy="2611662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797513" y="4016412"/>
                  <a:ext cx="4086605" cy="2590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52000" indent="-252000">
                    <a:spcBef>
                      <a:spcPts val="500"/>
                    </a:spcBef>
                    <a:buFont typeface="Arial"/>
                    <a:buChar char="•"/>
                  </a:pPr>
                  <a:r>
                    <a:rPr lang="en-US" sz="2200" i="1" dirty="0" smtClean="0">
                      <a:solidFill>
                        <a:srgbClr val="008000"/>
                      </a:solidFill>
                    </a:rPr>
                    <a:t>Q 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&lt; </a:t>
                  </a:r>
                  <a:r>
                    <a:rPr lang="en-US" sz="2200" i="1" dirty="0" smtClean="0">
                      <a:solidFill>
                        <a:srgbClr val="008000"/>
                      </a:solidFill>
                    </a:rPr>
                    <a:t>M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, transport model with </a:t>
                  </a:r>
                  <a:r>
                    <a:rPr lang="en-US" sz="2200" i="1" dirty="0">
                      <a:solidFill>
                        <a:srgbClr val="008000"/>
                      </a:solidFill>
                    </a:rPr>
                    <a:t>q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 + </a:t>
                  </a:r>
                  <a:r>
                    <a:rPr lang="en-US" sz="2200" i="1" dirty="0">
                      <a:solidFill>
                        <a:srgbClr val="008000"/>
                      </a:solidFill>
                    </a:rPr>
                    <a:t>e 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+ </a:t>
                  </a:r>
                  <a:r>
                    <a:rPr lang="en-US" sz="2200" i="1" dirty="0">
                      <a:solidFill>
                        <a:srgbClr val="008000"/>
                      </a:solidFill>
                    </a:rPr>
                    <a:t>e</a:t>
                  </a:r>
                  <a:r>
                    <a:rPr lang="en-US" sz="2200" baseline="-25000" dirty="0" smtClean="0">
                      <a:solidFill>
                        <a:srgbClr val="008000"/>
                      </a:solidFill>
                    </a:rPr>
                    <a:t>2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; </a:t>
                  </a:r>
                  <a:r>
                    <a:rPr lang="en-US" sz="2200" i="1" dirty="0" smtClean="0">
                      <a:solidFill>
                        <a:srgbClr val="008000"/>
                      </a:solidFill>
                    </a:rPr>
                    <a:t>Q 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&gt; </a:t>
                  </a:r>
                  <a:r>
                    <a:rPr lang="en-US" sz="2200" i="1" dirty="0" smtClean="0">
                      <a:solidFill>
                        <a:srgbClr val="008000"/>
                      </a:solidFill>
                    </a:rPr>
                    <a:t>M</a:t>
                  </a:r>
                  <a:r>
                    <a:rPr lang="en-US" sz="2200" dirty="0" smtClean="0">
                      <a:solidFill>
                        <a:srgbClr val="008000"/>
                      </a:solidFill>
                    </a:rPr>
                    <a:t>, DGLAP with </a:t>
                  </a:r>
                  <a:r>
                    <a:rPr lang="en-US" sz="2200" i="1" dirty="0" smtClean="0">
                      <a:solidFill>
                        <a:srgbClr val="008000"/>
                      </a:solidFill>
                    </a:rPr>
                    <a:t>q</a:t>
                  </a:r>
                  <a:endParaRPr lang="en-US" sz="2200" i="1" dirty="0">
                    <a:solidFill>
                      <a:srgbClr val="008000"/>
                    </a:solidFill>
                  </a:endParaRPr>
                </a:p>
                <a:p>
                  <a:pPr marL="252000" indent="-252000">
                    <a:spcBef>
                      <a:spcPts val="500"/>
                    </a:spcBef>
                    <a:buFont typeface="Arial"/>
                    <a:buChar char="•"/>
                  </a:pPr>
                  <a:r>
                    <a:rPr lang="en-US" sz="2200" dirty="0" smtClean="0"/>
                    <a:t>Contributions </a:t>
                  </a:r>
                  <a:r>
                    <a:rPr lang="en-US" sz="2200" dirty="0"/>
                    <a:t>from </a:t>
                  </a:r>
                  <a:r>
                    <a:rPr lang="en-US" sz="2200" i="1" dirty="0"/>
                    <a:t>e</a:t>
                  </a:r>
                  <a:r>
                    <a:rPr lang="en-US" sz="2200" dirty="0"/>
                    <a:t> and </a:t>
                  </a:r>
                  <a:r>
                    <a:rPr lang="en-US" sz="2200" i="1" dirty="0"/>
                    <a:t>e</a:t>
                  </a:r>
                  <a:r>
                    <a:rPr lang="en-US" sz="2200" baseline="-25000" dirty="0" smtClean="0"/>
                    <a:t>2</a:t>
                  </a:r>
                  <a:r>
                    <a:rPr lang="en-US" sz="2200" dirty="0" smtClean="0"/>
                    <a:t> diminish at large </a:t>
                  </a:r>
                  <a:r>
                    <a:rPr lang="en-US" sz="2200" i="1" dirty="0" err="1"/>
                    <a:t>p</a:t>
                  </a:r>
                  <a:r>
                    <a:rPr lang="en-US" sz="2200" baseline="-25000" dirty="0" err="1" smtClean="0"/>
                    <a:t>T</a:t>
                  </a:r>
                  <a:endParaRPr lang="en-US" sz="2200" baseline="-25000" dirty="0" smtClean="0"/>
                </a:p>
                <a:p>
                  <a:pPr marL="252000" indent="-252000">
                    <a:spcBef>
                      <a:spcPts val="500"/>
                    </a:spcBef>
                    <a:buFont typeface="Arial"/>
                    <a:buChar char="•"/>
                  </a:pPr>
                  <a:r>
                    <a:rPr lang="en-US" sz="2200" i="1" dirty="0" smtClean="0">
                      <a:solidFill>
                        <a:srgbClr val="C00000"/>
                      </a:solidFill>
                    </a:rPr>
                    <a:t>e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 and </a:t>
                  </a:r>
                  <a:r>
                    <a:rPr lang="en-US" sz="2200" i="1" dirty="0" smtClean="0">
                      <a:solidFill>
                        <a:srgbClr val="C00000"/>
                      </a:solidFill>
                    </a:rPr>
                    <a:t>e</a:t>
                  </a:r>
                  <a:r>
                    <a:rPr lang="en-US" sz="2200" baseline="-25000" dirty="0" smtClean="0">
                      <a:solidFill>
                        <a:srgbClr val="C00000"/>
                      </a:solidFill>
                    </a:rPr>
                    <a:t>2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 decrease </a:t>
                  </a:r>
                  <a:r>
                    <a:rPr lang="en-US" sz="2200" i="1" dirty="0">
                      <a:solidFill>
                        <a:srgbClr val="C00000"/>
                      </a:solidFill>
                    </a:rPr>
                    <a:t>B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 meson </a:t>
                  </a:r>
                  <a:r>
                    <a:rPr lang="en-US" sz="2200" i="1" dirty="0">
                      <a:solidFill>
                        <a:srgbClr val="C00000"/>
                      </a:solidFill>
                    </a:rPr>
                    <a:t>R</a:t>
                  </a:r>
                  <a:r>
                    <a:rPr lang="en-US" sz="2200" baseline="-25000" dirty="0" smtClean="0">
                      <a:solidFill>
                        <a:srgbClr val="C00000"/>
                      </a:solidFill>
                    </a:rPr>
                    <a:t>AA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 and narrow the difference between </a:t>
                  </a:r>
                  <a:r>
                    <a:rPr lang="en-US" sz="2200" i="1" dirty="0">
                      <a:solidFill>
                        <a:srgbClr val="C00000"/>
                      </a:solidFill>
                    </a:rPr>
                    <a:t>D 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and </a:t>
                  </a:r>
                  <a:r>
                    <a:rPr lang="en-US" sz="2200" i="1" dirty="0" smtClean="0">
                      <a:solidFill>
                        <a:srgbClr val="C00000"/>
                      </a:solidFill>
                    </a:rPr>
                    <a:t>B </a:t>
                  </a:r>
                  <a:r>
                    <a:rPr lang="en-US" sz="2200" dirty="0" smtClean="0">
                      <a:solidFill>
                        <a:srgbClr val="C00000"/>
                      </a:solidFill>
                    </a:rPr>
                    <a:t>mesons</a:t>
                  </a:r>
                  <a:endParaRPr lang="en-US" sz="2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8370425" y="3995203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5DA505"/>
                      </a:solidFill>
                    </a:rPr>
                    <a:t>^</a:t>
                  </a:r>
                  <a:endParaRPr lang="en-US" sz="1600" dirty="0">
                    <a:solidFill>
                      <a:srgbClr val="5DA505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61993" y="4332803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5DA505"/>
                      </a:solidFill>
                    </a:rPr>
                    <a:t>^</a:t>
                  </a:r>
                  <a:endParaRPr lang="en-US" sz="1600" dirty="0">
                    <a:solidFill>
                      <a:srgbClr val="5DA505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469036" y="4334729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5DA505"/>
                      </a:solidFill>
                    </a:rPr>
                    <a:t>^</a:t>
                  </a:r>
                  <a:endParaRPr lang="en-US" sz="1600" dirty="0">
                    <a:solidFill>
                      <a:srgbClr val="5DA505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288192" y="4730197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^</a:t>
                  </a:r>
                  <a:endParaRPr lang="en-US" sz="16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7984599" y="4732125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^</a:t>
                  </a:r>
                  <a:endParaRPr lang="en-US" sz="16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069708" y="5463257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C00000"/>
                      </a:solidFill>
                    </a:rPr>
                    <a:t>^</a:t>
                  </a:r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754543" y="5465183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C00000"/>
                      </a:solidFill>
                    </a:rPr>
                    <a:t>^</a:t>
                  </a:r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8050188" y="4334728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5DA505"/>
                    </a:solidFill>
                  </a:rPr>
                  <a:t>^</a:t>
                </a:r>
                <a:endParaRPr lang="en-US" sz="1600" dirty="0">
                  <a:solidFill>
                    <a:srgbClr val="5DA505"/>
                  </a:solidFill>
                </a:endParaRPr>
              </a:p>
            </p:txBody>
          </p:sp>
        </p:grpSp>
        <p:sp>
          <p:nvSpPr>
            <p:cNvPr id="21" name="Frame 20"/>
            <p:cNvSpPr/>
            <p:nvPr/>
          </p:nvSpPr>
          <p:spPr>
            <a:xfrm>
              <a:off x="4655162" y="841891"/>
              <a:ext cx="4272109" cy="5790404"/>
            </a:xfrm>
            <a:prstGeom prst="frame">
              <a:avLst>
                <a:gd name="adj1" fmla="val 92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752388" y="929852"/>
            <a:ext cx="406851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/>
              <a:t>SC, </a:t>
            </a:r>
            <a:r>
              <a:rPr lang="en-US" sz="1700" dirty="0" err="1" smtClean="0"/>
              <a:t>Majumder</a:t>
            </a:r>
            <a:r>
              <a:rPr lang="en-US" sz="1700" dirty="0" smtClean="0"/>
              <a:t>, Qin, Shen, </a:t>
            </a:r>
            <a:r>
              <a:rPr lang="en-US" sz="1700" dirty="0" err="1" smtClean="0"/>
              <a:t>arXiv</a:t>
            </a:r>
            <a:r>
              <a:rPr lang="en-US" sz="1700" dirty="0" smtClean="0"/>
              <a:t>: 1711.09053</a:t>
            </a:r>
            <a:endParaRPr lang="is-IS" sz="1700" dirty="0"/>
          </a:p>
        </p:txBody>
      </p:sp>
    </p:spTree>
    <p:extLst>
      <p:ext uri="{BB962C8B-B14F-4D97-AF65-F5344CB8AC3E}">
        <p14:creationId xmlns:p14="http://schemas.microsoft.com/office/powerpoint/2010/main" val="21016940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49275" y="69850"/>
            <a:ext cx="8042275" cy="86995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Limits of semi-analytical </a:t>
            </a:r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calculation</a:t>
            </a:r>
            <a:endParaRPr sz="3000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8469" y="886053"/>
            <a:ext cx="4882193" cy="514350"/>
            <a:chOff x="418469" y="886053"/>
            <a:chExt cx="4882193" cy="514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0812" y="886053"/>
              <a:ext cx="2609850" cy="51435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18469" y="927784"/>
              <a:ext cx="22149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Splitting function:</a:t>
              </a:r>
              <a:endParaRPr lang="en-US" sz="2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2679" y="2054712"/>
            <a:ext cx="6680346" cy="596900"/>
            <a:chOff x="442679" y="2169012"/>
            <a:chExt cx="6680346" cy="596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1775" y="2169012"/>
              <a:ext cx="2381250" cy="5969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42679" y="2257335"/>
              <a:ext cx="42435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Energy taken away from the quark: </a:t>
              </a:r>
              <a:endParaRPr lang="en-US" sz="22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18469" y="2758248"/>
            <a:ext cx="83606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i="1" dirty="0" smtClean="0">
                <a:solidFill>
                  <a:srgbClr val="5DA505"/>
                </a:solidFill>
              </a:rPr>
              <a:t>E</a:t>
            </a:r>
            <a:r>
              <a:rPr lang="en-US" sz="2200" dirty="0" smtClean="0">
                <a:solidFill>
                  <a:srgbClr val="5DA505"/>
                </a:solidFill>
              </a:rPr>
              <a:t> on the RHS does not change with parton evolution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0048DC"/>
                </a:solidFill>
              </a:rPr>
              <a:t>Do not naturally include energy fluctuation, average energy loss only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Hard to include other fluctuations with the presence of medium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18469" y="1470895"/>
            <a:ext cx="5088361" cy="596900"/>
            <a:chOff x="418469" y="1508995"/>
            <a:chExt cx="5088361" cy="5969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0730" y="1508995"/>
              <a:ext cx="1816100" cy="5969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18469" y="1589901"/>
              <a:ext cx="31738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Number of emitted gluon:</a:t>
              </a:r>
              <a:endParaRPr lang="en-US" sz="2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18469" y="3898213"/>
            <a:ext cx="8360622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Monte Carlo</a:t>
            </a:r>
            <a:r>
              <a:rPr lang="en-US" sz="2200" dirty="0" smtClean="0"/>
              <a:t> methods are computational algorithms that rely on repeated </a:t>
            </a:r>
            <a:r>
              <a:rPr lang="en-US" sz="2200" b="1" i="1" dirty="0" smtClean="0"/>
              <a:t>random sampling</a:t>
            </a:r>
            <a:r>
              <a:rPr lang="en-US" sz="2200" dirty="0" smtClean="0"/>
              <a:t> based on probability distributions to obtain numerical results </a:t>
            </a:r>
            <a:r>
              <a:rPr lang="mr-IN" sz="2200" dirty="0" smtClean="0"/>
              <a:t>–</a:t>
            </a:r>
            <a:r>
              <a:rPr lang="en-US" sz="2200" dirty="0" smtClean="0"/>
              <a:t> naturally include quantum fluctuations in realistic physics processes and connect theories and experiments.</a:t>
            </a:r>
          </a:p>
          <a:p>
            <a:pPr marL="342900" indent="-342900">
              <a:spcBef>
                <a:spcPts val="5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94700"/>
                </a:solidFill>
              </a:rPr>
              <a:t>Use </a:t>
            </a:r>
            <a:r>
              <a:rPr lang="en-US" sz="2200" i="1" dirty="0" smtClean="0">
                <a:solidFill>
                  <a:srgbClr val="094700"/>
                </a:solidFill>
              </a:rPr>
              <a:t>N</a:t>
            </a:r>
            <a:r>
              <a:rPr lang="en-US" sz="2200" i="1" baseline="-25000" dirty="0" smtClean="0">
                <a:solidFill>
                  <a:srgbClr val="094700"/>
                </a:solidFill>
              </a:rPr>
              <a:t>g</a:t>
            </a:r>
            <a:r>
              <a:rPr lang="en-US" sz="2200" dirty="0" smtClean="0">
                <a:solidFill>
                  <a:srgbClr val="094700"/>
                </a:solidFill>
              </a:rPr>
              <a:t> (if </a:t>
            </a:r>
            <a:r>
              <a:rPr lang="en-US" sz="2200" i="1" dirty="0" smtClean="0">
                <a:solidFill>
                  <a:srgbClr val="094700"/>
                </a:solidFill>
              </a:rPr>
              <a:t>N</a:t>
            </a:r>
            <a:r>
              <a:rPr lang="en-US" sz="2200" i="1" baseline="-25000" dirty="0" smtClean="0">
                <a:solidFill>
                  <a:srgbClr val="094700"/>
                </a:solidFill>
              </a:rPr>
              <a:t>g</a:t>
            </a:r>
            <a:r>
              <a:rPr lang="en-US" sz="2200" dirty="0" smtClean="0">
                <a:solidFill>
                  <a:srgbClr val="094700"/>
                </a:solidFill>
              </a:rPr>
              <a:t> &lt;&lt; 1, otherwise </a:t>
            </a:r>
            <a:r>
              <a:rPr lang="en-US" sz="2200" i="1" dirty="0" smtClean="0">
                <a:solidFill>
                  <a:srgbClr val="094700"/>
                </a:solidFill>
              </a:rPr>
              <a:t>e</a:t>
            </a:r>
            <a:r>
              <a:rPr lang="en-US" sz="2200" baseline="30000" dirty="0" smtClean="0">
                <a:solidFill>
                  <a:srgbClr val="094700"/>
                </a:solidFill>
              </a:rPr>
              <a:t>-</a:t>
            </a:r>
            <a:r>
              <a:rPr lang="en-US" sz="2200" i="1" baseline="30000" dirty="0" smtClean="0">
                <a:solidFill>
                  <a:srgbClr val="094700"/>
                </a:solidFill>
              </a:rPr>
              <a:t>Ng</a:t>
            </a:r>
            <a:r>
              <a:rPr lang="en-US" sz="2200" dirty="0" smtClean="0">
                <a:solidFill>
                  <a:srgbClr val="094700"/>
                </a:solidFill>
              </a:rPr>
              <a:t>) as the probability of splitting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0048DC"/>
                </a:solidFill>
              </a:rPr>
              <a:t>If a splittings happen, sample </a:t>
            </a:r>
            <a:r>
              <a:rPr lang="en-US" sz="2200" i="1" dirty="0" smtClean="0">
                <a:solidFill>
                  <a:srgbClr val="0048DC"/>
                </a:solidFill>
              </a:rPr>
              <a:t>x</a:t>
            </a:r>
            <a:r>
              <a:rPr lang="en-US" sz="2200" dirty="0" smtClean="0">
                <a:solidFill>
                  <a:srgbClr val="0048DC"/>
                </a:solidFill>
              </a:rPr>
              <a:t> using </a:t>
            </a:r>
            <a:r>
              <a:rPr lang="en-US" sz="2200" i="1" dirty="0" smtClean="0">
                <a:solidFill>
                  <a:srgbClr val="0048DC"/>
                </a:solidFill>
              </a:rPr>
              <a:t>P</a:t>
            </a:r>
            <a:r>
              <a:rPr lang="en-US" sz="2200" dirty="0" smtClean="0">
                <a:solidFill>
                  <a:srgbClr val="0048DC"/>
                </a:solidFill>
              </a:rPr>
              <a:t>(</a:t>
            </a:r>
            <a:r>
              <a:rPr lang="en-US" sz="2200" i="1" dirty="0" smtClean="0">
                <a:solidFill>
                  <a:srgbClr val="0048DC"/>
                </a:solidFill>
              </a:rPr>
              <a:t>x</a:t>
            </a:r>
            <a:r>
              <a:rPr lang="en-US" sz="2200" dirty="0" smtClean="0">
                <a:solidFill>
                  <a:srgbClr val="0048DC"/>
                </a:solidFill>
              </a:rPr>
              <a:t>) and take energy </a:t>
            </a:r>
            <a:r>
              <a:rPr lang="en-US" sz="2200" i="1" dirty="0" err="1" smtClean="0">
                <a:solidFill>
                  <a:srgbClr val="0048DC"/>
                </a:solidFill>
              </a:rPr>
              <a:t>xE</a:t>
            </a:r>
            <a:r>
              <a:rPr lang="en-US" sz="2200" dirty="0" smtClean="0">
                <a:solidFill>
                  <a:srgbClr val="0048DC"/>
                </a:solidFill>
              </a:rPr>
              <a:t> away from parent quark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Repeat the process to obtain numerical results of multiple splittings</a:t>
            </a:r>
          </a:p>
        </p:txBody>
      </p:sp>
    </p:spTree>
    <p:extLst>
      <p:ext uri="{BB962C8B-B14F-4D97-AF65-F5344CB8AC3E}">
        <p14:creationId xmlns:p14="http://schemas.microsoft.com/office/powerpoint/2010/main" val="18884875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89336" y="1390581"/>
            <a:ext cx="8220614" cy="2801901"/>
          </a:xfrm>
        </p:spPr>
        <p:txBody>
          <a:bodyPr>
            <a:normAutofit/>
          </a:bodyPr>
          <a:lstStyle/>
          <a:p>
            <a:pPr marL="358775" indent="-358775" eaLnBrk="1" hangingPunct="1">
              <a:spcBef>
                <a:spcPts val="700"/>
              </a:spcBef>
              <a:buClrTx/>
              <a:buSzPct val="100000"/>
              <a:buFont typeface="Arial" pitchFamily="1" charset="0"/>
              <a:buChar char="•"/>
            </a:pPr>
            <a:r>
              <a:rPr lang="en-US" altLang="zh-CN" sz="2400" b="0" dirty="0" smtClean="0">
                <a:solidFill>
                  <a:srgbClr val="008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Reviewed basic techniques of Monte-Carlo sampling</a:t>
            </a:r>
          </a:p>
          <a:p>
            <a:pPr marL="358775" indent="-358775" eaLnBrk="1" hangingPunct="1">
              <a:spcBef>
                <a:spcPts val="700"/>
              </a:spcBef>
              <a:buClrTx/>
              <a:buSzPct val="100000"/>
              <a:buFont typeface="Arial" pitchFamily="1" charset="0"/>
              <a:buChar char="•"/>
            </a:pPr>
            <a:r>
              <a:rPr lang="en-US" altLang="zh-CN" sz="2400" b="0" dirty="0" smtClean="0">
                <a:solidFill>
                  <a:srgbClr val="FF0000"/>
                </a:solidFill>
                <a:latin typeface="Calibri" pitchFamily="1" charset="0"/>
                <a:ea typeface="宋体" pitchFamily="1" charset="-122"/>
                <a:cs typeface="宋体" pitchFamily="1" charset="-122"/>
              </a:rPr>
              <a:t>Discussed in detail the construction of the linear Boltzmann transport model as an example of jet Monte-Carlo</a:t>
            </a:r>
          </a:p>
          <a:p>
            <a:pPr marL="358775" indent="-358775" eaLnBrk="1" hangingPunct="1">
              <a:spcBef>
                <a:spcPts val="700"/>
              </a:spcBef>
              <a:buClrTx/>
              <a:buSzPct val="100000"/>
              <a:buFont typeface="Arial" pitchFamily="1" charset="0"/>
              <a:buChar char="•"/>
            </a:pPr>
            <a:r>
              <a:rPr lang="en-US" altLang="zh-CN" sz="2400" b="0" dirty="0" smtClean="0">
                <a:latin typeface="Calibri" pitchFamily="1" charset="0"/>
                <a:ea typeface="宋体" pitchFamily="1" charset="-122"/>
                <a:cs typeface="宋体" pitchFamily="1" charset="-122"/>
              </a:rPr>
              <a:t>Extended transport model to multi-stage jet evolution within JETSCAPE that covers different regions of phase space of jet partons</a:t>
            </a:r>
            <a:endParaRPr lang="en-US" altLang="zh-CN" sz="2400" b="0" dirty="0">
              <a:solidFill>
                <a:schemeClr val="tx1"/>
              </a:solidFill>
              <a:latin typeface="Calibri" pitchFamily="1" charset="0"/>
              <a:ea typeface="宋体" pitchFamily="1" charset="-122"/>
              <a:cs typeface="宋体" pitchFamily="1" charset="-12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203" y="450094"/>
            <a:ext cx="8549893" cy="673100"/>
          </a:xfrm>
        </p:spPr>
        <p:txBody>
          <a:bodyPr>
            <a:noAutofit/>
          </a:bodyPr>
          <a:lstStyle/>
          <a:p>
            <a: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Summary</a:t>
            </a:r>
            <a:endParaRPr lang="en-US" altLang="zh-CN" sz="34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0349" y="4378466"/>
            <a:ext cx="8229600" cy="8506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Brush Script MT"/>
                <a:ea typeface="宋体" charset="0"/>
                <a:cs typeface="宋体" charset="0"/>
              </a:rPr>
              <a:t>Thank you!</a:t>
            </a:r>
            <a:endParaRPr kumimoji="0" lang="en-US" altLang="zh-CN" sz="4400" b="1" i="0" u="none" strike="noStrike" kern="1200" cap="none" spc="0" normalizeH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Brush Script MT"/>
              <a:ea typeface="宋体" charset="0"/>
              <a:cs typeface="宋体" charset="0"/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347" y="5530190"/>
            <a:ext cx="17589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9644" y="5515760"/>
            <a:ext cx="3260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296" y="5199310"/>
            <a:ext cx="1422400" cy="1431290"/>
          </a:xfrm>
          <a:prstGeom prst="rect">
            <a:avLst/>
          </a:prstGeom>
        </p:spPr>
      </p:pic>
      <p:pic>
        <p:nvPicPr>
          <p:cNvPr id="10" name="Picture 9" descr="Joer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074" y="5479011"/>
            <a:ext cx="1792224" cy="111922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49275" y="69850"/>
            <a:ext cx="8042275" cy="86995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MC Sampling: hit-or-miss method</a:t>
            </a:r>
            <a:endParaRPr sz="3000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2901" y="966122"/>
            <a:ext cx="8508999" cy="2445266"/>
            <a:chOff x="406401" y="966122"/>
            <a:chExt cx="8508999" cy="2445266"/>
          </a:xfrm>
        </p:grpSpPr>
        <p:sp>
          <p:nvSpPr>
            <p:cNvPr id="4" name="Rectangle 3"/>
            <p:cNvSpPr/>
            <p:nvPr/>
          </p:nvSpPr>
          <p:spPr>
            <a:xfrm>
              <a:off x="406401" y="975061"/>
              <a:ext cx="467868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charset="0"/>
                </a:rPr>
                <a:t>If the maximum of </a:t>
              </a:r>
              <a:r>
                <a:rPr lang="en-US" sz="2000" i="1" dirty="0" smtClean="0">
                  <a:latin typeface="Times New Roman" charset="0"/>
                </a:rPr>
                <a:t>f</a:t>
              </a:r>
              <a:r>
                <a:rPr lang="en-US" sz="2000" dirty="0" smtClean="0">
                  <a:latin typeface="Times New Roman" charset="0"/>
                </a:rPr>
                <a:t>(</a:t>
              </a:r>
              <a:r>
                <a:rPr lang="en-US" sz="2000" i="1" dirty="0" smtClean="0">
                  <a:latin typeface="Times New Roman" charset="0"/>
                </a:rPr>
                <a:t>x</a:t>
              </a:r>
              <a:r>
                <a:rPr lang="en-US" sz="2000" dirty="0">
                  <a:latin typeface="Times New Roman" charset="0"/>
                </a:rPr>
                <a:t>) </a:t>
              </a:r>
              <a:r>
                <a:rPr lang="en-US" sz="2000" dirty="0" smtClean="0">
                  <a:latin typeface="Times New Roman" charset="0"/>
                </a:rPr>
                <a:t>≤ </a:t>
              </a:r>
              <a:r>
                <a:rPr lang="en-US" sz="2000" i="1" dirty="0" err="1">
                  <a:latin typeface="Times New Roman" charset="0"/>
                </a:rPr>
                <a:t>f</a:t>
              </a:r>
              <a:r>
                <a:rPr lang="en-US" sz="2000" baseline="-25000" dirty="0" err="1">
                  <a:latin typeface="Times New Roman" charset="0"/>
                </a:rPr>
                <a:t>max</a:t>
              </a:r>
              <a:r>
                <a:rPr lang="en-US" sz="2000" dirty="0">
                  <a:latin typeface="Times New Roman" charset="0"/>
                </a:rPr>
                <a:t> in the </a:t>
              </a:r>
              <a:r>
                <a:rPr lang="en-US" sz="2000" dirty="0" smtClean="0">
                  <a:latin typeface="Times New Roman" charset="0"/>
                </a:rPr>
                <a:t>range where we want to sample </a:t>
              </a:r>
              <a:r>
                <a:rPr lang="en-US" sz="2000" i="1" dirty="0" smtClean="0">
                  <a:latin typeface="Times New Roman" charset="0"/>
                </a:rPr>
                <a:t>x:</a:t>
              </a:r>
            </a:p>
            <a:p>
              <a:pPr marL="228600" indent="-228600"/>
              <a:r>
                <a:rPr lang="en-US" sz="2000" dirty="0" smtClean="0">
                  <a:solidFill>
                    <a:srgbClr val="0048DC"/>
                  </a:solidFill>
                  <a:latin typeface="Times New Roman" charset="0"/>
                </a:rPr>
                <a:t>1. Select </a:t>
              </a:r>
              <a:r>
                <a:rPr lang="en-US" sz="2000" dirty="0">
                  <a:solidFill>
                    <a:srgbClr val="0048DC"/>
                  </a:solidFill>
                  <a:latin typeface="Times New Roman" charset="0"/>
                </a:rPr>
                <a:t>an </a:t>
              </a:r>
              <a:r>
                <a:rPr lang="en-US" sz="2000" i="1" dirty="0">
                  <a:solidFill>
                    <a:srgbClr val="0048DC"/>
                  </a:solidFill>
                  <a:latin typeface="Times New Roman" charset="0"/>
                </a:rPr>
                <a:t>x</a:t>
              </a:r>
              <a:r>
                <a:rPr lang="en-US" sz="2000" dirty="0">
                  <a:solidFill>
                    <a:srgbClr val="0048DC"/>
                  </a:solidFill>
                  <a:latin typeface="Times New Roman" charset="0"/>
                </a:rPr>
                <a:t> with even probability in the allowed </a:t>
              </a:r>
              <a:r>
                <a:rPr lang="en-US" sz="2000" dirty="0" smtClean="0">
                  <a:solidFill>
                    <a:srgbClr val="0048DC"/>
                  </a:solidFill>
                  <a:latin typeface="Times New Roman" charset="0"/>
                </a:rPr>
                <a:t>range: </a:t>
              </a:r>
              <a:r>
                <a:rPr lang="en-US" sz="2000" i="1" dirty="0">
                  <a:solidFill>
                    <a:srgbClr val="0048DC"/>
                  </a:solidFill>
                  <a:latin typeface="Times New Roman" charset="0"/>
                </a:rPr>
                <a:t>x</a:t>
              </a:r>
              <a:r>
                <a:rPr lang="en-US" sz="2000" dirty="0">
                  <a:solidFill>
                    <a:srgbClr val="0048DC"/>
                  </a:solidFill>
                  <a:latin typeface="Times New Roman" charset="0"/>
                </a:rPr>
                <a:t> = </a:t>
              </a:r>
              <a:r>
                <a:rPr lang="en-US" sz="2000" i="1" dirty="0" err="1" smtClean="0">
                  <a:solidFill>
                    <a:srgbClr val="0048DC"/>
                  </a:solidFill>
                  <a:latin typeface="Times New Roman" charset="0"/>
                </a:rPr>
                <a:t>x</a:t>
              </a:r>
              <a:r>
                <a:rPr lang="en-US" sz="2000" baseline="-25000" dirty="0" err="1" smtClean="0">
                  <a:solidFill>
                    <a:srgbClr val="0048DC"/>
                  </a:solidFill>
                  <a:latin typeface="Times New Roman" charset="0"/>
                </a:rPr>
                <a:t>min</a:t>
              </a:r>
              <a:r>
                <a:rPr lang="en-US" sz="2000" dirty="0" err="1" smtClean="0">
                  <a:solidFill>
                    <a:srgbClr val="0048DC"/>
                  </a:solidFill>
                  <a:latin typeface="Times New Roman" charset="0"/>
                </a:rPr>
                <a:t>+</a:t>
              </a:r>
              <a:r>
                <a:rPr lang="en-US" sz="2000" i="1" dirty="0" err="1" smtClean="0">
                  <a:solidFill>
                    <a:srgbClr val="0048DC"/>
                  </a:solidFill>
                  <a:latin typeface="Times New Roman" charset="0"/>
                </a:rPr>
                <a:t>R</a:t>
              </a:r>
              <a:r>
                <a:rPr lang="en-US" sz="2000" dirty="0" smtClean="0">
                  <a:solidFill>
                    <a:srgbClr val="0048DC"/>
                  </a:solidFill>
                  <a:latin typeface="Times New Roman" charset="0"/>
                </a:rPr>
                <a:t>(</a:t>
              </a:r>
              <a:r>
                <a:rPr lang="en-US" sz="2000" i="1" dirty="0" err="1" smtClean="0">
                  <a:solidFill>
                    <a:srgbClr val="0048DC"/>
                  </a:solidFill>
                  <a:latin typeface="Times New Roman" charset="0"/>
                </a:rPr>
                <a:t>x</a:t>
              </a:r>
              <a:r>
                <a:rPr lang="en-US" sz="2000" baseline="-25000" dirty="0" err="1" smtClean="0">
                  <a:solidFill>
                    <a:srgbClr val="0048DC"/>
                  </a:solidFill>
                  <a:latin typeface="Times New Roman" charset="0"/>
                </a:rPr>
                <a:t>max</a:t>
              </a:r>
              <a:r>
                <a:rPr lang="en-US" sz="2000" dirty="0" err="1" smtClean="0">
                  <a:solidFill>
                    <a:srgbClr val="0048DC"/>
                  </a:solidFill>
                  <a:latin typeface="Times New Roman" charset="0"/>
                </a:rPr>
                <a:t>−</a:t>
              </a:r>
              <a:r>
                <a:rPr lang="en-US" sz="2000" i="1" dirty="0" err="1">
                  <a:solidFill>
                    <a:srgbClr val="0048DC"/>
                  </a:solidFill>
                  <a:latin typeface="Times New Roman" charset="0"/>
                </a:rPr>
                <a:t>x</a:t>
              </a:r>
              <a:r>
                <a:rPr lang="en-US" sz="2000" baseline="-25000" dirty="0" err="1">
                  <a:solidFill>
                    <a:srgbClr val="0048DC"/>
                  </a:solidFill>
                  <a:latin typeface="Times New Roman" charset="0"/>
                </a:rPr>
                <a:t>min</a:t>
              </a:r>
              <a:r>
                <a:rPr lang="en-US" sz="2000" dirty="0" smtClean="0">
                  <a:solidFill>
                    <a:srgbClr val="0048DC"/>
                  </a:solidFill>
                  <a:latin typeface="Times New Roman" charset="0"/>
                </a:rPr>
                <a:t>); </a:t>
              </a:r>
            </a:p>
            <a:p>
              <a:pPr marL="228600" indent="-228600"/>
              <a:r>
                <a:rPr lang="en-US" sz="2000" dirty="0" smtClean="0">
                  <a:solidFill>
                    <a:srgbClr val="C00000"/>
                  </a:solidFill>
                  <a:latin typeface="Times New Roman" charset="0"/>
                </a:rPr>
                <a:t>2. Compare a (new) </a:t>
              </a:r>
              <a:r>
                <a:rPr lang="en-US" sz="2000" i="1" dirty="0" err="1" smtClean="0">
                  <a:solidFill>
                    <a:srgbClr val="C00000"/>
                  </a:solidFill>
                  <a:latin typeface="Times New Roman" charset="0"/>
                </a:rPr>
                <a:t>Rf</a:t>
              </a:r>
              <a:r>
                <a:rPr lang="en-US" sz="2000" baseline="-25000" dirty="0" err="1" smtClean="0">
                  <a:solidFill>
                    <a:srgbClr val="C00000"/>
                  </a:solidFill>
                  <a:latin typeface="Times New Roman" charset="0"/>
                </a:rPr>
                <a:t>max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charset="0"/>
                </a:rPr>
                <a:t> with  </a:t>
              </a:r>
              <a:r>
                <a:rPr lang="en-US" sz="2000" i="1" dirty="0" smtClean="0">
                  <a:solidFill>
                    <a:srgbClr val="C00000"/>
                  </a:solidFill>
                  <a:latin typeface="Times New Roman" charset="0"/>
                </a:rPr>
                <a:t>f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charset="0"/>
                </a:rPr>
                <a:t>(x); </a:t>
              </a:r>
            </a:p>
            <a:p>
              <a:pPr marL="228600" indent="-228600"/>
              <a:r>
                <a:rPr lang="en-US" sz="2000" dirty="0">
                  <a:solidFill>
                    <a:srgbClr val="C00000"/>
                  </a:solidFill>
                  <a:latin typeface="Times New Roman" charset="0"/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charset="0"/>
                </a:rPr>
                <a:t>   if </a:t>
              </a:r>
              <a:r>
                <a:rPr lang="en-US" sz="2000" i="1" dirty="0" err="1" smtClean="0">
                  <a:solidFill>
                    <a:srgbClr val="C00000"/>
                  </a:solidFill>
                  <a:latin typeface="Times New Roman" charset="0"/>
                </a:rPr>
                <a:t>Rf</a:t>
              </a:r>
              <a:r>
                <a:rPr lang="en-US" sz="2000" baseline="-25000" dirty="0" err="1" smtClean="0">
                  <a:solidFill>
                    <a:srgbClr val="C00000"/>
                  </a:solidFill>
                  <a:latin typeface="Times New Roman" charset="0"/>
                </a:rPr>
                <a:t>max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charset="0"/>
                </a:rPr>
                <a:t> ≤  </a:t>
              </a:r>
              <a:r>
                <a:rPr lang="en-US" sz="2000" i="1" dirty="0">
                  <a:solidFill>
                    <a:srgbClr val="C00000"/>
                  </a:solidFill>
                  <a:latin typeface="Times New Roman" charset="0"/>
                </a:rPr>
                <a:t>f</a:t>
              </a:r>
              <a:r>
                <a:rPr lang="en-US" sz="2000" dirty="0">
                  <a:solidFill>
                    <a:srgbClr val="C00000"/>
                  </a:solidFill>
                  <a:latin typeface="Times New Roman" charset="0"/>
                </a:rPr>
                <a:t>(</a:t>
              </a:r>
              <a:r>
                <a:rPr lang="en-US" sz="2000" i="1" dirty="0">
                  <a:solidFill>
                    <a:srgbClr val="C00000"/>
                  </a:solidFill>
                  <a:latin typeface="Times New Roman" charset="0"/>
                </a:rPr>
                <a:t>x</a:t>
              </a:r>
              <a:r>
                <a:rPr lang="en-US" sz="2000" dirty="0">
                  <a:solidFill>
                    <a:srgbClr val="C00000"/>
                  </a:solidFill>
                  <a:latin typeface="Times New Roman" charset="0"/>
                </a:rPr>
                <a:t>)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charset="0"/>
                </a:rPr>
                <a:t>, accept </a:t>
              </a:r>
              <a:r>
                <a:rPr lang="en-US" sz="2000" i="1" dirty="0" smtClean="0">
                  <a:solidFill>
                    <a:srgbClr val="C00000"/>
                  </a:solidFill>
                  <a:latin typeface="Times New Roman" charset="0"/>
                </a:rPr>
                <a:t>x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charset="0"/>
                </a:rPr>
                <a:t>;</a:t>
              </a:r>
            </a:p>
            <a:p>
              <a:pPr marL="228600" indent="-228600"/>
              <a:r>
                <a:rPr lang="en-US" sz="2000" dirty="0" smtClean="0">
                  <a:latin typeface="Times New Roman" charset="0"/>
                </a:rPr>
                <a:t>3. Otherwise repeat 1 and 2 until </a:t>
              </a:r>
              <a:r>
                <a:rPr lang="en-US" sz="2000" i="1" dirty="0">
                  <a:latin typeface="Times New Roman" charset="0"/>
                </a:rPr>
                <a:t>x</a:t>
              </a:r>
              <a:r>
                <a:rPr lang="en-US" sz="2000" dirty="0" smtClean="0">
                  <a:latin typeface="Times New Roman" charset="0"/>
                </a:rPr>
                <a:t> is found.</a:t>
              </a:r>
              <a:endParaRPr lang="en-US" sz="2000" dirty="0">
                <a:effectLst/>
                <a:latin typeface="Times New Roman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946650" y="966122"/>
              <a:ext cx="3968750" cy="2445266"/>
              <a:chOff x="4768850" y="1055022"/>
              <a:chExt cx="3968750" cy="244526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56200" y="1055022"/>
                <a:ext cx="3581400" cy="23241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927600" y="1104900"/>
                <a:ext cx="5207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>
                    <a:latin typeface="Times New Roman" charset="0"/>
                  </a:rPr>
                  <a:t>f</a:t>
                </a:r>
                <a:r>
                  <a:rPr lang="en-US" baseline="-25000">
                    <a:latin typeface="Times New Roman" charset="0"/>
                  </a:rPr>
                  <a:t>max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42000" y="3112312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>
                    <a:latin typeface="Times New Roman" charset="0"/>
                  </a:rPr>
                  <a:t>x</a:t>
                </a:r>
                <a:r>
                  <a:rPr lang="en-US" baseline="-25000">
                    <a:latin typeface="Times New Roman" charset="0"/>
                  </a:rPr>
                  <a:t>min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96200" y="3130956"/>
                <a:ext cx="685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>
                    <a:latin typeface="Times New Roman" charset="0"/>
                  </a:rPr>
                  <a:t>x</a:t>
                </a:r>
                <a:r>
                  <a:rPr lang="en-US" baseline="-25000" dirty="0" err="1" smtClean="0">
                    <a:latin typeface="Times New Roman" charset="0"/>
                  </a:rPr>
                  <a:t>max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908800" y="3130956"/>
                <a:ext cx="304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48DC"/>
                    </a:solidFill>
                    <a:latin typeface="Times New Roman" charset="0"/>
                  </a:rPr>
                  <a:t>x</a:t>
                </a:r>
                <a:endParaRPr lang="en-US" dirty="0">
                  <a:solidFill>
                    <a:srgbClr val="0048DC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68850" y="2252592"/>
                <a:ext cx="66675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>
                    <a:solidFill>
                      <a:srgbClr val="C00000"/>
                    </a:solidFill>
                    <a:latin typeface="Times New Roman" charset="0"/>
                  </a:rPr>
                  <a:t>Rf</a:t>
                </a:r>
                <a:r>
                  <a:rPr lang="en-US" baseline="-25000" dirty="0" err="1" smtClean="0">
                    <a:solidFill>
                      <a:srgbClr val="C00000"/>
                    </a:solidFill>
                    <a:latin typeface="Times New Roman" charset="0"/>
                  </a:rPr>
                  <a:t>max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108700" y="2678558"/>
                <a:ext cx="304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08700" y="1574174"/>
                <a:ext cx="304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048500" y="1055022"/>
                <a:ext cx="0" cy="2043668"/>
              </a:xfrm>
              <a:prstGeom prst="line">
                <a:avLst/>
              </a:prstGeom>
              <a:ln>
                <a:solidFill>
                  <a:srgbClr val="0048DC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5448300" y="2475358"/>
                <a:ext cx="2311400" cy="13842"/>
              </a:xfrm>
              <a:prstGeom prst="line">
                <a:avLst/>
              </a:prstGeom>
              <a:ln>
                <a:solidFill>
                  <a:srgbClr val="D4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6959600" y="2383486"/>
                <a:ext cx="182880" cy="182880"/>
              </a:xfrm>
              <a:prstGeom prst="ellipse">
                <a:avLst/>
              </a:prstGeom>
              <a:solidFill>
                <a:srgbClr val="D400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959600" y="1981606"/>
                <a:ext cx="182880" cy="18288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54001" y="3428303"/>
            <a:ext cx="8647047" cy="3218585"/>
            <a:chOff x="254001" y="3402903"/>
            <a:chExt cx="8647047" cy="3218585"/>
          </a:xfrm>
        </p:grpSpPr>
        <p:sp>
          <p:nvSpPr>
            <p:cNvPr id="37" name="TextBox 24"/>
            <p:cNvSpPr txBox="1">
              <a:spLocks noChangeArrowheads="1"/>
            </p:cNvSpPr>
            <p:nvPr/>
          </p:nvSpPr>
          <p:spPr bwMode="auto">
            <a:xfrm>
              <a:off x="279401" y="3402903"/>
              <a:ext cx="80043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 dirty="0" smtClean="0">
                  <a:solidFill>
                    <a:srgbClr val="0048DC"/>
                  </a:solidFill>
                </a:rPr>
                <a:t>Example</a:t>
              </a:r>
              <a:r>
                <a:rPr lang="en-US" sz="2000" dirty="0" smtClean="0">
                  <a:solidFill>
                    <a:srgbClr val="0048DC"/>
                  </a:solidFill>
                </a:rPr>
                <a:t>: sample medium-induced gluon spectrum (</a:t>
              </a:r>
              <a:r>
                <a:rPr lang="en-US" sz="2000" i="1" dirty="0" smtClean="0">
                  <a:solidFill>
                    <a:srgbClr val="0048DC"/>
                  </a:solidFill>
                </a:rPr>
                <a:t>x</a:t>
              </a:r>
              <a:r>
                <a:rPr lang="en-US" sz="2000" dirty="0" smtClean="0">
                  <a:solidFill>
                    <a:srgbClr val="0048DC"/>
                  </a:solidFill>
                </a:rPr>
                <a:t> and </a:t>
              </a:r>
              <a:r>
                <a:rPr lang="en-US" sz="2000" i="1" dirty="0" smtClean="0">
                  <a:solidFill>
                    <a:srgbClr val="0048DC"/>
                  </a:solidFill>
                </a:rPr>
                <a:t>k</a:t>
              </a:r>
              <a:r>
                <a:rPr lang="en-US" sz="1600" baseline="-25000" dirty="0" smtClean="0">
                  <a:solidFill>
                    <a:srgbClr val="0048DC"/>
                  </a:solidFill>
                </a:rPr>
                <a:t>⏊</a:t>
              </a:r>
              <a:r>
                <a:rPr lang="en-US" sz="2000" dirty="0" smtClean="0">
                  <a:solidFill>
                    <a:srgbClr val="0048DC"/>
                  </a:solidFill>
                </a:rPr>
                <a:t>) [used in LBT]</a:t>
              </a:r>
              <a:endParaRPr lang="en-US" sz="2000" dirty="0">
                <a:solidFill>
                  <a:srgbClr val="0048DC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54001" y="4558158"/>
              <a:ext cx="8647047" cy="2063330"/>
              <a:chOff x="368301" y="4597187"/>
              <a:chExt cx="8647047" cy="2063330"/>
            </a:xfrm>
          </p:grpSpPr>
          <p:sp>
            <p:nvSpPr>
              <p:cNvPr id="41" name="TextBox 6"/>
              <p:cNvSpPr txBox="1">
                <a:spLocks noChangeArrowheads="1"/>
              </p:cNvSpPr>
              <p:nvPr/>
            </p:nvSpPr>
            <p:spPr bwMode="auto">
              <a:xfrm>
                <a:off x="368301" y="4597187"/>
                <a:ext cx="864704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solidFill>
                      <a:srgbClr val="008000"/>
                    </a:solidFill>
                  </a:rPr>
                  <a:t>1. Calculate </a:t>
                </a:r>
                <a:r>
                  <a:rPr lang="en-US" sz="2000" i="1" dirty="0" smtClean="0">
                    <a:solidFill>
                      <a:srgbClr val="008000"/>
                    </a:solidFill>
                  </a:rPr>
                  <a:t>N</a:t>
                </a:r>
                <a:r>
                  <a:rPr lang="en-US" sz="2000" i="1" baseline="-25000" dirty="0" smtClean="0">
                    <a:solidFill>
                      <a:srgbClr val="008000"/>
                    </a:solidFill>
                  </a:rPr>
                  <a:t>g</a:t>
                </a:r>
                <a:r>
                  <a:rPr lang="en-US" sz="2000" dirty="0" smtClean="0">
                    <a:solidFill>
                      <a:srgbClr val="008000"/>
                    </a:solidFill>
                  </a:rPr>
                  <a:t> within </a:t>
                </a:r>
                <a:r>
                  <a:rPr lang="en-US" sz="2000" i="1" dirty="0" err="1" smtClean="0">
                    <a:solidFill>
                      <a:srgbClr val="008000"/>
                    </a:solidFill>
                  </a:rPr>
                  <a:t>Δt</a:t>
                </a:r>
                <a:r>
                  <a:rPr lang="en-US" sz="2000" i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8000"/>
                    </a:solidFill>
                  </a:rPr>
                  <a:t>at given</a:t>
                </a:r>
                <a:r>
                  <a:rPr lang="en-US" sz="2000" i="1" dirty="0" smtClean="0">
                    <a:solidFill>
                      <a:srgbClr val="008000"/>
                    </a:solidFill>
                  </a:rPr>
                  <a:t> E, T </a:t>
                </a:r>
                <a:r>
                  <a:rPr lang="en-US" sz="2000" dirty="0" smtClean="0">
                    <a:solidFill>
                      <a:srgbClr val="008000"/>
                    </a:solidFill>
                  </a:rPr>
                  <a:t>and</a:t>
                </a:r>
                <a:r>
                  <a:rPr lang="en-US" sz="2000" i="1" dirty="0" smtClean="0">
                    <a:solidFill>
                      <a:srgbClr val="008000"/>
                    </a:solidFill>
                  </a:rPr>
                  <a:t> t </a:t>
                </a:r>
                <a:r>
                  <a:rPr lang="en-US" sz="2000" dirty="0" smtClean="0">
                    <a:solidFill>
                      <a:srgbClr val="008000"/>
                    </a:solidFill>
                  </a:rPr>
                  <a:t>(record </a:t>
                </a:r>
                <a:r>
                  <a:rPr lang="en-US" sz="2000" i="1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charset="0"/>
                  </a:rPr>
                  <a:t>f</a:t>
                </a:r>
                <a:r>
                  <a:rPr lang="en-US" sz="2000" baseline="-25000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charset="0"/>
                  </a:rPr>
                  <a:t>max</a:t>
                </a: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8000"/>
                    </a:solidFill>
                  </a:rPr>
                  <a:t>when evaluating integral);</a:t>
                </a:r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  <p:pic>
            <p:nvPicPr>
              <p:cNvPr id="42" name="Picture 23" descr="latex-image-1.pd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52650" y="5065629"/>
                <a:ext cx="4000500" cy="546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TextBox 6"/>
              <p:cNvSpPr txBox="1">
                <a:spLocks noChangeArrowheads="1"/>
              </p:cNvSpPr>
              <p:nvPr/>
            </p:nvSpPr>
            <p:spPr bwMode="auto">
              <a:xfrm>
                <a:off x="368301" y="5644854"/>
                <a:ext cx="8165184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2. If emission happens</a:t>
                </a:r>
                <a:r>
                  <a:rPr lang="en-US" sz="2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s</a:t>
                </a:r>
                <a:r>
                  <a:rPr lang="en-US" sz="20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ample </a:t>
                </a:r>
                <a:r>
                  <a:rPr lang="en-US" sz="20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x</a:t>
                </a:r>
                <a:r>
                  <a:rPr lang="en-US" sz="2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and </a:t>
                </a:r>
                <a:r>
                  <a:rPr lang="en-US" sz="20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k</a:t>
                </a:r>
                <a:r>
                  <a:rPr lang="en-US" sz="1600" baseline="-25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⏊</a:t>
                </a:r>
                <a:r>
                  <a:rPr lang="en-US" sz="20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independently within physical ranges;</a:t>
                </a:r>
              </a:p>
              <a:p>
                <a:r>
                  <a:rPr lang="en-US" sz="2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3. Compare a new </a:t>
                </a:r>
                <a:r>
                  <a:rPr lang="en-US" sz="2000" i="1" dirty="0" err="1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Rf</a:t>
                </a:r>
                <a:r>
                  <a:rPr lang="en-US" sz="2000" baseline="-25000" dirty="0" err="1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max</a:t>
                </a:r>
                <a:r>
                  <a:rPr lang="en-US" sz="2000" baseline="-25000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 </a:t>
                </a:r>
                <a:r>
                  <a:rPr lang="en-US" sz="2000" baseline="-25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with </a:t>
                </a:r>
                <a:r>
                  <a:rPr lang="en-US" sz="2000" i="1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f</a:t>
                </a:r>
                <a:r>
                  <a:rPr lang="en-US" sz="2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(</a:t>
                </a:r>
                <a:r>
                  <a:rPr lang="en-US" sz="2000" i="1" dirty="0" err="1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x</a:t>
                </a:r>
                <a:r>
                  <a:rPr lang="en-US" sz="2000" dirty="0" err="1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,</a:t>
                </a:r>
                <a:r>
                  <a:rPr lang="en-US" sz="2000" i="1" dirty="0" err="1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k</a:t>
                </a:r>
                <a:r>
                  <a:rPr lang="en-US" sz="1600" baseline="-25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⏊</a:t>
                </a:r>
                <a:r>
                  <a:rPr lang="en-US" sz="2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), accept </a:t>
                </a:r>
                <a:r>
                  <a:rPr lang="en-US" sz="2000" i="1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x</a:t>
                </a:r>
                <a:r>
                  <a:rPr lang="en-US" sz="2000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 and </a:t>
                </a:r>
                <a:r>
                  <a:rPr lang="en-US" sz="2000" i="1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k</a:t>
                </a:r>
                <a:r>
                  <a:rPr lang="en-US" sz="1600" baseline="-25000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⏊</a:t>
                </a:r>
                <a:r>
                  <a:rPr lang="en-US" sz="2000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if </a:t>
                </a:r>
                <a:r>
                  <a:rPr lang="en-US" sz="2000" i="1" dirty="0" err="1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Rf</a:t>
                </a:r>
                <a:r>
                  <a:rPr lang="en-US" sz="2000" baseline="-25000" dirty="0" err="1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max</a:t>
                </a:r>
                <a:r>
                  <a:rPr lang="en-US" sz="2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≤  </a:t>
                </a:r>
                <a:r>
                  <a:rPr lang="en-US" sz="2000" i="1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f</a:t>
                </a:r>
                <a:r>
                  <a:rPr lang="en-US" sz="2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(</a:t>
                </a:r>
                <a:r>
                  <a:rPr lang="en-US" sz="2000" i="1" dirty="0" err="1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x</a:t>
                </a:r>
                <a:r>
                  <a:rPr lang="en-US" sz="2000" dirty="0" err="1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,</a:t>
                </a:r>
                <a:r>
                  <a:rPr lang="en-US" sz="2000" i="1" dirty="0" err="1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k</a:t>
                </a:r>
                <a:r>
                  <a:rPr lang="en-US" sz="1600" baseline="-25000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⏊</a:t>
                </a:r>
                <a:r>
                  <a:rPr lang="en-US" sz="2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);</a:t>
                </a:r>
              </a:p>
              <a:p>
                <a:r>
                  <a:rPr lang="en-US" sz="2000" dirty="0" smtClean="0">
                    <a:ea typeface="Calibri" charset="0"/>
                    <a:cs typeface="Calibri" charset="0"/>
                  </a:rPr>
                  <a:t>4. Otherwise repeat 2 and 3 until </a:t>
                </a:r>
                <a:r>
                  <a:rPr lang="en-US" sz="2000" i="1" dirty="0">
                    <a:ea typeface="Calibri" charset="0"/>
                    <a:cs typeface="Calibri" charset="0"/>
                  </a:rPr>
                  <a:t>x</a:t>
                </a:r>
                <a:r>
                  <a:rPr lang="en-US" sz="2000" dirty="0">
                    <a:ea typeface="Calibri" charset="0"/>
                    <a:cs typeface="Calibri" charset="0"/>
                  </a:rPr>
                  <a:t> and </a:t>
                </a:r>
                <a:r>
                  <a:rPr lang="en-US" sz="2000" i="1" dirty="0">
                    <a:ea typeface="Calibri" charset="0"/>
                    <a:cs typeface="Calibri" charset="0"/>
                  </a:rPr>
                  <a:t>k</a:t>
                </a:r>
                <a:r>
                  <a:rPr lang="en-US" sz="1600" baseline="-25000" dirty="0">
                    <a:ea typeface="Calibri" charset="0"/>
                    <a:cs typeface="Calibri" charset="0"/>
                  </a:rPr>
                  <a:t>⏊</a:t>
                </a:r>
                <a:r>
                  <a:rPr lang="en-US" sz="2000" dirty="0">
                    <a:ea typeface="Calibri" charset="0"/>
                    <a:cs typeface="Calibri" charset="0"/>
                  </a:rPr>
                  <a:t> 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are found. </a:t>
                </a:r>
                <a:endParaRPr lang="en-US" sz="2000" dirty="0"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063691" y="3846428"/>
              <a:ext cx="6613525" cy="622300"/>
              <a:chOff x="523875" y="3885890"/>
              <a:chExt cx="6613525" cy="622300"/>
            </a:xfrm>
          </p:grpSpPr>
          <p:pic>
            <p:nvPicPr>
              <p:cNvPr id="38" name="Picture 25" descr="latex-image-1.pd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57350" y="3885890"/>
                <a:ext cx="5480050" cy="62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875" y="4092265"/>
                <a:ext cx="1035050" cy="2349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192153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49275" y="31750"/>
            <a:ext cx="8042275" cy="86995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MC Sampling: inverse-primitive-</a:t>
            </a:r>
            <a:r>
              <a:rPr lang="en-US" sz="3000" dirty="0" err="1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fnc</a:t>
            </a:r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 method</a:t>
            </a:r>
            <a:endParaRPr sz="3000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21850" y="749673"/>
            <a:ext cx="8278821" cy="3257373"/>
            <a:chOff x="521850" y="838573"/>
            <a:chExt cx="8278821" cy="3257373"/>
          </a:xfrm>
        </p:grpSpPr>
        <p:grpSp>
          <p:nvGrpSpPr>
            <p:cNvPr id="9" name="Group 8"/>
            <p:cNvGrpSpPr/>
            <p:nvPr/>
          </p:nvGrpSpPr>
          <p:grpSpPr>
            <a:xfrm>
              <a:off x="4968240" y="838573"/>
              <a:ext cx="3832431" cy="2590266"/>
              <a:chOff x="5095240" y="737134"/>
              <a:chExt cx="3832431" cy="259026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0180" y="1155700"/>
                <a:ext cx="3575891" cy="21717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86680" y="2814398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>
                    <a:latin typeface="Times New Roman" charset="0"/>
                  </a:rPr>
                  <a:t>x</a:t>
                </a:r>
                <a:r>
                  <a:rPr lang="en-US" baseline="-25000">
                    <a:latin typeface="Times New Roman" charset="0"/>
                  </a:rPr>
                  <a:t>min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374380" y="2814398"/>
                <a:ext cx="5532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smtClean="0">
                    <a:latin typeface="Times New Roman" charset="0"/>
                  </a:rPr>
                  <a:t>x</a:t>
                </a:r>
                <a:r>
                  <a:rPr lang="en-US" baseline="-25000" smtClean="0">
                    <a:latin typeface="Times New Roman" charset="0"/>
                  </a:rPr>
                  <a:t>max</a:t>
                </a:r>
                <a:endParaRPr lang="en-US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5339080" y="1206500"/>
                <a:ext cx="3474291" cy="0"/>
              </a:xfrm>
              <a:prstGeom prst="line">
                <a:avLst/>
              </a:prstGeom>
              <a:ln>
                <a:solidFill>
                  <a:srgbClr val="0048DC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382260" y="1216698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95240" y="737134"/>
                <a:ext cx="8813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48DC"/>
                    </a:solidFill>
                    <a:latin typeface="Times New Roman" charset="0"/>
                  </a:rPr>
                  <a:t>F</a:t>
                </a:r>
                <a:r>
                  <a:rPr lang="en-US" dirty="0" smtClean="0">
                    <a:solidFill>
                      <a:srgbClr val="0048DC"/>
                    </a:solidFill>
                    <a:latin typeface="Times New Roman" charset="0"/>
                  </a:rPr>
                  <a:t>(</a:t>
                </a:r>
                <a:r>
                  <a:rPr lang="en-US" i="1" dirty="0" err="1" smtClean="0">
                    <a:solidFill>
                      <a:srgbClr val="0048DC"/>
                    </a:solidFill>
                    <a:latin typeface="Times New Roman" charset="0"/>
                  </a:rPr>
                  <a:t>x</a:t>
                </a:r>
                <a:r>
                  <a:rPr lang="en-US" baseline="-25000" dirty="0" err="1" smtClean="0">
                    <a:solidFill>
                      <a:srgbClr val="0048DC"/>
                    </a:solidFill>
                    <a:latin typeface="Times New Roman" charset="0"/>
                  </a:rPr>
                  <a:t>max</a:t>
                </a:r>
                <a:r>
                  <a:rPr lang="en-US" dirty="0" smtClean="0">
                    <a:solidFill>
                      <a:srgbClr val="0048DC"/>
                    </a:solidFill>
                    <a:latin typeface="Times New Roman" charset="0"/>
                  </a:rPr>
                  <a:t>)</a:t>
                </a:r>
                <a:endParaRPr lang="en-US" dirty="0">
                  <a:solidFill>
                    <a:srgbClr val="0048DC"/>
                  </a:solidFill>
                  <a:latin typeface="Times New Roman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336540" y="1691917"/>
                <a:ext cx="15087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C00000"/>
                    </a:solidFill>
                    <a:latin typeface="Times New Roman" charset="0"/>
                  </a:rPr>
                  <a:t>u</a:t>
                </a:r>
                <a:r>
                  <a:rPr lang="en-US" i="1" dirty="0" smtClean="0">
                    <a:solidFill>
                      <a:srgbClr val="C00000"/>
                    </a:solidFill>
                    <a:latin typeface="Times New Roman" charset="0"/>
                  </a:rPr>
                  <a:t> = RF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charset="0"/>
                  </a:rPr>
                  <a:t>(</a:t>
                </a:r>
                <a:r>
                  <a:rPr lang="en-US" i="1" dirty="0" err="1" smtClean="0">
                    <a:solidFill>
                      <a:srgbClr val="C00000"/>
                    </a:solidFill>
                    <a:latin typeface="Times New Roman" charset="0"/>
                  </a:rPr>
                  <a:t>x</a:t>
                </a:r>
                <a:r>
                  <a:rPr lang="en-US" baseline="-25000" dirty="0" err="1" smtClean="0">
                    <a:solidFill>
                      <a:srgbClr val="C00000"/>
                    </a:solidFill>
                    <a:latin typeface="Times New Roman" charset="0"/>
                  </a:rPr>
                  <a:t>max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charset="0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Times New Roman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190490" y="1117600"/>
                <a:ext cx="182880" cy="18288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199380" y="2012988"/>
                <a:ext cx="182880" cy="182880"/>
              </a:xfrm>
              <a:prstGeom prst="ellipse">
                <a:avLst/>
              </a:prstGeom>
              <a:solidFill>
                <a:srgbClr val="D400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955790" y="2716607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21850" y="861727"/>
              <a:ext cx="4294625" cy="3234219"/>
              <a:chOff x="432482" y="775666"/>
              <a:chExt cx="4294625" cy="32342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32482" y="775666"/>
                <a:ext cx="4294625" cy="3234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/>
                <a:r>
                  <a:rPr lang="en-US" sz="2000" dirty="0" smtClean="0">
                    <a:solidFill>
                      <a:srgbClr val="0048DC"/>
                    </a:solidFill>
                    <a:latin typeface="Times New Roman" charset="0"/>
                  </a:rPr>
                  <a:t>1. Find the primitive function of  </a:t>
                </a:r>
                <a:r>
                  <a:rPr lang="en-US" sz="2000" i="1" dirty="0" smtClean="0">
                    <a:solidFill>
                      <a:srgbClr val="0048DC"/>
                    </a:solidFill>
                    <a:latin typeface="Times New Roman" charset="0"/>
                  </a:rPr>
                  <a:t>f</a:t>
                </a:r>
                <a:r>
                  <a:rPr lang="en-US" sz="2000" dirty="0" smtClean="0">
                    <a:solidFill>
                      <a:srgbClr val="0048DC"/>
                    </a:solidFill>
                    <a:latin typeface="Times New Roman" charset="0"/>
                  </a:rPr>
                  <a:t>(</a:t>
                </a:r>
                <a:r>
                  <a:rPr lang="en-US" sz="2000" i="1" dirty="0" smtClean="0">
                    <a:solidFill>
                      <a:srgbClr val="0048DC"/>
                    </a:solidFill>
                    <a:latin typeface="Times New Roman" charset="0"/>
                  </a:rPr>
                  <a:t>x</a:t>
                </a:r>
                <a:r>
                  <a:rPr lang="en-US" sz="2000" dirty="0" smtClean="0">
                    <a:solidFill>
                      <a:srgbClr val="0048DC"/>
                    </a:solidFill>
                    <a:latin typeface="Times New Roman" charset="0"/>
                  </a:rPr>
                  <a:t>):</a:t>
                </a:r>
              </a:p>
              <a:p>
                <a:pPr marL="228600" indent="-228600"/>
                <a:endParaRPr lang="en-US" sz="2000" dirty="0" smtClean="0">
                  <a:solidFill>
                    <a:srgbClr val="0048DC"/>
                  </a:solidFill>
                  <a:latin typeface="Times New Roman" charset="0"/>
                </a:endParaRPr>
              </a:p>
              <a:p>
                <a:pPr marL="228600" indent="-228600"/>
                <a:endParaRPr lang="en-US" sz="2000" dirty="0" smtClean="0">
                  <a:solidFill>
                    <a:srgbClr val="0048DC"/>
                  </a:solidFill>
                  <a:latin typeface="Times New Roman" charset="0"/>
                </a:endParaRPr>
              </a:p>
              <a:p>
                <a:pPr marL="228600" indent="-228600"/>
                <a:r>
                  <a:rPr lang="en-US" sz="2000" dirty="0" smtClean="0">
                    <a:solidFill>
                      <a:srgbClr val="C00000"/>
                    </a:solidFill>
                    <a:latin typeface="Times New Roman" charset="0"/>
                  </a:rPr>
                  <a:t>2. Sample a random number </a:t>
                </a:r>
                <a:r>
                  <a:rPr lang="en-US" sz="2000" i="1" dirty="0" smtClean="0">
                    <a:solidFill>
                      <a:srgbClr val="C00000"/>
                    </a:solidFill>
                    <a:latin typeface="Times New Roman" charset="0"/>
                  </a:rPr>
                  <a:t>u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Times New Roman" charset="0"/>
                  </a:rPr>
                  <a:t> in [0, </a:t>
                </a:r>
                <a:r>
                  <a:rPr lang="en-US" sz="2000" i="1" dirty="0" smtClean="0">
                    <a:solidFill>
                      <a:srgbClr val="C00000"/>
                    </a:solidFill>
                    <a:latin typeface="Times New Roman" charset="0"/>
                  </a:rPr>
                  <a:t>F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Times New Roman" charset="0"/>
                  </a:rPr>
                  <a:t>(</a:t>
                </a:r>
                <a:r>
                  <a:rPr lang="en-US" sz="2000" i="1" dirty="0" err="1" smtClean="0">
                    <a:solidFill>
                      <a:srgbClr val="C00000"/>
                    </a:solidFill>
                    <a:latin typeface="Times New Roman" charset="0"/>
                  </a:rPr>
                  <a:t>x</a:t>
                </a:r>
                <a:r>
                  <a:rPr lang="en-US" sz="2000" baseline="-25000" dirty="0" err="1" smtClean="0">
                    <a:solidFill>
                      <a:srgbClr val="C00000"/>
                    </a:solidFill>
                    <a:latin typeface="Times New Roman" charset="0"/>
                  </a:rPr>
                  <a:t>max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Times New Roman" charset="0"/>
                  </a:rPr>
                  <a:t>)] with </a:t>
                </a:r>
                <a:r>
                  <a:rPr lang="en-US" sz="2000" i="1" dirty="0" smtClean="0">
                    <a:solidFill>
                      <a:srgbClr val="C00000"/>
                    </a:solidFill>
                    <a:latin typeface="Times New Roman" charset="0"/>
                  </a:rPr>
                  <a:t>RF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Times New Roman" charset="0"/>
                  </a:rPr>
                  <a:t>(</a:t>
                </a:r>
                <a:r>
                  <a:rPr lang="en-US" sz="2000" i="1" dirty="0" err="1" smtClean="0">
                    <a:solidFill>
                      <a:srgbClr val="C00000"/>
                    </a:solidFill>
                    <a:latin typeface="Times New Roman" charset="0"/>
                  </a:rPr>
                  <a:t>x</a:t>
                </a:r>
                <a:r>
                  <a:rPr lang="en-US" sz="2000" baseline="-25000" dirty="0" err="1" smtClean="0">
                    <a:solidFill>
                      <a:srgbClr val="C00000"/>
                    </a:solidFill>
                    <a:latin typeface="Times New Roman" charset="0"/>
                  </a:rPr>
                  <a:t>max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charset="0"/>
                  </a:rPr>
                  <a:t>)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Times New Roman" charset="0"/>
                  </a:rPr>
                  <a:t>;</a:t>
                </a:r>
              </a:p>
              <a:p>
                <a:pPr marL="228600" indent="-228600"/>
                <a:r>
                  <a:rPr lang="en-US" sz="2000" dirty="0" smtClean="0">
                    <a:latin typeface="Times New Roman" charset="0"/>
                  </a:rPr>
                  <a:t>3. Solve </a:t>
                </a:r>
                <a:r>
                  <a:rPr lang="en-US" sz="2000" i="1" dirty="0" smtClean="0">
                    <a:latin typeface="Times New Roman" charset="0"/>
                  </a:rPr>
                  <a:t>x</a:t>
                </a:r>
                <a:r>
                  <a:rPr lang="en-US" sz="2000" dirty="0" smtClean="0">
                    <a:latin typeface="Times New Roman" charset="0"/>
                  </a:rPr>
                  <a:t> with the inverse function of </a:t>
                </a:r>
                <a:r>
                  <a:rPr lang="en-US" sz="2000" i="1" dirty="0" smtClean="0">
                    <a:latin typeface="Times New Roman" charset="0"/>
                  </a:rPr>
                  <a:t>F</a:t>
                </a:r>
                <a:r>
                  <a:rPr lang="en-US" sz="2000" dirty="0" smtClean="0">
                    <a:latin typeface="Times New Roman" charset="0"/>
                  </a:rPr>
                  <a:t>(</a:t>
                </a:r>
                <a:r>
                  <a:rPr lang="en-US" sz="2000" i="1" dirty="0" smtClean="0">
                    <a:latin typeface="Times New Roman" charset="0"/>
                  </a:rPr>
                  <a:t>x</a:t>
                </a:r>
                <a:r>
                  <a:rPr lang="en-US" sz="2000" dirty="0" smtClean="0">
                    <a:latin typeface="Times New Roman" charset="0"/>
                  </a:rPr>
                  <a:t>):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2000" i="1" dirty="0" smtClean="0">
                    <a:solidFill>
                      <a:srgbClr val="00B050"/>
                    </a:solidFill>
                    <a:effectLst/>
                    <a:ea typeface="Calibri" charset="0"/>
                    <a:cs typeface="Calibri" charset="0"/>
                  </a:rPr>
                  <a:t>Efficient when the analytical solution of the inverse function exists. Still doable </a:t>
                </a:r>
                <a:r>
                  <a:rPr lang="en-US" sz="2000" i="1" dirty="0" smtClean="0">
                    <a:solidFill>
                      <a:srgbClr val="00B050"/>
                    </a:solidFill>
                    <a:ea typeface="Calibri" charset="0"/>
                    <a:cs typeface="Calibri" charset="0"/>
                  </a:rPr>
                  <a:t>even it does not exist.</a:t>
                </a:r>
                <a:endParaRPr lang="en-US" sz="2000" i="1" dirty="0">
                  <a:solidFill>
                    <a:srgbClr val="00B050"/>
                  </a:solidFill>
                  <a:effectLst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695" y="1165027"/>
                <a:ext cx="2070100" cy="56515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4295" y="2686565"/>
                <a:ext cx="1206500" cy="260350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648851" y="3987518"/>
            <a:ext cx="7980799" cy="2687024"/>
            <a:chOff x="648851" y="3987518"/>
            <a:chExt cx="7980799" cy="2687024"/>
          </a:xfrm>
        </p:grpSpPr>
        <p:sp>
          <p:nvSpPr>
            <p:cNvPr id="41" name="TextBox 24"/>
            <p:cNvSpPr txBox="1">
              <a:spLocks noChangeArrowheads="1"/>
            </p:cNvSpPr>
            <p:nvPr/>
          </p:nvSpPr>
          <p:spPr bwMode="auto">
            <a:xfrm>
              <a:off x="650039" y="3987518"/>
              <a:ext cx="79362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 dirty="0" smtClean="0">
                  <a:solidFill>
                    <a:srgbClr val="0048DC"/>
                  </a:solidFill>
                </a:rPr>
                <a:t>Example</a:t>
              </a:r>
              <a:r>
                <a:rPr lang="en-US" sz="2000" dirty="0" smtClean="0">
                  <a:solidFill>
                    <a:srgbClr val="0048DC"/>
                  </a:solidFill>
                </a:rPr>
                <a:t>: sample </a:t>
              </a:r>
              <a:r>
                <a:rPr lang="en-US" sz="2000" i="1" dirty="0" smtClean="0">
                  <a:solidFill>
                    <a:srgbClr val="0048DC"/>
                  </a:solidFill>
                </a:rPr>
                <a:t>x</a:t>
              </a:r>
              <a:r>
                <a:rPr lang="en-US" sz="2000" dirty="0" smtClean="0">
                  <a:solidFill>
                    <a:srgbClr val="0048DC"/>
                  </a:solidFill>
                </a:rPr>
                <a:t> from splitting function </a:t>
              </a:r>
              <a:r>
                <a:rPr lang="en-US" sz="2000" i="1" dirty="0" smtClean="0">
                  <a:solidFill>
                    <a:srgbClr val="0048DC"/>
                  </a:solidFill>
                </a:rPr>
                <a:t>P</a:t>
              </a:r>
              <a:r>
                <a:rPr lang="en-US" sz="2000" dirty="0" smtClean="0">
                  <a:solidFill>
                    <a:srgbClr val="0048DC"/>
                  </a:solidFill>
                </a:rPr>
                <a:t>(</a:t>
              </a:r>
              <a:r>
                <a:rPr lang="en-US" sz="2000" i="1" dirty="0" smtClean="0">
                  <a:solidFill>
                    <a:srgbClr val="0048DC"/>
                  </a:solidFill>
                </a:rPr>
                <a:t>x</a:t>
              </a:r>
              <a:r>
                <a:rPr lang="en-US" sz="2000" dirty="0" smtClean="0">
                  <a:solidFill>
                    <a:srgbClr val="0048DC"/>
                  </a:solidFill>
                </a:rPr>
                <a:t>) [used in MATTER]</a:t>
              </a:r>
              <a:endParaRPr lang="en-US" sz="2000" dirty="0">
                <a:solidFill>
                  <a:srgbClr val="0048DC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48851" y="4346915"/>
              <a:ext cx="7980799" cy="2327627"/>
              <a:chOff x="392673" y="3801329"/>
              <a:chExt cx="6908688" cy="2327627"/>
            </a:xfrm>
          </p:grpSpPr>
          <p:sp>
            <p:nvSpPr>
              <p:cNvPr id="46" name="TextBox 6"/>
              <p:cNvSpPr txBox="1">
                <a:spLocks noChangeArrowheads="1"/>
              </p:cNvSpPr>
              <p:nvPr/>
            </p:nvSpPr>
            <p:spPr bwMode="auto">
              <a:xfrm>
                <a:off x="393701" y="3801329"/>
                <a:ext cx="690766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solidFill>
                      <a:srgbClr val="008000"/>
                    </a:solidFill>
                  </a:rPr>
                  <a:t>1. Calculate the integrated splitting function (primitive function);</a:t>
                </a:r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48" name="TextBox 6"/>
              <p:cNvSpPr txBox="1">
                <a:spLocks noChangeArrowheads="1"/>
              </p:cNvSpPr>
              <p:nvPr/>
            </p:nvSpPr>
            <p:spPr bwMode="auto">
              <a:xfrm>
                <a:off x="392673" y="4805517"/>
                <a:ext cx="6908688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2. Sample </a:t>
                </a:r>
                <a:r>
                  <a:rPr lang="en-US" sz="2000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a random number </a:t>
                </a:r>
                <a:r>
                  <a:rPr lang="en-US" sz="2000" i="1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u</a:t>
                </a:r>
                <a:r>
                  <a:rPr lang="en-US" sz="2000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 in [0, </a:t>
                </a:r>
                <a:r>
                  <a:rPr lang="en-US" sz="2000" i="1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F</a:t>
                </a:r>
                <a:r>
                  <a:rPr lang="en-US" sz="2000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(</a:t>
                </a:r>
                <a:r>
                  <a:rPr lang="en-US" sz="2000" i="1" dirty="0" err="1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max</a:t>
                </a:r>
                <a:r>
                  <a:rPr lang="en-US" sz="2000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)] with </a:t>
                </a:r>
                <a:r>
                  <a:rPr lang="en-US" sz="2000" i="1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RF</a:t>
                </a:r>
                <a:r>
                  <a:rPr lang="en-US" sz="2000" dirty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(</a:t>
                </a:r>
                <a:r>
                  <a:rPr lang="en-US" sz="2000" i="1" dirty="0" err="1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max</a:t>
                </a:r>
                <a:r>
                  <a:rPr lang="en-US" sz="2000" dirty="0" smtClean="0">
                    <a:solidFill>
                      <a:srgbClr val="C00000"/>
                    </a:solidFill>
                    <a:ea typeface="Calibri" charset="0"/>
                    <a:cs typeface="Calibri" charset="0"/>
                  </a:rPr>
                  <a:t>);</a:t>
                </a:r>
              </a:p>
              <a:p>
                <a:r>
                  <a:rPr lang="en-US" sz="2000" dirty="0" smtClean="0">
                    <a:ea typeface="Calibri" charset="0"/>
                    <a:cs typeface="Calibri" charset="0"/>
                  </a:rPr>
                  <a:t>3. Solve                   numerically (bisection method) --</a:t>
                </a:r>
              </a:p>
              <a:p>
                <a:pPr marL="228600" indent="-228600"/>
                <a:r>
                  <a:rPr lang="en-US" sz="2000" dirty="0" smtClean="0">
                    <a:ea typeface="Calibri" charset="0"/>
                    <a:cs typeface="Calibri" charset="0"/>
                  </a:rPr>
                  <a:t>    (a) set 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 smtClean="0">
                    <a:ea typeface="Calibri" charset="0"/>
                    <a:cs typeface="Calibri" charset="0"/>
                  </a:rPr>
                  <a:t>mid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 = (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 smtClean="0">
                    <a:ea typeface="Calibri" charset="0"/>
                    <a:cs typeface="Calibri" charset="0"/>
                  </a:rPr>
                  <a:t>min</a:t>
                </a:r>
                <a:r>
                  <a:rPr lang="en-US" sz="2000" dirty="0" err="1" smtClean="0">
                    <a:ea typeface="Calibri" charset="0"/>
                    <a:cs typeface="Calibri" charset="0"/>
                  </a:rPr>
                  <a:t>+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 smtClean="0">
                    <a:ea typeface="Calibri" charset="0"/>
                    <a:cs typeface="Calibri" charset="0"/>
                  </a:rPr>
                  <a:t>max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)/2;</a:t>
                </a:r>
                <a:r>
                  <a:rPr lang="en-US" sz="2000" dirty="0">
                    <a:ea typeface="Calibri" charset="0"/>
                    <a:cs typeface="Calibri" charset="0"/>
                  </a:rPr>
                  <a:t> 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(b) if </a:t>
                </a:r>
                <a:r>
                  <a:rPr lang="en-US" sz="2000" i="1" dirty="0" smtClean="0">
                    <a:ea typeface="Calibri" charset="0"/>
                    <a:cs typeface="Calibri" charset="0"/>
                  </a:rPr>
                  <a:t>F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(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 smtClean="0">
                    <a:ea typeface="Calibri" charset="0"/>
                    <a:cs typeface="Calibri" charset="0"/>
                  </a:rPr>
                  <a:t>mid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) &lt; </a:t>
                </a:r>
                <a:r>
                  <a:rPr lang="en-US" sz="2000" i="1" dirty="0" smtClean="0">
                    <a:ea typeface="Calibri" charset="0"/>
                    <a:cs typeface="Calibri" charset="0"/>
                  </a:rPr>
                  <a:t>u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, set 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 smtClean="0">
                    <a:ea typeface="Calibri" charset="0"/>
                    <a:cs typeface="Calibri" charset="0"/>
                  </a:rPr>
                  <a:t>min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 = 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 smtClean="0">
                    <a:ea typeface="Calibri" charset="0"/>
                    <a:cs typeface="Calibri" charset="0"/>
                  </a:rPr>
                  <a:t>mid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; </a:t>
                </a:r>
                <a:r>
                  <a:rPr lang="en-US" sz="2000" dirty="0">
                    <a:ea typeface="Calibri" charset="0"/>
                    <a:cs typeface="Calibri" charset="0"/>
                  </a:rPr>
                  <a:t>if </a:t>
                </a:r>
                <a:r>
                  <a:rPr lang="en-US" sz="2000" i="1" dirty="0" smtClean="0">
                    <a:ea typeface="Calibri" charset="0"/>
                    <a:cs typeface="Calibri" charset="0"/>
                  </a:rPr>
                  <a:t>F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(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 smtClean="0">
                    <a:ea typeface="Calibri" charset="0"/>
                    <a:cs typeface="Calibri" charset="0"/>
                  </a:rPr>
                  <a:t>mid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) &gt; </a:t>
                </a:r>
                <a:r>
                  <a:rPr lang="en-US" sz="2000" i="1" dirty="0">
                    <a:ea typeface="Calibri" charset="0"/>
                    <a:cs typeface="Calibri" charset="0"/>
                  </a:rPr>
                  <a:t>u</a:t>
                </a:r>
                <a:r>
                  <a:rPr lang="en-US" sz="2000" dirty="0">
                    <a:ea typeface="Calibri" charset="0"/>
                    <a:cs typeface="Calibri" charset="0"/>
                  </a:rPr>
                  <a:t>, set 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  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 smtClean="0">
                    <a:ea typeface="Calibri" charset="0"/>
                    <a:cs typeface="Calibri" charset="0"/>
                  </a:rPr>
                  <a:t>max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 </a:t>
                </a:r>
                <a:r>
                  <a:rPr lang="en-US" sz="2000" dirty="0">
                    <a:ea typeface="Calibri" charset="0"/>
                    <a:cs typeface="Calibri" charset="0"/>
                  </a:rPr>
                  <a:t>= 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 smtClean="0">
                    <a:ea typeface="Calibri" charset="0"/>
                    <a:cs typeface="Calibri" charset="0"/>
                  </a:rPr>
                  <a:t>mid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; (c) Repeat (a) and (b) until |</a:t>
                </a:r>
                <a:r>
                  <a:rPr lang="en-US" sz="2000" i="1" dirty="0" smtClean="0">
                    <a:ea typeface="Calibri" charset="0"/>
                    <a:cs typeface="Calibri" charset="0"/>
                  </a:rPr>
                  <a:t>F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(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 smtClean="0">
                    <a:ea typeface="Calibri" charset="0"/>
                    <a:cs typeface="Calibri" charset="0"/>
                  </a:rPr>
                  <a:t>mid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)-</a:t>
                </a:r>
                <a:r>
                  <a:rPr lang="en-US" sz="2000" i="1" dirty="0" smtClean="0">
                    <a:ea typeface="Calibri" charset="0"/>
                    <a:cs typeface="Calibri" charset="0"/>
                  </a:rPr>
                  <a:t>u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| &lt; 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ε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, and then </a:t>
                </a:r>
                <a:r>
                  <a:rPr lang="en-US" sz="2000" i="1" dirty="0" smtClean="0">
                    <a:ea typeface="Calibri" charset="0"/>
                    <a:cs typeface="Calibri" charset="0"/>
                  </a:rPr>
                  <a:t>x 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= </a:t>
                </a:r>
                <a:r>
                  <a:rPr lang="en-US" sz="2000" i="1" dirty="0" err="1" smtClean="0">
                    <a:ea typeface="Calibri" charset="0"/>
                    <a:cs typeface="Calibri" charset="0"/>
                  </a:rPr>
                  <a:t>x</a:t>
                </a:r>
                <a:r>
                  <a:rPr lang="en-US" sz="2000" baseline="-25000" dirty="0" err="1" smtClean="0">
                    <a:ea typeface="Calibri" charset="0"/>
                    <a:cs typeface="Calibri" charset="0"/>
                  </a:rPr>
                  <a:t>mid</a:t>
                </a:r>
                <a:r>
                  <a:rPr lang="en-US" sz="2000" dirty="0" smtClean="0">
                    <a:ea typeface="Calibri" charset="0"/>
                    <a:cs typeface="Calibri" charset="0"/>
                  </a:rPr>
                  <a:t>.</a:t>
                </a:r>
                <a:endParaRPr lang="en-US" sz="2000" dirty="0">
                  <a:ea typeface="Calibri" charset="0"/>
                  <a:cs typeface="Calibri" charset="0"/>
                </a:endParaRP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0049" y="4772839"/>
              <a:ext cx="1829131" cy="56515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1748" y="4922353"/>
              <a:ext cx="1520317" cy="23495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4650" y="5766414"/>
              <a:ext cx="908050" cy="234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1915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3" y="158751"/>
            <a:ext cx="8042275" cy="76835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MC Sampling: combined method</a:t>
            </a:r>
            <a:endParaRPr sz="3000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397" y="1054101"/>
            <a:ext cx="782002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 smtClean="0">
                <a:latin typeface="Times New Roman" charset="0"/>
              </a:rPr>
              <a:t>Assume </a:t>
            </a:r>
            <a:r>
              <a:rPr lang="en-US" sz="2000" dirty="0">
                <a:latin typeface="Times New Roman" charset="0"/>
              </a:rPr>
              <a:t>the existence of a function </a:t>
            </a:r>
            <a:r>
              <a:rPr lang="en-US" sz="2000" i="1" dirty="0">
                <a:latin typeface="Times New Roman" charset="0"/>
              </a:rPr>
              <a:t>g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>
                <a:latin typeface="Times New Roman" charset="0"/>
              </a:rPr>
              <a:t>), with </a:t>
            </a:r>
            <a:r>
              <a:rPr lang="en-US" sz="2000" i="1" dirty="0">
                <a:latin typeface="Times New Roman" charset="0"/>
              </a:rPr>
              <a:t>f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>
                <a:latin typeface="Times New Roman" charset="0"/>
              </a:rPr>
              <a:t>) ≤ </a:t>
            </a:r>
            <a:r>
              <a:rPr lang="en-US" sz="2000" i="1" dirty="0">
                <a:latin typeface="Times New Roman" charset="0"/>
              </a:rPr>
              <a:t>g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>
                <a:latin typeface="Times New Roman" charset="0"/>
              </a:rPr>
              <a:t>) over the 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>
                <a:latin typeface="Times New Roman" charset="0"/>
              </a:rPr>
              <a:t> range of interest. Here </a:t>
            </a:r>
            <a:r>
              <a:rPr lang="en-US" sz="2000" i="1" dirty="0">
                <a:latin typeface="Times New Roman" charset="0"/>
              </a:rPr>
              <a:t>g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>
                <a:latin typeface="Times New Roman" charset="0"/>
              </a:rPr>
              <a:t>) is picked to be a </a:t>
            </a:r>
            <a:r>
              <a:rPr lang="en-US" sz="2000" dirty="0" smtClean="0">
                <a:latin typeface="Times New Roman" charset="0"/>
              </a:rPr>
              <a:t>“simple” </a:t>
            </a:r>
            <a:r>
              <a:rPr lang="en-US" sz="2000" dirty="0">
                <a:latin typeface="Times New Roman" charset="0"/>
              </a:rPr>
              <a:t>function, such that the primitive function </a:t>
            </a:r>
            <a:r>
              <a:rPr lang="en-US" sz="2000" i="1" dirty="0">
                <a:latin typeface="Times New Roman" charset="0"/>
              </a:rPr>
              <a:t>G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>
                <a:latin typeface="Times New Roman" charset="0"/>
              </a:rPr>
              <a:t>) and its inverse </a:t>
            </a:r>
            <a:r>
              <a:rPr lang="en-US" sz="2000" i="1" dirty="0">
                <a:latin typeface="Times New Roman" charset="0"/>
              </a:rPr>
              <a:t>G</a:t>
            </a:r>
            <a:r>
              <a:rPr lang="en-US" sz="2000" baseline="30000" dirty="0">
                <a:latin typeface="Times New Roman" charset="0"/>
              </a:rPr>
              <a:t>−1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>
                <a:latin typeface="Times New Roman" charset="0"/>
              </a:rPr>
              <a:t>) are known. </a:t>
            </a:r>
            <a:endParaRPr lang="en-US" sz="2000" dirty="0" smtClean="0">
              <a:latin typeface="Times New Roman" charset="0"/>
            </a:endParaRPr>
          </a:p>
          <a:p>
            <a:pPr marL="342900" indent="-342900">
              <a:spcBef>
                <a:spcPts val="1000"/>
              </a:spcBef>
              <a:buAutoNum type="arabicPeriod"/>
            </a:pPr>
            <a:r>
              <a:rPr lang="en-US" sz="2000" dirty="0" smtClean="0">
                <a:solidFill>
                  <a:srgbClr val="0048DC"/>
                </a:solidFill>
                <a:latin typeface="Times New Roman" charset="0"/>
              </a:rPr>
              <a:t>Select </a:t>
            </a:r>
            <a:r>
              <a:rPr lang="en-US" sz="2000" dirty="0">
                <a:solidFill>
                  <a:srgbClr val="0048DC"/>
                </a:solidFill>
                <a:latin typeface="Times New Roman" charset="0"/>
              </a:rPr>
              <a:t>an </a:t>
            </a:r>
            <a:r>
              <a:rPr lang="en-US" sz="2000" i="1" dirty="0">
                <a:solidFill>
                  <a:srgbClr val="0048DC"/>
                </a:solidFill>
                <a:latin typeface="Times New Roman" charset="0"/>
              </a:rPr>
              <a:t>x</a:t>
            </a:r>
            <a:r>
              <a:rPr lang="en-US" sz="2000" dirty="0">
                <a:solidFill>
                  <a:srgbClr val="0048DC"/>
                </a:solidFill>
                <a:latin typeface="Times New Roman" charset="0"/>
              </a:rPr>
              <a:t> according </a:t>
            </a:r>
            <a:r>
              <a:rPr lang="en-US" sz="2000" i="1" dirty="0" smtClean="0">
                <a:solidFill>
                  <a:srgbClr val="0048DC"/>
                </a:solidFill>
                <a:latin typeface="Times New Roman" charset="0"/>
              </a:rPr>
              <a:t>g</a:t>
            </a:r>
            <a:r>
              <a:rPr lang="en-US" sz="2000" dirty="0" smtClean="0">
                <a:solidFill>
                  <a:srgbClr val="0048DC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0048DC"/>
                </a:solidFill>
                <a:latin typeface="Times New Roman" charset="0"/>
              </a:rPr>
              <a:t>x</a:t>
            </a:r>
            <a:r>
              <a:rPr lang="en-US" sz="2000" dirty="0" smtClean="0">
                <a:solidFill>
                  <a:srgbClr val="0048DC"/>
                </a:solidFill>
                <a:latin typeface="Times New Roman" charset="0"/>
              </a:rPr>
              <a:t>) </a:t>
            </a:r>
            <a:r>
              <a:rPr lang="en-US" sz="2000" dirty="0">
                <a:solidFill>
                  <a:srgbClr val="0048DC"/>
                </a:solidFill>
                <a:latin typeface="Times New Roman" charset="0"/>
              </a:rPr>
              <a:t>using </a:t>
            </a:r>
            <a:r>
              <a:rPr lang="en-US" sz="2000" dirty="0" smtClean="0">
                <a:solidFill>
                  <a:srgbClr val="0048DC"/>
                </a:solidFill>
                <a:latin typeface="Times New Roman" charset="0"/>
              </a:rPr>
              <a:t>the inverse primitive function method; </a:t>
            </a:r>
          </a:p>
          <a:p>
            <a:pPr marL="342900" indent="-342900">
              <a:spcBef>
                <a:spcPts val="1000"/>
              </a:spcBef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Times New Roman" charset="0"/>
              </a:rPr>
              <a:t>Compare a (new)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charset="0"/>
              </a:rPr>
              <a:t>Rg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C00000"/>
                </a:solidFill>
                <a:latin typeface="Times New Roman" charset="0"/>
              </a:rPr>
              <a:t>x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</a:rPr>
              <a:t>) with the ratio </a:t>
            </a:r>
            <a:r>
              <a:rPr lang="en-US" sz="2000" i="1" dirty="0" smtClean="0">
                <a:solidFill>
                  <a:srgbClr val="C00000"/>
                </a:solidFill>
                <a:latin typeface="Times New Roman" charset="0"/>
              </a:rPr>
              <a:t>f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C00000"/>
                </a:solidFill>
                <a:latin typeface="Times New Roman" charset="0"/>
              </a:rPr>
              <a:t>x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</a:rPr>
              <a:t>); if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charset="0"/>
              </a:rPr>
              <a:t>Rg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C00000"/>
                </a:solidFill>
                <a:latin typeface="Times New Roman" charset="0"/>
              </a:rPr>
              <a:t>x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</a:rPr>
              <a:t>) ≤ </a:t>
            </a:r>
            <a:r>
              <a:rPr lang="en-US" sz="2000" i="1" dirty="0" smtClean="0">
                <a:solidFill>
                  <a:srgbClr val="C00000"/>
                </a:solidFill>
                <a:latin typeface="Times New Roman" charset="0"/>
              </a:rPr>
              <a:t>f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</a:rPr>
              <a:t>(</a:t>
            </a:r>
            <a:r>
              <a:rPr lang="en-US" sz="2000" i="1" dirty="0" smtClean="0">
                <a:solidFill>
                  <a:srgbClr val="C00000"/>
                </a:solidFill>
                <a:latin typeface="Times New Roman" charset="0"/>
              </a:rPr>
              <a:t>x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</a:rPr>
              <a:t>) accept </a:t>
            </a:r>
            <a:r>
              <a:rPr lang="en-US" sz="2000" i="1" dirty="0" smtClean="0">
                <a:solidFill>
                  <a:srgbClr val="C00000"/>
                </a:solidFill>
                <a:latin typeface="Times New Roman" charset="0"/>
              </a:rPr>
              <a:t>x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</a:rPr>
              <a:t>; </a:t>
            </a:r>
          </a:p>
          <a:p>
            <a:pPr marL="342900" indent="-342900">
              <a:spcBef>
                <a:spcPts val="1000"/>
              </a:spcBef>
              <a:buAutoNum type="arabicPeriod"/>
            </a:pPr>
            <a:r>
              <a:rPr lang="en-US" sz="2000" dirty="0" smtClean="0">
                <a:latin typeface="Times New Roman" charset="0"/>
              </a:rPr>
              <a:t>Otherwise repeat 1 and 2 until </a:t>
            </a:r>
            <a:r>
              <a:rPr lang="en-US" sz="2000" i="1" dirty="0" smtClean="0">
                <a:latin typeface="Times New Roman" charset="0"/>
              </a:rPr>
              <a:t>x</a:t>
            </a:r>
            <a:r>
              <a:rPr lang="en-US" sz="2000" dirty="0" smtClean="0">
                <a:latin typeface="Times New Roman" charset="0"/>
              </a:rPr>
              <a:t> is found. </a:t>
            </a:r>
          </a:p>
        </p:txBody>
      </p:sp>
    </p:spTree>
    <p:extLst>
      <p:ext uri="{BB962C8B-B14F-4D97-AF65-F5344CB8AC3E}">
        <p14:creationId xmlns:p14="http://schemas.microsoft.com/office/powerpoint/2010/main" val="9845610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278" y="1773798"/>
            <a:ext cx="8271737" cy="1183427"/>
          </a:xfrm>
        </p:spPr>
        <p:txBody>
          <a:bodyPr>
            <a:noAutofit/>
          </a:bodyPr>
          <a:lstStyle/>
          <a:p>
            <a:r>
              <a:rPr lang="en-US" altLang="zh-CN" sz="3400" b="1" dirty="0" smtClean="0">
                <a:solidFill>
                  <a:srgbClr val="3366FF"/>
                </a:solidFill>
                <a:latin typeface="Calibri" charset="0"/>
                <a:ea typeface="宋体" charset="0"/>
                <a:cs typeface="宋体" charset="0"/>
              </a:rPr>
              <a:t>Part II: An example of jet Monte Carlo</a:t>
            </a:r>
            <a:r>
              <a:rPr lang="en-US" altLang="zh-CN" sz="3400" dirty="0">
                <a:ea typeface="宋体" charset="0"/>
                <a:cs typeface="宋体" charset="0"/>
              </a:rPr>
              <a:t/>
            </a:r>
            <a:br>
              <a:rPr lang="en-US" altLang="zh-CN" sz="3400" dirty="0">
                <a:ea typeface="宋体" charset="0"/>
                <a:cs typeface="宋体" charset="0"/>
              </a:rPr>
            </a:br>
            <a:r>
              <a:rPr lang="en-US" altLang="zh-CN" sz="3400" i="1" dirty="0" smtClean="0">
                <a:ea typeface="宋体" charset="0"/>
                <a:cs typeface="宋体" charset="0"/>
              </a:rPr>
              <a:t>l</a:t>
            </a:r>
            <a:r>
              <a:rPr lang="en-US" altLang="zh-CN" sz="3400" b="1" i="1" dirty="0" smtClean="0">
                <a:solidFill>
                  <a:srgbClr val="3366FF"/>
                </a:solidFill>
                <a:ea typeface="宋体" charset="0"/>
                <a:cs typeface="宋体" charset="0"/>
              </a:rPr>
              <a:t>inear Boltzmann transport </a:t>
            </a:r>
            <a:r>
              <a:rPr lang="en-US" altLang="zh-CN" sz="3400" i="1" dirty="0" smtClean="0">
                <a:ea typeface="宋体" charset="0"/>
                <a:cs typeface="宋体" charset="0"/>
              </a:rPr>
              <a:t>model</a:t>
            </a:r>
            <a:r>
              <a:rPr lang="en-US" altLang="zh-CN" sz="3400" dirty="0" smtClean="0">
                <a:ea typeface="宋体" charset="0"/>
                <a:cs typeface="宋体" charset="0"/>
              </a:rPr>
              <a:t> (LBT)</a:t>
            </a:r>
            <a:endParaRPr lang="en-US" altLang="zh-CN" sz="3400" b="1" dirty="0">
              <a:solidFill>
                <a:srgbClr val="3366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31929" y="4075342"/>
            <a:ext cx="804908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/>
              <a:t>Y. He, T. Luo, X.-N. Wang and Y. Zhu, </a:t>
            </a:r>
            <a:r>
              <a:rPr lang="is-IS" sz="2200" dirty="0"/>
              <a:t>Phys. Rev. C91 (2015) 054908</a:t>
            </a:r>
            <a:endParaRPr lang="en-US" sz="2200" dirty="0"/>
          </a:p>
          <a:p>
            <a:r>
              <a:rPr lang="en-US" sz="2200" dirty="0" smtClean="0"/>
              <a:t>SC</a:t>
            </a:r>
            <a:r>
              <a:rPr lang="en-US" sz="2200" dirty="0"/>
              <a:t>, T. Luo, G.-Y. Qin and X.-N Wang, Phys. Rev. C94 (2016) 1, </a:t>
            </a:r>
            <a:r>
              <a:rPr lang="en-US" sz="2200" dirty="0" smtClean="0"/>
              <a:t>014909 </a:t>
            </a:r>
            <a:endParaRPr lang="en-US" sz="2200" dirty="0"/>
          </a:p>
          <a:p>
            <a:r>
              <a:rPr lang="en-US" sz="2200" dirty="0" smtClean="0"/>
              <a:t>SC, T. </a:t>
            </a:r>
            <a:r>
              <a:rPr lang="en-US" sz="2200" dirty="0" err="1" smtClean="0"/>
              <a:t>Luo</a:t>
            </a:r>
            <a:r>
              <a:rPr lang="en-US" sz="2200" dirty="0" smtClean="0"/>
              <a:t>, G.-Y. Qin and X.-N. Wang, </a:t>
            </a:r>
            <a:r>
              <a:rPr lang="is-IS" sz="2200" dirty="0"/>
              <a:t>Phys</a:t>
            </a:r>
            <a:r>
              <a:rPr lang="is-IS" sz="2200" dirty="0" smtClean="0"/>
              <a:t>. Lett</a:t>
            </a:r>
            <a:r>
              <a:rPr lang="is-IS" sz="2200" dirty="0"/>
              <a:t>. B777 (2018) 255-259 </a:t>
            </a:r>
            <a:endParaRPr lang="en-US" sz="2200" dirty="0"/>
          </a:p>
          <a:p>
            <a:r>
              <a:rPr lang="en-US" sz="2200" dirty="0" smtClean="0"/>
              <a:t>W. Chen, SC, T. Luo, L.-G. Pang, and X.-N. Wang, </a:t>
            </a:r>
            <a:r>
              <a:rPr lang="is-IS" sz="2200" dirty="0"/>
              <a:t>Phys</a:t>
            </a:r>
            <a:r>
              <a:rPr lang="is-IS" sz="2200" dirty="0" smtClean="0"/>
              <a:t>. Lett</a:t>
            </a:r>
            <a:r>
              <a:rPr lang="is-IS" sz="2200" dirty="0"/>
              <a:t>. B777 (2018) 86-90 </a:t>
            </a:r>
            <a:r>
              <a:rPr lang="en-US" sz="2200" dirty="0"/>
              <a:t> </a:t>
            </a:r>
            <a:r>
              <a:rPr lang="en-US" sz="2200" dirty="0" smtClean="0"/>
              <a:t>    </a:t>
            </a:r>
            <a:endParaRPr lang="en-US" altLang="zh-CN" sz="2200" dirty="0" smtClean="0">
              <a:solidFill>
                <a:srgbClr val="0000FF"/>
              </a:solidFill>
              <a:latin typeface="Calibri" pitchFamily="1" charset="0"/>
              <a:ea typeface="宋体" pitchFamily="1" charset="-122"/>
              <a:cs typeface="宋体" pitchFamily="1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49275" y="69850"/>
            <a:ext cx="8042275" cy="869950"/>
          </a:xfrm>
        </p:spPr>
        <p:txBody>
          <a:bodyPr/>
          <a:lstStyle/>
          <a:p>
            <a:pPr eaLnBrk="1" hangingPunct="1"/>
            <a:r>
              <a:rPr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l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inear </a:t>
            </a:r>
            <a:r>
              <a:rPr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Boltzmann </a:t>
            </a:r>
            <a:r>
              <a:rPr lang="en-US"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ransport </a:t>
            </a:r>
            <a:r>
              <a:rPr lang="en-US" sz="3000" dirty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m</a:t>
            </a:r>
            <a:r>
              <a:rPr sz="3000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odel</a:t>
            </a:r>
            <a:endParaRPr sz="3000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68338" y="884238"/>
            <a:ext cx="7370832" cy="2316162"/>
            <a:chOff x="667926" y="884301"/>
            <a:chExt cx="7370760" cy="2316099"/>
          </a:xfrm>
        </p:grpSpPr>
        <p:sp>
          <p:nvSpPr>
            <p:cNvPr id="17417" name="TextBox 9"/>
            <p:cNvSpPr txBox="1">
              <a:spLocks noChangeArrowheads="1"/>
            </p:cNvSpPr>
            <p:nvPr/>
          </p:nvSpPr>
          <p:spPr bwMode="auto">
            <a:xfrm>
              <a:off x="4745667" y="2078335"/>
              <a:ext cx="3293019" cy="4000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transition rate from </a:t>
              </a:r>
              <a:r>
                <a:rPr lang="en-US" sz="2000" i="1" dirty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1</a:t>
              </a:r>
              <a:r>
                <a:rPr lang="en-US" sz="2000" dirty="0">
                  <a:solidFill>
                    <a:srgbClr val="FF0000"/>
                  </a:solidFill>
                </a:rPr>
                <a:t> to </a:t>
              </a:r>
              <a:r>
                <a:rPr lang="en-US" sz="2000" i="1" dirty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1</a:t>
              </a:r>
              <a:r>
                <a:rPr lang="en-US" sz="2000" dirty="0">
                  <a:solidFill>
                    <a:srgbClr val="FF0000"/>
                  </a:solidFill>
                </a:rPr>
                <a:t>-</a:t>
              </a:r>
              <a:r>
                <a:rPr lang="en-US" sz="2000" i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7418" name="TextBox 7"/>
            <p:cNvSpPr txBox="1">
              <a:spLocks noChangeArrowheads="1"/>
            </p:cNvSpPr>
            <p:nvPr/>
          </p:nvSpPr>
          <p:spPr bwMode="auto">
            <a:xfrm>
              <a:off x="667926" y="2045765"/>
              <a:ext cx="24997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</a:rPr>
                <a:t>The collision term:</a:t>
              </a:r>
            </a:p>
          </p:txBody>
        </p:sp>
        <p:sp>
          <p:nvSpPr>
            <p:cNvPr id="17419" name="TextBox 4"/>
            <p:cNvSpPr txBox="1">
              <a:spLocks noChangeArrowheads="1"/>
            </p:cNvSpPr>
            <p:nvPr/>
          </p:nvSpPr>
          <p:spPr bwMode="auto">
            <a:xfrm>
              <a:off x="667926" y="884301"/>
              <a:ext cx="61364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90"/>
                  </a:solidFill>
                </a:rPr>
                <a:t>Boltzmann equation for parton “1” distribution: </a:t>
              </a:r>
            </a:p>
          </p:txBody>
        </p:sp>
        <p:pic>
          <p:nvPicPr>
            <p:cNvPr id="17420" name="Picture 17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24160" y="1479550"/>
              <a:ext cx="3343275" cy="30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18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7875" y="2540000"/>
              <a:ext cx="7214870" cy="66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63575" y="3376613"/>
            <a:ext cx="8101013" cy="3115124"/>
            <a:chOff x="663575" y="3375968"/>
            <a:chExt cx="8101329" cy="3115758"/>
          </a:xfrm>
        </p:grpSpPr>
        <p:sp>
          <p:nvSpPr>
            <p:cNvPr id="17413" name="TextBox 19"/>
            <p:cNvSpPr txBox="1">
              <a:spLocks noChangeArrowheads="1"/>
            </p:cNvSpPr>
            <p:nvPr/>
          </p:nvSpPr>
          <p:spPr bwMode="auto">
            <a:xfrm>
              <a:off x="663575" y="3375968"/>
              <a:ext cx="4197196" cy="46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3366FF"/>
                  </a:solidFill>
                </a:rPr>
                <a:t>Elastic Scattering (2-&gt;2 process) </a:t>
              </a:r>
            </a:p>
          </p:txBody>
        </p:sp>
        <p:pic>
          <p:nvPicPr>
            <p:cNvPr id="17414" name="Picture 20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3444" y="4095751"/>
              <a:ext cx="3398520" cy="632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21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3444" y="4855209"/>
              <a:ext cx="7871460" cy="1120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TextBox 22"/>
            <p:cNvSpPr txBox="1">
              <a:spLocks noChangeArrowheads="1"/>
            </p:cNvSpPr>
            <p:nvPr/>
          </p:nvSpPr>
          <p:spPr bwMode="auto">
            <a:xfrm>
              <a:off x="3649131" y="6091535"/>
              <a:ext cx="3872099" cy="40019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microscopic cross section of 12-&gt;34 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</p:grpSp>
      <p:sp useBgFill="1"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057376" y="3495689"/>
            <a:ext cx="3878282" cy="769441"/>
          </a:xfrm>
          <a:prstGeom prst="rect">
            <a:avLst/>
          </a:prstGeom>
          <a:ln w="50800" cap="rnd" cmpd="sng">
            <a:solidFill>
              <a:schemeClr val="accent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“Linear” in </a:t>
            </a:r>
            <a:r>
              <a:rPr lang="en-US" sz="2200" i="1" dirty="0" smtClean="0">
                <a:solidFill>
                  <a:srgbClr val="000090"/>
                </a:solidFill>
              </a:rPr>
              <a:t>f</a:t>
            </a:r>
            <a:r>
              <a:rPr lang="en-US" sz="2200" baseline="-25000" dirty="0" smtClean="0">
                <a:solidFill>
                  <a:srgbClr val="000090"/>
                </a:solidFill>
              </a:rPr>
              <a:t>1</a:t>
            </a:r>
            <a:r>
              <a:rPr lang="en-US" sz="2200" dirty="0" smtClean="0">
                <a:solidFill>
                  <a:srgbClr val="000090"/>
                </a:solidFill>
              </a:rPr>
              <a:t> if the modification of medium by jet is neglected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yne-jetscap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21471</TotalTime>
  <Words>2861</Words>
  <Application>Microsoft Macintosh PowerPoint</Application>
  <PresentationFormat>On-screen Show (4:3)</PresentationFormat>
  <Paragraphs>292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Arial Rounded MT Bold</vt:lpstr>
      <vt:lpstr>Brush Script MT</vt:lpstr>
      <vt:lpstr>Calibri</vt:lpstr>
      <vt:lpstr>Chalkboard</vt:lpstr>
      <vt:lpstr>Chalkboard Bold</vt:lpstr>
      <vt:lpstr>Gill Sans</vt:lpstr>
      <vt:lpstr>Helvetica</vt:lpstr>
      <vt:lpstr>ＭＳ Ｐゴシック</vt:lpstr>
      <vt:lpstr>News Gothic MT</vt:lpstr>
      <vt:lpstr>Times New Roman</vt:lpstr>
      <vt:lpstr>Wingdings</vt:lpstr>
      <vt:lpstr>Wingdings 2</vt:lpstr>
      <vt:lpstr>ヒラギノ角ゴ ProN W3</vt:lpstr>
      <vt:lpstr>宋体</vt:lpstr>
      <vt:lpstr>Arial</vt:lpstr>
      <vt:lpstr>wayne-jetscape</vt:lpstr>
      <vt:lpstr>Acrobat Document</vt:lpstr>
      <vt:lpstr>Equation</vt:lpstr>
      <vt:lpstr>Physics modeling of jet Monte-Carlo</vt:lpstr>
      <vt:lpstr>Outline</vt:lpstr>
      <vt:lpstr>Part I: Basics of Monte-Carlo Sampling</vt:lpstr>
      <vt:lpstr>Limits of semi-analytical calculation</vt:lpstr>
      <vt:lpstr>MC Sampling: hit-or-miss method</vt:lpstr>
      <vt:lpstr>MC Sampling: inverse-primitive-fnc method</vt:lpstr>
      <vt:lpstr>MC Sampling: combined method</vt:lpstr>
      <vt:lpstr>Part II: An example of jet Monte Carlo linear Boltzmann transport model (LBT)</vt:lpstr>
      <vt:lpstr>A linear Boltzmann transport model</vt:lpstr>
      <vt:lpstr>A linearized Boltzmann transport model</vt:lpstr>
      <vt:lpstr>A linearized Boltzmann transport model</vt:lpstr>
      <vt:lpstr>A linearized Boltzmann transport model</vt:lpstr>
      <vt:lpstr>Elastic vs. inelastic energy loss</vt:lpstr>
      <vt:lpstr>PowerPoint Presentation</vt:lpstr>
      <vt:lpstr>Hadronization</vt:lpstr>
      <vt:lpstr>Example: hadronization of heavy quarks</vt:lpstr>
      <vt:lpstr>Hadronization of heavy quarks</vt:lpstr>
      <vt:lpstr>Framework overview  (Parton evolution inside the QGP)</vt:lpstr>
      <vt:lpstr>PowerPoint Presentation</vt:lpstr>
      <vt:lpstr>Simultaneous description of D and π RAA in 200 GeV Au-Au collisions</vt:lpstr>
      <vt:lpstr>Simultaneous description of D and π RAA in 2.76 TeV Pb-Pb collisions</vt:lpstr>
      <vt:lpstr>Other observables from LBT calculation</vt:lpstr>
      <vt:lpstr>Part III: Multi-stage jet evolution  within JETSCAPE</vt:lpstr>
      <vt:lpstr>Quantum Effects</vt:lpstr>
      <vt:lpstr>Multistage jet evolution in heavy-ion collisions</vt:lpstr>
      <vt:lpstr>Parton splitting at high Q</vt:lpstr>
      <vt:lpstr>Parton splitting at high Q</vt:lpstr>
      <vt:lpstr>Combining theories at high Q and low Q </vt:lpstr>
      <vt:lpstr>Separation time between MATTER and LBT/MARTINI</vt:lpstr>
      <vt:lpstr>Separation time between MATTER and LBT/MARTINI</vt:lpstr>
      <vt:lpstr>Separation time between MATTER and LBT/MARTINI</vt:lpstr>
      <vt:lpstr>dN/dE of daughter partons (jet FF)</vt:lpstr>
      <vt:lpstr>LBT vs. MARTINI</vt:lpstr>
      <vt:lpstr>MATTER vs. vacuum shower</vt:lpstr>
      <vt:lpstr>Pure MATTER vs. Pure LBT/MARTINI</vt:lpstr>
      <vt:lpstr>MATTER vs. LBT/MARTINI in combined approach</vt:lpstr>
      <vt:lpstr>dE/dθ of daughter partons (jet shape)</vt:lpstr>
      <vt:lpstr>Nuclear modification of single hadrons</vt:lpstr>
      <vt:lpstr>Multi-stage effects in heavy quark energy loss </vt:lpstr>
      <vt:lpstr>Summary</vt:lpstr>
    </vt:vector>
  </TitlesOfParts>
  <Company>Duke Physics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Shanshan Cao</dc:creator>
  <cp:lastModifiedBy>Shanshan Cao</cp:lastModifiedBy>
  <cp:revision>602</cp:revision>
  <cp:lastPrinted>2017-09-27T00:25:12Z</cp:lastPrinted>
  <dcterms:created xsi:type="dcterms:W3CDTF">2017-09-27T00:01:33Z</dcterms:created>
  <dcterms:modified xsi:type="dcterms:W3CDTF">2018-01-03T20:36:27Z</dcterms:modified>
</cp:coreProperties>
</file>