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  <p:sldMasterId id="2147483794" r:id="rId2"/>
  </p:sldMasterIdLst>
  <p:notesMasterIdLst>
    <p:notesMasterId r:id="rId36"/>
  </p:notesMasterIdLst>
  <p:sldIdLst>
    <p:sldId id="256" r:id="rId3"/>
    <p:sldId id="619" r:id="rId4"/>
    <p:sldId id="655" r:id="rId5"/>
    <p:sldId id="656" r:id="rId6"/>
    <p:sldId id="652" r:id="rId7"/>
    <p:sldId id="653" r:id="rId8"/>
    <p:sldId id="644" r:id="rId9"/>
    <p:sldId id="627" r:id="rId10"/>
    <p:sldId id="629" r:id="rId11"/>
    <p:sldId id="604" r:id="rId12"/>
    <p:sldId id="605" r:id="rId13"/>
    <p:sldId id="606" r:id="rId14"/>
    <p:sldId id="658" r:id="rId15"/>
    <p:sldId id="659" r:id="rId16"/>
    <p:sldId id="581" r:id="rId17"/>
    <p:sldId id="608" r:id="rId18"/>
    <p:sldId id="615" r:id="rId19"/>
    <p:sldId id="582" r:id="rId20"/>
    <p:sldId id="660" r:id="rId21"/>
    <p:sldId id="610" r:id="rId22"/>
    <p:sldId id="611" r:id="rId23"/>
    <p:sldId id="664" r:id="rId24"/>
    <p:sldId id="646" r:id="rId25"/>
    <p:sldId id="651" r:id="rId26"/>
    <p:sldId id="654" r:id="rId27"/>
    <p:sldId id="631" r:id="rId28"/>
    <p:sldId id="540" r:id="rId29"/>
    <p:sldId id="637" r:id="rId30"/>
    <p:sldId id="574" r:id="rId31"/>
    <p:sldId id="607" r:id="rId32"/>
    <p:sldId id="613" r:id="rId33"/>
    <p:sldId id="626" r:id="rId34"/>
    <p:sldId id="64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jfries" initials="r" lastIdx="1" clrIdx="0">
    <p:extLst>
      <p:ext uri="{19B8F6BF-5375-455C-9EA6-DF929625EA0E}">
        <p15:presenceInfo xmlns:p15="http://schemas.microsoft.com/office/powerpoint/2012/main" userId="rjfr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99FF"/>
    <a:srgbClr val="FF0000"/>
    <a:srgbClr val="00FF00"/>
    <a:srgbClr val="FFFF00"/>
    <a:srgbClr val="FF9933"/>
    <a:srgbClr val="33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7" autoAdjust="0"/>
    <p:restoredTop sz="94537" autoAdjust="0"/>
  </p:normalViewPr>
  <p:slideViewPr>
    <p:cSldViewPr snapToGrid="0">
      <p:cViewPr>
        <p:scale>
          <a:sx n="78" d="100"/>
          <a:sy n="78" d="100"/>
        </p:scale>
        <p:origin x="3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85531A7-D5EB-4832-AB0C-5276E47FEC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49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31A7-D5EB-4832-AB0C-5276E47FEC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31A7-D5EB-4832-AB0C-5276E47FECB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950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4950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4951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952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/>
          </a:p>
        </p:txBody>
      </p:sp>
      <p:sp>
        <p:nvSpPr>
          <p:cNvPr id="14952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CCNU 2017</a:t>
            </a:r>
            <a:endParaRPr lang="en-US"/>
          </a:p>
        </p:txBody>
      </p:sp>
      <p:sp>
        <p:nvSpPr>
          <p:cNvPr id="14952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05E9A1B0-F5D0-412F-9C64-EE0E98BFB0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9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CCNU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0A4E52-5E49-4A47-9408-A60146FCD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CCNU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FD8BC3-92D9-40A8-8BE1-5D2E2511C4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950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4950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4951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1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1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1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1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1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1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1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1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1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4952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952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952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05E9A1B0-F5D0-412F-9C64-EE0E98BFB0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9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0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Californian FB" pitchFamily="18" charset="0"/>
              </a:defRPr>
            </a:lvl1pPr>
            <a:lvl2pPr>
              <a:defRPr sz="1800">
                <a:latin typeface="Californian FB" pitchFamily="18" charset="0"/>
              </a:defRPr>
            </a:lvl2pPr>
            <a:lvl3pPr>
              <a:defRPr sz="1600">
                <a:latin typeface="Californian FB" pitchFamily="18" charset="0"/>
              </a:defRPr>
            </a:lvl3pPr>
            <a:lvl4pPr>
              <a:defRPr sz="1400">
                <a:latin typeface="Californian FB" pitchFamily="18" charset="0"/>
              </a:defRPr>
            </a:lvl4pPr>
            <a:lvl5pPr>
              <a:defRPr sz="1200">
                <a:latin typeface="Californian FB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222C6B-2D01-4FC7-A507-BE04665B94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4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2DA532-8FFC-4E7D-AF29-E835E108CE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4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C22ACF-808B-48B9-AD6A-3479A7CFCC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48E2F1-1A7D-4D01-8C47-4780C2FAF7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25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375788-3AB1-4408-A52A-CF05F6DF4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7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87FBB-9CC3-482C-966B-82E518768B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41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8B5ACA-D522-451D-8760-B3CD486820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0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402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65914"/>
          </a:xfrm>
        </p:spPr>
        <p:txBody>
          <a:bodyPr/>
          <a:lstStyle>
            <a:lvl1pPr>
              <a:defRPr sz="1800">
                <a:latin typeface="Californian FB" pitchFamily="18" charset="0"/>
              </a:defRPr>
            </a:lvl1pPr>
            <a:lvl2pPr>
              <a:defRPr sz="1600">
                <a:latin typeface="Californian FB" pitchFamily="18" charset="0"/>
              </a:defRPr>
            </a:lvl2pPr>
            <a:lvl3pPr>
              <a:defRPr sz="1200">
                <a:latin typeface="Californian FB" pitchFamily="18" charset="0"/>
              </a:defRPr>
            </a:lvl3pPr>
            <a:lvl4pPr>
              <a:defRPr sz="1100">
                <a:latin typeface="Californian FB" pitchFamily="18" charset="0"/>
              </a:defRPr>
            </a:lvl4pPr>
            <a:lvl5pPr>
              <a:defRPr sz="1050">
                <a:latin typeface="Californian FB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222C6B-2D01-4FC7-A507-BE04665B94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2E09A5-EF4D-48D9-BF5F-CF09A0F7D6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8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0A4E52-5E49-4A47-9408-A60146FCDC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3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FD8BC3-92D9-40A8-8BE1-5D2E2511C4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2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CCNU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2DA532-8FFC-4E7D-AF29-E835E108CE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CCNU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C22ACF-808B-48B9-AD6A-3479A7CFCC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CCNU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48E2F1-1A7D-4D01-8C47-4780C2FAF7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CCNU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375788-3AB1-4408-A52A-CF05F6DF49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CCNU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87FBB-9CC3-482C-966B-82E518768B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CCNU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8B5ACA-D522-451D-8760-B3CD486820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CCNU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2E09A5-EF4D-48D9-BF5F-CF09A0F7D6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/>
            </a:lvl1pPr>
          </a:lstStyle>
          <a:p>
            <a:r>
              <a:rPr lang="en-US" smtClean="0"/>
              <a:t>CCNU 2017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+mj-lt"/>
              </a:defRPr>
            </a:lvl1pPr>
          </a:lstStyle>
          <a:p>
            <a:fld id="{E91F510B-3D97-4E2C-AA00-B16C9D853CE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4849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smtClean="0"/>
              <a:t>               Rainer Fries</a:t>
            </a:r>
            <a:endParaRPr lang="en-US" sz="800" dirty="0"/>
          </a:p>
        </p:txBody>
      </p:sp>
      <p:pic>
        <p:nvPicPr>
          <p:cNvPr id="148498" name="Picture 18" descr="seal-maroo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974" y="6416675"/>
            <a:ext cx="334963" cy="334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+mj-lt"/>
              </a:defRPr>
            </a:lvl1pPr>
          </a:lstStyle>
          <a:p>
            <a:fld id="{E91F510B-3D97-4E2C-AA00-B16C9D853C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4849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  <p:pic>
        <p:nvPicPr>
          <p:cNvPr id="148498" name="Picture 18" descr="seal-maroo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16675"/>
            <a:ext cx="334963" cy="334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2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jpe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r>
              <a:rPr lang="en-US" dirty="0" smtClean="0"/>
              <a:t> Model</a:t>
            </a:r>
            <a:endParaRPr lang="en-US" sz="24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/>
          <a:p>
            <a:r>
              <a:rPr lang="en-US" b="1" dirty="0"/>
              <a:t>Rainer Fries</a:t>
            </a:r>
          </a:p>
          <a:p>
            <a:r>
              <a:rPr lang="en-US" sz="2000" i="1" dirty="0"/>
              <a:t>Texas A&amp;M </a:t>
            </a:r>
            <a:r>
              <a:rPr lang="en-US" sz="2000" i="1" dirty="0" smtClean="0"/>
              <a:t>University</a:t>
            </a:r>
            <a:endParaRPr lang="en-US" sz="2000" i="1" dirty="0"/>
          </a:p>
          <a:p>
            <a:endParaRPr lang="en-US" sz="2000" i="1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01208" y="426775"/>
            <a:ext cx="39262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 smtClean="0"/>
              <a:t>JETSCAPE </a:t>
            </a:r>
            <a:r>
              <a:rPr lang="en-US" sz="2000" b="1" i="1" dirty="0" smtClean="0"/>
              <a:t>Workshop </a:t>
            </a:r>
            <a:r>
              <a:rPr lang="en-US" sz="2000" b="1" i="1" dirty="0" smtClean="0"/>
              <a:t>2018</a:t>
            </a:r>
          </a:p>
          <a:p>
            <a:r>
              <a:rPr lang="en-US" sz="2000" dirty="0" smtClean="0"/>
              <a:t>LBNL, Berkeley, January 7, 2018</a:t>
            </a:r>
            <a:endParaRPr lang="en-US" sz="2000" dirty="0"/>
          </a:p>
        </p:txBody>
      </p:sp>
      <p:pic>
        <p:nvPicPr>
          <p:cNvPr id="2057" name="Picture 9" descr="seal-mar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850" y="4297764"/>
            <a:ext cx="869950" cy="8699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82177" y="5419635"/>
            <a:ext cx="2809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u="sng" dirty="0" smtClean="0"/>
              <a:t>Work in collaboration with</a:t>
            </a:r>
          </a:p>
          <a:p>
            <a:pPr algn="r"/>
            <a:r>
              <a:rPr lang="en-US" b="1" dirty="0" err="1" smtClean="0"/>
              <a:t>Kyongchol</a:t>
            </a:r>
            <a:r>
              <a:rPr lang="en-US" b="1" dirty="0" smtClean="0"/>
              <a:t> Han</a:t>
            </a:r>
          </a:p>
          <a:p>
            <a:pPr algn="r"/>
            <a:r>
              <a:rPr lang="en-US" b="1" dirty="0" err="1" smtClean="0"/>
              <a:t>Che</a:t>
            </a:r>
            <a:r>
              <a:rPr lang="en-US" b="1" dirty="0" smtClean="0"/>
              <a:t> Ming </a:t>
            </a:r>
            <a:r>
              <a:rPr lang="en-US" b="1" dirty="0" err="1" smtClean="0"/>
              <a:t>Ko</a:t>
            </a:r>
            <a:endParaRPr lang="en-US" b="1" dirty="0" smtClean="0"/>
          </a:p>
          <a:p>
            <a:pPr algn="r"/>
            <a:r>
              <a:rPr lang="en-US" b="1" dirty="0" smtClean="0"/>
              <a:t>Michael Kordell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4" y="5831117"/>
            <a:ext cx="1606922" cy="754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95" y="5653273"/>
            <a:ext cx="1493396" cy="932611"/>
          </a:xfrm>
          <a:prstGeom prst="rect">
            <a:avLst/>
          </a:prstGeom>
        </p:spPr>
      </p:pic>
      <p:pic>
        <p:nvPicPr>
          <p:cNvPr id="9" name="Picture 8" descr="NSF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240" y="5567581"/>
            <a:ext cx="1103994" cy="11039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Dense are Parton Showers?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783489" y="1292225"/>
            <a:ext cx="7650827" cy="48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Californian FB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fornian FB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100">
                <a:solidFill>
                  <a:schemeClr val="tx1"/>
                </a:solidFill>
                <a:latin typeface="Californian FB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Californian FB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Distance </a:t>
            </a:r>
            <a:r>
              <a:rPr lang="en-US" dirty="0"/>
              <a:t>of </a:t>
            </a:r>
            <a:r>
              <a:rPr lang="en-US" dirty="0" smtClean="0"/>
              <a:t>quark-antiquark </a:t>
            </a:r>
            <a:r>
              <a:rPr lang="en-US" dirty="0"/>
              <a:t>pairs in phase space is the deciding factor for the </a:t>
            </a:r>
            <a:r>
              <a:rPr lang="en-US" dirty="0" smtClean="0"/>
              <a:t>importance </a:t>
            </a:r>
            <a:r>
              <a:rPr lang="en-US" dirty="0"/>
              <a:t>of </a:t>
            </a:r>
            <a:r>
              <a:rPr lang="en-US" dirty="0" smtClean="0"/>
              <a:t>recombination into mesons. </a:t>
            </a:r>
            <a:endParaRPr lang="en-US" kern="0" dirty="0"/>
          </a:p>
          <a:p>
            <a:pPr eaLnBrk="1" hangingPunct="1"/>
            <a:r>
              <a:rPr lang="en-US" kern="0" dirty="0" smtClean="0"/>
              <a:t>Distribution of pair distances in </a:t>
            </a:r>
            <a:r>
              <a:rPr lang="en-US" kern="0" dirty="0" smtClean="0"/>
              <a:t>100 GeV (PYTHIA</a:t>
            </a:r>
            <a:r>
              <a:rPr lang="en-US" kern="0" dirty="0" smtClean="0"/>
              <a:t>) </a:t>
            </a:r>
            <a:r>
              <a:rPr lang="en-US" kern="0" dirty="0" err="1" smtClean="0"/>
              <a:t>parton</a:t>
            </a:r>
            <a:r>
              <a:rPr lang="en-US" kern="0" dirty="0" smtClean="0"/>
              <a:t> showers in phase space (in </a:t>
            </a:r>
            <a:r>
              <a:rPr lang="en-US" kern="0" dirty="0" smtClean="0"/>
              <a:t>the pair center </a:t>
            </a:r>
            <a:r>
              <a:rPr lang="en-US" kern="0" dirty="0" smtClean="0"/>
              <a:t>of mass frame)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lvl="1"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265" y="2491936"/>
            <a:ext cx="4074096" cy="337085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3490" y="2817341"/>
            <a:ext cx="3783292" cy="29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Californian FB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fornian FB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100">
                <a:solidFill>
                  <a:schemeClr val="tx1"/>
                </a:solidFill>
                <a:latin typeface="Californian FB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Californian FB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“Our” PYTHIA jets: most of the jet is relatively dense in phase space</a:t>
            </a:r>
            <a:r>
              <a:rPr lang="en-US" kern="0" dirty="0" smtClean="0"/>
              <a:t>.</a:t>
            </a:r>
          </a:p>
          <a:p>
            <a:pPr lvl="1" eaLnBrk="1" hangingPunct="1"/>
            <a:r>
              <a:rPr lang="en-US" kern="0" dirty="0" smtClean="0"/>
              <a:t>Space-time structure reconstructed from formation times.</a:t>
            </a:r>
            <a:endParaRPr lang="en-US" kern="0" dirty="0"/>
          </a:p>
          <a:p>
            <a:pPr eaLnBrk="1" hangingPunct="1"/>
            <a:r>
              <a:rPr lang="en-US" kern="0" dirty="0" smtClean="0"/>
              <a:t>Long tails exist (~ large z </a:t>
            </a:r>
            <a:r>
              <a:rPr lang="en-US" kern="0" dirty="0" err="1" smtClean="0"/>
              <a:t>partons</a:t>
            </a:r>
            <a:r>
              <a:rPr lang="en-US" kern="0" dirty="0" smtClean="0"/>
              <a:t>)</a:t>
            </a:r>
            <a:endParaRPr lang="en-US" kern="0" dirty="0" smtClean="0"/>
          </a:p>
          <a:p>
            <a:pPr eaLnBrk="1" hangingPunct="1"/>
            <a:r>
              <a:rPr lang="en-US" kern="0" dirty="0"/>
              <a:t>T</a:t>
            </a:r>
            <a:r>
              <a:rPr lang="en-US" kern="0" dirty="0" smtClean="0"/>
              <a:t>est </a:t>
            </a:r>
            <a:r>
              <a:rPr lang="en-US" kern="0" dirty="0" smtClean="0"/>
              <a:t>for other jet Monte </a:t>
            </a:r>
            <a:r>
              <a:rPr lang="en-US" kern="0" dirty="0" smtClean="0"/>
              <a:t>Carlos? Perturbative </a:t>
            </a:r>
            <a:r>
              <a:rPr lang="en-US" kern="0" dirty="0" smtClean="0"/>
              <a:t>evolution should not lead to dilute showers, otherwise non-perturbative effects are already dominant.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lvl="1"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4151870" y="6093023"/>
            <a:ext cx="4992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[K. Han, R.J.F., C. M.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Phys. Rev. C 93, 045207 (2016) ]</a:t>
            </a:r>
          </a:p>
        </p:txBody>
      </p:sp>
    </p:spTree>
    <p:extLst>
      <p:ext uri="{BB962C8B-B14F-4D97-AF65-F5344CB8AC3E}">
        <p14:creationId xmlns:p14="http://schemas.microsoft.com/office/powerpoint/2010/main" val="42941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0" y="1735444"/>
            <a:ext cx="7802064" cy="4382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51" y="2647148"/>
            <a:ext cx="7802064" cy="4382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642"/>
            <a:ext cx="8229600" cy="4865914"/>
          </a:xfrm>
        </p:spPr>
        <p:txBody>
          <a:bodyPr/>
          <a:lstStyle/>
          <a:p>
            <a:r>
              <a:rPr lang="en-US" dirty="0" smtClean="0"/>
              <a:t>Wigner </a:t>
            </a:r>
            <a:r>
              <a:rPr lang="en-US" dirty="0" smtClean="0"/>
              <a:t>function </a:t>
            </a:r>
            <a:r>
              <a:rPr lang="en-US" dirty="0" smtClean="0"/>
              <a:t>coalescence yield:</a:t>
            </a:r>
            <a:endParaRPr lang="en-US" dirty="0" smtClean="0"/>
          </a:p>
          <a:p>
            <a:endParaRPr lang="en-US" sz="1800" dirty="0" smtClean="0"/>
          </a:p>
          <a:p>
            <a:endParaRPr lang="en-US" sz="18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Can be turned into a formula for recombination probability (here meson)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Evaluated at equal time in the pair or triplet rest frame.</a:t>
            </a:r>
          </a:p>
          <a:p>
            <a:pPr lvl="1"/>
            <a:r>
              <a:rPr lang="en-US" sz="1600" dirty="0" smtClean="0"/>
              <a:t>Throw dice to accept or reject a pair or triplet for recombination.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26969" y="1870240"/>
            <a:ext cx="27950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sym typeface="Symbol" pitchFamily="18" charset="2"/>
              </a:rPr>
              <a:t>[RJF, V. Greco</a:t>
            </a:r>
            <a:r>
              <a:rPr lang="en-US" sz="1400" dirty="0">
                <a:solidFill>
                  <a:srgbClr val="0000FF"/>
                </a:solidFill>
                <a:sym typeface="Symbol" pitchFamily="18" charset="2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sym typeface="Symbol" pitchFamily="18" charset="2"/>
              </a:rPr>
              <a:t>P. Sorensen, </a:t>
            </a:r>
          </a:p>
          <a:p>
            <a:r>
              <a:rPr lang="en-US" sz="1400" dirty="0" smtClean="0">
                <a:solidFill>
                  <a:srgbClr val="0000FF"/>
                </a:solidFill>
                <a:sym typeface="Symbol" pitchFamily="18" charset="2"/>
              </a:rPr>
              <a:t>Ann. Rev. </a:t>
            </a:r>
            <a:r>
              <a:rPr lang="en-US" sz="1400" dirty="0" err="1" smtClean="0">
                <a:solidFill>
                  <a:srgbClr val="0000FF"/>
                </a:solidFill>
                <a:sym typeface="Symbol" pitchFamily="18" charset="2"/>
              </a:rPr>
              <a:t>Nucl</a:t>
            </a:r>
            <a:r>
              <a:rPr lang="en-US" sz="1400" dirty="0" smtClean="0">
                <a:solidFill>
                  <a:srgbClr val="0000FF"/>
                </a:solidFill>
                <a:sym typeface="Symbol" pitchFamily="18" charset="2"/>
              </a:rPr>
              <a:t>. Part. Sci. 58, 177 (2008)]</a:t>
            </a:r>
            <a:r>
              <a:rPr lang="en-US" sz="1400" dirty="0" smtClean="0">
                <a:sym typeface="Symbol" pitchFamily="18" charset="2"/>
              </a:rPr>
              <a:t> </a:t>
            </a:r>
            <a:endParaRPr lang="en-US" sz="1400" dirty="0">
              <a:sym typeface="Symbol" pitchFamily="18" charset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017" y="4353782"/>
            <a:ext cx="5146534" cy="9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 Step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1642"/>
                <a:ext cx="8345606" cy="4865914"/>
              </a:xfrm>
            </p:spPr>
            <p:txBody>
              <a:bodyPr/>
              <a:lstStyle/>
              <a:p>
                <a:r>
                  <a:rPr lang="en-US" sz="1800" dirty="0" smtClean="0"/>
                  <a:t>Bound state Wigner function derived from harmonic oscillator wave functions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/>
                  <a:t>= Laguerre polynomials). </a:t>
                </a:r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 smtClean="0"/>
                  <a:t>For the probabilities to be positive definite, </a:t>
                </a:r>
                <a:r>
                  <a:rPr lang="en-US" sz="1800" dirty="0" smtClean="0"/>
                  <a:t>we need </a:t>
                </a:r>
                <a:r>
                  <a:rPr lang="en-US" sz="1800" dirty="0" smtClean="0"/>
                  <a:t>proper q, </a:t>
                </a:r>
                <a:r>
                  <a:rPr lang="en-US" sz="1800" dirty="0" err="1" smtClean="0"/>
                  <a:t>qbar</a:t>
                </a:r>
                <a:r>
                  <a:rPr lang="en-US" sz="1800" dirty="0" smtClean="0"/>
                  <a:t> Wigner functions: Introduce </a:t>
                </a:r>
                <a:r>
                  <a:rPr lang="en-US" sz="1800" dirty="0" err="1" smtClean="0"/>
                  <a:t>Husimi</a:t>
                </a:r>
                <a:r>
                  <a:rPr lang="en-US" sz="1800" dirty="0" smtClean="0"/>
                  <a:t> smearing by representing quarks by proper wave packets of width </a:t>
                </a:r>
                <a:r>
                  <a:rPr lang="en-US" sz="1800" dirty="0" smtClean="0">
                    <a:sym typeface="Symbol" panose="05050102010706020507" pitchFamily="18" charset="2"/>
                  </a:rPr>
                  <a:t>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r>
                  <a:rPr lang="en-US" sz="1800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 the result for the overlap of wave packets and Wigner function is extremely simple. The probability densities for the n-</a:t>
                </a:r>
                <a:r>
                  <a:rPr lang="en-US" sz="1800" dirty="0" err="1" smtClean="0"/>
                  <a:t>th</a:t>
                </a:r>
                <a:r>
                  <a:rPr lang="en-US" sz="1800" dirty="0" smtClean="0"/>
                  <a:t> excited states are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The true shape and size of the input wave packets are not known.</a:t>
                </a:r>
              </a:p>
              <a:p>
                <a:r>
                  <a:rPr lang="en-US" sz="1800" dirty="0" smtClean="0"/>
                  <a:t>Hadron wave function widths fixed by measured charge radii.</a:t>
                </a:r>
                <a:endParaRPr lang="en-US" sz="18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1642"/>
                <a:ext cx="8345606" cy="4865914"/>
              </a:xfrm>
              <a:blipFill rotWithShape="0">
                <a:blip r:embed="rId2"/>
                <a:stretch>
                  <a:fillRect l="-73" t="-501" b="-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0" y="1935813"/>
            <a:ext cx="4050260" cy="705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53" y="1935813"/>
            <a:ext cx="2278693" cy="524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318" y="4722830"/>
            <a:ext cx="2335644" cy="562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36" y="4675667"/>
            <a:ext cx="2474034" cy="7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05129" cy="4724400"/>
          </a:xfrm>
        </p:spPr>
        <p:txBody>
          <a:bodyPr/>
          <a:lstStyle/>
          <a:p>
            <a:r>
              <a:rPr lang="en-US" dirty="0"/>
              <a:t>Monte Carlo </a:t>
            </a:r>
            <a:r>
              <a:rPr lang="en-US" dirty="0" smtClean="0"/>
              <a:t>implementation: </a:t>
            </a:r>
          </a:p>
          <a:p>
            <a:r>
              <a:rPr lang="en-US" dirty="0" smtClean="0"/>
              <a:t>Evaluate </a:t>
            </a:r>
            <a:r>
              <a:rPr lang="en-US" dirty="0"/>
              <a:t>recombination probability for q-</a:t>
            </a:r>
            <a:r>
              <a:rPr lang="en-US" dirty="0" err="1"/>
              <a:t>qbar</a:t>
            </a:r>
            <a:r>
              <a:rPr lang="en-US" dirty="0"/>
              <a:t> </a:t>
            </a:r>
            <a:r>
              <a:rPr lang="en-US" dirty="0" smtClean="0"/>
              <a:t>pairs </a:t>
            </a:r>
            <a:r>
              <a:rPr lang="en-US" dirty="0"/>
              <a:t>and q (</a:t>
            </a:r>
            <a:r>
              <a:rPr lang="en-US" dirty="0" err="1"/>
              <a:t>qbar</a:t>
            </a:r>
            <a:r>
              <a:rPr lang="en-US" dirty="0"/>
              <a:t>) triplets.</a:t>
            </a:r>
          </a:p>
          <a:p>
            <a:r>
              <a:rPr lang="en-US" dirty="0"/>
              <a:t>Roll dice to decide if recombination happens.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Recombine </a:t>
            </a:r>
            <a:r>
              <a:rPr lang="en-US" dirty="0"/>
              <a:t>into stable hadrons and resonances, let resonances decay</a:t>
            </a:r>
          </a:p>
          <a:p>
            <a:pPr eaLnBrk="1" hangingPunct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493224" y="1511094"/>
            <a:ext cx="3193576" cy="504968"/>
            <a:chOff x="318448" y="4408228"/>
            <a:chExt cx="3193576" cy="504968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318448" y="4913195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768824" y="4408228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1774210" y="4519399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284028" y="4503762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2662452" y="4760511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2320120" y="4639996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2" name="Straight Arrow Connector 41"/>
          <p:cNvCxnSpPr/>
          <p:nvPr/>
        </p:nvCxnSpPr>
        <p:spPr bwMode="auto">
          <a:xfrm flipH="1">
            <a:off x="7249234" y="2126262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3" name="Group 42"/>
          <p:cNvGrpSpPr/>
          <p:nvPr/>
        </p:nvGrpSpPr>
        <p:grpSpPr>
          <a:xfrm>
            <a:off x="5467886" y="2270671"/>
            <a:ext cx="3193576" cy="725608"/>
            <a:chOff x="3472219" y="4899547"/>
            <a:chExt cx="3193576" cy="725608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3472219" y="5625154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3922595" y="5120187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4927981" y="5231358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437799" y="5215721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5816223" y="5472470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5473891" y="5351955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408227" y="4899547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4482154" y="5007187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927981" y="5057026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4962098" y="5131558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432948" y="5086474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5502325" y="5139521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5816223" y="5213705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5977721" y="5278930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6439471" y="5319785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6439471" y="5472470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5467886" y="3227922"/>
            <a:ext cx="3193576" cy="794006"/>
            <a:chOff x="1020170" y="5419057"/>
            <a:chExt cx="3193576" cy="794006"/>
          </a:xfrm>
        </p:grpSpPr>
        <p:cxnSp>
          <p:nvCxnSpPr>
            <p:cNvPr id="79" name="Straight Connector 78"/>
            <p:cNvCxnSpPr/>
            <p:nvPr/>
          </p:nvCxnSpPr>
          <p:spPr bwMode="auto">
            <a:xfrm>
              <a:off x="1020170" y="621306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470546" y="570809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2475932" y="581926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1985750" y="580362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3364174" y="606037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3021842" y="593986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956178" y="548745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2030105" y="559509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2475932" y="564493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V="1">
              <a:off x="2510049" y="571946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2980899" y="567438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3050276" y="572742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364174" y="580161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flipV="1">
              <a:off x="3525672" y="586683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3987422" y="590769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3987422" y="606037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Oval 95"/>
            <p:cNvSpPr/>
            <p:nvPr/>
          </p:nvSpPr>
          <p:spPr bwMode="auto">
            <a:xfrm>
              <a:off x="1524002" y="5419057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3094633" y="5654323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091236" y="5504072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7255654" y="2097082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Force gluon decay</a:t>
            </a:r>
            <a:endParaRPr lang="en-US" sz="1400" b="1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H="1">
            <a:off x="7193944" y="3109381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7200364" y="3121862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Recombine</a:t>
            </a:r>
            <a:endParaRPr lang="en-US" sz="1400" b="1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5402404" y="4349605"/>
            <a:ext cx="3233380" cy="741693"/>
            <a:chOff x="393890" y="5063385"/>
            <a:chExt cx="3233380" cy="741693"/>
          </a:xfrm>
        </p:grpSpPr>
        <p:cxnSp>
          <p:nvCxnSpPr>
            <p:cNvPr id="103" name="Straight Connector 102"/>
            <p:cNvCxnSpPr/>
            <p:nvPr/>
          </p:nvCxnSpPr>
          <p:spPr bwMode="auto">
            <a:xfrm>
              <a:off x="393890" y="5805077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844266" y="5300110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1849652" y="5411281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1359470" y="5395644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flipV="1">
              <a:off x="2737894" y="5652393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V="1">
              <a:off x="2395562" y="5531878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329898" y="5079470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1403825" y="5187110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1849652" y="5236949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1883769" y="5311481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2354619" y="5266397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2423996" y="5319444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2737894" y="5393628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2899392" y="5458853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3361142" y="5499708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3361142" y="5652393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/>
            <p:cNvSpPr/>
            <p:nvPr/>
          </p:nvSpPr>
          <p:spPr bwMode="auto">
            <a:xfrm>
              <a:off x="997802" y="5098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2665248" y="525127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1658012" y="506338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flipH="1" flipV="1">
              <a:off x="3123440" y="5480003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 flipH="1" flipV="1">
              <a:off x="3593152" y="5641652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H="1">
              <a:off x="2116917" y="5258938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5" name="Straight Arrow Connector 124"/>
          <p:cNvCxnSpPr/>
          <p:nvPr/>
        </p:nvCxnSpPr>
        <p:spPr bwMode="auto">
          <a:xfrm flipH="1">
            <a:off x="7195940" y="4147647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7202360" y="4118467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Remnant strings</a:t>
            </a:r>
            <a:endParaRPr lang="en-US" sz="1400" b="1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5378020" y="5426751"/>
            <a:ext cx="3494821" cy="809102"/>
            <a:chOff x="369506" y="5965921"/>
            <a:chExt cx="3494821" cy="809102"/>
          </a:xfrm>
        </p:grpSpPr>
        <p:cxnSp>
          <p:nvCxnSpPr>
            <p:cNvPr id="128" name="Straight Connector 127"/>
            <p:cNvCxnSpPr/>
            <p:nvPr/>
          </p:nvCxnSpPr>
          <p:spPr bwMode="auto">
            <a:xfrm>
              <a:off x="369506" y="677502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819882" y="627005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1825268" y="638122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flipV="1">
              <a:off x="1335086" y="636558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V="1">
              <a:off x="2713510" y="662233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flipV="1">
              <a:off x="2371178" y="650182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305514" y="604941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flipV="1">
              <a:off x="1379441" y="615705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825268" y="620689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 flipV="1">
              <a:off x="1859385" y="628142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2330235" y="623634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V="1">
              <a:off x="2399612" y="628938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2713510" y="636357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flipV="1">
              <a:off x="2875008" y="642879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3336758" y="646965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3336758" y="662233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" name="Oval 143"/>
            <p:cNvSpPr/>
            <p:nvPr/>
          </p:nvSpPr>
          <p:spPr bwMode="auto">
            <a:xfrm>
              <a:off x="973418" y="606816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2640864" y="6221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633628" y="603333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flipH="1" flipV="1">
              <a:off x="3099056" y="6449948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flipH="1" flipV="1">
              <a:off x="3568768" y="6611597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 flipH="1">
              <a:off x="2092533" y="6228883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" name="Oval 149"/>
            <p:cNvSpPr/>
            <p:nvPr/>
          </p:nvSpPr>
          <p:spPr bwMode="auto">
            <a:xfrm>
              <a:off x="2185228" y="596592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184789" y="6228883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681220" y="647587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3" name="Straight Arrow Connector 152"/>
          <p:cNvCxnSpPr/>
          <p:nvPr/>
        </p:nvCxnSpPr>
        <p:spPr bwMode="auto">
          <a:xfrm flipH="1">
            <a:off x="7139619" y="5158852"/>
            <a:ext cx="7821" cy="3067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7149031" y="511494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String Decay</a:t>
            </a:r>
            <a:endParaRPr lang="en-US" sz="14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221319" y="5874526"/>
            <a:ext cx="4992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[K. Han, R.J.F., C. M.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Phys. Rev. C 93, 045207 (2016) ]</a:t>
            </a:r>
          </a:p>
        </p:txBody>
      </p:sp>
    </p:spTree>
    <p:extLst>
      <p:ext uri="{BB962C8B-B14F-4D97-AF65-F5344CB8AC3E}">
        <p14:creationId xmlns:p14="http://schemas.microsoft.com/office/powerpoint/2010/main" val="22611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Remnant </a:t>
            </a:r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05129" cy="4724400"/>
          </a:xfrm>
        </p:spPr>
        <p:txBody>
          <a:bodyPr/>
          <a:lstStyle/>
          <a:p>
            <a:r>
              <a:rPr lang="en-US" dirty="0"/>
              <a:t>Naturally there are remnant quarks and antiquarks which have not found a recombination partner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eaLnBrk="1" hangingPunct="1"/>
            <a:r>
              <a:rPr lang="en-US" dirty="0"/>
              <a:t>Why? No confinement in </a:t>
            </a:r>
            <a:r>
              <a:rPr lang="en-US" dirty="0" err="1"/>
              <a:t>parton</a:t>
            </a:r>
            <a:r>
              <a:rPr lang="en-US" dirty="0"/>
              <a:t> shower, quarks can get far away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r>
              <a:rPr lang="en-US" dirty="0"/>
              <a:t>In reality: colored object needs to stay connected.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Connect </a:t>
            </a:r>
            <a:r>
              <a:rPr lang="en-US" dirty="0" err="1" smtClean="0"/>
              <a:t>partons</a:t>
            </a:r>
            <a:r>
              <a:rPr lang="en-US" dirty="0" smtClean="0"/>
              <a:t> with strings, return </a:t>
            </a:r>
            <a:r>
              <a:rPr lang="en-US" dirty="0"/>
              <a:t>to </a:t>
            </a:r>
            <a:r>
              <a:rPr lang="en-US" dirty="0" smtClean="0"/>
              <a:t>PYTHIA for string fragmentation.</a:t>
            </a:r>
            <a:endParaRPr lang="en-US" dirty="0"/>
          </a:p>
          <a:p>
            <a:endParaRPr lang="en-US" dirty="0"/>
          </a:p>
          <a:p>
            <a:pPr eaLnBrk="1" hangingPunct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493224" y="1511094"/>
            <a:ext cx="3193576" cy="504968"/>
            <a:chOff x="318448" y="4408228"/>
            <a:chExt cx="3193576" cy="504968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318448" y="4913195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768824" y="4408228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1774210" y="4519399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284028" y="4503762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2662452" y="4760511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2320120" y="4639996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2" name="Straight Arrow Connector 41"/>
          <p:cNvCxnSpPr/>
          <p:nvPr/>
        </p:nvCxnSpPr>
        <p:spPr bwMode="auto">
          <a:xfrm flipH="1">
            <a:off x="7249234" y="2126262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3" name="Group 42"/>
          <p:cNvGrpSpPr/>
          <p:nvPr/>
        </p:nvGrpSpPr>
        <p:grpSpPr>
          <a:xfrm>
            <a:off x="5467886" y="2270671"/>
            <a:ext cx="3193576" cy="725608"/>
            <a:chOff x="3472219" y="4899547"/>
            <a:chExt cx="3193576" cy="725608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3472219" y="5625154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3922595" y="5120187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4927981" y="5231358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437799" y="5215721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5816223" y="5472470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5473891" y="5351955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408227" y="4899547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4482154" y="5007187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927981" y="5057026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4962098" y="5131558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432948" y="5086474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5502325" y="5139521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5816223" y="5213705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5977721" y="5278930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6439471" y="5319785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6439471" y="5472470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5467886" y="3227922"/>
            <a:ext cx="3193576" cy="794006"/>
            <a:chOff x="1020170" y="5419057"/>
            <a:chExt cx="3193576" cy="794006"/>
          </a:xfrm>
        </p:grpSpPr>
        <p:cxnSp>
          <p:nvCxnSpPr>
            <p:cNvPr id="79" name="Straight Connector 78"/>
            <p:cNvCxnSpPr/>
            <p:nvPr/>
          </p:nvCxnSpPr>
          <p:spPr bwMode="auto">
            <a:xfrm>
              <a:off x="1020170" y="621306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470546" y="570809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2475932" y="581926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1985750" y="580362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3364174" y="606037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3021842" y="593986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956178" y="548745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2030105" y="559509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2475932" y="564493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V="1">
              <a:off x="2510049" y="571946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2980899" y="567438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3050276" y="572742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364174" y="580161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flipV="1">
              <a:off x="3525672" y="586683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3987422" y="590769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3987422" y="606037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Oval 95"/>
            <p:cNvSpPr/>
            <p:nvPr/>
          </p:nvSpPr>
          <p:spPr bwMode="auto">
            <a:xfrm>
              <a:off x="1524002" y="5419057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3094633" y="5654323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091236" y="5504072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7255654" y="2097082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Force gluon decay</a:t>
            </a:r>
            <a:endParaRPr lang="en-US" sz="1400" b="1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H="1">
            <a:off x="7193944" y="3109381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7200364" y="3121862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Recombine</a:t>
            </a:r>
            <a:endParaRPr lang="en-US" sz="1400" b="1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5402404" y="4349605"/>
            <a:ext cx="3233380" cy="741693"/>
            <a:chOff x="393890" y="5063385"/>
            <a:chExt cx="3233380" cy="741693"/>
          </a:xfrm>
        </p:grpSpPr>
        <p:cxnSp>
          <p:nvCxnSpPr>
            <p:cNvPr id="103" name="Straight Connector 102"/>
            <p:cNvCxnSpPr/>
            <p:nvPr/>
          </p:nvCxnSpPr>
          <p:spPr bwMode="auto">
            <a:xfrm>
              <a:off x="393890" y="5805077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844266" y="5300110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1849652" y="5411281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1359470" y="5395644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flipV="1">
              <a:off x="2737894" y="5652393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V="1">
              <a:off x="2395562" y="5531878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329898" y="5079470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1403825" y="5187110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1849652" y="5236949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1883769" y="5311481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2354619" y="5266397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2423996" y="5319444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2737894" y="5393628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2899392" y="5458853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3361142" y="5499708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3361142" y="5652393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/>
            <p:cNvSpPr/>
            <p:nvPr/>
          </p:nvSpPr>
          <p:spPr bwMode="auto">
            <a:xfrm>
              <a:off x="997802" y="5098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2665248" y="525127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1658012" y="506338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flipH="1" flipV="1">
              <a:off x="3123440" y="5480003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 flipH="1" flipV="1">
              <a:off x="3593152" y="5641652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H="1">
              <a:off x="2116917" y="5258938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5" name="Straight Arrow Connector 124"/>
          <p:cNvCxnSpPr/>
          <p:nvPr/>
        </p:nvCxnSpPr>
        <p:spPr bwMode="auto">
          <a:xfrm flipH="1">
            <a:off x="7195940" y="4147647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7202360" y="4118467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Remnant strings</a:t>
            </a:r>
            <a:endParaRPr lang="en-US" sz="1400" b="1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5378020" y="5426751"/>
            <a:ext cx="3494821" cy="809102"/>
            <a:chOff x="369506" y="5965921"/>
            <a:chExt cx="3494821" cy="809102"/>
          </a:xfrm>
        </p:grpSpPr>
        <p:cxnSp>
          <p:nvCxnSpPr>
            <p:cNvPr id="128" name="Straight Connector 127"/>
            <p:cNvCxnSpPr/>
            <p:nvPr/>
          </p:nvCxnSpPr>
          <p:spPr bwMode="auto">
            <a:xfrm>
              <a:off x="369506" y="677502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819882" y="627005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1825268" y="638122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flipV="1">
              <a:off x="1335086" y="636558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V="1">
              <a:off x="2713510" y="662233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flipV="1">
              <a:off x="2371178" y="650182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305514" y="604941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flipV="1">
              <a:off x="1379441" y="615705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825268" y="620689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 flipV="1">
              <a:off x="1859385" y="628142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2330235" y="623634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V="1">
              <a:off x="2399612" y="628938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2713510" y="636357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flipV="1">
              <a:off x="2875008" y="642879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3336758" y="646965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3336758" y="662233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" name="Oval 143"/>
            <p:cNvSpPr/>
            <p:nvPr/>
          </p:nvSpPr>
          <p:spPr bwMode="auto">
            <a:xfrm>
              <a:off x="973418" y="606816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2640864" y="6221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633628" y="603333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flipH="1" flipV="1">
              <a:off x="3099056" y="6449948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flipH="1" flipV="1">
              <a:off x="3568768" y="6611597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 flipH="1">
              <a:off x="2092533" y="6228883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" name="Oval 149"/>
            <p:cNvSpPr/>
            <p:nvPr/>
          </p:nvSpPr>
          <p:spPr bwMode="auto">
            <a:xfrm>
              <a:off x="2185228" y="596592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184789" y="6228883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681220" y="647587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3" name="Straight Arrow Connector 152"/>
          <p:cNvCxnSpPr/>
          <p:nvPr/>
        </p:nvCxnSpPr>
        <p:spPr bwMode="auto">
          <a:xfrm flipH="1">
            <a:off x="7139619" y="5158852"/>
            <a:ext cx="7821" cy="3067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7149031" y="511494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String Decay</a:t>
            </a:r>
            <a:endParaRPr lang="en-US" sz="14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221319" y="5874526"/>
            <a:ext cx="4992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[K. Han, R.J.F., C. M.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Phys. Rev. C 93, 045207 (2016) ]</a:t>
            </a:r>
          </a:p>
        </p:txBody>
      </p:sp>
    </p:spTree>
    <p:extLst>
      <p:ext uri="{BB962C8B-B14F-4D97-AF65-F5344CB8AC3E}">
        <p14:creationId xmlns:p14="http://schemas.microsoft.com/office/powerpoint/2010/main" val="23142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Remnant Strings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455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ym typeface="Symbol"/>
              </a:rPr>
              <a:t>Check on recombination probability (100 GeV PYTHIA </a:t>
            </a:r>
            <a:r>
              <a:rPr lang="en-US" sz="1800" dirty="0" err="1" smtClean="0">
                <a:sym typeface="Symbol"/>
              </a:rPr>
              <a:t>e+e</a:t>
            </a:r>
            <a:r>
              <a:rPr lang="en-US" sz="1800" dirty="0" smtClean="0">
                <a:sym typeface="Symbol"/>
              </a:rPr>
              <a:t>-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jets)</a:t>
            </a: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 marL="0" indent="0">
              <a:buNone/>
              <a:defRPr/>
            </a:pPr>
            <a:endParaRPr lang="en-US" dirty="0" smtClean="0">
              <a:sym typeface="Symbol"/>
            </a:endParaRPr>
          </a:p>
          <a:p>
            <a:pPr>
              <a:buNone/>
              <a:defRPr/>
            </a:pPr>
            <a:endParaRPr lang="en-US" dirty="0" smtClean="0">
              <a:sym typeface="Symbol"/>
            </a:endParaRPr>
          </a:p>
        </p:txBody>
      </p:sp>
      <p:sp>
        <p:nvSpPr>
          <p:cNvPr id="12" name="AutoShape 2" descr="https://comp.tamu.edu/service/home/~/?auth=co&amp;loc=en_US&amp;id=123949&amp;part=3"/>
          <p:cNvSpPr>
            <a:spLocks noChangeAspect="1" noChangeArrowheads="1"/>
          </p:cNvSpPr>
          <p:nvPr/>
        </p:nvSpPr>
        <p:spPr bwMode="auto">
          <a:xfrm>
            <a:off x="155575" y="-1935163"/>
            <a:ext cx="123825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453" y="2134734"/>
            <a:ext cx="5287093" cy="3865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9893" y="5024286"/>
            <a:ext cx="146706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v2.0;</a:t>
            </a:r>
            <a:r>
              <a:rPr lang="en-US" sz="1400" dirty="0">
                <a:latin typeface="Californian FB" pitchFamily="18" charset="0"/>
              </a:rPr>
              <a:t> </a:t>
            </a:r>
            <a:r>
              <a:rPr lang="en-US" sz="1400" dirty="0" smtClean="0">
                <a:latin typeface="Californian FB" pitchFamily="18" charset="0"/>
              </a:rPr>
              <a:t>100 GeV jets</a:t>
            </a:r>
          </a:p>
        </p:txBody>
      </p:sp>
    </p:spTree>
    <p:extLst>
      <p:ext uri="{BB962C8B-B14F-4D97-AF65-F5344CB8AC3E}">
        <p14:creationId xmlns:p14="http://schemas.microsoft.com/office/powerpoint/2010/main" val="36638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Single Vacuum Jets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455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ym typeface="Symbol"/>
              </a:rPr>
              <a:t>Longitudinal structure: </a:t>
            </a:r>
            <a:r>
              <a:rPr lang="en-US" sz="1800" i="1" dirty="0" err="1" smtClean="0">
                <a:sym typeface="Symbol"/>
              </a:rPr>
              <a:t>dN</a:t>
            </a:r>
            <a:r>
              <a:rPr lang="en-US" sz="1800" dirty="0" smtClean="0">
                <a:sym typeface="Symbol"/>
              </a:rPr>
              <a:t>/</a:t>
            </a:r>
            <a:r>
              <a:rPr lang="en-US" sz="1800" i="1" dirty="0" err="1" smtClean="0">
                <a:sym typeface="Symbol"/>
              </a:rPr>
              <a:t>dz</a:t>
            </a:r>
            <a:r>
              <a:rPr lang="en-US" sz="1800" dirty="0" smtClean="0">
                <a:sym typeface="Symbol"/>
              </a:rPr>
              <a:t> of stable particles compared to PYTHIA </a:t>
            </a:r>
            <a:r>
              <a:rPr lang="en-US" sz="1800" dirty="0" smtClean="0">
                <a:sym typeface="Symbol"/>
              </a:rPr>
              <a:t>6 string </a:t>
            </a:r>
            <a:r>
              <a:rPr lang="en-US" sz="1800" dirty="0" smtClean="0">
                <a:sym typeface="Symbol"/>
              </a:rPr>
              <a:t>fragmentation (</a:t>
            </a:r>
            <a:r>
              <a:rPr lang="en-US" sz="1800" dirty="0" err="1" smtClean="0">
                <a:sym typeface="Symbol"/>
              </a:rPr>
              <a:t>e+e</a:t>
            </a:r>
            <a:r>
              <a:rPr lang="en-US" sz="1800" dirty="0" smtClean="0">
                <a:sym typeface="Symbol"/>
              </a:rPr>
              <a:t>-).</a:t>
            </a: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 marL="0" indent="0">
              <a:buNone/>
              <a:defRPr/>
            </a:pPr>
            <a:endParaRPr lang="en-US" dirty="0" smtClean="0">
              <a:sym typeface="Symbol"/>
            </a:endParaRPr>
          </a:p>
          <a:p>
            <a:pPr>
              <a:buNone/>
              <a:defRPr/>
            </a:pPr>
            <a:endParaRPr lang="en-US" dirty="0" smtClean="0">
              <a:sym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2969" y="5532456"/>
            <a:ext cx="146706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v2.0;</a:t>
            </a:r>
            <a:r>
              <a:rPr lang="en-US" sz="1400" dirty="0">
                <a:latin typeface="Californian FB" pitchFamily="18" charset="0"/>
              </a:rPr>
              <a:t> </a:t>
            </a:r>
            <a:r>
              <a:rPr lang="en-US" sz="1400" dirty="0" smtClean="0">
                <a:latin typeface="Californian FB" pitchFamily="18" charset="0"/>
              </a:rPr>
              <a:t>100 GeV jets</a:t>
            </a:r>
            <a:endParaRPr lang="en-US" sz="1400" baseline="30000" dirty="0">
              <a:latin typeface="Californian FB" pitchFamily="18" charset="0"/>
            </a:endParaRPr>
          </a:p>
        </p:txBody>
      </p:sp>
      <p:sp>
        <p:nvSpPr>
          <p:cNvPr id="12" name="AutoShape 2" descr="https://comp.tamu.edu/service/home/~/?auth=co&amp;loc=en_US&amp;id=123949&amp;part=3"/>
          <p:cNvSpPr>
            <a:spLocks noChangeAspect="1" noChangeArrowheads="1"/>
          </p:cNvSpPr>
          <p:nvPr/>
        </p:nvSpPr>
        <p:spPr bwMode="auto">
          <a:xfrm>
            <a:off x="155575" y="-1935163"/>
            <a:ext cx="123825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9" y="2103438"/>
            <a:ext cx="5349431" cy="42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Single Vacuum Jets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455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ym typeface="Symbol"/>
              </a:rPr>
              <a:t>Transverse structure: </a:t>
            </a:r>
            <a:r>
              <a:rPr lang="en-US" sz="1800" i="1" dirty="0" err="1"/>
              <a:t>dN</a:t>
            </a:r>
            <a:r>
              <a:rPr lang="en-US" sz="1800" dirty="0"/>
              <a:t>/</a:t>
            </a:r>
            <a:r>
              <a:rPr lang="en-US" sz="1800" i="1" dirty="0"/>
              <a:t>d</a:t>
            </a:r>
            <a:r>
              <a:rPr lang="en-US" sz="1800" baseline="30000" dirty="0"/>
              <a:t>2</a:t>
            </a:r>
            <a:r>
              <a:rPr lang="en-US" sz="1800" i="1" dirty="0"/>
              <a:t>P</a:t>
            </a:r>
            <a:r>
              <a:rPr lang="en-US" sz="1800" baseline="-25000" dirty="0"/>
              <a:t>T </a:t>
            </a:r>
            <a:r>
              <a:rPr lang="en-US" sz="1800" dirty="0" smtClean="0">
                <a:sym typeface="Symbol"/>
              </a:rPr>
              <a:t>of stable particles compared to </a:t>
            </a:r>
            <a:r>
              <a:rPr lang="en-US" sz="1800" dirty="0" smtClean="0">
                <a:sym typeface="Symbol"/>
              </a:rPr>
              <a:t>PYTHIA 6 </a:t>
            </a:r>
            <a:r>
              <a:rPr lang="en-US" sz="1800" dirty="0" smtClean="0">
                <a:sym typeface="Symbol"/>
              </a:rPr>
              <a:t>string fragmentation (</a:t>
            </a:r>
            <a:r>
              <a:rPr lang="en-US" sz="1800" dirty="0" err="1" smtClean="0">
                <a:sym typeface="Symbol"/>
              </a:rPr>
              <a:t>e+e</a:t>
            </a:r>
            <a:r>
              <a:rPr lang="en-US" sz="1800" dirty="0" smtClean="0">
                <a:sym typeface="Symbol"/>
              </a:rPr>
              <a:t>-).</a:t>
            </a: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 marL="0" indent="0">
              <a:buNone/>
              <a:defRPr/>
            </a:pPr>
            <a:endParaRPr lang="en-US" dirty="0" smtClean="0">
              <a:sym typeface="Symbol"/>
            </a:endParaRPr>
          </a:p>
          <a:p>
            <a:pPr>
              <a:buNone/>
              <a:defRPr/>
            </a:pPr>
            <a:endParaRPr lang="en-US" dirty="0" smtClean="0">
              <a:sym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4055" y="5314645"/>
            <a:ext cx="146706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v2.0;</a:t>
            </a:r>
            <a:r>
              <a:rPr lang="en-US" sz="1400" dirty="0">
                <a:latin typeface="Californian FB" pitchFamily="18" charset="0"/>
              </a:rPr>
              <a:t> </a:t>
            </a:r>
            <a:r>
              <a:rPr lang="en-US" sz="1400" dirty="0" smtClean="0">
                <a:latin typeface="Californian FB" pitchFamily="18" charset="0"/>
              </a:rPr>
              <a:t>100 GeV jets</a:t>
            </a:r>
            <a:endParaRPr lang="en-US" sz="1400" baseline="30000" dirty="0">
              <a:latin typeface="Californian FB" pitchFamily="18" charset="0"/>
            </a:endParaRPr>
          </a:p>
        </p:txBody>
      </p:sp>
      <p:sp>
        <p:nvSpPr>
          <p:cNvPr id="12" name="AutoShape 2" descr="https://comp.tamu.edu/service/home/~/?auth=co&amp;loc=en_US&amp;id=123949&amp;part=3"/>
          <p:cNvSpPr>
            <a:spLocks noChangeAspect="1" noChangeArrowheads="1"/>
          </p:cNvSpPr>
          <p:nvPr/>
        </p:nvSpPr>
        <p:spPr bwMode="auto">
          <a:xfrm>
            <a:off x="155575" y="-1935163"/>
            <a:ext cx="123825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650174" y="2077825"/>
            <a:ext cx="3338252" cy="45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Californian FB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fornian FB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100">
                <a:solidFill>
                  <a:schemeClr val="tx1"/>
                </a:solidFill>
                <a:latin typeface="Californian FB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Californian FB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Generally good agreement with pure string fragmentation. </a:t>
            </a:r>
          </a:p>
          <a:p>
            <a:pPr eaLnBrk="1" hangingPunct="1"/>
            <a:r>
              <a:rPr lang="en-US" kern="0" dirty="0" smtClean="0"/>
              <a:t>No precision tuning to data.</a:t>
            </a:r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lvl="1"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11" y="2157013"/>
            <a:ext cx="4894029" cy="3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158697" cy="4724400"/>
          </a:xfrm>
        </p:spPr>
        <p:txBody>
          <a:bodyPr/>
          <a:lstStyle/>
          <a:p>
            <a:r>
              <a:rPr lang="en-US" dirty="0" smtClean="0"/>
              <a:t>Sample thermal </a:t>
            </a:r>
            <a:r>
              <a:rPr lang="en-US" dirty="0" err="1" smtClean="0"/>
              <a:t>partons</a:t>
            </a:r>
            <a:r>
              <a:rPr lang="en-US" dirty="0" smtClean="0"/>
              <a:t>.</a:t>
            </a:r>
          </a:p>
          <a:p>
            <a:r>
              <a:rPr lang="en-US" dirty="0"/>
              <a:t>A</a:t>
            </a:r>
            <a:r>
              <a:rPr lang="en-US" dirty="0" smtClean="0"/>
              <a:t>dd thermal </a:t>
            </a:r>
            <a:r>
              <a:rPr lang="en-US" dirty="0" err="1" smtClean="0"/>
              <a:t>partons</a:t>
            </a:r>
            <a:r>
              <a:rPr lang="en-US" dirty="0" smtClean="0"/>
              <a:t> to the list of shower </a:t>
            </a:r>
            <a:r>
              <a:rPr lang="en-US" dirty="0" err="1" smtClean="0"/>
              <a:t>partons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Apply same recombination MC procedure</a:t>
            </a:r>
          </a:p>
          <a:p>
            <a:pPr lvl="1"/>
            <a:r>
              <a:rPr lang="en-US" dirty="0" smtClean="0"/>
              <a:t>Allow shower-thermal (S-T) mesons, S-T-T + S-S-T baryons.</a:t>
            </a:r>
            <a:endParaRPr lang="en-US" dirty="0" smtClean="0"/>
          </a:p>
          <a:p>
            <a:pPr lvl="1"/>
            <a:r>
              <a:rPr lang="en-US" dirty="0" smtClean="0"/>
              <a:t>Vetoing pure thermal hadrons for now. </a:t>
            </a:r>
          </a:p>
          <a:p>
            <a:pPr lvl="1"/>
            <a:endParaRPr lang="en-US" dirty="0"/>
          </a:p>
          <a:p>
            <a:r>
              <a:rPr lang="en-US" dirty="0" smtClean="0"/>
              <a:t>Keep track of energy, momentum, quantum numbers removed from the thermal medium.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14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467370" cy="4724400"/>
          </a:xfrm>
        </p:spPr>
        <p:txBody>
          <a:bodyPr/>
          <a:lstStyle/>
          <a:p>
            <a:r>
              <a:rPr lang="en-US" sz="1800" dirty="0" smtClean="0"/>
              <a:t>Jets in a medium: space-time </a:t>
            </a:r>
            <a:r>
              <a:rPr lang="en-US" sz="1800" dirty="0" smtClean="0"/>
              <a:t>picture </a:t>
            </a:r>
            <a:r>
              <a:rPr lang="en-US" sz="1800" dirty="0" smtClean="0"/>
              <a:t>is important.</a:t>
            </a:r>
            <a:endParaRPr lang="en-US" sz="1800" dirty="0" smtClean="0"/>
          </a:p>
          <a:p>
            <a:pPr lvl="1"/>
            <a:endParaRPr lang="en-US" dirty="0" smtClean="0"/>
          </a:p>
          <a:p>
            <a:r>
              <a:rPr lang="en-US" sz="1800" dirty="0" smtClean="0"/>
              <a:t>All relevant </a:t>
            </a:r>
            <a:r>
              <a:rPr lang="en-US" sz="1800" dirty="0" err="1" smtClean="0"/>
              <a:t>partons</a:t>
            </a:r>
            <a:r>
              <a:rPr lang="en-US" sz="1800" dirty="0" smtClean="0"/>
              <a:t> have to be on the surface of the QGP or outside the QGP to </a:t>
            </a:r>
            <a:r>
              <a:rPr lang="en-US" sz="1800" dirty="0" err="1" smtClean="0"/>
              <a:t>hadronize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Propagate all shower </a:t>
            </a:r>
            <a:r>
              <a:rPr lang="en-US" sz="1800" dirty="0" err="1" smtClean="0"/>
              <a:t>partons</a:t>
            </a:r>
            <a:r>
              <a:rPr lang="en-US" sz="1800" dirty="0" smtClean="0"/>
              <a:t> to the </a:t>
            </a:r>
            <a:r>
              <a:rPr lang="en-US" sz="1800" dirty="0" err="1" smtClean="0"/>
              <a:t>hadronization</a:t>
            </a:r>
            <a:r>
              <a:rPr lang="en-US" sz="1800" dirty="0" smtClean="0"/>
              <a:t> hypersurface, or make them part of the medium.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6989929" y="4058287"/>
            <a:ext cx="109183" cy="155584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974611" y="4058286"/>
            <a:ext cx="2015317" cy="1555845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5286234" y="4988894"/>
            <a:ext cx="319357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V="1">
            <a:off x="5736610" y="4126528"/>
            <a:ext cx="1253318" cy="848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V="1">
            <a:off x="6741996" y="4595098"/>
            <a:ext cx="603913" cy="3693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6251814" y="4483923"/>
            <a:ext cx="738114" cy="5049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7630238" y="4836210"/>
            <a:ext cx="623248" cy="1458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7287906" y="4715695"/>
            <a:ext cx="478810" cy="262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037380" y="5015207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fornian FB" panose="0207040306080B030204" pitchFamily="18" charset="0"/>
              </a:rPr>
              <a:t>QGP</a:t>
            </a:r>
          </a:p>
          <a:p>
            <a:r>
              <a:rPr lang="en-US" i="1" dirty="0" smtClean="0">
                <a:latin typeface="Californian FB" panose="0207040306080B030204" pitchFamily="18" charset="0"/>
              </a:rPr>
              <a:t>T</a:t>
            </a:r>
            <a:r>
              <a:rPr lang="en-US" dirty="0" smtClean="0">
                <a:latin typeface="Californian FB" panose="0207040306080B030204" pitchFamily="18" charset="0"/>
              </a:rPr>
              <a:t> &gt; </a:t>
            </a:r>
            <a:r>
              <a:rPr lang="en-US" i="1" dirty="0" smtClean="0">
                <a:latin typeface="Californian FB" panose="0207040306080B030204" pitchFamily="18" charset="0"/>
              </a:rPr>
              <a:t>T</a:t>
            </a:r>
            <a:r>
              <a:rPr lang="en-US" baseline="-25000" dirty="0" smtClean="0">
                <a:latin typeface="Californian FB" panose="0207040306080B030204" pitchFamily="18" charset="0"/>
              </a:rPr>
              <a:t>c</a:t>
            </a:r>
            <a:endParaRPr lang="en-US" baseline="-25000" dirty="0">
              <a:latin typeface="Californian FB" panose="0207040306080B0302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51814" y="5601956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alifornian FB" panose="0207040306080B030204" pitchFamily="18" charset="0"/>
              </a:rPr>
              <a:t>Hadronization</a:t>
            </a:r>
            <a:endParaRPr lang="en-US" dirty="0" smtClean="0">
              <a:latin typeface="Californian FB" panose="0207040306080B030204" pitchFamily="18" charset="0"/>
            </a:endParaRPr>
          </a:p>
          <a:p>
            <a:pPr algn="ctr"/>
            <a:r>
              <a:rPr lang="en-US" dirty="0" smtClean="0">
                <a:latin typeface="Californian FB" panose="0207040306080B030204" pitchFamily="18" charset="0"/>
              </a:rPr>
              <a:t>T ~ T</a:t>
            </a:r>
            <a:r>
              <a:rPr lang="en-US" baseline="-25000" dirty="0" smtClean="0">
                <a:latin typeface="Californian FB" panose="0207040306080B030204" pitchFamily="18" charset="0"/>
              </a:rPr>
              <a:t>c</a:t>
            </a:r>
            <a:endParaRPr lang="en-US" baseline="-25000" dirty="0">
              <a:latin typeface="Californian FB" panose="0207040306080B0302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57311" y="4057140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alifornian FB" panose="0207040306080B030204" pitchFamily="18" charset="0"/>
              </a:rPr>
              <a:t>Hadronic</a:t>
            </a:r>
            <a:r>
              <a:rPr lang="en-US" dirty="0" smtClean="0">
                <a:latin typeface="Californian FB" panose="0207040306080B030204" pitchFamily="18" charset="0"/>
              </a:rPr>
              <a:t>/vacuum</a:t>
            </a:r>
          </a:p>
          <a:p>
            <a:pPr algn="ctr"/>
            <a:r>
              <a:rPr lang="en-US" i="1" dirty="0" smtClean="0">
                <a:latin typeface="Californian FB" panose="0207040306080B030204" pitchFamily="18" charset="0"/>
              </a:rPr>
              <a:t>T</a:t>
            </a:r>
            <a:r>
              <a:rPr lang="en-US" dirty="0" smtClean="0">
                <a:latin typeface="Californian FB" panose="0207040306080B030204" pitchFamily="18" charset="0"/>
              </a:rPr>
              <a:t> &lt; </a:t>
            </a:r>
            <a:r>
              <a:rPr lang="en-US" i="1" dirty="0" smtClean="0">
                <a:latin typeface="Californian FB" panose="0207040306080B030204" pitchFamily="18" charset="0"/>
              </a:rPr>
              <a:t>T</a:t>
            </a:r>
            <a:r>
              <a:rPr lang="en-US" baseline="-25000" dirty="0" smtClean="0">
                <a:latin typeface="Californian FB" panose="0207040306080B030204" pitchFamily="18" charset="0"/>
              </a:rPr>
              <a:t>c</a:t>
            </a:r>
            <a:endParaRPr lang="en-US" baseline="-25000" dirty="0">
              <a:latin typeface="Californian FB" panose="0207040306080B030204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983119" y="1457748"/>
            <a:ext cx="109183" cy="155584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967801" y="1457747"/>
            <a:ext cx="2015317" cy="1555845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79424" y="1883388"/>
            <a:ext cx="3193576" cy="504968"/>
            <a:chOff x="318448" y="4408228"/>
            <a:chExt cx="3193576" cy="504968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318448" y="4913195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768824" y="4408228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774210" y="4519399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284028" y="4503762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2662452" y="4760511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320120" y="4639996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5030570" y="2414668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fornian FB" panose="0207040306080B030204" pitchFamily="18" charset="0"/>
              </a:rPr>
              <a:t>QGP</a:t>
            </a:r>
          </a:p>
          <a:p>
            <a:r>
              <a:rPr lang="en-US" i="1" dirty="0" smtClean="0">
                <a:latin typeface="Californian FB" panose="0207040306080B030204" pitchFamily="18" charset="0"/>
              </a:rPr>
              <a:t>T</a:t>
            </a:r>
            <a:r>
              <a:rPr lang="en-US" dirty="0" smtClean="0">
                <a:latin typeface="Californian FB" panose="0207040306080B030204" pitchFamily="18" charset="0"/>
              </a:rPr>
              <a:t> &gt; </a:t>
            </a:r>
            <a:r>
              <a:rPr lang="en-US" i="1" dirty="0" smtClean="0">
                <a:latin typeface="Californian FB" panose="0207040306080B030204" pitchFamily="18" charset="0"/>
              </a:rPr>
              <a:t>T</a:t>
            </a:r>
            <a:r>
              <a:rPr lang="en-US" baseline="-25000" dirty="0" smtClean="0">
                <a:latin typeface="Californian FB" panose="0207040306080B030204" pitchFamily="18" charset="0"/>
              </a:rPr>
              <a:t>c</a:t>
            </a:r>
            <a:endParaRPr lang="en-US" baseline="-25000" dirty="0">
              <a:latin typeface="Californian FB" panose="0207040306080B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5004" y="3095259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alifornian FB" panose="0207040306080B030204" pitchFamily="18" charset="0"/>
              </a:rPr>
              <a:t>Hadronization</a:t>
            </a:r>
            <a:endParaRPr lang="en-US" dirty="0" smtClean="0">
              <a:latin typeface="Californian FB" panose="0207040306080B030204" pitchFamily="18" charset="0"/>
            </a:endParaRPr>
          </a:p>
          <a:p>
            <a:pPr algn="ctr"/>
            <a:r>
              <a:rPr lang="en-US" i="1" dirty="0" smtClean="0">
                <a:latin typeface="Californian FB" panose="0207040306080B030204" pitchFamily="18" charset="0"/>
              </a:rPr>
              <a:t>T</a:t>
            </a:r>
            <a:r>
              <a:rPr lang="en-US" dirty="0" smtClean="0">
                <a:latin typeface="Californian FB" panose="0207040306080B030204" pitchFamily="18" charset="0"/>
              </a:rPr>
              <a:t> ~ </a:t>
            </a:r>
            <a:r>
              <a:rPr lang="en-US" i="1" dirty="0" smtClean="0">
                <a:latin typeface="Californian FB" panose="0207040306080B030204" pitchFamily="18" charset="0"/>
              </a:rPr>
              <a:t>T</a:t>
            </a:r>
            <a:r>
              <a:rPr lang="en-US" baseline="-25000" dirty="0" smtClean="0">
                <a:latin typeface="Californian FB" panose="0207040306080B030204" pitchFamily="18" charset="0"/>
              </a:rPr>
              <a:t>c</a:t>
            </a:r>
            <a:endParaRPr lang="en-US" baseline="-25000" dirty="0">
              <a:latin typeface="Californian FB" panose="0207040306080B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38420" y="1431084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alifornian FB" panose="0207040306080B030204" pitchFamily="18" charset="0"/>
              </a:rPr>
              <a:t>Hadronic</a:t>
            </a:r>
            <a:r>
              <a:rPr lang="en-US" dirty="0" smtClean="0">
                <a:latin typeface="Californian FB" panose="0207040306080B030204" pitchFamily="18" charset="0"/>
              </a:rPr>
              <a:t>/vacuum</a:t>
            </a:r>
          </a:p>
          <a:p>
            <a:pPr algn="ctr"/>
            <a:r>
              <a:rPr lang="en-US" i="1" dirty="0" smtClean="0">
                <a:latin typeface="Californian FB" panose="0207040306080B030204" pitchFamily="18" charset="0"/>
              </a:rPr>
              <a:t>T</a:t>
            </a:r>
            <a:r>
              <a:rPr lang="en-US" dirty="0" smtClean="0">
                <a:latin typeface="Californian FB" panose="0207040306080B030204" pitchFamily="18" charset="0"/>
              </a:rPr>
              <a:t> &lt; </a:t>
            </a:r>
            <a:r>
              <a:rPr lang="en-US" i="1" dirty="0" smtClean="0">
                <a:latin typeface="Californian FB" panose="0207040306080B030204" pitchFamily="18" charset="0"/>
              </a:rPr>
              <a:t>T</a:t>
            </a:r>
            <a:r>
              <a:rPr lang="en-US" baseline="-25000" dirty="0" smtClean="0">
                <a:latin typeface="Californian FB" panose="0207040306080B030204" pitchFamily="18" charset="0"/>
              </a:rPr>
              <a:t>c</a:t>
            </a:r>
            <a:endParaRPr lang="en-US" baseline="-25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Introduction and motivation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The Hybrid </a:t>
            </a:r>
            <a:r>
              <a:rPr lang="en-US" dirty="0" err="1">
                <a:sym typeface="Symbol"/>
              </a:rPr>
              <a:t>H</a:t>
            </a:r>
            <a:r>
              <a:rPr lang="en-US" dirty="0" err="1" smtClean="0">
                <a:sym typeface="Symbol"/>
              </a:rPr>
              <a:t>adronization</a:t>
            </a:r>
            <a:r>
              <a:rPr lang="en-US" dirty="0" smtClean="0">
                <a:sym typeface="Symbol"/>
              </a:rPr>
              <a:t> model</a:t>
            </a: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Including a medium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Matching to jet MCs and JETSCAPE</a:t>
            </a: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 marL="457200" lvl="1" indent="0">
              <a:buNone/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014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+</a:t>
            </a:r>
            <a:r>
              <a:rPr lang="en-US" dirty="0" smtClean="0"/>
              <a:t> </a:t>
            </a:r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sz="1800" dirty="0" err="1" smtClean="0"/>
              <a:t>iEBE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Ohio State) event-by-event hydro with sampled thermal </a:t>
            </a:r>
            <a:r>
              <a:rPr lang="en-US" sz="1800" dirty="0" err="1" smtClean="0"/>
              <a:t>partons</a:t>
            </a:r>
            <a:r>
              <a:rPr lang="en-US" sz="1800" dirty="0" smtClean="0"/>
              <a:t> on the </a:t>
            </a:r>
            <a:r>
              <a:rPr lang="en-US" sz="1800" i="1" dirty="0" smtClean="0"/>
              <a:t>T</a:t>
            </a:r>
            <a:r>
              <a:rPr lang="en-US" sz="1800" dirty="0" smtClean="0"/>
              <a:t>=</a:t>
            </a:r>
            <a:r>
              <a:rPr lang="en-US" sz="1800" i="1" dirty="0" smtClean="0"/>
              <a:t>T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 hypersurface. 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Plots: 500 PYTHIA (</a:t>
            </a:r>
            <a:r>
              <a:rPr lang="en-US" sz="1800" dirty="0" smtClean="0"/>
              <a:t>vacuum) </a:t>
            </a:r>
            <a:r>
              <a:rPr lang="en-US" sz="1800" dirty="0" smtClean="0"/>
              <a:t>showers emerging from the center embedded into an </a:t>
            </a:r>
            <a:r>
              <a:rPr lang="en-US" sz="1800" dirty="0" err="1" smtClean="0"/>
              <a:t>iEBE</a:t>
            </a:r>
            <a:r>
              <a:rPr lang="en-US" sz="1800" dirty="0" smtClean="0"/>
              <a:t> event </a:t>
            </a:r>
          </a:p>
          <a:p>
            <a:pPr lvl="1"/>
            <a:r>
              <a:rPr lang="en-US" sz="1600" dirty="0" smtClean="0"/>
              <a:t>blue =  sampled thermal </a:t>
            </a:r>
            <a:r>
              <a:rPr lang="en-US" sz="1600" dirty="0" err="1" smtClean="0"/>
              <a:t>partons</a:t>
            </a:r>
            <a:r>
              <a:rPr lang="en-US" sz="1600" dirty="0" smtClean="0"/>
              <a:t>; green = shower; grey = hypersurface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" y="3993024"/>
            <a:ext cx="4635117" cy="2870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14" y="4068360"/>
            <a:ext cx="4295286" cy="2381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840" y="4818725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642940" y="4255406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17258" y="632307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587247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4297" y="549646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30952" y="625381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01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In-Medium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dirty="0" smtClean="0"/>
              <a:t>Demonstration of baryon enhancement (</a:t>
            </a:r>
            <a:r>
              <a:rPr lang="en-US" dirty="0" err="1" smtClean="0"/>
              <a:t>iEbE</a:t>
            </a:r>
            <a:r>
              <a:rPr lang="en-US" dirty="0" smtClean="0"/>
              <a:t> + PYTHIA)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MATTER + brick (no flow)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18" y="1808848"/>
            <a:ext cx="3391703" cy="2614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15" y="1830690"/>
            <a:ext cx="3391703" cy="26141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01097" y="3656111"/>
            <a:ext cx="45557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v2.1</a:t>
            </a:r>
            <a:endParaRPr lang="en-US" sz="1400" baseline="30000" dirty="0">
              <a:latin typeface="Californian FB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168560" y="2443342"/>
            <a:ext cx="4889" cy="3773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00" y="4455541"/>
            <a:ext cx="3126183" cy="23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</a:t>
            </a:r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1194047"/>
            <a:ext cx="5606202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v2.1: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jets, basic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in-medium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functionality: JET Collaboration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5538" y="1572942"/>
            <a:ext cx="2368662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v2.2: current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 version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9852" y="1960234"/>
            <a:ext cx="4267130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3.0: JETSCAPE version (C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++)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development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91" y="898838"/>
            <a:ext cx="2567682" cy="249423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905668" y="3248604"/>
            <a:ext cx="1018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LBT+Hybrid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63167"/>
              </p:ext>
            </p:extLst>
          </p:nvPr>
        </p:nvGraphicFramePr>
        <p:xfrm>
          <a:off x="2211837" y="4195149"/>
          <a:ext cx="5010456" cy="227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32"/>
                <a:gridCol w="1770121"/>
                <a:gridCol w="1442503"/>
              </a:tblGrid>
              <a:tr h="42505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Hadronize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p+p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A+A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2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Parton</a:t>
                      </a:r>
                      <a:r>
                        <a:rPr lang="en-US" sz="1600" baseline="0" dirty="0" smtClean="0"/>
                        <a:t> showers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2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Parton-medium interaction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5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Medium/</a:t>
                      </a:r>
                    </a:p>
                    <a:p>
                      <a:r>
                        <a:rPr lang="en-US" sz="1600" dirty="0" smtClean="0"/>
                        <a:t>underlying event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2416384"/>
            <a:ext cx="8229600" cy="1847666"/>
          </a:xfrm>
        </p:spPr>
        <p:txBody>
          <a:bodyPr/>
          <a:lstStyle/>
          <a:p>
            <a:r>
              <a:rPr lang="en-US" sz="1800" dirty="0" smtClean="0"/>
              <a:t>Input: 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arton showers with color/string information.</a:t>
            </a:r>
          </a:p>
          <a:p>
            <a:pPr lvl="1"/>
            <a:r>
              <a:rPr lang="en-US" sz="1600" dirty="0" smtClean="0"/>
              <a:t>Sampled thermal </a:t>
            </a:r>
            <a:r>
              <a:rPr lang="en-US" sz="1600" dirty="0" err="1" smtClean="0"/>
              <a:t>partons</a:t>
            </a:r>
            <a:r>
              <a:rPr lang="en-US" sz="1600" dirty="0" smtClean="0"/>
              <a:t> (JETSCAPE functionality)</a:t>
            </a:r>
          </a:p>
          <a:p>
            <a:pPr lvl="1"/>
            <a:r>
              <a:rPr lang="en-US" sz="1600" dirty="0" smtClean="0"/>
              <a:t>Additional shower </a:t>
            </a:r>
            <a:r>
              <a:rPr lang="en-US" sz="1600" dirty="0" err="1" smtClean="0"/>
              <a:t>partons</a:t>
            </a:r>
            <a:r>
              <a:rPr lang="en-US" sz="1600" dirty="0" smtClean="0"/>
              <a:t> on the hypersurface.</a:t>
            </a:r>
          </a:p>
          <a:p>
            <a:r>
              <a:rPr lang="en-US" dirty="0" err="1" smtClean="0"/>
              <a:t>Hadronization</a:t>
            </a:r>
            <a:r>
              <a:rPr lang="en-US" dirty="0" smtClean="0"/>
              <a:t> trigger: Q &lt; Q</a:t>
            </a:r>
            <a:r>
              <a:rPr lang="en-US" baseline="-25000" dirty="0" smtClean="0"/>
              <a:t>0</a:t>
            </a:r>
            <a:r>
              <a:rPr lang="en-US" dirty="0" smtClean="0"/>
              <a:t>, T&lt;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en-US" baseline="-25000" dirty="0"/>
              <a:t>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Abilities: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14" y="1235005"/>
            <a:ext cx="4019899" cy="2553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Events: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427750" cy="47244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ull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 smtClean="0"/>
              <a:t>event: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 smtClean="0"/>
              <a:t>strings, junctions, </a:t>
            </a:r>
            <a:r>
              <a:rPr lang="en-US" dirty="0" err="1" smtClean="0"/>
              <a:t>diquarks</a:t>
            </a:r>
            <a:r>
              <a:rPr lang="en-US" dirty="0" smtClean="0"/>
              <a:t>, 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Complexity requires instant </a:t>
            </a:r>
            <a:r>
              <a:rPr lang="en-US" dirty="0"/>
              <a:t>“repair” of string objects that have lost </a:t>
            </a:r>
            <a:r>
              <a:rPr lang="en-US" dirty="0" err="1"/>
              <a:t>partons</a:t>
            </a:r>
            <a:r>
              <a:rPr lang="en-US" dirty="0"/>
              <a:t> to other </a:t>
            </a:r>
            <a:r>
              <a:rPr lang="en-US" dirty="0" err="1"/>
              <a:t>hadronization</a:t>
            </a:r>
            <a:r>
              <a:rPr lang="en-US" dirty="0"/>
              <a:t> channels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Many possible channels to consider: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Start with well-defined string structure </a:t>
            </a:r>
            <a:r>
              <a:rPr lang="en-US" dirty="0" smtClean="0"/>
              <a:t>(e.g. PYTHIA), end with well-defined strings + hadrons:            </a:t>
            </a:r>
            <a:r>
              <a:rPr lang="en-US" dirty="0" smtClean="0">
                <a:cs typeface="Calibri" panose="020F0502020204030204" pitchFamily="34" charset="0"/>
              </a:rPr>
              <a:t>Strings → Strings’ + hadrons</a:t>
            </a:r>
            <a:endParaRPr lang="en-US" dirty="0" smtClean="0">
              <a:cs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sp>
        <p:nvSpPr>
          <p:cNvPr id="39" name="Oval 38"/>
          <p:cNvSpPr/>
          <p:nvPr/>
        </p:nvSpPr>
        <p:spPr>
          <a:xfrm>
            <a:off x="8029079" y="4787378"/>
            <a:ext cx="204537" cy="2045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02169" y="4787378"/>
            <a:ext cx="204537" cy="2045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91445" y="4866787"/>
            <a:ext cx="1937163" cy="45720"/>
          </a:xfrm>
          <a:prstGeom prst="rect">
            <a:avLst/>
          </a:prstGeom>
          <a:gradFill flip="none" rotWithShape="1">
            <a:gsLst>
              <a:gs pos="40000">
                <a:srgbClr val="FFFF00"/>
              </a:gs>
              <a:gs pos="20000">
                <a:srgbClr val="FFC000"/>
              </a:gs>
              <a:gs pos="0">
                <a:srgbClr val="FF0000"/>
              </a:gs>
              <a:gs pos="60000">
                <a:srgbClr val="00B050"/>
              </a:gs>
              <a:gs pos="100000">
                <a:srgbClr val="7030A0"/>
              </a:gs>
              <a:gs pos="8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454500" y="4417392"/>
            <a:ext cx="204537" cy="2045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86597" y="4417394"/>
            <a:ext cx="204537" cy="2045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344761" y="4417395"/>
            <a:ext cx="204537" cy="204537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226732" y="4417393"/>
            <a:ext cx="204537" cy="204537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7435198" y="4585000"/>
            <a:ext cx="0" cy="2677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564951" y="4579387"/>
            <a:ext cx="0" cy="2677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549298" y="4307088"/>
            <a:ext cx="905202" cy="420226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018446" y="5753285"/>
            <a:ext cx="204537" cy="2045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91536" y="5753285"/>
            <a:ext cx="204537" cy="2045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80812" y="5832694"/>
            <a:ext cx="1937163" cy="45720"/>
          </a:xfrm>
          <a:prstGeom prst="rect">
            <a:avLst/>
          </a:prstGeom>
          <a:gradFill flip="none" rotWithShape="1">
            <a:gsLst>
              <a:gs pos="40000">
                <a:srgbClr val="FFFF00"/>
              </a:gs>
              <a:gs pos="20000">
                <a:srgbClr val="FFC000"/>
              </a:gs>
              <a:gs pos="0">
                <a:srgbClr val="FF0000"/>
              </a:gs>
              <a:gs pos="60000">
                <a:srgbClr val="00B050"/>
              </a:gs>
              <a:gs pos="100000">
                <a:srgbClr val="7030A0"/>
              </a:gs>
              <a:gs pos="8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443867" y="5383299"/>
            <a:ext cx="204537" cy="2045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334128" y="5383302"/>
            <a:ext cx="204537" cy="204537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41583" y="5459870"/>
            <a:ext cx="914400" cy="45720"/>
          </a:xfrm>
          <a:prstGeom prst="rect">
            <a:avLst/>
          </a:prstGeom>
          <a:gradFill flip="none" rotWithShape="1">
            <a:gsLst>
              <a:gs pos="40000">
                <a:srgbClr val="FFFF00"/>
              </a:gs>
              <a:gs pos="20000">
                <a:srgbClr val="FFC000"/>
              </a:gs>
              <a:gs pos="0">
                <a:srgbClr val="FF0000"/>
              </a:gs>
              <a:gs pos="60000">
                <a:srgbClr val="00B050"/>
              </a:gs>
              <a:gs pos="100000">
                <a:srgbClr val="7030A0"/>
              </a:gs>
              <a:gs pos="8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6349676" y="5721573"/>
            <a:ext cx="173439" cy="182880"/>
          </a:xfrm>
          <a:prstGeom prst="arc">
            <a:avLst>
              <a:gd name="adj1" fmla="val 21559635"/>
              <a:gd name="adj2" fmla="val 108022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>
            <a:off x="7443867" y="5721573"/>
            <a:ext cx="173439" cy="182880"/>
          </a:xfrm>
          <a:prstGeom prst="arc">
            <a:avLst>
              <a:gd name="adj1" fmla="val 21559635"/>
              <a:gd name="adj2" fmla="val 108022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36255" y="2337780"/>
            <a:ext cx="5000101" cy="3180620"/>
            <a:chOff x="4572000" y="1642970"/>
            <a:chExt cx="5000101" cy="31806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642970"/>
              <a:ext cx="5000101" cy="318062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5466841" y="2826270"/>
              <a:ext cx="73348" cy="3734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00" y="26642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J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String-Recombination Interplay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dirty="0" smtClean="0"/>
              <a:t>200 GeV </a:t>
            </a:r>
            <a:r>
              <a:rPr lang="en-US" dirty="0" err="1" smtClean="0"/>
              <a:t>p+p</a:t>
            </a:r>
            <a:r>
              <a:rPr lang="en-US" dirty="0" smtClean="0"/>
              <a:t> event from PYTHIA, ~50 GeV momentum transfer.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336255" y="2349277"/>
            <a:ext cx="5005117" cy="3183811"/>
            <a:chOff x="-3017547" y="1019339"/>
            <a:chExt cx="5005117" cy="31838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17547" y="1019339"/>
              <a:ext cx="5005117" cy="3183811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-2115008" y="2205772"/>
              <a:ext cx="73348" cy="3734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30" y="20435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J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36255" y="2326139"/>
            <a:ext cx="6687064" cy="3192261"/>
            <a:chOff x="-2069555" y="2839145"/>
            <a:chExt cx="6739556" cy="32434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555" y="2839145"/>
              <a:ext cx="6739556" cy="324341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 bwMode="auto">
            <a:xfrm>
              <a:off x="-1157261" y="4056015"/>
              <a:ext cx="73348" cy="3734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6255" y="2333683"/>
            <a:ext cx="6687064" cy="3199405"/>
            <a:chOff x="-2510630" y="5207682"/>
            <a:chExt cx="6739556" cy="32434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10630" y="5207682"/>
              <a:ext cx="6739556" cy="3243411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 bwMode="auto">
            <a:xfrm>
              <a:off x="-1601421" y="6426774"/>
              <a:ext cx="73348" cy="3734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v2.2 Full </a:t>
            </a:r>
            <a:r>
              <a:rPr lang="en-US" dirty="0" err="1" smtClean="0"/>
              <a:t>p+p</a:t>
            </a:r>
            <a:r>
              <a:rPr lang="en-US" dirty="0" smtClean="0"/>
              <a:t>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67" y="3295585"/>
            <a:ext cx="3170665" cy="2425322"/>
          </a:xfr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41185"/>
            <a:ext cx="3111051" cy="23797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8" y="3318385"/>
            <a:ext cx="3111051" cy="2379722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Californian FB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fornian FB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Californian FB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fornian FB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3-way test:</a:t>
            </a:r>
          </a:p>
          <a:p>
            <a:pPr lvl="1" eaLnBrk="1" hangingPunct="1"/>
            <a:r>
              <a:rPr lang="en-US" kern="0" dirty="0" smtClean="0"/>
              <a:t>PYTHIA</a:t>
            </a:r>
          </a:p>
          <a:p>
            <a:pPr lvl="1" eaLnBrk="1" hangingPunct="1"/>
            <a:r>
              <a:rPr lang="en-US" kern="0" dirty="0" smtClean="0"/>
              <a:t>Hybrid </a:t>
            </a:r>
            <a:r>
              <a:rPr lang="en-US" kern="0" dirty="0" err="1" smtClean="0"/>
              <a:t>hadronization</a:t>
            </a:r>
            <a:r>
              <a:rPr lang="en-US" kern="0" dirty="0" smtClean="0"/>
              <a:t> </a:t>
            </a:r>
            <a:r>
              <a:rPr lang="en-US" kern="0" dirty="0" err="1" smtClean="0"/>
              <a:t>reco</a:t>
            </a:r>
            <a:r>
              <a:rPr lang="en-US" kern="0" dirty="0" smtClean="0"/>
              <a:t>=off</a:t>
            </a:r>
          </a:p>
          <a:p>
            <a:pPr lvl="1" eaLnBrk="1" hangingPunct="1"/>
            <a:r>
              <a:rPr lang="en-US" kern="0" dirty="0" smtClean="0"/>
              <a:t>Hybrid </a:t>
            </a:r>
            <a:r>
              <a:rPr lang="en-US" kern="0" dirty="0" err="1" smtClean="0"/>
              <a:t>hadronization</a:t>
            </a:r>
            <a:r>
              <a:rPr lang="en-US" kern="0" dirty="0" smtClean="0"/>
              <a:t> full</a:t>
            </a:r>
          </a:p>
          <a:p>
            <a:pPr eaLnBrk="1" hangingPunct="1"/>
            <a:r>
              <a:rPr lang="en-US" kern="0" dirty="0" smtClean="0"/>
              <a:t>PYTHIA ~ benchmark.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/>
          </a:p>
          <a:p>
            <a:pPr eaLnBrk="1" hangingPunct="1"/>
            <a:r>
              <a:rPr lang="en-US" kern="0" dirty="0" smtClean="0"/>
              <a:t>More tests on the way.</a:t>
            </a:r>
          </a:p>
        </p:txBody>
      </p:sp>
    </p:spTree>
    <p:extLst>
      <p:ext uri="{BB962C8B-B14F-4D97-AF65-F5344CB8AC3E}">
        <p14:creationId xmlns:p14="http://schemas.microsoft.com/office/powerpoint/2010/main" val="9324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r>
              <a:rPr lang="en-US" dirty="0" smtClean="0"/>
              <a:t> in JETSCAPE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3.0: Existing functionalities + many physics improvements: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2" y="1793614"/>
            <a:ext cx="8085351" cy="30742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5115" y="6065818"/>
            <a:ext cx="1694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fornian FB" panose="0207040306080B030204" pitchFamily="18" charset="0"/>
              </a:rPr>
              <a:t>credit</a:t>
            </a:r>
            <a:r>
              <a:rPr lang="en-US" sz="1600" dirty="0" smtClean="0">
                <a:latin typeface="Californian FB" panose="0207040306080B030204" pitchFamily="18" charset="0"/>
              </a:rPr>
              <a:t>: J. </a:t>
            </a:r>
            <a:r>
              <a:rPr lang="en-US" sz="1600" dirty="0" err="1" smtClean="0">
                <a:latin typeface="Californian FB" panose="0207040306080B030204" pitchFamily="18" charset="0"/>
              </a:rPr>
              <a:t>Putschke</a:t>
            </a:r>
            <a:endParaRPr lang="en-US" sz="16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sym typeface="Symbol"/>
              </a:rPr>
              <a:t>We have developed an event-by-event hybrid </a:t>
            </a:r>
            <a:r>
              <a:rPr lang="en-US" sz="2000" dirty="0" err="1" smtClean="0">
                <a:sym typeface="Symbol"/>
              </a:rPr>
              <a:t>hadronization</a:t>
            </a:r>
            <a:r>
              <a:rPr lang="en-US" sz="2000" dirty="0" smtClean="0">
                <a:sym typeface="Symbol"/>
              </a:rPr>
              <a:t> module for jet Monte Carlos.</a:t>
            </a:r>
            <a:endParaRPr lang="en-US" sz="2000" dirty="0">
              <a:sym typeface="Symbol"/>
            </a:endParaRPr>
          </a:p>
          <a:p>
            <a:pPr>
              <a:defRPr/>
            </a:pPr>
            <a:r>
              <a:rPr lang="en-US" sz="2000" dirty="0" smtClean="0">
                <a:sym typeface="Symbol"/>
              </a:rPr>
              <a:t>Quark </a:t>
            </a:r>
            <a:r>
              <a:rPr lang="en-US" sz="2000" dirty="0" smtClean="0">
                <a:sym typeface="Symbol"/>
              </a:rPr>
              <a:t>recombination </a:t>
            </a:r>
            <a:r>
              <a:rPr lang="en-US" sz="2000" dirty="0" smtClean="0">
                <a:sym typeface="Symbol"/>
              </a:rPr>
              <a:t>+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string fragmentation.</a:t>
            </a:r>
          </a:p>
          <a:p>
            <a:pPr>
              <a:defRPr/>
            </a:pPr>
            <a:r>
              <a:rPr lang="en-US" sz="2000" dirty="0" smtClean="0">
                <a:sym typeface="Symbol"/>
              </a:rPr>
              <a:t>Medium effects by </a:t>
            </a:r>
            <a:r>
              <a:rPr lang="en-US" sz="2000" dirty="0">
                <a:sym typeface="Symbol"/>
              </a:rPr>
              <a:t>sampling </a:t>
            </a:r>
            <a:r>
              <a:rPr lang="en-US" sz="2000" dirty="0" smtClean="0">
                <a:sym typeface="Symbol"/>
              </a:rPr>
              <a:t>thermal </a:t>
            </a:r>
            <a:r>
              <a:rPr lang="en-US" sz="2000" dirty="0" err="1" smtClean="0">
                <a:sym typeface="Symbol"/>
              </a:rPr>
              <a:t>partons</a:t>
            </a:r>
            <a:r>
              <a:rPr lang="en-US" sz="2000" dirty="0" smtClean="0">
                <a:sym typeface="Symbol"/>
              </a:rPr>
              <a:t> on a hypersurface</a:t>
            </a:r>
            <a:r>
              <a:rPr lang="en-US" sz="2000" dirty="0" smtClean="0">
                <a:sym typeface="Symbol"/>
              </a:rPr>
              <a:t>.</a:t>
            </a:r>
            <a:endParaRPr lang="en-US" sz="2000" dirty="0">
              <a:sym typeface="Symbol"/>
            </a:endParaRPr>
          </a:p>
          <a:p>
            <a:pPr marL="0" indent="0">
              <a:buNone/>
              <a:defRPr/>
            </a:pPr>
            <a:endParaRPr lang="en-US" sz="2000" dirty="0">
              <a:sym typeface="Symbol"/>
            </a:endParaRPr>
          </a:p>
          <a:p>
            <a:pPr>
              <a:defRPr/>
            </a:pPr>
            <a:r>
              <a:rPr lang="en-US" sz="2000" dirty="0" smtClean="0">
                <a:sym typeface="Symbol"/>
              </a:rPr>
              <a:t>Upcoming version: </a:t>
            </a:r>
            <a:r>
              <a:rPr lang="en-US" sz="2000" dirty="0" err="1" smtClean="0">
                <a:sym typeface="Symbol"/>
              </a:rPr>
              <a:t>hadronization</a:t>
            </a:r>
            <a:r>
              <a:rPr lang="en-US" sz="2000" dirty="0" smtClean="0">
                <a:sym typeface="Symbol"/>
              </a:rPr>
              <a:t> with underlying events.</a:t>
            </a:r>
            <a:endParaRPr lang="en-US" sz="2000" dirty="0" smtClean="0">
              <a:sym typeface="Symbol"/>
            </a:endParaRPr>
          </a:p>
          <a:p>
            <a:pPr>
              <a:defRPr/>
            </a:pPr>
            <a:r>
              <a:rPr lang="en-US" sz="2000" dirty="0" smtClean="0">
                <a:sym typeface="Symbol"/>
              </a:rPr>
              <a:t>New </a:t>
            </a:r>
            <a:r>
              <a:rPr lang="en-US" sz="2000" dirty="0" smtClean="0">
                <a:sym typeface="Symbol"/>
              </a:rPr>
              <a:t>v3.0 </a:t>
            </a:r>
            <a:r>
              <a:rPr lang="en-US" sz="2000" dirty="0" smtClean="0">
                <a:sym typeface="Symbol"/>
              </a:rPr>
              <a:t>for </a:t>
            </a:r>
            <a:r>
              <a:rPr lang="en-US" sz="2000" dirty="0" smtClean="0">
                <a:sym typeface="Symbol"/>
              </a:rPr>
              <a:t>the JETSCAPE </a:t>
            </a:r>
            <a:r>
              <a:rPr lang="en-US" sz="2000" dirty="0" smtClean="0">
                <a:sym typeface="Symbol"/>
              </a:rPr>
              <a:t>framework: stay tuned.</a:t>
            </a:r>
            <a:endParaRPr lang="en-US" sz="2000" dirty="0" smtClean="0">
              <a:sym typeface="Symbol"/>
            </a:endParaRPr>
          </a:p>
          <a:p>
            <a:pPr>
              <a:defRPr/>
            </a:pPr>
            <a:r>
              <a:rPr lang="en-US" sz="2000" dirty="0">
                <a:sym typeface="Symbol"/>
              </a:rPr>
              <a:t>Systematic studies of jet medium effects </a:t>
            </a:r>
            <a:r>
              <a:rPr lang="en-US" sz="2000" dirty="0" smtClean="0">
                <a:sym typeface="Symbol"/>
              </a:rPr>
              <a:t>with </a:t>
            </a:r>
            <a:r>
              <a:rPr lang="en-US" sz="2000" dirty="0">
                <a:sym typeface="Symbol"/>
              </a:rPr>
              <a:t>in-medium </a:t>
            </a:r>
            <a:r>
              <a:rPr lang="en-US" sz="2000" dirty="0" smtClean="0">
                <a:sym typeface="Symbol"/>
              </a:rPr>
              <a:t>jets ongoing.</a:t>
            </a:r>
          </a:p>
          <a:p>
            <a:pPr>
              <a:defRPr/>
            </a:pPr>
            <a:endParaRPr lang="en-US" sz="2000" dirty="0">
              <a:sym typeface="Symbol"/>
            </a:endParaRPr>
          </a:p>
          <a:p>
            <a:pPr marL="0" indent="0">
              <a:buNone/>
              <a:defRPr/>
            </a:pPr>
            <a:endParaRPr lang="en-US" sz="2000" dirty="0">
              <a:sym typeface="Symbol"/>
            </a:endParaRPr>
          </a:p>
          <a:p>
            <a:pPr>
              <a:defRPr/>
            </a:pPr>
            <a:endParaRPr lang="en-US" sz="2000" dirty="0">
              <a:sym typeface="Symbol"/>
            </a:endParaRPr>
          </a:p>
          <a:p>
            <a:pPr>
              <a:defRPr/>
            </a:pPr>
            <a:endParaRPr lang="en-US" sz="2000" dirty="0" smtClean="0">
              <a:sym typeface="Symbol"/>
            </a:endParaRPr>
          </a:p>
          <a:p>
            <a:pPr marL="0" indent="0">
              <a:buNone/>
              <a:defRPr/>
            </a:pPr>
            <a:endParaRPr lang="en-US" sz="2000" dirty="0" smtClean="0">
              <a:sym typeface="Symbol"/>
            </a:endParaRPr>
          </a:p>
          <a:p>
            <a:pPr>
              <a:defRPr/>
            </a:pPr>
            <a:endParaRPr lang="en-US" sz="2000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73" y="3362445"/>
            <a:ext cx="8229600" cy="664029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4926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Prepping </a:t>
            </a:r>
            <a:r>
              <a:rPr lang="en-US" dirty="0"/>
              <a:t>Parton Showers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1219200"/>
            <a:ext cx="6885296" cy="48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Californian FB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Californian FB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100">
                <a:solidFill>
                  <a:schemeClr val="tx1"/>
                </a:solidFill>
                <a:latin typeface="Californian FB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Californian FB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Example: Sample of 10</a:t>
            </a:r>
            <a:r>
              <a:rPr lang="en-US" kern="0" baseline="30000" dirty="0" smtClean="0"/>
              <a:t>6</a:t>
            </a:r>
            <a:r>
              <a:rPr lang="en-US" kern="0" dirty="0" smtClean="0"/>
              <a:t> PYTHIA </a:t>
            </a:r>
            <a:r>
              <a:rPr lang="en-US" kern="0" dirty="0" err="1" smtClean="0"/>
              <a:t>parton</a:t>
            </a:r>
            <a:r>
              <a:rPr lang="en-US" kern="0" dirty="0" smtClean="0"/>
              <a:t> showers with </a:t>
            </a:r>
            <a:r>
              <a:rPr lang="en-US" kern="0" dirty="0" err="1" smtClean="0"/>
              <a:t>E</a:t>
            </a:r>
            <a:r>
              <a:rPr lang="en-US" kern="0" baseline="-25000" dirty="0" err="1" smtClean="0"/>
              <a:t>jet</a:t>
            </a:r>
            <a:r>
              <a:rPr lang="en-US" kern="0" dirty="0" smtClean="0"/>
              <a:t> = 100 GeV.</a:t>
            </a:r>
          </a:p>
          <a:p>
            <a:pPr eaLnBrk="1" hangingPunct="1"/>
            <a:r>
              <a:rPr lang="en-US" i="1" kern="0" dirty="0" err="1" smtClean="0"/>
              <a:t>dN</a:t>
            </a:r>
            <a:r>
              <a:rPr lang="en-US" kern="0" dirty="0" smtClean="0"/>
              <a:t>/</a:t>
            </a:r>
            <a:r>
              <a:rPr lang="en-US" i="1" kern="0" dirty="0" err="1" smtClean="0"/>
              <a:t>dz</a:t>
            </a:r>
            <a:r>
              <a:rPr lang="en-US" kern="0" dirty="0" smtClean="0"/>
              <a:t> and </a:t>
            </a:r>
            <a:r>
              <a:rPr lang="en-US" i="1" kern="0" dirty="0" err="1" smtClean="0"/>
              <a:t>dN</a:t>
            </a:r>
            <a:r>
              <a:rPr lang="en-US" kern="0" dirty="0" smtClean="0"/>
              <a:t>/</a:t>
            </a:r>
            <a:r>
              <a:rPr lang="en-US" i="1" kern="0" dirty="0" smtClean="0"/>
              <a:t>d</a:t>
            </a:r>
            <a:r>
              <a:rPr lang="en-US" kern="0" baseline="30000" dirty="0" smtClean="0"/>
              <a:t>2</a:t>
            </a:r>
            <a:r>
              <a:rPr lang="en-US" i="1" kern="0" dirty="0" smtClean="0"/>
              <a:t>P</a:t>
            </a:r>
            <a:r>
              <a:rPr lang="en-US" kern="0" baseline="-25000" dirty="0" smtClean="0"/>
              <a:t>T</a:t>
            </a:r>
            <a:r>
              <a:rPr lang="en-US" kern="0" dirty="0" smtClean="0"/>
              <a:t> before vs after gluon decay</a:t>
            </a:r>
          </a:p>
          <a:p>
            <a:pPr marL="0" indent="0" eaLnBrk="1" hangingPunct="1"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kern="0" dirty="0" smtClean="0"/>
          </a:p>
          <a:p>
            <a:pPr lvl="1"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54" y="1985746"/>
            <a:ext cx="7154513" cy="44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286537"/>
            <a:ext cx="7914503" cy="472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We propose a new kind of </a:t>
            </a:r>
            <a:r>
              <a:rPr lang="en-US" dirty="0" err="1" smtClean="0">
                <a:sym typeface="Symbol"/>
              </a:rPr>
              <a:t>hadronization</a:t>
            </a:r>
            <a:r>
              <a:rPr lang="en-US" dirty="0" smtClean="0">
                <a:sym typeface="Symbol"/>
              </a:rPr>
              <a:t> model: a hybrid of existing models.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String fragmentation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Quark recombination</a:t>
            </a: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Goal: extrapolate smoothly between successful vacuum phenomenology of string fragmentation and </a:t>
            </a:r>
            <a:r>
              <a:rPr lang="en-US" dirty="0" err="1" smtClean="0">
                <a:sym typeface="Symbol"/>
              </a:rPr>
              <a:t>hadronization</a:t>
            </a:r>
            <a:r>
              <a:rPr lang="en-US" dirty="0" smtClean="0">
                <a:sym typeface="Symbol"/>
              </a:rPr>
              <a:t> in a thermal environment. Focus on </a:t>
            </a:r>
            <a:r>
              <a:rPr lang="en-US" dirty="0" err="1" smtClean="0">
                <a:sym typeface="Symbol"/>
              </a:rPr>
              <a:t>hadronization</a:t>
            </a:r>
            <a:r>
              <a:rPr lang="en-US" dirty="0" smtClean="0">
                <a:sym typeface="Symbol"/>
              </a:rPr>
              <a:t> of </a:t>
            </a:r>
            <a:r>
              <a:rPr lang="en-US" dirty="0" err="1" smtClean="0">
                <a:sym typeface="Symbol"/>
              </a:rPr>
              <a:t>parton</a:t>
            </a:r>
            <a:r>
              <a:rPr lang="en-US" dirty="0" smtClean="0">
                <a:sym typeface="Symbol"/>
              </a:rPr>
              <a:t> showers/jets.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Original motivation: in-medium effects for jet </a:t>
            </a:r>
            <a:r>
              <a:rPr lang="en-US" dirty="0" err="1" smtClean="0">
                <a:sym typeface="Symbol"/>
              </a:rPr>
              <a:t>hadronization</a:t>
            </a:r>
            <a:r>
              <a:rPr lang="en-US" dirty="0" smtClean="0">
                <a:sym typeface="Symbol"/>
              </a:rPr>
              <a:t> in a medium.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Hadron chemistry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Momentum diffusion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More recently: modification of </a:t>
            </a:r>
            <a:r>
              <a:rPr lang="en-US" dirty="0" err="1" smtClean="0">
                <a:sym typeface="Symbol"/>
              </a:rPr>
              <a:t>hadronization</a:t>
            </a:r>
            <a:r>
              <a:rPr lang="en-US" dirty="0" smtClean="0">
                <a:sym typeface="Symbol"/>
              </a:rPr>
              <a:t> even in small systems?</a:t>
            </a: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/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INT-17-1b-Week2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Hadronization</a:t>
            </a:r>
            <a:r>
              <a:rPr lang="en-US" dirty="0" smtClean="0"/>
              <a:t>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642"/>
            <a:ext cx="8345606" cy="4865914"/>
          </a:xfrm>
        </p:spPr>
        <p:txBody>
          <a:bodyPr/>
          <a:lstStyle/>
          <a:p>
            <a:r>
              <a:rPr lang="en-US" sz="1800" dirty="0" smtClean="0"/>
              <a:t>Parameters (harmonic oscillator WF case)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74" y="2103089"/>
            <a:ext cx="5360123" cy="30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Full Picture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724400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 smtClean="0"/>
                  <a:t>Some older results calculated using v1.0 and a blast wave medium reproduces experimental p/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</m:oMath>
                </a14:m>
                <a:r>
                  <a:rPr lang="en-US" dirty="0" smtClean="0"/>
                  <a:t> ratio (jet, jet-medium and thermal medium itself included)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724400"/>
              </a:xfrm>
              <a:blipFill rotWithShape="0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0" y="2954019"/>
            <a:ext cx="4274592" cy="2989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67" y="2946462"/>
            <a:ext cx="4296202" cy="3004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8868" y="6002923"/>
            <a:ext cx="1784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[K. </a:t>
            </a:r>
            <a:r>
              <a:rPr lang="en-US" sz="1600" dirty="0" smtClean="0">
                <a:solidFill>
                  <a:srgbClr val="0000FF"/>
                </a:solidFill>
              </a:rPr>
              <a:t>Han, C.M. </a:t>
            </a:r>
            <a:r>
              <a:rPr lang="en-US" sz="1600" dirty="0" err="1" smtClean="0">
                <a:solidFill>
                  <a:srgbClr val="0000FF"/>
                </a:solidFill>
              </a:rPr>
              <a:t>Ko</a:t>
            </a:r>
            <a:r>
              <a:rPr lang="en-US" sz="1600" dirty="0" smtClean="0">
                <a:solidFill>
                  <a:srgbClr val="0000FF"/>
                </a:solidFill>
              </a:rPr>
              <a:t>]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6537"/>
            <a:ext cx="8508672" cy="47244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ym typeface="Symbol"/>
              </a:rPr>
              <a:t>Hadronization</a:t>
            </a:r>
            <a:r>
              <a:rPr lang="en-US" dirty="0" smtClean="0">
                <a:sym typeface="Symbol"/>
              </a:rPr>
              <a:t> is interesting in HI physics because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it connects observables to </a:t>
            </a:r>
            <a:r>
              <a:rPr lang="en-US" dirty="0" err="1" smtClean="0">
                <a:sym typeface="Symbol"/>
              </a:rPr>
              <a:t>deconfined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partons</a:t>
            </a:r>
            <a:endParaRPr lang="en-US" dirty="0" smtClean="0">
              <a:sym typeface="Symbol"/>
            </a:endParaRPr>
          </a:p>
          <a:p>
            <a:pPr lvl="1">
              <a:defRPr/>
            </a:pPr>
            <a:r>
              <a:rPr lang="en-US" dirty="0" smtClean="0">
                <a:sym typeface="Symbol"/>
              </a:rPr>
              <a:t>probe-</a:t>
            </a:r>
            <a:r>
              <a:rPr lang="en-US" dirty="0" err="1" smtClean="0">
                <a:sym typeface="Symbol"/>
              </a:rPr>
              <a:t>parton</a:t>
            </a:r>
            <a:r>
              <a:rPr lang="en-US" dirty="0" smtClean="0">
                <a:sym typeface="Symbol"/>
              </a:rPr>
              <a:t> interactions at </a:t>
            </a:r>
            <a:r>
              <a:rPr lang="en-US" i="1" dirty="0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(</a:t>
            </a:r>
            <a:r>
              <a:rPr lang="en-US" dirty="0" err="1" smtClean="0">
                <a:sym typeface="Symbol"/>
              </a:rPr>
              <a:t>hadronization</a:t>
            </a:r>
            <a:r>
              <a:rPr lang="en-US" dirty="0" smtClean="0">
                <a:sym typeface="Symbol"/>
              </a:rPr>
              <a:t>) = </a:t>
            </a:r>
            <a:r>
              <a:rPr lang="en-US" dirty="0" err="1" smtClean="0">
                <a:sym typeface="Symbol"/>
              </a:rPr>
              <a:t>lim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dirty="0" err="1" smtClean="0">
                <a:cs typeface="Times New Roman" panose="02020603050405020304" pitchFamily="18" charset="0"/>
                <a:sym typeface="Symbol"/>
              </a:rPr>
              <a:t>→</a:t>
            </a:r>
            <a:r>
              <a:rPr lang="en-US" i="1" dirty="0" err="1" smtClean="0">
                <a:cs typeface="Times New Roman" panose="02020603050405020304" pitchFamily="18" charset="0"/>
                <a:sym typeface="Symbol"/>
              </a:rPr>
              <a:t>T</a:t>
            </a:r>
            <a:r>
              <a:rPr lang="en-US" baseline="-25000" dirty="0" err="1" smtClean="0">
                <a:cs typeface="Times New Roman" panose="02020603050405020304" pitchFamily="18" charset="0"/>
                <a:sym typeface="Symbol"/>
              </a:rPr>
              <a:t>c</a:t>
            </a:r>
            <a:r>
              <a:rPr lang="en-US" dirty="0" smtClean="0">
                <a:sym typeface="Symbol"/>
              </a:rPr>
              <a:t>) probe-</a:t>
            </a:r>
            <a:r>
              <a:rPr lang="en-US" dirty="0" err="1" smtClean="0">
                <a:sym typeface="Symbol"/>
              </a:rPr>
              <a:t>parton</a:t>
            </a:r>
            <a:r>
              <a:rPr lang="en-US" dirty="0" smtClean="0">
                <a:sym typeface="Symbol"/>
              </a:rPr>
              <a:t> interactions at </a:t>
            </a:r>
            <a:r>
              <a:rPr lang="en-US" i="1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&gt; </a:t>
            </a:r>
            <a:r>
              <a:rPr lang="en-US" i="1" dirty="0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c</a:t>
            </a: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Theoretical control over the process?</a:t>
            </a:r>
          </a:p>
          <a:p>
            <a:pPr>
              <a:defRPr/>
            </a:pPr>
            <a:r>
              <a:rPr lang="en-US" dirty="0" smtClean="0">
                <a:sym typeface="Symbol"/>
              </a:rPr>
              <a:t>But: wealth of new data, e.g. 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comparison of </a:t>
            </a:r>
            <a:r>
              <a:rPr lang="en-US" dirty="0" err="1" smtClean="0">
                <a:sym typeface="Symbol"/>
              </a:rPr>
              <a:t>p+p</a:t>
            </a:r>
            <a:r>
              <a:rPr lang="en-US" dirty="0" smtClean="0">
                <a:sym typeface="Symbol"/>
              </a:rPr>
              <a:t>, </a:t>
            </a:r>
            <a:r>
              <a:rPr lang="en-US" dirty="0" err="1" smtClean="0">
                <a:sym typeface="Symbol"/>
              </a:rPr>
              <a:t>p+A</a:t>
            </a:r>
            <a:r>
              <a:rPr lang="en-US" dirty="0" smtClean="0">
                <a:sym typeface="Symbol"/>
              </a:rPr>
              <a:t> and A+A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new observables </a:t>
            </a:r>
            <a:r>
              <a:rPr lang="en-US" dirty="0">
                <a:sym typeface="Symbol"/>
              </a:rPr>
              <a:t>for jet substructure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 marL="0" indent="0">
              <a:buNone/>
              <a:defRPr/>
            </a:pPr>
            <a:endParaRPr lang="en-US" dirty="0">
              <a:sym typeface="Symbol"/>
            </a:endParaRPr>
          </a:p>
          <a:p>
            <a:pPr marL="0" indent="0">
              <a:buNone/>
              <a:defRPr/>
            </a:pPr>
            <a:r>
              <a:rPr lang="en-US" sz="1800" dirty="0">
                <a:sym typeface="Symbol"/>
              </a:rPr>
              <a:t>…. with varying degree of sensitivity to </a:t>
            </a:r>
            <a:r>
              <a:rPr lang="en-US" sz="1800" dirty="0" err="1">
                <a:sym typeface="Symbol"/>
              </a:rPr>
              <a:t>hadronization</a:t>
            </a:r>
            <a:r>
              <a:rPr lang="en-US" sz="1800" dirty="0">
                <a:sym typeface="Symbol"/>
              </a:rPr>
              <a:t>.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/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 Effects or Interesting Physics?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28" y="4164671"/>
            <a:ext cx="5292001" cy="9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28" y="5168287"/>
            <a:ext cx="4392360" cy="54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9331" y="5339706"/>
            <a:ext cx="1527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[Jesse </a:t>
            </a:r>
            <a:r>
              <a:rPr lang="en-US" sz="1600" dirty="0" err="1" smtClean="0">
                <a:solidFill>
                  <a:srgbClr val="0000FF"/>
                </a:solidFill>
              </a:rPr>
              <a:t>Thaler</a:t>
            </a:r>
            <a:r>
              <a:rPr lang="en-US" sz="1600" dirty="0" smtClean="0">
                <a:solidFill>
                  <a:srgbClr val="0000FF"/>
                </a:solidFill>
              </a:rPr>
              <a:t>]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3841" y="6112066"/>
            <a:ext cx="5987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[A.J. </a:t>
            </a:r>
            <a:r>
              <a:rPr lang="en-US" sz="1600" dirty="0" err="1" smtClean="0">
                <a:solidFill>
                  <a:srgbClr val="0000FF"/>
                </a:solidFill>
              </a:rPr>
              <a:t>Larkoski</a:t>
            </a:r>
            <a:r>
              <a:rPr lang="en-US" sz="1600" dirty="0" smtClean="0">
                <a:solidFill>
                  <a:srgbClr val="0000FF"/>
                </a:solidFill>
              </a:rPr>
              <a:t>, S. </a:t>
            </a:r>
            <a:r>
              <a:rPr lang="en-US" sz="1600" dirty="0" err="1" smtClean="0">
                <a:solidFill>
                  <a:srgbClr val="0000FF"/>
                </a:solidFill>
              </a:rPr>
              <a:t>Marzani</a:t>
            </a:r>
            <a:r>
              <a:rPr lang="en-US" sz="1600" dirty="0" smtClean="0">
                <a:solidFill>
                  <a:srgbClr val="0000FF"/>
                </a:solidFill>
              </a:rPr>
              <a:t>, G. </a:t>
            </a:r>
            <a:r>
              <a:rPr lang="en-US" sz="1600" dirty="0" err="1" smtClean="0">
                <a:solidFill>
                  <a:srgbClr val="0000FF"/>
                </a:solidFill>
              </a:rPr>
              <a:t>Soyez</a:t>
            </a:r>
            <a:r>
              <a:rPr lang="en-US" sz="1600" dirty="0" smtClean="0">
                <a:solidFill>
                  <a:srgbClr val="0000FF"/>
                </a:solidFill>
              </a:rPr>
              <a:t>, J. </a:t>
            </a:r>
            <a:r>
              <a:rPr lang="en-US" sz="1600" dirty="0" err="1" smtClean="0">
                <a:solidFill>
                  <a:srgbClr val="0000FF"/>
                </a:solidFill>
              </a:rPr>
              <a:t>Thaler</a:t>
            </a:r>
            <a:r>
              <a:rPr lang="en-US" sz="1600" dirty="0">
                <a:solidFill>
                  <a:srgbClr val="0000FF"/>
                </a:solidFill>
              </a:rPr>
              <a:t>: arxiv:1402.2657]</a:t>
            </a:r>
          </a:p>
        </p:txBody>
      </p:sp>
    </p:spTree>
    <p:extLst>
      <p:ext uri="{BB962C8B-B14F-4D97-AF65-F5344CB8AC3E}">
        <p14:creationId xmlns:p14="http://schemas.microsoft.com/office/powerpoint/2010/main" val="28022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54" y="2467079"/>
            <a:ext cx="3902546" cy="29797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 low and intermediate </a:t>
            </a:r>
            <a:r>
              <a:rPr lang="en-US" i="1" dirty="0" smtClean="0"/>
              <a:t>P</a:t>
            </a:r>
            <a:r>
              <a:rPr lang="en-US" i="1" baseline="-25000" dirty="0" smtClean="0"/>
              <a:t>T</a:t>
            </a:r>
            <a:r>
              <a:rPr lang="en-US" dirty="0" smtClean="0"/>
              <a:t>: scaling with kinetic energy </a:t>
            </a:r>
            <a:r>
              <a:rPr lang="en-US" i="1" dirty="0" smtClean="0"/>
              <a:t>KE</a:t>
            </a:r>
            <a:r>
              <a:rPr lang="en-US" baseline="-25000" dirty="0" smtClean="0"/>
              <a:t>T</a:t>
            </a:r>
            <a:r>
              <a:rPr lang="en-US" dirty="0" smtClean="0"/>
              <a:t> and valence quark number </a:t>
            </a:r>
            <a:r>
              <a:rPr lang="en-US" i="1" dirty="0" smtClean="0"/>
              <a:t>n</a:t>
            </a:r>
            <a:r>
              <a:rPr lang="en-US" baseline="-25000" dirty="0" smtClean="0"/>
              <a:t>q</a:t>
            </a:r>
            <a:r>
              <a:rPr lang="en-US" dirty="0" smtClean="0"/>
              <a:t>. </a:t>
            </a:r>
          </a:p>
          <a:p>
            <a:r>
              <a:rPr lang="en-US" dirty="0" smtClean="0"/>
              <a:t>Very good at RHIC, still good at LHC. Up to </a:t>
            </a:r>
            <a:r>
              <a:rPr lang="en-US" i="1" dirty="0" smtClean="0"/>
              <a:t>KE</a:t>
            </a:r>
            <a:r>
              <a:rPr lang="en-US" baseline="-25000" dirty="0" smtClean="0"/>
              <a:t>T</a:t>
            </a:r>
            <a:r>
              <a:rPr lang="en-US" dirty="0" smtClean="0"/>
              <a:t>/</a:t>
            </a:r>
            <a:r>
              <a:rPr lang="en-US" i="1" dirty="0" smtClean="0"/>
              <a:t>n</a:t>
            </a:r>
            <a:r>
              <a:rPr lang="en-US" dirty="0" smtClean="0"/>
              <a:t> ~ 1.0…1.5 GeV.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Quark coalescence predicts </a:t>
            </a:r>
            <a:r>
              <a:rPr lang="en-US" i="1" dirty="0" smtClean="0"/>
              <a:t>n</a:t>
            </a:r>
            <a:r>
              <a:rPr lang="en-US" baseline="-25000" dirty="0" smtClean="0"/>
              <a:t>q</a:t>
            </a:r>
            <a:r>
              <a:rPr lang="en-US" dirty="0" smtClean="0"/>
              <a:t>-scaling under certain assumptions: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Flow Scaling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7325"/>
            <a:ext cx="5625296" cy="271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7"/>
          <p:cNvGraphicFramePr>
            <a:graphicFrameLocks noChangeAspect="1"/>
          </p:cNvGraphicFramePr>
          <p:nvPr>
            <p:extLst/>
          </p:nvPr>
        </p:nvGraphicFramePr>
        <p:xfrm>
          <a:off x="846138" y="5750657"/>
          <a:ext cx="51736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Equation" r:id="rId5" imgW="2844720" imgH="431640" progId="">
                  <p:embed/>
                </p:oleObj>
              </mc:Choice>
              <mc:Fallback>
                <p:oleObj name="Equation" r:id="rId5" imgW="284472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5750657"/>
                        <a:ext cx="5173662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72558" y="5826996"/>
            <a:ext cx="264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fornian FB" panose="0207040306080B030204" pitchFamily="18" charset="0"/>
              </a:rPr>
              <a:t>A signature for </a:t>
            </a:r>
            <a:r>
              <a:rPr lang="en-US" sz="2000" dirty="0" err="1" smtClean="0">
                <a:solidFill>
                  <a:srgbClr val="FF0000"/>
                </a:solidFill>
                <a:latin typeface="Californian FB" panose="0207040306080B030204" pitchFamily="18" charset="0"/>
              </a:rPr>
              <a:t>deconfined</a:t>
            </a:r>
            <a:r>
              <a:rPr lang="en-US" sz="2000" dirty="0" smtClean="0">
                <a:solidFill>
                  <a:srgbClr val="FF0000"/>
                </a:solidFill>
                <a:latin typeface="Californian FB" panose="0207040306080B030204" pitchFamily="18" charset="0"/>
              </a:rPr>
              <a:t> quarks?</a:t>
            </a:r>
            <a:endParaRPr lang="en-US" sz="2000" dirty="0">
              <a:solidFill>
                <a:srgbClr val="FF0000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286537"/>
            <a:ext cx="7914503" cy="472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Color flux expelled from the QCD vacuum </a:t>
            </a:r>
            <a:r>
              <a:rPr lang="en-US" dirty="0" smtClean="0">
                <a:sym typeface="Symbol" panose="05050102010706020507" pitchFamily="18" charset="2"/>
              </a:rPr>
              <a:t> color flux tubes  string-like behavior.</a:t>
            </a: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Lund string fragmentation picture</a:t>
            </a:r>
          </a:p>
          <a:p>
            <a:pPr>
              <a:defRPr/>
            </a:pPr>
            <a:r>
              <a:rPr lang="en-US" dirty="0" smtClean="0">
                <a:sym typeface="Symbol"/>
              </a:rPr>
              <a:t>Successful phenomenology starting at PETRA, LEP, …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PYTHIA</a:t>
            </a: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  <a:defRPr/>
            </a:pPr>
            <a:endParaRPr lang="en-US" dirty="0" smtClean="0"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dirty="0" smtClean="0">
                <a:sym typeface="Symbol" panose="05050102010706020507" pitchFamily="18" charset="2"/>
              </a:rPr>
              <a:t>Here: we will use default PYTHIA string 			         fragmentation.</a:t>
            </a:r>
            <a:endParaRPr lang="en-US" dirty="0" smtClean="0">
              <a:sym typeface="Symbol"/>
            </a:endParaRPr>
          </a:p>
          <a:p>
            <a:pPr marL="457200" lvl="1" indent="0">
              <a:buNone/>
              <a:defRPr/>
            </a:pPr>
            <a:endParaRPr lang="en-US" dirty="0">
              <a:sym typeface="Symbol"/>
            </a:endParaRPr>
          </a:p>
          <a:p>
            <a:pPr marL="457200" lvl="1" indent="0">
              <a:buNone/>
              <a:defRPr/>
            </a:pPr>
            <a:endParaRPr lang="en-US" dirty="0">
              <a:sym typeface="Symbol"/>
            </a:endParaRPr>
          </a:p>
          <a:p>
            <a:pPr algn="r"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/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INT-17-1b-Week2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Fragmentation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223052" y="4145055"/>
            <a:ext cx="3236667" cy="1865882"/>
            <a:chOff x="794594" y="4349858"/>
            <a:chExt cx="3719394" cy="200077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594" y="4349858"/>
              <a:ext cx="3458302" cy="2000771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3701945" y="5316443"/>
              <a:ext cx="812043" cy="9449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14" y="1931242"/>
            <a:ext cx="3363772" cy="7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7065">
            <a:off x="1260968" y="2991673"/>
            <a:ext cx="6172200" cy="1447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6537"/>
            <a:ext cx="5807122" cy="4724400"/>
          </a:xfrm>
        </p:spPr>
        <p:txBody>
          <a:bodyPr/>
          <a:lstStyle/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 marL="0" indent="0">
              <a:buNone/>
            </a:pP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Hadronization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91" y="1219200"/>
            <a:ext cx="1605563" cy="1605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45" y="4038655"/>
            <a:ext cx="1996684" cy="19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6537"/>
            <a:ext cx="5807122" cy="4724400"/>
          </a:xfrm>
        </p:spPr>
        <p:txBody>
          <a:bodyPr/>
          <a:lstStyle/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 marL="0" indent="0">
              <a:buNone/>
            </a:pP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Hadronization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0" y="1676814"/>
            <a:ext cx="8215730" cy="41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CCNU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AE66C-F315-453F-83C9-2F82AE5F9D3D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Recombination</a:t>
            </a:r>
            <a:endParaRPr lang="en-US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80425" cy="4724400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Densely populated phase space: R</a:t>
            </a:r>
            <a:r>
              <a:rPr lang="en-US" dirty="0" smtClean="0">
                <a:sym typeface="Symbol" pitchFamily="18" charset="2"/>
              </a:rPr>
              <a:t>ecombination </a:t>
            </a:r>
            <a:r>
              <a:rPr lang="en-US" dirty="0" smtClean="0">
                <a:sym typeface="Symbol" pitchFamily="18" charset="2"/>
              </a:rPr>
              <a:t>of quarks into mesons and baryons?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>
              <a:buNone/>
            </a:pPr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Qualitatively similar to recombination in atomic physics.</a:t>
            </a:r>
            <a:endParaRPr lang="en-US" dirty="0"/>
          </a:p>
          <a:p>
            <a:r>
              <a:rPr lang="en-US" dirty="0" smtClean="0"/>
              <a:t>Here: instantaneous recombination of constituent quark-like </a:t>
            </a:r>
            <a:r>
              <a:rPr lang="en-US" dirty="0" err="1" smtClean="0"/>
              <a:t>partons</a:t>
            </a:r>
            <a:r>
              <a:rPr lang="en-US" dirty="0" smtClean="0"/>
              <a:t> to stable hadrons and resonances.</a:t>
            </a:r>
            <a:endParaRPr lang="en-US" dirty="0"/>
          </a:p>
          <a:p>
            <a:r>
              <a:rPr lang="en-US" dirty="0" smtClean="0"/>
              <a:t>Recombination models started in the 70s, were only successful in niches:</a:t>
            </a:r>
          </a:p>
          <a:p>
            <a:pPr lvl="1"/>
            <a:r>
              <a:rPr lang="en-US" dirty="0" smtClean="0"/>
              <a:t>Exclusive processes </a:t>
            </a:r>
          </a:p>
          <a:p>
            <a:pPr lvl="1"/>
            <a:r>
              <a:rPr lang="en-US" dirty="0" smtClean="0"/>
              <a:t>Leading particle effect</a:t>
            </a:r>
          </a:p>
          <a:p>
            <a:pPr lvl="1"/>
            <a:r>
              <a:rPr lang="en-US" dirty="0" smtClean="0"/>
              <a:t>Since 2000: heavy ion physics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04206" y="2409839"/>
            <a:ext cx="2519362" cy="719137"/>
            <a:chOff x="3968" y="2886"/>
            <a:chExt cx="1587" cy="453"/>
          </a:xfrm>
        </p:grpSpPr>
        <p:sp>
          <p:nvSpPr>
            <p:cNvPr id="420869" name="Oval 5"/>
            <p:cNvSpPr>
              <a:spLocks noChangeArrowheads="1"/>
            </p:cNvSpPr>
            <p:nvPr/>
          </p:nvSpPr>
          <p:spPr bwMode="auto">
            <a:xfrm>
              <a:off x="4920" y="2886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285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70" name="Oval 6"/>
            <p:cNvSpPr>
              <a:spLocks noChangeArrowheads="1"/>
            </p:cNvSpPr>
            <p:nvPr/>
          </p:nvSpPr>
          <p:spPr bwMode="auto">
            <a:xfrm>
              <a:off x="5283" y="3067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285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71" name="Oval 7"/>
            <p:cNvSpPr>
              <a:spLocks noChangeArrowheads="1"/>
            </p:cNvSpPr>
            <p:nvPr/>
          </p:nvSpPr>
          <p:spPr bwMode="auto">
            <a:xfrm>
              <a:off x="4966" y="3022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72" name="Oval 8"/>
            <p:cNvSpPr>
              <a:spLocks noChangeArrowheads="1"/>
            </p:cNvSpPr>
            <p:nvPr/>
          </p:nvSpPr>
          <p:spPr bwMode="auto">
            <a:xfrm>
              <a:off x="5057" y="293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73" name="Oval 9"/>
            <p:cNvSpPr>
              <a:spLocks noChangeArrowheads="1"/>
            </p:cNvSpPr>
            <p:nvPr/>
          </p:nvSpPr>
          <p:spPr bwMode="auto">
            <a:xfrm>
              <a:off x="5057" y="3067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74" name="Oval 10"/>
            <p:cNvSpPr>
              <a:spLocks noChangeArrowheads="1"/>
            </p:cNvSpPr>
            <p:nvPr/>
          </p:nvSpPr>
          <p:spPr bwMode="auto">
            <a:xfrm>
              <a:off x="5419" y="3113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75" name="Oval 11"/>
            <p:cNvSpPr>
              <a:spLocks noChangeArrowheads="1"/>
            </p:cNvSpPr>
            <p:nvPr/>
          </p:nvSpPr>
          <p:spPr bwMode="auto">
            <a:xfrm>
              <a:off x="5374" y="3249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76" name="Line 12"/>
            <p:cNvSpPr>
              <a:spLocks noChangeShapeType="1"/>
            </p:cNvSpPr>
            <p:nvPr/>
          </p:nvSpPr>
          <p:spPr bwMode="auto">
            <a:xfrm>
              <a:off x="3968" y="3067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 anchorCtr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64343" y="2552714"/>
            <a:ext cx="576263" cy="647700"/>
            <a:chOff x="3061" y="3021"/>
            <a:chExt cx="363" cy="408"/>
          </a:xfrm>
        </p:grpSpPr>
        <p:sp>
          <p:nvSpPr>
            <p:cNvPr id="420878" name="Oval 14"/>
            <p:cNvSpPr>
              <a:spLocks noChangeArrowheads="1"/>
            </p:cNvSpPr>
            <p:nvPr/>
          </p:nvSpPr>
          <p:spPr bwMode="auto">
            <a:xfrm>
              <a:off x="3061" y="3021"/>
              <a:ext cx="227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79" name="Oval 15"/>
            <p:cNvSpPr>
              <a:spLocks noChangeArrowheads="1"/>
            </p:cNvSpPr>
            <p:nvPr/>
          </p:nvSpPr>
          <p:spPr bwMode="auto">
            <a:xfrm>
              <a:off x="3288" y="3203"/>
              <a:ext cx="136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45206" y="2265376"/>
            <a:ext cx="1944687" cy="1077913"/>
            <a:chOff x="692654" y="4803203"/>
            <a:chExt cx="1944687" cy="1077913"/>
          </a:xfrm>
        </p:grpSpPr>
        <p:sp>
          <p:nvSpPr>
            <p:cNvPr id="420881" name="Oval 17"/>
            <p:cNvSpPr>
              <a:spLocks noChangeArrowheads="1"/>
            </p:cNvSpPr>
            <p:nvPr/>
          </p:nvSpPr>
          <p:spPr bwMode="auto">
            <a:xfrm>
              <a:off x="838704" y="48730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82" name="Oval 18"/>
            <p:cNvSpPr>
              <a:spLocks noChangeArrowheads="1"/>
            </p:cNvSpPr>
            <p:nvPr/>
          </p:nvSpPr>
          <p:spPr bwMode="auto">
            <a:xfrm>
              <a:off x="983166" y="51619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83" name="Oval 19"/>
            <p:cNvSpPr>
              <a:spLocks noChangeArrowheads="1"/>
            </p:cNvSpPr>
            <p:nvPr/>
          </p:nvSpPr>
          <p:spPr bwMode="auto">
            <a:xfrm>
              <a:off x="1126041" y="48730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84" name="Oval 20"/>
            <p:cNvSpPr>
              <a:spLocks noChangeArrowheads="1"/>
            </p:cNvSpPr>
            <p:nvPr/>
          </p:nvSpPr>
          <p:spPr bwMode="auto">
            <a:xfrm>
              <a:off x="838704" y="50889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85" name="Oval 21"/>
            <p:cNvSpPr>
              <a:spLocks noChangeArrowheads="1"/>
            </p:cNvSpPr>
            <p:nvPr/>
          </p:nvSpPr>
          <p:spPr bwMode="auto">
            <a:xfrm>
              <a:off x="694241" y="49460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86" name="Oval 22"/>
            <p:cNvSpPr>
              <a:spLocks noChangeArrowheads="1"/>
            </p:cNvSpPr>
            <p:nvPr/>
          </p:nvSpPr>
          <p:spPr bwMode="auto">
            <a:xfrm>
              <a:off x="1270504" y="50175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87" name="Oval 23"/>
            <p:cNvSpPr>
              <a:spLocks noChangeArrowheads="1"/>
            </p:cNvSpPr>
            <p:nvPr/>
          </p:nvSpPr>
          <p:spPr bwMode="auto">
            <a:xfrm>
              <a:off x="1054604" y="50175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88" name="Oval 24"/>
            <p:cNvSpPr>
              <a:spLocks noChangeArrowheads="1"/>
            </p:cNvSpPr>
            <p:nvPr/>
          </p:nvSpPr>
          <p:spPr bwMode="auto">
            <a:xfrm>
              <a:off x="1413379" y="5019103"/>
              <a:ext cx="73025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89" name="Oval 25"/>
            <p:cNvSpPr>
              <a:spLocks noChangeArrowheads="1"/>
            </p:cNvSpPr>
            <p:nvPr/>
          </p:nvSpPr>
          <p:spPr bwMode="auto">
            <a:xfrm>
              <a:off x="1629279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90" name="Oval 26"/>
            <p:cNvSpPr>
              <a:spLocks noChangeArrowheads="1"/>
            </p:cNvSpPr>
            <p:nvPr/>
          </p:nvSpPr>
          <p:spPr bwMode="auto">
            <a:xfrm>
              <a:off x="1629279" y="51635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91" name="Oval 27"/>
            <p:cNvSpPr>
              <a:spLocks noChangeArrowheads="1"/>
            </p:cNvSpPr>
            <p:nvPr/>
          </p:nvSpPr>
          <p:spPr bwMode="auto">
            <a:xfrm>
              <a:off x="1484816" y="5235003"/>
              <a:ext cx="73025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92" name="Oval 28"/>
            <p:cNvSpPr>
              <a:spLocks noChangeArrowheads="1"/>
            </p:cNvSpPr>
            <p:nvPr/>
          </p:nvSpPr>
          <p:spPr bwMode="auto">
            <a:xfrm>
              <a:off x="1845179" y="48746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93" name="Oval 29"/>
            <p:cNvSpPr>
              <a:spLocks noChangeArrowheads="1"/>
            </p:cNvSpPr>
            <p:nvPr/>
          </p:nvSpPr>
          <p:spPr bwMode="auto">
            <a:xfrm>
              <a:off x="1557841" y="48746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94" name="Oval 30"/>
            <p:cNvSpPr>
              <a:spLocks noChangeArrowheads="1"/>
            </p:cNvSpPr>
            <p:nvPr/>
          </p:nvSpPr>
          <p:spPr bwMode="auto">
            <a:xfrm>
              <a:off x="1918204" y="52350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95" name="Oval 31"/>
            <p:cNvSpPr>
              <a:spLocks noChangeArrowheads="1"/>
            </p:cNvSpPr>
            <p:nvPr/>
          </p:nvSpPr>
          <p:spPr bwMode="auto">
            <a:xfrm>
              <a:off x="1989641" y="50191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96" name="Oval 32"/>
            <p:cNvSpPr>
              <a:spLocks noChangeArrowheads="1"/>
            </p:cNvSpPr>
            <p:nvPr/>
          </p:nvSpPr>
          <p:spPr bwMode="auto">
            <a:xfrm>
              <a:off x="1773741" y="50191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97" name="Oval 33"/>
            <p:cNvSpPr>
              <a:spLocks noChangeArrowheads="1"/>
            </p:cNvSpPr>
            <p:nvPr/>
          </p:nvSpPr>
          <p:spPr bwMode="auto">
            <a:xfrm>
              <a:off x="1341941" y="51635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98" name="Oval 34"/>
            <p:cNvSpPr>
              <a:spLocks noChangeArrowheads="1"/>
            </p:cNvSpPr>
            <p:nvPr/>
          </p:nvSpPr>
          <p:spPr bwMode="auto">
            <a:xfrm>
              <a:off x="1413379" y="54509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899" name="Oval 35"/>
            <p:cNvSpPr>
              <a:spLocks noChangeArrowheads="1"/>
            </p:cNvSpPr>
            <p:nvPr/>
          </p:nvSpPr>
          <p:spPr bwMode="auto">
            <a:xfrm>
              <a:off x="1845179" y="54509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00" name="Oval 36"/>
            <p:cNvSpPr>
              <a:spLocks noChangeArrowheads="1"/>
            </p:cNvSpPr>
            <p:nvPr/>
          </p:nvSpPr>
          <p:spPr bwMode="auto">
            <a:xfrm>
              <a:off x="1845179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01" name="Oval 37"/>
            <p:cNvSpPr>
              <a:spLocks noChangeArrowheads="1"/>
            </p:cNvSpPr>
            <p:nvPr/>
          </p:nvSpPr>
          <p:spPr bwMode="auto">
            <a:xfrm>
              <a:off x="2061079" y="53794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02" name="Oval 38"/>
            <p:cNvSpPr>
              <a:spLocks noChangeArrowheads="1"/>
            </p:cNvSpPr>
            <p:nvPr/>
          </p:nvSpPr>
          <p:spPr bwMode="auto">
            <a:xfrm>
              <a:off x="1629279" y="55223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03" name="Oval 39"/>
            <p:cNvSpPr>
              <a:spLocks noChangeArrowheads="1"/>
            </p:cNvSpPr>
            <p:nvPr/>
          </p:nvSpPr>
          <p:spPr bwMode="auto">
            <a:xfrm>
              <a:off x="837116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04" name="Oval 40"/>
            <p:cNvSpPr>
              <a:spLocks noChangeArrowheads="1"/>
            </p:cNvSpPr>
            <p:nvPr/>
          </p:nvSpPr>
          <p:spPr bwMode="auto">
            <a:xfrm>
              <a:off x="981579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05" name="Oval 41"/>
            <p:cNvSpPr>
              <a:spLocks noChangeArrowheads="1"/>
            </p:cNvSpPr>
            <p:nvPr/>
          </p:nvSpPr>
          <p:spPr bwMode="auto">
            <a:xfrm>
              <a:off x="1124454" y="53064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06" name="Oval 42"/>
            <p:cNvSpPr>
              <a:spLocks noChangeArrowheads="1"/>
            </p:cNvSpPr>
            <p:nvPr/>
          </p:nvSpPr>
          <p:spPr bwMode="auto">
            <a:xfrm>
              <a:off x="837116" y="55223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07" name="Oval 43"/>
            <p:cNvSpPr>
              <a:spLocks noChangeArrowheads="1"/>
            </p:cNvSpPr>
            <p:nvPr/>
          </p:nvSpPr>
          <p:spPr bwMode="auto">
            <a:xfrm>
              <a:off x="692654" y="53794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08" name="Oval 44"/>
            <p:cNvSpPr>
              <a:spLocks noChangeArrowheads="1"/>
            </p:cNvSpPr>
            <p:nvPr/>
          </p:nvSpPr>
          <p:spPr bwMode="auto">
            <a:xfrm>
              <a:off x="1268916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09" name="Oval 45"/>
            <p:cNvSpPr>
              <a:spLocks noChangeArrowheads="1"/>
            </p:cNvSpPr>
            <p:nvPr/>
          </p:nvSpPr>
          <p:spPr bwMode="auto">
            <a:xfrm>
              <a:off x="1053016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10" name="Oval 46"/>
            <p:cNvSpPr>
              <a:spLocks noChangeArrowheads="1"/>
            </p:cNvSpPr>
            <p:nvPr/>
          </p:nvSpPr>
          <p:spPr bwMode="auto">
            <a:xfrm>
              <a:off x="2134104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11" name="Oval 47"/>
            <p:cNvSpPr>
              <a:spLocks noChangeArrowheads="1"/>
            </p:cNvSpPr>
            <p:nvPr/>
          </p:nvSpPr>
          <p:spPr bwMode="auto">
            <a:xfrm>
              <a:off x="2278566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12" name="Oval 48"/>
            <p:cNvSpPr>
              <a:spLocks noChangeArrowheads="1"/>
            </p:cNvSpPr>
            <p:nvPr/>
          </p:nvSpPr>
          <p:spPr bwMode="auto">
            <a:xfrm>
              <a:off x="2421441" y="53064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13" name="Oval 49"/>
            <p:cNvSpPr>
              <a:spLocks noChangeArrowheads="1"/>
            </p:cNvSpPr>
            <p:nvPr/>
          </p:nvSpPr>
          <p:spPr bwMode="auto">
            <a:xfrm>
              <a:off x="2134104" y="55223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14" name="Oval 50"/>
            <p:cNvSpPr>
              <a:spLocks noChangeArrowheads="1"/>
            </p:cNvSpPr>
            <p:nvPr/>
          </p:nvSpPr>
          <p:spPr bwMode="auto">
            <a:xfrm>
              <a:off x="1989641" y="53794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15" name="Oval 51"/>
            <p:cNvSpPr>
              <a:spLocks noChangeArrowheads="1"/>
            </p:cNvSpPr>
            <p:nvPr/>
          </p:nvSpPr>
          <p:spPr bwMode="auto">
            <a:xfrm>
              <a:off x="2565904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16" name="Oval 52"/>
            <p:cNvSpPr>
              <a:spLocks noChangeArrowheads="1"/>
            </p:cNvSpPr>
            <p:nvPr/>
          </p:nvSpPr>
          <p:spPr bwMode="auto">
            <a:xfrm>
              <a:off x="2350004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17" name="Oval 53"/>
            <p:cNvSpPr>
              <a:spLocks noChangeArrowheads="1"/>
            </p:cNvSpPr>
            <p:nvPr/>
          </p:nvSpPr>
          <p:spPr bwMode="auto">
            <a:xfrm>
              <a:off x="2134104" y="48032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18" name="Oval 54"/>
            <p:cNvSpPr>
              <a:spLocks noChangeArrowheads="1"/>
            </p:cNvSpPr>
            <p:nvPr/>
          </p:nvSpPr>
          <p:spPr bwMode="auto">
            <a:xfrm>
              <a:off x="2278566" y="509212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19" name="Oval 55"/>
            <p:cNvSpPr>
              <a:spLocks noChangeArrowheads="1"/>
            </p:cNvSpPr>
            <p:nvPr/>
          </p:nvSpPr>
          <p:spPr bwMode="auto">
            <a:xfrm>
              <a:off x="2421441" y="48032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20" name="Oval 56"/>
            <p:cNvSpPr>
              <a:spLocks noChangeArrowheads="1"/>
            </p:cNvSpPr>
            <p:nvPr/>
          </p:nvSpPr>
          <p:spPr bwMode="auto">
            <a:xfrm>
              <a:off x="2134104" y="50191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21" name="Oval 57"/>
            <p:cNvSpPr>
              <a:spLocks noChangeArrowheads="1"/>
            </p:cNvSpPr>
            <p:nvPr/>
          </p:nvSpPr>
          <p:spPr bwMode="auto">
            <a:xfrm>
              <a:off x="1989641" y="487622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22" name="Oval 58"/>
            <p:cNvSpPr>
              <a:spLocks noChangeArrowheads="1"/>
            </p:cNvSpPr>
            <p:nvPr/>
          </p:nvSpPr>
          <p:spPr bwMode="auto">
            <a:xfrm>
              <a:off x="2565904" y="49476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23" name="Oval 59"/>
            <p:cNvSpPr>
              <a:spLocks noChangeArrowheads="1"/>
            </p:cNvSpPr>
            <p:nvPr/>
          </p:nvSpPr>
          <p:spPr bwMode="auto">
            <a:xfrm>
              <a:off x="2350004" y="49476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24" name="Oval 60"/>
            <p:cNvSpPr>
              <a:spLocks noChangeArrowheads="1"/>
            </p:cNvSpPr>
            <p:nvPr/>
          </p:nvSpPr>
          <p:spPr bwMode="auto">
            <a:xfrm>
              <a:off x="1054604" y="50889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25" name="Oval 61"/>
            <p:cNvSpPr>
              <a:spLocks noChangeArrowheads="1"/>
            </p:cNvSpPr>
            <p:nvPr/>
          </p:nvSpPr>
          <p:spPr bwMode="auto">
            <a:xfrm>
              <a:off x="1199066" y="53778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26" name="Oval 62"/>
            <p:cNvSpPr>
              <a:spLocks noChangeArrowheads="1"/>
            </p:cNvSpPr>
            <p:nvPr/>
          </p:nvSpPr>
          <p:spPr bwMode="auto">
            <a:xfrm>
              <a:off x="1341941" y="50889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27" name="Oval 63"/>
            <p:cNvSpPr>
              <a:spLocks noChangeArrowheads="1"/>
            </p:cNvSpPr>
            <p:nvPr/>
          </p:nvSpPr>
          <p:spPr bwMode="auto">
            <a:xfrm>
              <a:off x="1054604" y="53048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28" name="Oval 64"/>
            <p:cNvSpPr>
              <a:spLocks noChangeArrowheads="1"/>
            </p:cNvSpPr>
            <p:nvPr/>
          </p:nvSpPr>
          <p:spPr bwMode="auto">
            <a:xfrm>
              <a:off x="910141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29" name="Oval 65"/>
            <p:cNvSpPr>
              <a:spLocks noChangeArrowheads="1"/>
            </p:cNvSpPr>
            <p:nvPr/>
          </p:nvSpPr>
          <p:spPr bwMode="auto">
            <a:xfrm>
              <a:off x="1486404" y="52334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30" name="Oval 66"/>
            <p:cNvSpPr>
              <a:spLocks noChangeArrowheads="1"/>
            </p:cNvSpPr>
            <p:nvPr/>
          </p:nvSpPr>
          <p:spPr bwMode="auto">
            <a:xfrm>
              <a:off x="1270504" y="52334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31" name="Oval 67"/>
            <p:cNvSpPr>
              <a:spLocks noChangeArrowheads="1"/>
            </p:cNvSpPr>
            <p:nvPr/>
          </p:nvSpPr>
          <p:spPr bwMode="auto">
            <a:xfrm>
              <a:off x="1270504" y="53048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32" name="Oval 68"/>
            <p:cNvSpPr>
              <a:spLocks noChangeArrowheads="1"/>
            </p:cNvSpPr>
            <p:nvPr/>
          </p:nvSpPr>
          <p:spPr bwMode="auto">
            <a:xfrm>
              <a:off x="1414966" y="55937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33" name="Oval 69"/>
            <p:cNvSpPr>
              <a:spLocks noChangeArrowheads="1"/>
            </p:cNvSpPr>
            <p:nvPr/>
          </p:nvSpPr>
          <p:spPr bwMode="auto">
            <a:xfrm>
              <a:off x="1845179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34" name="Oval 70"/>
            <p:cNvSpPr>
              <a:spLocks noChangeArrowheads="1"/>
            </p:cNvSpPr>
            <p:nvPr/>
          </p:nvSpPr>
          <p:spPr bwMode="auto">
            <a:xfrm>
              <a:off x="1270504" y="55207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35" name="Oval 71"/>
            <p:cNvSpPr>
              <a:spLocks noChangeArrowheads="1"/>
            </p:cNvSpPr>
            <p:nvPr/>
          </p:nvSpPr>
          <p:spPr bwMode="auto">
            <a:xfrm>
              <a:off x="1126041" y="53778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36" name="Oval 72"/>
            <p:cNvSpPr>
              <a:spLocks noChangeArrowheads="1"/>
            </p:cNvSpPr>
            <p:nvPr/>
          </p:nvSpPr>
          <p:spPr bwMode="auto">
            <a:xfrm>
              <a:off x="1702304" y="54493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37" name="Oval 73"/>
            <p:cNvSpPr>
              <a:spLocks noChangeArrowheads="1"/>
            </p:cNvSpPr>
            <p:nvPr/>
          </p:nvSpPr>
          <p:spPr bwMode="auto">
            <a:xfrm>
              <a:off x="1486404" y="54493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38" name="Oval 74"/>
            <p:cNvSpPr>
              <a:spLocks noChangeArrowheads="1"/>
            </p:cNvSpPr>
            <p:nvPr/>
          </p:nvSpPr>
          <p:spPr bwMode="auto">
            <a:xfrm>
              <a:off x="1486404" y="55207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39" name="Oval 75"/>
            <p:cNvSpPr>
              <a:spLocks noChangeArrowheads="1"/>
            </p:cNvSpPr>
            <p:nvPr/>
          </p:nvSpPr>
          <p:spPr bwMode="auto">
            <a:xfrm>
              <a:off x="1630866" y="58096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40" name="Oval 76"/>
            <p:cNvSpPr>
              <a:spLocks noChangeArrowheads="1"/>
            </p:cNvSpPr>
            <p:nvPr/>
          </p:nvSpPr>
          <p:spPr bwMode="auto">
            <a:xfrm>
              <a:off x="2061079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41" name="Oval 77"/>
            <p:cNvSpPr>
              <a:spLocks noChangeArrowheads="1"/>
            </p:cNvSpPr>
            <p:nvPr/>
          </p:nvSpPr>
          <p:spPr bwMode="auto">
            <a:xfrm>
              <a:off x="1486404" y="57366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42" name="Oval 78"/>
            <p:cNvSpPr>
              <a:spLocks noChangeArrowheads="1"/>
            </p:cNvSpPr>
            <p:nvPr/>
          </p:nvSpPr>
          <p:spPr bwMode="auto">
            <a:xfrm>
              <a:off x="1341941" y="55937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43" name="Oval 79"/>
            <p:cNvSpPr>
              <a:spLocks noChangeArrowheads="1"/>
            </p:cNvSpPr>
            <p:nvPr/>
          </p:nvSpPr>
          <p:spPr bwMode="auto">
            <a:xfrm>
              <a:off x="1918204" y="56652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944" name="Oval 80"/>
            <p:cNvSpPr>
              <a:spLocks noChangeArrowheads="1"/>
            </p:cNvSpPr>
            <p:nvPr/>
          </p:nvSpPr>
          <p:spPr bwMode="auto">
            <a:xfrm>
              <a:off x="1702304" y="56652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8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6537"/>
            <a:ext cx="5630650" cy="472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ym typeface="Symbol" panose="05050102010706020507" pitchFamily="18" charset="2"/>
              </a:rPr>
              <a:t>Exclusive processes: recombination of all beam </a:t>
            </a:r>
            <a:r>
              <a:rPr lang="en-US" dirty="0" err="1" smtClean="0">
                <a:sym typeface="Symbol" panose="05050102010706020507" pitchFamily="18" charset="2"/>
              </a:rPr>
              <a:t>partons</a:t>
            </a:r>
            <a:r>
              <a:rPr lang="en-US" dirty="0" smtClean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  <a:defRPr/>
            </a:pPr>
            <a:endParaRPr lang="en-US" dirty="0" smtClean="0"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dirty="0" smtClean="0">
                <a:sym typeface="Symbol" panose="05050102010706020507" pitchFamily="18" charset="2"/>
              </a:rPr>
              <a:t>Leading particle effect: recombination of produced </a:t>
            </a:r>
            <a:r>
              <a:rPr lang="en-US" dirty="0" err="1" smtClean="0">
                <a:sym typeface="Symbol" panose="05050102010706020507" pitchFamily="18" charset="2"/>
              </a:rPr>
              <a:t>partons</a:t>
            </a:r>
            <a:r>
              <a:rPr lang="en-US" dirty="0" smtClean="0">
                <a:sym typeface="Symbol" panose="05050102010706020507" pitchFamily="18" charset="2"/>
              </a:rPr>
              <a:t> with beam </a:t>
            </a:r>
            <a:r>
              <a:rPr lang="en-US" dirty="0" err="1" smtClean="0">
                <a:sym typeface="Symbol" panose="05050102010706020507" pitchFamily="18" charset="2"/>
              </a:rPr>
              <a:t>partons</a:t>
            </a: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dirty="0" smtClean="0">
                <a:sym typeface="Symbol" panose="05050102010706020507" pitchFamily="18" charset="2"/>
              </a:rPr>
              <a:t>Charm-strange correlations in heavy ion collisions: strangeness enhancement seen in D</a:t>
            </a:r>
            <a:r>
              <a:rPr lang="en-US" baseline="-25000" dirty="0" smtClean="0">
                <a:sym typeface="Symbol" panose="05050102010706020507" pitchFamily="18" charset="2"/>
              </a:rPr>
              <a:t>s</a:t>
            </a:r>
            <a:r>
              <a:rPr lang="en-US" dirty="0" smtClean="0">
                <a:sym typeface="Symbol" panose="05050102010706020507" pitchFamily="18" charset="2"/>
              </a:rPr>
              <a:t>.</a:t>
            </a: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/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    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Recombination</a:t>
            </a:r>
            <a:endParaRPr lang="en-US" dirty="0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528272" y="1758021"/>
            <a:ext cx="327025" cy="10525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8133234" y="1765958"/>
            <a:ext cx="327025" cy="10525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010747" y="2294596"/>
            <a:ext cx="5095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8460259" y="2291421"/>
            <a:ext cx="5095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6794972" y="1931058"/>
            <a:ext cx="137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844184" y="2264433"/>
            <a:ext cx="1277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6823547" y="2537483"/>
            <a:ext cx="1330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rot="15501200">
            <a:off x="7006110" y="1338920"/>
            <a:ext cx="698500" cy="168275"/>
          </a:xfrm>
          <a:custGeom>
            <a:avLst/>
            <a:gdLst>
              <a:gd name="T0" fmla="*/ 33 w 4222"/>
              <a:gd name="T1" fmla="*/ 119 h 581"/>
              <a:gd name="T2" fmla="*/ 364 w 4222"/>
              <a:gd name="T3" fmla="*/ 86 h 581"/>
              <a:gd name="T4" fmla="*/ 446 w 4222"/>
              <a:gd name="T5" fmla="*/ 249 h 581"/>
              <a:gd name="T6" fmla="*/ 500 w 4222"/>
              <a:gd name="T7" fmla="*/ 336 h 581"/>
              <a:gd name="T8" fmla="*/ 538 w 4222"/>
              <a:gd name="T9" fmla="*/ 374 h 581"/>
              <a:gd name="T10" fmla="*/ 609 w 4222"/>
              <a:gd name="T11" fmla="*/ 461 h 581"/>
              <a:gd name="T12" fmla="*/ 930 w 4222"/>
              <a:gd name="T13" fmla="*/ 494 h 581"/>
              <a:gd name="T14" fmla="*/ 978 w 4222"/>
              <a:gd name="T15" fmla="*/ 456 h 581"/>
              <a:gd name="T16" fmla="*/ 1060 w 4222"/>
              <a:gd name="T17" fmla="*/ 364 h 581"/>
              <a:gd name="T18" fmla="*/ 1163 w 4222"/>
              <a:gd name="T19" fmla="*/ 124 h 581"/>
              <a:gd name="T20" fmla="*/ 1228 w 4222"/>
              <a:gd name="T21" fmla="*/ 54 h 581"/>
              <a:gd name="T22" fmla="*/ 1538 w 4222"/>
              <a:gd name="T23" fmla="*/ 97 h 581"/>
              <a:gd name="T24" fmla="*/ 1587 w 4222"/>
              <a:gd name="T25" fmla="*/ 157 h 581"/>
              <a:gd name="T26" fmla="*/ 1609 w 4222"/>
              <a:gd name="T27" fmla="*/ 195 h 581"/>
              <a:gd name="T28" fmla="*/ 1685 w 4222"/>
              <a:gd name="T29" fmla="*/ 374 h 581"/>
              <a:gd name="T30" fmla="*/ 1766 w 4222"/>
              <a:gd name="T31" fmla="*/ 494 h 581"/>
              <a:gd name="T32" fmla="*/ 1848 w 4222"/>
              <a:gd name="T33" fmla="*/ 527 h 581"/>
              <a:gd name="T34" fmla="*/ 2082 w 4222"/>
              <a:gd name="T35" fmla="*/ 467 h 581"/>
              <a:gd name="T36" fmla="*/ 2120 w 4222"/>
              <a:gd name="T37" fmla="*/ 429 h 581"/>
              <a:gd name="T38" fmla="*/ 2174 w 4222"/>
              <a:gd name="T39" fmla="*/ 374 h 581"/>
              <a:gd name="T40" fmla="*/ 2239 w 4222"/>
              <a:gd name="T41" fmla="*/ 233 h 581"/>
              <a:gd name="T42" fmla="*/ 2391 w 4222"/>
              <a:gd name="T43" fmla="*/ 38 h 581"/>
              <a:gd name="T44" fmla="*/ 2859 w 4222"/>
              <a:gd name="T45" fmla="*/ 201 h 581"/>
              <a:gd name="T46" fmla="*/ 2891 w 4222"/>
              <a:gd name="T47" fmla="*/ 249 h 581"/>
              <a:gd name="T48" fmla="*/ 2940 w 4222"/>
              <a:gd name="T49" fmla="*/ 407 h 581"/>
              <a:gd name="T50" fmla="*/ 3092 w 4222"/>
              <a:gd name="T51" fmla="*/ 570 h 581"/>
              <a:gd name="T52" fmla="*/ 3348 w 4222"/>
              <a:gd name="T53" fmla="*/ 570 h 581"/>
              <a:gd name="T54" fmla="*/ 3489 w 4222"/>
              <a:gd name="T55" fmla="*/ 510 h 581"/>
              <a:gd name="T56" fmla="*/ 3527 w 4222"/>
              <a:gd name="T57" fmla="*/ 434 h 581"/>
              <a:gd name="T58" fmla="*/ 3554 w 4222"/>
              <a:gd name="T59" fmla="*/ 369 h 581"/>
              <a:gd name="T60" fmla="*/ 3587 w 4222"/>
              <a:gd name="T61" fmla="*/ 282 h 581"/>
              <a:gd name="T62" fmla="*/ 3690 w 4222"/>
              <a:gd name="T63" fmla="*/ 108 h 581"/>
              <a:gd name="T64" fmla="*/ 3706 w 4222"/>
              <a:gd name="T65" fmla="*/ 76 h 581"/>
              <a:gd name="T66" fmla="*/ 3782 w 4222"/>
              <a:gd name="T67" fmla="*/ 0 h 581"/>
              <a:gd name="T68" fmla="*/ 4092 w 4222"/>
              <a:gd name="T69" fmla="*/ 32 h 581"/>
              <a:gd name="T70" fmla="*/ 4146 w 4222"/>
              <a:gd name="T71" fmla="*/ 130 h 581"/>
              <a:gd name="T72" fmla="*/ 4206 w 4222"/>
              <a:gd name="T73" fmla="*/ 217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22" h="581">
                <a:moveTo>
                  <a:pt x="0" y="233"/>
                </a:moveTo>
                <a:cubicBezTo>
                  <a:pt x="14" y="195"/>
                  <a:pt x="9" y="153"/>
                  <a:pt x="33" y="119"/>
                </a:cubicBezTo>
                <a:cubicBezTo>
                  <a:pt x="42" y="90"/>
                  <a:pt x="47" y="81"/>
                  <a:pt x="76" y="70"/>
                </a:cubicBezTo>
                <a:cubicBezTo>
                  <a:pt x="251" y="75"/>
                  <a:pt x="251" y="73"/>
                  <a:pt x="364" y="86"/>
                </a:cubicBezTo>
                <a:cubicBezTo>
                  <a:pt x="379" y="110"/>
                  <a:pt x="388" y="131"/>
                  <a:pt x="408" y="152"/>
                </a:cubicBezTo>
                <a:cubicBezTo>
                  <a:pt x="413" y="215"/>
                  <a:pt x="402" y="221"/>
                  <a:pt x="446" y="249"/>
                </a:cubicBezTo>
                <a:cubicBezTo>
                  <a:pt x="449" y="269"/>
                  <a:pt x="451" y="300"/>
                  <a:pt x="468" y="315"/>
                </a:cubicBezTo>
                <a:cubicBezTo>
                  <a:pt x="478" y="323"/>
                  <a:pt x="491" y="327"/>
                  <a:pt x="500" y="336"/>
                </a:cubicBezTo>
                <a:cubicBezTo>
                  <a:pt x="506" y="342"/>
                  <a:pt x="511" y="347"/>
                  <a:pt x="517" y="353"/>
                </a:cubicBezTo>
                <a:cubicBezTo>
                  <a:pt x="530" y="396"/>
                  <a:pt x="510" y="346"/>
                  <a:pt x="538" y="374"/>
                </a:cubicBezTo>
                <a:cubicBezTo>
                  <a:pt x="547" y="383"/>
                  <a:pt x="560" y="407"/>
                  <a:pt x="560" y="407"/>
                </a:cubicBezTo>
                <a:cubicBezTo>
                  <a:pt x="568" y="434"/>
                  <a:pt x="581" y="452"/>
                  <a:pt x="609" y="461"/>
                </a:cubicBezTo>
                <a:cubicBezTo>
                  <a:pt x="631" y="476"/>
                  <a:pt x="649" y="491"/>
                  <a:pt x="674" y="499"/>
                </a:cubicBezTo>
                <a:cubicBezTo>
                  <a:pt x="748" y="550"/>
                  <a:pt x="848" y="518"/>
                  <a:pt x="930" y="494"/>
                </a:cubicBezTo>
                <a:cubicBezTo>
                  <a:pt x="942" y="486"/>
                  <a:pt x="957" y="481"/>
                  <a:pt x="968" y="472"/>
                </a:cubicBezTo>
                <a:cubicBezTo>
                  <a:pt x="973" y="468"/>
                  <a:pt x="974" y="461"/>
                  <a:pt x="978" y="456"/>
                </a:cubicBezTo>
                <a:cubicBezTo>
                  <a:pt x="992" y="439"/>
                  <a:pt x="1012" y="428"/>
                  <a:pt x="1027" y="412"/>
                </a:cubicBezTo>
                <a:cubicBezTo>
                  <a:pt x="1034" y="388"/>
                  <a:pt x="1039" y="377"/>
                  <a:pt x="1060" y="364"/>
                </a:cubicBezTo>
                <a:cubicBezTo>
                  <a:pt x="1068" y="337"/>
                  <a:pt x="1073" y="318"/>
                  <a:pt x="1093" y="298"/>
                </a:cubicBezTo>
                <a:cubicBezTo>
                  <a:pt x="1099" y="209"/>
                  <a:pt x="1090" y="174"/>
                  <a:pt x="1163" y="124"/>
                </a:cubicBezTo>
                <a:cubicBezTo>
                  <a:pt x="1174" y="108"/>
                  <a:pt x="1185" y="92"/>
                  <a:pt x="1196" y="76"/>
                </a:cubicBezTo>
                <a:cubicBezTo>
                  <a:pt x="1203" y="65"/>
                  <a:pt x="1228" y="54"/>
                  <a:pt x="1228" y="54"/>
                </a:cubicBezTo>
                <a:cubicBezTo>
                  <a:pt x="1306" y="56"/>
                  <a:pt x="1384" y="54"/>
                  <a:pt x="1462" y="59"/>
                </a:cubicBezTo>
                <a:cubicBezTo>
                  <a:pt x="1490" y="61"/>
                  <a:pt x="1538" y="97"/>
                  <a:pt x="1538" y="97"/>
                </a:cubicBezTo>
                <a:cubicBezTo>
                  <a:pt x="1550" y="116"/>
                  <a:pt x="1566" y="125"/>
                  <a:pt x="1582" y="141"/>
                </a:cubicBezTo>
                <a:cubicBezTo>
                  <a:pt x="1584" y="146"/>
                  <a:pt x="1584" y="153"/>
                  <a:pt x="1587" y="157"/>
                </a:cubicBezTo>
                <a:cubicBezTo>
                  <a:pt x="1591" y="162"/>
                  <a:pt x="1600" y="162"/>
                  <a:pt x="1603" y="168"/>
                </a:cubicBezTo>
                <a:cubicBezTo>
                  <a:pt x="1608" y="176"/>
                  <a:pt x="1607" y="186"/>
                  <a:pt x="1609" y="195"/>
                </a:cubicBezTo>
                <a:cubicBezTo>
                  <a:pt x="1617" y="228"/>
                  <a:pt x="1628" y="265"/>
                  <a:pt x="1647" y="293"/>
                </a:cubicBezTo>
                <a:cubicBezTo>
                  <a:pt x="1656" y="323"/>
                  <a:pt x="1662" y="351"/>
                  <a:pt x="1685" y="374"/>
                </a:cubicBezTo>
                <a:cubicBezTo>
                  <a:pt x="1692" y="397"/>
                  <a:pt x="1707" y="397"/>
                  <a:pt x="1717" y="418"/>
                </a:cubicBezTo>
                <a:cubicBezTo>
                  <a:pt x="1732" y="448"/>
                  <a:pt x="1739" y="472"/>
                  <a:pt x="1766" y="494"/>
                </a:cubicBezTo>
                <a:cubicBezTo>
                  <a:pt x="1772" y="499"/>
                  <a:pt x="1776" y="507"/>
                  <a:pt x="1783" y="510"/>
                </a:cubicBezTo>
                <a:cubicBezTo>
                  <a:pt x="1804" y="518"/>
                  <a:pt x="1827" y="519"/>
                  <a:pt x="1848" y="527"/>
                </a:cubicBezTo>
                <a:cubicBezTo>
                  <a:pt x="1901" y="525"/>
                  <a:pt x="1986" y="541"/>
                  <a:pt x="2038" y="505"/>
                </a:cubicBezTo>
                <a:cubicBezTo>
                  <a:pt x="2057" y="478"/>
                  <a:pt x="2043" y="493"/>
                  <a:pt x="2082" y="467"/>
                </a:cubicBezTo>
                <a:cubicBezTo>
                  <a:pt x="2093" y="460"/>
                  <a:pt x="2114" y="445"/>
                  <a:pt x="2114" y="445"/>
                </a:cubicBezTo>
                <a:cubicBezTo>
                  <a:pt x="2116" y="440"/>
                  <a:pt x="2116" y="433"/>
                  <a:pt x="2120" y="429"/>
                </a:cubicBezTo>
                <a:cubicBezTo>
                  <a:pt x="2129" y="420"/>
                  <a:pt x="2152" y="407"/>
                  <a:pt x="2152" y="407"/>
                </a:cubicBezTo>
                <a:cubicBezTo>
                  <a:pt x="2159" y="396"/>
                  <a:pt x="2170" y="387"/>
                  <a:pt x="2174" y="374"/>
                </a:cubicBezTo>
                <a:cubicBezTo>
                  <a:pt x="2184" y="342"/>
                  <a:pt x="2188" y="311"/>
                  <a:pt x="2206" y="282"/>
                </a:cubicBezTo>
                <a:cubicBezTo>
                  <a:pt x="2213" y="257"/>
                  <a:pt x="2218" y="248"/>
                  <a:pt x="2239" y="233"/>
                </a:cubicBezTo>
                <a:cubicBezTo>
                  <a:pt x="2257" y="186"/>
                  <a:pt x="2300" y="137"/>
                  <a:pt x="2342" y="108"/>
                </a:cubicBezTo>
                <a:cubicBezTo>
                  <a:pt x="2367" y="71"/>
                  <a:pt x="2342" y="53"/>
                  <a:pt x="2391" y="38"/>
                </a:cubicBezTo>
                <a:cubicBezTo>
                  <a:pt x="2541" y="41"/>
                  <a:pt x="2622" y="20"/>
                  <a:pt x="2734" y="86"/>
                </a:cubicBezTo>
                <a:cubicBezTo>
                  <a:pt x="2765" y="139"/>
                  <a:pt x="2804" y="173"/>
                  <a:pt x="2859" y="201"/>
                </a:cubicBezTo>
                <a:cubicBezTo>
                  <a:pt x="2866" y="212"/>
                  <a:pt x="2873" y="222"/>
                  <a:pt x="2880" y="233"/>
                </a:cubicBezTo>
                <a:cubicBezTo>
                  <a:pt x="2884" y="238"/>
                  <a:pt x="2887" y="244"/>
                  <a:pt x="2891" y="249"/>
                </a:cubicBezTo>
                <a:cubicBezTo>
                  <a:pt x="2895" y="255"/>
                  <a:pt x="2902" y="266"/>
                  <a:pt x="2902" y="266"/>
                </a:cubicBezTo>
                <a:cubicBezTo>
                  <a:pt x="2916" y="311"/>
                  <a:pt x="2930" y="360"/>
                  <a:pt x="2940" y="407"/>
                </a:cubicBezTo>
                <a:cubicBezTo>
                  <a:pt x="2950" y="455"/>
                  <a:pt x="2958" y="497"/>
                  <a:pt x="3011" y="516"/>
                </a:cubicBezTo>
                <a:cubicBezTo>
                  <a:pt x="3033" y="538"/>
                  <a:pt x="3059" y="565"/>
                  <a:pt x="3092" y="570"/>
                </a:cubicBezTo>
                <a:cubicBezTo>
                  <a:pt x="3123" y="575"/>
                  <a:pt x="3185" y="581"/>
                  <a:pt x="3185" y="581"/>
                </a:cubicBezTo>
                <a:cubicBezTo>
                  <a:pt x="3254" y="578"/>
                  <a:pt x="3288" y="579"/>
                  <a:pt x="3348" y="570"/>
                </a:cubicBezTo>
                <a:cubicBezTo>
                  <a:pt x="3386" y="564"/>
                  <a:pt x="3420" y="543"/>
                  <a:pt x="3456" y="532"/>
                </a:cubicBezTo>
                <a:cubicBezTo>
                  <a:pt x="3467" y="525"/>
                  <a:pt x="3478" y="517"/>
                  <a:pt x="3489" y="510"/>
                </a:cubicBezTo>
                <a:cubicBezTo>
                  <a:pt x="3498" y="504"/>
                  <a:pt x="3496" y="489"/>
                  <a:pt x="3500" y="478"/>
                </a:cubicBezTo>
                <a:cubicBezTo>
                  <a:pt x="3507" y="456"/>
                  <a:pt x="3507" y="448"/>
                  <a:pt x="3527" y="434"/>
                </a:cubicBezTo>
                <a:cubicBezTo>
                  <a:pt x="3533" y="415"/>
                  <a:pt x="3538" y="401"/>
                  <a:pt x="3549" y="385"/>
                </a:cubicBezTo>
                <a:cubicBezTo>
                  <a:pt x="3551" y="380"/>
                  <a:pt x="3551" y="373"/>
                  <a:pt x="3554" y="369"/>
                </a:cubicBezTo>
                <a:cubicBezTo>
                  <a:pt x="3558" y="364"/>
                  <a:pt x="3568" y="364"/>
                  <a:pt x="3570" y="358"/>
                </a:cubicBezTo>
                <a:cubicBezTo>
                  <a:pt x="3602" y="255"/>
                  <a:pt x="3556" y="326"/>
                  <a:pt x="3587" y="282"/>
                </a:cubicBezTo>
                <a:cubicBezTo>
                  <a:pt x="3595" y="255"/>
                  <a:pt x="3616" y="252"/>
                  <a:pt x="3641" y="244"/>
                </a:cubicBezTo>
                <a:cubicBezTo>
                  <a:pt x="3689" y="196"/>
                  <a:pt x="3656" y="157"/>
                  <a:pt x="3690" y="108"/>
                </a:cubicBezTo>
                <a:cubicBezTo>
                  <a:pt x="3692" y="103"/>
                  <a:pt x="3693" y="97"/>
                  <a:pt x="3695" y="92"/>
                </a:cubicBezTo>
                <a:cubicBezTo>
                  <a:pt x="3698" y="86"/>
                  <a:pt x="3704" y="82"/>
                  <a:pt x="3706" y="76"/>
                </a:cubicBezTo>
                <a:cubicBezTo>
                  <a:pt x="3716" y="51"/>
                  <a:pt x="3708" y="32"/>
                  <a:pt x="3733" y="16"/>
                </a:cubicBezTo>
                <a:cubicBezTo>
                  <a:pt x="3747" y="6"/>
                  <a:pt x="3782" y="0"/>
                  <a:pt x="3782" y="0"/>
                </a:cubicBezTo>
                <a:cubicBezTo>
                  <a:pt x="3867" y="3"/>
                  <a:pt x="3953" y="0"/>
                  <a:pt x="4038" y="10"/>
                </a:cubicBezTo>
                <a:cubicBezTo>
                  <a:pt x="4051" y="12"/>
                  <a:pt x="4077" y="29"/>
                  <a:pt x="4092" y="32"/>
                </a:cubicBezTo>
                <a:cubicBezTo>
                  <a:pt x="4104" y="49"/>
                  <a:pt x="4120" y="57"/>
                  <a:pt x="4130" y="76"/>
                </a:cubicBezTo>
                <a:cubicBezTo>
                  <a:pt x="4137" y="90"/>
                  <a:pt x="4135" y="119"/>
                  <a:pt x="4146" y="130"/>
                </a:cubicBezTo>
                <a:cubicBezTo>
                  <a:pt x="4155" y="139"/>
                  <a:pt x="4179" y="152"/>
                  <a:pt x="4179" y="152"/>
                </a:cubicBezTo>
                <a:cubicBezTo>
                  <a:pt x="4193" y="172"/>
                  <a:pt x="4199" y="194"/>
                  <a:pt x="4206" y="217"/>
                </a:cubicBezTo>
                <a:cubicBezTo>
                  <a:pt x="4212" y="275"/>
                  <a:pt x="4196" y="262"/>
                  <a:pt x="4222" y="27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136284" y="1792946"/>
            <a:ext cx="663575" cy="881062"/>
          </a:xfrm>
          <a:prstGeom prst="rect">
            <a:avLst/>
          </a:prstGeom>
          <a:solidFill>
            <a:srgbClr val="3366FF"/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0359"/>
              </p:ext>
            </p:extLst>
          </p:nvPr>
        </p:nvGraphicFramePr>
        <p:xfrm>
          <a:off x="2902226" y="1827834"/>
          <a:ext cx="1535506" cy="34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9" name="Equation" r:id="rId3" imgW="1117440" imgH="253800" progId="Equation.3">
                  <p:embed/>
                </p:oleObj>
              </mc:Choice>
              <mc:Fallback>
                <p:oleObj name="Equation" r:id="rId3" imgW="1117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226" y="1827834"/>
                        <a:ext cx="1535506" cy="348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777509" y="1846921"/>
            <a:ext cx="31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Myriad Web" pitchFamily="34" charset="0"/>
              </a:rPr>
              <a:t>u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804497" y="2178708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Myriad Web" pitchFamily="34" charset="0"/>
              </a:rPr>
              <a:t>u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6769572" y="2477158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Myriad Web" pitchFamily="34" charset="0"/>
              </a:rPr>
              <a:t>d</a:t>
            </a:r>
          </a:p>
        </p:txBody>
      </p:sp>
      <p:pic>
        <p:nvPicPr>
          <p:cNvPr id="25" name="Picture 15" descr="brajiam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10" y="3081334"/>
            <a:ext cx="3170237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288604"/>
              </p:ext>
            </p:extLst>
          </p:nvPr>
        </p:nvGraphicFramePr>
        <p:xfrm>
          <a:off x="6265540" y="3197531"/>
          <a:ext cx="2168869" cy="61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" name="Equation" r:id="rId6" imgW="1663560" imgH="469800" progId="Equation.3">
                  <p:embed/>
                </p:oleObj>
              </mc:Choice>
              <mc:Fallback>
                <p:oleObj name="Equation" r:id="rId6" imgW="1663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540" y="3197531"/>
                        <a:ext cx="2168869" cy="613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632" y="4029588"/>
            <a:ext cx="2966774" cy="28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Input: Parton Shower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05129" cy="4724400"/>
          </a:xfrm>
        </p:spPr>
        <p:txBody>
          <a:bodyPr/>
          <a:lstStyle/>
          <a:p>
            <a:r>
              <a:rPr lang="en-US" dirty="0" smtClean="0"/>
              <a:t>For illustration: single jet.</a:t>
            </a:r>
          </a:p>
          <a:p>
            <a:endParaRPr lang="en-US" dirty="0"/>
          </a:p>
          <a:p>
            <a:r>
              <a:rPr lang="en-US" dirty="0" smtClean="0"/>
              <a:t>Perturbative </a:t>
            </a:r>
            <a:r>
              <a:rPr lang="en-US" dirty="0" err="1" smtClean="0"/>
              <a:t>parton</a:t>
            </a:r>
            <a:r>
              <a:rPr lang="en-US" dirty="0" smtClean="0"/>
              <a:t> showers evolved to a scale </a:t>
            </a:r>
            <a:r>
              <a:rPr lang="en-US" i="1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eaLnBrk="1" hangingPunct="1"/>
            <a:r>
              <a:rPr lang="en-US" dirty="0"/>
              <a:t>Decay gluons with remaining </a:t>
            </a:r>
            <a:r>
              <a:rPr lang="en-US" dirty="0" err="1"/>
              <a:t>virtualities</a:t>
            </a:r>
            <a:r>
              <a:rPr lang="en-US" dirty="0"/>
              <a:t> into quark-antiquark </a:t>
            </a:r>
            <a:r>
              <a:rPr lang="en-US" dirty="0" smtClean="0"/>
              <a:t>pairs.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CCNU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22C6B-2D01-4FC7-A507-BE04665B941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z="1100" smtClean="0"/>
              <a:t>               Rainer Fries</a:t>
            </a:r>
            <a:endParaRPr lang="en-US" sz="11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493224" y="1511094"/>
            <a:ext cx="3193576" cy="504968"/>
            <a:chOff x="318448" y="4408228"/>
            <a:chExt cx="3193576" cy="504968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318448" y="4913195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768824" y="4408228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1774210" y="4519399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284028" y="4503762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2662452" y="4760511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2320120" y="4639996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2" name="Straight Arrow Connector 41"/>
          <p:cNvCxnSpPr/>
          <p:nvPr/>
        </p:nvCxnSpPr>
        <p:spPr bwMode="auto">
          <a:xfrm flipH="1">
            <a:off x="7249234" y="2126262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3" name="Group 42"/>
          <p:cNvGrpSpPr/>
          <p:nvPr/>
        </p:nvGrpSpPr>
        <p:grpSpPr>
          <a:xfrm>
            <a:off x="5467886" y="2270671"/>
            <a:ext cx="3193576" cy="725608"/>
            <a:chOff x="3472219" y="4899547"/>
            <a:chExt cx="3193576" cy="725608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3472219" y="5625154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3922595" y="5120187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4927981" y="5231358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437799" y="5215721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5816223" y="5472470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5473891" y="5351955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408227" y="4899547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4482154" y="5007187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927981" y="5057026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4962098" y="5131558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432948" y="5086474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5502325" y="5139521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5816223" y="5213705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5977721" y="5278930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6439471" y="5319785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6439471" y="5472470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5467886" y="3227922"/>
            <a:ext cx="3193576" cy="794006"/>
            <a:chOff x="1020170" y="5419057"/>
            <a:chExt cx="3193576" cy="794006"/>
          </a:xfrm>
        </p:grpSpPr>
        <p:cxnSp>
          <p:nvCxnSpPr>
            <p:cNvPr id="79" name="Straight Connector 78"/>
            <p:cNvCxnSpPr/>
            <p:nvPr/>
          </p:nvCxnSpPr>
          <p:spPr bwMode="auto">
            <a:xfrm>
              <a:off x="1020170" y="621306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470546" y="570809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2475932" y="581926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1985750" y="580362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3364174" y="606037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3021842" y="593986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956178" y="548745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2030105" y="559509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2475932" y="564493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V="1">
              <a:off x="2510049" y="571946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2980899" y="567438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3050276" y="572742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364174" y="580161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flipV="1">
              <a:off x="3525672" y="586683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3987422" y="590769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3987422" y="606037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Oval 95"/>
            <p:cNvSpPr/>
            <p:nvPr/>
          </p:nvSpPr>
          <p:spPr bwMode="auto">
            <a:xfrm>
              <a:off x="1524002" y="5419057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3094633" y="5654323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091236" y="5504072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7255654" y="2097082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Force gluon decay</a:t>
            </a:r>
            <a:endParaRPr lang="en-US" sz="1400" b="1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H="1">
            <a:off x="7193944" y="3109381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7200364" y="3121862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Recombine</a:t>
            </a:r>
            <a:endParaRPr lang="en-US" sz="1400" b="1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5402404" y="4349605"/>
            <a:ext cx="3233380" cy="741693"/>
            <a:chOff x="393890" y="5063385"/>
            <a:chExt cx="3233380" cy="741693"/>
          </a:xfrm>
        </p:grpSpPr>
        <p:cxnSp>
          <p:nvCxnSpPr>
            <p:cNvPr id="103" name="Straight Connector 102"/>
            <p:cNvCxnSpPr/>
            <p:nvPr/>
          </p:nvCxnSpPr>
          <p:spPr bwMode="auto">
            <a:xfrm>
              <a:off x="393890" y="5805077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844266" y="5300110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1849652" y="5411281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1359470" y="5395644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flipV="1">
              <a:off x="2737894" y="5652393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V="1">
              <a:off x="2395562" y="5531878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329898" y="5079470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1403825" y="5187110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1849652" y="5236949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1883769" y="5311481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2354619" y="5266397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2423996" y="5319444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2737894" y="5393628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2899392" y="5458853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3361142" y="5499708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3361142" y="5652393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/>
            <p:cNvSpPr/>
            <p:nvPr/>
          </p:nvSpPr>
          <p:spPr bwMode="auto">
            <a:xfrm>
              <a:off x="997802" y="5098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2665248" y="525127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1658012" y="506338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flipH="1" flipV="1">
              <a:off x="3123440" y="5480003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 flipH="1" flipV="1">
              <a:off x="3593152" y="5641652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H="1">
              <a:off x="2116917" y="5258938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5" name="Straight Arrow Connector 124"/>
          <p:cNvCxnSpPr/>
          <p:nvPr/>
        </p:nvCxnSpPr>
        <p:spPr bwMode="auto">
          <a:xfrm flipH="1">
            <a:off x="7195940" y="4147647"/>
            <a:ext cx="1710" cy="308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7202360" y="4118467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Remnant strings</a:t>
            </a:r>
            <a:endParaRPr lang="en-US" sz="1400" b="1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5378020" y="5426751"/>
            <a:ext cx="3494821" cy="809102"/>
            <a:chOff x="369506" y="5965921"/>
            <a:chExt cx="3494821" cy="809102"/>
          </a:xfrm>
        </p:grpSpPr>
        <p:cxnSp>
          <p:nvCxnSpPr>
            <p:cNvPr id="128" name="Straight Connector 127"/>
            <p:cNvCxnSpPr/>
            <p:nvPr/>
          </p:nvCxnSpPr>
          <p:spPr bwMode="auto">
            <a:xfrm>
              <a:off x="369506" y="677502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819882" y="627005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1825268" y="638122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flipV="1">
              <a:off x="1335086" y="636558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V="1">
              <a:off x="2713510" y="662233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flipV="1">
              <a:off x="2371178" y="650182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305514" y="604941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flipV="1">
              <a:off x="1379441" y="615705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825268" y="620689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 flipV="1">
              <a:off x="1859385" y="628142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2330235" y="623634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V="1">
              <a:off x="2399612" y="628938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2713510" y="636357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flipV="1">
              <a:off x="2875008" y="642879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3336758" y="646965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3336758" y="662233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" name="Oval 143"/>
            <p:cNvSpPr/>
            <p:nvPr/>
          </p:nvSpPr>
          <p:spPr bwMode="auto">
            <a:xfrm>
              <a:off x="973418" y="606816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2640864" y="6221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633628" y="603333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flipH="1" flipV="1">
              <a:off x="3099056" y="6449948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flipH="1" flipV="1">
              <a:off x="3568768" y="6611597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 flipH="1">
              <a:off x="2092533" y="6228883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" name="Oval 149"/>
            <p:cNvSpPr/>
            <p:nvPr/>
          </p:nvSpPr>
          <p:spPr bwMode="auto">
            <a:xfrm>
              <a:off x="2185228" y="596592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184789" y="6228883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681220" y="647587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3" name="Straight Arrow Connector 152"/>
          <p:cNvCxnSpPr/>
          <p:nvPr/>
        </p:nvCxnSpPr>
        <p:spPr bwMode="auto">
          <a:xfrm flipH="1">
            <a:off x="7139619" y="5158852"/>
            <a:ext cx="7821" cy="3067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7149031" y="511494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String Decay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917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 Black"/>
        <a:ea typeface=""/>
        <a:cs typeface=""/>
      </a:majorFont>
      <a:minorFont>
        <a:latin typeface="Myriad Web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 Black"/>
        <a:ea typeface=""/>
        <a:cs typeface=""/>
      </a:majorFont>
      <a:minorFont>
        <a:latin typeface="Myriad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34850</TotalTime>
  <Words>1633</Words>
  <Application>Microsoft Office PowerPoint</Application>
  <PresentationFormat>On-screen Show (4:3)</PresentationFormat>
  <Paragraphs>652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Arial Black</vt:lpstr>
      <vt:lpstr>Calibri</vt:lpstr>
      <vt:lpstr>Californian FB</vt:lpstr>
      <vt:lpstr>Cambria Math</vt:lpstr>
      <vt:lpstr>Copperplate Gothic Light</vt:lpstr>
      <vt:lpstr>Myriad Web</vt:lpstr>
      <vt:lpstr>Symbol</vt:lpstr>
      <vt:lpstr>Times New Roman</vt:lpstr>
      <vt:lpstr>Wingdings</vt:lpstr>
      <vt:lpstr>Pixel</vt:lpstr>
      <vt:lpstr>1_Pixel</vt:lpstr>
      <vt:lpstr>Equation</vt:lpstr>
      <vt:lpstr>A Hybrid Hadronization Model</vt:lpstr>
      <vt:lpstr>Overview</vt:lpstr>
      <vt:lpstr>Hadronization Models</vt:lpstr>
      <vt:lpstr>String Fragmentation</vt:lpstr>
      <vt:lpstr>Hadronization!</vt:lpstr>
      <vt:lpstr>Hadronization?</vt:lpstr>
      <vt:lpstr>Quark Recombination</vt:lpstr>
      <vt:lpstr>Quark Recombination</vt:lpstr>
      <vt:lpstr>Input: Parton Shower</vt:lpstr>
      <vt:lpstr>How Dense are Parton Showers?</vt:lpstr>
      <vt:lpstr>Recombination Step</vt:lpstr>
      <vt:lpstr>Recombination Step</vt:lpstr>
      <vt:lpstr>Recombination Step</vt:lpstr>
      <vt:lpstr>Remnant Strings</vt:lpstr>
      <vt:lpstr>Remnant Strings</vt:lpstr>
      <vt:lpstr>Results: Single Vacuum Jets</vt:lpstr>
      <vt:lpstr>Results: Single Vacuum Jets</vt:lpstr>
      <vt:lpstr>Adding a Medium</vt:lpstr>
      <vt:lpstr>Adding a Medium</vt:lpstr>
      <vt:lpstr>Jet + Medium</vt:lpstr>
      <vt:lpstr>In-Medium Effects</vt:lpstr>
      <vt:lpstr>Code Details</vt:lpstr>
      <vt:lpstr>Underlying Events: p+p</vt:lpstr>
      <vt:lpstr>String-Recombination Interplay</vt:lpstr>
      <vt:lpstr>v2.2 Full p+p Events</vt:lpstr>
      <vt:lpstr>Hybrid Hadronization in JETSCAPE</vt:lpstr>
      <vt:lpstr>Summary</vt:lpstr>
      <vt:lpstr>Backup</vt:lpstr>
      <vt:lpstr>Prepping Parton Showers</vt:lpstr>
      <vt:lpstr>Recombination Step</vt:lpstr>
      <vt:lpstr>Towards a Full Picture</vt:lpstr>
      <vt:lpstr>Dirt Effects or Interesting Physics?</vt:lpstr>
      <vt:lpstr>Elliptic Flow Scaling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</dc:title>
  <dc:creator>Rainer Fries</dc:creator>
  <cp:lastModifiedBy>rjfries</cp:lastModifiedBy>
  <cp:revision>513</cp:revision>
  <dcterms:created xsi:type="dcterms:W3CDTF">2005-01-24T00:23:19Z</dcterms:created>
  <dcterms:modified xsi:type="dcterms:W3CDTF">2018-01-07T18:45:01Z</dcterms:modified>
</cp:coreProperties>
</file>