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E18C2"/>
    <a:srgbClr val="119F1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E5CAA-2740-4D91-BD9A-CA80AC1A0FDB}" type="datetimeFigureOut">
              <a:rPr lang="en-US" smtClean="0"/>
              <a:t>12/6/2011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CC244-7FD2-40F1-9A93-ACDD2C5EEE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0274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E5CAA-2740-4D91-BD9A-CA80AC1A0FDB}" type="datetimeFigureOut">
              <a:rPr lang="en-US" smtClean="0"/>
              <a:t>12/6/2011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CC244-7FD2-40F1-9A93-ACDD2C5EEE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9163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E5CAA-2740-4D91-BD9A-CA80AC1A0FDB}" type="datetimeFigureOut">
              <a:rPr lang="en-US" smtClean="0"/>
              <a:t>12/6/2011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CC244-7FD2-40F1-9A93-ACDD2C5EEE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9549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E5CAA-2740-4D91-BD9A-CA80AC1A0FDB}" type="datetimeFigureOut">
              <a:rPr lang="en-US" smtClean="0"/>
              <a:t>12/6/2011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CC244-7FD2-40F1-9A93-ACDD2C5EEE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6734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E5CAA-2740-4D91-BD9A-CA80AC1A0FDB}" type="datetimeFigureOut">
              <a:rPr lang="en-US" smtClean="0"/>
              <a:t>12/6/2011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CC244-7FD2-40F1-9A93-ACDD2C5EEE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9446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E5CAA-2740-4D91-BD9A-CA80AC1A0FDB}" type="datetimeFigureOut">
              <a:rPr lang="en-US" smtClean="0"/>
              <a:t>12/6/2011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CC244-7FD2-40F1-9A93-ACDD2C5EEE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0927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E5CAA-2740-4D91-BD9A-CA80AC1A0FDB}" type="datetimeFigureOut">
              <a:rPr lang="en-US" smtClean="0"/>
              <a:t>12/6/2011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CC244-7FD2-40F1-9A93-ACDD2C5EEE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6237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E5CAA-2740-4D91-BD9A-CA80AC1A0FDB}" type="datetimeFigureOut">
              <a:rPr lang="en-US" smtClean="0"/>
              <a:t>12/6/2011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CC244-7FD2-40F1-9A93-ACDD2C5EEE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936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E5CAA-2740-4D91-BD9A-CA80AC1A0FDB}" type="datetimeFigureOut">
              <a:rPr lang="en-US" smtClean="0"/>
              <a:t>12/6/2011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CC244-7FD2-40F1-9A93-ACDD2C5EEE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56286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E5CAA-2740-4D91-BD9A-CA80AC1A0FDB}" type="datetimeFigureOut">
              <a:rPr lang="en-US" smtClean="0"/>
              <a:t>12/6/2011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CC244-7FD2-40F1-9A93-ACDD2C5EEE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001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E5CAA-2740-4D91-BD9A-CA80AC1A0FDB}" type="datetimeFigureOut">
              <a:rPr lang="en-US" smtClean="0"/>
              <a:t>12/6/2011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CC244-7FD2-40F1-9A93-ACDD2C5EEE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5790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FE5CAA-2740-4D91-BD9A-CA80AC1A0FDB}" type="datetimeFigureOut">
              <a:rPr lang="en-US" smtClean="0"/>
              <a:t>12/6/2011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9CC244-7FD2-40F1-9A93-ACDD2C5EEE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7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7620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Challenges of Accurate </a:t>
            </a:r>
            <a:r>
              <a:rPr lang="en-US" dirty="0" err="1" smtClean="0"/>
              <a:t>MultiPhysics</a:t>
            </a:r>
            <a:r>
              <a:rPr lang="en-US" dirty="0" smtClean="0"/>
              <a:t> Simulations for Combustion </a:t>
            </a:r>
            <a:br>
              <a:rPr lang="en-US" dirty="0" smtClean="0"/>
            </a:br>
            <a:r>
              <a:rPr lang="en-US" dirty="0" smtClean="0"/>
              <a:t>(&amp; Catalysis, Chemistry, Biology, etc.)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3124200"/>
            <a:ext cx="7620000" cy="3352800"/>
          </a:xfrm>
        </p:spPr>
        <p:txBody>
          <a:bodyPr>
            <a:normAutofit fontScale="62500" lnSpcReduction="20000"/>
          </a:bodyPr>
          <a:lstStyle/>
          <a:p>
            <a:r>
              <a:rPr lang="en-US" sz="4100" dirty="0" smtClean="0">
                <a:solidFill>
                  <a:schemeClr val="tx1"/>
                </a:solidFill>
              </a:rPr>
              <a:t>William H. Green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MIT Dept. of Chem. Eng.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DOE Combustion Energy Frontier Research Center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sz="3800" dirty="0" smtClean="0">
                <a:solidFill>
                  <a:schemeClr val="tx1"/>
                </a:solidFill>
              </a:rPr>
              <a:t>Workshop on Collaboration for Extreme Scale </a:t>
            </a:r>
            <a:r>
              <a:rPr lang="en-US" sz="3800" dirty="0" smtClean="0">
                <a:solidFill>
                  <a:schemeClr val="tx1"/>
                </a:solidFill>
              </a:rPr>
              <a:t>Science</a:t>
            </a:r>
          </a:p>
          <a:p>
            <a:r>
              <a:rPr lang="en-US" sz="3800" dirty="0" smtClean="0">
                <a:solidFill>
                  <a:schemeClr val="tx1"/>
                </a:solidFill>
              </a:rPr>
              <a:t>Gaithersburg , Dec. 2011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S</a:t>
            </a:r>
            <a:r>
              <a:rPr lang="en-US" dirty="0" smtClean="0">
                <a:solidFill>
                  <a:schemeClr val="tx1"/>
                </a:solidFill>
              </a:rPr>
              <a:t>ee NRC report :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“Transforming Combustion Research through </a:t>
            </a:r>
            <a:r>
              <a:rPr lang="en-US" dirty="0" err="1" smtClean="0">
                <a:solidFill>
                  <a:schemeClr val="tx1"/>
                </a:solidFill>
              </a:rPr>
              <a:t>Cyberinfrastructure</a:t>
            </a:r>
            <a:r>
              <a:rPr lang="en-US" dirty="0" smtClean="0">
                <a:solidFill>
                  <a:schemeClr val="tx1"/>
                </a:solidFill>
              </a:rPr>
              <a:t> ”</a:t>
            </a:r>
          </a:p>
          <a:p>
            <a:r>
              <a:rPr lang="en-US" dirty="0">
                <a:solidFill>
                  <a:schemeClr val="tx1"/>
                </a:solidFill>
              </a:rPr>
              <a:t>http://www.nap.edu/catalog.php?record_id=13049</a:t>
            </a:r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18048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762000" y="4876800"/>
            <a:ext cx="1806575" cy="120015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Single Molecule</a:t>
            </a:r>
          </a:p>
          <a:p>
            <a:r>
              <a:rPr lang="en-US"/>
              <a:t> Properties</a:t>
            </a:r>
          </a:p>
          <a:p>
            <a:r>
              <a:rPr lang="en-US"/>
              <a:t>(e.g. Thermo,</a:t>
            </a:r>
          </a:p>
          <a:p>
            <a:r>
              <a:rPr lang="en-US"/>
              <a:t>Spectroscopy)</a:t>
            </a:r>
          </a:p>
        </p:txBody>
      </p:sp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152400" y="2362200"/>
            <a:ext cx="1600200" cy="1754326"/>
          </a:xfrm>
          <a:prstGeom prst="rect">
            <a:avLst/>
          </a:prstGeom>
          <a:solidFill>
            <a:srgbClr val="CCFFCC"/>
          </a:solidFill>
          <a:ln w="5080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dirty="0"/>
              <a:t>Bimolecular</a:t>
            </a:r>
          </a:p>
          <a:p>
            <a:r>
              <a:rPr lang="en-US" dirty="0"/>
              <a:t>Gas Properties</a:t>
            </a:r>
          </a:p>
          <a:p>
            <a:r>
              <a:rPr lang="en-US" dirty="0"/>
              <a:t>(e.g. Rates,</a:t>
            </a:r>
          </a:p>
          <a:p>
            <a:r>
              <a:rPr lang="en-US" dirty="0"/>
              <a:t>Diffusivities)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Quantum Chemistry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1828800" y="3733800"/>
            <a:ext cx="1476375" cy="925513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Chemical </a:t>
            </a:r>
          </a:p>
          <a:p>
            <a:r>
              <a:rPr lang="en-US"/>
              <a:t>Reaction</a:t>
            </a:r>
          </a:p>
          <a:p>
            <a:r>
              <a:rPr lang="en-US"/>
              <a:t>Mechanisms</a:t>
            </a: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3810000" y="3733800"/>
            <a:ext cx="1222375" cy="92551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Reduced </a:t>
            </a:r>
          </a:p>
          <a:p>
            <a:r>
              <a:rPr lang="en-US"/>
              <a:t>Chemistry</a:t>
            </a:r>
          </a:p>
          <a:p>
            <a:r>
              <a:rPr lang="en-US"/>
              <a:t>Models</a:t>
            </a:r>
          </a:p>
        </p:txBody>
      </p:sp>
      <p:sp>
        <p:nvSpPr>
          <p:cNvPr id="8" name="Text Box 11"/>
          <p:cNvSpPr txBox="1">
            <a:spLocks noChangeArrowheads="1"/>
          </p:cNvSpPr>
          <p:nvPr/>
        </p:nvSpPr>
        <p:spPr bwMode="auto">
          <a:xfrm>
            <a:off x="4572000" y="2667000"/>
            <a:ext cx="1812356" cy="923330"/>
          </a:xfrm>
          <a:prstGeom prst="rect">
            <a:avLst/>
          </a:prstGeom>
          <a:solidFill>
            <a:schemeClr val="accent1"/>
          </a:solidFill>
          <a:ln w="5080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DNS</a:t>
            </a:r>
          </a:p>
          <a:p>
            <a:r>
              <a:rPr lang="en-US" b="1" dirty="0">
                <a:solidFill>
                  <a:srgbClr val="FF0000"/>
                </a:solidFill>
              </a:rPr>
              <a:t>Reacting</a:t>
            </a:r>
          </a:p>
          <a:p>
            <a:r>
              <a:rPr lang="en-US" b="1" dirty="0">
                <a:solidFill>
                  <a:srgbClr val="FF0000"/>
                </a:solidFill>
              </a:rPr>
              <a:t>Flow Simulations</a:t>
            </a:r>
          </a:p>
        </p:txBody>
      </p:sp>
      <p:sp>
        <p:nvSpPr>
          <p:cNvPr id="9" name="Text Box 12"/>
          <p:cNvSpPr txBox="1">
            <a:spLocks noChangeArrowheads="1"/>
          </p:cNvSpPr>
          <p:nvPr/>
        </p:nvSpPr>
        <p:spPr bwMode="auto">
          <a:xfrm>
            <a:off x="5562600" y="1676400"/>
            <a:ext cx="1514517" cy="923330"/>
          </a:xfrm>
          <a:prstGeom prst="rect">
            <a:avLst/>
          </a:prstGeom>
          <a:solidFill>
            <a:schemeClr val="accent1"/>
          </a:solidFill>
          <a:ln w="5080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Approximate</a:t>
            </a:r>
          </a:p>
          <a:p>
            <a:r>
              <a:rPr lang="en-US" b="1" dirty="0">
                <a:solidFill>
                  <a:srgbClr val="FF0000"/>
                </a:solidFill>
              </a:rPr>
              <a:t>Reacting Flow</a:t>
            </a:r>
          </a:p>
          <a:p>
            <a:r>
              <a:rPr lang="en-US" b="1" dirty="0">
                <a:solidFill>
                  <a:srgbClr val="FF0000"/>
                </a:solidFill>
              </a:rPr>
              <a:t>Simulations</a:t>
            </a:r>
          </a:p>
        </p:txBody>
      </p:sp>
      <p:sp>
        <p:nvSpPr>
          <p:cNvPr id="10" name="Text Box 13"/>
          <p:cNvSpPr txBox="1">
            <a:spLocks noChangeArrowheads="1"/>
          </p:cNvSpPr>
          <p:nvPr/>
        </p:nvSpPr>
        <p:spPr bwMode="auto">
          <a:xfrm>
            <a:off x="7391400" y="304800"/>
            <a:ext cx="1565275" cy="1477328"/>
          </a:xfrm>
          <a:prstGeom prst="rect">
            <a:avLst/>
          </a:prstGeom>
          <a:solidFill>
            <a:srgbClr val="FFFF00"/>
          </a:solidFill>
          <a:ln w="5080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Device Scale</a:t>
            </a:r>
          </a:p>
          <a:p>
            <a:r>
              <a:rPr lang="en-US" b="1" dirty="0">
                <a:solidFill>
                  <a:srgbClr val="FF0000"/>
                </a:solidFill>
              </a:rPr>
              <a:t> Simulations</a:t>
            </a:r>
          </a:p>
          <a:p>
            <a:r>
              <a:rPr lang="en-US" dirty="0"/>
              <a:t>&amp;</a:t>
            </a:r>
            <a:r>
              <a:rPr lang="en-US" dirty="0" smtClean="0"/>
              <a:t> Experiments</a:t>
            </a:r>
            <a:endParaRPr lang="en-US" dirty="0"/>
          </a:p>
          <a:p>
            <a:r>
              <a:rPr lang="en-US" dirty="0"/>
              <a:t>(Engines, </a:t>
            </a:r>
          </a:p>
          <a:p>
            <a:r>
              <a:rPr lang="en-US" dirty="0"/>
              <a:t>Combustors)</a:t>
            </a:r>
          </a:p>
        </p:txBody>
      </p:sp>
      <p:sp>
        <p:nvSpPr>
          <p:cNvPr id="11" name="Text Box 14"/>
          <p:cNvSpPr txBox="1">
            <a:spLocks noChangeArrowheads="1"/>
          </p:cNvSpPr>
          <p:nvPr/>
        </p:nvSpPr>
        <p:spPr bwMode="auto">
          <a:xfrm>
            <a:off x="5105400" y="4114800"/>
            <a:ext cx="1755775" cy="12001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Computational</a:t>
            </a:r>
          </a:p>
          <a:p>
            <a:r>
              <a:rPr lang="en-US"/>
              <a:t>Fluid Dynamics</a:t>
            </a:r>
          </a:p>
          <a:p>
            <a:r>
              <a:rPr lang="en-US"/>
              <a:t>Method </a:t>
            </a:r>
          </a:p>
          <a:p>
            <a:r>
              <a:rPr lang="en-US"/>
              <a:t>Development</a:t>
            </a:r>
          </a:p>
        </p:txBody>
      </p:sp>
      <p:sp>
        <p:nvSpPr>
          <p:cNvPr id="12" name="Text Box 15"/>
          <p:cNvSpPr txBox="1">
            <a:spLocks noChangeArrowheads="1"/>
          </p:cNvSpPr>
          <p:nvPr/>
        </p:nvSpPr>
        <p:spPr bwMode="auto">
          <a:xfrm>
            <a:off x="7162800" y="5486400"/>
            <a:ext cx="1590675" cy="6508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Radiative</a:t>
            </a:r>
          </a:p>
          <a:p>
            <a:r>
              <a:rPr lang="en-US"/>
              <a:t>Heat Transfer</a:t>
            </a:r>
          </a:p>
        </p:txBody>
      </p:sp>
      <p:sp>
        <p:nvSpPr>
          <p:cNvPr id="13" name="Text Box 16"/>
          <p:cNvSpPr txBox="1">
            <a:spLocks noChangeArrowheads="1"/>
          </p:cNvSpPr>
          <p:nvPr/>
        </p:nvSpPr>
        <p:spPr bwMode="auto">
          <a:xfrm>
            <a:off x="7391400" y="4572000"/>
            <a:ext cx="904875" cy="376238"/>
          </a:xfrm>
          <a:prstGeom prst="rect">
            <a:avLst/>
          </a:prstGeom>
          <a:solidFill>
            <a:schemeClr val="accent1"/>
          </a:solidFill>
          <a:ln w="5080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Sprays</a:t>
            </a:r>
          </a:p>
        </p:txBody>
      </p:sp>
      <p:sp>
        <p:nvSpPr>
          <p:cNvPr id="15" name="Line 18"/>
          <p:cNvSpPr>
            <a:spLocks noChangeShapeType="1"/>
          </p:cNvSpPr>
          <p:nvPr/>
        </p:nvSpPr>
        <p:spPr bwMode="auto">
          <a:xfrm flipH="1" flipV="1">
            <a:off x="937259" y="4114800"/>
            <a:ext cx="450215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Line 19"/>
          <p:cNvSpPr>
            <a:spLocks noChangeShapeType="1"/>
          </p:cNvSpPr>
          <p:nvPr/>
        </p:nvSpPr>
        <p:spPr bwMode="auto">
          <a:xfrm>
            <a:off x="1752600" y="2667000"/>
            <a:ext cx="6858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" name="Line 20"/>
          <p:cNvSpPr>
            <a:spLocks noChangeShapeType="1"/>
          </p:cNvSpPr>
          <p:nvPr/>
        </p:nvSpPr>
        <p:spPr bwMode="auto">
          <a:xfrm>
            <a:off x="3276600" y="4191000"/>
            <a:ext cx="5334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" name="Line 21"/>
          <p:cNvSpPr>
            <a:spLocks noChangeShapeType="1"/>
          </p:cNvSpPr>
          <p:nvPr/>
        </p:nvSpPr>
        <p:spPr bwMode="auto">
          <a:xfrm flipH="1" flipV="1">
            <a:off x="5334000" y="35814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" name="Line 22"/>
          <p:cNvSpPr>
            <a:spLocks noChangeShapeType="1"/>
          </p:cNvSpPr>
          <p:nvPr/>
        </p:nvSpPr>
        <p:spPr bwMode="auto">
          <a:xfrm flipH="1" flipV="1">
            <a:off x="6477000" y="3048000"/>
            <a:ext cx="990600" cy="2438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" name="Line 24"/>
          <p:cNvSpPr>
            <a:spLocks noChangeShapeType="1"/>
          </p:cNvSpPr>
          <p:nvPr/>
        </p:nvSpPr>
        <p:spPr bwMode="auto">
          <a:xfrm flipH="1" flipV="1">
            <a:off x="6781800" y="2590800"/>
            <a:ext cx="685800" cy="1981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" name="Line 25"/>
          <p:cNvSpPr>
            <a:spLocks noChangeShapeType="1"/>
          </p:cNvSpPr>
          <p:nvPr/>
        </p:nvSpPr>
        <p:spPr bwMode="auto">
          <a:xfrm flipV="1">
            <a:off x="4876800" y="2057400"/>
            <a:ext cx="685800" cy="609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" name="Line 26"/>
          <p:cNvSpPr>
            <a:spLocks noChangeShapeType="1"/>
          </p:cNvSpPr>
          <p:nvPr/>
        </p:nvSpPr>
        <p:spPr bwMode="auto">
          <a:xfrm flipV="1">
            <a:off x="6477000" y="1219200"/>
            <a:ext cx="914400" cy="457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" name="Text Box 27"/>
          <p:cNvSpPr txBox="1">
            <a:spLocks noChangeArrowheads="1"/>
          </p:cNvSpPr>
          <p:nvPr/>
        </p:nvSpPr>
        <p:spPr bwMode="auto">
          <a:xfrm>
            <a:off x="7620000" y="3505200"/>
            <a:ext cx="1336675" cy="376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Turbulence</a:t>
            </a:r>
          </a:p>
        </p:txBody>
      </p:sp>
      <p:sp>
        <p:nvSpPr>
          <p:cNvPr id="25" name="Line 28"/>
          <p:cNvSpPr>
            <a:spLocks noChangeShapeType="1"/>
          </p:cNvSpPr>
          <p:nvPr/>
        </p:nvSpPr>
        <p:spPr bwMode="auto">
          <a:xfrm flipH="1" flipV="1">
            <a:off x="6934200" y="2590800"/>
            <a:ext cx="11430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" name="Text Box 29"/>
          <p:cNvSpPr txBox="1">
            <a:spLocks noChangeArrowheads="1"/>
          </p:cNvSpPr>
          <p:nvPr/>
        </p:nvSpPr>
        <p:spPr bwMode="auto">
          <a:xfrm>
            <a:off x="3505200" y="6019800"/>
            <a:ext cx="1920875" cy="650875"/>
          </a:xfrm>
          <a:prstGeom prst="rect">
            <a:avLst/>
          </a:prstGeom>
          <a:solidFill>
            <a:srgbClr val="CCFFCC"/>
          </a:solidFill>
          <a:ln w="5080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Condensed</a:t>
            </a:r>
          </a:p>
          <a:p>
            <a:r>
              <a:rPr lang="en-US"/>
              <a:t>Phase properties</a:t>
            </a:r>
          </a:p>
        </p:txBody>
      </p:sp>
      <p:sp>
        <p:nvSpPr>
          <p:cNvPr id="27" name="Line 30"/>
          <p:cNvSpPr>
            <a:spLocks noChangeShapeType="1"/>
          </p:cNvSpPr>
          <p:nvPr/>
        </p:nvSpPr>
        <p:spPr bwMode="auto">
          <a:xfrm flipV="1">
            <a:off x="5410200" y="4953000"/>
            <a:ext cx="2286000" cy="1295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Line 31"/>
          <p:cNvSpPr>
            <a:spLocks noChangeShapeType="1"/>
          </p:cNvSpPr>
          <p:nvPr/>
        </p:nvSpPr>
        <p:spPr bwMode="auto">
          <a:xfrm flipV="1">
            <a:off x="5410200" y="6019800"/>
            <a:ext cx="1752600" cy="381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Line 32"/>
          <p:cNvSpPr>
            <a:spLocks noChangeShapeType="1"/>
          </p:cNvSpPr>
          <p:nvPr/>
        </p:nvSpPr>
        <p:spPr bwMode="auto">
          <a:xfrm flipH="1" flipV="1">
            <a:off x="3124200" y="4648200"/>
            <a:ext cx="457200" cy="1371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" name="Line 33"/>
          <p:cNvSpPr>
            <a:spLocks noChangeShapeType="1"/>
          </p:cNvSpPr>
          <p:nvPr/>
        </p:nvSpPr>
        <p:spPr bwMode="auto">
          <a:xfrm>
            <a:off x="2590800" y="5715000"/>
            <a:ext cx="457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Line 34"/>
          <p:cNvSpPr>
            <a:spLocks noChangeShapeType="1"/>
          </p:cNvSpPr>
          <p:nvPr/>
        </p:nvSpPr>
        <p:spPr bwMode="auto">
          <a:xfrm flipH="1" flipV="1">
            <a:off x="6629400" y="2590800"/>
            <a:ext cx="838200" cy="2895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" name="Text Box 35"/>
          <p:cNvSpPr txBox="1">
            <a:spLocks noChangeArrowheads="1"/>
          </p:cNvSpPr>
          <p:nvPr/>
        </p:nvSpPr>
        <p:spPr bwMode="auto">
          <a:xfrm>
            <a:off x="4937125" y="341313"/>
            <a:ext cx="1222375" cy="65087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Device</a:t>
            </a:r>
          </a:p>
          <a:p>
            <a:r>
              <a:rPr lang="en-US"/>
              <a:t>Designers</a:t>
            </a:r>
          </a:p>
        </p:txBody>
      </p:sp>
      <p:sp>
        <p:nvSpPr>
          <p:cNvPr id="33" name="Text Box 36"/>
          <p:cNvSpPr txBox="1">
            <a:spLocks noChangeArrowheads="1"/>
          </p:cNvSpPr>
          <p:nvPr/>
        </p:nvSpPr>
        <p:spPr bwMode="auto">
          <a:xfrm>
            <a:off x="2955925" y="874713"/>
            <a:ext cx="1222375" cy="65087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Fuel </a:t>
            </a:r>
          </a:p>
          <a:p>
            <a:r>
              <a:rPr lang="en-US"/>
              <a:t>Designers</a:t>
            </a:r>
          </a:p>
        </p:txBody>
      </p:sp>
      <p:sp>
        <p:nvSpPr>
          <p:cNvPr id="34" name="Line 37"/>
          <p:cNvSpPr>
            <a:spLocks noChangeShapeType="1"/>
          </p:cNvSpPr>
          <p:nvPr/>
        </p:nvSpPr>
        <p:spPr bwMode="auto">
          <a:xfrm flipH="1" flipV="1">
            <a:off x="5867400" y="990600"/>
            <a:ext cx="228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" name="Line 38"/>
          <p:cNvSpPr>
            <a:spLocks noChangeShapeType="1"/>
          </p:cNvSpPr>
          <p:nvPr/>
        </p:nvSpPr>
        <p:spPr bwMode="auto">
          <a:xfrm flipH="1" flipV="1">
            <a:off x="6172200" y="762000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" name="Line 39"/>
          <p:cNvSpPr>
            <a:spLocks noChangeShapeType="1"/>
          </p:cNvSpPr>
          <p:nvPr/>
        </p:nvSpPr>
        <p:spPr bwMode="auto">
          <a:xfrm flipH="1">
            <a:off x="4191000" y="1066800"/>
            <a:ext cx="3200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" name="Line 40"/>
          <p:cNvSpPr>
            <a:spLocks noChangeShapeType="1"/>
          </p:cNvSpPr>
          <p:nvPr/>
        </p:nvSpPr>
        <p:spPr bwMode="auto">
          <a:xfrm flipV="1">
            <a:off x="2743200" y="1524000"/>
            <a:ext cx="609600" cy="22098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" name="Line 41"/>
          <p:cNvSpPr>
            <a:spLocks noChangeShapeType="1"/>
          </p:cNvSpPr>
          <p:nvPr/>
        </p:nvSpPr>
        <p:spPr bwMode="auto">
          <a:xfrm flipH="1" flipV="1">
            <a:off x="3657600" y="15240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" name="Text Box 42"/>
          <p:cNvSpPr txBox="1">
            <a:spLocks noChangeArrowheads="1"/>
          </p:cNvSpPr>
          <p:nvPr/>
        </p:nvSpPr>
        <p:spPr bwMode="auto">
          <a:xfrm>
            <a:off x="228600" y="6223000"/>
            <a:ext cx="30051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00CC00"/>
                </a:solidFill>
              </a:rPr>
              <a:t>Molecule Oriented R&amp;D</a:t>
            </a:r>
          </a:p>
        </p:txBody>
      </p:sp>
      <p:sp>
        <p:nvSpPr>
          <p:cNvPr id="40" name="Text Box 43"/>
          <p:cNvSpPr txBox="1">
            <a:spLocks noChangeArrowheads="1"/>
          </p:cNvSpPr>
          <p:nvPr/>
        </p:nvSpPr>
        <p:spPr bwMode="auto">
          <a:xfrm>
            <a:off x="6702425" y="6156325"/>
            <a:ext cx="24415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0099CC"/>
                </a:solidFill>
              </a:rPr>
              <a:t>Numerics/Physics </a:t>
            </a:r>
          </a:p>
          <a:p>
            <a:r>
              <a:rPr lang="en-US" sz="2000" b="1">
                <a:solidFill>
                  <a:srgbClr val="0099CC"/>
                </a:solidFill>
              </a:rPr>
              <a:t>  R&amp;D</a:t>
            </a:r>
          </a:p>
        </p:txBody>
      </p:sp>
      <p:sp>
        <p:nvSpPr>
          <p:cNvPr id="41" name="Text Box 44"/>
          <p:cNvSpPr txBox="1">
            <a:spLocks noChangeArrowheads="1"/>
          </p:cNvSpPr>
          <p:nvPr/>
        </p:nvSpPr>
        <p:spPr bwMode="auto">
          <a:xfrm>
            <a:off x="4257357" y="1149033"/>
            <a:ext cx="1255793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6C308"/>
                </a:solidFill>
              </a:rPr>
              <a:t>Industrial </a:t>
            </a:r>
            <a:endParaRPr lang="en-US" sz="2000" b="1" dirty="0" smtClean="0">
              <a:solidFill>
                <a:srgbClr val="F6C308"/>
              </a:solidFill>
            </a:endParaRPr>
          </a:p>
          <a:p>
            <a:r>
              <a:rPr lang="en-US" sz="2000" b="1" dirty="0">
                <a:solidFill>
                  <a:srgbClr val="F6C308"/>
                </a:solidFill>
              </a:rPr>
              <a:t> </a:t>
            </a:r>
            <a:r>
              <a:rPr lang="en-US" sz="2000" b="1" dirty="0" smtClean="0">
                <a:solidFill>
                  <a:srgbClr val="F6C308"/>
                </a:solidFill>
              </a:rPr>
              <a:t>  R&amp;D</a:t>
            </a:r>
            <a:endParaRPr lang="en-US" sz="2000" b="1" dirty="0">
              <a:solidFill>
                <a:srgbClr val="F6C308"/>
              </a:solidFill>
            </a:endParaRPr>
          </a:p>
        </p:txBody>
      </p:sp>
      <p:sp>
        <p:nvSpPr>
          <p:cNvPr id="42" name="Line 45"/>
          <p:cNvSpPr>
            <a:spLocks noChangeShapeType="1"/>
          </p:cNvSpPr>
          <p:nvPr/>
        </p:nvSpPr>
        <p:spPr bwMode="auto">
          <a:xfrm>
            <a:off x="6477000" y="3429000"/>
            <a:ext cx="1143000" cy="228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43" name="Group 54"/>
          <p:cNvGrpSpPr>
            <a:grpSpLocks/>
          </p:cNvGrpSpPr>
          <p:nvPr/>
        </p:nvGrpSpPr>
        <p:grpSpPr bwMode="auto">
          <a:xfrm>
            <a:off x="0" y="533400"/>
            <a:ext cx="1997075" cy="915988"/>
            <a:chOff x="86" y="71"/>
            <a:chExt cx="1258" cy="577"/>
          </a:xfrm>
        </p:grpSpPr>
        <p:sp>
          <p:nvSpPr>
            <p:cNvPr id="44" name="Text Box 49"/>
            <p:cNvSpPr txBox="1">
              <a:spLocks noChangeArrowheads="1"/>
            </p:cNvSpPr>
            <p:nvPr/>
          </p:nvSpPr>
          <p:spPr bwMode="auto">
            <a:xfrm>
              <a:off x="86" y="71"/>
              <a:ext cx="1012" cy="5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dirty="0"/>
                <a:t>Electronic </a:t>
              </a:r>
            </a:p>
            <a:p>
              <a:r>
                <a:rPr lang="en-US" dirty="0"/>
                <a:t>Journal Paper</a:t>
              </a:r>
            </a:p>
            <a:p>
              <a:r>
                <a:rPr lang="en-US" dirty="0"/>
                <a:t>Minimal </a:t>
              </a:r>
            </a:p>
          </p:txBody>
        </p:sp>
        <p:sp>
          <p:nvSpPr>
            <p:cNvPr id="45" name="Line 50"/>
            <p:cNvSpPr>
              <a:spLocks noChangeShapeType="1"/>
            </p:cNvSpPr>
            <p:nvPr/>
          </p:nvSpPr>
          <p:spPr bwMode="auto">
            <a:xfrm>
              <a:off x="960" y="192"/>
              <a:ext cx="336" cy="0"/>
            </a:xfrm>
            <a:prstGeom prst="line">
              <a:avLst/>
            </a:prstGeom>
            <a:noFill/>
            <a:ln w="50800">
              <a:solidFill>
                <a:srgbClr val="DE18C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" name="Line 51"/>
            <p:cNvSpPr>
              <a:spLocks noChangeShapeType="1"/>
            </p:cNvSpPr>
            <p:nvPr/>
          </p:nvSpPr>
          <p:spPr bwMode="auto">
            <a:xfrm>
              <a:off x="1104" y="384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" name="Line 52"/>
            <p:cNvSpPr>
              <a:spLocks noChangeShapeType="1"/>
            </p:cNvSpPr>
            <p:nvPr/>
          </p:nvSpPr>
          <p:spPr bwMode="auto">
            <a:xfrm flipV="1">
              <a:off x="768" y="528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8" name="Line 53"/>
          <p:cNvSpPr>
            <a:spLocks noChangeShapeType="1"/>
          </p:cNvSpPr>
          <p:nvPr/>
        </p:nvSpPr>
        <p:spPr bwMode="auto">
          <a:xfrm flipH="1" flipV="1">
            <a:off x="7467600" y="1752600"/>
            <a:ext cx="0" cy="2819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" name="Text Box 55"/>
          <p:cNvSpPr txBox="1">
            <a:spLocks noChangeArrowheads="1"/>
          </p:cNvSpPr>
          <p:nvPr/>
        </p:nvSpPr>
        <p:spPr bwMode="auto">
          <a:xfrm>
            <a:off x="0" y="228600"/>
            <a:ext cx="442114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dirty="0"/>
              <a:t>Current Data </a:t>
            </a:r>
            <a:r>
              <a:rPr lang="en-US" sz="2400" b="1" dirty="0" smtClean="0"/>
              <a:t>Flow in Combustion</a:t>
            </a:r>
            <a:endParaRPr lang="en-US" sz="2400" b="1" dirty="0"/>
          </a:p>
        </p:txBody>
      </p:sp>
      <p:sp>
        <p:nvSpPr>
          <p:cNvPr id="50" name="Line 56"/>
          <p:cNvSpPr>
            <a:spLocks noChangeShapeType="1"/>
          </p:cNvSpPr>
          <p:nvPr/>
        </p:nvSpPr>
        <p:spPr bwMode="auto">
          <a:xfrm flipH="1">
            <a:off x="2971800" y="2971800"/>
            <a:ext cx="1600200" cy="762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" name="Line 57"/>
          <p:cNvSpPr>
            <a:spLocks noChangeShapeType="1"/>
          </p:cNvSpPr>
          <p:nvPr/>
        </p:nvSpPr>
        <p:spPr bwMode="auto">
          <a:xfrm flipH="1">
            <a:off x="4114800" y="3200400"/>
            <a:ext cx="457200" cy="533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" name="Line 50"/>
          <p:cNvSpPr>
            <a:spLocks noChangeShapeType="1"/>
          </p:cNvSpPr>
          <p:nvPr/>
        </p:nvSpPr>
        <p:spPr bwMode="auto">
          <a:xfrm>
            <a:off x="3314700" y="4196556"/>
            <a:ext cx="533400" cy="0"/>
          </a:xfrm>
          <a:prstGeom prst="line">
            <a:avLst/>
          </a:prstGeom>
          <a:noFill/>
          <a:ln w="50800">
            <a:solidFill>
              <a:srgbClr val="DE18C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" name="Line 50"/>
          <p:cNvSpPr>
            <a:spLocks noChangeShapeType="1"/>
          </p:cNvSpPr>
          <p:nvPr/>
        </p:nvSpPr>
        <p:spPr bwMode="auto">
          <a:xfrm flipV="1">
            <a:off x="1746250" y="4680585"/>
            <a:ext cx="501650" cy="196215"/>
          </a:xfrm>
          <a:prstGeom prst="line">
            <a:avLst/>
          </a:prstGeom>
          <a:noFill/>
          <a:ln w="50800">
            <a:solidFill>
              <a:srgbClr val="DE18C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" name="Line 50"/>
          <p:cNvSpPr>
            <a:spLocks noChangeShapeType="1"/>
          </p:cNvSpPr>
          <p:nvPr/>
        </p:nvSpPr>
        <p:spPr bwMode="auto">
          <a:xfrm flipV="1">
            <a:off x="5047615" y="3592513"/>
            <a:ext cx="172085" cy="390842"/>
          </a:xfrm>
          <a:prstGeom prst="line">
            <a:avLst/>
          </a:prstGeom>
          <a:noFill/>
          <a:ln w="50800">
            <a:solidFill>
              <a:srgbClr val="DE18C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" name="Line 21"/>
          <p:cNvSpPr>
            <a:spLocks noChangeShapeType="1"/>
          </p:cNvSpPr>
          <p:nvPr/>
        </p:nvSpPr>
        <p:spPr bwMode="auto">
          <a:xfrm flipH="1" flipV="1">
            <a:off x="6553200" y="2601913"/>
            <a:ext cx="76200" cy="150431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192565" y="1533753"/>
            <a:ext cx="18349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rgbClr val="FF0000"/>
                </a:solidFill>
              </a:rPr>
              <a:t>Large Simulations</a:t>
            </a:r>
          </a:p>
          <a:p>
            <a:r>
              <a:rPr lang="en-US" i="1" dirty="0">
                <a:solidFill>
                  <a:srgbClr val="FF0000"/>
                </a:solidFill>
              </a:rPr>
              <a:t>i</a:t>
            </a:r>
            <a:r>
              <a:rPr lang="en-US" i="1" dirty="0" smtClean="0">
                <a:solidFill>
                  <a:srgbClr val="FF0000"/>
                </a:solidFill>
              </a:rPr>
              <a:t>n Red</a:t>
            </a:r>
            <a:endParaRPr lang="en-US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91781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Some Challenges in Combustion</a:t>
            </a:r>
            <a:br>
              <a:rPr lang="en-US" dirty="0" smtClean="0"/>
            </a:br>
            <a:r>
              <a:rPr lang="en-US" sz="3100" dirty="0" smtClean="0"/>
              <a:t>(&amp; many branches of Applied Chemistry/Biology)</a:t>
            </a:r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305800" cy="49530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Simulations require millions of input numbers</a:t>
            </a:r>
          </a:p>
          <a:p>
            <a:pPr lvl="1"/>
            <a:r>
              <a:rPr lang="en-US" dirty="0"/>
              <a:t>E</a:t>
            </a:r>
            <a:r>
              <a:rPr lang="en-US" dirty="0" smtClean="0"/>
              <a:t>ach input number is computed or measured by a different research group</a:t>
            </a:r>
          </a:p>
          <a:p>
            <a:pPr lvl="2"/>
            <a:r>
              <a:rPr lang="en-US" dirty="0" smtClean="0"/>
              <a:t> using disparate techniques, each funded independently. </a:t>
            </a:r>
          </a:p>
          <a:p>
            <a:pPr lvl="1"/>
            <a:r>
              <a:rPr lang="en-US" dirty="0" smtClean="0"/>
              <a:t>Disparate communities (chemists, mechanical engineers, etc.) rarely interact</a:t>
            </a:r>
          </a:p>
          <a:p>
            <a:pPr lvl="2"/>
            <a:r>
              <a:rPr lang="en-US" dirty="0" smtClean="0"/>
              <a:t>and when they do there is a communication problem</a:t>
            </a:r>
          </a:p>
          <a:p>
            <a:pPr lvl="1"/>
            <a:r>
              <a:rPr lang="en-US" dirty="0" smtClean="0"/>
              <a:t>Most input numbers missing error bars</a:t>
            </a:r>
          </a:p>
          <a:p>
            <a:r>
              <a:rPr lang="en-US" dirty="0" smtClean="0"/>
              <a:t>How to verify and validate the large simulations?</a:t>
            </a:r>
          </a:p>
          <a:p>
            <a:pPr lvl="1"/>
            <a:r>
              <a:rPr lang="en-US" dirty="0" smtClean="0"/>
              <a:t>Usually no error bars on simulation </a:t>
            </a:r>
            <a:r>
              <a:rPr lang="en-US" dirty="0" err="1" smtClean="0"/>
              <a:t>ouputs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Many more simulation outputs than experimental data</a:t>
            </a:r>
          </a:p>
          <a:p>
            <a:pPr lvl="2"/>
            <a:r>
              <a:rPr lang="en-US" dirty="0" smtClean="0"/>
              <a:t>And each experiment performed by different research group</a:t>
            </a:r>
          </a:p>
          <a:p>
            <a:pPr lvl="1"/>
            <a:r>
              <a:rPr lang="en-US" dirty="0" smtClean="0"/>
              <a:t>Need toolkit for handling output from large simulations</a:t>
            </a:r>
          </a:p>
          <a:p>
            <a:pPr lvl="2"/>
            <a:r>
              <a:rPr lang="en-US" dirty="0" smtClean="0"/>
              <a:t>Industry is very far from being able to use these results.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38733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247</Words>
  <Application>Microsoft Office PowerPoint</Application>
  <PresentationFormat>On-screen Show (4:3)</PresentationFormat>
  <Paragraphs>75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Challenges of Accurate MultiPhysics Simulations for Combustion  (&amp; Catalysis, Chemistry, Biology, etc.)</vt:lpstr>
      <vt:lpstr>PowerPoint Presentation</vt:lpstr>
      <vt:lpstr>Some Challenges in Combustion (&amp; many branches of Applied Chemistry/Biology)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Challenges of Accurate MultiPhysics Simulations for Combustion  (&amp; Catalysis, Chemistry, Biology, etc.)</dc:title>
  <dc:creator>wgreen</dc:creator>
  <cp:lastModifiedBy>wgreen</cp:lastModifiedBy>
  <cp:revision>6</cp:revision>
  <dcterms:created xsi:type="dcterms:W3CDTF">2011-12-06T13:22:25Z</dcterms:created>
  <dcterms:modified xsi:type="dcterms:W3CDTF">2011-12-06T14:13:22Z</dcterms:modified>
</cp:coreProperties>
</file>