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4264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4865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6071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1032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7270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38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3455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6826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8323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4502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8501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1066"/>
            <a:ext cx="8229600" cy="5430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977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454"/>
            <a:ext cx="8229600" cy="1006366"/>
          </a:xfrm>
        </p:spPr>
        <p:txBody>
          <a:bodyPr>
            <a:noAutofit/>
          </a:bodyPr>
          <a:lstStyle/>
          <a:p>
            <a:r>
              <a:rPr lang="en-US" sz="2400" dirty="0" smtClean="0"/>
              <a:t>From </a:t>
            </a:r>
            <a:r>
              <a:rPr lang="en-US" sz="2400" dirty="0" smtClean="0"/>
              <a:t>idea </a:t>
            </a:r>
            <a:r>
              <a:rPr lang="en-US" sz="2400" dirty="0" smtClean="0"/>
              <a:t>to </a:t>
            </a:r>
            <a:r>
              <a:rPr lang="en-US" sz="2400" dirty="0" smtClean="0"/>
              <a:t>publication</a:t>
            </a:r>
            <a:br>
              <a:rPr lang="en-US" sz="2400" dirty="0" smtClean="0"/>
            </a:br>
            <a:r>
              <a:rPr lang="en-US" sz="2400" dirty="0" smtClean="0"/>
              <a:t>for an experimental nuclear physicist in a large </a:t>
            </a:r>
            <a:r>
              <a:rPr lang="en-US" sz="2400" dirty="0" smtClean="0"/>
              <a:t>collaboration</a:t>
            </a:r>
            <a:br>
              <a:rPr lang="en-US" sz="2400" dirty="0" smtClean="0"/>
            </a:br>
            <a:r>
              <a:rPr lang="en-US" sz="1800" dirty="0" smtClean="0">
                <a:latin typeface="+mn-lt"/>
              </a:rPr>
              <a:t>Jeff Porter</a:t>
            </a:r>
            <a:r>
              <a:rPr lang="en-US" sz="1800" dirty="0" smtClean="0">
                <a:latin typeface="+mn-lt"/>
              </a:rPr>
              <a:t> </a:t>
            </a:r>
            <a:endParaRPr lang="en-US" sz="2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6765"/>
            <a:ext cx="8229600" cy="5327914"/>
          </a:xfrm>
        </p:spPr>
        <p:txBody>
          <a:bodyPr>
            <a:normAutofit fontScale="62500" lnSpcReduction="20000"/>
          </a:bodyPr>
          <a:lstStyle/>
          <a:p>
            <a:pPr>
              <a:buFont typeface="+mj-lt"/>
              <a:buAutoNum type="arabicPeriod"/>
            </a:pPr>
            <a:endParaRPr lang="en-US" sz="2105" dirty="0" smtClean="0"/>
          </a:p>
          <a:p>
            <a:pPr>
              <a:buFont typeface="+mj-lt"/>
              <a:buAutoNum type="arabicPeriod"/>
            </a:pPr>
            <a:r>
              <a:rPr lang="en-US" sz="2105" dirty="0" smtClean="0"/>
              <a:t>The large collaboration </a:t>
            </a:r>
            <a:r>
              <a:rPr lang="en-US" sz="2105" dirty="0" smtClean="0"/>
              <a:t>provides &amp; maintains many</a:t>
            </a:r>
            <a:r>
              <a:rPr lang="en-US" sz="2105" dirty="0" smtClean="0"/>
              <a:t> </a:t>
            </a:r>
            <a:r>
              <a:rPr lang="en-US" sz="2105" dirty="0" smtClean="0"/>
              <a:t>tools &amp; services </a:t>
            </a:r>
            <a:r>
              <a:rPr lang="en-US" sz="2105" dirty="0" smtClean="0"/>
              <a:t>needed by</a:t>
            </a:r>
            <a:r>
              <a:rPr lang="en-US" sz="2105" dirty="0" smtClean="0"/>
              <a:t> </a:t>
            </a:r>
            <a:r>
              <a:rPr lang="en-US" sz="2105" dirty="0" smtClean="0"/>
              <a:t>the experimental scientist (E1):</a:t>
            </a:r>
          </a:p>
          <a:p>
            <a:pPr lvl="1">
              <a:buFont typeface="+mj-lt"/>
              <a:buAutoNum type="arabicPeriod"/>
            </a:pPr>
            <a:r>
              <a:rPr lang="en-US" sz="1895" dirty="0" smtClean="0"/>
              <a:t>Identity management system for collaboration membership</a:t>
            </a:r>
          </a:p>
          <a:p>
            <a:pPr lvl="1">
              <a:buFont typeface="+mj-lt"/>
              <a:buAutoNum type="arabicPeriod"/>
            </a:pPr>
            <a:r>
              <a:rPr lang="en-US" sz="1895" dirty="0" smtClean="0"/>
              <a:t>Software framework for reading data </a:t>
            </a:r>
            <a:r>
              <a:rPr lang="en-US" sz="1895" dirty="0" smtClean="0"/>
              <a:t>files</a:t>
            </a:r>
            <a:r>
              <a:rPr lang="en-US" sz="1895" dirty="0" smtClean="0"/>
              <a:t> </a:t>
            </a:r>
            <a:r>
              <a:rPr lang="en-US" sz="1895" dirty="0" smtClean="0"/>
              <a:t>&amp; </a:t>
            </a:r>
            <a:r>
              <a:rPr lang="en-US" sz="1895" dirty="0" smtClean="0"/>
              <a:t>unpacking the data </a:t>
            </a:r>
            <a:r>
              <a:rPr lang="en-US" sz="1895" dirty="0" smtClean="0"/>
              <a:t>into</a:t>
            </a:r>
            <a:r>
              <a:rPr lang="en-US" sz="1895" dirty="0" smtClean="0"/>
              <a:t> standard</a:t>
            </a:r>
            <a:r>
              <a:rPr lang="en-US" sz="1895" dirty="0" smtClean="0"/>
              <a:t> </a:t>
            </a:r>
            <a:r>
              <a:rPr lang="en-US" sz="1895" dirty="0" smtClean="0"/>
              <a:t>structures</a:t>
            </a:r>
          </a:p>
          <a:p>
            <a:pPr lvl="1">
              <a:buFont typeface="+mj-lt"/>
              <a:buAutoNum type="arabicPeriod"/>
            </a:pPr>
            <a:r>
              <a:rPr lang="en-US" sz="1895" dirty="0" smtClean="0"/>
              <a:t>Software repositories to archive and </a:t>
            </a:r>
            <a:r>
              <a:rPr lang="en-US" sz="1895" dirty="0" smtClean="0"/>
              <a:t>version </a:t>
            </a:r>
            <a:r>
              <a:rPr lang="en-US" sz="1895" dirty="0" smtClean="0"/>
              <a:t>code used in an analysis</a:t>
            </a:r>
          </a:p>
          <a:p>
            <a:pPr lvl="1">
              <a:buFont typeface="+mj-lt"/>
              <a:buAutoNum type="arabicPeriod"/>
            </a:pPr>
            <a:r>
              <a:rPr lang="en-US" sz="1895" dirty="0" smtClean="0"/>
              <a:t>Software management and deployment systems, including architecture/OS requirements </a:t>
            </a:r>
          </a:p>
          <a:p>
            <a:pPr lvl="1">
              <a:buFont typeface="+mj-lt"/>
              <a:buAutoNum type="arabicPeriod"/>
            </a:pPr>
            <a:r>
              <a:rPr lang="en-US" sz="1895" dirty="0" smtClean="0"/>
              <a:t>Analysis-ready</a:t>
            </a:r>
            <a:r>
              <a:rPr lang="en-US" sz="1895" dirty="0" smtClean="0"/>
              <a:t> data and </a:t>
            </a:r>
            <a:r>
              <a:rPr lang="en-US" sz="1895" dirty="0" smtClean="0"/>
              <a:t>simulated detector response data</a:t>
            </a:r>
            <a:r>
              <a:rPr lang="en-US" sz="1895" dirty="0" smtClean="0"/>
              <a:t> to </a:t>
            </a:r>
            <a:r>
              <a:rPr lang="en-US" sz="1895" dirty="0" smtClean="0"/>
              <a:t>evaluate systematic </a:t>
            </a:r>
            <a:r>
              <a:rPr lang="en-US" sz="1895" dirty="0" smtClean="0"/>
              <a:t>corrections</a:t>
            </a:r>
          </a:p>
          <a:p>
            <a:pPr lvl="1">
              <a:buFont typeface="+mj-lt"/>
              <a:buAutoNum type="arabicPeriod"/>
            </a:pPr>
            <a:r>
              <a:rPr lang="en-US" sz="1895" dirty="0" smtClean="0"/>
              <a:t>Systems for locating relevant data</a:t>
            </a:r>
            <a:r>
              <a:rPr lang="en-US" sz="1895" dirty="0" smtClean="0"/>
              <a:t> and </a:t>
            </a:r>
            <a:r>
              <a:rPr lang="en-US" sz="1895" dirty="0" smtClean="0"/>
              <a:t>making </a:t>
            </a:r>
            <a:r>
              <a:rPr lang="en-US" sz="1895" dirty="0" smtClean="0"/>
              <a:t>that data </a:t>
            </a:r>
            <a:r>
              <a:rPr lang="en-US" sz="1895" dirty="0" smtClean="0"/>
              <a:t>accessible on</a:t>
            </a:r>
            <a:r>
              <a:rPr lang="en-US" sz="1895" dirty="0" smtClean="0"/>
              <a:t> </a:t>
            </a:r>
            <a:r>
              <a:rPr lang="en-US" sz="1895" dirty="0" smtClean="0"/>
              <a:t>available</a:t>
            </a:r>
            <a:r>
              <a:rPr lang="en-US" sz="1895" dirty="0" smtClean="0"/>
              <a:t> </a:t>
            </a:r>
            <a:r>
              <a:rPr lang="en-US" sz="1895" dirty="0" smtClean="0"/>
              <a:t>analysis facilities</a:t>
            </a:r>
          </a:p>
          <a:p>
            <a:pPr lvl="1">
              <a:buFont typeface="+mj-lt"/>
              <a:buAutoNum type="arabicPeriod"/>
            </a:pPr>
            <a:r>
              <a:rPr lang="en-US" sz="1895" dirty="0" smtClean="0"/>
              <a:t>Protected web-based</a:t>
            </a:r>
            <a:r>
              <a:rPr lang="en-US" sz="1895" dirty="0" smtClean="0"/>
              <a:t> </a:t>
            </a:r>
            <a:r>
              <a:rPr lang="en-US" sz="1895" dirty="0" smtClean="0"/>
              <a:t>log area/</a:t>
            </a:r>
            <a:r>
              <a:rPr lang="en-US" sz="1895" dirty="0" smtClean="0"/>
              <a:t>tools </a:t>
            </a:r>
            <a:r>
              <a:rPr lang="en-US" sz="1895" dirty="0" smtClean="0"/>
              <a:t>and project-specific email lists for managing information and communication</a:t>
            </a:r>
          </a:p>
          <a:p>
            <a:pPr>
              <a:buFont typeface="+mj-lt"/>
              <a:buAutoNum type="arabicPeriod"/>
            </a:pPr>
            <a:r>
              <a:rPr lang="en-US" sz="2105" dirty="0" smtClean="0"/>
              <a:t>E1 is</a:t>
            </a:r>
            <a:r>
              <a:rPr lang="en-US" sz="2105" dirty="0" smtClean="0"/>
              <a:t> at </a:t>
            </a:r>
            <a:r>
              <a:rPr lang="en-US" sz="2105" dirty="0" smtClean="0"/>
              <a:t>an institution with one or more collaboration scientists (E2) with similar analysis goals, but separate from the</a:t>
            </a:r>
            <a:r>
              <a:rPr lang="en-US" sz="2105" dirty="0" smtClean="0"/>
              <a:t> collaboration’s physics </a:t>
            </a:r>
            <a:r>
              <a:rPr lang="en-US" sz="2105" dirty="0" smtClean="0"/>
              <a:t>working groups (PWG)</a:t>
            </a:r>
            <a:r>
              <a:rPr lang="en-US" sz="2105" dirty="0" smtClean="0"/>
              <a:t> and central </a:t>
            </a:r>
            <a:r>
              <a:rPr lang="en-US" sz="2105" dirty="0" smtClean="0"/>
              <a:t>analysis facilities</a:t>
            </a:r>
            <a:endParaRPr lang="en-US" sz="2105" dirty="0" smtClean="0"/>
          </a:p>
          <a:p>
            <a:pPr>
              <a:buFont typeface="+mj-lt"/>
              <a:buAutoNum type="arabicPeriod"/>
            </a:pPr>
            <a:r>
              <a:rPr lang="en-US" sz="2105" dirty="0" smtClean="0"/>
              <a:t>E1</a:t>
            </a:r>
            <a:r>
              <a:rPr lang="en-US" sz="2105" dirty="0" smtClean="0"/>
              <a:t> </a:t>
            </a:r>
            <a:r>
              <a:rPr lang="en-US" sz="2105" dirty="0" smtClean="0"/>
              <a:t>explores an</a:t>
            </a:r>
            <a:r>
              <a:rPr lang="en-US" sz="2105" dirty="0" smtClean="0"/>
              <a:t> idea </a:t>
            </a:r>
            <a:r>
              <a:rPr lang="en-US" sz="2105" dirty="0" smtClean="0"/>
              <a:t>for a new </a:t>
            </a:r>
            <a:r>
              <a:rPr lang="en-US" sz="2105" dirty="0" smtClean="0"/>
              <a:t>analysis</a:t>
            </a:r>
            <a:r>
              <a:rPr lang="en-US" sz="2105" dirty="0" smtClean="0"/>
              <a:t> in </a:t>
            </a:r>
            <a:r>
              <a:rPr lang="en-US" sz="2105" dirty="0" smtClean="0"/>
              <a:t>one </a:t>
            </a:r>
            <a:r>
              <a:rPr lang="en-US" sz="2105" dirty="0" smtClean="0"/>
              <a:t>or more collaboration </a:t>
            </a:r>
            <a:r>
              <a:rPr lang="en-US" sz="2105" dirty="0" smtClean="0"/>
              <a:t>PWG. E1 </a:t>
            </a:r>
            <a:r>
              <a:rPr lang="en-US" sz="2105" dirty="0" smtClean="0"/>
              <a:t>selects or is steered to work within a specific PWG and presents </a:t>
            </a:r>
            <a:r>
              <a:rPr lang="en-US" sz="2105" dirty="0" smtClean="0"/>
              <a:t>a </a:t>
            </a:r>
            <a:r>
              <a:rPr lang="en-US" sz="2105" dirty="0" smtClean="0"/>
              <a:t>work plan at a PWG phone</a:t>
            </a:r>
            <a:r>
              <a:rPr lang="en-US" sz="2105" dirty="0" smtClean="0"/>
              <a:t>/</a:t>
            </a:r>
            <a:r>
              <a:rPr lang="en-US" sz="2105" dirty="0" smtClean="0"/>
              <a:t>EVO</a:t>
            </a:r>
            <a:r>
              <a:rPr lang="en-US" sz="2105" dirty="0" smtClean="0"/>
              <a:t> meeting</a:t>
            </a:r>
            <a:r>
              <a:rPr lang="en-US" sz="2105" dirty="0" smtClean="0"/>
              <a:t> providing: physics goals, analysis techniques to be used, code to be developed and data sets to be analyzed.</a:t>
            </a:r>
            <a:endParaRPr lang="en-US" sz="1895" dirty="0" smtClean="0"/>
          </a:p>
          <a:p>
            <a:pPr>
              <a:buFont typeface="+mj-lt"/>
              <a:buAutoNum type="arabicPeriod"/>
            </a:pPr>
            <a:r>
              <a:rPr lang="en-US" sz="2105" dirty="0" smtClean="0"/>
              <a:t>E1 </a:t>
            </a:r>
            <a:r>
              <a:rPr lang="en-US" sz="2105" dirty="0" smtClean="0"/>
              <a:t>develops the software (some assembly, some new</a:t>
            </a:r>
            <a:r>
              <a:rPr lang="en-US" sz="2105" dirty="0" smtClean="0"/>
              <a:t>) running </a:t>
            </a:r>
            <a:r>
              <a:rPr lang="en-US" sz="2105" dirty="0" smtClean="0"/>
              <a:t>over a small subset of</a:t>
            </a:r>
            <a:r>
              <a:rPr lang="en-US" sz="2105" dirty="0" smtClean="0"/>
              <a:t> pre</a:t>
            </a:r>
            <a:r>
              <a:rPr lang="en-US" sz="2105" dirty="0" smtClean="0"/>
              <a:t>-staged/</a:t>
            </a:r>
            <a:r>
              <a:rPr lang="en-US" sz="2105" dirty="0" smtClean="0"/>
              <a:t>local data, done in </a:t>
            </a:r>
            <a:r>
              <a:rPr lang="en-US" sz="2105" dirty="0" smtClean="0"/>
              <a:t>consultation with E2 &amp; others via PWG email </a:t>
            </a:r>
            <a:r>
              <a:rPr lang="en-US" sz="2105" dirty="0" smtClean="0"/>
              <a:t>list to leverage </a:t>
            </a:r>
            <a:r>
              <a:rPr lang="en-US" sz="2105" dirty="0" smtClean="0"/>
              <a:t>PWG institutional</a:t>
            </a:r>
            <a:r>
              <a:rPr lang="en-US" sz="2105" dirty="0" smtClean="0"/>
              <a:t> knowledge. </a:t>
            </a:r>
            <a:endParaRPr lang="en-US" sz="2105" dirty="0" smtClean="0"/>
          </a:p>
          <a:p>
            <a:pPr>
              <a:buFont typeface="+mj-lt"/>
              <a:buAutoNum type="arabicPeriod"/>
            </a:pPr>
            <a:r>
              <a:rPr lang="en-US" sz="2105" dirty="0" smtClean="0"/>
              <a:t>E1 develops or adapts </a:t>
            </a:r>
            <a:r>
              <a:rPr lang="en-US" sz="2105" dirty="0" smtClean="0"/>
              <a:t>a</a:t>
            </a:r>
            <a:r>
              <a:rPr lang="en-US" sz="2105" dirty="0" smtClean="0"/>
              <a:t> larger processing </a:t>
            </a:r>
            <a:r>
              <a:rPr lang="en-US" sz="2105" dirty="0" smtClean="0"/>
              <a:t>workflow (job-</a:t>
            </a:r>
            <a:r>
              <a:rPr lang="en-US" sz="2105" dirty="0" smtClean="0"/>
              <a:t>submits, </a:t>
            </a:r>
            <a:r>
              <a:rPr lang="en-US" sz="2105" dirty="0" smtClean="0"/>
              <a:t>monitoring, post-processing)</a:t>
            </a:r>
            <a:r>
              <a:rPr lang="en-US" sz="2105" dirty="0" smtClean="0"/>
              <a:t> using </a:t>
            </a:r>
            <a:r>
              <a:rPr lang="en-US" sz="2105" dirty="0" smtClean="0"/>
              <a:t>collaboration tools (job/data definitions), facility</a:t>
            </a:r>
            <a:r>
              <a:rPr lang="en-US" sz="2105" dirty="0" smtClean="0"/>
              <a:t> </a:t>
            </a:r>
            <a:r>
              <a:rPr lang="en-US" sz="2105" dirty="0" smtClean="0"/>
              <a:t>services</a:t>
            </a:r>
            <a:r>
              <a:rPr lang="en-US" sz="2105" dirty="0" smtClean="0"/>
              <a:t> (grid/batch</a:t>
            </a:r>
            <a:r>
              <a:rPr lang="en-US" sz="2105" dirty="0" smtClean="0"/>
              <a:t>/</a:t>
            </a:r>
            <a:r>
              <a:rPr lang="en-US" sz="2105" dirty="0" smtClean="0"/>
              <a:t>disk/tape) </a:t>
            </a:r>
            <a:r>
              <a:rPr lang="en-US" sz="2105" dirty="0" smtClean="0"/>
              <a:t>&amp;</a:t>
            </a:r>
            <a:r>
              <a:rPr lang="en-US" sz="2105" dirty="0" smtClean="0"/>
              <a:t> some new + used </a:t>
            </a:r>
            <a:r>
              <a:rPr lang="en-US" sz="2105" dirty="0" smtClean="0"/>
              <a:t>user-built</a:t>
            </a:r>
            <a:r>
              <a:rPr lang="en-US" sz="2105" dirty="0" smtClean="0"/>
              <a:t> ad-hoc scripts</a:t>
            </a:r>
            <a:r>
              <a:rPr lang="en-US" sz="2105" dirty="0" smtClean="0"/>
              <a:t>. </a:t>
            </a:r>
          </a:p>
          <a:p>
            <a:pPr>
              <a:buFont typeface="+mj-lt"/>
              <a:buAutoNum type="arabicPeriod"/>
            </a:pPr>
            <a:r>
              <a:rPr lang="en-US" sz="2105" dirty="0" smtClean="0">
                <a:sym typeface="Wingdings"/>
              </a:rPr>
              <a:t>E1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adds &amp; maintains</a:t>
            </a:r>
            <a:r>
              <a:rPr lang="en-US" sz="2105" dirty="0" smtClean="0">
                <a:sym typeface="Wingdings"/>
              </a:rPr>
              <a:t> new </a:t>
            </a:r>
            <a:r>
              <a:rPr lang="en-US" sz="2105" dirty="0" smtClean="0">
                <a:sym typeface="Wingdings"/>
              </a:rPr>
              <a:t>software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&amp;</a:t>
            </a:r>
            <a:r>
              <a:rPr lang="en-US" sz="2105" dirty="0" smtClean="0">
                <a:sym typeface="Wingdings"/>
              </a:rPr>
              <a:t> data structures for </a:t>
            </a:r>
            <a:r>
              <a:rPr lang="en-US" sz="2105" dirty="0" smtClean="0">
                <a:sym typeface="Wingdings"/>
              </a:rPr>
              <a:t>the </a:t>
            </a:r>
            <a:r>
              <a:rPr lang="en-US" sz="2105" dirty="0" smtClean="0">
                <a:sym typeface="Wingdings"/>
              </a:rPr>
              <a:t>project (vetted by PWG) in </a:t>
            </a:r>
            <a:r>
              <a:rPr lang="en-US" sz="2105" dirty="0" smtClean="0">
                <a:sym typeface="Wingdings"/>
              </a:rPr>
              <a:t>a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collaboration repository</a:t>
            </a:r>
            <a:endParaRPr lang="en-US" sz="2105" dirty="0" smtClean="0">
              <a:sym typeface="Wingdings"/>
            </a:endParaRPr>
          </a:p>
          <a:p>
            <a:pPr>
              <a:buFont typeface="+mj-lt"/>
              <a:buAutoNum type="arabicPeriod"/>
            </a:pPr>
            <a:r>
              <a:rPr lang="en-US" sz="2105" dirty="0" smtClean="0">
                <a:sym typeface="Wingdings"/>
              </a:rPr>
              <a:t>E1 evaluates the </a:t>
            </a:r>
            <a:r>
              <a:rPr lang="en-US" sz="2105" dirty="0" smtClean="0">
                <a:sym typeface="Wingdings"/>
              </a:rPr>
              <a:t>ability to have fast, repeatable access to the data</a:t>
            </a:r>
            <a:r>
              <a:rPr lang="en-US" sz="2105" dirty="0" smtClean="0">
                <a:sym typeface="Wingdings"/>
              </a:rPr>
              <a:t> and opts</a:t>
            </a:r>
            <a:r>
              <a:rPr lang="en-US" sz="2105" dirty="0" smtClean="0">
                <a:sym typeface="Wingdings"/>
              </a:rPr>
              <a:t> to run</a:t>
            </a:r>
            <a:r>
              <a:rPr lang="en-US" sz="2105" dirty="0" smtClean="0">
                <a:sym typeface="Wingdings"/>
              </a:rPr>
              <a:t> an input-data </a:t>
            </a:r>
            <a:r>
              <a:rPr lang="en-US" sz="2105" dirty="0" smtClean="0">
                <a:sym typeface="Wingdings"/>
              </a:rPr>
              <a:t>reduction </a:t>
            </a:r>
            <a:r>
              <a:rPr lang="en-US" sz="2105" dirty="0" smtClean="0">
                <a:sym typeface="Wingdings"/>
              </a:rPr>
              <a:t>pass</a:t>
            </a:r>
            <a:r>
              <a:rPr lang="en-US" sz="2105" dirty="0" smtClean="0">
                <a:sym typeface="Wingdings"/>
              </a:rPr>
              <a:t>, </a:t>
            </a:r>
            <a:r>
              <a:rPr lang="en-US" sz="2105" dirty="0" smtClean="0">
                <a:sym typeface="Wingdings"/>
              </a:rPr>
              <a:t>speeding </a:t>
            </a:r>
            <a:r>
              <a:rPr lang="en-US" sz="2105" dirty="0" smtClean="0">
                <a:sym typeface="Wingdings"/>
              </a:rPr>
              <a:t>up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&amp;</a:t>
            </a:r>
            <a:r>
              <a:rPr lang="en-US" sz="2105" dirty="0" smtClean="0">
                <a:sym typeface="Wingdings"/>
              </a:rPr>
              <a:t> simplifying </a:t>
            </a:r>
            <a:r>
              <a:rPr lang="en-US" sz="2105" dirty="0" smtClean="0">
                <a:sym typeface="Wingdings"/>
              </a:rPr>
              <a:t>analysis </a:t>
            </a:r>
            <a:r>
              <a:rPr lang="en-US" sz="2105" dirty="0" smtClean="0">
                <a:sym typeface="Wingdings"/>
              </a:rPr>
              <a:t>iterations</a:t>
            </a:r>
            <a:r>
              <a:rPr lang="en-US" sz="2105" dirty="0" smtClean="0">
                <a:sym typeface="Wingdings"/>
              </a:rPr>
              <a:t>. </a:t>
            </a:r>
            <a:endParaRPr lang="en-US" sz="2105" dirty="0" smtClean="0">
              <a:sym typeface="Wingdings"/>
            </a:endParaRPr>
          </a:p>
          <a:p>
            <a:pPr>
              <a:buFont typeface="+mj-lt"/>
              <a:buAutoNum type="arabicPeriod"/>
            </a:pPr>
            <a:r>
              <a:rPr lang="en-US" sz="2105" dirty="0" smtClean="0">
                <a:sym typeface="Wingdings"/>
              </a:rPr>
              <a:t>E1 applies </a:t>
            </a:r>
            <a:r>
              <a:rPr lang="en-US" sz="2105" dirty="0" smtClean="0">
                <a:sym typeface="Wingdings"/>
              </a:rPr>
              <a:t>d</a:t>
            </a:r>
            <a:r>
              <a:rPr lang="en-US" sz="2105" dirty="0" smtClean="0">
                <a:sym typeface="Wingdings"/>
              </a:rPr>
              <a:t>ata reduction</a:t>
            </a:r>
            <a:r>
              <a:rPr lang="en-US" sz="2105" dirty="0" smtClean="0">
                <a:sym typeface="Wingdings"/>
              </a:rPr>
              <a:t> pass, duplicating data, adding new data structures, pulling data to a nearby facility and bypassing the</a:t>
            </a:r>
            <a:r>
              <a:rPr lang="en-US" sz="2105" dirty="0" smtClean="0">
                <a:sym typeface="Wingdings"/>
              </a:rPr>
              <a:t> collaboration catalog, raising data provenance issues.  E1 </a:t>
            </a:r>
            <a:r>
              <a:rPr lang="en-US" sz="2105" dirty="0" smtClean="0">
                <a:sym typeface="Wingdings"/>
              </a:rPr>
              <a:t>modifies workflow from #5</a:t>
            </a:r>
            <a:r>
              <a:rPr lang="en-US" sz="2105" dirty="0" smtClean="0">
                <a:sym typeface="Wingdings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en-US" sz="2105" dirty="0" smtClean="0">
                <a:sym typeface="Wingdings"/>
              </a:rPr>
              <a:t>E1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now analyzes</a:t>
            </a:r>
            <a:r>
              <a:rPr lang="en-US" sz="2105" dirty="0" smtClean="0">
                <a:sym typeface="Wingdings"/>
              </a:rPr>
              <a:t> larger datasets</a:t>
            </a:r>
            <a:r>
              <a:rPr lang="en-US" sz="2105" dirty="0" smtClean="0">
                <a:sym typeface="Wingdings"/>
              </a:rPr>
              <a:t> to</a:t>
            </a:r>
            <a:r>
              <a:rPr lang="en-US" sz="2105" dirty="0" smtClean="0">
                <a:sym typeface="Wingdings"/>
              </a:rPr>
              <a:t> refine </a:t>
            </a:r>
            <a:r>
              <a:rPr lang="en-US" sz="2105" dirty="0" smtClean="0">
                <a:sym typeface="Wingdings"/>
              </a:rPr>
              <a:t>the </a:t>
            </a:r>
            <a:r>
              <a:rPr lang="en-US" sz="2105" dirty="0" smtClean="0">
                <a:sym typeface="Wingdings"/>
              </a:rPr>
              <a:t>analysis, </a:t>
            </a:r>
            <a:r>
              <a:rPr lang="en-US" sz="2105" dirty="0" smtClean="0">
                <a:sym typeface="Wingdings"/>
              </a:rPr>
              <a:t>done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in</a:t>
            </a:r>
            <a:r>
              <a:rPr lang="en-US" sz="2105" dirty="0" smtClean="0">
                <a:sym typeface="Wingdings"/>
              </a:rPr>
              <a:t> discussion </a:t>
            </a:r>
            <a:r>
              <a:rPr lang="en-US" sz="2105" dirty="0" smtClean="0">
                <a:sym typeface="Wingdings"/>
              </a:rPr>
              <a:t>with E2 and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at</a:t>
            </a:r>
            <a:r>
              <a:rPr lang="en-US" sz="2105" dirty="0" smtClean="0">
                <a:sym typeface="Wingdings"/>
              </a:rPr>
              <a:t> regular PWG </a:t>
            </a:r>
            <a:r>
              <a:rPr lang="en-US" sz="2105" dirty="0" smtClean="0">
                <a:sym typeface="Wingdings"/>
              </a:rPr>
              <a:t>phone</a:t>
            </a:r>
            <a:r>
              <a:rPr lang="en-US" sz="2105" dirty="0" smtClean="0">
                <a:sym typeface="Wingdings"/>
              </a:rPr>
              <a:t>/</a:t>
            </a:r>
            <a:r>
              <a:rPr lang="en-US" sz="2105" dirty="0" smtClean="0">
                <a:sym typeface="Wingdings"/>
              </a:rPr>
              <a:t>EVO</a:t>
            </a:r>
            <a:r>
              <a:rPr lang="en-US" sz="2105" dirty="0" smtClean="0">
                <a:sym typeface="Wingdings"/>
              </a:rPr>
              <a:t> meetings.  E1’s iterations</a:t>
            </a:r>
            <a:r>
              <a:rPr lang="en-US" sz="2105" dirty="0" smtClean="0">
                <a:sym typeface="Wingdings"/>
              </a:rPr>
              <a:t> lead to new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cross checks or features to be measured, with summaries saved in protected web-based docs (plain html</a:t>
            </a:r>
            <a:r>
              <a:rPr lang="en-US" sz="2105" dirty="0" smtClean="0">
                <a:sym typeface="Wingdings"/>
              </a:rPr>
              <a:t>,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err="1" smtClean="0">
                <a:sym typeface="Wingdings"/>
              </a:rPr>
              <a:t>Twiki</a:t>
            </a:r>
            <a:r>
              <a:rPr lang="en-US" sz="2105" dirty="0" smtClean="0">
                <a:sym typeface="Wingdings"/>
              </a:rPr>
              <a:t>, CMS</a:t>
            </a:r>
            <a:r>
              <a:rPr lang="en-US" sz="2105" dirty="0" smtClean="0">
                <a:sym typeface="Wingdings"/>
              </a:rPr>
              <a:t>, blog).  </a:t>
            </a:r>
            <a:endParaRPr lang="en-US" sz="2105" dirty="0" smtClean="0">
              <a:sym typeface="Wingdings"/>
            </a:endParaRPr>
          </a:p>
          <a:p>
            <a:pPr>
              <a:buFont typeface="+mj-lt"/>
              <a:buAutoNum type="arabicPeriod"/>
            </a:pPr>
            <a:r>
              <a:rPr lang="en-US" sz="2105" dirty="0" smtClean="0">
                <a:sym typeface="Wingdings"/>
              </a:rPr>
              <a:t>E1 spends a month at the remote experiment site for shift duty </a:t>
            </a:r>
            <a:r>
              <a:rPr lang="en-US" sz="2105" dirty="0" smtClean="0">
                <a:sym typeface="Wingdings"/>
              </a:rPr>
              <a:t>&amp;</a:t>
            </a:r>
            <a:r>
              <a:rPr lang="en-US" sz="2105" dirty="0" smtClean="0">
                <a:sym typeface="Wingdings"/>
              </a:rPr>
              <a:t> other work (still attending to the analysis) and is asked to use analysis to </a:t>
            </a:r>
            <a:r>
              <a:rPr lang="en-US" sz="2105" dirty="0" smtClean="0">
                <a:sym typeface="Wingdings"/>
              </a:rPr>
              <a:t>QA </a:t>
            </a:r>
            <a:r>
              <a:rPr lang="en-US" sz="2105" dirty="0" smtClean="0">
                <a:sym typeface="Wingdings"/>
              </a:rPr>
              <a:t>production of new analysis-ready </a:t>
            </a:r>
            <a:r>
              <a:rPr lang="en-US" sz="2105" dirty="0" smtClean="0">
                <a:sym typeface="Wingdings"/>
              </a:rPr>
              <a:t>data &amp; report by to production team.</a:t>
            </a:r>
            <a:endParaRPr lang="en-US" sz="2105" dirty="0" smtClean="0"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600990" y="1444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088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52" y="975092"/>
            <a:ext cx="8229600" cy="517808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2105" dirty="0" smtClean="0">
              <a:sym typeface="Wingdings"/>
            </a:endParaRPr>
          </a:p>
          <a:p>
            <a:pPr marL="457200" indent="-457200">
              <a:buFont typeface="+mj-lt"/>
              <a:buAutoNum type="arabicPeriod" startAt="11"/>
            </a:pPr>
            <a:endParaRPr lang="en-US" sz="2105" dirty="0" smtClean="0">
              <a:sym typeface="Wingdings"/>
            </a:endParaRP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E1’s analysis exposes </a:t>
            </a:r>
            <a:r>
              <a:rPr lang="en-US" sz="2105" dirty="0" smtClean="0">
                <a:sym typeface="Wingdings"/>
              </a:rPr>
              <a:t>a deficiency in the collaboration infrastructure (</a:t>
            </a:r>
            <a:r>
              <a:rPr lang="en-US" sz="2105" dirty="0" smtClean="0">
                <a:sym typeface="Wingdings"/>
              </a:rPr>
              <a:t>calibration, </a:t>
            </a:r>
            <a:r>
              <a:rPr lang="en-US" sz="2105" dirty="0" smtClean="0">
                <a:sym typeface="Wingdings"/>
              </a:rPr>
              <a:t>software, </a:t>
            </a:r>
            <a:r>
              <a:rPr lang="en-US" sz="2105" dirty="0" smtClean="0">
                <a:sym typeface="Wingdings"/>
              </a:rPr>
              <a:t>detector capability, </a:t>
            </a:r>
            <a:r>
              <a:rPr lang="en-US" sz="2105" dirty="0" smtClean="0">
                <a:sym typeface="Wingdings"/>
              </a:rPr>
              <a:t>simulation)</a:t>
            </a:r>
            <a:r>
              <a:rPr lang="en-US" sz="2105" dirty="0" smtClean="0">
                <a:sym typeface="Wingdings"/>
              </a:rPr>
              <a:t> generating an email-list discussion, an issue-ticket &amp; a presentation at </a:t>
            </a:r>
            <a:r>
              <a:rPr lang="en-US" sz="2105" dirty="0" smtClean="0">
                <a:sym typeface="Wingdings"/>
              </a:rPr>
              <a:t>an </a:t>
            </a:r>
            <a:r>
              <a:rPr lang="en-US" sz="2105" dirty="0" smtClean="0">
                <a:sym typeface="Wingdings"/>
              </a:rPr>
              <a:t>infrastructure</a:t>
            </a:r>
            <a:r>
              <a:rPr lang="en-US" sz="2105" smtClean="0">
                <a:sym typeface="Wingdings"/>
              </a:rPr>
              <a:t>/</a:t>
            </a:r>
            <a:r>
              <a:rPr lang="en-US" sz="2105" smtClean="0">
                <a:sym typeface="Wingdings"/>
              </a:rPr>
              <a:t>detector forum</a:t>
            </a:r>
            <a:endParaRPr lang="en-US" sz="2105" smtClean="0">
              <a:sym typeface="Wingdings"/>
            </a:endParaRP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E1</a:t>
            </a:r>
            <a:r>
              <a:rPr lang="en-US" sz="2105" dirty="0" smtClean="0">
                <a:sym typeface="Wingdings"/>
              </a:rPr>
              <a:t>, E2 &amp; the PWG evaluate the</a:t>
            </a:r>
            <a:r>
              <a:rPr lang="en-US" sz="2105" dirty="0" smtClean="0">
                <a:sym typeface="Wingdings"/>
              </a:rPr>
              <a:t> initial physics results </a:t>
            </a:r>
            <a:r>
              <a:rPr lang="en-US" sz="2105" dirty="0" smtClean="0">
                <a:sym typeface="Wingdings"/>
              </a:rPr>
              <a:t>in face-to-face meetings held a few times per year.</a:t>
            </a:r>
            <a:r>
              <a:rPr lang="en-US" sz="2105" dirty="0" smtClean="0">
                <a:sym typeface="Wingdings"/>
              </a:rPr>
              <a:t> These d</a:t>
            </a:r>
            <a:r>
              <a:rPr lang="en-US" sz="2105" dirty="0" smtClean="0">
                <a:sym typeface="Wingdings"/>
              </a:rPr>
              <a:t>iscussions</a:t>
            </a:r>
            <a:r>
              <a:rPr lang="en-US" sz="2105" dirty="0" smtClean="0">
                <a:sym typeface="Wingdings"/>
              </a:rPr>
              <a:t> modify </a:t>
            </a:r>
            <a:r>
              <a:rPr lang="en-US" sz="2105" dirty="0" smtClean="0">
                <a:sym typeface="Wingdings"/>
              </a:rPr>
              <a:t>the work </a:t>
            </a:r>
            <a:r>
              <a:rPr lang="en-US" sz="2105" dirty="0" smtClean="0">
                <a:sym typeface="Wingdings"/>
              </a:rPr>
              <a:t>plan, combining with new simulation data </a:t>
            </a:r>
            <a:r>
              <a:rPr lang="en-US" sz="2105" dirty="0" smtClean="0">
                <a:sym typeface="Wingdings"/>
              </a:rPr>
              <a:t>and </a:t>
            </a:r>
            <a:r>
              <a:rPr lang="en-US" sz="2105" dirty="0" smtClean="0">
                <a:sym typeface="Wingdings"/>
              </a:rPr>
              <a:t>another analysis </a:t>
            </a:r>
            <a:r>
              <a:rPr lang="en-US" sz="2105" dirty="0" smtClean="0">
                <a:sym typeface="Wingdings"/>
              </a:rPr>
              <a:t>from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E3</a:t>
            </a:r>
            <a:r>
              <a:rPr lang="en-US" sz="2105" dirty="0" smtClean="0">
                <a:sym typeface="Wingdings"/>
              </a:rPr>
              <a:t>.</a:t>
            </a: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E1 evaluates </a:t>
            </a:r>
            <a:r>
              <a:rPr lang="en-US" sz="2105" dirty="0" smtClean="0">
                <a:sym typeface="Wingdings"/>
              </a:rPr>
              <a:t>systematic </a:t>
            </a:r>
            <a:r>
              <a:rPr lang="en-US" sz="2105" dirty="0" smtClean="0">
                <a:sym typeface="Wingdings"/>
              </a:rPr>
              <a:t>corrections </a:t>
            </a:r>
            <a:r>
              <a:rPr lang="en-US" sz="2105" dirty="0" smtClean="0">
                <a:sym typeface="Wingdings"/>
              </a:rPr>
              <a:t>based on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provided </a:t>
            </a:r>
            <a:r>
              <a:rPr lang="en-US" sz="2105" dirty="0" smtClean="0">
                <a:sym typeface="Wingdings"/>
              </a:rPr>
              <a:t>detector </a:t>
            </a:r>
            <a:r>
              <a:rPr lang="en-US" sz="2105" dirty="0" smtClean="0">
                <a:sym typeface="Wingdings"/>
              </a:rPr>
              <a:t>simulated data and using accepted </a:t>
            </a:r>
            <a:r>
              <a:rPr lang="en-US" sz="2105" dirty="0" smtClean="0">
                <a:sym typeface="Wingdings"/>
              </a:rPr>
              <a:t>techniques, done with PWG.  </a:t>
            </a:r>
            <a:r>
              <a:rPr lang="en-US" sz="2105" dirty="0" smtClean="0">
                <a:sym typeface="Wingdings"/>
              </a:rPr>
              <a:t>The</a:t>
            </a:r>
            <a:r>
              <a:rPr lang="en-US" sz="2105" dirty="0" smtClean="0">
                <a:sym typeface="Wingdings"/>
              </a:rPr>
              <a:t> work requires assembling a modified workflow (#5) </a:t>
            </a:r>
            <a:r>
              <a:rPr lang="en-US" sz="2105" dirty="0" smtClean="0">
                <a:sym typeface="Wingdings"/>
              </a:rPr>
              <a:t>and results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suggest a</a:t>
            </a:r>
            <a:r>
              <a:rPr lang="en-US" sz="2105" dirty="0" smtClean="0">
                <a:sym typeface="Wingdings"/>
              </a:rPr>
              <a:t> revisit to item #9</a:t>
            </a: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E1 runs final </a:t>
            </a:r>
            <a:r>
              <a:rPr lang="en-US" sz="2105" dirty="0" smtClean="0">
                <a:sym typeface="Wingdings"/>
              </a:rPr>
              <a:t>processing.  </a:t>
            </a:r>
            <a:r>
              <a:rPr lang="en-US" sz="2105" dirty="0" smtClean="0">
                <a:sym typeface="Wingdings"/>
              </a:rPr>
              <a:t>Corrections are applied &amp; </a:t>
            </a:r>
            <a:r>
              <a:rPr lang="en-US" sz="2105" dirty="0" smtClean="0">
                <a:sym typeface="Wingdings"/>
              </a:rPr>
              <a:t>documented, output is put </a:t>
            </a:r>
            <a:r>
              <a:rPr lang="en-US" sz="2105" dirty="0" smtClean="0">
                <a:sym typeface="Wingdings"/>
              </a:rPr>
              <a:t>on tape and all c</a:t>
            </a:r>
            <a:r>
              <a:rPr lang="en-US" sz="2105" dirty="0" smtClean="0">
                <a:sym typeface="Wingdings"/>
              </a:rPr>
              <a:t>ode </a:t>
            </a:r>
            <a:r>
              <a:rPr lang="en-US" sz="2105" dirty="0" smtClean="0">
                <a:sym typeface="Wingdings"/>
              </a:rPr>
              <a:t>is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archived</a:t>
            </a:r>
            <a:r>
              <a:rPr lang="en-US" sz="2105" dirty="0" smtClean="0">
                <a:sym typeface="Wingdings"/>
              </a:rPr>
              <a:t>  </a:t>
            </a: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E1 develops a </a:t>
            </a:r>
            <a:r>
              <a:rPr lang="en-US" sz="2105" dirty="0" smtClean="0">
                <a:sym typeface="Wingdings"/>
              </a:rPr>
              <a:t>publishing plan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with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the PWG and</a:t>
            </a:r>
            <a:r>
              <a:rPr lang="en-US" sz="2105" dirty="0" smtClean="0">
                <a:sym typeface="Wingdings"/>
              </a:rPr>
              <a:t> preliminary </a:t>
            </a:r>
            <a:r>
              <a:rPr lang="en-US" sz="2105" dirty="0" smtClean="0">
                <a:sym typeface="Wingdings"/>
              </a:rPr>
              <a:t>results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are presented</a:t>
            </a:r>
            <a:r>
              <a:rPr lang="en-US" sz="2105" dirty="0" smtClean="0">
                <a:sym typeface="Wingdings"/>
              </a:rPr>
              <a:t> (live) to the collaboration. </a:t>
            </a: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E1, E2 &amp; E3 </a:t>
            </a:r>
            <a:r>
              <a:rPr lang="en-US" sz="2105" dirty="0" smtClean="0">
                <a:sym typeface="Wingdings"/>
              </a:rPr>
              <a:t>work together </a:t>
            </a:r>
            <a:r>
              <a:rPr lang="en-US" sz="2105" dirty="0" smtClean="0">
                <a:sym typeface="Wingdings"/>
              </a:rPr>
              <a:t>as </a:t>
            </a:r>
            <a:r>
              <a:rPr lang="en-US" sz="2105" dirty="0" smtClean="0">
                <a:sym typeface="Wingdings"/>
              </a:rPr>
              <a:t>primary authors (PA</a:t>
            </a:r>
            <a:r>
              <a:rPr lang="en-US" sz="2105" dirty="0" smtClean="0">
                <a:sym typeface="Wingdings"/>
              </a:rPr>
              <a:t>)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using </a:t>
            </a:r>
            <a:r>
              <a:rPr lang="en-US" sz="2105" dirty="0" smtClean="0">
                <a:sym typeface="Wingdings"/>
              </a:rPr>
              <a:t>a web-archive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for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drafts.</a:t>
            </a:r>
            <a:endParaRPr lang="en-US" sz="2105" dirty="0" smtClean="0">
              <a:sym typeface="Wingdings"/>
            </a:endParaRP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E1 </a:t>
            </a:r>
            <a:r>
              <a:rPr lang="en-US" sz="2105" dirty="0" smtClean="0">
                <a:sym typeface="Wingdings"/>
              </a:rPr>
              <a:t>proposes a talk abstract to present the preliminary </a:t>
            </a:r>
            <a:r>
              <a:rPr lang="en-US" sz="2105" dirty="0" smtClean="0">
                <a:sym typeface="Wingdings"/>
              </a:rPr>
              <a:t>results at a conference.  </a:t>
            </a:r>
            <a:r>
              <a:rPr lang="en-US" sz="2105" dirty="0" smtClean="0">
                <a:sym typeface="Wingdings"/>
              </a:rPr>
              <a:t>Both abstract</a:t>
            </a:r>
            <a:r>
              <a:rPr lang="en-US" sz="2105" dirty="0" smtClean="0">
                <a:sym typeface="Wingdings"/>
              </a:rPr>
              <a:t> and talk </a:t>
            </a:r>
            <a:r>
              <a:rPr lang="en-US" sz="2105" dirty="0" smtClean="0">
                <a:sym typeface="Wingdings"/>
              </a:rPr>
              <a:t>are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reviewed by the </a:t>
            </a:r>
            <a:r>
              <a:rPr lang="en-US" sz="2105" dirty="0" smtClean="0">
                <a:sym typeface="Wingdings"/>
              </a:rPr>
              <a:t>PWG.  Review includes two practice talk</a:t>
            </a:r>
            <a:r>
              <a:rPr lang="en-US" sz="2105" dirty="0" smtClean="0">
                <a:sym typeface="Wingdings"/>
              </a:rPr>
              <a:t>s, live with local group and over EVO with PWG</a:t>
            </a:r>
            <a:endParaRPr lang="en-US" sz="2105" dirty="0" smtClean="0">
              <a:sym typeface="Wingdings"/>
            </a:endParaRP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The PWG approves a </a:t>
            </a:r>
            <a:r>
              <a:rPr lang="en-US" sz="2105" dirty="0" smtClean="0">
                <a:sym typeface="Wingdings"/>
              </a:rPr>
              <a:t>working draft</a:t>
            </a:r>
            <a:r>
              <a:rPr lang="en-US" sz="2105" dirty="0" smtClean="0">
                <a:sym typeface="Wingdings"/>
              </a:rPr>
              <a:t> of the paper after review in phone/</a:t>
            </a:r>
            <a:r>
              <a:rPr lang="en-US" sz="2105" dirty="0" smtClean="0">
                <a:sym typeface="Wingdings"/>
              </a:rPr>
              <a:t>EVO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meetings and the PWG email list</a:t>
            </a: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A collaboration board reviews the</a:t>
            </a:r>
            <a:r>
              <a:rPr lang="en-US" sz="2105" dirty="0" smtClean="0">
                <a:sym typeface="Wingdings"/>
              </a:rPr>
              <a:t> </a:t>
            </a:r>
            <a:r>
              <a:rPr lang="en-US" sz="2105" dirty="0" smtClean="0">
                <a:sym typeface="Wingdings"/>
              </a:rPr>
              <a:t>paper status</a:t>
            </a:r>
            <a:r>
              <a:rPr lang="en-US" sz="2105" dirty="0" smtClean="0">
                <a:sym typeface="Wingdings"/>
              </a:rPr>
              <a:t> and </a:t>
            </a:r>
            <a:r>
              <a:rPr lang="en-US" sz="2105" dirty="0" smtClean="0">
                <a:sym typeface="Wingdings"/>
              </a:rPr>
              <a:t>creates </a:t>
            </a:r>
            <a:r>
              <a:rPr lang="en-US" sz="2105" dirty="0" smtClean="0">
                <a:sym typeface="Wingdings"/>
              </a:rPr>
              <a:t>a </a:t>
            </a:r>
            <a:r>
              <a:rPr lang="en-US" sz="2105" dirty="0" smtClean="0">
                <a:sym typeface="Wingdings"/>
              </a:rPr>
              <a:t>committee to review the work in detail based on the web-log of the analysis process &amp; the code. </a:t>
            </a:r>
            <a:r>
              <a:rPr lang="en-US" sz="2105" dirty="0" smtClean="0">
                <a:sym typeface="Wingdings"/>
              </a:rPr>
              <a:t> </a:t>
            </a:r>
            <a:endParaRPr lang="en-US" sz="2105" dirty="0" smtClean="0">
              <a:sym typeface="Wingdings"/>
            </a:endParaRP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A c</a:t>
            </a:r>
            <a:r>
              <a:rPr lang="en-US" sz="2105" dirty="0" smtClean="0">
                <a:sym typeface="Wingdings"/>
              </a:rPr>
              <a:t>ommittee member is unable to validate the code with standard data structures, is </a:t>
            </a:r>
            <a:r>
              <a:rPr lang="en-US" sz="2105" dirty="0" smtClean="0">
                <a:sym typeface="Wingdings"/>
              </a:rPr>
              <a:t>unconvinced of the results and requests a validation test of the reduced data structures from #8.  E1 reprocesses the data for the test.</a:t>
            </a:r>
            <a:endParaRPr lang="en-US" sz="2105" dirty="0" smtClean="0">
              <a:sym typeface="Wingdings"/>
            </a:endParaRP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T</a:t>
            </a:r>
            <a:r>
              <a:rPr lang="en-US" sz="2105" dirty="0" smtClean="0">
                <a:sym typeface="Wingdings"/>
              </a:rPr>
              <a:t>he </a:t>
            </a:r>
            <a:r>
              <a:rPr lang="en-US" sz="2105" dirty="0" smtClean="0">
                <a:sym typeface="Wingdings"/>
              </a:rPr>
              <a:t>committee approves the </a:t>
            </a:r>
            <a:r>
              <a:rPr lang="en-US" sz="2105" dirty="0" smtClean="0">
                <a:sym typeface="Wingdings"/>
              </a:rPr>
              <a:t>work</a:t>
            </a:r>
            <a:r>
              <a:rPr lang="en-US" sz="2105" dirty="0" smtClean="0">
                <a:sym typeface="Wingdings"/>
              </a:rPr>
              <a:t>. Link to the paper &amp; supporting material </a:t>
            </a:r>
            <a:r>
              <a:rPr lang="en-US" sz="2105" dirty="0" smtClean="0">
                <a:sym typeface="Wingdings"/>
              </a:rPr>
              <a:t>is </a:t>
            </a:r>
            <a:r>
              <a:rPr lang="en-US" sz="2105" dirty="0" smtClean="0">
                <a:sym typeface="Wingdings"/>
              </a:rPr>
              <a:t>sent</a:t>
            </a:r>
            <a:r>
              <a:rPr lang="en-US" sz="2105" dirty="0" smtClean="0">
                <a:sym typeface="Wingdings"/>
              </a:rPr>
              <a:t> to collaboration list for review</a:t>
            </a: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The </a:t>
            </a:r>
            <a:r>
              <a:rPr lang="en-US" sz="2105" dirty="0" err="1" smtClean="0">
                <a:sym typeface="Wingdings"/>
              </a:rPr>
              <a:t>PAs</a:t>
            </a:r>
            <a:r>
              <a:rPr lang="en-US" sz="2105" dirty="0" smtClean="0">
                <a:sym typeface="Wingdings"/>
              </a:rPr>
              <a:t> assemble </a:t>
            </a:r>
            <a:r>
              <a:rPr lang="en-US" sz="2105" dirty="0" smtClean="0">
                <a:sym typeface="Wingdings"/>
              </a:rPr>
              <a:t>comments with answers and/</a:t>
            </a:r>
            <a:r>
              <a:rPr lang="en-US" sz="2105" dirty="0" smtClean="0">
                <a:sym typeface="Wingdings"/>
              </a:rPr>
              <a:t>or modifications to the paper, </a:t>
            </a:r>
            <a:r>
              <a:rPr lang="en-US" sz="2105" dirty="0" smtClean="0">
                <a:sym typeface="Wingdings"/>
              </a:rPr>
              <a:t>and report to the collaboration</a:t>
            </a:r>
            <a:r>
              <a:rPr lang="en-US" sz="2105" dirty="0" smtClean="0">
                <a:sym typeface="Wingdings"/>
              </a:rPr>
              <a:t> list </a:t>
            </a: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The </a:t>
            </a:r>
            <a:r>
              <a:rPr lang="en-US" sz="2105" dirty="0" smtClean="0">
                <a:sym typeface="Wingdings"/>
              </a:rPr>
              <a:t>paper is submitted for publication. </a:t>
            </a:r>
            <a:r>
              <a:rPr lang="en-US" sz="2105" dirty="0" err="1" smtClean="0">
                <a:sym typeface="Wingdings"/>
              </a:rPr>
              <a:t>PAs</a:t>
            </a:r>
            <a:r>
              <a:rPr lang="en-US" sz="2105" dirty="0" smtClean="0">
                <a:sym typeface="Wingdings"/>
              </a:rPr>
              <a:t> respond to all reviewer comments on the collaboration list</a:t>
            </a:r>
          </a:p>
          <a:p>
            <a:pPr>
              <a:buFont typeface="+mj-lt"/>
              <a:buAutoNum type="arabicPeriod" startAt="11"/>
            </a:pPr>
            <a:r>
              <a:rPr lang="en-US" sz="2105" dirty="0" smtClean="0">
                <a:sym typeface="Wingdings"/>
              </a:rPr>
              <a:t>Paper is published with all collaboration members listed as authors.</a:t>
            </a:r>
            <a:endParaRPr lang="en-US" sz="1474" dirty="0" smtClean="0"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600990" y="1444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0889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7122</TotalTime>
  <Words>889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From idea to publication for an experimental nuclear physicist in a large collaboration Jeff Porter </vt:lpstr>
      <vt:lpstr>Slide 2</vt:lpstr>
    </vt:vector>
  </TitlesOfParts>
  <Company>ORNL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view of collaboration</dc:title>
  <dc:creator>Klasky, Scott A.</dc:creator>
  <cp:lastModifiedBy>Jeff Porter</cp:lastModifiedBy>
  <cp:revision>160</cp:revision>
  <cp:lastPrinted>2011-11-30T19:35:44Z</cp:lastPrinted>
  <dcterms:created xsi:type="dcterms:W3CDTF">2011-12-02T03:12:01Z</dcterms:created>
  <dcterms:modified xsi:type="dcterms:W3CDTF">2011-12-05T06:03:15Z</dcterms:modified>
</cp:coreProperties>
</file>