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4469" r:id="rId2"/>
    <p:sldMasterId id="2147484471" r:id="rId3"/>
  </p:sldMasterIdLst>
  <p:notesMasterIdLst>
    <p:notesMasterId r:id="rId19"/>
  </p:notesMasterIdLst>
  <p:handoutMasterIdLst>
    <p:handoutMasterId r:id="rId20"/>
  </p:handoutMasterIdLst>
  <p:sldIdLst>
    <p:sldId id="258" r:id="rId4"/>
    <p:sldId id="310" r:id="rId5"/>
    <p:sldId id="266" r:id="rId6"/>
    <p:sldId id="307" r:id="rId7"/>
    <p:sldId id="305" r:id="rId8"/>
    <p:sldId id="312" r:id="rId9"/>
    <p:sldId id="311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14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29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4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58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5733" algn="l" defTabSz="914293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2879" algn="l" defTabSz="914293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026" algn="l" defTabSz="914293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172" algn="l" defTabSz="914293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EFEFFF"/>
    <a:srgbClr val="FFFFD9"/>
    <a:srgbClr val="146737"/>
    <a:srgbClr val="F3C828"/>
    <a:srgbClr val="4F8D6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9648" autoAdjust="0"/>
  </p:normalViewPr>
  <p:slideViewPr>
    <p:cSldViewPr>
      <p:cViewPr varScale="1">
        <p:scale>
          <a:sx n="74" d="100"/>
          <a:sy n="74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482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83" y="0"/>
            <a:ext cx="3037628" cy="46482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33CD242-9B13-42F6-9E03-B1E407588999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89"/>
            <a:ext cx="3037628" cy="46482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83" y="8829989"/>
            <a:ext cx="3037628" cy="46482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F5FCB19-0D7F-47C2-A1D5-2BFE83A6C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628" cy="46482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3" y="0"/>
            <a:ext cx="3037628" cy="464820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09F7488-6672-4103-ABA1-0BED826E039E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50" tIns="45825" rIns="91650" bIns="4582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9" y="4415790"/>
            <a:ext cx="5607684" cy="4183380"/>
          </a:xfrm>
          <a:prstGeom prst="rect">
            <a:avLst/>
          </a:prstGeom>
        </p:spPr>
        <p:txBody>
          <a:bodyPr vert="horz" lIns="91650" tIns="45825" rIns="91650" bIns="4582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89"/>
            <a:ext cx="3037628" cy="46482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3" y="8829989"/>
            <a:ext cx="3037628" cy="464820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513E36D-4872-4724-A345-53FD26820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6DD1E-07AB-4857-BE57-82B520EA68A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tal-logo-white-text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" y="76200"/>
            <a:ext cx="838200" cy="762000"/>
          </a:xfrm>
          <a:prstGeom prst="rect">
            <a:avLst/>
          </a:prstGeom>
          <a:solidFill>
            <a:srgbClr val="4F8D69"/>
          </a:solidFill>
          <a:ln>
            <a:solidFill>
              <a:srgbClr val="4F8D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>
              <a:defRPr/>
            </a:pPr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22935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600" b="1">
                <a:solidFill>
                  <a:srgbClr val="14673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267017-3825-456B-8A73-A0E0EBD351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</p:spPr>
        <p:txBody>
          <a:bodyPr/>
          <a:lstStyle>
            <a:lvl1pPr algn="ctr">
              <a:defRPr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latin typeface="Arial Narrow" pitchFamily="34" charset="0"/>
              </a:rPr>
              <a:t>http://www.science.doe.gov/bes/</a:t>
            </a:r>
            <a:endParaRPr lang="en-US" b="1" dirty="0" smtClean="0">
              <a:latin typeface="TimesNewRomanPSMT"/>
            </a:endParaRP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8C00E1F-7404-4E77-83EA-723D21E463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029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0292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</p:spPr>
        <p:txBody>
          <a:bodyPr/>
          <a:lstStyle>
            <a:lvl1pPr algn="r">
              <a:defRPr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4AF0CC2-603A-4EDE-9BF1-1C53A831D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77925"/>
            <a:ext cx="4040188" cy="639762"/>
          </a:xfrm>
        </p:spPr>
        <p:txBody>
          <a:bodyPr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828800"/>
            <a:ext cx="4040188" cy="4343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89038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28800"/>
            <a:ext cx="4041775" cy="4343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</p:spPr>
        <p:txBody>
          <a:bodyPr/>
          <a:lstStyle>
            <a:lvl1pPr algn="r">
              <a:defRPr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28D16F6-23E7-4E3D-BF19-1546126811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</p:spPr>
        <p:txBody>
          <a:bodyPr/>
          <a:lstStyle>
            <a:lvl1pPr algn="l">
              <a:defRPr sz="1800" b="0">
                <a:solidFill>
                  <a:srgbClr val="146737"/>
                </a:solidFill>
              </a:defRPr>
            </a:lvl1pPr>
          </a:lstStyle>
          <a:p>
            <a:pPr algn="ctr">
              <a:defRPr/>
            </a:pPr>
            <a:r>
              <a:rPr lang="en-US" dirty="0" smtClean="0">
                <a:latin typeface="Arial Narrow" pitchFamily="34" charset="0"/>
              </a:rPr>
              <a:t>http://www.science.doe.gov/bes/</a:t>
            </a:r>
            <a:endParaRPr lang="en-US" b="1" dirty="0" smtClean="0">
              <a:latin typeface="TimesNewRomanPSMT"/>
            </a:endParaRP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C107A73-9AEB-4966-96A8-7E047C7B0E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rgbClr val="146737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</p:spPr>
        <p:txBody>
          <a:bodyPr/>
          <a:lstStyle>
            <a:lvl1pPr algn="ctr">
              <a:defRPr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latin typeface="Arial Narrow" pitchFamily="34" charset="0"/>
              </a:rPr>
              <a:t>http://www.science.doe.gov/bes/</a:t>
            </a:r>
            <a:endParaRPr lang="en-US" b="1" dirty="0" smtClean="0">
              <a:latin typeface="TimesNewRomanPSMT"/>
            </a:endParaRP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8A9CB72-36C0-45D7-A869-40C0A7A650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2" y="1143000"/>
            <a:ext cx="5145088" cy="358457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4800600"/>
            <a:ext cx="52578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3200400" y="6356350"/>
            <a:ext cx="5257800" cy="365125"/>
          </a:xfrm>
        </p:spPr>
        <p:txBody>
          <a:bodyPr/>
          <a:lstStyle>
            <a:lvl1pPr algn="r">
              <a:defRPr b="0">
                <a:solidFill>
                  <a:srgbClr val="14673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8382000" y="6351588"/>
            <a:ext cx="457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B6FB6A1-B611-411D-8500-530F62AE1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06BF1-1A62-4849-8ACD-1DF5D4BC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836863" y="6153150"/>
            <a:ext cx="3944937" cy="4762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Strategy for the Future</a:t>
            </a:r>
            <a:endParaRPr lang="en-US">
              <a:cs typeface="Arial" charset="0"/>
            </a:endParaRPr>
          </a:p>
          <a:p>
            <a:r>
              <a:rPr lang="en-US"/>
              <a:t>Page </a:t>
            </a:r>
            <a:fld id="{ADE33024-D916-48AA-95FB-EA8F0C809C27}" type="slidenum">
              <a:rPr lang="en-US"/>
              <a:pPr/>
              <a:t>‹#›</a:t>
            </a:fld>
            <a:endParaRPr lang="en-US"/>
          </a:p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-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9" descr="horizontal-logo-green-text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" y="6354764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200400" y="6386514"/>
            <a:ext cx="52578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800" b="0">
                <a:solidFill>
                  <a:srgbClr val="14673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en-US" dirty="0" smtClean="0">
                <a:latin typeface="Arial Narrow" pitchFamily="34" charset="0"/>
              </a:rPr>
              <a:t>http://www.science.doe.gov/bes/</a:t>
            </a:r>
            <a:endParaRPr lang="en-US" b="1" dirty="0" smtClean="0">
              <a:latin typeface="TimesNewRomanPSMT"/>
            </a:endParaRPr>
          </a:p>
        </p:txBody>
      </p:sp>
      <p:sp>
        <p:nvSpPr>
          <p:cNvPr id="14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8382000" y="6381751"/>
            <a:ext cx="4572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rgbClr val="14673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0BAC64D-D53F-4913-8D0F-739E2DA6F26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1" r:id="rId1"/>
    <p:sldLayoutId id="2147484462" r:id="rId2"/>
    <p:sldLayoutId id="2147484463" r:id="rId3"/>
    <p:sldLayoutId id="2147484464" r:id="rId4"/>
    <p:sldLayoutId id="2147484465" r:id="rId5"/>
    <p:sldLayoutId id="2147484466" r:id="rId6"/>
    <p:sldLayoutId id="2147484467" r:id="rId7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5pPr>
      <a:lvl6pPr marL="457146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6pPr>
      <a:lvl7pPr marL="914293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7pPr>
      <a:lvl8pPr marL="1371440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8pPr>
      <a:lvl9pPr marL="1828586" algn="ct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860" indent="-34286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863" indent="-285717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2867" indent="-228573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013" indent="-228573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159" indent="-228573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2229" y="162486"/>
            <a:ext cx="5165148" cy="722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7" tIns="45693" rIns="91387" bIns="456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490" y="1270467"/>
            <a:ext cx="8229023" cy="5198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7" tIns="45693" rIns="91387" bIns="4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058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5888" y="6619876"/>
            <a:ext cx="378114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7" tIns="45693" rIns="91387" bIns="45693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91D2CC4E-5112-4229-B935-8E70D294F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20582" name="Rectangle 6"/>
          <p:cNvSpPr>
            <a:spLocks noChangeArrowheads="1"/>
          </p:cNvSpPr>
          <p:nvPr userDrawn="1"/>
        </p:nvSpPr>
        <p:spPr bwMode="auto">
          <a:xfrm>
            <a:off x="0" y="987519"/>
            <a:ext cx="9144000" cy="43422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508" tIns="42003" rIns="85508" bIns="42003"/>
          <a:lstStyle/>
          <a:p>
            <a:pPr defTabSz="865766" eaLnBrk="0" hangingPunct="0">
              <a:lnSpc>
                <a:spcPct val="85000"/>
              </a:lnSpc>
              <a:defRPr/>
            </a:pPr>
            <a:endParaRPr lang="en-US" sz="2200" b="1" i="1" dirty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</p:txBody>
      </p:sp>
      <p:pic>
        <p:nvPicPr>
          <p:cNvPr id="2054" name="Picture 7" descr="New_DOE_Logo_Color_04280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637" y="170891"/>
            <a:ext cx="2564535" cy="647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0" r:id="rId1"/>
  </p:sldLayoutIdLst>
  <p:txStyles>
    <p:titleStyle>
      <a:lvl1pPr algn="ctr" defTabSz="911652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911652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defTabSz="911652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defTabSz="911652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defTabSz="911652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10099" algn="ctr" defTabSz="91418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820199" algn="ctr" defTabSz="91418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230298" algn="ctr" defTabSz="91418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640397" algn="ctr" defTabSz="91418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225063" indent="-225063" algn="l" defTabSz="911652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2316" indent="-225063" algn="l" defTabSz="911652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139565" indent="-225063" algn="l" defTabSz="911652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596816" indent="-225063" algn="l" defTabSz="911652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2054066" indent="-225063" algn="l" defTabSz="911652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466290" indent="-227836" algn="l" defTabSz="914180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876391" indent="-227836" algn="l" defTabSz="914180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286491" indent="-227836" algn="l" defTabSz="914180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696590" indent="-227836" algn="l" defTabSz="914180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099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199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298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0397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0496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0597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0696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0795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2230" y="162486"/>
            <a:ext cx="5165148" cy="722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4" tIns="45678" rIns="91354" bIns="456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491" y="1270467"/>
            <a:ext cx="8229023" cy="5198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54" tIns="45678" rIns="91354" bIns="456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3594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5888" y="6619877"/>
            <a:ext cx="378114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4" tIns="45678" rIns="91354" bIns="45678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fld id="{81D57886-3E4D-4C28-94A2-DDBD45A3B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35942" name="Rectangle 6"/>
          <p:cNvSpPr>
            <a:spLocks noChangeArrowheads="1"/>
          </p:cNvSpPr>
          <p:nvPr userDrawn="1"/>
        </p:nvSpPr>
        <p:spPr bwMode="auto">
          <a:xfrm>
            <a:off x="0" y="987519"/>
            <a:ext cx="9144000" cy="43422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478" tIns="41988" rIns="85478" bIns="41988"/>
          <a:lstStyle/>
          <a:p>
            <a:pPr defTabSz="865664" eaLnBrk="0" hangingPunct="0">
              <a:lnSpc>
                <a:spcPct val="85000"/>
              </a:lnSpc>
              <a:defRPr/>
            </a:pPr>
            <a:endParaRPr lang="en-US" sz="2200" b="1" i="1" dirty="0"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</p:txBody>
      </p:sp>
      <p:pic>
        <p:nvPicPr>
          <p:cNvPr id="4102" name="Picture 7" descr="New_DOE_Logo_Color_042808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989" y="190500"/>
            <a:ext cx="1925205" cy="486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83" r:id="rId1"/>
    <p:sldLayoutId id="2147484484" r:id="rId2"/>
  </p:sldLayoutIdLst>
  <p:txStyles>
    <p:titleStyle>
      <a:lvl1pPr algn="ctr" defTabSz="911546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911546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defTabSz="911546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defTabSz="911546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defTabSz="911546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10051" algn="ctr" defTabSz="914073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820103" algn="ctr" defTabSz="914073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230154" algn="ctr" defTabSz="914073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640205" algn="ctr" defTabSz="914073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225037" indent="-225037" algn="l" defTabSz="911546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2236" indent="-225037" algn="l" defTabSz="911546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139431" indent="-225037" algn="l" defTabSz="911546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596629" indent="-225037" algn="l" defTabSz="911546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2053826" indent="-225037" algn="l" defTabSz="911546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466001" indent="-227809" algn="l" defTabSz="914073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876055" indent="-227809" algn="l" defTabSz="914073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286106" indent="-227809" algn="l" defTabSz="914073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696158" indent="-227809" algn="l" defTabSz="914073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01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051" algn="l" defTabSz="8201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103" algn="l" defTabSz="8201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154" algn="l" defTabSz="8201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0205" algn="l" defTabSz="8201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0257" algn="l" defTabSz="8201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0309" algn="l" defTabSz="8201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0360" algn="l" defTabSz="8201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0412" algn="l" defTabSz="8201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5638800"/>
            <a:ext cx="3429000" cy="1219200"/>
          </a:xfrm>
        </p:spPr>
        <p:txBody>
          <a:bodyPr/>
          <a:lstStyle/>
          <a:p>
            <a:pPr algn="l" defTabSz="1018699"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Bethesda North Marriott Hotel &amp; Conference Center</a:t>
            </a:r>
          </a:p>
          <a:p>
            <a:pPr algn="l" defTabSz="1018699"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Bethesda, MD</a:t>
            </a:r>
          </a:p>
          <a:p>
            <a:pPr algn="l" defTabSz="1018699">
              <a:defRPr/>
            </a:pPr>
            <a:r>
              <a:rPr lang="en-US" sz="1400" b="1" dirty="0" smtClean="0">
                <a:solidFill>
                  <a:schemeClr val="tx1"/>
                </a:solidFill>
              </a:rPr>
              <a:t>October 24-25, 2011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3276600"/>
          </a:xfrm>
        </p:spPr>
        <p:txBody>
          <a:bodyPr>
            <a:noAutofit/>
          </a:bodyPr>
          <a:lstStyle/>
          <a:p>
            <a:r>
              <a:rPr lang="en-US" sz="2800" b="0" dirty="0" smtClean="0">
                <a:latin typeface="Arial Black" pitchFamily="34" charset="0"/>
              </a:rPr>
              <a:t>Data and Communications in Basic Energy Sciences </a:t>
            </a:r>
            <a:r>
              <a:rPr lang="en-US" sz="1200" b="0" dirty="0" smtClean="0">
                <a:latin typeface="Arial Black" pitchFamily="34" charset="0"/>
              </a:rPr>
              <a:t/>
            </a:r>
            <a:br>
              <a:rPr lang="en-US" sz="1200" b="0" dirty="0" smtClean="0">
                <a:latin typeface="Arial Black" pitchFamily="34" charset="0"/>
              </a:rPr>
            </a:br>
            <a:r>
              <a:rPr lang="en-US" sz="1200" b="0" dirty="0" smtClean="0">
                <a:latin typeface="Arial Black" pitchFamily="34" charset="0"/>
              </a:rPr>
              <a:t> </a:t>
            </a:r>
            <a:r>
              <a:rPr lang="en-US" sz="2800" b="0" dirty="0" smtClean="0">
                <a:latin typeface="Arial Black" pitchFamily="34" charset="0"/>
              </a:rPr>
              <a:t/>
            </a:r>
            <a:br>
              <a:rPr lang="en-US" sz="2800" b="0" dirty="0" smtClean="0">
                <a:latin typeface="Arial Black" pitchFamily="34" charset="0"/>
              </a:rPr>
            </a:br>
            <a:r>
              <a:rPr lang="en-US" sz="2400" b="0" dirty="0" smtClean="0">
                <a:latin typeface="Arial Black" pitchFamily="34" charset="0"/>
              </a:rPr>
              <a:t>Creating a Pathway for Scientific Discovery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b="0" dirty="0" smtClean="0">
                <a:latin typeface="Arial Black" pitchFamily="34" charset="0"/>
              </a:rPr>
              <a:t>A Workshop Co-sponsored by Basic Energy Sciences and Advanced Scientific Computing Research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4600" y="5675293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Walt Polansky</a:t>
            </a:r>
          </a:p>
          <a:p>
            <a:pPr algn="r"/>
            <a:r>
              <a:rPr lang="en-US" sz="1400" b="1" dirty="0" smtClean="0"/>
              <a:t>Advanced Scientific Computing Research, Office of Science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16162-A5B9-4EC8-A443-571412D8EC95}" type="slidenum">
              <a:rPr lang="en-US"/>
              <a:pPr/>
              <a:t>10</a:t>
            </a:fld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24000" y="0"/>
            <a:ext cx="7620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  <a:sym typeface="Lucida Grande" charset="0"/>
              </a:rPr>
              <a:t>Theory </a:t>
            </a:r>
            <a:r>
              <a:rPr lang="en-US" sz="3600" dirty="0">
                <a:solidFill>
                  <a:schemeClr val="tx1"/>
                </a:solidFill>
                <a:latin typeface="Arial Black" pitchFamily="34" charset="0"/>
                <a:sym typeface="Lucida Grande" charset="0"/>
              </a:rPr>
              <a:t>&amp; </a:t>
            </a:r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  <a:sym typeface="Lucida Grande" charset="0"/>
              </a:rPr>
              <a:t>Algorithms</a:t>
            </a:r>
            <a:endParaRPr lang="en-US" sz="3600" dirty="0">
              <a:solidFill>
                <a:schemeClr val="tx1"/>
              </a:solidFill>
              <a:latin typeface="Arial Black" pitchFamily="34" charset="0"/>
              <a:sym typeface="Lucida Grande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1000" y="1295400"/>
            <a:ext cx="8305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  <a:sym typeface="Lucida Grande" charset="0"/>
              </a:rPr>
              <a:t>Sustained support for interdisciplinary team consisting of domain scientists (theory and experiment), applied mathematicians, computer scientists working together to meet the theory/algorithm challenges for facilities’ data</a:t>
            </a:r>
          </a:p>
          <a:p>
            <a:pPr marL="742950" lvl="1" indent="-285750" algn="l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  <a:sym typeface="Lucida Grande" charset="0"/>
              </a:rPr>
              <a:t>Pilot studies </a:t>
            </a:r>
          </a:p>
          <a:p>
            <a:pPr marL="742950" lvl="1" indent="-285750" algn="l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charset="0"/>
              <a:buChar char="–"/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  <a:sym typeface="Lucida Grande" charset="0"/>
              </a:rPr>
              <a:t>One team for each end station/facility</a:t>
            </a:r>
          </a:p>
          <a:p>
            <a:pPr marL="342900" indent="-342900" algn="l">
              <a:lnSpc>
                <a:spcPct val="8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  <a:sym typeface="Lucida Grande" charset="0"/>
              </a:rPr>
              <a:t>Inverse problems and solution algorithms (near term 1-3 years), but there is a need for long term R&amp;D</a:t>
            </a:r>
          </a:p>
          <a:p>
            <a:pPr marL="342900" indent="-342900" algn="l">
              <a:lnSpc>
                <a:spcPct val="8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  <a:sym typeface="Lucida Grande" charset="0"/>
              </a:rPr>
              <a:t>Feature extraction, image analysis (near term 1-3 years), include model based constraint (longer term)</a:t>
            </a:r>
          </a:p>
          <a:p>
            <a:pPr marL="342900" indent="-342900" algn="l">
              <a:lnSpc>
                <a:spcPct val="8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  <a:sym typeface="Lucida Grande" charset="0"/>
              </a:rPr>
              <a:t>Combine multiple data sources and imaging techniques to provide more reliable solutions (mid-term 5 years)</a:t>
            </a:r>
          </a:p>
          <a:p>
            <a:pPr marL="342900" indent="-342900" algn="l">
              <a:lnSpc>
                <a:spcPct val="8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000" b="1" dirty="0" err="1">
                <a:solidFill>
                  <a:schemeClr val="tx1"/>
                </a:solidFill>
                <a:cs typeface="Arial" pitchFamily="34" charset="0"/>
                <a:sym typeface="Lucida Grande" charset="0"/>
              </a:rPr>
              <a:t>Ab</a:t>
            </a:r>
            <a:r>
              <a:rPr lang="en-US" sz="2000" b="1" dirty="0">
                <a:solidFill>
                  <a:schemeClr val="tx1"/>
                </a:solidFill>
                <a:cs typeface="Arial" pitchFamily="34" charset="0"/>
                <a:sym typeface="Lucida Grande" charset="0"/>
              </a:rPr>
              <a:t> initio theory guided experiments for data triage/reduction (long term 5-10 years)</a:t>
            </a:r>
          </a:p>
          <a:p>
            <a:pPr marL="342900" indent="-342900" algn="l">
              <a:lnSpc>
                <a:spcPct val="80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  <a:sym typeface="Lucida Grande" charset="0"/>
              </a:rPr>
              <a:t>Computational </a:t>
            </a:r>
            <a:r>
              <a:rPr lang="en-US" sz="2000" b="1" dirty="0" err="1">
                <a:solidFill>
                  <a:schemeClr val="tx1"/>
                </a:solidFill>
                <a:cs typeface="Arial" pitchFamily="34" charset="0"/>
                <a:sym typeface="Lucida Grande" charset="0"/>
              </a:rPr>
              <a:t>endstation</a:t>
            </a:r>
            <a:r>
              <a:rPr lang="en-US" sz="2000" b="1" dirty="0">
                <a:solidFill>
                  <a:schemeClr val="tx1"/>
                </a:solidFill>
                <a:cs typeface="Arial" pitchFamily="34" charset="0"/>
                <a:sym typeface="Lucida Grande" charset="0"/>
              </a:rPr>
              <a:t> that couples virtual and real experiments (long term 5-10 years)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Preliminary Findings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62486"/>
            <a:ext cx="7391400" cy="722779"/>
          </a:xfrm>
        </p:spPr>
        <p:txBody>
          <a:bodyPr/>
          <a:lstStyle/>
          <a:p>
            <a:r>
              <a:rPr lang="en-US" sz="2400" dirty="0" smtClean="0">
                <a:latin typeface="Arial Black" pitchFamily="34" charset="0"/>
              </a:rPr>
              <a:t>Enabling </a:t>
            </a:r>
            <a:r>
              <a:rPr lang="en-US" sz="2400" dirty="0">
                <a:latin typeface="Arial Black" pitchFamily="34" charset="0"/>
              </a:rPr>
              <a:t>Transformative Science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8392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Detector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and source advancements will enable transformative science within BES facilities. Current systems are producing a tremendous amount of data. Future systems will overwhelm current analysis pipelines.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Integrate theory and analysis components seamlessly within experimental workflow. </a:t>
            </a:r>
          </a:p>
          <a:p>
            <a:pPr lvl="1">
              <a:lnSpc>
                <a:spcPct val="90000"/>
              </a:lnSpc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Move analysis to closer to experiment. </a:t>
            </a:r>
          </a:p>
          <a:p>
            <a:pPr lvl="1">
              <a:lnSpc>
                <a:spcPct val="90000"/>
              </a:lnSpc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Match data management access and capabilities with advancements in detectors &amp; sources. </a:t>
            </a:r>
          </a:p>
          <a:p>
            <a:pPr>
              <a:lnSpc>
                <a:spcPct val="90000"/>
              </a:lnSpc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Preliminary Findings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066800"/>
            <a:ext cx="5715000" cy="1143000"/>
          </a:xfrm>
        </p:spPr>
        <p:txBody>
          <a:bodyPr/>
          <a:lstStyle/>
          <a:p>
            <a:r>
              <a:rPr lang="en-US" sz="2400" dirty="0" smtClean="0">
                <a:effectLst/>
                <a:latin typeface="Arial Black" pitchFamily="34" charset="0"/>
                <a:cs typeface="Arial" pitchFamily="34" charset="0"/>
              </a:rPr>
              <a:t>… components seamlessly </a:t>
            </a:r>
            <a:r>
              <a:rPr lang="en-US" sz="2400" dirty="0">
                <a:effectLst/>
                <a:latin typeface="Arial Black" pitchFamily="34" charset="0"/>
                <a:cs typeface="Arial" pitchFamily="34" charset="0"/>
              </a:rPr>
              <a:t>within experimental workflow.</a:t>
            </a:r>
            <a:r>
              <a:rPr lang="en-US" sz="2400" dirty="0">
                <a:latin typeface="Arial Black" pitchFamily="34" charset="0"/>
                <a:cs typeface="Arial" pitchFamily="34" charset="0"/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90800"/>
            <a:ext cx="88392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Coupled simulation and experiment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Theory guidance for experimental design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Analysis feedback to steer experiment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Common data formats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Common community toolsets for analysis and workflow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Apply ASCR’s investment in visualization and analysis tools (invest in adaptation specific to experiments)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Preliminary Findings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05000" y="0"/>
            <a:ext cx="7239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4" tIns="45678" rIns="91354" bIns="4567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154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Integrate theory and analysis…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7848600" cy="1143000"/>
          </a:xfrm>
        </p:spPr>
        <p:txBody>
          <a:bodyPr/>
          <a:lstStyle/>
          <a:p>
            <a:r>
              <a:rPr lang="en-US" sz="2400" dirty="0">
                <a:effectLst/>
                <a:latin typeface="Arial Black" pitchFamily="34" charset="0"/>
              </a:rPr>
              <a:t>Move analysis to closer to </a:t>
            </a:r>
            <a:r>
              <a:rPr lang="en-US" sz="2400" dirty="0" smtClean="0">
                <a:effectLst/>
                <a:latin typeface="Arial Black" pitchFamily="34" charset="0"/>
              </a:rPr>
              <a:t>experiment </a:t>
            </a:r>
            <a:endParaRPr lang="en-US" sz="2400" dirty="0">
              <a:effectLst/>
              <a:latin typeface="Arial Black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3058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Real-time (in-situ), streaming analysis at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beamline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Local data reduction capabilities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0 suppression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Hierarchical filtering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Baseline and background subtraction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Live visualization of experiment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Improve the efficiency of the experiment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Increase data-quality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Improve off-line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Preliminary Findings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6858000" cy="1219200"/>
          </a:xfrm>
        </p:spPr>
        <p:txBody>
          <a:bodyPr/>
          <a:lstStyle/>
          <a:p>
            <a:r>
              <a:rPr lang="en-US" dirty="0">
                <a:effectLst/>
                <a:latin typeface="Arial Black" pitchFamily="34" charset="0"/>
              </a:rPr>
              <a:t>Match data management </a:t>
            </a:r>
            <a:r>
              <a:rPr lang="en-US" dirty="0" smtClean="0">
                <a:effectLst/>
                <a:latin typeface="Arial Black" pitchFamily="34" charset="0"/>
              </a:rPr>
              <a:t>access and capabilities…</a:t>
            </a:r>
            <a:endParaRPr lang="en-US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8392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Remove the bottlenecks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Apply existing data transport and mobility toolsets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Apply forefront mathematical techniques to more efficiently extract science from the experiment.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Interoperability across different facilities/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beamlines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Combine multiple data sets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Expandable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Incorporate legacy data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Integrated teams of engineers, scientists and computer scientists to solve these problems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143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4" tIns="45678" rIns="91354" bIns="4567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154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… with advancements in detectors &amp; sources.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</a:b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Preliminary Findings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tachalleng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9619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45782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1900" dirty="0" smtClean="0">
                <a:latin typeface="Arial" pitchFamily="34" charset="0"/>
              </a:rPr>
              <a:t>Charge</a:t>
            </a:r>
          </a:p>
          <a:p>
            <a:pPr lvl="1">
              <a:buFont typeface="Arial" pitchFamily="34" charset="0"/>
              <a:buChar char="•"/>
            </a:pPr>
            <a:r>
              <a:rPr lang="en-US" sz="1700" b="1" dirty="0" smtClean="0">
                <a:solidFill>
                  <a:schemeClr val="tx1"/>
                </a:solidFill>
                <a:latin typeface="Arial" pitchFamily="34" charset="0"/>
              </a:rPr>
              <a:t>Review status, successes, and shortcomings of current data and communication pathways for scientific discovery in the basic energy sciences;</a:t>
            </a:r>
          </a:p>
          <a:p>
            <a:pPr lvl="1">
              <a:buFont typeface="Arial" pitchFamily="34" charset="0"/>
              <a:buChar char="•"/>
            </a:pPr>
            <a:r>
              <a:rPr lang="en-US" sz="1700" b="1" dirty="0" smtClean="0">
                <a:solidFill>
                  <a:schemeClr val="tx1"/>
                </a:solidFill>
                <a:latin typeface="Arial" pitchFamily="34" charset="0"/>
              </a:rPr>
              <a:t>Ascertain knowledge, methods and tools needed to mitigate present and projected data and communication shortcomings;</a:t>
            </a:r>
          </a:p>
          <a:p>
            <a:pPr lvl="1">
              <a:buFont typeface="Arial" pitchFamily="34" charset="0"/>
              <a:buChar char="•"/>
            </a:pPr>
            <a:r>
              <a:rPr lang="en-US" sz="1700" b="1" dirty="0" smtClean="0">
                <a:solidFill>
                  <a:schemeClr val="tx1"/>
                </a:solidFill>
                <a:latin typeface="Arial" pitchFamily="34" charset="0"/>
              </a:rPr>
              <a:t>Consider opportunities and challenges related to data and communications with the combination of techniques in single experiments;</a:t>
            </a:r>
          </a:p>
          <a:p>
            <a:pPr lvl="1">
              <a:buFont typeface="Arial" pitchFamily="34" charset="0"/>
              <a:buChar char="•"/>
            </a:pPr>
            <a:r>
              <a:rPr lang="en-US" sz="1700" b="1" dirty="0" smtClean="0">
                <a:solidFill>
                  <a:schemeClr val="tx1"/>
                </a:solidFill>
                <a:latin typeface="Arial" pitchFamily="34" charset="0"/>
              </a:rPr>
              <a:t>Identify research areas in data and communications needed to underpin advances in the basic energy sciences in the next ten years;</a:t>
            </a:r>
          </a:p>
          <a:p>
            <a:pPr lvl="1">
              <a:buFont typeface="Arial" pitchFamily="34" charset="0"/>
              <a:buChar char="•"/>
            </a:pPr>
            <a:r>
              <a:rPr lang="en-US" sz="1700" b="1" dirty="0" smtClean="0">
                <a:solidFill>
                  <a:schemeClr val="tx1"/>
                </a:solidFill>
                <a:latin typeface="Arial" pitchFamily="34" charset="0"/>
              </a:rPr>
              <a:t>Create the foundation for information exchanges and collaborations among ASCR-BES research and facilities communities</a:t>
            </a:r>
          </a:p>
          <a:p>
            <a:pPr lvl="1">
              <a:buFont typeface="Arial" pitchFamily="34" charset="0"/>
              <a:buChar char="•"/>
            </a:pPr>
            <a:endParaRPr lang="en-US" sz="16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>
              <a:buNone/>
            </a:pPr>
            <a:r>
              <a:rPr lang="en-US" sz="1900" dirty="0" smtClean="0">
                <a:latin typeface="Arial" pitchFamily="34" charset="0"/>
              </a:rPr>
              <a:t>Co-Chairs</a:t>
            </a:r>
            <a:endParaRPr lang="en-US" sz="19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700" b="1" dirty="0" smtClean="0">
                <a:solidFill>
                  <a:schemeClr val="tx1"/>
                </a:solidFill>
                <a:latin typeface="Arial" pitchFamily="34" charset="0"/>
              </a:rPr>
              <a:t>Peter Nugent, LBNL (NERSC)</a:t>
            </a:r>
          </a:p>
          <a:p>
            <a:pPr lvl="1">
              <a:buFont typeface="Arial" pitchFamily="34" charset="0"/>
              <a:buChar char="•"/>
            </a:pPr>
            <a:r>
              <a:rPr lang="en-US" sz="1700" b="1" dirty="0" smtClean="0">
                <a:solidFill>
                  <a:schemeClr val="tx1"/>
                </a:solidFill>
                <a:latin typeface="Arial" pitchFamily="34" charset="0"/>
              </a:rPr>
              <a:t>J. Michael Simonson, ORNL (SNS)</a:t>
            </a:r>
            <a:endParaRPr lang="en-US" sz="1600" b="1" dirty="0" smtClean="0">
              <a:latin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>
              <a:buNone/>
            </a:pPr>
            <a:r>
              <a:rPr lang="en-US" sz="1900" dirty="0" smtClean="0">
                <a:latin typeface="Arial" pitchFamily="34" charset="0"/>
              </a:rPr>
              <a:t>Reports</a:t>
            </a:r>
            <a:endParaRPr lang="en-US" sz="1900" b="1" dirty="0" smtClean="0">
              <a:latin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700" b="1" dirty="0" smtClean="0">
                <a:latin typeface="Arial" pitchFamily="34" charset="0"/>
              </a:rPr>
              <a:t>Draft- by December 9, 2011</a:t>
            </a:r>
          </a:p>
          <a:p>
            <a:pPr lvl="1">
              <a:buFont typeface="Arial" pitchFamily="34" charset="0"/>
              <a:buChar char="•"/>
            </a:pPr>
            <a:r>
              <a:rPr lang="en-US" sz="1700" b="1" dirty="0" smtClean="0">
                <a:latin typeface="Arial" pitchFamily="34" charset="0"/>
              </a:rPr>
              <a:t>Final- by January 23, 2012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-1"/>
            <a:ext cx="7467600" cy="923925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effectLst/>
                <a:latin typeface="Arial Black" pitchFamily="34" charset="0"/>
              </a:rPr>
              <a:t>ASCR-BES Data Workshop</a:t>
            </a:r>
            <a:br>
              <a:rPr lang="en-US" sz="2400" dirty="0" smtClean="0">
                <a:solidFill>
                  <a:schemeClr val="tx1"/>
                </a:solidFill>
                <a:effectLst/>
                <a:latin typeface="Arial Black" pitchFamily="34" charset="0"/>
              </a:rPr>
            </a:br>
            <a:r>
              <a:rPr lang="en-US" sz="1300" b="1" dirty="0" smtClean="0">
                <a:latin typeface="Arial" pitchFamily="34" charset="0"/>
              </a:rPr>
              <a:t> https://www.orau.gov/dataworkshop2011/default1.htm</a:t>
            </a:r>
            <a:endParaRPr lang="en-US" sz="1300" dirty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13750" y="6351589"/>
            <a:ext cx="381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6F4B2E3-7CDC-4972-8D42-2D141A8D5E9A}" type="slidenum">
              <a:rPr lang="en-US" sz="1000" smtClean="0"/>
              <a:pPr>
                <a:defRPr/>
              </a:pPr>
              <a:t>2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590800" y="6019800"/>
            <a:ext cx="4003386" cy="11999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100" tIns="45549" rIns="91100" bIns="45549">
            <a:spAutoFit/>
          </a:bodyPr>
          <a:lstStyle/>
          <a:p>
            <a:pPr defTabSz="898727">
              <a:lnSpc>
                <a:spcPct val="90000"/>
              </a:lnSpc>
              <a:buFontTx/>
              <a:buChar char="•"/>
            </a:pPr>
            <a:r>
              <a:rPr lang="en-US" sz="11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1100" dirty="0">
                <a:solidFill>
                  <a:srgbClr val="0000FF"/>
                </a:solidFill>
                <a:latin typeface="Comic Sans MS" pitchFamily="66" charset="0"/>
              </a:rPr>
              <a:t>4 Synchrotron Radiation Light Sources </a:t>
            </a:r>
          </a:p>
          <a:p>
            <a:pPr defTabSz="898727">
              <a:lnSpc>
                <a:spcPct val="90000"/>
              </a:lnSpc>
              <a:buFontTx/>
              <a:buChar char="•"/>
            </a:pPr>
            <a:r>
              <a:rPr lang="en-US" sz="1100" dirty="0">
                <a:solidFill>
                  <a:srgbClr val="0000FF"/>
                </a:solidFill>
                <a:latin typeface="Comic Sans MS" pitchFamily="66" charset="0"/>
              </a:rPr>
              <a:t>  </a:t>
            </a:r>
            <a:r>
              <a:rPr lang="en-US" sz="1100" dirty="0" err="1">
                <a:solidFill>
                  <a:srgbClr val="0000FF"/>
                </a:solidFill>
                <a:latin typeface="Comic Sans MS" pitchFamily="66" charset="0"/>
              </a:rPr>
              <a:t>Linac</a:t>
            </a:r>
            <a:r>
              <a:rPr lang="en-US" sz="1100" dirty="0">
                <a:solidFill>
                  <a:srgbClr val="0000FF"/>
                </a:solidFill>
                <a:latin typeface="Comic Sans MS" pitchFamily="66" charset="0"/>
              </a:rPr>
              <a:t> Coherent Light </a:t>
            </a:r>
            <a:r>
              <a:rPr lang="en-US" sz="1100" dirty="0" smtClean="0">
                <a:solidFill>
                  <a:srgbClr val="0000FF"/>
                </a:solidFill>
                <a:latin typeface="Comic Sans MS" pitchFamily="66" charset="0"/>
              </a:rPr>
              <a:t>Source</a:t>
            </a:r>
            <a:endParaRPr lang="en-US" sz="1100" dirty="0">
              <a:solidFill>
                <a:srgbClr val="0000FF"/>
              </a:solidFill>
              <a:latin typeface="Comic Sans MS" pitchFamily="66" charset="0"/>
            </a:endParaRPr>
          </a:p>
          <a:p>
            <a:pPr defTabSz="898727">
              <a:lnSpc>
                <a:spcPct val="90000"/>
              </a:lnSpc>
              <a:buFontTx/>
              <a:buChar char="•"/>
            </a:pPr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 3 Neutron Sources</a:t>
            </a:r>
          </a:p>
          <a:p>
            <a:pPr defTabSz="898727">
              <a:lnSpc>
                <a:spcPct val="90000"/>
              </a:lnSpc>
              <a:buFontTx/>
              <a:buChar char="•"/>
            </a:pPr>
            <a:r>
              <a:rPr lang="en-US" sz="1100" dirty="0">
                <a:solidFill>
                  <a:srgbClr val="006600"/>
                </a:solidFill>
                <a:latin typeface="Comic Sans MS" pitchFamily="66" charset="0"/>
              </a:rPr>
              <a:t> 3 Electron Beam </a:t>
            </a:r>
            <a:r>
              <a:rPr lang="en-US" sz="1100" dirty="0" err="1">
                <a:solidFill>
                  <a:srgbClr val="006600"/>
                </a:solidFill>
                <a:latin typeface="Comic Sans MS" pitchFamily="66" charset="0"/>
              </a:rPr>
              <a:t>Microcharacterization</a:t>
            </a:r>
            <a:r>
              <a:rPr lang="en-US" sz="1100" dirty="0">
                <a:solidFill>
                  <a:srgbClr val="006600"/>
                </a:solidFill>
                <a:latin typeface="Comic Sans MS" pitchFamily="66" charset="0"/>
              </a:rPr>
              <a:t> Centers</a:t>
            </a:r>
          </a:p>
          <a:p>
            <a:pPr defTabSz="898727">
              <a:lnSpc>
                <a:spcPct val="90000"/>
              </a:lnSpc>
              <a:buClr>
                <a:srgbClr val="990099"/>
              </a:buClr>
              <a:buFontTx/>
              <a:buChar char="•"/>
            </a:pPr>
            <a:r>
              <a:rPr lang="en-US" sz="1100" dirty="0">
                <a:latin typeface="Comic Sans MS" pitchFamily="66" charset="0"/>
              </a:rPr>
              <a:t> </a:t>
            </a:r>
            <a:r>
              <a:rPr lang="en-US" sz="1100" dirty="0">
                <a:solidFill>
                  <a:srgbClr val="990099"/>
                </a:solidFill>
                <a:latin typeface="Comic Sans MS" pitchFamily="66" charset="0"/>
              </a:rPr>
              <a:t>5 </a:t>
            </a:r>
            <a:r>
              <a:rPr lang="en-US" sz="1100" dirty="0" err="1">
                <a:solidFill>
                  <a:srgbClr val="990099"/>
                </a:solidFill>
                <a:latin typeface="Comic Sans MS" pitchFamily="66" charset="0"/>
              </a:rPr>
              <a:t>Nanoscale</a:t>
            </a:r>
            <a:r>
              <a:rPr lang="en-US" sz="1100" dirty="0">
                <a:solidFill>
                  <a:srgbClr val="990099"/>
                </a:solidFill>
                <a:latin typeface="Comic Sans MS" pitchFamily="66" charset="0"/>
              </a:rPr>
              <a:t> Science Research Centers</a:t>
            </a:r>
          </a:p>
          <a:p>
            <a:pPr defTabSz="898727">
              <a:lnSpc>
                <a:spcPct val="90000"/>
              </a:lnSpc>
            </a:pPr>
            <a:endParaRPr lang="en-US" sz="1100" dirty="0">
              <a:latin typeface="Comic Sans MS" pitchFamily="66" charset="0"/>
            </a:endParaRPr>
          </a:p>
          <a:p>
            <a:pPr defTabSz="898727">
              <a:lnSpc>
                <a:spcPct val="90000"/>
              </a:lnSpc>
              <a:buFontTx/>
              <a:buChar char="•"/>
            </a:pPr>
            <a:endParaRPr lang="en-US" sz="1100" dirty="0">
              <a:solidFill>
                <a:srgbClr val="990099"/>
              </a:solidFill>
              <a:latin typeface="Comic Sans MS" pitchFamily="66" charset="0"/>
            </a:endParaRP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1482148" y="2927539"/>
            <a:ext cx="415636" cy="55749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/>
          </a:p>
        </p:txBody>
      </p:sp>
      <p:sp>
        <p:nvSpPr>
          <p:cNvPr id="24580" name="Freeform 4"/>
          <p:cNvSpPr>
            <a:spLocks/>
          </p:cNvSpPr>
          <p:nvPr/>
        </p:nvSpPr>
        <p:spPr bwMode="auto">
          <a:xfrm>
            <a:off x="1770787" y="2112310"/>
            <a:ext cx="53397" cy="427225"/>
          </a:xfrm>
          <a:custGeom>
            <a:avLst/>
            <a:gdLst>
              <a:gd name="T0" fmla="*/ 0 w 38"/>
              <a:gd name="T1" fmla="*/ 0 h 304"/>
              <a:gd name="T2" fmla="*/ 2147483647 w 38"/>
              <a:gd name="T3" fmla="*/ 2147483647 h 304"/>
              <a:gd name="T4" fmla="*/ 2147483647 w 38"/>
              <a:gd name="T5" fmla="*/ 2147483647 h 304"/>
              <a:gd name="T6" fmla="*/ 0 w 38"/>
              <a:gd name="T7" fmla="*/ 2147483647 h 304"/>
              <a:gd name="T8" fmla="*/ 0 w 38"/>
              <a:gd name="T9" fmla="*/ 0 h 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304"/>
              <a:gd name="T17" fmla="*/ 38 w 38"/>
              <a:gd name="T18" fmla="*/ 304 h 3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304">
                <a:moveTo>
                  <a:pt x="0" y="0"/>
                </a:moveTo>
                <a:lnTo>
                  <a:pt x="37" y="186"/>
                </a:lnTo>
                <a:lnTo>
                  <a:pt x="25" y="303"/>
                </a:lnTo>
                <a:lnTo>
                  <a:pt x="0" y="183"/>
                </a:lnTo>
                <a:lnTo>
                  <a:pt x="0" y="0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581" name="Freeform 5" descr="Parchment"/>
          <p:cNvSpPr>
            <a:spLocks/>
          </p:cNvSpPr>
          <p:nvPr/>
        </p:nvSpPr>
        <p:spPr bwMode="auto">
          <a:xfrm>
            <a:off x="1765012" y="1965234"/>
            <a:ext cx="760556" cy="495860"/>
          </a:xfrm>
          <a:custGeom>
            <a:avLst/>
            <a:gdLst>
              <a:gd name="T0" fmla="*/ 2147483647 w 527"/>
              <a:gd name="T1" fmla="*/ 0 h 355"/>
              <a:gd name="T2" fmla="*/ 2147483647 w 527"/>
              <a:gd name="T3" fmla="*/ 2147483647 h 355"/>
              <a:gd name="T4" fmla="*/ 2147483647 w 527"/>
              <a:gd name="T5" fmla="*/ 2147483647 h 355"/>
              <a:gd name="T6" fmla="*/ 0 w 527"/>
              <a:gd name="T7" fmla="*/ 2147483647 h 355"/>
              <a:gd name="T8" fmla="*/ 2147483647 w 527"/>
              <a:gd name="T9" fmla="*/ 2147483647 h 355"/>
              <a:gd name="T10" fmla="*/ 2147483647 w 527"/>
              <a:gd name="T11" fmla="*/ 2147483647 h 355"/>
              <a:gd name="T12" fmla="*/ 2147483647 w 527"/>
              <a:gd name="T13" fmla="*/ 2147483647 h 355"/>
              <a:gd name="T14" fmla="*/ 2147483647 w 527"/>
              <a:gd name="T15" fmla="*/ 2147483647 h 355"/>
              <a:gd name="T16" fmla="*/ 2147483647 w 527"/>
              <a:gd name="T17" fmla="*/ 2147483647 h 355"/>
              <a:gd name="T18" fmla="*/ 2147483647 w 527"/>
              <a:gd name="T19" fmla="*/ 2147483647 h 355"/>
              <a:gd name="T20" fmla="*/ 2147483647 w 527"/>
              <a:gd name="T21" fmla="*/ 0 h 35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27"/>
              <a:gd name="T34" fmla="*/ 0 h 355"/>
              <a:gd name="T35" fmla="*/ 527 w 527"/>
              <a:gd name="T36" fmla="*/ 355 h 35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27" h="355">
                <a:moveTo>
                  <a:pt x="117" y="0"/>
                </a:moveTo>
                <a:lnTo>
                  <a:pt x="137" y="105"/>
                </a:lnTo>
                <a:lnTo>
                  <a:pt x="126" y="128"/>
                </a:lnTo>
                <a:lnTo>
                  <a:pt x="0" y="107"/>
                </a:lnTo>
                <a:lnTo>
                  <a:pt x="40" y="293"/>
                </a:lnTo>
                <a:lnTo>
                  <a:pt x="99" y="298"/>
                </a:lnTo>
                <a:lnTo>
                  <a:pt x="111" y="354"/>
                </a:lnTo>
                <a:lnTo>
                  <a:pt x="351" y="303"/>
                </a:lnTo>
                <a:lnTo>
                  <a:pt x="526" y="303"/>
                </a:lnTo>
                <a:lnTo>
                  <a:pt x="526" y="2"/>
                </a:lnTo>
                <a:lnTo>
                  <a:pt x="117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582" name="Freeform 6" descr="Parchment"/>
          <p:cNvSpPr>
            <a:spLocks/>
          </p:cNvSpPr>
          <p:nvPr/>
        </p:nvSpPr>
        <p:spPr bwMode="auto">
          <a:xfrm>
            <a:off x="1770784" y="2377051"/>
            <a:ext cx="790864" cy="630331"/>
          </a:xfrm>
          <a:custGeom>
            <a:avLst/>
            <a:gdLst>
              <a:gd name="T0" fmla="*/ 2147483647 w 549"/>
              <a:gd name="T1" fmla="*/ 0 h 450"/>
              <a:gd name="T2" fmla="*/ 2147483647 w 549"/>
              <a:gd name="T3" fmla="*/ 2147483647 h 450"/>
              <a:gd name="T4" fmla="*/ 2147483647 w 549"/>
              <a:gd name="T5" fmla="*/ 2147483647 h 450"/>
              <a:gd name="T6" fmla="*/ 2147483647 w 549"/>
              <a:gd name="T7" fmla="*/ 2147483647 h 450"/>
              <a:gd name="T8" fmla="*/ 2147483647 w 549"/>
              <a:gd name="T9" fmla="*/ 2147483647 h 450"/>
              <a:gd name="T10" fmla="*/ 2147483647 w 549"/>
              <a:gd name="T11" fmla="*/ 2147483647 h 450"/>
              <a:gd name="T12" fmla="*/ 2147483647 w 549"/>
              <a:gd name="T13" fmla="*/ 2147483647 h 450"/>
              <a:gd name="T14" fmla="*/ 2147483647 w 549"/>
              <a:gd name="T15" fmla="*/ 2147483647 h 450"/>
              <a:gd name="T16" fmla="*/ 2147483647 w 549"/>
              <a:gd name="T17" fmla="*/ 2147483647 h 450"/>
              <a:gd name="T18" fmla="*/ 2147483647 w 549"/>
              <a:gd name="T19" fmla="*/ 2147483647 h 450"/>
              <a:gd name="T20" fmla="*/ 0 w 549"/>
              <a:gd name="T21" fmla="*/ 2147483647 h 450"/>
              <a:gd name="T22" fmla="*/ 2147483647 w 549"/>
              <a:gd name="T23" fmla="*/ 0 h 45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49"/>
              <a:gd name="T37" fmla="*/ 0 h 450"/>
              <a:gd name="T38" fmla="*/ 549 w 549"/>
              <a:gd name="T39" fmla="*/ 450 h 45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49" h="450">
                <a:moveTo>
                  <a:pt x="35" y="0"/>
                </a:moveTo>
                <a:lnTo>
                  <a:pt x="96" y="2"/>
                </a:lnTo>
                <a:lnTo>
                  <a:pt x="110" y="60"/>
                </a:lnTo>
                <a:lnTo>
                  <a:pt x="343" y="9"/>
                </a:lnTo>
                <a:lnTo>
                  <a:pt x="522" y="9"/>
                </a:lnTo>
                <a:lnTo>
                  <a:pt x="548" y="55"/>
                </a:lnTo>
                <a:lnTo>
                  <a:pt x="511" y="224"/>
                </a:lnTo>
                <a:lnTo>
                  <a:pt x="535" y="231"/>
                </a:lnTo>
                <a:lnTo>
                  <a:pt x="535" y="449"/>
                </a:lnTo>
                <a:lnTo>
                  <a:pt x="15" y="449"/>
                </a:lnTo>
                <a:lnTo>
                  <a:pt x="0" y="352"/>
                </a:lnTo>
                <a:lnTo>
                  <a:pt x="35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583" name="Freeform 7" descr="Parchment"/>
          <p:cNvSpPr>
            <a:spLocks/>
          </p:cNvSpPr>
          <p:nvPr/>
        </p:nvSpPr>
        <p:spPr bwMode="auto">
          <a:xfrm>
            <a:off x="2636696" y="1965235"/>
            <a:ext cx="1264227" cy="684959"/>
          </a:xfrm>
          <a:custGeom>
            <a:avLst/>
            <a:gdLst>
              <a:gd name="T0" fmla="*/ 2147483647 w 876"/>
              <a:gd name="T1" fmla="*/ 0 h 490"/>
              <a:gd name="T2" fmla="*/ 2147483647 w 876"/>
              <a:gd name="T3" fmla="*/ 0 h 490"/>
              <a:gd name="T4" fmla="*/ 2147483647 w 876"/>
              <a:gd name="T5" fmla="*/ 2147483647 h 490"/>
              <a:gd name="T6" fmla="*/ 2147483647 w 876"/>
              <a:gd name="T7" fmla="*/ 2147483647 h 490"/>
              <a:gd name="T8" fmla="*/ 2147483647 w 876"/>
              <a:gd name="T9" fmla="*/ 2147483647 h 490"/>
              <a:gd name="T10" fmla="*/ 2147483647 w 876"/>
              <a:gd name="T11" fmla="*/ 2147483647 h 490"/>
              <a:gd name="T12" fmla="*/ 2147483647 w 876"/>
              <a:gd name="T13" fmla="*/ 2147483647 h 490"/>
              <a:gd name="T14" fmla="*/ 2147483647 w 876"/>
              <a:gd name="T15" fmla="*/ 2147483647 h 490"/>
              <a:gd name="T16" fmla="*/ 2147483647 w 876"/>
              <a:gd name="T17" fmla="*/ 2147483647 h 490"/>
              <a:gd name="T18" fmla="*/ 2147483647 w 876"/>
              <a:gd name="T19" fmla="*/ 2147483647 h 490"/>
              <a:gd name="T20" fmla="*/ 0 w 876"/>
              <a:gd name="T21" fmla="*/ 2147483647 h 490"/>
              <a:gd name="T22" fmla="*/ 2147483647 w 876"/>
              <a:gd name="T23" fmla="*/ 0 h 4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76"/>
              <a:gd name="T37" fmla="*/ 0 h 490"/>
              <a:gd name="T38" fmla="*/ 876 w 876"/>
              <a:gd name="T39" fmla="*/ 490 h 49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76" h="490">
                <a:moveTo>
                  <a:pt x="2" y="0"/>
                </a:moveTo>
                <a:lnTo>
                  <a:pt x="875" y="0"/>
                </a:lnTo>
                <a:lnTo>
                  <a:pt x="875" y="424"/>
                </a:lnTo>
                <a:lnTo>
                  <a:pt x="364" y="424"/>
                </a:lnTo>
                <a:lnTo>
                  <a:pt x="364" y="450"/>
                </a:lnTo>
                <a:lnTo>
                  <a:pt x="236" y="489"/>
                </a:lnTo>
                <a:lnTo>
                  <a:pt x="163" y="353"/>
                </a:lnTo>
                <a:lnTo>
                  <a:pt x="119" y="372"/>
                </a:lnTo>
                <a:lnTo>
                  <a:pt x="108" y="346"/>
                </a:lnTo>
                <a:lnTo>
                  <a:pt x="135" y="274"/>
                </a:lnTo>
                <a:lnTo>
                  <a:pt x="0" y="123"/>
                </a:lnTo>
                <a:lnTo>
                  <a:pt x="2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584" name="Freeform 8" descr="Parchment"/>
          <p:cNvSpPr>
            <a:spLocks/>
          </p:cNvSpPr>
          <p:nvPr/>
        </p:nvSpPr>
        <p:spPr bwMode="auto">
          <a:xfrm>
            <a:off x="2503921" y="1965232"/>
            <a:ext cx="659534" cy="1042147"/>
          </a:xfrm>
          <a:custGeom>
            <a:avLst/>
            <a:gdLst>
              <a:gd name="T0" fmla="*/ 2147483647 w 457"/>
              <a:gd name="T1" fmla="*/ 0 h 745"/>
              <a:gd name="T2" fmla="*/ 2147483647 w 457"/>
              <a:gd name="T3" fmla="*/ 0 h 745"/>
              <a:gd name="T4" fmla="*/ 2147483647 w 457"/>
              <a:gd name="T5" fmla="*/ 2147483647 h 745"/>
              <a:gd name="T6" fmla="*/ 2147483647 w 457"/>
              <a:gd name="T7" fmla="*/ 2147483647 h 745"/>
              <a:gd name="T8" fmla="*/ 2147483647 w 457"/>
              <a:gd name="T9" fmla="*/ 2147483647 h 745"/>
              <a:gd name="T10" fmla="*/ 2147483647 w 457"/>
              <a:gd name="T11" fmla="*/ 2147483647 h 745"/>
              <a:gd name="T12" fmla="*/ 2147483647 w 457"/>
              <a:gd name="T13" fmla="*/ 2147483647 h 745"/>
              <a:gd name="T14" fmla="*/ 2147483647 w 457"/>
              <a:gd name="T15" fmla="*/ 2147483647 h 745"/>
              <a:gd name="T16" fmla="*/ 2147483647 w 457"/>
              <a:gd name="T17" fmla="*/ 2147483647 h 745"/>
              <a:gd name="T18" fmla="*/ 2147483647 w 457"/>
              <a:gd name="T19" fmla="*/ 2147483647 h 745"/>
              <a:gd name="T20" fmla="*/ 2147483647 w 457"/>
              <a:gd name="T21" fmla="*/ 2147483647 h 745"/>
              <a:gd name="T22" fmla="*/ 2147483647 w 457"/>
              <a:gd name="T23" fmla="*/ 2147483647 h 745"/>
              <a:gd name="T24" fmla="*/ 2147483647 w 457"/>
              <a:gd name="T25" fmla="*/ 2147483647 h 745"/>
              <a:gd name="T26" fmla="*/ 0 w 457"/>
              <a:gd name="T27" fmla="*/ 2147483647 h 745"/>
              <a:gd name="T28" fmla="*/ 2147483647 w 457"/>
              <a:gd name="T29" fmla="*/ 2147483647 h 745"/>
              <a:gd name="T30" fmla="*/ 2147483647 w 457"/>
              <a:gd name="T31" fmla="*/ 2147483647 h 745"/>
              <a:gd name="T32" fmla="*/ 2147483647 w 457"/>
              <a:gd name="T33" fmla="*/ 0 h 74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57"/>
              <a:gd name="T52" fmla="*/ 0 h 745"/>
              <a:gd name="T53" fmla="*/ 457 w 457"/>
              <a:gd name="T54" fmla="*/ 745 h 74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57" h="745">
                <a:moveTo>
                  <a:pt x="13" y="0"/>
                </a:moveTo>
                <a:lnTo>
                  <a:pt x="93" y="0"/>
                </a:lnTo>
                <a:lnTo>
                  <a:pt x="93" y="123"/>
                </a:lnTo>
                <a:lnTo>
                  <a:pt x="226" y="276"/>
                </a:lnTo>
                <a:lnTo>
                  <a:pt x="198" y="344"/>
                </a:lnTo>
                <a:lnTo>
                  <a:pt x="209" y="374"/>
                </a:lnTo>
                <a:lnTo>
                  <a:pt x="259" y="355"/>
                </a:lnTo>
                <a:lnTo>
                  <a:pt x="329" y="489"/>
                </a:lnTo>
                <a:lnTo>
                  <a:pt x="456" y="445"/>
                </a:lnTo>
                <a:lnTo>
                  <a:pt x="456" y="744"/>
                </a:lnTo>
                <a:lnTo>
                  <a:pt x="232" y="744"/>
                </a:lnTo>
                <a:lnTo>
                  <a:pt x="26" y="744"/>
                </a:lnTo>
                <a:lnTo>
                  <a:pt x="26" y="525"/>
                </a:lnTo>
                <a:lnTo>
                  <a:pt x="0" y="520"/>
                </a:lnTo>
                <a:lnTo>
                  <a:pt x="40" y="351"/>
                </a:lnTo>
                <a:lnTo>
                  <a:pt x="13" y="300"/>
                </a:lnTo>
                <a:lnTo>
                  <a:pt x="13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17673" name="AutoShape 9"/>
          <p:cNvSpPr>
            <a:spLocks noChangeArrowheads="1"/>
          </p:cNvSpPr>
          <p:nvPr/>
        </p:nvSpPr>
        <p:spPr bwMode="auto">
          <a:xfrm>
            <a:off x="5889628" y="3770782"/>
            <a:ext cx="164523" cy="172291"/>
          </a:xfrm>
          <a:prstGeom prst="star5">
            <a:avLst/>
          </a:prstGeom>
          <a:solidFill>
            <a:srgbClr val="FAFD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12" tIns="41005" rIns="82012" bIns="41005" anchor="ctr"/>
          <a:lstStyle/>
          <a:p>
            <a:pPr>
              <a:defRPr/>
            </a:pPr>
            <a:endParaRPr lang="en-US">
              <a:latin typeface="Arial Narrow" pitchFamily="34" charset="0"/>
            </a:endParaRP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0" y="5943600"/>
            <a:ext cx="903287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/>
          </a:p>
        </p:txBody>
      </p:sp>
      <p:sp>
        <p:nvSpPr>
          <p:cNvPr id="24587" name="Freeform 11" descr="Parchment"/>
          <p:cNvSpPr>
            <a:spLocks/>
          </p:cNvSpPr>
          <p:nvPr/>
        </p:nvSpPr>
        <p:spPr bwMode="auto">
          <a:xfrm>
            <a:off x="5953127" y="3157257"/>
            <a:ext cx="1010227" cy="778809"/>
          </a:xfrm>
          <a:custGeom>
            <a:avLst/>
            <a:gdLst>
              <a:gd name="T0" fmla="*/ 0 w 700"/>
              <a:gd name="T1" fmla="*/ 2147483647 h 555"/>
              <a:gd name="T2" fmla="*/ 2147483647 w 700"/>
              <a:gd name="T3" fmla="*/ 2147483647 h 555"/>
              <a:gd name="T4" fmla="*/ 2147483647 w 700"/>
              <a:gd name="T5" fmla="*/ 2147483647 h 555"/>
              <a:gd name="T6" fmla="*/ 2147483647 w 700"/>
              <a:gd name="T7" fmla="*/ 2147483647 h 555"/>
              <a:gd name="T8" fmla="*/ 2147483647 w 700"/>
              <a:gd name="T9" fmla="*/ 2147483647 h 555"/>
              <a:gd name="T10" fmla="*/ 2147483647 w 700"/>
              <a:gd name="T11" fmla="*/ 0 h 555"/>
              <a:gd name="T12" fmla="*/ 0 w 700"/>
              <a:gd name="T13" fmla="*/ 2147483647 h 5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00"/>
              <a:gd name="T22" fmla="*/ 0 h 555"/>
              <a:gd name="T23" fmla="*/ 700 w 700"/>
              <a:gd name="T24" fmla="*/ 555 h 5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00" h="555">
                <a:moveTo>
                  <a:pt x="0" y="328"/>
                </a:moveTo>
                <a:lnTo>
                  <a:pt x="19" y="554"/>
                </a:lnTo>
                <a:lnTo>
                  <a:pt x="641" y="472"/>
                </a:lnTo>
                <a:lnTo>
                  <a:pt x="699" y="236"/>
                </a:lnTo>
                <a:lnTo>
                  <a:pt x="689" y="113"/>
                </a:lnTo>
                <a:lnTo>
                  <a:pt x="369" y="0"/>
                </a:lnTo>
                <a:lnTo>
                  <a:pt x="0" y="328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588" name="Freeform 12"/>
          <p:cNvSpPr>
            <a:spLocks/>
          </p:cNvSpPr>
          <p:nvPr/>
        </p:nvSpPr>
        <p:spPr bwMode="auto">
          <a:xfrm>
            <a:off x="7537740" y="2498912"/>
            <a:ext cx="285750" cy="487456"/>
          </a:xfrm>
          <a:custGeom>
            <a:avLst/>
            <a:gdLst>
              <a:gd name="T0" fmla="*/ 2147483647 w 198"/>
              <a:gd name="T1" fmla="*/ 0 h 348"/>
              <a:gd name="T2" fmla="*/ 0 w 198"/>
              <a:gd name="T3" fmla="*/ 2147483647 h 348"/>
              <a:gd name="T4" fmla="*/ 0 w 198"/>
              <a:gd name="T5" fmla="*/ 2147483647 h 348"/>
              <a:gd name="T6" fmla="*/ 2147483647 w 198"/>
              <a:gd name="T7" fmla="*/ 2147483647 h 348"/>
              <a:gd name="T8" fmla="*/ 2147483647 w 198"/>
              <a:gd name="T9" fmla="*/ 0 h 3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8"/>
              <a:gd name="T16" fmla="*/ 0 h 348"/>
              <a:gd name="T17" fmla="*/ 198 w 198"/>
              <a:gd name="T18" fmla="*/ 348 h 3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8" h="348">
                <a:moveTo>
                  <a:pt x="197" y="0"/>
                </a:moveTo>
                <a:lnTo>
                  <a:pt x="0" y="164"/>
                </a:lnTo>
                <a:lnTo>
                  <a:pt x="0" y="347"/>
                </a:lnTo>
                <a:lnTo>
                  <a:pt x="197" y="185"/>
                </a:lnTo>
                <a:lnTo>
                  <a:pt x="197" y="0"/>
                </a:lnTo>
              </a:path>
            </a:pathLst>
          </a:custGeom>
          <a:solidFill>
            <a:srgbClr val="91919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7438161" y="2730034"/>
            <a:ext cx="101023" cy="368393"/>
          </a:xfrm>
          <a:custGeom>
            <a:avLst/>
            <a:gdLst>
              <a:gd name="T0" fmla="*/ 0 w 71"/>
              <a:gd name="T1" fmla="*/ 2147483647 h 263"/>
              <a:gd name="T2" fmla="*/ 2147483647 w 71"/>
              <a:gd name="T3" fmla="*/ 2147483647 h 263"/>
              <a:gd name="T4" fmla="*/ 2147483647 w 71"/>
              <a:gd name="T5" fmla="*/ 0 h 263"/>
              <a:gd name="T6" fmla="*/ 2147483647 w 71"/>
              <a:gd name="T7" fmla="*/ 2147483647 h 263"/>
              <a:gd name="T8" fmla="*/ 2147483647 w 71"/>
              <a:gd name="T9" fmla="*/ 2147483647 h 263"/>
              <a:gd name="T10" fmla="*/ 0 w 71"/>
              <a:gd name="T11" fmla="*/ 2147483647 h 263"/>
              <a:gd name="T12" fmla="*/ 0 w 71"/>
              <a:gd name="T13" fmla="*/ 2147483647 h 2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1"/>
              <a:gd name="T22" fmla="*/ 0 h 263"/>
              <a:gd name="T23" fmla="*/ 71 w 71"/>
              <a:gd name="T24" fmla="*/ 263 h 2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1" h="263">
                <a:moveTo>
                  <a:pt x="0" y="75"/>
                </a:moveTo>
                <a:lnTo>
                  <a:pt x="62" y="33"/>
                </a:lnTo>
                <a:lnTo>
                  <a:pt x="70" y="0"/>
                </a:lnTo>
                <a:lnTo>
                  <a:pt x="70" y="181"/>
                </a:lnTo>
                <a:lnTo>
                  <a:pt x="62" y="226"/>
                </a:lnTo>
                <a:lnTo>
                  <a:pt x="0" y="262"/>
                </a:lnTo>
                <a:lnTo>
                  <a:pt x="0" y="75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>
            <a:off x="7410741" y="2907926"/>
            <a:ext cx="37523" cy="95250"/>
          </a:xfrm>
          <a:custGeom>
            <a:avLst/>
            <a:gdLst>
              <a:gd name="T0" fmla="*/ 2147483647 w 26"/>
              <a:gd name="T1" fmla="*/ 0 h 68"/>
              <a:gd name="T2" fmla="*/ 0 w 26"/>
              <a:gd name="T3" fmla="*/ 2147483647 h 68"/>
              <a:gd name="T4" fmla="*/ 2147483647 w 26"/>
              <a:gd name="T5" fmla="*/ 2147483647 h 68"/>
              <a:gd name="T6" fmla="*/ 2147483647 w 26"/>
              <a:gd name="T7" fmla="*/ 0 h 68"/>
              <a:gd name="T8" fmla="*/ 0 60000 65536"/>
              <a:gd name="T9" fmla="*/ 0 60000 65536"/>
              <a:gd name="T10" fmla="*/ 0 60000 65536"/>
              <a:gd name="T11" fmla="*/ 0 60000 65536"/>
              <a:gd name="T12" fmla="*/ 0 w 26"/>
              <a:gd name="T13" fmla="*/ 0 h 68"/>
              <a:gd name="T14" fmla="*/ 26 w 26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" h="68">
                <a:moveTo>
                  <a:pt x="25" y="0"/>
                </a:moveTo>
                <a:lnTo>
                  <a:pt x="0" y="25"/>
                </a:lnTo>
                <a:lnTo>
                  <a:pt x="25" y="67"/>
                </a:lnTo>
                <a:lnTo>
                  <a:pt x="25" y="0"/>
                </a:lnTo>
              </a:path>
            </a:pathLst>
          </a:custGeom>
          <a:solidFill>
            <a:srgbClr val="0000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591" name="Freeform 15"/>
          <p:cNvSpPr>
            <a:spLocks/>
          </p:cNvSpPr>
          <p:nvPr/>
        </p:nvSpPr>
        <p:spPr bwMode="auto">
          <a:xfrm>
            <a:off x="7529080" y="2730036"/>
            <a:ext cx="10102" cy="315165"/>
          </a:xfrm>
          <a:custGeom>
            <a:avLst/>
            <a:gdLst>
              <a:gd name="T0" fmla="*/ 2147483647 w 7"/>
              <a:gd name="T1" fmla="*/ 0 h 225"/>
              <a:gd name="T2" fmla="*/ 0 w 7"/>
              <a:gd name="T3" fmla="*/ 2147483647 h 225"/>
              <a:gd name="T4" fmla="*/ 0 w 7"/>
              <a:gd name="T5" fmla="*/ 2147483647 h 225"/>
              <a:gd name="T6" fmla="*/ 2147483647 w 7"/>
              <a:gd name="T7" fmla="*/ 2147483647 h 225"/>
              <a:gd name="T8" fmla="*/ 2147483647 w 7"/>
              <a:gd name="T9" fmla="*/ 0 h 2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"/>
              <a:gd name="T16" fmla="*/ 0 h 225"/>
              <a:gd name="T17" fmla="*/ 7 w 7"/>
              <a:gd name="T18" fmla="*/ 225 h 2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" h="225">
                <a:moveTo>
                  <a:pt x="5" y="0"/>
                </a:moveTo>
                <a:lnTo>
                  <a:pt x="0" y="36"/>
                </a:lnTo>
                <a:lnTo>
                  <a:pt x="0" y="224"/>
                </a:lnTo>
                <a:lnTo>
                  <a:pt x="6" y="186"/>
                </a:lnTo>
                <a:lnTo>
                  <a:pt x="5" y="0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592" name="Freeform 16"/>
          <p:cNvSpPr>
            <a:spLocks/>
          </p:cNvSpPr>
          <p:nvPr/>
        </p:nvSpPr>
        <p:spPr bwMode="auto">
          <a:xfrm>
            <a:off x="5448012" y="4644838"/>
            <a:ext cx="73602" cy="285750"/>
          </a:xfrm>
          <a:custGeom>
            <a:avLst/>
            <a:gdLst>
              <a:gd name="T0" fmla="*/ 0 w 51"/>
              <a:gd name="T1" fmla="*/ 2147483647 h 204"/>
              <a:gd name="T2" fmla="*/ 2147483647 w 51"/>
              <a:gd name="T3" fmla="*/ 2147483647 h 204"/>
              <a:gd name="T4" fmla="*/ 2147483647 w 51"/>
              <a:gd name="T5" fmla="*/ 2147483647 h 204"/>
              <a:gd name="T6" fmla="*/ 2147483647 w 51"/>
              <a:gd name="T7" fmla="*/ 2147483647 h 204"/>
              <a:gd name="T8" fmla="*/ 2147483647 w 51"/>
              <a:gd name="T9" fmla="*/ 0 h 204"/>
              <a:gd name="T10" fmla="*/ 0 w 51"/>
              <a:gd name="T11" fmla="*/ 2147483647 h 2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1"/>
              <a:gd name="T19" fmla="*/ 0 h 204"/>
              <a:gd name="T20" fmla="*/ 51 w 51"/>
              <a:gd name="T21" fmla="*/ 204 h 2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1" h="204">
                <a:moveTo>
                  <a:pt x="0" y="36"/>
                </a:moveTo>
                <a:lnTo>
                  <a:pt x="23" y="115"/>
                </a:lnTo>
                <a:lnTo>
                  <a:pt x="23" y="203"/>
                </a:lnTo>
                <a:lnTo>
                  <a:pt x="50" y="182"/>
                </a:lnTo>
                <a:lnTo>
                  <a:pt x="50" y="0"/>
                </a:lnTo>
                <a:lnTo>
                  <a:pt x="0" y="36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593" name="Freeform 17"/>
          <p:cNvSpPr>
            <a:spLocks/>
          </p:cNvSpPr>
          <p:nvPr/>
        </p:nvSpPr>
        <p:spPr bwMode="auto">
          <a:xfrm>
            <a:off x="5520173" y="4635036"/>
            <a:ext cx="242455" cy="266140"/>
          </a:xfrm>
          <a:custGeom>
            <a:avLst/>
            <a:gdLst>
              <a:gd name="T0" fmla="*/ 0 w 168"/>
              <a:gd name="T1" fmla="*/ 2147483647 h 190"/>
              <a:gd name="T2" fmla="*/ 2147483647 w 168"/>
              <a:gd name="T3" fmla="*/ 0 h 190"/>
              <a:gd name="T4" fmla="*/ 2147483647 w 168"/>
              <a:gd name="T5" fmla="*/ 0 h 190"/>
              <a:gd name="T6" fmla="*/ 2147483647 w 168"/>
              <a:gd name="T7" fmla="*/ 2147483647 h 190"/>
              <a:gd name="T8" fmla="*/ 2147483647 w 168"/>
              <a:gd name="T9" fmla="*/ 2147483647 h 190"/>
              <a:gd name="T10" fmla="*/ 0 w 168"/>
              <a:gd name="T11" fmla="*/ 2147483647 h 190"/>
              <a:gd name="T12" fmla="*/ 0 w 168"/>
              <a:gd name="T13" fmla="*/ 2147483647 h 19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8"/>
              <a:gd name="T22" fmla="*/ 0 h 190"/>
              <a:gd name="T23" fmla="*/ 168 w 168"/>
              <a:gd name="T24" fmla="*/ 190 h 19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8" h="190">
                <a:moveTo>
                  <a:pt x="0" y="7"/>
                </a:moveTo>
                <a:lnTo>
                  <a:pt x="71" y="0"/>
                </a:lnTo>
                <a:lnTo>
                  <a:pt x="167" y="0"/>
                </a:lnTo>
                <a:lnTo>
                  <a:pt x="167" y="184"/>
                </a:lnTo>
                <a:lnTo>
                  <a:pt x="71" y="184"/>
                </a:lnTo>
                <a:lnTo>
                  <a:pt x="0" y="189"/>
                </a:lnTo>
                <a:lnTo>
                  <a:pt x="0" y="7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5762628" y="4640637"/>
            <a:ext cx="116897" cy="358588"/>
          </a:xfrm>
          <a:custGeom>
            <a:avLst/>
            <a:gdLst>
              <a:gd name="T0" fmla="*/ 0 w 81"/>
              <a:gd name="T1" fmla="*/ 0 h 256"/>
              <a:gd name="T2" fmla="*/ 0 w 81"/>
              <a:gd name="T3" fmla="*/ 2147483647 h 256"/>
              <a:gd name="T4" fmla="*/ 2147483647 w 81"/>
              <a:gd name="T5" fmla="*/ 2147483647 h 256"/>
              <a:gd name="T6" fmla="*/ 2147483647 w 81"/>
              <a:gd name="T7" fmla="*/ 2147483647 h 256"/>
              <a:gd name="T8" fmla="*/ 0 w 81"/>
              <a:gd name="T9" fmla="*/ 0 h 2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"/>
              <a:gd name="T16" fmla="*/ 0 h 256"/>
              <a:gd name="T17" fmla="*/ 81 w 81"/>
              <a:gd name="T18" fmla="*/ 256 h 2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" h="256">
                <a:moveTo>
                  <a:pt x="0" y="0"/>
                </a:moveTo>
                <a:lnTo>
                  <a:pt x="0" y="180"/>
                </a:lnTo>
                <a:lnTo>
                  <a:pt x="80" y="255"/>
                </a:lnTo>
                <a:lnTo>
                  <a:pt x="80" y="71"/>
                </a:lnTo>
                <a:lnTo>
                  <a:pt x="0" y="0"/>
                </a:lnTo>
              </a:path>
            </a:pathLst>
          </a:custGeom>
          <a:solidFill>
            <a:srgbClr val="333333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5878083" y="4705073"/>
            <a:ext cx="135659" cy="292753"/>
          </a:xfrm>
          <a:custGeom>
            <a:avLst/>
            <a:gdLst>
              <a:gd name="T0" fmla="*/ 0 w 94"/>
              <a:gd name="T1" fmla="*/ 2147483647 h 209"/>
              <a:gd name="T2" fmla="*/ 2147483647 w 94"/>
              <a:gd name="T3" fmla="*/ 0 h 209"/>
              <a:gd name="T4" fmla="*/ 2147483647 w 94"/>
              <a:gd name="T5" fmla="*/ 2147483647 h 209"/>
              <a:gd name="T6" fmla="*/ 0 w 94"/>
              <a:gd name="T7" fmla="*/ 2147483647 h 209"/>
              <a:gd name="T8" fmla="*/ 0 w 94"/>
              <a:gd name="T9" fmla="*/ 2147483647 h 2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4"/>
              <a:gd name="T16" fmla="*/ 0 h 209"/>
              <a:gd name="T17" fmla="*/ 94 w 94"/>
              <a:gd name="T18" fmla="*/ 209 h 2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4" h="209">
                <a:moveTo>
                  <a:pt x="0" y="26"/>
                </a:moveTo>
                <a:lnTo>
                  <a:pt x="93" y="0"/>
                </a:lnTo>
                <a:lnTo>
                  <a:pt x="93" y="184"/>
                </a:lnTo>
                <a:lnTo>
                  <a:pt x="0" y="208"/>
                </a:lnTo>
                <a:lnTo>
                  <a:pt x="0" y="26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6113321" y="4957203"/>
            <a:ext cx="89477" cy="404812"/>
          </a:xfrm>
          <a:custGeom>
            <a:avLst/>
            <a:gdLst>
              <a:gd name="T0" fmla="*/ 0 w 62"/>
              <a:gd name="T1" fmla="*/ 0 h 289"/>
              <a:gd name="T2" fmla="*/ 2147483647 w 62"/>
              <a:gd name="T3" fmla="*/ 2147483647 h 289"/>
              <a:gd name="T4" fmla="*/ 2147483647 w 62"/>
              <a:gd name="T5" fmla="*/ 2147483647 h 289"/>
              <a:gd name="T6" fmla="*/ 0 w 62"/>
              <a:gd name="T7" fmla="*/ 2147483647 h 289"/>
              <a:gd name="T8" fmla="*/ 0 w 62"/>
              <a:gd name="T9" fmla="*/ 0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"/>
              <a:gd name="T16" fmla="*/ 0 h 289"/>
              <a:gd name="T17" fmla="*/ 62 w 62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" h="289">
                <a:moveTo>
                  <a:pt x="0" y="0"/>
                </a:moveTo>
                <a:lnTo>
                  <a:pt x="61" y="102"/>
                </a:lnTo>
                <a:lnTo>
                  <a:pt x="61" y="288"/>
                </a:lnTo>
                <a:lnTo>
                  <a:pt x="0" y="183"/>
                </a:lnTo>
                <a:lnTo>
                  <a:pt x="0" y="0"/>
                </a:lnTo>
              </a:path>
            </a:pathLst>
          </a:custGeom>
          <a:solidFill>
            <a:srgbClr val="333333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597" name="Freeform 21"/>
          <p:cNvSpPr>
            <a:spLocks/>
          </p:cNvSpPr>
          <p:nvPr/>
        </p:nvSpPr>
        <p:spPr bwMode="auto">
          <a:xfrm>
            <a:off x="6012298" y="4705070"/>
            <a:ext cx="125557" cy="368393"/>
          </a:xfrm>
          <a:custGeom>
            <a:avLst/>
            <a:gdLst>
              <a:gd name="T0" fmla="*/ 0 w 87"/>
              <a:gd name="T1" fmla="*/ 0 h 263"/>
              <a:gd name="T2" fmla="*/ 2147483647 w 87"/>
              <a:gd name="T3" fmla="*/ 2147483647 h 263"/>
              <a:gd name="T4" fmla="*/ 2147483647 w 87"/>
              <a:gd name="T5" fmla="*/ 2147483647 h 263"/>
              <a:gd name="T6" fmla="*/ 2147483647 w 87"/>
              <a:gd name="T7" fmla="*/ 2147483647 h 263"/>
              <a:gd name="T8" fmla="*/ 0 w 87"/>
              <a:gd name="T9" fmla="*/ 2147483647 h 263"/>
              <a:gd name="T10" fmla="*/ 0 w 87"/>
              <a:gd name="T11" fmla="*/ 0 h 26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7"/>
              <a:gd name="T19" fmla="*/ 0 h 263"/>
              <a:gd name="T20" fmla="*/ 87 w 87"/>
              <a:gd name="T21" fmla="*/ 263 h 26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7" h="263">
                <a:moveTo>
                  <a:pt x="0" y="0"/>
                </a:moveTo>
                <a:lnTo>
                  <a:pt x="86" y="94"/>
                </a:lnTo>
                <a:lnTo>
                  <a:pt x="67" y="180"/>
                </a:lnTo>
                <a:lnTo>
                  <a:pt x="67" y="262"/>
                </a:lnTo>
                <a:lnTo>
                  <a:pt x="0" y="182"/>
                </a:lnTo>
                <a:lnTo>
                  <a:pt x="0" y="0"/>
                </a:lnTo>
              </a:path>
            </a:pathLst>
          </a:custGeom>
          <a:solidFill>
            <a:srgbClr val="333333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598" name="Freeform 22"/>
          <p:cNvSpPr>
            <a:spLocks/>
          </p:cNvSpPr>
          <p:nvPr/>
        </p:nvSpPr>
        <p:spPr bwMode="auto">
          <a:xfrm>
            <a:off x="4609523" y="4742890"/>
            <a:ext cx="243898" cy="452438"/>
          </a:xfrm>
          <a:custGeom>
            <a:avLst/>
            <a:gdLst>
              <a:gd name="T0" fmla="*/ 2147483647 w 169"/>
              <a:gd name="T1" fmla="*/ 2147483647 h 323"/>
              <a:gd name="T2" fmla="*/ 0 w 169"/>
              <a:gd name="T3" fmla="*/ 2147483647 h 323"/>
              <a:gd name="T4" fmla="*/ 2147483647 w 169"/>
              <a:gd name="T5" fmla="*/ 2147483647 h 323"/>
              <a:gd name="T6" fmla="*/ 2147483647 w 169"/>
              <a:gd name="T7" fmla="*/ 0 h 323"/>
              <a:gd name="T8" fmla="*/ 2147483647 w 169"/>
              <a:gd name="T9" fmla="*/ 2147483647 h 323"/>
              <a:gd name="T10" fmla="*/ 2147483647 w 169"/>
              <a:gd name="T11" fmla="*/ 2147483647 h 323"/>
              <a:gd name="T12" fmla="*/ 2147483647 w 169"/>
              <a:gd name="T13" fmla="*/ 2147483647 h 32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9"/>
              <a:gd name="T22" fmla="*/ 0 h 323"/>
              <a:gd name="T23" fmla="*/ 169 w 169"/>
              <a:gd name="T24" fmla="*/ 323 h 32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9" h="323">
                <a:moveTo>
                  <a:pt x="15" y="322"/>
                </a:moveTo>
                <a:lnTo>
                  <a:pt x="0" y="221"/>
                </a:lnTo>
                <a:lnTo>
                  <a:pt x="35" y="117"/>
                </a:lnTo>
                <a:lnTo>
                  <a:pt x="168" y="0"/>
                </a:lnTo>
                <a:lnTo>
                  <a:pt x="168" y="181"/>
                </a:lnTo>
                <a:lnTo>
                  <a:pt x="37" y="296"/>
                </a:lnTo>
                <a:lnTo>
                  <a:pt x="15" y="322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599" name="Freeform 23"/>
          <p:cNvSpPr>
            <a:spLocks/>
          </p:cNvSpPr>
          <p:nvPr/>
        </p:nvSpPr>
        <p:spPr bwMode="auto">
          <a:xfrm>
            <a:off x="4851980" y="4700868"/>
            <a:ext cx="142875" cy="292754"/>
          </a:xfrm>
          <a:custGeom>
            <a:avLst/>
            <a:gdLst>
              <a:gd name="T0" fmla="*/ 0 w 99"/>
              <a:gd name="T1" fmla="*/ 2147483647 h 209"/>
              <a:gd name="T2" fmla="*/ 0 w 99"/>
              <a:gd name="T3" fmla="*/ 2147483647 h 209"/>
              <a:gd name="T4" fmla="*/ 2147483647 w 99"/>
              <a:gd name="T5" fmla="*/ 2147483647 h 209"/>
              <a:gd name="T6" fmla="*/ 2147483647 w 99"/>
              <a:gd name="T7" fmla="*/ 0 h 209"/>
              <a:gd name="T8" fmla="*/ 0 w 99"/>
              <a:gd name="T9" fmla="*/ 2147483647 h 2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"/>
              <a:gd name="T16" fmla="*/ 0 h 209"/>
              <a:gd name="T17" fmla="*/ 99 w 99"/>
              <a:gd name="T18" fmla="*/ 209 h 2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" h="209">
                <a:moveTo>
                  <a:pt x="0" y="29"/>
                </a:moveTo>
                <a:lnTo>
                  <a:pt x="0" y="208"/>
                </a:lnTo>
                <a:lnTo>
                  <a:pt x="98" y="182"/>
                </a:lnTo>
                <a:lnTo>
                  <a:pt x="98" y="0"/>
                </a:lnTo>
                <a:lnTo>
                  <a:pt x="0" y="29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00" name="Freeform 24"/>
          <p:cNvSpPr>
            <a:spLocks/>
          </p:cNvSpPr>
          <p:nvPr/>
        </p:nvSpPr>
        <p:spPr bwMode="auto">
          <a:xfrm>
            <a:off x="4993411" y="4700870"/>
            <a:ext cx="278535" cy="359989"/>
          </a:xfrm>
          <a:custGeom>
            <a:avLst/>
            <a:gdLst>
              <a:gd name="T0" fmla="*/ 0 w 193"/>
              <a:gd name="T1" fmla="*/ 0 h 257"/>
              <a:gd name="T2" fmla="*/ 2147483647 w 193"/>
              <a:gd name="T3" fmla="*/ 2147483647 h 257"/>
              <a:gd name="T4" fmla="*/ 2147483647 w 193"/>
              <a:gd name="T5" fmla="*/ 2147483647 h 257"/>
              <a:gd name="T6" fmla="*/ 0 w 193"/>
              <a:gd name="T7" fmla="*/ 2147483647 h 257"/>
              <a:gd name="T8" fmla="*/ 0 w 193"/>
              <a:gd name="T9" fmla="*/ 0 h 2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"/>
              <a:gd name="T16" fmla="*/ 0 h 257"/>
              <a:gd name="T17" fmla="*/ 193 w 193"/>
              <a:gd name="T18" fmla="*/ 257 h 2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" h="257">
                <a:moveTo>
                  <a:pt x="0" y="0"/>
                </a:moveTo>
                <a:lnTo>
                  <a:pt x="192" y="74"/>
                </a:lnTo>
                <a:lnTo>
                  <a:pt x="192" y="256"/>
                </a:lnTo>
                <a:lnTo>
                  <a:pt x="0" y="182"/>
                </a:lnTo>
                <a:lnTo>
                  <a:pt x="0" y="0"/>
                </a:lnTo>
              </a:path>
            </a:pathLst>
          </a:custGeom>
          <a:solidFill>
            <a:srgbClr val="91919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01" name="Freeform 25"/>
          <p:cNvSpPr>
            <a:spLocks/>
          </p:cNvSpPr>
          <p:nvPr/>
        </p:nvSpPr>
        <p:spPr bwMode="auto">
          <a:xfrm>
            <a:off x="5270502" y="4803122"/>
            <a:ext cx="215035" cy="267540"/>
          </a:xfrm>
          <a:custGeom>
            <a:avLst/>
            <a:gdLst>
              <a:gd name="T0" fmla="*/ 0 w 149"/>
              <a:gd name="T1" fmla="*/ 0 h 191"/>
              <a:gd name="T2" fmla="*/ 0 w 149"/>
              <a:gd name="T3" fmla="*/ 2147483647 h 191"/>
              <a:gd name="T4" fmla="*/ 2147483647 w 149"/>
              <a:gd name="T5" fmla="*/ 2147483647 h 191"/>
              <a:gd name="T6" fmla="*/ 2147483647 w 149"/>
              <a:gd name="T7" fmla="*/ 2147483647 h 191"/>
              <a:gd name="T8" fmla="*/ 0 w 149"/>
              <a:gd name="T9" fmla="*/ 0 h 1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9"/>
              <a:gd name="T16" fmla="*/ 0 h 191"/>
              <a:gd name="T17" fmla="*/ 149 w 149"/>
              <a:gd name="T18" fmla="*/ 191 h 1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9" h="191">
                <a:moveTo>
                  <a:pt x="0" y="0"/>
                </a:moveTo>
                <a:lnTo>
                  <a:pt x="0" y="183"/>
                </a:lnTo>
                <a:lnTo>
                  <a:pt x="148" y="190"/>
                </a:lnTo>
                <a:lnTo>
                  <a:pt x="148" y="5"/>
                </a:lnTo>
                <a:lnTo>
                  <a:pt x="0" y="0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02" name="Freeform 26"/>
          <p:cNvSpPr>
            <a:spLocks/>
          </p:cNvSpPr>
          <p:nvPr/>
        </p:nvSpPr>
        <p:spPr bwMode="auto">
          <a:xfrm>
            <a:off x="6365878" y="5217742"/>
            <a:ext cx="124114" cy="376797"/>
          </a:xfrm>
          <a:custGeom>
            <a:avLst/>
            <a:gdLst>
              <a:gd name="T0" fmla="*/ 0 w 86"/>
              <a:gd name="T1" fmla="*/ 2147483647 h 269"/>
              <a:gd name="T2" fmla="*/ 2147483647 w 86"/>
              <a:gd name="T3" fmla="*/ 0 h 269"/>
              <a:gd name="T4" fmla="*/ 2147483647 w 86"/>
              <a:gd name="T5" fmla="*/ 2147483647 h 269"/>
              <a:gd name="T6" fmla="*/ 0 w 86"/>
              <a:gd name="T7" fmla="*/ 2147483647 h 269"/>
              <a:gd name="T8" fmla="*/ 0 w 86"/>
              <a:gd name="T9" fmla="*/ 2147483647 h 2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"/>
              <a:gd name="T16" fmla="*/ 0 h 269"/>
              <a:gd name="T17" fmla="*/ 86 w 86"/>
              <a:gd name="T18" fmla="*/ 269 h 2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" h="269">
                <a:moveTo>
                  <a:pt x="0" y="87"/>
                </a:moveTo>
                <a:lnTo>
                  <a:pt x="85" y="0"/>
                </a:lnTo>
                <a:lnTo>
                  <a:pt x="85" y="180"/>
                </a:lnTo>
                <a:lnTo>
                  <a:pt x="0" y="268"/>
                </a:lnTo>
                <a:lnTo>
                  <a:pt x="0" y="87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03" name="Freeform 27"/>
          <p:cNvSpPr>
            <a:spLocks/>
          </p:cNvSpPr>
          <p:nvPr/>
        </p:nvSpPr>
        <p:spPr bwMode="auto">
          <a:xfrm>
            <a:off x="6201355" y="5102879"/>
            <a:ext cx="36079" cy="259136"/>
          </a:xfrm>
          <a:custGeom>
            <a:avLst/>
            <a:gdLst>
              <a:gd name="T0" fmla="*/ 0 w 25"/>
              <a:gd name="T1" fmla="*/ 0 h 185"/>
              <a:gd name="T2" fmla="*/ 0 w 25"/>
              <a:gd name="T3" fmla="*/ 2147483647 h 185"/>
              <a:gd name="T4" fmla="*/ 2147483647 w 25"/>
              <a:gd name="T5" fmla="*/ 2147483647 h 185"/>
              <a:gd name="T6" fmla="*/ 2147483647 w 25"/>
              <a:gd name="T7" fmla="*/ 2147483647 h 185"/>
              <a:gd name="T8" fmla="*/ 0 w 25"/>
              <a:gd name="T9" fmla="*/ 0 h 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"/>
              <a:gd name="T16" fmla="*/ 0 h 185"/>
              <a:gd name="T17" fmla="*/ 25 w 25"/>
              <a:gd name="T18" fmla="*/ 185 h 1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" h="185">
                <a:moveTo>
                  <a:pt x="0" y="0"/>
                </a:moveTo>
                <a:lnTo>
                  <a:pt x="0" y="184"/>
                </a:lnTo>
                <a:lnTo>
                  <a:pt x="24" y="184"/>
                </a:lnTo>
                <a:lnTo>
                  <a:pt x="24" y="2"/>
                </a:lnTo>
                <a:lnTo>
                  <a:pt x="0" y="0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04" name="Freeform 28"/>
          <p:cNvSpPr>
            <a:spLocks/>
          </p:cNvSpPr>
          <p:nvPr/>
        </p:nvSpPr>
        <p:spPr bwMode="auto">
          <a:xfrm>
            <a:off x="6269182" y="5338205"/>
            <a:ext cx="98136" cy="264739"/>
          </a:xfrm>
          <a:custGeom>
            <a:avLst/>
            <a:gdLst>
              <a:gd name="T0" fmla="*/ 0 w 68"/>
              <a:gd name="T1" fmla="*/ 2147483647 h 188"/>
              <a:gd name="T2" fmla="*/ 2147483647 w 68"/>
              <a:gd name="T3" fmla="*/ 0 h 188"/>
              <a:gd name="T4" fmla="*/ 2147483647 w 68"/>
              <a:gd name="T5" fmla="*/ 2147483647 h 188"/>
              <a:gd name="T6" fmla="*/ 0 w 68"/>
              <a:gd name="T7" fmla="*/ 2147483647 h 188"/>
              <a:gd name="T8" fmla="*/ 0 w 68"/>
              <a:gd name="T9" fmla="*/ 2147483647 h 1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188"/>
              <a:gd name="T17" fmla="*/ 68 w 68"/>
              <a:gd name="T18" fmla="*/ 188 h 1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188">
                <a:moveTo>
                  <a:pt x="0" y="5"/>
                </a:moveTo>
                <a:lnTo>
                  <a:pt x="67" y="0"/>
                </a:lnTo>
                <a:lnTo>
                  <a:pt x="67" y="180"/>
                </a:lnTo>
                <a:lnTo>
                  <a:pt x="0" y="187"/>
                </a:lnTo>
                <a:lnTo>
                  <a:pt x="0" y="5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05" name="Freeform 29"/>
          <p:cNvSpPr>
            <a:spLocks/>
          </p:cNvSpPr>
          <p:nvPr/>
        </p:nvSpPr>
        <p:spPr bwMode="auto">
          <a:xfrm>
            <a:off x="6235989" y="5104279"/>
            <a:ext cx="34636" cy="498662"/>
          </a:xfrm>
          <a:custGeom>
            <a:avLst/>
            <a:gdLst>
              <a:gd name="T0" fmla="*/ 0 w 24"/>
              <a:gd name="T1" fmla="*/ 0 h 356"/>
              <a:gd name="T2" fmla="*/ 2147483647 w 24"/>
              <a:gd name="T3" fmla="*/ 2147483647 h 356"/>
              <a:gd name="T4" fmla="*/ 2147483647 w 24"/>
              <a:gd name="T5" fmla="*/ 2147483647 h 356"/>
              <a:gd name="T6" fmla="*/ 0 w 24"/>
              <a:gd name="T7" fmla="*/ 2147483647 h 356"/>
              <a:gd name="T8" fmla="*/ 0 w 24"/>
              <a:gd name="T9" fmla="*/ 0 h 3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"/>
              <a:gd name="T16" fmla="*/ 0 h 356"/>
              <a:gd name="T17" fmla="*/ 24 w 24"/>
              <a:gd name="T18" fmla="*/ 356 h 3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" h="356">
                <a:moveTo>
                  <a:pt x="0" y="0"/>
                </a:moveTo>
                <a:lnTo>
                  <a:pt x="23" y="177"/>
                </a:lnTo>
                <a:lnTo>
                  <a:pt x="23" y="355"/>
                </a:lnTo>
                <a:lnTo>
                  <a:pt x="0" y="183"/>
                </a:lnTo>
                <a:lnTo>
                  <a:pt x="0" y="0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06" name="Freeform 30"/>
          <p:cNvSpPr>
            <a:spLocks/>
          </p:cNvSpPr>
          <p:nvPr/>
        </p:nvSpPr>
        <p:spPr bwMode="auto">
          <a:xfrm>
            <a:off x="6365878" y="4322669"/>
            <a:ext cx="106795" cy="298357"/>
          </a:xfrm>
          <a:custGeom>
            <a:avLst/>
            <a:gdLst>
              <a:gd name="T0" fmla="*/ 0 w 74"/>
              <a:gd name="T1" fmla="*/ 2147483647 h 213"/>
              <a:gd name="T2" fmla="*/ 2147483647 w 74"/>
              <a:gd name="T3" fmla="*/ 0 h 213"/>
              <a:gd name="T4" fmla="*/ 2147483647 w 74"/>
              <a:gd name="T5" fmla="*/ 2147483647 h 213"/>
              <a:gd name="T6" fmla="*/ 0 w 74"/>
              <a:gd name="T7" fmla="*/ 2147483647 h 213"/>
              <a:gd name="T8" fmla="*/ 0 w 74"/>
              <a:gd name="T9" fmla="*/ 2147483647 h 2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"/>
              <a:gd name="T16" fmla="*/ 0 h 213"/>
              <a:gd name="T17" fmla="*/ 74 w 74"/>
              <a:gd name="T18" fmla="*/ 213 h 2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" h="213">
                <a:moveTo>
                  <a:pt x="0" y="26"/>
                </a:moveTo>
                <a:lnTo>
                  <a:pt x="73" y="0"/>
                </a:lnTo>
                <a:lnTo>
                  <a:pt x="73" y="186"/>
                </a:lnTo>
                <a:lnTo>
                  <a:pt x="0" y="212"/>
                </a:lnTo>
                <a:lnTo>
                  <a:pt x="0" y="26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07" name="Freeform 31"/>
          <p:cNvSpPr>
            <a:spLocks/>
          </p:cNvSpPr>
          <p:nvPr/>
        </p:nvSpPr>
        <p:spPr bwMode="auto">
          <a:xfrm>
            <a:off x="6471227" y="4179797"/>
            <a:ext cx="132773" cy="407614"/>
          </a:xfrm>
          <a:custGeom>
            <a:avLst/>
            <a:gdLst>
              <a:gd name="T0" fmla="*/ 0 w 92"/>
              <a:gd name="T1" fmla="*/ 2147483647 h 291"/>
              <a:gd name="T2" fmla="*/ 2147483647 w 92"/>
              <a:gd name="T3" fmla="*/ 0 h 291"/>
              <a:gd name="T4" fmla="*/ 2147483647 w 92"/>
              <a:gd name="T5" fmla="*/ 2147483647 h 291"/>
              <a:gd name="T6" fmla="*/ 0 w 92"/>
              <a:gd name="T7" fmla="*/ 2147483647 h 291"/>
              <a:gd name="T8" fmla="*/ 0 w 92"/>
              <a:gd name="T9" fmla="*/ 2147483647 h 2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"/>
              <a:gd name="T16" fmla="*/ 0 h 291"/>
              <a:gd name="T17" fmla="*/ 92 w 92"/>
              <a:gd name="T18" fmla="*/ 291 h 2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" h="291">
                <a:moveTo>
                  <a:pt x="0" y="105"/>
                </a:moveTo>
                <a:lnTo>
                  <a:pt x="91" y="0"/>
                </a:lnTo>
                <a:lnTo>
                  <a:pt x="91" y="184"/>
                </a:lnTo>
                <a:lnTo>
                  <a:pt x="0" y="290"/>
                </a:lnTo>
                <a:lnTo>
                  <a:pt x="0" y="105"/>
                </a:lnTo>
              </a:path>
            </a:pathLst>
          </a:custGeom>
          <a:solidFill>
            <a:srgbClr val="67676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08" name="Freeform 32"/>
          <p:cNvSpPr>
            <a:spLocks/>
          </p:cNvSpPr>
          <p:nvPr/>
        </p:nvSpPr>
        <p:spPr bwMode="auto">
          <a:xfrm>
            <a:off x="6602557" y="4080342"/>
            <a:ext cx="62056" cy="358588"/>
          </a:xfrm>
          <a:custGeom>
            <a:avLst/>
            <a:gdLst>
              <a:gd name="T0" fmla="*/ 0 w 43"/>
              <a:gd name="T1" fmla="*/ 2147483647 h 256"/>
              <a:gd name="T2" fmla="*/ 0 w 43"/>
              <a:gd name="T3" fmla="*/ 2147483647 h 256"/>
              <a:gd name="T4" fmla="*/ 2147483647 w 43"/>
              <a:gd name="T5" fmla="*/ 2147483647 h 256"/>
              <a:gd name="T6" fmla="*/ 2147483647 w 43"/>
              <a:gd name="T7" fmla="*/ 0 h 256"/>
              <a:gd name="T8" fmla="*/ 0 w 43"/>
              <a:gd name="T9" fmla="*/ 2147483647 h 2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256"/>
              <a:gd name="T17" fmla="*/ 43 w 43"/>
              <a:gd name="T18" fmla="*/ 256 h 2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256">
                <a:moveTo>
                  <a:pt x="0" y="75"/>
                </a:moveTo>
                <a:lnTo>
                  <a:pt x="0" y="255"/>
                </a:lnTo>
                <a:lnTo>
                  <a:pt x="42" y="180"/>
                </a:lnTo>
                <a:lnTo>
                  <a:pt x="42" y="0"/>
                </a:lnTo>
                <a:lnTo>
                  <a:pt x="0" y="75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6289389" y="4366092"/>
            <a:ext cx="77932" cy="385202"/>
          </a:xfrm>
          <a:custGeom>
            <a:avLst/>
            <a:gdLst>
              <a:gd name="T0" fmla="*/ 2147483647 w 54"/>
              <a:gd name="T1" fmla="*/ 0 h 275"/>
              <a:gd name="T2" fmla="*/ 2147483647 w 54"/>
              <a:gd name="T3" fmla="*/ 2147483647 h 275"/>
              <a:gd name="T4" fmla="*/ 2147483647 w 54"/>
              <a:gd name="T5" fmla="*/ 2147483647 h 275"/>
              <a:gd name="T6" fmla="*/ 2147483647 w 54"/>
              <a:gd name="T7" fmla="*/ 2147483647 h 275"/>
              <a:gd name="T8" fmla="*/ 2147483647 w 54"/>
              <a:gd name="T9" fmla="*/ 2147483647 h 275"/>
              <a:gd name="T10" fmla="*/ 0 w 54"/>
              <a:gd name="T11" fmla="*/ 2147483647 h 275"/>
              <a:gd name="T12" fmla="*/ 2147483647 w 54"/>
              <a:gd name="T13" fmla="*/ 2147483647 h 275"/>
              <a:gd name="T14" fmla="*/ 2147483647 w 54"/>
              <a:gd name="T15" fmla="*/ 0 h 2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4"/>
              <a:gd name="T25" fmla="*/ 0 h 275"/>
              <a:gd name="T26" fmla="*/ 54 w 54"/>
              <a:gd name="T27" fmla="*/ 275 h 2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4" h="275">
                <a:moveTo>
                  <a:pt x="53" y="0"/>
                </a:moveTo>
                <a:lnTo>
                  <a:pt x="53" y="188"/>
                </a:lnTo>
                <a:lnTo>
                  <a:pt x="44" y="239"/>
                </a:lnTo>
                <a:lnTo>
                  <a:pt x="31" y="274"/>
                </a:lnTo>
                <a:lnTo>
                  <a:pt x="11" y="241"/>
                </a:lnTo>
                <a:lnTo>
                  <a:pt x="0" y="176"/>
                </a:lnTo>
                <a:lnTo>
                  <a:pt x="42" y="60"/>
                </a:lnTo>
                <a:lnTo>
                  <a:pt x="53" y="0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6663171" y="4031319"/>
            <a:ext cx="155864" cy="306761"/>
          </a:xfrm>
          <a:custGeom>
            <a:avLst/>
            <a:gdLst>
              <a:gd name="T0" fmla="*/ 0 w 107"/>
              <a:gd name="T1" fmla="*/ 2147483647 h 220"/>
              <a:gd name="T2" fmla="*/ 2147483647 w 107"/>
              <a:gd name="T3" fmla="*/ 0 h 220"/>
              <a:gd name="T4" fmla="*/ 2147483647 w 107"/>
              <a:gd name="T5" fmla="*/ 2147483647 h 220"/>
              <a:gd name="T6" fmla="*/ 0 w 107"/>
              <a:gd name="T7" fmla="*/ 2147483647 h 220"/>
              <a:gd name="T8" fmla="*/ 0 w 107"/>
              <a:gd name="T9" fmla="*/ 2147483647 h 2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"/>
              <a:gd name="T16" fmla="*/ 0 h 220"/>
              <a:gd name="T17" fmla="*/ 107 w 107"/>
              <a:gd name="T18" fmla="*/ 220 h 2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" h="220">
                <a:moveTo>
                  <a:pt x="0" y="33"/>
                </a:moveTo>
                <a:lnTo>
                  <a:pt x="106" y="0"/>
                </a:lnTo>
                <a:lnTo>
                  <a:pt x="106" y="183"/>
                </a:lnTo>
                <a:lnTo>
                  <a:pt x="0" y="219"/>
                </a:lnTo>
                <a:lnTo>
                  <a:pt x="0" y="33"/>
                </a:lnTo>
              </a:path>
            </a:pathLst>
          </a:custGeom>
          <a:solidFill>
            <a:srgbClr val="67676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6816148" y="3913657"/>
            <a:ext cx="102465" cy="373997"/>
          </a:xfrm>
          <a:custGeom>
            <a:avLst/>
            <a:gdLst>
              <a:gd name="T0" fmla="*/ 0 w 71"/>
              <a:gd name="T1" fmla="*/ 2147483647 h 267"/>
              <a:gd name="T2" fmla="*/ 0 w 71"/>
              <a:gd name="T3" fmla="*/ 2147483647 h 267"/>
              <a:gd name="T4" fmla="*/ 2147483647 w 71"/>
              <a:gd name="T5" fmla="*/ 2147483647 h 267"/>
              <a:gd name="T6" fmla="*/ 2147483647 w 71"/>
              <a:gd name="T7" fmla="*/ 0 h 267"/>
              <a:gd name="T8" fmla="*/ 0 w 71"/>
              <a:gd name="T9" fmla="*/ 2147483647 h 2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"/>
              <a:gd name="T16" fmla="*/ 0 h 267"/>
              <a:gd name="T17" fmla="*/ 71 w 71"/>
              <a:gd name="T18" fmla="*/ 267 h 2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" h="267">
                <a:moveTo>
                  <a:pt x="0" y="83"/>
                </a:moveTo>
                <a:lnTo>
                  <a:pt x="0" y="266"/>
                </a:lnTo>
                <a:lnTo>
                  <a:pt x="70" y="182"/>
                </a:lnTo>
                <a:lnTo>
                  <a:pt x="70" y="0"/>
                </a:lnTo>
                <a:lnTo>
                  <a:pt x="0" y="83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12" name="Freeform 36"/>
          <p:cNvSpPr>
            <a:spLocks/>
          </p:cNvSpPr>
          <p:nvPr/>
        </p:nvSpPr>
        <p:spPr bwMode="auto">
          <a:xfrm>
            <a:off x="6986444" y="3333750"/>
            <a:ext cx="80818" cy="365592"/>
          </a:xfrm>
          <a:custGeom>
            <a:avLst/>
            <a:gdLst>
              <a:gd name="T0" fmla="*/ 0 w 56"/>
              <a:gd name="T1" fmla="*/ 2147483647 h 261"/>
              <a:gd name="T2" fmla="*/ 2147483647 w 56"/>
              <a:gd name="T3" fmla="*/ 0 h 261"/>
              <a:gd name="T4" fmla="*/ 2147483647 w 56"/>
              <a:gd name="T5" fmla="*/ 2147483647 h 261"/>
              <a:gd name="T6" fmla="*/ 0 w 56"/>
              <a:gd name="T7" fmla="*/ 2147483647 h 261"/>
              <a:gd name="T8" fmla="*/ 0 w 56"/>
              <a:gd name="T9" fmla="*/ 2147483647 h 2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261"/>
              <a:gd name="T17" fmla="*/ 56 w 56"/>
              <a:gd name="T18" fmla="*/ 261 h 2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261">
                <a:moveTo>
                  <a:pt x="0" y="74"/>
                </a:moveTo>
                <a:lnTo>
                  <a:pt x="55" y="0"/>
                </a:lnTo>
                <a:lnTo>
                  <a:pt x="55" y="183"/>
                </a:lnTo>
                <a:lnTo>
                  <a:pt x="0" y="260"/>
                </a:lnTo>
                <a:lnTo>
                  <a:pt x="0" y="74"/>
                </a:lnTo>
              </a:path>
            </a:pathLst>
          </a:custGeom>
          <a:solidFill>
            <a:srgbClr val="333333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13" name="Freeform 37"/>
          <p:cNvSpPr>
            <a:spLocks/>
          </p:cNvSpPr>
          <p:nvPr/>
        </p:nvSpPr>
        <p:spPr bwMode="auto">
          <a:xfrm>
            <a:off x="6889750" y="3478027"/>
            <a:ext cx="80818" cy="416018"/>
          </a:xfrm>
          <a:custGeom>
            <a:avLst/>
            <a:gdLst>
              <a:gd name="T0" fmla="*/ 2147483647 w 56"/>
              <a:gd name="T1" fmla="*/ 0 h 297"/>
              <a:gd name="T2" fmla="*/ 0 w 56"/>
              <a:gd name="T3" fmla="*/ 2147483647 h 297"/>
              <a:gd name="T4" fmla="*/ 0 w 56"/>
              <a:gd name="T5" fmla="*/ 2147483647 h 297"/>
              <a:gd name="T6" fmla="*/ 2147483647 w 56"/>
              <a:gd name="T7" fmla="*/ 2147483647 h 297"/>
              <a:gd name="T8" fmla="*/ 2147483647 w 56"/>
              <a:gd name="T9" fmla="*/ 0 h 2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"/>
              <a:gd name="T16" fmla="*/ 0 h 297"/>
              <a:gd name="T17" fmla="*/ 56 w 56"/>
              <a:gd name="T18" fmla="*/ 297 h 2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" h="297">
                <a:moveTo>
                  <a:pt x="55" y="0"/>
                </a:moveTo>
                <a:lnTo>
                  <a:pt x="0" y="115"/>
                </a:lnTo>
                <a:lnTo>
                  <a:pt x="0" y="296"/>
                </a:lnTo>
                <a:lnTo>
                  <a:pt x="55" y="186"/>
                </a:lnTo>
                <a:lnTo>
                  <a:pt x="55" y="0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14" name="Freeform 38"/>
          <p:cNvSpPr>
            <a:spLocks/>
          </p:cNvSpPr>
          <p:nvPr/>
        </p:nvSpPr>
        <p:spPr bwMode="auto">
          <a:xfrm>
            <a:off x="6837796" y="3640512"/>
            <a:ext cx="53398" cy="193301"/>
          </a:xfrm>
          <a:custGeom>
            <a:avLst/>
            <a:gdLst>
              <a:gd name="T0" fmla="*/ 2147483647 w 37"/>
              <a:gd name="T1" fmla="*/ 0 h 138"/>
              <a:gd name="T2" fmla="*/ 0 w 37"/>
              <a:gd name="T3" fmla="*/ 2147483647 h 138"/>
              <a:gd name="T4" fmla="*/ 2147483647 w 37"/>
              <a:gd name="T5" fmla="*/ 2147483647 h 138"/>
              <a:gd name="T6" fmla="*/ 2147483647 w 37"/>
              <a:gd name="T7" fmla="*/ 0 h 138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138"/>
              <a:gd name="T14" fmla="*/ 37 w 37"/>
              <a:gd name="T15" fmla="*/ 138 h 1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138">
                <a:moveTo>
                  <a:pt x="36" y="0"/>
                </a:moveTo>
                <a:lnTo>
                  <a:pt x="0" y="41"/>
                </a:lnTo>
                <a:lnTo>
                  <a:pt x="36" y="137"/>
                </a:lnTo>
                <a:lnTo>
                  <a:pt x="36" y="0"/>
                </a:lnTo>
              </a:path>
            </a:pathLst>
          </a:custGeom>
          <a:solidFill>
            <a:srgbClr val="0000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15" name="Freeform 39"/>
          <p:cNvSpPr>
            <a:spLocks/>
          </p:cNvSpPr>
          <p:nvPr/>
        </p:nvSpPr>
        <p:spPr bwMode="auto">
          <a:xfrm>
            <a:off x="7438161" y="3038195"/>
            <a:ext cx="85148" cy="291353"/>
          </a:xfrm>
          <a:custGeom>
            <a:avLst/>
            <a:gdLst>
              <a:gd name="T0" fmla="*/ 0 w 60"/>
              <a:gd name="T1" fmla="*/ 2147483647 h 208"/>
              <a:gd name="T2" fmla="*/ 2147483647 w 60"/>
              <a:gd name="T3" fmla="*/ 0 h 208"/>
              <a:gd name="T4" fmla="*/ 2147483647 w 60"/>
              <a:gd name="T5" fmla="*/ 2147483647 h 208"/>
              <a:gd name="T6" fmla="*/ 0 w 60"/>
              <a:gd name="T7" fmla="*/ 2147483647 h 208"/>
              <a:gd name="T8" fmla="*/ 0 w 60"/>
              <a:gd name="T9" fmla="*/ 2147483647 h 2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"/>
              <a:gd name="T16" fmla="*/ 0 h 208"/>
              <a:gd name="T17" fmla="*/ 60 w 60"/>
              <a:gd name="T18" fmla="*/ 208 h 2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" h="208">
                <a:moveTo>
                  <a:pt x="0" y="24"/>
                </a:moveTo>
                <a:lnTo>
                  <a:pt x="59" y="0"/>
                </a:lnTo>
                <a:lnTo>
                  <a:pt x="59" y="183"/>
                </a:lnTo>
                <a:lnTo>
                  <a:pt x="0" y="207"/>
                </a:lnTo>
                <a:lnTo>
                  <a:pt x="0" y="24"/>
                </a:lnTo>
              </a:path>
            </a:pathLst>
          </a:custGeom>
          <a:solidFill>
            <a:srgbClr val="91919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16" name="Freeform 40"/>
          <p:cNvSpPr>
            <a:spLocks/>
          </p:cNvSpPr>
          <p:nvPr/>
        </p:nvSpPr>
        <p:spPr bwMode="auto">
          <a:xfrm>
            <a:off x="7387648" y="3028392"/>
            <a:ext cx="50511" cy="295556"/>
          </a:xfrm>
          <a:custGeom>
            <a:avLst/>
            <a:gdLst>
              <a:gd name="T0" fmla="*/ 0 w 35"/>
              <a:gd name="T1" fmla="*/ 0 h 211"/>
              <a:gd name="T2" fmla="*/ 2147483647 w 35"/>
              <a:gd name="T3" fmla="*/ 2147483647 h 211"/>
              <a:gd name="T4" fmla="*/ 2147483647 w 35"/>
              <a:gd name="T5" fmla="*/ 2147483647 h 211"/>
              <a:gd name="T6" fmla="*/ 0 w 35"/>
              <a:gd name="T7" fmla="*/ 2147483647 h 211"/>
              <a:gd name="T8" fmla="*/ 0 w 35"/>
              <a:gd name="T9" fmla="*/ 0 h 2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211"/>
              <a:gd name="T17" fmla="*/ 35 w 35"/>
              <a:gd name="T18" fmla="*/ 211 h 2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211">
                <a:moveTo>
                  <a:pt x="0" y="0"/>
                </a:moveTo>
                <a:lnTo>
                  <a:pt x="34" y="34"/>
                </a:lnTo>
                <a:lnTo>
                  <a:pt x="34" y="210"/>
                </a:lnTo>
                <a:lnTo>
                  <a:pt x="0" y="179"/>
                </a:lnTo>
                <a:lnTo>
                  <a:pt x="0" y="0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17" name="Freeform 41"/>
          <p:cNvSpPr>
            <a:spLocks/>
          </p:cNvSpPr>
          <p:nvPr/>
        </p:nvSpPr>
        <p:spPr bwMode="auto">
          <a:xfrm>
            <a:off x="7361671" y="3038195"/>
            <a:ext cx="28864" cy="312364"/>
          </a:xfrm>
          <a:custGeom>
            <a:avLst/>
            <a:gdLst>
              <a:gd name="T0" fmla="*/ 2147483647 w 19"/>
              <a:gd name="T1" fmla="*/ 0 h 223"/>
              <a:gd name="T2" fmla="*/ 2147483647 w 19"/>
              <a:gd name="T3" fmla="*/ 2147483647 h 223"/>
              <a:gd name="T4" fmla="*/ 0 w 19"/>
              <a:gd name="T5" fmla="*/ 2147483647 h 223"/>
              <a:gd name="T6" fmla="*/ 0 w 19"/>
              <a:gd name="T7" fmla="*/ 2147483647 h 223"/>
              <a:gd name="T8" fmla="*/ 2147483647 w 19"/>
              <a:gd name="T9" fmla="*/ 0 h 2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"/>
              <a:gd name="T16" fmla="*/ 0 h 223"/>
              <a:gd name="T17" fmla="*/ 19 w 19"/>
              <a:gd name="T18" fmla="*/ 223 h 2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" h="223">
                <a:moveTo>
                  <a:pt x="18" y="0"/>
                </a:moveTo>
                <a:lnTo>
                  <a:pt x="18" y="172"/>
                </a:lnTo>
                <a:lnTo>
                  <a:pt x="0" y="222"/>
                </a:lnTo>
                <a:lnTo>
                  <a:pt x="0" y="36"/>
                </a:lnTo>
                <a:lnTo>
                  <a:pt x="18" y="0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18" name="Freeform 42"/>
          <p:cNvSpPr>
            <a:spLocks/>
          </p:cNvSpPr>
          <p:nvPr/>
        </p:nvSpPr>
        <p:spPr bwMode="auto">
          <a:xfrm>
            <a:off x="7133648" y="3087221"/>
            <a:ext cx="229465" cy="291353"/>
          </a:xfrm>
          <a:custGeom>
            <a:avLst/>
            <a:gdLst>
              <a:gd name="T0" fmla="*/ 2147483647 w 159"/>
              <a:gd name="T1" fmla="*/ 0 h 208"/>
              <a:gd name="T2" fmla="*/ 2147483647 w 159"/>
              <a:gd name="T3" fmla="*/ 2147483647 h 208"/>
              <a:gd name="T4" fmla="*/ 0 w 159"/>
              <a:gd name="T5" fmla="*/ 2147483647 h 208"/>
              <a:gd name="T6" fmla="*/ 0 w 159"/>
              <a:gd name="T7" fmla="*/ 2147483647 h 208"/>
              <a:gd name="T8" fmla="*/ 2147483647 w 159"/>
              <a:gd name="T9" fmla="*/ 2147483647 h 208"/>
              <a:gd name="T10" fmla="*/ 2147483647 w 159"/>
              <a:gd name="T11" fmla="*/ 2147483647 h 208"/>
              <a:gd name="T12" fmla="*/ 2147483647 w 159"/>
              <a:gd name="T13" fmla="*/ 0 h 2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9"/>
              <a:gd name="T22" fmla="*/ 0 h 208"/>
              <a:gd name="T23" fmla="*/ 159 w 159"/>
              <a:gd name="T24" fmla="*/ 208 h 2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9" h="208">
                <a:moveTo>
                  <a:pt x="158" y="0"/>
                </a:moveTo>
                <a:lnTo>
                  <a:pt x="125" y="5"/>
                </a:lnTo>
                <a:lnTo>
                  <a:pt x="0" y="24"/>
                </a:lnTo>
                <a:lnTo>
                  <a:pt x="0" y="207"/>
                </a:lnTo>
                <a:lnTo>
                  <a:pt x="127" y="190"/>
                </a:lnTo>
                <a:lnTo>
                  <a:pt x="158" y="185"/>
                </a:lnTo>
                <a:lnTo>
                  <a:pt x="158" y="0"/>
                </a:lnTo>
              </a:path>
            </a:pathLst>
          </a:custGeom>
          <a:solidFill>
            <a:srgbClr val="91919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19" name="Freeform 43"/>
          <p:cNvSpPr>
            <a:spLocks/>
          </p:cNvSpPr>
          <p:nvPr/>
        </p:nvSpPr>
        <p:spPr bwMode="auto">
          <a:xfrm>
            <a:off x="7057162" y="3127845"/>
            <a:ext cx="79375" cy="337577"/>
          </a:xfrm>
          <a:custGeom>
            <a:avLst/>
            <a:gdLst>
              <a:gd name="T0" fmla="*/ 2147483647 w 54"/>
              <a:gd name="T1" fmla="*/ 0 h 240"/>
              <a:gd name="T2" fmla="*/ 2147483647 w 54"/>
              <a:gd name="T3" fmla="*/ 2147483647 h 240"/>
              <a:gd name="T4" fmla="*/ 2147483647 w 54"/>
              <a:gd name="T5" fmla="*/ 2147483647 h 240"/>
              <a:gd name="T6" fmla="*/ 2147483647 w 54"/>
              <a:gd name="T7" fmla="*/ 2147483647 h 240"/>
              <a:gd name="T8" fmla="*/ 2147483647 w 54"/>
              <a:gd name="T9" fmla="*/ 2147483647 h 240"/>
              <a:gd name="T10" fmla="*/ 2147483647 w 54"/>
              <a:gd name="T11" fmla="*/ 2147483647 h 240"/>
              <a:gd name="T12" fmla="*/ 0 w 54"/>
              <a:gd name="T13" fmla="*/ 2147483647 h 240"/>
              <a:gd name="T14" fmla="*/ 2147483647 w 54"/>
              <a:gd name="T15" fmla="*/ 2147483647 h 240"/>
              <a:gd name="T16" fmla="*/ 2147483647 w 54"/>
              <a:gd name="T17" fmla="*/ 0 h 2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4"/>
              <a:gd name="T28" fmla="*/ 0 h 240"/>
              <a:gd name="T29" fmla="*/ 54 w 54"/>
              <a:gd name="T30" fmla="*/ 240 h 2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4" h="240">
                <a:moveTo>
                  <a:pt x="53" y="0"/>
                </a:moveTo>
                <a:lnTo>
                  <a:pt x="53" y="180"/>
                </a:lnTo>
                <a:lnTo>
                  <a:pt x="19" y="204"/>
                </a:lnTo>
                <a:lnTo>
                  <a:pt x="6" y="239"/>
                </a:lnTo>
                <a:lnTo>
                  <a:pt x="6" y="147"/>
                </a:lnTo>
                <a:lnTo>
                  <a:pt x="15" y="75"/>
                </a:lnTo>
                <a:lnTo>
                  <a:pt x="0" y="69"/>
                </a:lnTo>
                <a:lnTo>
                  <a:pt x="17" y="26"/>
                </a:lnTo>
                <a:lnTo>
                  <a:pt x="53" y="0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20" name="Freeform 44"/>
          <p:cNvSpPr>
            <a:spLocks/>
          </p:cNvSpPr>
          <p:nvPr/>
        </p:nvSpPr>
        <p:spPr bwMode="auto">
          <a:xfrm>
            <a:off x="1834285" y="3421999"/>
            <a:ext cx="366568" cy="907676"/>
          </a:xfrm>
          <a:custGeom>
            <a:avLst/>
            <a:gdLst>
              <a:gd name="T0" fmla="*/ 0 w 255"/>
              <a:gd name="T1" fmla="*/ 0 h 647"/>
              <a:gd name="T2" fmla="*/ 0 w 255"/>
              <a:gd name="T3" fmla="*/ 2147483647 h 647"/>
              <a:gd name="T4" fmla="*/ 2147483647 w 255"/>
              <a:gd name="T5" fmla="*/ 2147483647 h 647"/>
              <a:gd name="T6" fmla="*/ 2147483647 w 255"/>
              <a:gd name="T7" fmla="*/ 2147483647 h 647"/>
              <a:gd name="T8" fmla="*/ 2147483647 w 255"/>
              <a:gd name="T9" fmla="*/ 2147483647 h 647"/>
              <a:gd name="T10" fmla="*/ 2147483647 w 255"/>
              <a:gd name="T11" fmla="*/ 2147483647 h 647"/>
              <a:gd name="T12" fmla="*/ 0 w 255"/>
              <a:gd name="T13" fmla="*/ 0 h 64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5"/>
              <a:gd name="T22" fmla="*/ 0 h 647"/>
              <a:gd name="T23" fmla="*/ 255 w 255"/>
              <a:gd name="T24" fmla="*/ 647 h 64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5" h="647">
                <a:moveTo>
                  <a:pt x="0" y="0"/>
                </a:moveTo>
                <a:lnTo>
                  <a:pt x="0" y="183"/>
                </a:lnTo>
                <a:lnTo>
                  <a:pt x="90" y="333"/>
                </a:lnTo>
                <a:lnTo>
                  <a:pt x="254" y="646"/>
                </a:lnTo>
                <a:lnTo>
                  <a:pt x="254" y="465"/>
                </a:lnTo>
                <a:lnTo>
                  <a:pt x="101" y="173"/>
                </a:lnTo>
                <a:lnTo>
                  <a:pt x="0" y="0"/>
                </a:lnTo>
              </a:path>
            </a:pathLst>
          </a:custGeom>
          <a:solidFill>
            <a:srgbClr val="333333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21" name="Freeform 45"/>
          <p:cNvSpPr>
            <a:spLocks/>
          </p:cNvSpPr>
          <p:nvPr/>
        </p:nvSpPr>
        <p:spPr bwMode="auto">
          <a:xfrm>
            <a:off x="2199411" y="4078943"/>
            <a:ext cx="86591" cy="250732"/>
          </a:xfrm>
          <a:custGeom>
            <a:avLst/>
            <a:gdLst>
              <a:gd name="T0" fmla="*/ 0 w 60"/>
              <a:gd name="T1" fmla="*/ 0 h 180"/>
              <a:gd name="T2" fmla="*/ 2147483647 w 60"/>
              <a:gd name="T3" fmla="*/ 0 h 180"/>
              <a:gd name="T4" fmla="*/ 2147483647 w 60"/>
              <a:gd name="T5" fmla="*/ 2147483647 h 180"/>
              <a:gd name="T6" fmla="*/ 0 w 60"/>
              <a:gd name="T7" fmla="*/ 2147483647 h 180"/>
              <a:gd name="T8" fmla="*/ 0 w 60"/>
              <a:gd name="T9" fmla="*/ 0 h 1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"/>
              <a:gd name="T16" fmla="*/ 0 h 180"/>
              <a:gd name="T17" fmla="*/ 60 w 60"/>
              <a:gd name="T18" fmla="*/ 180 h 1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" h="180">
                <a:moveTo>
                  <a:pt x="0" y="0"/>
                </a:moveTo>
                <a:lnTo>
                  <a:pt x="59" y="0"/>
                </a:lnTo>
                <a:lnTo>
                  <a:pt x="59" y="179"/>
                </a:lnTo>
                <a:lnTo>
                  <a:pt x="0" y="179"/>
                </a:lnTo>
                <a:lnTo>
                  <a:pt x="0" y="0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22" name="Freeform 46"/>
          <p:cNvSpPr>
            <a:spLocks/>
          </p:cNvSpPr>
          <p:nvPr/>
        </p:nvSpPr>
        <p:spPr bwMode="auto">
          <a:xfrm>
            <a:off x="2286003" y="4078941"/>
            <a:ext cx="262659" cy="467846"/>
          </a:xfrm>
          <a:custGeom>
            <a:avLst/>
            <a:gdLst>
              <a:gd name="T0" fmla="*/ 0 w 181"/>
              <a:gd name="T1" fmla="*/ 0 h 335"/>
              <a:gd name="T2" fmla="*/ 0 w 181"/>
              <a:gd name="T3" fmla="*/ 2147483647 h 335"/>
              <a:gd name="T4" fmla="*/ 2147483647 w 181"/>
              <a:gd name="T5" fmla="*/ 2147483647 h 335"/>
              <a:gd name="T6" fmla="*/ 2147483647 w 181"/>
              <a:gd name="T7" fmla="*/ 2147483647 h 335"/>
              <a:gd name="T8" fmla="*/ 0 w 181"/>
              <a:gd name="T9" fmla="*/ 0 h 3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1"/>
              <a:gd name="T16" fmla="*/ 0 h 335"/>
              <a:gd name="T17" fmla="*/ 181 w 181"/>
              <a:gd name="T18" fmla="*/ 335 h 3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1" h="335">
                <a:moveTo>
                  <a:pt x="0" y="0"/>
                </a:moveTo>
                <a:lnTo>
                  <a:pt x="0" y="178"/>
                </a:lnTo>
                <a:lnTo>
                  <a:pt x="180" y="334"/>
                </a:lnTo>
                <a:lnTo>
                  <a:pt x="180" y="152"/>
                </a:lnTo>
                <a:lnTo>
                  <a:pt x="0" y="0"/>
                </a:lnTo>
              </a:path>
            </a:pathLst>
          </a:custGeom>
          <a:solidFill>
            <a:srgbClr val="333333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23" name="Freeform 47"/>
          <p:cNvSpPr>
            <a:spLocks/>
          </p:cNvSpPr>
          <p:nvPr/>
        </p:nvSpPr>
        <p:spPr bwMode="auto">
          <a:xfrm>
            <a:off x="2545774" y="4286250"/>
            <a:ext cx="295853" cy="266140"/>
          </a:xfrm>
          <a:custGeom>
            <a:avLst/>
            <a:gdLst>
              <a:gd name="T0" fmla="*/ 0 w 205"/>
              <a:gd name="T1" fmla="*/ 2147483647 h 190"/>
              <a:gd name="T2" fmla="*/ 0 w 205"/>
              <a:gd name="T3" fmla="*/ 2147483647 h 190"/>
              <a:gd name="T4" fmla="*/ 2147483647 w 205"/>
              <a:gd name="T5" fmla="*/ 2147483647 h 190"/>
              <a:gd name="T6" fmla="*/ 2147483647 w 205"/>
              <a:gd name="T7" fmla="*/ 0 h 190"/>
              <a:gd name="T8" fmla="*/ 0 w 205"/>
              <a:gd name="T9" fmla="*/ 2147483647 h 1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190"/>
              <a:gd name="T17" fmla="*/ 205 w 205"/>
              <a:gd name="T18" fmla="*/ 190 h 1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190">
                <a:moveTo>
                  <a:pt x="0" y="2"/>
                </a:moveTo>
                <a:lnTo>
                  <a:pt x="0" y="189"/>
                </a:lnTo>
                <a:lnTo>
                  <a:pt x="204" y="189"/>
                </a:lnTo>
                <a:lnTo>
                  <a:pt x="204" y="0"/>
                </a:lnTo>
                <a:lnTo>
                  <a:pt x="0" y="2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24" name="Freeform 48"/>
          <p:cNvSpPr>
            <a:spLocks/>
          </p:cNvSpPr>
          <p:nvPr/>
        </p:nvSpPr>
        <p:spPr bwMode="auto">
          <a:xfrm>
            <a:off x="2840182" y="4342281"/>
            <a:ext cx="353580" cy="437029"/>
          </a:xfrm>
          <a:custGeom>
            <a:avLst/>
            <a:gdLst>
              <a:gd name="T0" fmla="*/ 0 w 245"/>
              <a:gd name="T1" fmla="*/ 0 h 313"/>
              <a:gd name="T2" fmla="*/ 2147483647 w 245"/>
              <a:gd name="T3" fmla="*/ 2147483647 h 313"/>
              <a:gd name="T4" fmla="*/ 2147483647 w 245"/>
              <a:gd name="T5" fmla="*/ 2147483647 h 313"/>
              <a:gd name="T6" fmla="*/ 0 w 245"/>
              <a:gd name="T7" fmla="*/ 2147483647 h 313"/>
              <a:gd name="T8" fmla="*/ 0 w 245"/>
              <a:gd name="T9" fmla="*/ 0 h 3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5"/>
              <a:gd name="T16" fmla="*/ 0 h 313"/>
              <a:gd name="T17" fmla="*/ 245 w 245"/>
              <a:gd name="T18" fmla="*/ 313 h 3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5" h="313">
                <a:moveTo>
                  <a:pt x="0" y="0"/>
                </a:moveTo>
                <a:lnTo>
                  <a:pt x="244" y="128"/>
                </a:lnTo>
                <a:lnTo>
                  <a:pt x="244" y="312"/>
                </a:lnTo>
                <a:lnTo>
                  <a:pt x="0" y="185"/>
                </a:lnTo>
                <a:lnTo>
                  <a:pt x="0" y="0"/>
                </a:lnTo>
              </a:path>
            </a:pathLst>
          </a:custGeom>
          <a:solidFill>
            <a:srgbClr val="333333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25" name="Freeform 49"/>
          <p:cNvSpPr>
            <a:spLocks/>
          </p:cNvSpPr>
          <p:nvPr/>
        </p:nvSpPr>
        <p:spPr bwMode="auto">
          <a:xfrm>
            <a:off x="3192318" y="4525776"/>
            <a:ext cx="288636" cy="246529"/>
          </a:xfrm>
          <a:custGeom>
            <a:avLst/>
            <a:gdLst>
              <a:gd name="T0" fmla="*/ 0 w 200"/>
              <a:gd name="T1" fmla="*/ 0 h 176"/>
              <a:gd name="T2" fmla="*/ 2147483647 w 200"/>
              <a:gd name="T3" fmla="*/ 0 h 176"/>
              <a:gd name="T4" fmla="*/ 2147483647 w 200"/>
              <a:gd name="T5" fmla="*/ 2147483647 h 176"/>
              <a:gd name="T6" fmla="*/ 0 w 200"/>
              <a:gd name="T7" fmla="*/ 2147483647 h 176"/>
              <a:gd name="T8" fmla="*/ 0 w 200"/>
              <a:gd name="T9" fmla="*/ 0 h 1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76"/>
              <a:gd name="T17" fmla="*/ 200 w 200"/>
              <a:gd name="T18" fmla="*/ 176 h 1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76">
                <a:moveTo>
                  <a:pt x="0" y="0"/>
                </a:moveTo>
                <a:lnTo>
                  <a:pt x="199" y="0"/>
                </a:lnTo>
                <a:lnTo>
                  <a:pt x="199" y="175"/>
                </a:lnTo>
                <a:lnTo>
                  <a:pt x="0" y="175"/>
                </a:lnTo>
                <a:lnTo>
                  <a:pt x="0" y="0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26" name="Freeform 50"/>
          <p:cNvSpPr>
            <a:spLocks/>
          </p:cNvSpPr>
          <p:nvPr/>
        </p:nvSpPr>
        <p:spPr bwMode="auto">
          <a:xfrm>
            <a:off x="3479514" y="4409517"/>
            <a:ext cx="121227" cy="249331"/>
          </a:xfrm>
          <a:custGeom>
            <a:avLst/>
            <a:gdLst>
              <a:gd name="T0" fmla="*/ 0 w 84"/>
              <a:gd name="T1" fmla="*/ 2147483647 h 178"/>
              <a:gd name="T2" fmla="*/ 0 w 84"/>
              <a:gd name="T3" fmla="*/ 2147483647 h 178"/>
              <a:gd name="T4" fmla="*/ 2147483647 w 84"/>
              <a:gd name="T5" fmla="*/ 2147483647 h 178"/>
              <a:gd name="T6" fmla="*/ 2147483647 w 84"/>
              <a:gd name="T7" fmla="*/ 0 h 178"/>
              <a:gd name="T8" fmla="*/ 0 w 84"/>
              <a:gd name="T9" fmla="*/ 2147483647 h 1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"/>
              <a:gd name="T16" fmla="*/ 0 h 178"/>
              <a:gd name="T17" fmla="*/ 84 w 84"/>
              <a:gd name="T18" fmla="*/ 178 h 1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" h="178">
                <a:moveTo>
                  <a:pt x="0" y="2"/>
                </a:moveTo>
                <a:lnTo>
                  <a:pt x="0" y="177"/>
                </a:lnTo>
                <a:lnTo>
                  <a:pt x="83" y="177"/>
                </a:lnTo>
                <a:lnTo>
                  <a:pt x="83" y="0"/>
                </a:lnTo>
                <a:lnTo>
                  <a:pt x="0" y="2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27" name="Freeform 51"/>
          <p:cNvSpPr>
            <a:spLocks/>
          </p:cNvSpPr>
          <p:nvPr/>
        </p:nvSpPr>
        <p:spPr bwMode="auto">
          <a:xfrm>
            <a:off x="3599296" y="4415117"/>
            <a:ext cx="207818" cy="438431"/>
          </a:xfrm>
          <a:custGeom>
            <a:avLst/>
            <a:gdLst>
              <a:gd name="T0" fmla="*/ 0 w 144"/>
              <a:gd name="T1" fmla="*/ 0 h 313"/>
              <a:gd name="T2" fmla="*/ 2147483647 w 144"/>
              <a:gd name="T3" fmla="*/ 2147483647 h 313"/>
              <a:gd name="T4" fmla="*/ 2147483647 w 144"/>
              <a:gd name="T5" fmla="*/ 2147483647 h 313"/>
              <a:gd name="T6" fmla="*/ 0 w 144"/>
              <a:gd name="T7" fmla="*/ 2147483647 h 313"/>
              <a:gd name="T8" fmla="*/ 0 w 144"/>
              <a:gd name="T9" fmla="*/ 0 h 3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313"/>
              <a:gd name="T17" fmla="*/ 144 w 144"/>
              <a:gd name="T18" fmla="*/ 313 h 3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313">
                <a:moveTo>
                  <a:pt x="0" y="0"/>
                </a:moveTo>
                <a:lnTo>
                  <a:pt x="143" y="130"/>
                </a:lnTo>
                <a:lnTo>
                  <a:pt x="143" y="312"/>
                </a:lnTo>
                <a:lnTo>
                  <a:pt x="0" y="175"/>
                </a:lnTo>
                <a:lnTo>
                  <a:pt x="0" y="0"/>
                </a:lnTo>
              </a:path>
            </a:pathLst>
          </a:custGeom>
          <a:solidFill>
            <a:srgbClr val="333333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28" name="Freeform 52"/>
          <p:cNvSpPr>
            <a:spLocks/>
          </p:cNvSpPr>
          <p:nvPr/>
        </p:nvSpPr>
        <p:spPr bwMode="auto">
          <a:xfrm>
            <a:off x="3805671" y="4594414"/>
            <a:ext cx="95250" cy="439831"/>
          </a:xfrm>
          <a:custGeom>
            <a:avLst/>
            <a:gdLst>
              <a:gd name="T0" fmla="*/ 0 w 66"/>
              <a:gd name="T1" fmla="*/ 0 h 314"/>
              <a:gd name="T2" fmla="*/ 2147483647 w 66"/>
              <a:gd name="T3" fmla="*/ 2147483647 h 314"/>
              <a:gd name="T4" fmla="*/ 2147483647 w 66"/>
              <a:gd name="T5" fmla="*/ 2147483647 h 314"/>
              <a:gd name="T6" fmla="*/ 0 w 66"/>
              <a:gd name="T7" fmla="*/ 2147483647 h 314"/>
              <a:gd name="T8" fmla="*/ 0 w 66"/>
              <a:gd name="T9" fmla="*/ 0 h 3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"/>
              <a:gd name="T16" fmla="*/ 0 h 314"/>
              <a:gd name="T17" fmla="*/ 66 w 66"/>
              <a:gd name="T18" fmla="*/ 314 h 3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" h="314">
                <a:moveTo>
                  <a:pt x="0" y="0"/>
                </a:moveTo>
                <a:lnTo>
                  <a:pt x="65" y="129"/>
                </a:lnTo>
                <a:lnTo>
                  <a:pt x="65" y="313"/>
                </a:lnTo>
                <a:lnTo>
                  <a:pt x="0" y="183"/>
                </a:lnTo>
                <a:lnTo>
                  <a:pt x="0" y="0"/>
                </a:lnTo>
              </a:path>
            </a:pathLst>
          </a:custGeom>
          <a:solidFill>
            <a:srgbClr val="91919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29" name="Freeform 53"/>
          <p:cNvSpPr>
            <a:spLocks/>
          </p:cNvSpPr>
          <p:nvPr/>
        </p:nvSpPr>
        <p:spPr bwMode="auto">
          <a:xfrm>
            <a:off x="3899478" y="4779309"/>
            <a:ext cx="111125" cy="315166"/>
          </a:xfrm>
          <a:custGeom>
            <a:avLst/>
            <a:gdLst>
              <a:gd name="T0" fmla="*/ 0 w 77"/>
              <a:gd name="T1" fmla="*/ 0 h 225"/>
              <a:gd name="T2" fmla="*/ 2147483647 w 77"/>
              <a:gd name="T3" fmla="*/ 2147483647 h 225"/>
              <a:gd name="T4" fmla="*/ 2147483647 w 77"/>
              <a:gd name="T5" fmla="*/ 2147483647 h 225"/>
              <a:gd name="T6" fmla="*/ 0 w 77"/>
              <a:gd name="T7" fmla="*/ 2147483647 h 225"/>
              <a:gd name="T8" fmla="*/ 0 w 77"/>
              <a:gd name="T9" fmla="*/ 0 h 2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7"/>
              <a:gd name="T16" fmla="*/ 0 h 225"/>
              <a:gd name="T17" fmla="*/ 77 w 77"/>
              <a:gd name="T18" fmla="*/ 225 h 2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7" h="225">
                <a:moveTo>
                  <a:pt x="0" y="0"/>
                </a:moveTo>
                <a:lnTo>
                  <a:pt x="76" y="46"/>
                </a:lnTo>
                <a:lnTo>
                  <a:pt x="76" y="224"/>
                </a:lnTo>
                <a:lnTo>
                  <a:pt x="0" y="177"/>
                </a:lnTo>
                <a:lnTo>
                  <a:pt x="0" y="0"/>
                </a:lnTo>
              </a:path>
            </a:pathLst>
          </a:custGeom>
          <a:solidFill>
            <a:srgbClr val="333333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30" name="Freeform 54"/>
          <p:cNvSpPr>
            <a:spLocks/>
          </p:cNvSpPr>
          <p:nvPr/>
        </p:nvSpPr>
        <p:spPr bwMode="auto">
          <a:xfrm>
            <a:off x="4009159" y="4755499"/>
            <a:ext cx="70716" cy="337577"/>
          </a:xfrm>
          <a:custGeom>
            <a:avLst/>
            <a:gdLst>
              <a:gd name="T0" fmla="*/ 2147483647 w 49"/>
              <a:gd name="T1" fmla="*/ 0 h 241"/>
              <a:gd name="T2" fmla="*/ 0 w 49"/>
              <a:gd name="T3" fmla="*/ 2147483647 h 241"/>
              <a:gd name="T4" fmla="*/ 0 w 49"/>
              <a:gd name="T5" fmla="*/ 2147483647 h 241"/>
              <a:gd name="T6" fmla="*/ 2147483647 w 49"/>
              <a:gd name="T7" fmla="*/ 2147483647 h 241"/>
              <a:gd name="T8" fmla="*/ 2147483647 w 49"/>
              <a:gd name="T9" fmla="*/ 0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"/>
              <a:gd name="T16" fmla="*/ 0 h 241"/>
              <a:gd name="T17" fmla="*/ 49 w 49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" h="241">
                <a:moveTo>
                  <a:pt x="48" y="0"/>
                </a:moveTo>
                <a:lnTo>
                  <a:pt x="0" y="61"/>
                </a:lnTo>
                <a:lnTo>
                  <a:pt x="0" y="240"/>
                </a:lnTo>
                <a:lnTo>
                  <a:pt x="48" y="181"/>
                </a:lnTo>
                <a:lnTo>
                  <a:pt x="48" y="0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31" name="Freeform 55"/>
          <p:cNvSpPr>
            <a:spLocks/>
          </p:cNvSpPr>
          <p:nvPr/>
        </p:nvSpPr>
        <p:spPr bwMode="auto">
          <a:xfrm>
            <a:off x="4078434" y="4755497"/>
            <a:ext cx="137103" cy="301158"/>
          </a:xfrm>
          <a:custGeom>
            <a:avLst/>
            <a:gdLst>
              <a:gd name="T0" fmla="*/ 0 w 94"/>
              <a:gd name="T1" fmla="*/ 0 h 215"/>
              <a:gd name="T2" fmla="*/ 2147483647 w 94"/>
              <a:gd name="T3" fmla="*/ 2147483647 h 215"/>
              <a:gd name="T4" fmla="*/ 2147483647 w 94"/>
              <a:gd name="T5" fmla="*/ 2147483647 h 215"/>
              <a:gd name="T6" fmla="*/ 0 w 94"/>
              <a:gd name="T7" fmla="*/ 2147483647 h 215"/>
              <a:gd name="T8" fmla="*/ 0 w 94"/>
              <a:gd name="T9" fmla="*/ 0 h 2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4"/>
              <a:gd name="T16" fmla="*/ 0 h 215"/>
              <a:gd name="T17" fmla="*/ 94 w 94"/>
              <a:gd name="T18" fmla="*/ 215 h 2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4" h="215">
                <a:moveTo>
                  <a:pt x="0" y="0"/>
                </a:moveTo>
                <a:lnTo>
                  <a:pt x="93" y="34"/>
                </a:lnTo>
                <a:lnTo>
                  <a:pt x="93" y="214"/>
                </a:lnTo>
                <a:lnTo>
                  <a:pt x="0" y="182"/>
                </a:lnTo>
                <a:lnTo>
                  <a:pt x="0" y="0"/>
                </a:lnTo>
              </a:path>
            </a:pathLst>
          </a:custGeom>
          <a:solidFill>
            <a:srgbClr val="919191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32" name="Freeform 56"/>
          <p:cNvSpPr>
            <a:spLocks/>
          </p:cNvSpPr>
          <p:nvPr/>
        </p:nvSpPr>
        <p:spPr bwMode="auto">
          <a:xfrm>
            <a:off x="4377173" y="5095875"/>
            <a:ext cx="259773" cy="350184"/>
          </a:xfrm>
          <a:custGeom>
            <a:avLst/>
            <a:gdLst>
              <a:gd name="T0" fmla="*/ 0 w 180"/>
              <a:gd name="T1" fmla="*/ 0 h 250"/>
              <a:gd name="T2" fmla="*/ 2147483647 w 180"/>
              <a:gd name="T3" fmla="*/ 2147483647 h 250"/>
              <a:gd name="T4" fmla="*/ 2147483647 w 180"/>
              <a:gd name="T5" fmla="*/ 2147483647 h 250"/>
              <a:gd name="T6" fmla="*/ 0 w 180"/>
              <a:gd name="T7" fmla="*/ 2147483647 h 250"/>
              <a:gd name="T8" fmla="*/ 0 w 180"/>
              <a:gd name="T9" fmla="*/ 0 h 2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0"/>
              <a:gd name="T16" fmla="*/ 0 h 250"/>
              <a:gd name="T17" fmla="*/ 180 w 180"/>
              <a:gd name="T18" fmla="*/ 250 h 2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0" h="250">
                <a:moveTo>
                  <a:pt x="0" y="0"/>
                </a:moveTo>
                <a:lnTo>
                  <a:pt x="179" y="64"/>
                </a:lnTo>
                <a:lnTo>
                  <a:pt x="179" y="249"/>
                </a:lnTo>
                <a:lnTo>
                  <a:pt x="0" y="183"/>
                </a:lnTo>
                <a:lnTo>
                  <a:pt x="0" y="0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33" name="Freeform 57"/>
          <p:cNvSpPr>
            <a:spLocks/>
          </p:cNvSpPr>
          <p:nvPr/>
        </p:nvSpPr>
        <p:spPr bwMode="auto">
          <a:xfrm>
            <a:off x="4212648" y="4801721"/>
            <a:ext cx="165965" cy="560294"/>
          </a:xfrm>
          <a:custGeom>
            <a:avLst/>
            <a:gdLst>
              <a:gd name="T0" fmla="*/ 0 w 115"/>
              <a:gd name="T1" fmla="*/ 0 h 400"/>
              <a:gd name="T2" fmla="*/ 2147483647 w 115"/>
              <a:gd name="T3" fmla="*/ 2147483647 h 400"/>
              <a:gd name="T4" fmla="*/ 2147483647 w 115"/>
              <a:gd name="T5" fmla="*/ 2147483647 h 400"/>
              <a:gd name="T6" fmla="*/ 0 w 115"/>
              <a:gd name="T7" fmla="*/ 2147483647 h 400"/>
              <a:gd name="T8" fmla="*/ 0 w 115"/>
              <a:gd name="T9" fmla="*/ 0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"/>
              <a:gd name="T16" fmla="*/ 0 h 400"/>
              <a:gd name="T17" fmla="*/ 115 w 115"/>
              <a:gd name="T18" fmla="*/ 400 h 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" h="400">
                <a:moveTo>
                  <a:pt x="0" y="0"/>
                </a:moveTo>
                <a:lnTo>
                  <a:pt x="114" y="215"/>
                </a:lnTo>
                <a:lnTo>
                  <a:pt x="114" y="399"/>
                </a:lnTo>
                <a:lnTo>
                  <a:pt x="0" y="185"/>
                </a:lnTo>
                <a:lnTo>
                  <a:pt x="0" y="0"/>
                </a:lnTo>
              </a:path>
            </a:pathLst>
          </a:custGeom>
          <a:solidFill>
            <a:srgbClr val="333333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34" name="Freeform 58"/>
          <p:cNvSpPr>
            <a:spLocks/>
          </p:cNvSpPr>
          <p:nvPr/>
        </p:nvSpPr>
        <p:spPr bwMode="auto">
          <a:xfrm>
            <a:off x="1765014" y="3203482"/>
            <a:ext cx="86591" cy="359989"/>
          </a:xfrm>
          <a:custGeom>
            <a:avLst/>
            <a:gdLst>
              <a:gd name="T0" fmla="*/ 0 w 60"/>
              <a:gd name="T1" fmla="*/ 0 h 258"/>
              <a:gd name="T2" fmla="*/ 2147483647 w 60"/>
              <a:gd name="T3" fmla="*/ 2147483647 h 258"/>
              <a:gd name="T4" fmla="*/ 2147483647 w 60"/>
              <a:gd name="T5" fmla="*/ 2147483647 h 258"/>
              <a:gd name="T6" fmla="*/ 2147483647 w 60"/>
              <a:gd name="T7" fmla="*/ 2147483647 h 258"/>
              <a:gd name="T8" fmla="*/ 0 w 60"/>
              <a:gd name="T9" fmla="*/ 2147483647 h 258"/>
              <a:gd name="T10" fmla="*/ 0 w 60"/>
              <a:gd name="T11" fmla="*/ 0 h 25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0"/>
              <a:gd name="T19" fmla="*/ 0 h 258"/>
              <a:gd name="T20" fmla="*/ 60 w 60"/>
              <a:gd name="T21" fmla="*/ 258 h 25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0" h="258">
                <a:moveTo>
                  <a:pt x="0" y="0"/>
                </a:moveTo>
                <a:lnTo>
                  <a:pt x="59" y="95"/>
                </a:lnTo>
                <a:lnTo>
                  <a:pt x="46" y="157"/>
                </a:lnTo>
                <a:lnTo>
                  <a:pt x="46" y="257"/>
                </a:lnTo>
                <a:lnTo>
                  <a:pt x="0" y="185"/>
                </a:lnTo>
                <a:lnTo>
                  <a:pt x="0" y="0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35" name="Freeform 59"/>
          <p:cNvSpPr>
            <a:spLocks/>
          </p:cNvSpPr>
          <p:nvPr/>
        </p:nvSpPr>
        <p:spPr bwMode="auto">
          <a:xfrm>
            <a:off x="5709228" y="2391058"/>
            <a:ext cx="329045" cy="299757"/>
          </a:xfrm>
          <a:custGeom>
            <a:avLst/>
            <a:gdLst>
              <a:gd name="T0" fmla="*/ 0 w 228"/>
              <a:gd name="T1" fmla="*/ 2147483647 h 214"/>
              <a:gd name="T2" fmla="*/ 2147483647 w 228"/>
              <a:gd name="T3" fmla="*/ 0 h 214"/>
              <a:gd name="T4" fmla="*/ 2147483647 w 228"/>
              <a:gd name="T5" fmla="*/ 2147483647 h 214"/>
              <a:gd name="T6" fmla="*/ 0 w 228"/>
              <a:gd name="T7" fmla="*/ 2147483647 h 214"/>
              <a:gd name="T8" fmla="*/ 0 w 228"/>
              <a:gd name="T9" fmla="*/ 2147483647 h 2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"/>
              <a:gd name="T16" fmla="*/ 0 h 214"/>
              <a:gd name="T17" fmla="*/ 228 w 228"/>
              <a:gd name="T18" fmla="*/ 214 h 2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" h="214">
                <a:moveTo>
                  <a:pt x="0" y="31"/>
                </a:moveTo>
                <a:lnTo>
                  <a:pt x="227" y="0"/>
                </a:lnTo>
                <a:lnTo>
                  <a:pt x="227" y="177"/>
                </a:lnTo>
                <a:lnTo>
                  <a:pt x="0" y="213"/>
                </a:lnTo>
                <a:lnTo>
                  <a:pt x="0" y="31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36" name="Freeform 60"/>
          <p:cNvSpPr>
            <a:spLocks/>
          </p:cNvSpPr>
          <p:nvPr/>
        </p:nvSpPr>
        <p:spPr bwMode="auto">
          <a:xfrm>
            <a:off x="5593773" y="2435882"/>
            <a:ext cx="131330" cy="383801"/>
          </a:xfrm>
          <a:custGeom>
            <a:avLst/>
            <a:gdLst>
              <a:gd name="T0" fmla="*/ 2147483647 w 91"/>
              <a:gd name="T1" fmla="*/ 0 h 274"/>
              <a:gd name="T2" fmla="*/ 2147483647 w 91"/>
              <a:gd name="T3" fmla="*/ 2147483647 h 274"/>
              <a:gd name="T4" fmla="*/ 0 w 91"/>
              <a:gd name="T5" fmla="*/ 2147483647 h 274"/>
              <a:gd name="T6" fmla="*/ 0 w 91"/>
              <a:gd name="T7" fmla="*/ 2147483647 h 274"/>
              <a:gd name="T8" fmla="*/ 2147483647 w 91"/>
              <a:gd name="T9" fmla="*/ 0 h 2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"/>
              <a:gd name="T16" fmla="*/ 0 h 274"/>
              <a:gd name="T17" fmla="*/ 91 w 91"/>
              <a:gd name="T18" fmla="*/ 274 h 2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" h="274">
                <a:moveTo>
                  <a:pt x="90" y="0"/>
                </a:moveTo>
                <a:lnTo>
                  <a:pt x="90" y="178"/>
                </a:lnTo>
                <a:lnTo>
                  <a:pt x="0" y="273"/>
                </a:lnTo>
                <a:lnTo>
                  <a:pt x="0" y="93"/>
                </a:lnTo>
                <a:lnTo>
                  <a:pt x="90" y="0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37" name="Freeform 61"/>
          <p:cNvSpPr>
            <a:spLocks/>
          </p:cNvSpPr>
          <p:nvPr/>
        </p:nvSpPr>
        <p:spPr bwMode="auto">
          <a:xfrm>
            <a:off x="5130514" y="2064684"/>
            <a:ext cx="191943" cy="266140"/>
          </a:xfrm>
          <a:custGeom>
            <a:avLst/>
            <a:gdLst>
              <a:gd name="T0" fmla="*/ 2147483647 w 133"/>
              <a:gd name="T1" fmla="*/ 0 h 189"/>
              <a:gd name="T2" fmla="*/ 2147483647 w 133"/>
              <a:gd name="T3" fmla="*/ 2147483647 h 189"/>
              <a:gd name="T4" fmla="*/ 0 w 133"/>
              <a:gd name="T5" fmla="*/ 2147483647 h 189"/>
              <a:gd name="T6" fmla="*/ 2147483647 w 133"/>
              <a:gd name="T7" fmla="*/ 2147483647 h 189"/>
              <a:gd name="T8" fmla="*/ 2147483647 w 133"/>
              <a:gd name="T9" fmla="*/ 2147483647 h 189"/>
              <a:gd name="T10" fmla="*/ 2147483647 w 133"/>
              <a:gd name="T11" fmla="*/ 0 h 1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3"/>
              <a:gd name="T19" fmla="*/ 0 h 189"/>
              <a:gd name="T20" fmla="*/ 133 w 133"/>
              <a:gd name="T21" fmla="*/ 189 h 18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3" h="189">
                <a:moveTo>
                  <a:pt x="132" y="0"/>
                </a:moveTo>
                <a:lnTo>
                  <a:pt x="16" y="115"/>
                </a:lnTo>
                <a:lnTo>
                  <a:pt x="0" y="181"/>
                </a:lnTo>
                <a:lnTo>
                  <a:pt x="105" y="143"/>
                </a:lnTo>
                <a:lnTo>
                  <a:pt x="132" y="188"/>
                </a:lnTo>
                <a:lnTo>
                  <a:pt x="132" y="0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38" name="Freeform 62"/>
          <p:cNvSpPr>
            <a:spLocks/>
          </p:cNvSpPr>
          <p:nvPr/>
        </p:nvSpPr>
        <p:spPr bwMode="auto">
          <a:xfrm>
            <a:off x="5533162" y="2214563"/>
            <a:ext cx="106795" cy="133069"/>
          </a:xfrm>
          <a:custGeom>
            <a:avLst/>
            <a:gdLst>
              <a:gd name="T0" fmla="*/ 2147483647 w 75"/>
              <a:gd name="T1" fmla="*/ 0 h 95"/>
              <a:gd name="T2" fmla="*/ 0 w 75"/>
              <a:gd name="T3" fmla="*/ 2147483647 h 95"/>
              <a:gd name="T4" fmla="*/ 2147483647 w 75"/>
              <a:gd name="T5" fmla="*/ 2147483647 h 95"/>
              <a:gd name="T6" fmla="*/ 2147483647 w 75"/>
              <a:gd name="T7" fmla="*/ 0 h 95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95"/>
              <a:gd name="T14" fmla="*/ 75 w 75"/>
              <a:gd name="T15" fmla="*/ 95 h 9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95">
                <a:moveTo>
                  <a:pt x="74" y="0"/>
                </a:moveTo>
                <a:lnTo>
                  <a:pt x="0" y="64"/>
                </a:lnTo>
                <a:lnTo>
                  <a:pt x="74" y="94"/>
                </a:lnTo>
                <a:lnTo>
                  <a:pt x="74" y="0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39" name="Freeform 63"/>
          <p:cNvSpPr>
            <a:spLocks/>
          </p:cNvSpPr>
          <p:nvPr/>
        </p:nvSpPr>
        <p:spPr bwMode="auto">
          <a:xfrm>
            <a:off x="5641398" y="2578756"/>
            <a:ext cx="75045" cy="366993"/>
          </a:xfrm>
          <a:custGeom>
            <a:avLst/>
            <a:gdLst>
              <a:gd name="T0" fmla="*/ 2147483647 w 52"/>
              <a:gd name="T1" fmla="*/ 0 h 262"/>
              <a:gd name="T2" fmla="*/ 0 w 52"/>
              <a:gd name="T3" fmla="*/ 2147483647 h 262"/>
              <a:gd name="T4" fmla="*/ 0 w 52"/>
              <a:gd name="T5" fmla="*/ 2147483647 h 262"/>
              <a:gd name="T6" fmla="*/ 2147483647 w 52"/>
              <a:gd name="T7" fmla="*/ 2147483647 h 262"/>
              <a:gd name="T8" fmla="*/ 2147483647 w 52"/>
              <a:gd name="T9" fmla="*/ 0 h 2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62"/>
              <a:gd name="T17" fmla="*/ 52 w 52"/>
              <a:gd name="T18" fmla="*/ 262 h 2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62">
                <a:moveTo>
                  <a:pt x="51" y="0"/>
                </a:moveTo>
                <a:lnTo>
                  <a:pt x="0" y="72"/>
                </a:lnTo>
                <a:lnTo>
                  <a:pt x="0" y="261"/>
                </a:lnTo>
                <a:lnTo>
                  <a:pt x="51" y="184"/>
                </a:lnTo>
                <a:lnTo>
                  <a:pt x="51" y="0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40" name="Freeform 64"/>
          <p:cNvSpPr>
            <a:spLocks/>
          </p:cNvSpPr>
          <p:nvPr/>
        </p:nvSpPr>
        <p:spPr bwMode="auto">
          <a:xfrm>
            <a:off x="5609651" y="2697819"/>
            <a:ext cx="30306" cy="299757"/>
          </a:xfrm>
          <a:custGeom>
            <a:avLst/>
            <a:gdLst>
              <a:gd name="T0" fmla="*/ 2147483647 w 21"/>
              <a:gd name="T1" fmla="*/ 0 h 215"/>
              <a:gd name="T2" fmla="*/ 2147483647 w 21"/>
              <a:gd name="T3" fmla="*/ 2147483647 h 215"/>
              <a:gd name="T4" fmla="*/ 2147483647 w 21"/>
              <a:gd name="T5" fmla="*/ 2147483647 h 215"/>
              <a:gd name="T6" fmla="*/ 0 w 21"/>
              <a:gd name="T7" fmla="*/ 2147483647 h 215"/>
              <a:gd name="T8" fmla="*/ 2147483647 w 21"/>
              <a:gd name="T9" fmla="*/ 0 h 2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215"/>
              <a:gd name="T17" fmla="*/ 21 w 21"/>
              <a:gd name="T18" fmla="*/ 215 h 2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215">
                <a:moveTo>
                  <a:pt x="20" y="0"/>
                </a:moveTo>
                <a:lnTo>
                  <a:pt x="20" y="173"/>
                </a:lnTo>
                <a:lnTo>
                  <a:pt x="16" y="214"/>
                </a:lnTo>
                <a:lnTo>
                  <a:pt x="0" y="169"/>
                </a:lnTo>
                <a:lnTo>
                  <a:pt x="20" y="0"/>
                </a:lnTo>
              </a:path>
            </a:pathLst>
          </a:custGeom>
          <a:solidFill>
            <a:srgbClr val="0000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41" name="Freeform 65"/>
          <p:cNvSpPr>
            <a:spLocks/>
          </p:cNvSpPr>
          <p:nvPr/>
        </p:nvSpPr>
        <p:spPr bwMode="auto">
          <a:xfrm>
            <a:off x="6041162" y="2634786"/>
            <a:ext cx="90921" cy="137272"/>
          </a:xfrm>
          <a:custGeom>
            <a:avLst/>
            <a:gdLst>
              <a:gd name="T0" fmla="*/ 2147483647 w 64"/>
              <a:gd name="T1" fmla="*/ 0 h 98"/>
              <a:gd name="T2" fmla="*/ 0 w 64"/>
              <a:gd name="T3" fmla="*/ 2147483647 h 98"/>
              <a:gd name="T4" fmla="*/ 2147483647 w 64"/>
              <a:gd name="T5" fmla="*/ 2147483647 h 98"/>
              <a:gd name="T6" fmla="*/ 2147483647 w 64"/>
              <a:gd name="T7" fmla="*/ 2147483647 h 98"/>
              <a:gd name="T8" fmla="*/ 2147483647 w 64"/>
              <a:gd name="T9" fmla="*/ 0 h 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98"/>
              <a:gd name="T17" fmla="*/ 64 w 64"/>
              <a:gd name="T18" fmla="*/ 98 h 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98">
                <a:moveTo>
                  <a:pt x="63" y="0"/>
                </a:moveTo>
                <a:lnTo>
                  <a:pt x="0" y="69"/>
                </a:lnTo>
                <a:lnTo>
                  <a:pt x="18" y="97"/>
                </a:lnTo>
                <a:lnTo>
                  <a:pt x="63" y="69"/>
                </a:lnTo>
                <a:lnTo>
                  <a:pt x="63" y="0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42" name="Freeform 66"/>
          <p:cNvSpPr>
            <a:spLocks/>
          </p:cNvSpPr>
          <p:nvPr/>
        </p:nvSpPr>
        <p:spPr bwMode="auto">
          <a:xfrm>
            <a:off x="6097444" y="2888316"/>
            <a:ext cx="95250" cy="196103"/>
          </a:xfrm>
          <a:custGeom>
            <a:avLst/>
            <a:gdLst>
              <a:gd name="T0" fmla="*/ 2147483647 w 66"/>
              <a:gd name="T1" fmla="*/ 0 h 139"/>
              <a:gd name="T2" fmla="*/ 0 w 66"/>
              <a:gd name="T3" fmla="*/ 2147483647 h 139"/>
              <a:gd name="T4" fmla="*/ 0 w 66"/>
              <a:gd name="T5" fmla="*/ 2147483647 h 139"/>
              <a:gd name="T6" fmla="*/ 2147483647 w 66"/>
              <a:gd name="T7" fmla="*/ 2147483647 h 139"/>
              <a:gd name="T8" fmla="*/ 2147483647 w 66"/>
              <a:gd name="T9" fmla="*/ 2147483647 h 139"/>
              <a:gd name="T10" fmla="*/ 2147483647 w 66"/>
              <a:gd name="T11" fmla="*/ 0 h 1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6"/>
              <a:gd name="T19" fmla="*/ 0 h 139"/>
              <a:gd name="T20" fmla="*/ 66 w 66"/>
              <a:gd name="T21" fmla="*/ 139 h 1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6" h="139">
                <a:moveTo>
                  <a:pt x="65" y="0"/>
                </a:moveTo>
                <a:lnTo>
                  <a:pt x="0" y="92"/>
                </a:lnTo>
                <a:lnTo>
                  <a:pt x="0" y="109"/>
                </a:lnTo>
                <a:lnTo>
                  <a:pt x="48" y="138"/>
                </a:lnTo>
                <a:lnTo>
                  <a:pt x="65" y="138"/>
                </a:lnTo>
                <a:lnTo>
                  <a:pt x="65" y="0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43" name="Freeform 67" descr="Parchment"/>
          <p:cNvSpPr>
            <a:spLocks/>
          </p:cNvSpPr>
          <p:nvPr/>
        </p:nvSpPr>
        <p:spPr bwMode="auto">
          <a:xfrm>
            <a:off x="4100083" y="3284727"/>
            <a:ext cx="770659" cy="430025"/>
          </a:xfrm>
          <a:custGeom>
            <a:avLst/>
            <a:gdLst>
              <a:gd name="T0" fmla="*/ 0 w 534"/>
              <a:gd name="T1" fmla="*/ 0 h 307"/>
              <a:gd name="T2" fmla="*/ 2147483647 w 534"/>
              <a:gd name="T3" fmla="*/ 0 h 307"/>
              <a:gd name="T4" fmla="*/ 2147483647 w 534"/>
              <a:gd name="T5" fmla="*/ 2147483647 h 307"/>
              <a:gd name="T6" fmla="*/ 2147483647 w 534"/>
              <a:gd name="T7" fmla="*/ 2147483647 h 307"/>
              <a:gd name="T8" fmla="*/ 2147483647 w 534"/>
              <a:gd name="T9" fmla="*/ 2147483647 h 307"/>
              <a:gd name="T10" fmla="*/ 2147483647 w 534"/>
              <a:gd name="T11" fmla="*/ 2147483647 h 307"/>
              <a:gd name="T12" fmla="*/ 0 w 534"/>
              <a:gd name="T13" fmla="*/ 2147483647 h 307"/>
              <a:gd name="T14" fmla="*/ 0 w 534"/>
              <a:gd name="T15" fmla="*/ 0 h 30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34"/>
              <a:gd name="T25" fmla="*/ 0 h 307"/>
              <a:gd name="T26" fmla="*/ 534 w 534"/>
              <a:gd name="T27" fmla="*/ 307 h 30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34" h="307">
                <a:moveTo>
                  <a:pt x="0" y="0"/>
                </a:moveTo>
                <a:lnTo>
                  <a:pt x="504" y="0"/>
                </a:lnTo>
                <a:lnTo>
                  <a:pt x="520" y="22"/>
                </a:lnTo>
                <a:lnTo>
                  <a:pt x="498" y="49"/>
                </a:lnTo>
                <a:lnTo>
                  <a:pt x="533" y="85"/>
                </a:lnTo>
                <a:lnTo>
                  <a:pt x="533" y="306"/>
                </a:lnTo>
                <a:lnTo>
                  <a:pt x="0" y="306"/>
                </a:lnTo>
                <a:lnTo>
                  <a:pt x="0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44" name="Freeform 68" descr="Parchment"/>
          <p:cNvSpPr>
            <a:spLocks/>
          </p:cNvSpPr>
          <p:nvPr/>
        </p:nvSpPr>
        <p:spPr bwMode="auto">
          <a:xfrm>
            <a:off x="3377048" y="3141852"/>
            <a:ext cx="731694" cy="565897"/>
          </a:xfrm>
          <a:custGeom>
            <a:avLst/>
            <a:gdLst>
              <a:gd name="T0" fmla="*/ 0 w 507"/>
              <a:gd name="T1" fmla="*/ 0 h 404"/>
              <a:gd name="T2" fmla="*/ 2147483647 w 507"/>
              <a:gd name="T3" fmla="*/ 0 h 404"/>
              <a:gd name="T4" fmla="*/ 2147483647 w 507"/>
              <a:gd name="T5" fmla="*/ 2147483647 h 404"/>
              <a:gd name="T6" fmla="*/ 0 w 507"/>
              <a:gd name="T7" fmla="*/ 2147483647 h 404"/>
              <a:gd name="T8" fmla="*/ 0 w 507"/>
              <a:gd name="T9" fmla="*/ 0 h 4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7"/>
              <a:gd name="T16" fmla="*/ 0 h 404"/>
              <a:gd name="T17" fmla="*/ 507 w 507"/>
              <a:gd name="T18" fmla="*/ 404 h 4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7" h="404">
                <a:moveTo>
                  <a:pt x="0" y="0"/>
                </a:moveTo>
                <a:lnTo>
                  <a:pt x="506" y="0"/>
                </a:lnTo>
                <a:lnTo>
                  <a:pt x="506" y="403"/>
                </a:lnTo>
                <a:lnTo>
                  <a:pt x="0" y="403"/>
                </a:lnTo>
                <a:lnTo>
                  <a:pt x="0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45" name="Freeform 69" descr="Parchment"/>
          <p:cNvSpPr>
            <a:spLocks/>
          </p:cNvSpPr>
          <p:nvPr/>
        </p:nvSpPr>
        <p:spPr bwMode="auto">
          <a:xfrm>
            <a:off x="3993287" y="3713352"/>
            <a:ext cx="910647" cy="494459"/>
          </a:xfrm>
          <a:custGeom>
            <a:avLst/>
            <a:gdLst>
              <a:gd name="T0" fmla="*/ 0 w 632"/>
              <a:gd name="T1" fmla="*/ 0 h 354"/>
              <a:gd name="T2" fmla="*/ 2147483647 w 632"/>
              <a:gd name="T3" fmla="*/ 0 h 354"/>
              <a:gd name="T4" fmla="*/ 2147483647 w 632"/>
              <a:gd name="T5" fmla="*/ 2147483647 h 354"/>
              <a:gd name="T6" fmla="*/ 2147483647 w 632"/>
              <a:gd name="T7" fmla="*/ 2147483647 h 354"/>
              <a:gd name="T8" fmla="*/ 2147483647 w 632"/>
              <a:gd name="T9" fmla="*/ 2147483647 h 354"/>
              <a:gd name="T10" fmla="*/ 2147483647 w 632"/>
              <a:gd name="T11" fmla="*/ 2147483647 h 354"/>
              <a:gd name="T12" fmla="*/ 2147483647 w 632"/>
              <a:gd name="T13" fmla="*/ 2147483647 h 354"/>
              <a:gd name="T14" fmla="*/ 2147483647 w 632"/>
              <a:gd name="T15" fmla="*/ 2147483647 h 354"/>
              <a:gd name="T16" fmla="*/ 2147483647 w 632"/>
              <a:gd name="T17" fmla="*/ 2147483647 h 354"/>
              <a:gd name="T18" fmla="*/ 0 w 632"/>
              <a:gd name="T19" fmla="*/ 2147483647 h 354"/>
              <a:gd name="T20" fmla="*/ 0 w 632"/>
              <a:gd name="T21" fmla="*/ 0 h 3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32"/>
              <a:gd name="T34" fmla="*/ 0 h 354"/>
              <a:gd name="T35" fmla="*/ 632 w 632"/>
              <a:gd name="T36" fmla="*/ 354 h 3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32" h="354">
                <a:moveTo>
                  <a:pt x="0" y="0"/>
                </a:moveTo>
                <a:lnTo>
                  <a:pt x="606" y="0"/>
                </a:lnTo>
                <a:lnTo>
                  <a:pt x="622" y="64"/>
                </a:lnTo>
                <a:lnTo>
                  <a:pt x="631" y="137"/>
                </a:lnTo>
                <a:lnTo>
                  <a:pt x="631" y="353"/>
                </a:lnTo>
                <a:lnTo>
                  <a:pt x="527" y="324"/>
                </a:lnTo>
                <a:lnTo>
                  <a:pt x="481" y="334"/>
                </a:lnTo>
                <a:lnTo>
                  <a:pt x="216" y="275"/>
                </a:lnTo>
                <a:lnTo>
                  <a:pt x="216" y="105"/>
                </a:lnTo>
                <a:lnTo>
                  <a:pt x="0" y="102"/>
                </a:lnTo>
                <a:lnTo>
                  <a:pt x="0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46" name="Freeform 70" descr="Parchment"/>
          <p:cNvSpPr>
            <a:spLocks/>
          </p:cNvSpPr>
          <p:nvPr/>
        </p:nvSpPr>
        <p:spPr bwMode="auto">
          <a:xfrm>
            <a:off x="3590639" y="3856225"/>
            <a:ext cx="1434523" cy="1333500"/>
          </a:xfrm>
          <a:custGeom>
            <a:avLst/>
            <a:gdLst>
              <a:gd name="T0" fmla="*/ 2147483647 w 994"/>
              <a:gd name="T1" fmla="*/ 0 h 952"/>
              <a:gd name="T2" fmla="*/ 2147483647 w 994"/>
              <a:gd name="T3" fmla="*/ 0 h 952"/>
              <a:gd name="T4" fmla="*/ 2147483647 w 994"/>
              <a:gd name="T5" fmla="*/ 2147483647 h 952"/>
              <a:gd name="T6" fmla="*/ 2147483647 w 994"/>
              <a:gd name="T7" fmla="*/ 2147483647 h 952"/>
              <a:gd name="T8" fmla="*/ 2147483647 w 994"/>
              <a:gd name="T9" fmla="*/ 2147483647 h 952"/>
              <a:gd name="T10" fmla="*/ 2147483647 w 994"/>
              <a:gd name="T11" fmla="*/ 2147483647 h 952"/>
              <a:gd name="T12" fmla="*/ 2147483647 w 994"/>
              <a:gd name="T13" fmla="*/ 2147483647 h 952"/>
              <a:gd name="T14" fmla="*/ 2147483647 w 994"/>
              <a:gd name="T15" fmla="*/ 2147483647 h 952"/>
              <a:gd name="T16" fmla="*/ 2147483647 w 994"/>
              <a:gd name="T17" fmla="*/ 2147483647 h 952"/>
              <a:gd name="T18" fmla="*/ 2147483647 w 994"/>
              <a:gd name="T19" fmla="*/ 2147483647 h 952"/>
              <a:gd name="T20" fmla="*/ 2147483647 w 994"/>
              <a:gd name="T21" fmla="*/ 2147483647 h 952"/>
              <a:gd name="T22" fmla="*/ 2147483647 w 994"/>
              <a:gd name="T23" fmla="*/ 2147483647 h 952"/>
              <a:gd name="T24" fmla="*/ 2147483647 w 994"/>
              <a:gd name="T25" fmla="*/ 2147483647 h 952"/>
              <a:gd name="T26" fmla="*/ 2147483647 w 994"/>
              <a:gd name="T27" fmla="*/ 2147483647 h 952"/>
              <a:gd name="T28" fmla="*/ 2147483647 w 994"/>
              <a:gd name="T29" fmla="*/ 2147483647 h 952"/>
              <a:gd name="T30" fmla="*/ 2147483647 w 994"/>
              <a:gd name="T31" fmla="*/ 2147483647 h 952"/>
              <a:gd name="T32" fmla="*/ 2147483647 w 994"/>
              <a:gd name="T33" fmla="*/ 2147483647 h 952"/>
              <a:gd name="T34" fmla="*/ 2147483647 w 994"/>
              <a:gd name="T35" fmla="*/ 2147483647 h 952"/>
              <a:gd name="T36" fmla="*/ 2147483647 w 994"/>
              <a:gd name="T37" fmla="*/ 2147483647 h 952"/>
              <a:gd name="T38" fmla="*/ 2147483647 w 994"/>
              <a:gd name="T39" fmla="*/ 2147483647 h 952"/>
              <a:gd name="T40" fmla="*/ 0 w 994"/>
              <a:gd name="T41" fmla="*/ 2147483647 h 952"/>
              <a:gd name="T42" fmla="*/ 2147483647 w 994"/>
              <a:gd name="T43" fmla="*/ 2147483647 h 952"/>
              <a:gd name="T44" fmla="*/ 2147483647 w 994"/>
              <a:gd name="T45" fmla="*/ 0 h 95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994"/>
              <a:gd name="T70" fmla="*/ 0 h 952"/>
              <a:gd name="T71" fmla="*/ 994 w 994"/>
              <a:gd name="T72" fmla="*/ 952 h 95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994" h="952">
                <a:moveTo>
                  <a:pt x="277" y="0"/>
                </a:moveTo>
                <a:lnTo>
                  <a:pt x="493" y="0"/>
                </a:lnTo>
                <a:lnTo>
                  <a:pt x="493" y="170"/>
                </a:lnTo>
                <a:lnTo>
                  <a:pt x="759" y="230"/>
                </a:lnTo>
                <a:lnTo>
                  <a:pt x="803" y="223"/>
                </a:lnTo>
                <a:lnTo>
                  <a:pt x="910" y="251"/>
                </a:lnTo>
                <a:lnTo>
                  <a:pt x="947" y="258"/>
                </a:lnTo>
                <a:lnTo>
                  <a:pt x="945" y="427"/>
                </a:lnTo>
                <a:lnTo>
                  <a:pt x="993" y="546"/>
                </a:lnTo>
                <a:lnTo>
                  <a:pt x="964" y="604"/>
                </a:lnTo>
                <a:lnTo>
                  <a:pt x="875" y="628"/>
                </a:lnTo>
                <a:lnTo>
                  <a:pt x="737" y="750"/>
                </a:lnTo>
                <a:lnTo>
                  <a:pt x="703" y="848"/>
                </a:lnTo>
                <a:lnTo>
                  <a:pt x="721" y="951"/>
                </a:lnTo>
                <a:lnTo>
                  <a:pt x="543" y="882"/>
                </a:lnTo>
                <a:lnTo>
                  <a:pt x="427" y="673"/>
                </a:lnTo>
                <a:lnTo>
                  <a:pt x="336" y="642"/>
                </a:lnTo>
                <a:lnTo>
                  <a:pt x="286" y="699"/>
                </a:lnTo>
                <a:lnTo>
                  <a:pt x="214" y="654"/>
                </a:lnTo>
                <a:lnTo>
                  <a:pt x="148" y="525"/>
                </a:lnTo>
                <a:lnTo>
                  <a:pt x="0" y="391"/>
                </a:lnTo>
                <a:lnTo>
                  <a:pt x="277" y="391"/>
                </a:lnTo>
                <a:lnTo>
                  <a:pt x="277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47" name="Freeform 71" descr="Parchment"/>
          <p:cNvSpPr>
            <a:spLocks/>
          </p:cNvSpPr>
          <p:nvPr/>
        </p:nvSpPr>
        <p:spPr bwMode="auto">
          <a:xfrm>
            <a:off x="3378492" y="3707747"/>
            <a:ext cx="614795" cy="815228"/>
          </a:xfrm>
          <a:custGeom>
            <a:avLst/>
            <a:gdLst>
              <a:gd name="T0" fmla="*/ 0 w 426"/>
              <a:gd name="T1" fmla="*/ 0 h 581"/>
              <a:gd name="T2" fmla="*/ 2147483647 w 426"/>
              <a:gd name="T3" fmla="*/ 0 h 581"/>
              <a:gd name="T4" fmla="*/ 2147483647 w 426"/>
              <a:gd name="T5" fmla="*/ 2147483647 h 581"/>
              <a:gd name="T6" fmla="*/ 2147483647 w 426"/>
              <a:gd name="T7" fmla="*/ 2147483647 h 581"/>
              <a:gd name="T8" fmla="*/ 2147483647 w 426"/>
              <a:gd name="T9" fmla="*/ 2147483647 h 581"/>
              <a:gd name="T10" fmla="*/ 2147483647 w 426"/>
              <a:gd name="T11" fmla="*/ 2147483647 h 581"/>
              <a:gd name="T12" fmla="*/ 0 w 426"/>
              <a:gd name="T13" fmla="*/ 2147483647 h 581"/>
              <a:gd name="T14" fmla="*/ 0 w 426"/>
              <a:gd name="T15" fmla="*/ 0 h 5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6"/>
              <a:gd name="T25" fmla="*/ 0 h 581"/>
              <a:gd name="T26" fmla="*/ 426 w 426"/>
              <a:gd name="T27" fmla="*/ 581 h 58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6" h="581">
                <a:moveTo>
                  <a:pt x="0" y="0"/>
                </a:moveTo>
                <a:lnTo>
                  <a:pt x="425" y="0"/>
                </a:lnTo>
                <a:lnTo>
                  <a:pt x="425" y="500"/>
                </a:lnTo>
                <a:lnTo>
                  <a:pt x="148" y="500"/>
                </a:lnTo>
                <a:lnTo>
                  <a:pt x="70" y="500"/>
                </a:lnTo>
                <a:lnTo>
                  <a:pt x="70" y="580"/>
                </a:lnTo>
                <a:lnTo>
                  <a:pt x="0" y="580"/>
                </a:lnTo>
                <a:lnTo>
                  <a:pt x="0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48" name="Freeform 72" descr="Parchment"/>
          <p:cNvSpPr>
            <a:spLocks/>
          </p:cNvSpPr>
          <p:nvPr/>
        </p:nvSpPr>
        <p:spPr bwMode="auto">
          <a:xfrm>
            <a:off x="2847398" y="3010180"/>
            <a:ext cx="528205" cy="711574"/>
          </a:xfrm>
          <a:custGeom>
            <a:avLst/>
            <a:gdLst>
              <a:gd name="T0" fmla="*/ 2147483647 w 366"/>
              <a:gd name="T1" fmla="*/ 2147483647 h 508"/>
              <a:gd name="T2" fmla="*/ 2147483647 w 366"/>
              <a:gd name="T3" fmla="*/ 2147483647 h 508"/>
              <a:gd name="T4" fmla="*/ 2147483647 w 366"/>
              <a:gd name="T5" fmla="*/ 2147483647 h 508"/>
              <a:gd name="T6" fmla="*/ 0 w 366"/>
              <a:gd name="T7" fmla="*/ 2147483647 h 508"/>
              <a:gd name="T8" fmla="*/ 0 w 366"/>
              <a:gd name="T9" fmla="*/ 0 h 508"/>
              <a:gd name="T10" fmla="*/ 2147483647 w 366"/>
              <a:gd name="T11" fmla="*/ 0 h 508"/>
              <a:gd name="T12" fmla="*/ 2147483647 w 366"/>
              <a:gd name="T13" fmla="*/ 2147483647 h 5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6"/>
              <a:gd name="T22" fmla="*/ 0 h 508"/>
              <a:gd name="T23" fmla="*/ 366 w 366"/>
              <a:gd name="T24" fmla="*/ 508 h 5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6" h="508">
                <a:moveTo>
                  <a:pt x="214" y="96"/>
                </a:moveTo>
                <a:lnTo>
                  <a:pt x="365" y="96"/>
                </a:lnTo>
                <a:lnTo>
                  <a:pt x="365" y="507"/>
                </a:lnTo>
                <a:lnTo>
                  <a:pt x="0" y="507"/>
                </a:lnTo>
                <a:lnTo>
                  <a:pt x="0" y="0"/>
                </a:lnTo>
                <a:lnTo>
                  <a:pt x="214" y="0"/>
                </a:lnTo>
                <a:lnTo>
                  <a:pt x="214" y="96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49" name="Freeform 73" descr="Parchment"/>
          <p:cNvSpPr>
            <a:spLocks/>
          </p:cNvSpPr>
          <p:nvPr/>
        </p:nvSpPr>
        <p:spPr bwMode="auto">
          <a:xfrm>
            <a:off x="2231159" y="3010183"/>
            <a:ext cx="611909" cy="1039346"/>
          </a:xfrm>
          <a:custGeom>
            <a:avLst/>
            <a:gdLst>
              <a:gd name="T0" fmla="*/ 0 w 424"/>
              <a:gd name="T1" fmla="*/ 0 h 742"/>
              <a:gd name="T2" fmla="*/ 2147483647 w 424"/>
              <a:gd name="T3" fmla="*/ 0 h 742"/>
              <a:gd name="T4" fmla="*/ 2147483647 w 424"/>
              <a:gd name="T5" fmla="*/ 2147483647 h 742"/>
              <a:gd name="T6" fmla="*/ 2147483647 w 424"/>
              <a:gd name="T7" fmla="*/ 2147483647 h 742"/>
              <a:gd name="T8" fmla="*/ 2147483647 w 424"/>
              <a:gd name="T9" fmla="*/ 2147483647 h 742"/>
              <a:gd name="T10" fmla="*/ 2147483647 w 424"/>
              <a:gd name="T11" fmla="*/ 2147483647 h 742"/>
              <a:gd name="T12" fmla="*/ 0 w 424"/>
              <a:gd name="T13" fmla="*/ 2147483647 h 742"/>
              <a:gd name="T14" fmla="*/ 0 w 424"/>
              <a:gd name="T15" fmla="*/ 0 h 7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4"/>
              <a:gd name="T25" fmla="*/ 0 h 742"/>
              <a:gd name="T26" fmla="*/ 424 w 424"/>
              <a:gd name="T27" fmla="*/ 742 h 74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4" h="742">
                <a:moveTo>
                  <a:pt x="0" y="0"/>
                </a:moveTo>
                <a:lnTo>
                  <a:pt x="423" y="0"/>
                </a:lnTo>
                <a:lnTo>
                  <a:pt x="423" y="504"/>
                </a:lnTo>
                <a:lnTo>
                  <a:pt x="423" y="617"/>
                </a:lnTo>
                <a:lnTo>
                  <a:pt x="376" y="605"/>
                </a:lnTo>
                <a:lnTo>
                  <a:pt x="398" y="741"/>
                </a:lnTo>
                <a:lnTo>
                  <a:pt x="0" y="313"/>
                </a:lnTo>
                <a:lnTo>
                  <a:pt x="0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50" name="Freeform 74" descr="Parchment"/>
          <p:cNvSpPr>
            <a:spLocks/>
          </p:cNvSpPr>
          <p:nvPr/>
        </p:nvSpPr>
        <p:spPr bwMode="auto">
          <a:xfrm>
            <a:off x="2786787" y="3721756"/>
            <a:ext cx="593147" cy="801221"/>
          </a:xfrm>
          <a:custGeom>
            <a:avLst/>
            <a:gdLst>
              <a:gd name="T0" fmla="*/ 2147483647 w 412"/>
              <a:gd name="T1" fmla="*/ 0 h 573"/>
              <a:gd name="T2" fmla="*/ 2147483647 w 412"/>
              <a:gd name="T3" fmla="*/ 0 h 573"/>
              <a:gd name="T4" fmla="*/ 2147483647 w 412"/>
              <a:gd name="T5" fmla="*/ 2147483647 h 573"/>
              <a:gd name="T6" fmla="*/ 2147483647 w 412"/>
              <a:gd name="T7" fmla="*/ 2147483647 h 573"/>
              <a:gd name="T8" fmla="*/ 2147483647 w 412"/>
              <a:gd name="T9" fmla="*/ 2147483647 h 573"/>
              <a:gd name="T10" fmla="*/ 2147483647 w 412"/>
              <a:gd name="T11" fmla="*/ 2147483647 h 573"/>
              <a:gd name="T12" fmla="*/ 2147483647 w 412"/>
              <a:gd name="T13" fmla="*/ 2147483647 h 573"/>
              <a:gd name="T14" fmla="*/ 2147483647 w 412"/>
              <a:gd name="T15" fmla="*/ 2147483647 h 573"/>
              <a:gd name="T16" fmla="*/ 0 w 412"/>
              <a:gd name="T17" fmla="*/ 2147483647 h 573"/>
              <a:gd name="T18" fmla="*/ 2147483647 w 412"/>
              <a:gd name="T19" fmla="*/ 2147483647 h 573"/>
              <a:gd name="T20" fmla="*/ 2147483647 w 412"/>
              <a:gd name="T21" fmla="*/ 0 h 57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2"/>
              <a:gd name="T34" fmla="*/ 0 h 573"/>
              <a:gd name="T35" fmla="*/ 412 w 412"/>
              <a:gd name="T36" fmla="*/ 573 h 57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2" h="573">
                <a:moveTo>
                  <a:pt x="45" y="0"/>
                </a:moveTo>
                <a:lnTo>
                  <a:pt x="411" y="0"/>
                </a:lnTo>
                <a:lnTo>
                  <a:pt x="411" y="572"/>
                </a:lnTo>
                <a:lnTo>
                  <a:pt x="283" y="572"/>
                </a:lnTo>
                <a:lnTo>
                  <a:pt x="40" y="445"/>
                </a:lnTo>
                <a:lnTo>
                  <a:pt x="40" y="405"/>
                </a:lnTo>
                <a:lnTo>
                  <a:pt x="56" y="283"/>
                </a:lnTo>
                <a:lnTo>
                  <a:pt x="17" y="226"/>
                </a:lnTo>
                <a:lnTo>
                  <a:pt x="0" y="98"/>
                </a:lnTo>
                <a:lnTo>
                  <a:pt x="45" y="110"/>
                </a:lnTo>
                <a:lnTo>
                  <a:pt x="45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51" name="Freeform 75" descr="Parchment"/>
          <p:cNvSpPr>
            <a:spLocks/>
          </p:cNvSpPr>
          <p:nvPr/>
        </p:nvSpPr>
        <p:spPr bwMode="auto">
          <a:xfrm>
            <a:off x="1765014" y="3007379"/>
            <a:ext cx="1095375" cy="1288676"/>
          </a:xfrm>
          <a:custGeom>
            <a:avLst/>
            <a:gdLst>
              <a:gd name="T0" fmla="*/ 2147483647 w 759"/>
              <a:gd name="T1" fmla="*/ 0 h 921"/>
              <a:gd name="T2" fmla="*/ 2147483647 w 759"/>
              <a:gd name="T3" fmla="*/ 0 h 921"/>
              <a:gd name="T4" fmla="*/ 2147483647 w 759"/>
              <a:gd name="T5" fmla="*/ 2147483647 h 921"/>
              <a:gd name="T6" fmla="*/ 2147483647 w 759"/>
              <a:gd name="T7" fmla="*/ 2147483647 h 921"/>
              <a:gd name="T8" fmla="*/ 2147483647 w 759"/>
              <a:gd name="T9" fmla="*/ 2147483647 h 921"/>
              <a:gd name="T10" fmla="*/ 2147483647 w 759"/>
              <a:gd name="T11" fmla="*/ 2147483647 h 921"/>
              <a:gd name="T12" fmla="*/ 2147483647 w 759"/>
              <a:gd name="T13" fmla="*/ 2147483647 h 921"/>
              <a:gd name="T14" fmla="*/ 2147483647 w 759"/>
              <a:gd name="T15" fmla="*/ 2147483647 h 921"/>
              <a:gd name="T16" fmla="*/ 2147483647 w 759"/>
              <a:gd name="T17" fmla="*/ 2147483647 h 921"/>
              <a:gd name="T18" fmla="*/ 2147483647 w 759"/>
              <a:gd name="T19" fmla="*/ 2147483647 h 921"/>
              <a:gd name="T20" fmla="*/ 2147483647 w 759"/>
              <a:gd name="T21" fmla="*/ 2147483647 h 921"/>
              <a:gd name="T22" fmla="*/ 2147483647 w 759"/>
              <a:gd name="T23" fmla="*/ 2147483647 h 921"/>
              <a:gd name="T24" fmla="*/ 0 w 759"/>
              <a:gd name="T25" fmla="*/ 2147483647 h 921"/>
              <a:gd name="T26" fmla="*/ 2147483647 w 759"/>
              <a:gd name="T27" fmla="*/ 0 h 92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59"/>
              <a:gd name="T43" fmla="*/ 0 h 921"/>
              <a:gd name="T44" fmla="*/ 759 w 759"/>
              <a:gd name="T45" fmla="*/ 921 h 92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59" h="921">
                <a:moveTo>
                  <a:pt x="18" y="0"/>
                </a:moveTo>
                <a:lnTo>
                  <a:pt x="326" y="0"/>
                </a:lnTo>
                <a:lnTo>
                  <a:pt x="326" y="313"/>
                </a:lnTo>
                <a:lnTo>
                  <a:pt x="723" y="745"/>
                </a:lnTo>
                <a:lnTo>
                  <a:pt x="758" y="795"/>
                </a:lnTo>
                <a:lnTo>
                  <a:pt x="740" y="920"/>
                </a:lnTo>
                <a:lnTo>
                  <a:pt x="541" y="920"/>
                </a:lnTo>
                <a:lnTo>
                  <a:pt x="365" y="765"/>
                </a:lnTo>
                <a:lnTo>
                  <a:pt x="303" y="765"/>
                </a:lnTo>
                <a:lnTo>
                  <a:pt x="153" y="477"/>
                </a:lnTo>
                <a:lnTo>
                  <a:pt x="48" y="299"/>
                </a:lnTo>
                <a:lnTo>
                  <a:pt x="61" y="231"/>
                </a:lnTo>
                <a:lnTo>
                  <a:pt x="0" y="141"/>
                </a:lnTo>
                <a:lnTo>
                  <a:pt x="18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52" name="Freeform 76" descr="Parchment"/>
          <p:cNvSpPr>
            <a:spLocks/>
          </p:cNvSpPr>
          <p:nvPr/>
        </p:nvSpPr>
        <p:spPr bwMode="auto">
          <a:xfrm>
            <a:off x="3899477" y="2405063"/>
            <a:ext cx="808182" cy="530878"/>
          </a:xfrm>
          <a:custGeom>
            <a:avLst/>
            <a:gdLst>
              <a:gd name="T0" fmla="*/ 0 w 559"/>
              <a:gd name="T1" fmla="*/ 0 h 379"/>
              <a:gd name="T2" fmla="*/ 2147483647 w 559"/>
              <a:gd name="T3" fmla="*/ 0 h 379"/>
              <a:gd name="T4" fmla="*/ 2147483647 w 559"/>
              <a:gd name="T5" fmla="*/ 2147483647 h 379"/>
              <a:gd name="T6" fmla="*/ 2147483647 w 559"/>
              <a:gd name="T7" fmla="*/ 2147483647 h 379"/>
              <a:gd name="T8" fmla="*/ 2147483647 w 559"/>
              <a:gd name="T9" fmla="*/ 2147483647 h 379"/>
              <a:gd name="T10" fmla="*/ 2147483647 w 559"/>
              <a:gd name="T11" fmla="*/ 2147483647 h 379"/>
              <a:gd name="T12" fmla="*/ 2147483647 w 559"/>
              <a:gd name="T13" fmla="*/ 2147483647 h 379"/>
              <a:gd name="T14" fmla="*/ 2147483647 w 559"/>
              <a:gd name="T15" fmla="*/ 2147483647 h 379"/>
              <a:gd name="T16" fmla="*/ 2147483647 w 559"/>
              <a:gd name="T17" fmla="*/ 2147483647 h 379"/>
              <a:gd name="T18" fmla="*/ 2147483647 w 559"/>
              <a:gd name="T19" fmla="*/ 2147483647 h 379"/>
              <a:gd name="T20" fmla="*/ 0 w 559"/>
              <a:gd name="T21" fmla="*/ 2147483647 h 379"/>
              <a:gd name="T22" fmla="*/ 0 w 559"/>
              <a:gd name="T23" fmla="*/ 0 h 37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59"/>
              <a:gd name="T37" fmla="*/ 0 h 379"/>
              <a:gd name="T38" fmla="*/ 559 w 559"/>
              <a:gd name="T39" fmla="*/ 379 h 37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59" h="379">
                <a:moveTo>
                  <a:pt x="0" y="0"/>
                </a:moveTo>
                <a:lnTo>
                  <a:pt x="547" y="0"/>
                </a:lnTo>
                <a:lnTo>
                  <a:pt x="547" y="30"/>
                </a:lnTo>
                <a:lnTo>
                  <a:pt x="523" y="60"/>
                </a:lnTo>
                <a:lnTo>
                  <a:pt x="558" y="105"/>
                </a:lnTo>
                <a:lnTo>
                  <a:pt x="558" y="270"/>
                </a:lnTo>
                <a:lnTo>
                  <a:pt x="534" y="270"/>
                </a:lnTo>
                <a:lnTo>
                  <a:pt x="534" y="378"/>
                </a:lnTo>
                <a:lnTo>
                  <a:pt x="439" y="345"/>
                </a:lnTo>
                <a:lnTo>
                  <a:pt x="400" y="320"/>
                </a:lnTo>
                <a:lnTo>
                  <a:pt x="0" y="320"/>
                </a:lnTo>
                <a:lnTo>
                  <a:pt x="0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53" name="Freeform 77" descr="Parchment"/>
          <p:cNvSpPr>
            <a:spLocks/>
          </p:cNvSpPr>
          <p:nvPr/>
        </p:nvSpPr>
        <p:spPr bwMode="auto">
          <a:xfrm>
            <a:off x="4670136" y="2787463"/>
            <a:ext cx="698500" cy="410416"/>
          </a:xfrm>
          <a:custGeom>
            <a:avLst/>
            <a:gdLst>
              <a:gd name="T0" fmla="*/ 0 w 484"/>
              <a:gd name="T1" fmla="*/ 0 h 292"/>
              <a:gd name="T2" fmla="*/ 2147483647 w 484"/>
              <a:gd name="T3" fmla="*/ 0 h 292"/>
              <a:gd name="T4" fmla="*/ 2147483647 w 484"/>
              <a:gd name="T5" fmla="*/ 2147483647 h 292"/>
              <a:gd name="T6" fmla="*/ 2147483647 w 484"/>
              <a:gd name="T7" fmla="*/ 2147483647 h 292"/>
              <a:gd name="T8" fmla="*/ 2147483647 w 484"/>
              <a:gd name="T9" fmla="*/ 2147483647 h 292"/>
              <a:gd name="T10" fmla="*/ 2147483647 w 484"/>
              <a:gd name="T11" fmla="*/ 2147483647 h 292"/>
              <a:gd name="T12" fmla="*/ 2147483647 w 484"/>
              <a:gd name="T13" fmla="*/ 2147483647 h 292"/>
              <a:gd name="T14" fmla="*/ 2147483647 w 484"/>
              <a:gd name="T15" fmla="*/ 2147483647 h 292"/>
              <a:gd name="T16" fmla="*/ 2147483647 w 484"/>
              <a:gd name="T17" fmla="*/ 2147483647 h 292"/>
              <a:gd name="T18" fmla="*/ 2147483647 w 484"/>
              <a:gd name="T19" fmla="*/ 2147483647 h 292"/>
              <a:gd name="T20" fmla="*/ 0 w 484"/>
              <a:gd name="T21" fmla="*/ 2147483647 h 292"/>
              <a:gd name="T22" fmla="*/ 0 w 484"/>
              <a:gd name="T23" fmla="*/ 0 h 29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84"/>
              <a:gd name="T37" fmla="*/ 0 h 292"/>
              <a:gd name="T38" fmla="*/ 484 w 484"/>
              <a:gd name="T39" fmla="*/ 292 h 29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84" h="292">
                <a:moveTo>
                  <a:pt x="0" y="0"/>
                </a:moveTo>
                <a:lnTo>
                  <a:pt x="411" y="0"/>
                </a:lnTo>
                <a:lnTo>
                  <a:pt x="425" y="33"/>
                </a:lnTo>
                <a:lnTo>
                  <a:pt x="422" y="73"/>
                </a:lnTo>
                <a:lnTo>
                  <a:pt x="462" y="113"/>
                </a:lnTo>
                <a:lnTo>
                  <a:pt x="483" y="161"/>
                </a:lnTo>
                <a:lnTo>
                  <a:pt x="425" y="207"/>
                </a:lnTo>
                <a:lnTo>
                  <a:pt x="436" y="237"/>
                </a:lnTo>
                <a:lnTo>
                  <a:pt x="387" y="291"/>
                </a:lnTo>
                <a:lnTo>
                  <a:pt x="57" y="291"/>
                </a:lnTo>
                <a:lnTo>
                  <a:pt x="0" y="106"/>
                </a:lnTo>
                <a:lnTo>
                  <a:pt x="0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54" name="Freeform 78" descr="Parchment"/>
          <p:cNvSpPr>
            <a:spLocks/>
          </p:cNvSpPr>
          <p:nvPr/>
        </p:nvSpPr>
        <p:spPr bwMode="auto">
          <a:xfrm>
            <a:off x="4609523" y="1965232"/>
            <a:ext cx="717262" cy="823632"/>
          </a:xfrm>
          <a:custGeom>
            <a:avLst/>
            <a:gdLst>
              <a:gd name="T0" fmla="*/ 0 w 496"/>
              <a:gd name="T1" fmla="*/ 0 h 589"/>
              <a:gd name="T2" fmla="*/ 2147483647 w 496"/>
              <a:gd name="T3" fmla="*/ 0 h 589"/>
              <a:gd name="T4" fmla="*/ 2147483647 w 496"/>
              <a:gd name="T5" fmla="*/ 2147483647 h 589"/>
              <a:gd name="T6" fmla="*/ 2147483647 w 496"/>
              <a:gd name="T7" fmla="*/ 2147483647 h 589"/>
              <a:gd name="T8" fmla="*/ 2147483647 w 496"/>
              <a:gd name="T9" fmla="*/ 2147483647 h 589"/>
              <a:gd name="T10" fmla="*/ 2147483647 w 496"/>
              <a:gd name="T11" fmla="*/ 2147483647 h 589"/>
              <a:gd name="T12" fmla="*/ 2147483647 w 496"/>
              <a:gd name="T13" fmla="*/ 2147483647 h 589"/>
              <a:gd name="T14" fmla="*/ 2147483647 w 496"/>
              <a:gd name="T15" fmla="*/ 2147483647 h 589"/>
              <a:gd name="T16" fmla="*/ 2147483647 w 496"/>
              <a:gd name="T17" fmla="*/ 2147483647 h 589"/>
              <a:gd name="T18" fmla="*/ 2147483647 w 496"/>
              <a:gd name="T19" fmla="*/ 2147483647 h 589"/>
              <a:gd name="T20" fmla="*/ 2147483647 w 496"/>
              <a:gd name="T21" fmla="*/ 2147483647 h 589"/>
              <a:gd name="T22" fmla="*/ 2147483647 w 496"/>
              <a:gd name="T23" fmla="*/ 2147483647 h 589"/>
              <a:gd name="T24" fmla="*/ 2147483647 w 496"/>
              <a:gd name="T25" fmla="*/ 2147483647 h 589"/>
              <a:gd name="T26" fmla="*/ 2147483647 w 496"/>
              <a:gd name="T27" fmla="*/ 2147483647 h 589"/>
              <a:gd name="T28" fmla="*/ 0 w 496"/>
              <a:gd name="T29" fmla="*/ 0 h 58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96"/>
              <a:gd name="T46" fmla="*/ 0 h 589"/>
              <a:gd name="T47" fmla="*/ 496 w 496"/>
              <a:gd name="T48" fmla="*/ 589 h 58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96" h="589">
                <a:moveTo>
                  <a:pt x="0" y="0"/>
                </a:moveTo>
                <a:lnTo>
                  <a:pt x="166" y="0"/>
                </a:lnTo>
                <a:lnTo>
                  <a:pt x="495" y="71"/>
                </a:lnTo>
                <a:lnTo>
                  <a:pt x="382" y="186"/>
                </a:lnTo>
                <a:lnTo>
                  <a:pt x="334" y="361"/>
                </a:lnTo>
                <a:lnTo>
                  <a:pt x="334" y="454"/>
                </a:lnTo>
                <a:lnTo>
                  <a:pt x="447" y="543"/>
                </a:lnTo>
                <a:lnTo>
                  <a:pt x="453" y="588"/>
                </a:lnTo>
                <a:lnTo>
                  <a:pt x="66" y="588"/>
                </a:lnTo>
                <a:lnTo>
                  <a:pt x="66" y="418"/>
                </a:lnTo>
                <a:lnTo>
                  <a:pt x="33" y="375"/>
                </a:lnTo>
                <a:lnTo>
                  <a:pt x="55" y="349"/>
                </a:lnTo>
                <a:lnTo>
                  <a:pt x="55" y="312"/>
                </a:lnTo>
                <a:lnTo>
                  <a:pt x="42" y="210"/>
                </a:lnTo>
                <a:lnTo>
                  <a:pt x="0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55" name="Freeform 79" descr="Parchment"/>
          <p:cNvSpPr>
            <a:spLocks/>
          </p:cNvSpPr>
          <p:nvPr/>
        </p:nvSpPr>
        <p:spPr bwMode="auto">
          <a:xfrm>
            <a:off x="5090105" y="2270592"/>
            <a:ext cx="624897" cy="672353"/>
          </a:xfrm>
          <a:custGeom>
            <a:avLst/>
            <a:gdLst>
              <a:gd name="T0" fmla="*/ 2147483647 w 433"/>
              <a:gd name="T1" fmla="*/ 2147483647 h 480"/>
              <a:gd name="T2" fmla="*/ 2147483647 w 433"/>
              <a:gd name="T3" fmla="*/ 0 h 480"/>
              <a:gd name="T4" fmla="*/ 2147483647 w 433"/>
              <a:gd name="T5" fmla="*/ 2147483647 h 480"/>
              <a:gd name="T6" fmla="*/ 2147483647 w 433"/>
              <a:gd name="T7" fmla="*/ 2147483647 h 480"/>
              <a:gd name="T8" fmla="*/ 2147483647 w 433"/>
              <a:gd name="T9" fmla="*/ 2147483647 h 480"/>
              <a:gd name="T10" fmla="*/ 2147483647 w 433"/>
              <a:gd name="T11" fmla="*/ 2147483647 h 480"/>
              <a:gd name="T12" fmla="*/ 2147483647 w 433"/>
              <a:gd name="T13" fmla="*/ 2147483647 h 480"/>
              <a:gd name="T14" fmla="*/ 2147483647 w 433"/>
              <a:gd name="T15" fmla="*/ 2147483647 h 480"/>
              <a:gd name="T16" fmla="*/ 2147483647 w 433"/>
              <a:gd name="T17" fmla="*/ 2147483647 h 480"/>
              <a:gd name="T18" fmla="*/ 2147483647 w 433"/>
              <a:gd name="T19" fmla="*/ 2147483647 h 480"/>
              <a:gd name="T20" fmla="*/ 2147483647 w 433"/>
              <a:gd name="T21" fmla="*/ 2147483647 h 480"/>
              <a:gd name="T22" fmla="*/ 2147483647 w 433"/>
              <a:gd name="T23" fmla="*/ 2147483647 h 480"/>
              <a:gd name="T24" fmla="*/ 2147483647 w 433"/>
              <a:gd name="T25" fmla="*/ 2147483647 h 480"/>
              <a:gd name="T26" fmla="*/ 2147483647 w 433"/>
              <a:gd name="T27" fmla="*/ 2147483647 h 480"/>
              <a:gd name="T28" fmla="*/ 2147483647 w 433"/>
              <a:gd name="T29" fmla="*/ 2147483647 h 480"/>
              <a:gd name="T30" fmla="*/ 0 w 433"/>
              <a:gd name="T31" fmla="*/ 2147483647 h 480"/>
              <a:gd name="T32" fmla="*/ 0 w 433"/>
              <a:gd name="T33" fmla="*/ 2147483647 h 480"/>
              <a:gd name="T34" fmla="*/ 2147483647 w 433"/>
              <a:gd name="T35" fmla="*/ 2147483647 h 48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33"/>
              <a:gd name="T55" fmla="*/ 0 h 480"/>
              <a:gd name="T56" fmla="*/ 433 w 433"/>
              <a:gd name="T57" fmla="*/ 480 h 48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33" h="480">
                <a:moveTo>
                  <a:pt x="27" y="36"/>
                </a:moveTo>
                <a:lnTo>
                  <a:pt x="137" y="0"/>
                </a:lnTo>
                <a:lnTo>
                  <a:pt x="159" y="45"/>
                </a:lnTo>
                <a:lnTo>
                  <a:pt x="308" y="125"/>
                </a:lnTo>
                <a:lnTo>
                  <a:pt x="342" y="170"/>
                </a:lnTo>
                <a:lnTo>
                  <a:pt x="353" y="214"/>
                </a:lnTo>
                <a:lnTo>
                  <a:pt x="410" y="203"/>
                </a:lnTo>
                <a:lnTo>
                  <a:pt x="432" y="223"/>
                </a:lnTo>
                <a:lnTo>
                  <a:pt x="384" y="300"/>
                </a:lnTo>
                <a:lnTo>
                  <a:pt x="359" y="479"/>
                </a:lnTo>
                <a:lnTo>
                  <a:pt x="168" y="479"/>
                </a:lnTo>
                <a:lnTo>
                  <a:pt x="131" y="446"/>
                </a:lnTo>
                <a:lnTo>
                  <a:pt x="133" y="403"/>
                </a:lnTo>
                <a:lnTo>
                  <a:pt x="118" y="364"/>
                </a:lnTo>
                <a:lnTo>
                  <a:pt x="113" y="323"/>
                </a:lnTo>
                <a:lnTo>
                  <a:pt x="0" y="235"/>
                </a:lnTo>
                <a:lnTo>
                  <a:pt x="0" y="146"/>
                </a:lnTo>
                <a:lnTo>
                  <a:pt x="27" y="36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56" name="Freeform 80" descr="Parchment"/>
          <p:cNvSpPr>
            <a:spLocks/>
          </p:cNvSpPr>
          <p:nvPr/>
        </p:nvSpPr>
        <p:spPr bwMode="auto">
          <a:xfrm>
            <a:off x="5316682" y="2200556"/>
            <a:ext cx="720148" cy="369794"/>
          </a:xfrm>
          <a:custGeom>
            <a:avLst/>
            <a:gdLst>
              <a:gd name="T0" fmla="*/ 0 w 499"/>
              <a:gd name="T1" fmla="*/ 2147483647 h 264"/>
              <a:gd name="T2" fmla="*/ 2147483647 w 499"/>
              <a:gd name="T3" fmla="*/ 2147483647 h 264"/>
              <a:gd name="T4" fmla="*/ 2147483647 w 499"/>
              <a:gd name="T5" fmla="*/ 2147483647 h 264"/>
              <a:gd name="T6" fmla="*/ 2147483647 w 499"/>
              <a:gd name="T7" fmla="*/ 2147483647 h 264"/>
              <a:gd name="T8" fmla="*/ 2147483647 w 499"/>
              <a:gd name="T9" fmla="*/ 2147483647 h 264"/>
              <a:gd name="T10" fmla="*/ 2147483647 w 499"/>
              <a:gd name="T11" fmla="*/ 2147483647 h 264"/>
              <a:gd name="T12" fmla="*/ 2147483647 w 499"/>
              <a:gd name="T13" fmla="*/ 2147483647 h 264"/>
              <a:gd name="T14" fmla="*/ 2147483647 w 499"/>
              <a:gd name="T15" fmla="*/ 2147483647 h 264"/>
              <a:gd name="T16" fmla="*/ 2147483647 w 499"/>
              <a:gd name="T17" fmla="*/ 2147483647 h 264"/>
              <a:gd name="T18" fmla="*/ 2147483647 w 499"/>
              <a:gd name="T19" fmla="*/ 2147483647 h 264"/>
              <a:gd name="T20" fmla="*/ 2147483647 w 499"/>
              <a:gd name="T21" fmla="*/ 0 h 264"/>
              <a:gd name="T22" fmla="*/ 0 w 499"/>
              <a:gd name="T23" fmla="*/ 2147483647 h 26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99"/>
              <a:gd name="T37" fmla="*/ 0 h 264"/>
              <a:gd name="T38" fmla="*/ 499 w 499"/>
              <a:gd name="T39" fmla="*/ 264 h 26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99" h="264">
                <a:moveTo>
                  <a:pt x="0" y="91"/>
                </a:moveTo>
                <a:lnTo>
                  <a:pt x="155" y="181"/>
                </a:lnTo>
                <a:lnTo>
                  <a:pt x="184" y="224"/>
                </a:lnTo>
                <a:lnTo>
                  <a:pt x="195" y="263"/>
                </a:lnTo>
                <a:lnTo>
                  <a:pt x="281" y="171"/>
                </a:lnTo>
                <a:lnTo>
                  <a:pt x="498" y="135"/>
                </a:lnTo>
                <a:lnTo>
                  <a:pt x="403" y="69"/>
                </a:lnTo>
                <a:lnTo>
                  <a:pt x="274" y="130"/>
                </a:lnTo>
                <a:lnTo>
                  <a:pt x="152" y="77"/>
                </a:lnTo>
                <a:lnTo>
                  <a:pt x="224" y="12"/>
                </a:lnTo>
                <a:lnTo>
                  <a:pt x="161" y="0"/>
                </a:lnTo>
                <a:lnTo>
                  <a:pt x="0" y="91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57" name="Freeform 81" descr="Parchment"/>
          <p:cNvSpPr>
            <a:spLocks/>
          </p:cNvSpPr>
          <p:nvPr/>
        </p:nvSpPr>
        <p:spPr bwMode="auto">
          <a:xfrm>
            <a:off x="4755287" y="3195080"/>
            <a:ext cx="730250" cy="663949"/>
          </a:xfrm>
          <a:custGeom>
            <a:avLst/>
            <a:gdLst>
              <a:gd name="T0" fmla="*/ 0 w 507"/>
              <a:gd name="T1" fmla="*/ 0 h 474"/>
              <a:gd name="T2" fmla="*/ 2147483647 w 507"/>
              <a:gd name="T3" fmla="*/ 0 h 474"/>
              <a:gd name="T4" fmla="*/ 2147483647 w 507"/>
              <a:gd name="T5" fmla="*/ 2147483647 h 474"/>
              <a:gd name="T6" fmla="*/ 2147483647 w 507"/>
              <a:gd name="T7" fmla="*/ 2147483647 h 474"/>
              <a:gd name="T8" fmla="*/ 2147483647 w 507"/>
              <a:gd name="T9" fmla="*/ 2147483647 h 474"/>
              <a:gd name="T10" fmla="*/ 2147483647 w 507"/>
              <a:gd name="T11" fmla="*/ 2147483647 h 474"/>
              <a:gd name="T12" fmla="*/ 2147483647 w 507"/>
              <a:gd name="T13" fmla="*/ 2147483647 h 474"/>
              <a:gd name="T14" fmla="*/ 2147483647 w 507"/>
              <a:gd name="T15" fmla="*/ 2147483647 h 474"/>
              <a:gd name="T16" fmla="*/ 2147483647 w 507"/>
              <a:gd name="T17" fmla="*/ 2147483647 h 474"/>
              <a:gd name="T18" fmla="*/ 2147483647 w 507"/>
              <a:gd name="T19" fmla="*/ 2147483647 h 474"/>
              <a:gd name="T20" fmla="*/ 2147483647 w 507"/>
              <a:gd name="T21" fmla="*/ 2147483647 h 474"/>
              <a:gd name="T22" fmla="*/ 2147483647 w 507"/>
              <a:gd name="T23" fmla="*/ 2147483647 h 474"/>
              <a:gd name="T24" fmla="*/ 2147483647 w 507"/>
              <a:gd name="T25" fmla="*/ 2147483647 h 474"/>
              <a:gd name="T26" fmla="*/ 2147483647 w 507"/>
              <a:gd name="T27" fmla="*/ 2147483647 h 474"/>
              <a:gd name="T28" fmla="*/ 2147483647 w 507"/>
              <a:gd name="T29" fmla="*/ 2147483647 h 474"/>
              <a:gd name="T30" fmla="*/ 2147483647 w 507"/>
              <a:gd name="T31" fmla="*/ 2147483647 h 474"/>
              <a:gd name="T32" fmla="*/ 0 w 507"/>
              <a:gd name="T33" fmla="*/ 0 h 47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07"/>
              <a:gd name="T52" fmla="*/ 0 h 474"/>
              <a:gd name="T53" fmla="*/ 507 w 507"/>
              <a:gd name="T54" fmla="*/ 474 h 47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07" h="474">
                <a:moveTo>
                  <a:pt x="0" y="0"/>
                </a:moveTo>
                <a:lnTo>
                  <a:pt x="334" y="0"/>
                </a:lnTo>
                <a:lnTo>
                  <a:pt x="329" y="63"/>
                </a:lnTo>
                <a:lnTo>
                  <a:pt x="391" y="177"/>
                </a:lnTo>
                <a:lnTo>
                  <a:pt x="420" y="197"/>
                </a:lnTo>
                <a:lnTo>
                  <a:pt x="402" y="230"/>
                </a:lnTo>
                <a:lnTo>
                  <a:pt x="473" y="347"/>
                </a:lnTo>
                <a:lnTo>
                  <a:pt x="506" y="359"/>
                </a:lnTo>
                <a:lnTo>
                  <a:pt x="462" y="473"/>
                </a:lnTo>
                <a:lnTo>
                  <a:pt x="418" y="473"/>
                </a:lnTo>
                <a:lnTo>
                  <a:pt x="431" y="423"/>
                </a:lnTo>
                <a:lnTo>
                  <a:pt x="95" y="423"/>
                </a:lnTo>
                <a:lnTo>
                  <a:pt x="79" y="371"/>
                </a:lnTo>
                <a:lnTo>
                  <a:pt x="79" y="151"/>
                </a:lnTo>
                <a:lnTo>
                  <a:pt x="44" y="115"/>
                </a:lnTo>
                <a:lnTo>
                  <a:pt x="66" y="89"/>
                </a:lnTo>
                <a:lnTo>
                  <a:pt x="0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58" name="Freeform 82" descr="Parchment"/>
          <p:cNvSpPr>
            <a:spLocks/>
          </p:cNvSpPr>
          <p:nvPr/>
        </p:nvSpPr>
        <p:spPr bwMode="auto">
          <a:xfrm>
            <a:off x="3899477" y="1965232"/>
            <a:ext cx="792307" cy="441231"/>
          </a:xfrm>
          <a:custGeom>
            <a:avLst/>
            <a:gdLst>
              <a:gd name="T0" fmla="*/ 0 w 548"/>
              <a:gd name="T1" fmla="*/ 0 h 316"/>
              <a:gd name="T2" fmla="*/ 2147483647 w 548"/>
              <a:gd name="T3" fmla="*/ 0 h 316"/>
              <a:gd name="T4" fmla="*/ 2147483647 w 548"/>
              <a:gd name="T5" fmla="*/ 2147483647 h 316"/>
              <a:gd name="T6" fmla="*/ 2147483647 w 548"/>
              <a:gd name="T7" fmla="*/ 2147483647 h 316"/>
              <a:gd name="T8" fmla="*/ 2147483647 w 548"/>
              <a:gd name="T9" fmla="*/ 2147483647 h 316"/>
              <a:gd name="T10" fmla="*/ 0 w 548"/>
              <a:gd name="T11" fmla="*/ 0 h 3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48"/>
              <a:gd name="T19" fmla="*/ 0 h 316"/>
              <a:gd name="T20" fmla="*/ 548 w 548"/>
              <a:gd name="T21" fmla="*/ 316 h 3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48" h="316">
                <a:moveTo>
                  <a:pt x="0" y="0"/>
                </a:moveTo>
                <a:lnTo>
                  <a:pt x="492" y="0"/>
                </a:lnTo>
                <a:lnTo>
                  <a:pt x="538" y="237"/>
                </a:lnTo>
                <a:lnTo>
                  <a:pt x="547" y="315"/>
                </a:lnTo>
                <a:lnTo>
                  <a:pt x="2" y="315"/>
                </a:lnTo>
                <a:lnTo>
                  <a:pt x="0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59" name="Freeform 83" descr="Parchment"/>
          <p:cNvSpPr>
            <a:spLocks/>
          </p:cNvSpPr>
          <p:nvPr/>
        </p:nvSpPr>
        <p:spPr bwMode="auto">
          <a:xfrm>
            <a:off x="3899480" y="2850497"/>
            <a:ext cx="926523" cy="442632"/>
          </a:xfrm>
          <a:custGeom>
            <a:avLst/>
            <a:gdLst>
              <a:gd name="T0" fmla="*/ 0 w 642"/>
              <a:gd name="T1" fmla="*/ 0 h 314"/>
              <a:gd name="T2" fmla="*/ 2147483647 w 642"/>
              <a:gd name="T3" fmla="*/ 0 h 314"/>
              <a:gd name="T4" fmla="*/ 2147483647 w 642"/>
              <a:gd name="T5" fmla="*/ 2147483647 h 314"/>
              <a:gd name="T6" fmla="*/ 2147483647 w 642"/>
              <a:gd name="T7" fmla="*/ 2147483647 h 314"/>
              <a:gd name="T8" fmla="*/ 2147483647 w 642"/>
              <a:gd name="T9" fmla="*/ 2147483647 h 314"/>
              <a:gd name="T10" fmla="*/ 2147483647 w 642"/>
              <a:gd name="T11" fmla="*/ 2147483647 h 314"/>
              <a:gd name="T12" fmla="*/ 2147483647 w 642"/>
              <a:gd name="T13" fmla="*/ 2147483647 h 314"/>
              <a:gd name="T14" fmla="*/ 2147483647 w 642"/>
              <a:gd name="T15" fmla="*/ 2147483647 h 314"/>
              <a:gd name="T16" fmla="*/ 0 w 642"/>
              <a:gd name="T17" fmla="*/ 2147483647 h 314"/>
              <a:gd name="T18" fmla="*/ 0 w 642"/>
              <a:gd name="T19" fmla="*/ 0 h 3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42"/>
              <a:gd name="T31" fmla="*/ 0 h 314"/>
              <a:gd name="T32" fmla="*/ 642 w 642"/>
              <a:gd name="T33" fmla="*/ 314 h 31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42" h="314">
                <a:moveTo>
                  <a:pt x="0" y="0"/>
                </a:moveTo>
                <a:lnTo>
                  <a:pt x="400" y="0"/>
                </a:lnTo>
                <a:lnTo>
                  <a:pt x="442" y="24"/>
                </a:lnTo>
                <a:lnTo>
                  <a:pt x="533" y="56"/>
                </a:lnTo>
                <a:lnTo>
                  <a:pt x="593" y="251"/>
                </a:lnTo>
                <a:lnTo>
                  <a:pt x="641" y="313"/>
                </a:lnTo>
                <a:lnTo>
                  <a:pt x="138" y="313"/>
                </a:lnTo>
                <a:lnTo>
                  <a:pt x="138" y="205"/>
                </a:lnTo>
                <a:lnTo>
                  <a:pt x="0" y="205"/>
                </a:lnTo>
                <a:lnTo>
                  <a:pt x="0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60" name="Freeform 84" descr="Parchment"/>
          <p:cNvSpPr>
            <a:spLocks/>
          </p:cNvSpPr>
          <p:nvPr/>
        </p:nvSpPr>
        <p:spPr bwMode="auto">
          <a:xfrm>
            <a:off x="3154798" y="2550742"/>
            <a:ext cx="746125" cy="595312"/>
          </a:xfrm>
          <a:custGeom>
            <a:avLst/>
            <a:gdLst>
              <a:gd name="T0" fmla="*/ 0 w 517"/>
              <a:gd name="T1" fmla="*/ 0 h 425"/>
              <a:gd name="T2" fmla="*/ 2147483647 w 517"/>
              <a:gd name="T3" fmla="*/ 0 h 425"/>
              <a:gd name="T4" fmla="*/ 2147483647 w 517"/>
              <a:gd name="T5" fmla="*/ 2147483647 h 425"/>
              <a:gd name="T6" fmla="*/ 0 w 517"/>
              <a:gd name="T7" fmla="*/ 2147483647 h 425"/>
              <a:gd name="T8" fmla="*/ 0 w 517"/>
              <a:gd name="T9" fmla="*/ 0 h 4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7"/>
              <a:gd name="T16" fmla="*/ 0 h 425"/>
              <a:gd name="T17" fmla="*/ 517 w 517"/>
              <a:gd name="T18" fmla="*/ 425 h 4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7" h="425">
                <a:moveTo>
                  <a:pt x="0" y="0"/>
                </a:moveTo>
                <a:lnTo>
                  <a:pt x="516" y="0"/>
                </a:lnTo>
                <a:lnTo>
                  <a:pt x="516" y="424"/>
                </a:lnTo>
                <a:lnTo>
                  <a:pt x="0" y="424"/>
                </a:lnTo>
                <a:lnTo>
                  <a:pt x="0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61" name="Freeform 85" descr="Parchment"/>
          <p:cNvSpPr>
            <a:spLocks/>
          </p:cNvSpPr>
          <p:nvPr/>
        </p:nvSpPr>
        <p:spPr bwMode="auto">
          <a:xfrm>
            <a:off x="5727989" y="2475101"/>
            <a:ext cx="467591" cy="570099"/>
          </a:xfrm>
          <a:custGeom>
            <a:avLst/>
            <a:gdLst>
              <a:gd name="T0" fmla="*/ 2147483647 w 324"/>
              <a:gd name="T1" fmla="*/ 0 h 407"/>
              <a:gd name="T2" fmla="*/ 2147483647 w 324"/>
              <a:gd name="T3" fmla="*/ 2147483647 h 407"/>
              <a:gd name="T4" fmla="*/ 2147483647 w 324"/>
              <a:gd name="T5" fmla="*/ 2147483647 h 407"/>
              <a:gd name="T6" fmla="*/ 2147483647 w 324"/>
              <a:gd name="T7" fmla="*/ 2147483647 h 407"/>
              <a:gd name="T8" fmla="*/ 2147483647 w 324"/>
              <a:gd name="T9" fmla="*/ 2147483647 h 407"/>
              <a:gd name="T10" fmla="*/ 2147483647 w 324"/>
              <a:gd name="T11" fmla="*/ 2147483647 h 407"/>
              <a:gd name="T12" fmla="*/ 2147483647 w 324"/>
              <a:gd name="T13" fmla="*/ 2147483647 h 407"/>
              <a:gd name="T14" fmla="*/ 2147483647 w 324"/>
              <a:gd name="T15" fmla="*/ 2147483647 h 407"/>
              <a:gd name="T16" fmla="*/ 2147483647 w 324"/>
              <a:gd name="T17" fmla="*/ 2147483647 h 407"/>
              <a:gd name="T18" fmla="*/ 2147483647 w 324"/>
              <a:gd name="T19" fmla="*/ 2147483647 h 407"/>
              <a:gd name="T20" fmla="*/ 0 w 324"/>
              <a:gd name="T21" fmla="*/ 2147483647 h 407"/>
              <a:gd name="T22" fmla="*/ 2147483647 w 324"/>
              <a:gd name="T23" fmla="*/ 2147483647 h 407"/>
              <a:gd name="T24" fmla="*/ 2147483647 w 324"/>
              <a:gd name="T25" fmla="*/ 2147483647 h 407"/>
              <a:gd name="T26" fmla="*/ 2147483647 w 324"/>
              <a:gd name="T27" fmla="*/ 2147483647 h 407"/>
              <a:gd name="T28" fmla="*/ 2147483647 w 324"/>
              <a:gd name="T29" fmla="*/ 0 h 40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4"/>
              <a:gd name="T46" fmla="*/ 0 h 407"/>
              <a:gd name="T47" fmla="*/ 324 w 324"/>
              <a:gd name="T48" fmla="*/ 407 h 40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4" h="407">
                <a:moveTo>
                  <a:pt x="154" y="0"/>
                </a:moveTo>
                <a:lnTo>
                  <a:pt x="257" y="33"/>
                </a:lnTo>
                <a:lnTo>
                  <a:pt x="279" y="113"/>
                </a:lnTo>
                <a:lnTo>
                  <a:pt x="219" y="179"/>
                </a:lnTo>
                <a:lnTo>
                  <a:pt x="234" y="210"/>
                </a:lnTo>
                <a:lnTo>
                  <a:pt x="292" y="175"/>
                </a:lnTo>
                <a:lnTo>
                  <a:pt x="316" y="182"/>
                </a:lnTo>
                <a:lnTo>
                  <a:pt x="323" y="292"/>
                </a:lnTo>
                <a:lnTo>
                  <a:pt x="259" y="383"/>
                </a:lnTo>
                <a:lnTo>
                  <a:pt x="259" y="406"/>
                </a:lnTo>
                <a:lnTo>
                  <a:pt x="0" y="406"/>
                </a:lnTo>
                <a:lnTo>
                  <a:pt x="37" y="292"/>
                </a:lnTo>
                <a:lnTo>
                  <a:pt x="18" y="203"/>
                </a:lnTo>
                <a:lnTo>
                  <a:pt x="51" y="108"/>
                </a:lnTo>
                <a:lnTo>
                  <a:pt x="154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62" name="Freeform 86" descr="Parchment"/>
          <p:cNvSpPr>
            <a:spLocks/>
          </p:cNvSpPr>
          <p:nvPr/>
        </p:nvSpPr>
        <p:spPr bwMode="auto">
          <a:xfrm>
            <a:off x="5231537" y="2941544"/>
            <a:ext cx="422852" cy="757798"/>
          </a:xfrm>
          <a:custGeom>
            <a:avLst/>
            <a:gdLst>
              <a:gd name="T0" fmla="*/ 2147483647 w 294"/>
              <a:gd name="T1" fmla="*/ 0 h 541"/>
              <a:gd name="T2" fmla="*/ 2147483647 w 294"/>
              <a:gd name="T3" fmla="*/ 0 h 541"/>
              <a:gd name="T4" fmla="*/ 2147483647 w 294"/>
              <a:gd name="T5" fmla="*/ 2147483647 h 541"/>
              <a:gd name="T6" fmla="*/ 2147483647 w 294"/>
              <a:gd name="T7" fmla="*/ 2147483647 h 541"/>
              <a:gd name="T8" fmla="*/ 2147483647 w 294"/>
              <a:gd name="T9" fmla="*/ 2147483647 h 541"/>
              <a:gd name="T10" fmla="*/ 2147483647 w 294"/>
              <a:gd name="T11" fmla="*/ 2147483647 h 541"/>
              <a:gd name="T12" fmla="*/ 2147483647 w 294"/>
              <a:gd name="T13" fmla="*/ 2147483647 h 541"/>
              <a:gd name="T14" fmla="*/ 2147483647 w 294"/>
              <a:gd name="T15" fmla="*/ 2147483647 h 541"/>
              <a:gd name="T16" fmla="*/ 2147483647 w 294"/>
              <a:gd name="T17" fmla="*/ 2147483647 h 541"/>
              <a:gd name="T18" fmla="*/ 2147483647 w 294"/>
              <a:gd name="T19" fmla="*/ 2147483647 h 541"/>
              <a:gd name="T20" fmla="*/ 2147483647 w 294"/>
              <a:gd name="T21" fmla="*/ 2147483647 h 541"/>
              <a:gd name="T22" fmla="*/ 2147483647 w 294"/>
              <a:gd name="T23" fmla="*/ 2147483647 h 541"/>
              <a:gd name="T24" fmla="*/ 0 w 294"/>
              <a:gd name="T25" fmla="*/ 2147483647 h 541"/>
              <a:gd name="T26" fmla="*/ 2147483647 w 294"/>
              <a:gd name="T27" fmla="*/ 2147483647 h 541"/>
              <a:gd name="T28" fmla="*/ 2147483647 w 294"/>
              <a:gd name="T29" fmla="*/ 2147483647 h 541"/>
              <a:gd name="T30" fmla="*/ 2147483647 w 294"/>
              <a:gd name="T31" fmla="*/ 2147483647 h 541"/>
              <a:gd name="T32" fmla="*/ 2147483647 w 294"/>
              <a:gd name="T33" fmla="*/ 2147483647 h 541"/>
              <a:gd name="T34" fmla="*/ 2147483647 w 294"/>
              <a:gd name="T35" fmla="*/ 0 h 54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94"/>
              <a:gd name="T55" fmla="*/ 0 h 541"/>
              <a:gd name="T56" fmla="*/ 294 w 294"/>
              <a:gd name="T57" fmla="*/ 541 h 541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94" h="541">
                <a:moveTo>
                  <a:pt x="74" y="0"/>
                </a:moveTo>
                <a:lnTo>
                  <a:pt x="267" y="0"/>
                </a:lnTo>
                <a:lnTo>
                  <a:pt x="291" y="80"/>
                </a:lnTo>
                <a:lnTo>
                  <a:pt x="291" y="358"/>
                </a:lnTo>
                <a:lnTo>
                  <a:pt x="293" y="383"/>
                </a:lnTo>
                <a:lnTo>
                  <a:pt x="256" y="430"/>
                </a:lnTo>
                <a:lnTo>
                  <a:pt x="247" y="487"/>
                </a:lnTo>
                <a:lnTo>
                  <a:pt x="176" y="540"/>
                </a:lnTo>
                <a:lnTo>
                  <a:pt x="143" y="528"/>
                </a:lnTo>
                <a:lnTo>
                  <a:pt x="70" y="414"/>
                </a:lnTo>
                <a:lnTo>
                  <a:pt x="91" y="378"/>
                </a:lnTo>
                <a:lnTo>
                  <a:pt x="61" y="356"/>
                </a:lnTo>
                <a:lnTo>
                  <a:pt x="0" y="247"/>
                </a:lnTo>
                <a:lnTo>
                  <a:pt x="4" y="180"/>
                </a:lnTo>
                <a:lnTo>
                  <a:pt x="48" y="125"/>
                </a:lnTo>
                <a:lnTo>
                  <a:pt x="37" y="95"/>
                </a:lnTo>
                <a:lnTo>
                  <a:pt x="93" y="51"/>
                </a:lnTo>
                <a:lnTo>
                  <a:pt x="74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63" name="Freeform 87" descr="Parchment"/>
          <p:cNvSpPr>
            <a:spLocks/>
          </p:cNvSpPr>
          <p:nvPr/>
        </p:nvSpPr>
        <p:spPr bwMode="auto">
          <a:xfrm>
            <a:off x="5586557" y="3043798"/>
            <a:ext cx="344920" cy="588309"/>
          </a:xfrm>
          <a:custGeom>
            <a:avLst/>
            <a:gdLst>
              <a:gd name="T0" fmla="*/ 2147483647 w 239"/>
              <a:gd name="T1" fmla="*/ 0 h 419"/>
              <a:gd name="T2" fmla="*/ 2147483647 w 239"/>
              <a:gd name="T3" fmla="*/ 2147483647 h 419"/>
              <a:gd name="T4" fmla="*/ 2147483647 w 239"/>
              <a:gd name="T5" fmla="*/ 2147483647 h 419"/>
              <a:gd name="T6" fmla="*/ 2147483647 w 239"/>
              <a:gd name="T7" fmla="*/ 2147483647 h 419"/>
              <a:gd name="T8" fmla="*/ 2147483647 w 239"/>
              <a:gd name="T9" fmla="*/ 2147483647 h 419"/>
              <a:gd name="T10" fmla="*/ 2147483647 w 239"/>
              <a:gd name="T11" fmla="*/ 2147483647 h 419"/>
              <a:gd name="T12" fmla="*/ 0 w 239"/>
              <a:gd name="T13" fmla="*/ 2147483647 h 419"/>
              <a:gd name="T14" fmla="*/ 2147483647 w 239"/>
              <a:gd name="T15" fmla="*/ 2147483647 h 419"/>
              <a:gd name="T16" fmla="*/ 2147483647 w 239"/>
              <a:gd name="T17" fmla="*/ 2147483647 h 419"/>
              <a:gd name="T18" fmla="*/ 2147483647 w 239"/>
              <a:gd name="T19" fmla="*/ 0 h 41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39"/>
              <a:gd name="T31" fmla="*/ 0 h 419"/>
              <a:gd name="T32" fmla="*/ 239 w 239"/>
              <a:gd name="T33" fmla="*/ 419 h 41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39" h="419">
                <a:moveTo>
                  <a:pt x="44" y="0"/>
                </a:moveTo>
                <a:lnTo>
                  <a:pt x="64" y="14"/>
                </a:lnTo>
                <a:lnTo>
                  <a:pt x="97" y="2"/>
                </a:lnTo>
                <a:lnTo>
                  <a:pt x="238" y="2"/>
                </a:lnTo>
                <a:lnTo>
                  <a:pt x="238" y="252"/>
                </a:lnTo>
                <a:lnTo>
                  <a:pt x="150" y="380"/>
                </a:lnTo>
                <a:lnTo>
                  <a:pt x="0" y="418"/>
                </a:lnTo>
                <a:lnTo>
                  <a:pt x="11" y="357"/>
                </a:lnTo>
                <a:lnTo>
                  <a:pt x="44" y="312"/>
                </a:lnTo>
                <a:lnTo>
                  <a:pt x="44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64" name="Freeform 88" descr="Parchment"/>
          <p:cNvSpPr>
            <a:spLocks/>
          </p:cNvSpPr>
          <p:nvPr/>
        </p:nvSpPr>
        <p:spPr bwMode="auto">
          <a:xfrm>
            <a:off x="5930034" y="3010180"/>
            <a:ext cx="477693" cy="504265"/>
          </a:xfrm>
          <a:custGeom>
            <a:avLst/>
            <a:gdLst>
              <a:gd name="T0" fmla="*/ 0 w 331"/>
              <a:gd name="T1" fmla="*/ 2147483647 h 360"/>
              <a:gd name="T2" fmla="*/ 2147483647 w 331"/>
              <a:gd name="T3" fmla="*/ 2147483647 h 360"/>
              <a:gd name="T4" fmla="*/ 2147483647 w 331"/>
              <a:gd name="T5" fmla="*/ 2147483647 h 360"/>
              <a:gd name="T6" fmla="*/ 2147483647 w 331"/>
              <a:gd name="T7" fmla="*/ 2147483647 h 360"/>
              <a:gd name="T8" fmla="*/ 2147483647 w 331"/>
              <a:gd name="T9" fmla="*/ 0 h 360"/>
              <a:gd name="T10" fmla="*/ 2147483647 w 331"/>
              <a:gd name="T11" fmla="*/ 2147483647 h 360"/>
              <a:gd name="T12" fmla="*/ 2147483647 w 331"/>
              <a:gd name="T13" fmla="*/ 2147483647 h 360"/>
              <a:gd name="T14" fmla="*/ 2147483647 w 331"/>
              <a:gd name="T15" fmla="*/ 2147483647 h 360"/>
              <a:gd name="T16" fmla="*/ 2147483647 w 331"/>
              <a:gd name="T17" fmla="*/ 2147483647 h 360"/>
              <a:gd name="T18" fmla="*/ 2147483647 w 331"/>
              <a:gd name="T19" fmla="*/ 2147483647 h 360"/>
              <a:gd name="T20" fmla="*/ 2147483647 w 331"/>
              <a:gd name="T21" fmla="*/ 2147483647 h 360"/>
              <a:gd name="T22" fmla="*/ 2147483647 w 331"/>
              <a:gd name="T23" fmla="*/ 2147483647 h 360"/>
              <a:gd name="T24" fmla="*/ 0 w 331"/>
              <a:gd name="T25" fmla="*/ 2147483647 h 360"/>
              <a:gd name="T26" fmla="*/ 0 w 331"/>
              <a:gd name="T27" fmla="*/ 2147483647 h 36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31"/>
              <a:gd name="T43" fmla="*/ 0 h 360"/>
              <a:gd name="T44" fmla="*/ 331 w 331"/>
              <a:gd name="T45" fmla="*/ 360 h 36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31" h="360">
                <a:moveTo>
                  <a:pt x="0" y="25"/>
                </a:moveTo>
                <a:lnTo>
                  <a:pt x="124" y="25"/>
                </a:lnTo>
                <a:lnTo>
                  <a:pt x="170" y="49"/>
                </a:lnTo>
                <a:lnTo>
                  <a:pt x="239" y="49"/>
                </a:lnTo>
                <a:lnTo>
                  <a:pt x="330" y="0"/>
                </a:lnTo>
                <a:lnTo>
                  <a:pt x="330" y="156"/>
                </a:lnTo>
                <a:lnTo>
                  <a:pt x="317" y="164"/>
                </a:lnTo>
                <a:lnTo>
                  <a:pt x="273" y="258"/>
                </a:lnTo>
                <a:lnTo>
                  <a:pt x="248" y="258"/>
                </a:lnTo>
                <a:lnTo>
                  <a:pt x="168" y="359"/>
                </a:lnTo>
                <a:lnTo>
                  <a:pt x="141" y="333"/>
                </a:lnTo>
                <a:lnTo>
                  <a:pt x="100" y="345"/>
                </a:lnTo>
                <a:lnTo>
                  <a:pt x="0" y="256"/>
                </a:lnTo>
                <a:lnTo>
                  <a:pt x="0" y="25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65" name="Freeform 89" descr="Parchment"/>
          <p:cNvSpPr>
            <a:spLocks/>
          </p:cNvSpPr>
          <p:nvPr/>
        </p:nvSpPr>
        <p:spPr bwMode="auto">
          <a:xfrm>
            <a:off x="6149401" y="3224495"/>
            <a:ext cx="590261" cy="449636"/>
          </a:xfrm>
          <a:custGeom>
            <a:avLst/>
            <a:gdLst>
              <a:gd name="T0" fmla="*/ 2147483647 w 408"/>
              <a:gd name="T1" fmla="*/ 0 h 320"/>
              <a:gd name="T2" fmla="*/ 2147483647 w 408"/>
              <a:gd name="T3" fmla="*/ 0 h 320"/>
              <a:gd name="T4" fmla="*/ 2147483647 w 408"/>
              <a:gd name="T5" fmla="*/ 2147483647 h 320"/>
              <a:gd name="T6" fmla="*/ 2147483647 w 408"/>
              <a:gd name="T7" fmla="*/ 2147483647 h 320"/>
              <a:gd name="T8" fmla="*/ 0 w 408"/>
              <a:gd name="T9" fmla="*/ 2147483647 h 320"/>
              <a:gd name="T10" fmla="*/ 2147483647 w 408"/>
              <a:gd name="T11" fmla="*/ 2147483647 h 320"/>
              <a:gd name="T12" fmla="*/ 2147483647 w 408"/>
              <a:gd name="T13" fmla="*/ 2147483647 h 320"/>
              <a:gd name="T14" fmla="*/ 2147483647 w 408"/>
              <a:gd name="T15" fmla="*/ 2147483647 h 320"/>
              <a:gd name="T16" fmla="*/ 2147483647 w 408"/>
              <a:gd name="T17" fmla="*/ 2147483647 h 320"/>
              <a:gd name="T18" fmla="*/ 2147483647 w 408"/>
              <a:gd name="T19" fmla="*/ 2147483647 h 320"/>
              <a:gd name="T20" fmla="*/ 2147483647 w 408"/>
              <a:gd name="T21" fmla="*/ 2147483647 h 320"/>
              <a:gd name="T22" fmla="*/ 2147483647 w 408"/>
              <a:gd name="T23" fmla="*/ 2147483647 h 320"/>
              <a:gd name="T24" fmla="*/ 2147483647 w 408"/>
              <a:gd name="T25" fmla="*/ 2147483647 h 320"/>
              <a:gd name="T26" fmla="*/ 2147483647 w 408"/>
              <a:gd name="T27" fmla="*/ 2147483647 h 320"/>
              <a:gd name="T28" fmla="*/ 2147483647 w 408"/>
              <a:gd name="T29" fmla="*/ 2147483647 h 320"/>
              <a:gd name="T30" fmla="*/ 2147483647 w 408"/>
              <a:gd name="T31" fmla="*/ 2147483647 h 320"/>
              <a:gd name="T32" fmla="*/ 2147483647 w 408"/>
              <a:gd name="T33" fmla="*/ 0 h 32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08"/>
              <a:gd name="T52" fmla="*/ 0 h 320"/>
              <a:gd name="T53" fmla="*/ 408 w 408"/>
              <a:gd name="T54" fmla="*/ 320 h 32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08" h="320">
                <a:moveTo>
                  <a:pt x="168" y="0"/>
                </a:moveTo>
                <a:lnTo>
                  <a:pt x="156" y="0"/>
                </a:lnTo>
                <a:lnTo>
                  <a:pt x="108" y="97"/>
                </a:lnTo>
                <a:lnTo>
                  <a:pt x="81" y="97"/>
                </a:lnTo>
                <a:lnTo>
                  <a:pt x="0" y="195"/>
                </a:lnTo>
                <a:lnTo>
                  <a:pt x="35" y="298"/>
                </a:lnTo>
                <a:lnTo>
                  <a:pt x="160" y="319"/>
                </a:lnTo>
                <a:lnTo>
                  <a:pt x="194" y="293"/>
                </a:lnTo>
                <a:lnTo>
                  <a:pt x="230" y="219"/>
                </a:lnTo>
                <a:lnTo>
                  <a:pt x="239" y="212"/>
                </a:lnTo>
                <a:lnTo>
                  <a:pt x="407" y="150"/>
                </a:lnTo>
                <a:lnTo>
                  <a:pt x="396" y="122"/>
                </a:lnTo>
                <a:lnTo>
                  <a:pt x="330" y="100"/>
                </a:lnTo>
                <a:lnTo>
                  <a:pt x="237" y="150"/>
                </a:lnTo>
                <a:lnTo>
                  <a:pt x="237" y="62"/>
                </a:lnTo>
                <a:lnTo>
                  <a:pt x="168" y="62"/>
                </a:lnTo>
                <a:lnTo>
                  <a:pt x="168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66" name="Freeform 90" descr="Parchment"/>
          <p:cNvSpPr>
            <a:spLocks/>
          </p:cNvSpPr>
          <p:nvPr/>
        </p:nvSpPr>
        <p:spPr bwMode="auto">
          <a:xfrm>
            <a:off x="5437909" y="3372973"/>
            <a:ext cx="782205" cy="445434"/>
          </a:xfrm>
          <a:custGeom>
            <a:avLst/>
            <a:gdLst>
              <a:gd name="T0" fmla="*/ 0 w 543"/>
              <a:gd name="T1" fmla="*/ 2147483647 h 318"/>
              <a:gd name="T2" fmla="*/ 2147483647 w 543"/>
              <a:gd name="T3" fmla="*/ 2147483647 h 318"/>
              <a:gd name="T4" fmla="*/ 2147483647 w 543"/>
              <a:gd name="T5" fmla="*/ 2147483647 h 318"/>
              <a:gd name="T6" fmla="*/ 2147483647 w 543"/>
              <a:gd name="T7" fmla="*/ 2147483647 h 318"/>
              <a:gd name="T8" fmla="*/ 2147483647 w 543"/>
              <a:gd name="T9" fmla="*/ 2147483647 h 318"/>
              <a:gd name="T10" fmla="*/ 2147483647 w 543"/>
              <a:gd name="T11" fmla="*/ 0 h 318"/>
              <a:gd name="T12" fmla="*/ 2147483647 w 543"/>
              <a:gd name="T13" fmla="*/ 2147483647 h 318"/>
              <a:gd name="T14" fmla="*/ 2147483647 w 543"/>
              <a:gd name="T15" fmla="*/ 2147483647 h 318"/>
              <a:gd name="T16" fmla="*/ 2147483647 w 543"/>
              <a:gd name="T17" fmla="*/ 2147483647 h 318"/>
              <a:gd name="T18" fmla="*/ 2147483647 w 543"/>
              <a:gd name="T19" fmla="*/ 2147483647 h 318"/>
              <a:gd name="T20" fmla="*/ 2147483647 w 543"/>
              <a:gd name="T21" fmla="*/ 2147483647 h 318"/>
              <a:gd name="T22" fmla="*/ 2147483647 w 543"/>
              <a:gd name="T23" fmla="*/ 2147483647 h 318"/>
              <a:gd name="T24" fmla="*/ 2147483647 w 543"/>
              <a:gd name="T25" fmla="*/ 2147483647 h 318"/>
              <a:gd name="T26" fmla="*/ 2147483647 w 543"/>
              <a:gd name="T27" fmla="*/ 2147483647 h 318"/>
              <a:gd name="T28" fmla="*/ 0 w 543"/>
              <a:gd name="T29" fmla="*/ 2147483647 h 3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43"/>
              <a:gd name="T46" fmla="*/ 0 h 318"/>
              <a:gd name="T47" fmla="*/ 543 w 543"/>
              <a:gd name="T48" fmla="*/ 318 h 3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43" h="318">
                <a:moveTo>
                  <a:pt x="0" y="317"/>
                </a:moveTo>
                <a:lnTo>
                  <a:pt x="31" y="234"/>
                </a:lnTo>
                <a:lnTo>
                  <a:pt x="102" y="182"/>
                </a:lnTo>
                <a:lnTo>
                  <a:pt x="251" y="149"/>
                </a:lnTo>
                <a:lnTo>
                  <a:pt x="342" y="21"/>
                </a:lnTo>
                <a:lnTo>
                  <a:pt x="342" y="0"/>
                </a:lnTo>
                <a:lnTo>
                  <a:pt x="442" y="87"/>
                </a:lnTo>
                <a:lnTo>
                  <a:pt x="483" y="73"/>
                </a:lnTo>
                <a:lnTo>
                  <a:pt x="507" y="99"/>
                </a:lnTo>
                <a:lnTo>
                  <a:pt x="542" y="201"/>
                </a:lnTo>
                <a:lnTo>
                  <a:pt x="403" y="272"/>
                </a:lnTo>
                <a:lnTo>
                  <a:pt x="383" y="296"/>
                </a:lnTo>
                <a:lnTo>
                  <a:pt x="113" y="296"/>
                </a:lnTo>
                <a:lnTo>
                  <a:pt x="113" y="317"/>
                </a:lnTo>
                <a:lnTo>
                  <a:pt x="0" y="317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67" name="Freeform 91" descr="Parchment"/>
          <p:cNvSpPr>
            <a:spLocks/>
          </p:cNvSpPr>
          <p:nvPr/>
        </p:nvSpPr>
        <p:spPr bwMode="auto">
          <a:xfrm>
            <a:off x="4889500" y="3790392"/>
            <a:ext cx="539750" cy="508467"/>
          </a:xfrm>
          <a:custGeom>
            <a:avLst/>
            <a:gdLst>
              <a:gd name="T0" fmla="*/ 0 w 374"/>
              <a:gd name="T1" fmla="*/ 0 h 362"/>
              <a:gd name="T2" fmla="*/ 2147483647 w 374"/>
              <a:gd name="T3" fmla="*/ 0 h 362"/>
              <a:gd name="T4" fmla="*/ 2147483647 w 374"/>
              <a:gd name="T5" fmla="*/ 2147483647 h 362"/>
              <a:gd name="T6" fmla="*/ 2147483647 w 374"/>
              <a:gd name="T7" fmla="*/ 2147483647 h 362"/>
              <a:gd name="T8" fmla="*/ 2147483647 w 374"/>
              <a:gd name="T9" fmla="*/ 2147483647 h 362"/>
              <a:gd name="T10" fmla="*/ 2147483647 w 374"/>
              <a:gd name="T11" fmla="*/ 2147483647 h 362"/>
              <a:gd name="T12" fmla="*/ 2147483647 w 374"/>
              <a:gd name="T13" fmla="*/ 2147483647 h 362"/>
              <a:gd name="T14" fmla="*/ 2147483647 w 374"/>
              <a:gd name="T15" fmla="*/ 2147483647 h 362"/>
              <a:gd name="T16" fmla="*/ 2147483647 w 374"/>
              <a:gd name="T17" fmla="*/ 2147483647 h 362"/>
              <a:gd name="T18" fmla="*/ 2147483647 w 374"/>
              <a:gd name="T19" fmla="*/ 2147483647 h 362"/>
              <a:gd name="T20" fmla="*/ 2147483647 w 374"/>
              <a:gd name="T21" fmla="*/ 2147483647 h 362"/>
              <a:gd name="T22" fmla="*/ 0 w 374"/>
              <a:gd name="T23" fmla="*/ 0 h 36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74"/>
              <a:gd name="T37" fmla="*/ 0 h 362"/>
              <a:gd name="T38" fmla="*/ 374 w 374"/>
              <a:gd name="T39" fmla="*/ 362 h 36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74" h="362">
                <a:moveTo>
                  <a:pt x="0" y="0"/>
                </a:moveTo>
                <a:lnTo>
                  <a:pt x="337" y="0"/>
                </a:lnTo>
                <a:lnTo>
                  <a:pt x="323" y="48"/>
                </a:lnTo>
                <a:lnTo>
                  <a:pt x="373" y="50"/>
                </a:lnTo>
                <a:lnTo>
                  <a:pt x="326" y="175"/>
                </a:lnTo>
                <a:lnTo>
                  <a:pt x="277" y="242"/>
                </a:lnTo>
                <a:lnTo>
                  <a:pt x="244" y="361"/>
                </a:lnTo>
                <a:lnTo>
                  <a:pt x="50" y="361"/>
                </a:lnTo>
                <a:lnTo>
                  <a:pt x="50" y="306"/>
                </a:lnTo>
                <a:lnTo>
                  <a:pt x="13" y="297"/>
                </a:lnTo>
                <a:lnTo>
                  <a:pt x="13" y="74"/>
                </a:lnTo>
                <a:lnTo>
                  <a:pt x="0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68" name="Freeform 92" descr="Parchment"/>
          <p:cNvSpPr>
            <a:spLocks/>
          </p:cNvSpPr>
          <p:nvPr/>
        </p:nvSpPr>
        <p:spPr bwMode="auto">
          <a:xfrm>
            <a:off x="5361423" y="3787590"/>
            <a:ext cx="912091" cy="243728"/>
          </a:xfrm>
          <a:custGeom>
            <a:avLst/>
            <a:gdLst>
              <a:gd name="T0" fmla="*/ 2147483647 w 632"/>
              <a:gd name="T1" fmla="*/ 2147483647 h 174"/>
              <a:gd name="T2" fmla="*/ 2147483647 w 632"/>
              <a:gd name="T3" fmla="*/ 2147483647 h 174"/>
              <a:gd name="T4" fmla="*/ 2147483647 w 632"/>
              <a:gd name="T5" fmla="*/ 0 h 174"/>
              <a:gd name="T6" fmla="*/ 2147483647 w 632"/>
              <a:gd name="T7" fmla="*/ 0 h 174"/>
              <a:gd name="T8" fmla="*/ 2147483647 w 632"/>
              <a:gd name="T9" fmla="*/ 2147483647 h 174"/>
              <a:gd name="T10" fmla="*/ 2147483647 w 632"/>
              <a:gd name="T11" fmla="*/ 2147483647 h 174"/>
              <a:gd name="T12" fmla="*/ 2147483647 w 632"/>
              <a:gd name="T13" fmla="*/ 2147483647 h 174"/>
              <a:gd name="T14" fmla="*/ 0 w 632"/>
              <a:gd name="T15" fmla="*/ 2147483647 h 174"/>
              <a:gd name="T16" fmla="*/ 2147483647 w 632"/>
              <a:gd name="T17" fmla="*/ 2147483647 h 1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32"/>
              <a:gd name="T28" fmla="*/ 0 h 174"/>
              <a:gd name="T29" fmla="*/ 632 w 632"/>
              <a:gd name="T30" fmla="*/ 174 h 1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32" h="174">
                <a:moveTo>
                  <a:pt x="56" y="19"/>
                </a:moveTo>
                <a:lnTo>
                  <a:pt x="166" y="19"/>
                </a:lnTo>
                <a:lnTo>
                  <a:pt x="166" y="0"/>
                </a:lnTo>
                <a:lnTo>
                  <a:pt x="631" y="0"/>
                </a:lnTo>
                <a:lnTo>
                  <a:pt x="622" y="38"/>
                </a:lnTo>
                <a:lnTo>
                  <a:pt x="436" y="124"/>
                </a:lnTo>
                <a:lnTo>
                  <a:pt x="418" y="173"/>
                </a:lnTo>
                <a:lnTo>
                  <a:pt x="0" y="173"/>
                </a:lnTo>
                <a:lnTo>
                  <a:pt x="56" y="19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69" name="Freeform 93" descr="Parchment"/>
          <p:cNvSpPr>
            <a:spLocks/>
          </p:cNvSpPr>
          <p:nvPr/>
        </p:nvSpPr>
        <p:spPr bwMode="auto">
          <a:xfrm>
            <a:off x="5958901" y="3788989"/>
            <a:ext cx="955386" cy="392206"/>
          </a:xfrm>
          <a:custGeom>
            <a:avLst/>
            <a:gdLst>
              <a:gd name="T0" fmla="*/ 2147483647 w 661"/>
              <a:gd name="T1" fmla="*/ 0 h 280"/>
              <a:gd name="T2" fmla="*/ 2147483647 w 661"/>
              <a:gd name="T3" fmla="*/ 0 h 280"/>
              <a:gd name="T4" fmla="*/ 2147483647 w 661"/>
              <a:gd name="T5" fmla="*/ 2147483647 h 280"/>
              <a:gd name="T6" fmla="*/ 2147483647 w 661"/>
              <a:gd name="T7" fmla="*/ 2147483647 h 280"/>
              <a:gd name="T8" fmla="*/ 2147483647 w 661"/>
              <a:gd name="T9" fmla="*/ 2147483647 h 280"/>
              <a:gd name="T10" fmla="*/ 2147483647 w 661"/>
              <a:gd name="T11" fmla="*/ 2147483647 h 280"/>
              <a:gd name="T12" fmla="*/ 2147483647 w 661"/>
              <a:gd name="T13" fmla="*/ 2147483647 h 280"/>
              <a:gd name="T14" fmla="*/ 2147483647 w 661"/>
              <a:gd name="T15" fmla="*/ 2147483647 h 280"/>
              <a:gd name="T16" fmla="*/ 2147483647 w 661"/>
              <a:gd name="T17" fmla="*/ 2147483647 h 280"/>
              <a:gd name="T18" fmla="*/ 2147483647 w 661"/>
              <a:gd name="T19" fmla="*/ 2147483647 h 280"/>
              <a:gd name="T20" fmla="*/ 2147483647 w 661"/>
              <a:gd name="T21" fmla="*/ 2147483647 h 280"/>
              <a:gd name="T22" fmla="*/ 0 w 661"/>
              <a:gd name="T23" fmla="*/ 2147483647 h 280"/>
              <a:gd name="T24" fmla="*/ 2147483647 w 661"/>
              <a:gd name="T25" fmla="*/ 2147483647 h 280"/>
              <a:gd name="T26" fmla="*/ 2147483647 w 661"/>
              <a:gd name="T27" fmla="*/ 2147483647 h 280"/>
              <a:gd name="T28" fmla="*/ 2147483647 w 661"/>
              <a:gd name="T29" fmla="*/ 0 h 28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61"/>
              <a:gd name="T46" fmla="*/ 0 h 280"/>
              <a:gd name="T47" fmla="*/ 661 w 661"/>
              <a:gd name="T48" fmla="*/ 280 h 28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61" h="280">
                <a:moveTo>
                  <a:pt x="213" y="0"/>
                </a:moveTo>
                <a:lnTo>
                  <a:pt x="631" y="0"/>
                </a:lnTo>
                <a:lnTo>
                  <a:pt x="660" y="86"/>
                </a:lnTo>
                <a:lnTo>
                  <a:pt x="588" y="171"/>
                </a:lnTo>
                <a:lnTo>
                  <a:pt x="483" y="206"/>
                </a:lnTo>
                <a:lnTo>
                  <a:pt x="441" y="279"/>
                </a:lnTo>
                <a:lnTo>
                  <a:pt x="339" y="159"/>
                </a:lnTo>
                <a:lnTo>
                  <a:pt x="258" y="159"/>
                </a:lnTo>
                <a:lnTo>
                  <a:pt x="244" y="135"/>
                </a:lnTo>
                <a:lnTo>
                  <a:pt x="134" y="135"/>
                </a:lnTo>
                <a:lnTo>
                  <a:pt x="93" y="175"/>
                </a:lnTo>
                <a:lnTo>
                  <a:pt x="0" y="175"/>
                </a:lnTo>
                <a:lnTo>
                  <a:pt x="18" y="124"/>
                </a:lnTo>
                <a:lnTo>
                  <a:pt x="204" y="41"/>
                </a:lnTo>
                <a:lnTo>
                  <a:pt x="213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70" name="Freeform 94" descr="Parchment"/>
          <p:cNvSpPr>
            <a:spLocks/>
          </p:cNvSpPr>
          <p:nvPr/>
        </p:nvSpPr>
        <p:spPr bwMode="auto">
          <a:xfrm>
            <a:off x="6084457" y="3976688"/>
            <a:ext cx="519545" cy="473449"/>
          </a:xfrm>
          <a:custGeom>
            <a:avLst/>
            <a:gdLst>
              <a:gd name="T0" fmla="*/ 2147483647 w 360"/>
              <a:gd name="T1" fmla="*/ 2147483647 h 338"/>
              <a:gd name="T2" fmla="*/ 2147483647 w 360"/>
              <a:gd name="T3" fmla="*/ 0 h 338"/>
              <a:gd name="T4" fmla="*/ 2147483647 w 360"/>
              <a:gd name="T5" fmla="*/ 0 h 338"/>
              <a:gd name="T6" fmla="*/ 2147483647 w 360"/>
              <a:gd name="T7" fmla="*/ 2147483647 h 338"/>
              <a:gd name="T8" fmla="*/ 2147483647 w 360"/>
              <a:gd name="T9" fmla="*/ 2147483647 h 338"/>
              <a:gd name="T10" fmla="*/ 2147483647 w 360"/>
              <a:gd name="T11" fmla="*/ 2147483647 h 338"/>
              <a:gd name="T12" fmla="*/ 2147483647 w 360"/>
              <a:gd name="T13" fmla="*/ 2147483647 h 338"/>
              <a:gd name="T14" fmla="*/ 2147483647 w 360"/>
              <a:gd name="T15" fmla="*/ 2147483647 h 338"/>
              <a:gd name="T16" fmla="*/ 2147483647 w 360"/>
              <a:gd name="T17" fmla="*/ 2147483647 h 338"/>
              <a:gd name="T18" fmla="*/ 2147483647 w 360"/>
              <a:gd name="T19" fmla="*/ 2147483647 h 338"/>
              <a:gd name="T20" fmla="*/ 0 w 360"/>
              <a:gd name="T21" fmla="*/ 2147483647 h 338"/>
              <a:gd name="T22" fmla="*/ 2147483647 w 360"/>
              <a:gd name="T23" fmla="*/ 2147483647 h 33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60"/>
              <a:gd name="T37" fmla="*/ 0 h 338"/>
              <a:gd name="T38" fmla="*/ 360 w 360"/>
              <a:gd name="T39" fmla="*/ 338 h 33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60" h="338">
                <a:moveTo>
                  <a:pt x="15" y="40"/>
                </a:moveTo>
                <a:lnTo>
                  <a:pt x="53" y="0"/>
                </a:lnTo>
                <a:lnTo>
                  <a:pt x="162" y="0"/>
                </a:lnTo>
                <a:lnTo>
                  <a:pt x="174" y="24"/>
                </a:lnTo>
                <a:lnTo>
                  <a:pt x="257" y="24"/>
                </a:lnTo>
                <a:lnTo>
                  <a:pt x="359" y="144"/>
                </a:lnTo>
                <a:lnTo>
                  <a:pt x="266" y="250"/>
                </a:lnTo>
                <a:lnTo>
                  <a:pt x="196" y="276"/>
                </a:lnTo>
                <a:lnTo>
                  <a:pt x="187" y="337"/>
                </a:lnTo>
                <a:lnTo>
                  <a:pt x="151" y="267"/>
                </a:lnTo>
                <a:lnTo>
                  <a:pt x="0" y="74"/>
                </a:lnTo>
                <a:lnTo>
                  <a:pt x="15" y="4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71" name="Freeform 95" descr="Parchment"/>
          <p:cNvSpPr>
            <a:spLocks/>
          </p:cNvSpPr>
          <p:nvPr/>
        </p:nvSpPr>
        <p:spPr bwMode="auto">
          <a:xfrm>
            <a:off x="5853548" y="4032720"/>
            <a:ext cx="500785" cy="591110"/>
          </a:xfrm>
          <a:custGeom>
            <a:avLst/>
            <a:gdLst>
              <a:gd name="T0" fmla="*/ 0 w 347"/>
              <a:gd name="T1" fmla="*/ 0 h 422"/>
              <a:gd name="T2" fmla="*/ 2147483647 w 347"/>
              <a:gd name="T3" fmla="*/ 0 h 422"/>
              <a:gd name="T4" fmla="*/ 2147483647 w 347"/>
              <a:gd name="T5" fmla="*/ 2147483647 h 422"/>
              <a:gd name="T6" fmla="*/ 2147483647 w 347"/>
              <a:gd name="T7" fmla="*/ 2147483647 h 422"/>
              <a:gd name="T8" fmla="*/ 2147483647 w 347"/>
              <a:gd name="T9" fmla="*/ 2147483647 h 422"/>
              <a:gd name="T10" fmla="*/ 2147483647 w 347"/>
              <a:gd name="T11" fmla="*/ 2147483647 h 422"/>
              <a:gd name="T12" fmla="*/ 2147483647 w 347"/>
              <a:gd name="T13" fmla="*/ 2147483647 h 422"/>
              <a:gd name="T14" fmla="*/ 2147483647 w 347"/>
              <a:gd name="T15" fmla="*/ 2147483647 h 422"/>
              <a:gd name="T16" fmla="*/ 2147483647 w 347"/>
              <a:gd name="T17" fmla="*/ 2147483647 h 422"/>
              <a:gd name="T18" fmla="*/ 2147483647 w 347"/>
              <a:gd name="T19" fmla="*/ 2147483647 h 422"/>
              <a:gd name="T20" fmla="*/ 0 w 347"/>
              <a:gd name="T21" fmla="*/ 0 h 42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47"/>
              <a:gd name="T34" fmla="*/ 0 h 422"/>
              <a:gd name="T35" fmla="*/ 347 w 347"/>
              <a:gd name="T36" fmla="*/ 422 h 42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47" h="422">
                <a:moveTo>
                  <a:pt x="0" y="0"/>
                </a:moveTo>
                <a:lnTo>
                  <a:pt x="174" y="0"/>
                </a:lnTo>
                <a:lnTo>
                  <a:pt x="159" y="33"/>
                </a:lnTo>
                <a:lnTo>
                  <a:pt x="310" y="225"/>
                </a:lnTo>
                <a:lnTo>
                  <a:pt x="346" y="295"/>
                </a:lnTo>
                <a:lnTo>
                  <a:pt x="301" y="421"/>
                </a:lnTo>
                <a:lnTo>
                  <a:pt x="62" y="421"/>
                </a:lnTo>
                <a:lnTo>
                  <a:pt x="38" y="369"/>
                </a:lnTo>
                <a:lnTo>
                  <a:pt x="25" y="302"/>
                </a:lnTo>
                <a:lnTo>
                  <a:pt x="49" y="266"/>
                </a:lnTo>
                <a:lnTo>
                  <a:pt x="0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72" name="Freeform 96" descr="Parchment"/>
          <p:cNvSpPr>
            <a:spLocks/>
          </p:cNvSpPr>
          <p:nvPr/>
        </p:nvSpPr>
        <p:spPr bwMode="auto">
          <a:xfrm>
            <a:off x="5518730" y="4031319"/>
            <a:ext cx="408421" cy="619125"/>
          </a:xfrm>
          <a:custGeom>
            <a:avLst/>
            <a:gdLst>
              <a:gd name="T0" fmla="*/ 2147483647 w 283"/>
              <a:gd name="T1" fmla="*/ 0 h 443"/>
              <a:gd name="T2" fmla="*/ 2147483647 w 283"/>
              <a:gd name="T3" fmla="*/ 0 h 443"/>
              <a:gd name="T4" fmla="*/ 2147483647 w 283"/>
              <a:gd name="T5" fmla="*/ 2147483647 h 443"/>
              <a:gd name="T6" fmla="*/ 2147483647 w 283"/>
              <a:gd name="T7" fmla="*/ 2147483647 h 443"/>
              <a:gd name="T8" fmla="*/ 2147483647 w 283"/>
              <a:gd name="T9" fmla="*/ 2147483647 h 443"/>
              <a:gd name="T10" fmla="*/ 2147483647 w 283"/>
              <a:gd name="T11" fmla="*/ 2147483647 h 443"/>
              <a:gd name="T12" fmla="*/ 2147483647 w 283"/>
              <a:gd name="T13" fmla="*/ 2147483647 h 443"/>
              <a:gd name="T14" fmla="*/ 0 w 283"/>
              <a:gd name="T15" fmla="*/ 2147483647 h 443"/>
              <a:gd name="T16" fmla="*/ 2147483647 w 283"/>
              <a:gd name="T17" fmla="*/ 2147483647 h 443"/>
              <a:gd name="T18" fmla="*/ 2147483647 w 283"/>
              <a:gd name="T19" fmla="*/ 0 h 44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83"/>
              <a:gd name="T31" fmla="*/ 0 h 443"/>
              <a:gd name="T32" fmla="*/ 283 w 283"/>
              <a:gd name="T33" fmla="*/ 443 h 44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83" h="443">
                <a:moveTo>
                  <a:pt x="58" y="0"/>
                </a:moveTo>
                <a:lnTo>
                  <a:pt x="234" y="0"/>
                </a:lnTo>
                <a:lnTo>
                  <a:pt x="282" y="270"/>
                </a:lnTo>
                <a:lnTo>
                  <a:pt x="259" y="306"/>
                </a:lnTo>
                <a:lnTo>
                  <a:pt x="270" y="369"/>
                </a:lnTo>
                <a:lnTo>
                  <a:pt x="73" y="369"/>
                </a:lnTo>
                <a:lnTo>
                  <a:pt x="70" y="431"/>
                </a:lnTo>
                <a:lnTo>
                  <a:pt x="0" y="442"/>
                </a:lnTo>
                <a:lnTo>
                  <a:pt x="2" y="318"/>
                </a:lnTo>
                <a:lnTo>
                  <a:pt x="58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73" name="Freeform 97" descr="Parchment"/>
          <p:cNvSpPr>
            <a:spLocks/>
          </p:cNvSpPr>
          <p:nvPr/>
        </p:nvSpPr>
        <p:spPr bwMode="auto">
          <a:xfrm>
            <a:off x="5243083" y="4031316"/>
            <a:ext cx="360795" cy="668151"/>
          </a:xfrm>
          <a:custGeom>
            <a:avLst/>
            <a:gdLst>
              <a:gd name="T0" fmla="*/ 2147483647 w 250"/>
              <a:gd name="T1" fmla="*/ 0 h 478"/>
              <a:gd name="T2" fmla="*/ 2147483647 w 250"/>
              <a:gd name="T3" fmla="*/ 0 h 478"/>
              <a:gd name="T4" fmla="*/ 2147483647 w 250"/>
              <a:gd name="T5" fmla="*/ 2147483647 h 478"/>
              <a:gd name="T6" fmla="*/ 2147483647 w 250"/>
              <a:gd name="T7" fmla="*/ 2147483647 h 478"/>
              <a:gd name="T8" fmla="*/ 2147483647 w 250"/>
              <a:gd name="T9" fmla="*/ 2147483647 h 478"/>
              <a:gd name="T10" fmla="*/ 2147483647 w 250"/>
              <a:gd name="T11" fmla="*/ 2147483647 h 478"/>
              <a:gd name="T12" fmla="*/ 0 w 250"/>
              <a:gd name="T13" fmla="*/ 2147483647 h 478"/>
              <a:gd name="T14" fmla="*/ 2147483647 w 250"/>
              <a:gd name="T15" fmla="*/ 2147483647 h 478"/>
              <a:gd name="T16" fmla="*/ 2147483647 w 250"/>
              <a:gd name="T17" fmla="*/ 2147483647 h 478"/>
              <a:gd name="T18" fmla="*/ 2147483647 w 250"/>
              <a:gd name="T19" fmla="*/ 2147483647 h 478"/>
              <a:gd name="T20" fmla="*/ 2147483647 w 250"/>
              <a:gd name="T21" fmla="*/ 0 h 4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50"/>
              <a:gd name="T34" fmla="*/ 0 h 478"/>
              <a:gd name="T35" fmla="*/ 250 w 250"/>
              <a:gd name="T36" fmla="*/ 478 h 47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50" h="478">
                <a:moveTo>
                  <a:pt x="83" y="0"/>
                </a:moveTo>
                <a:lnTo>
                  <a:pt x="249" y="0"/>
                </a:lnTo>
                <a:lnTo>
                  <a:pt x="195" y="318"/>
                </a:lnTo>
                <a:lnTo>
                  <a:pt x="193" y="441"/>
                </a:lnTo>
                <a:lnTo>
                  <a:pt x="142" y="477"/>
                </a:lnTo>
                <a:lnTo>
                  <a:pt x="115" y="395"/>
                </a:lnTo>
                <a:lnTo>
                  <a:pt x="0" y="395"/>
                </a:lnTo>
                <a:lnTo>
                  <a:pt x="36" y="258"/>
                </a:lnTo>
                <a:lnTo>
                  <a:pt x="1" y="187"/>
                </a:lnTo>
                <a:lnTo>
                  <a:pt x="34" y="71"/>
                </a:lnTo>
                <a:lnTo>
                  <a:pt x="83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74" name="Freeform 98" descr="Parchment"/>
          <p:cNvSpPr>
            <a:spLocks/>
          </p:cNvSpPr>
          <p:nvPr/>
        </p:nvSpPr>
        <p:spPr bwMode="auto">
          <a:xfrm>
            <a:off x="5621196" y="4550989"/>
            <a:ext cx="868795" cy="795618"/>
          </a:xfrm>
          <a:custGeom>
            <a:avLst/>
            <a:gdLst>
              <a:gd name="T0" fmla="*/ 2147483647 w 602"/>
              <a:gd name="T1" fmla="*/ 0 h 567"/>
              <a:gd name="T2" fmla="*/ 2147483647 w 602"/>
              <a:gd name="T3" fmla="*/ 0 h 567"/>
              <a:gd name="T4" fmla="*/ 2147483647 w 602"/>
              <a:gd name="T5" fmla="*/ 2147483647 h 567"/>
              <a:gd name="T6" fmla="*/ 2147483647 w 602"/>
              <a:gd name="T7" fmla="*/ 2147483647 h 567"/>
              <a:gd name="T8" fmla="*/ 2147483647 w 602"/>
              <a:gd name="T9" fmla="*/ 2147483647 h 567"/>
              <a:gd name="T10" fmla="*/ 2147483647 w 602"/>
              <a:gd name="T11" fmla="*/ 2147483647 h 567"/>
              <a:gd name="T12" fmla="*/ 2147483647 w 602"/>
              <a:gd name="T13" fmla="*/ 2147483647 h 567"/>
              <a:gd name="T14" fmla="*/ 2147483647 w 602"/>
              <a:gd name="T15" fmla="*/ 2147483647 h 567"/>
              <a:gd name="T16" fmla="*/ 2147483647 w 602"/>
              <a:gd name="T17" fmla="*/ 2147483647 h 567"/>
              <a:gd name="T18" fmla="*/ 2147483647 w 602"/>
              <a:gd name="T19" fmla="*/ 2147483647 h 567"/>
              <a:gd name="T20" fmla="*/ 2147483647 w 602"/>
              <a:gd name="T21" fmla="*/ 2147483647 h 567"/>
              <a:gd name="T22" fmla="*/ 2147483647 w 602"/>
              <a:gd name="T23" fmla="*/ 2147483647 h 567"/>
              <a:gd name="T24" fmla="*/ 2147483647 w 602"/>
              <a:gd name="T25" fmla="*/ 2147483647 h 567"/>
              <a:gd name="T26" fmla="*/ 2147483647 w 602"/>
              <a:gd name="T27" fmla="*/ 2147483647 h 567"/>
              <a:gd name="T28" fmla="*/ 2147483647 w 602"/>
              <a:gd name="T29" fmla="*/ 2147483647 h 567"/>
              <a:gd name="T30" fmla="*/ 2147483647 w 602"/>
              <a:gd name="T31" fmla="*/ 2147483647 h 567"/>
              <a:gd name="T32" fmla="*/ 2147483647 w 602"/>
              <a:gd name="T33" fmla="*/ 2147483647 h 567"/>
              <a:gd name="T34" fmla="*/ 0 w 602"/>
              <a:gd name="T35" fmla="*/ 2147483647 h 567"/>
              <a:gd name="T36" fmla="*/ 2147483647 w 602"/>
              <a:gd name="T37" fmla="*/ 0 h 56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02"/>
              <a:gd name="T58" fmla="*/ 0 h 567"/>
              <a:gd name="T59" fmla="*/ 602 w 602"/>
              <a:gd name="T60" fmla="*/ 567 h 56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02" h="567">
                <a:moveTo>
                  <a:pt x="2" y="0"/>
                </a:moveTo>
                <a:lnTo>
                  <a:pt x="200" y="0"/>
                </a:lnTo>
                <a:lnTo>
                  <a:pt x="226" y="57"/>
                </a:lnTo>
                <a:lnTo>
                  <a:pt x="466" y="57"/>
                </a:lnTo>
                <a:lnTo>
                  <a:pt x="472" y="107"/>
                </a:lnTo>
                <a:lnTo>
                  <a:pt x="557" y="271"/>
                </a:lnTo>
                <a:lnTo>
                  <a:pt x="590" y="391"/>
                </a:lnTo>
                <a:lnTo>
                  <a:pt x="601" y="474"/>
                </a:lnTo>
                <a:lnTo>
                  <a:pt x="517" y="559"/>
                </a:lnTo>
                <a:lnTo>
                  <a:pt x="448" y="566"/>
                </a:lnTo>
                <a:lnTo>
                  <a:pt x="429" y="393"/>
                </a:lnTo>
                <a:lnTo>
                  <a:pt x="407" y="395"/>
                </a:lnTo>
                <a:lnTo>
                  <a:pt x="338" y="291"/>
                </a:lnTo>
                <a:lnTo>
                  <a:pt x="354" y="205"/>
                </a:lnTo>
                <a:lnTo>
                  <a:pt x="277" y="111"/>
                </a:lnTo>
                <a:lnTo>
                  <a:pt x="176" y="139"/>
                </a:lnTo>
                <a:lnTo>
                  <a:pt x="98" y="64"/>
                </a:lnTo>
                <a:lnTo>
                  <a:pt x="0" y="62"/>
                </a:lnTo>
                <a:lnTo>
                  <a:pt x="2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75" name="Freeform 99" descr="Parchment"/>
          <p:cNvSpPr>
            <a:spLocks/>
          </p:cNvSpPr>
          <p:nvPr/>
        </p:nvSpPr>
        <p:spPr bwMode="auto">
          <a:xfrm>
            <a:off x="4958773" y="4279249"/>
            <a:ext cx="526762" cy="535081"/>
          </a:xfrm>
          <a:custGeom>
            <a:avLst/>
            <a:gdLst>
              <a:gd name="T0" fmla="*/ 2147483647 w 365"/>
              <a:gd name="T1" fmla="*/ 0 h 381"/>
              <a:gd name="T2" fmla="*/ 2147483647 w 365"/>
              <a:gd name="T3" fmla="*/ 0 h 381"/>
              <a:gd name="T4" fmla="*/ 2147483647 w 365"/>
              <a:gd name="T5" fmla="*/ 2147483647 h 381"/>
              <a:gd name="T6" fmla="*/ 2147483647 w 365"/>
              <a:gd name="T7" fmla="*/ 2147483647 h 381"/>
              <a:gd name="T8" fmla="*/ 2147483647 w 365"/>
              <a:gd name="T9" fmla="*/ 2147483647 h 381"/>
              <a:gd name="T10" fmla="*/ 2147483647 w 365"/>
              <a:gd name="T11" fmla="*/ 2147483647 h 381"/>
              <a:gd name="T12" fmla="*/ 2147483647 w 365"/>
              <a:gd name="T13" fmla="*/ 2147483647 h 381"/>
              <a:gd name="T14" fmla="*/ 2147483647 w 365"/>
              <a:gd name="T15" fmla="*/ 2147483647 h 381"/>
              <a:gd name="T16" fmla="*/ 2147483647 w 365"/>
              <a:gd name="T17" fmla="*/ 2147483647 h 381"/>
              <a:gd name="T18" fmla="*/ 2147483647 w 365"/>
              <a:gd name="T19" fmla="*/ 2147483647 h 381"/>
              <a:gd name="T20" fmla="*/ 0 w 365"/>
              <a:gd name="T21" fmla="*/ 2147483647 h 381"/>
              <a:gd name="T22" fmla="*/ 2147483647 w 365"/>
              <a:gd name="T23" fmla="*/ 0 h 38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65"/>
              <a:gd name="T37" fmla="*/ 0 h 381"/>
              <a:gd name="T38" fmla="*/ 365 w 365"/>
              <a:gd name="T39" fmla="*/ 381 h 38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65" h="381">
                <a:moveTo>
                  <a:pt x="3" y="0"/>
                </a:moveTo>
                <a:lnTo>
                  <a:pt x="198" y="0"/>
                </a:lnTo>
                <a:lnTo>
                  <a:pt x="232" y="73"/>
                </a:lnTo>
                <a:lnTo>
                  <a:pt x="196" y="210"/>
                </a:lnTo>
                <a:lnTo>
                  <a:pt x="311" y="210"/>
                </a:lnTo>
                <a:lnTo>
                  <a:pt x="337" y="294"/>
                </a:lnTo>
                <a:lnTo>
                  <a:pt x="364" y="380"/>
                </a:lnTo>
                <a:lnTo>
                  <a:pt x="210" y="371"/>
                </a:lnTo>
                <a:lnTo>
                  <a:pt x="25" y="295"/>
                </a:lnTo>
                <a:lnTo>
                  <a:pt x="47" y="236"/>
                </a:lnTo>
                <a:lnTo>
                  <a:pt x="0" y="117"/>
                </a:lnTo>
                <a:lnTo>
                  <a:pt x="3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76" name="Freeform 100"/>
          <p:cNvSpPr>
            <a:spLocks/>
          </p:cNvSpPr>
          <p:nvPr/>
        </p:nvSpPr>
        <p:spPr bwMode="auto">
          <a:xfrm>
            <a:off x="6863773" y="3288929"/>
            <a:ext cx="92364" cy="155482"/>
          </a:xfrm>
          <a:custGeom>
            <a:avLst/>
            <a:gdLst>
              <a:gd name="T0" fmla="*/ 2147483647 w 64"/>
              <a:gd name="T1" fmla="*/ 2147483647 h 111"/>
              <a:gd name="T2" fmla="*/ 0 w 64"/>
              <a:gd name="T3" fmla="*/ 2147483647 h 111"/>
              <a:gd name="T4" fmla="*/ 0 w 64"/>
              <a:gd name="T5" fmla="*/ 0 h 111"/>
              <a:gd name="T6" fmla="*/ 2147483647 w 64"/>
              <a:gd name="T7" fmla="*/ 0 h 111"/>
              <a:gd name="T8" fmla="*/ 2147483647 w 64"/>
              <a:gd name="T9" fmla="*/ 2147483647 h 111"/>
              <a:gd name="T10" fmla="*/ 2147483647 w 64"/>
              <a:gd name="T11" fmla="*/ 2147483647 h 1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4"/>
              <a:gd name="T19" fmla="*/ 0 h 111"/>
              <a:gd name="T20" fmla="*/ 64 w 64"/>
              <a:gd name="T21" fmla="*/ 111 h 1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4" h="111">
                <a:moveTo>
                  <a:pt x="38" y="110"/>
                </a:moveTo>
                <a:lnTo>
                  <a:pt x="0" y="110"/>
                </a:lnTo>
                <a:lnTo>
                  <a:pt x="0" y="0"/>
                </a:lnTo>
                <a:lnTo>
                  <a:pt x="63" y="0"/>
                </a:lnTo>
                <a:lnTo>
                  <a:pt x="38" y="34"/>
                </a:lnTo>
                <a:lnTo>
                  <a:pt x="38" y="110"/>
                </a:lnTo>
              </a:path>
            </a:pathLst>
          </a:custGeom>
          <a:solidFill>
            <a:srgbClr val="FFFF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77" name="Freeform 101"/>
          <p:cNvSpPr>
            <a:spLocks/>
          </p:cNvSpPr>
          <p:nvPr/>
        </p:nvSpPr>
        <p:spPr bwMode="auto">
          <a:xfrm>
            <a:off x="6946037" y="3378576"/>
            <a:ext cx="24534" cy="351585"/>
          </a:xfrm>
          <a:custGeom>
            <a:avLst/>
            <a:gdLst>
              <a:gd name="T0" fmla="*/ 0 w 18"/>
              <a:gd name="T1" fmla="*/ 0 h 251"/>
              <a:gd name="T2" fmla="*/ 2147483647 w 18"/>
              <a:gd name="T3" fmla="*/ 2147483647 h 251"/>
              <a:gd name="T4" fmla="*/ 2147483647 w 18"/>
              <a:gd name="T5" fmla="*/ 2147483647 h 251"/>
              <a:gd name="T6" fmla="*/ 0 w 18"/>
              <a:gd name="T7" fmla="*/ 2147483647 h 251"/>
              <a:gd name="T8" fmla="*/ 0 w 18"/>
              <a:gd name="T9" fmla="*/ 0 h 2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"/>
              <a:gd name="T16" fmla="*/ 0 h 251"/>
              <a:gd name="T17" fmla="*/ 18 w 18"/>
              <a:gd name="T18" fmla="*/ 251 h 2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" h="251">
                <a:moveTo>
                  <a:pt x="0" y="0"/>
                </a:moveTo>
                <a:lnTo>
                  <a:pt x="17" y="65"/>
                </a:lnTo>
                <a:lnTo>
                  <a:pt x="17" y="250"/>
                </a:lnTo>
                <a:lnTo>
                  <a:pt x="0" y="184"/>
                </a:lnTo>
                <a:lnTo>
                  <a:pt x="0" y="0"/>
                </a:lnTo>
              </a:path>
            </a:pathLst>
          </a:custGeom>
          <a:solidFill>
            <a:srgbClr val="474747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78" name="Freeform 102" descr="Parchment"/>
          <p:cNvSpPr>
            <a:spLocks/>
          </p:cNvSpPr>
          <p:nvPr/>
        </p:nvSpPr>
        <p:spPr bwMode="auto">
          <a:xfrm>
            <a:off x="7142310" y="2847697"/>
            <a:ext cx="376670" cy="225518"/>
          </a:xfrm>
          <a:custGeom>
            <a:avLst/>
            <a:gdLst>
              <a:gd name="T0" fmla="*/ 2147483647 w 261"/>
              <a:gd name="T1" fmla="*/ 2147483647 h 161"/>
              <a:gd name="T2" fmla="*/ 2147483647 w 261"/>
              <a:gd name="T3" fmla="*/ 2147483647 h 161"/>
              <a:gd name="T4" fmla="*/ 2147483647 w 261"/>
              <a:gd name="T5" fmla="*/ 0 h 161"/>
              <a:gd name="T6" fmla="*/ 2147483647 w 261"/>
              <a:gd name="T7" fmla="*/ 2147483647 h 161"/>
              <a:gd name="T8" fmla="*/ 2147483647 w 261"/>
              <a:gd name="T9" fmla="*/ 2147483647 h 161"/>
              <a:gd name="T10" fmla="*/ 2147483647 w 261"/>
              <a:gd name="T11" fmla="*/ 2147483647 h 161"/>
              <a:gd name="T12" fmla="*/ 2147483647 w 261"/>
              <a:gd name="T13" fmla="*/ 2147483647 h 161"/>
              <a:gd name="T14" fmla="*/ 2147483647 w 261"/>
              <a:gd name="T15" fmla="*/ 2147483647 h 161"/>
              <a:gd name="T16" fmla="*/ 2147483647 w 261"/>
              <a:gd name="T17" fmla="*/ 2147483647 h 161"/>
              <a:gd name="T18" fmla="*/ 0 w 261"/>
              <a:gd name="T19" fmla="*/ 2147483647 h 161"/>
              <a:gd name="T20" fmla="*/ 2147483647 w 261"/>
              <a:gd name="T21" fmla="*/ 2147483647 h 16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61"/>
              <a:gd name="T34" fmla="*/ 0 h 161"/>
              <a:gd name="T35" fmla="*/ 261 w 261"/>
              <a:gd name="T36" fmla="*/ 161 h 16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61" h="161">
                <a:moveTo>
                  <a:pt x="7" y="19"/>
                </a:moveTo>
                <a:lnTo>
                  <a:pt x="156" y="19"/>
                </a:lnTo>
                <a:lnTo>
                  <a:pt x="193" y="0"/>
                </a:lnTo>
                <a:lnTo>
                  <a:pt x="211" y="42"/>
                </a:lnTo>
                <a:lnTo>
                  <a:pt x="187" y="68"/>
                </a:lnTo>
                <a:lnTo>
                  <a:pt x="222" y="136"/>
                </a:lnTo>
                <a:lnTo>
                  <a:pt x="260" y="136"/>
                </a:lnTo>
                <a:lnTo>
                  <a:pt x="204" y="160"/>
                </a:lnTo>
                <a:lnTo>
                  <a:pt x="154" y="106"/>
                </a:lnTo>
                <a:lnTo>
                  <a:pt x="0" y="106"/>
                </a:lnTo>
                <a:lnTo>
                  <a:pt x="7" y="19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79" name="Freeform 103"/>
          <p:cNvSpPr>
            <a:spLocks/>
          </p:cNvSpPr>
          <p:nvPr/>
        </p:nvSpPr>
        <p:spPr bwMode="auto">
          <a:xfrm>
            <a:off x="7314046" y="2996176"/>
            <a:ext cx="76489" cy="102253"/>
          </a:xfrm>
          <a:custGeom>
            <a:avLst/>
            <a:gdLst>
              <a:gd name="T0" fmla="*/ 0 w 52"/>
              <a:gd name="T1" fmla="*/ 0 h 73"/>
              <a:gd name="T2" fmla="*/ 2147483647 w 52"/>
              <a:gd name="T3" fmla="*/ 0 h 73"/>
              <a:gd name="T4" fmla="*/ 2147483647 w 52"/>
              <a:gd name="T5" fmla="*/ 2147483647 h 73"/>
              <a:gd name="T6" fmla="*/ 2147483647 w 52"/>
              <a:gd name="T7" fmla="*/ 2147483647 h 73"/>
              <a:gd name="T8" fmla="*/ 0 w 52"/>
              <a:gd name="T9" fmla="*/ 2147483647 h 73"/>
              <a:gd name="T10" fmla="*/ 0 w 52"/>
              <a:gd name="T11" fmla="*/ 0 h 7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2"/>
              <a:gd name="T19" fmla="*/ 0 h 73"/>
              <a:gd name="T20" fmla="*/ 52 w 52"/>
              <a:gd name="T21" fmla="*/ 73 h 7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2" h="73">
                <a:moveTo>
                  <a:pt x="0" y="0"/>
                </a:moveTo>
                <a:lnTo>
                  <a:pt x="34" y="0"/>
                </a:lnTo>
                <a:lnTo>
                  <a:pt x="51" y="20"/>
                </a:lnTo>
                <a:lnTo>
                  <a:pt x="32" y="67"/>
                </a:lnTo>
                <a:lnTo>
                  <a:pt x="0" y="7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80" name="Freeform 104" descr="Parchment"/>
          <p:cNvSpPr>
            <a:spLocks/>
          </p:cNvSpPr>
          <p:nvPr/>
        </p:nvSpPr>
        <p:spPr bwMode="auto">
          <a:xfrm>
            <a:off x="7133651" y="2996175"/>
            <a:ext cx="181841" cy="130268"/>
          </a:xfrm>
          <a:custGeom>
            <a:avLst/>
            <a:gdLst>
              <a:gd name="T0" fmla="*/ 2147483647 w 126"/>
              <a:gd name="T1" fmla="*/ 0 h 93"/>
              <a:gd name="T2" fmla="*/ 2147483647 w 126"/>
              <a:gd name="T3" fmla="*/ 0 h 93"/>
              <a:gd name="T4" fmla="*/ 2147483647 w 126"/>
              <a:gd name="T5" fmla="*/ 2147483647 h 93"/>
              <a:gd name="T6" fmla="*/ 0 w 126"/>
              <a:gd name="T7" fmla="*/ 2147483647 h 93"/>
              <a:gd name="T8" fmla="*/ 2147483647 w 126"/>
              <a:gd name="T9" fmla="*/ 0 h 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93"/>
              <a:gd name="T17" fmla="*/ 126 w 126"/>
              <a:gd name="T18" fmla="*/ 93 h 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93">
                <a:moveTo>
                  <a:pt x="7" y="0"/>
                </a:moveTo>
                <a:lnTo>
                  <a:pt x="125" y="0"/>
                </a:lnTo>
                <a:lnTo>
                  <a:pt x="125" y="73"/>
                </a:lnTo>
                <a:lnTo>
                  <a:pt x="0" y="92"/>
                </a:lnTo>
                <a:lnTo>
                  <a:pt x="7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81" name="Freeform 105" descr="Parchment"/>
          <p:cNvSpPr>
            <a:spLocks/>
          </p:cNvSpPr>
          <p:nvPr/>
        </p:nvSpPr>
        <p:spPr bwMode="auto">
          <a:xfrm>
            <a:off x="6394741" y="2944348"/>
            <a:ext cx="587375" cy="378199"/>
          </a:xfrm>
          <a:custGeom>
            <a:avLst/>
            <a:gdLst>
              <a:gd name="T0" fmla="*/ 0 w 407"/>
              <a:gd name="T1" fmla="*/ 2147483647 h 269"/>
              <a:gd name="T2" fmla="*/ 2147483647 w 407"/>
              <a:gd name="T3" fmla="*/ 0 h 269"/>
              <a:gd name="T4" fmla="*/ 2147483647 w 407"/>
              <a:gd name="T5" fmla="*/ 2147483647 h 269"/>
              <a:gd name="T6" fmla="*/ 2147483647 w 407"/>
              <a:gd name="T7" fmla="*/ 2147483647 h 269"/>
              <a:gd name="T8" fmla="*/ 2147483647 w 407"/>
              <a:gd name="T9" fmla="*/ 2147483647 h 269"/>
              <a:gd name="T10" fmla="*/ 2147483647 w 407"/>
              <a:gd name="T11" fmla="*/ 2147483647 h 269"/>
              <a:gd name="T12" fmla="*/ 2147483647 w 407"/>
              <a:gd name="T13" fmla="*/ 2147483647 h 269"/>
              <a:gd name="T14" fmla="*/ 2147483647 w 407"/>
              <a:gd name="T15" fmla="*/ 2147483647 h 269"/>
              <a:gd name="T16" fmla="*/ 2147483647 w 407"/>
              <a:gd name="T17" fmla="*/ 2147483647 h 269"/>
              <a:gd name="T18" fmla="*/ 2147483647 w 407"/>
              <a:gd name="T19" fmla="*/ 2147483647 h 269"/>
              <a:gd name="T20" fmla="*/ 0 w 407"/>
              <a:gd name="T21" fmla="*/ 2147483647 h 269"/>
              <a:gd name="T22" fmla="*/ 0 w 407"/>
              <a:gd name="T23" fmla="*/ 2147483647 h 26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07"/>
              <a:gd name="T37" fmla="*/ 0 h 269"/>
              <a:gd name="T38" fmla="*/ 407 w 407"/>
              <a:gd name="T39" fmla="*/ 269 h 26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07" h="269">
                <a:moveTo>
                  <a:pt x="0" y="51"/>
                </a:moveTo>
                <a:lnTo>
                  <a:pt x="58" y="0"/>
                </a:lnTo>
                <a:lnTo>
                  <a:pt x="58" y="48"/>
                </a:lnTo>
                <a:lnTo>
                  <a:pt x="360" y="48"/>
                </a:lnTo>
                <a:lnTo>
                  <a:pt x="406" y="128"/>
                </a:lnTo>
                <a:lnTo>
                  <a:pt x="379" y="151"/>
                </a:lnTo>
                <a:lnTo>
                  <a:pt x="404" y="218"/>
                </a:lnTo>
                <a:lnTo>
                  <a:pt x="380" y="247"/>
                </a:lnTo>
                <a:lnTo>
                  <a:pt x="309" y="247"/>
                </a:lnTo>
                <a:lnTo>
                  <a:pt x="309" y="268"/>
                </a:lnTo>
                <a:lnTo>
                  <a:pt x="0" y="268"/>
                </a:lnTo>
                <a:lnTo>
                  <a:pt x="0" y="51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82" name="Freeform 106" descr="Parchment"/>
          <p:cNvSpPr>
            <a:spLocks/>
          </p:cNvSpPr>
          <p:nvPr/>
        </p:nvSpPr>
        <p:spPr bwMode="auto">
          <a:xfrm>
            <a:off x="6475557" y="2552140"/>
            <a:ext cx="663864" cy="617725"/>
          </a:xfrm>
          <a:custGeom>
            <a:avLst/>
            <a:gdLst>
              <a:gd name="T0" fmla="*/ 0 w 460"/>
              <a:gd name="T1" fmla="*/ 2147483647 h 441"/>
              <a:gd name="T2" fmla="*/ 0 w 460"/>
              <a:gd name="T3" fmla="*/ 2147483647 h 441"/>
              <a:gd name="T4" fmla="*/ 2147483647 w 460"/>
              <a:gd name="T5" fmla="*/ 2147483647 h 441"/>
              <a:gd name="T6" fmla="*/ 2147483647 w 460"/>
              <a:gd name="T7" fmla="*/ 2147483647 h 441"/>
              <a:gd name="T8" fmla="*/ 2147483647 w 460"/>
              <a:gd name="T9" fmla="*/ 2147483647 h 441"/>
              <a:gd name="T10" fmla="*/ 2147483647 w 460"/>
              <a:gd name="T11" fmla="*/ 2147483647 h 441"/>
              <a:gd name="T12" fmla="*/ 2147483647 w 460"/>
              <a:gd name="T13" fmla="*/ 2147483647 h 441"/>
              <a:gd name="T14" fmla="*/ 2147483647 w 460"/>
              <a:gd name="T15" fmla="*/ 2147483647 h 441"/>
              <a:gd name="T16" fmla="*/ 2147483647 w 460"/>
              <a:gd name="T17" fmla="*/ 2147483647 h 441"/>
              <a:gd name="T18" fmla="*/ 2147483647 w 460"/>
              <a:gd name="T19" fmla="*/ 2147483647 h 441"/>
              <a:gd name="T20" fmla="*/ 2147483647 w 460"/>
              <a:gd name="T21" fmla="*/ 0 h 441"/>
              <a:gd name="T22" fmla="*/ 2147483647 w 460"/>
              <a:gd name="T23" fmla="*/ 0 h 441"/>
              <a:gd name="T24" fmla="*/ 2147483647 w 460"/>
              <a:gd name="T25" fmla="*/ 2147483647 h 441"/>
              <a:gd name="T26" fmla="*/ 2147483647 w 460"/>
              <a:gd name="T27" fmla="*/ 2147483647 h 441"/>
              <a:gd name="T28" fmla="*/ 2147483647 w 460"/>
              <a:gd name="T29" fmla="*/ 2147483647 h 441"/>
              <a:gd name="T30" fmla="*/ 2147483647 w 460"/>
              <a:gd name="T31" fmla="*/ 2147483647 h 441"/>
              <a:gd name="T32" fmla="*/ 2147483647 w 460"/>
              <a:gd name="T33" fmla="*/ 2147483647 h 441"/>
              <a:gd name="T34" fmla="*/ 2147483647 w 460"/>
              <a:gd name="T35" fmla="*/ 2147483647 h 441"/>
              <a:gd name="T36" fmla="*/ 0 w 460"/>
              <a:gd name="T37" fmla="*/ 2147483647 h 44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60"/>
              <a:gd name="T58" fmla="*/ 0 h 441"/>
              <a:gd name="T59" fmla="*/ 460 w 460"/>
              <a:gd name="T60" fmla="*/ 441 h 44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60" h="441">
                <a:moveTo>
                  <a:pt x="0" y="278"/>
                </a:moveTo>
                <a:lnTo>
                  <a:pt x="0" y="325"/>
                </a:lnTo>
                <a:lnTo>
                  <a:pt x="302" y="325"/>
                </a:lnTo>
                <a:lnTo>
                  <a:pt x="350" y="404"/>
                </a:lnTo>
                <a:lnTo>
                  <a:pt x="406" y="416"/>
                </a:lnTo>
                <a:lnTo>
                  <a:pt x="408" y="440"/>
                </a:lnTo>
                <a:lnTo>
                  <a:pt x="448" y="407"/>
                </a:lnTo>
                <a:lnTo>
                  <a:pt x="459" y="259"/>
                </a:lnTo>
                <a:lnTo>
                  <a:pt x="459" y="158"/>
                </a:lnTo>
                <a:lnTo>
                  <a:pt x="441" y="142"/>
                </a:lnTo>
                <a:lnTo>
                  <a:pt x="450" y="0"/>
                </a:lnTo>
                <a:lnTo>
                  <a:pt x="352" y="0"/>
                </a:lnTo>
                <a:lnTo>
                  <a:pt x="247" y="113"/>
                </a:lnTo>
                <a:lnTo>
                  <a:pt x="264" y="151"/>
                </a:lnTo>
                <a:lnTo>
                  <a:pt x="199" y="202"/>
                </a:lnTo>
                <a:lnTo>
                  <a:pt x="118" y="190"/>
                </a:lnTo>
                <a:lnTo>
                  <a:pt x="46" y="190"/>
                </a:lnTo>
                <a:lnTo>
                  <a:pt x="31" y="243"/>
                </a:lnTo>
                <a:lnTo>
                  <a:pt x="0" y="278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83" name="Freeform 107" descr="Parchment"/>
          <p:cNvSpPr>
            <a:spLocks/>
          </p:cNvSpPr>
          <p:nvPr/>
        </p:nvSpPr>
        <p:spPr bwMode="auto">
          <a:xfrm>
            <a:off x="7107673" y="2557743"/>
            <a:ext cx="248227" cy="315166"/>
          </a:xfrm>
          <a:custGeom>
            <a:avLst/>
            <a:gdLst>
              <a:gd name="T0" fmla="*/ 2147483647 w 172"/>
              <a:gd name="T1" fmla="*/ 0 h 225"/>
              <a:gd name="T2" fmla="*/ 2147483647 w 172"/>
              <a:gd name="T3" fmla="*/ 0 h 225"/>
              <a:gd name="T4" fmla="*/ 2147483647 w 172"/>
              <a:gd name="T5" fmla="*/ 2147483647 h 225"/>
              <a:gd name="T6" fmla="*/ 2147483647 w 172"/>
              <a:gd name="T7" fmla="*/ 2147483647 h 225"/>
              <a:gd name="T8" fmla="*/ 2147483647 w 172"/>
              <a:gd name="T9" fmla="*/ 2147483647 h 225"/>
              <a:gd name="T10" fmla="*/ 2147483647 w 172"/>
              <a:gd name="T11" fmla="*/ 2147483647 h 225"/>
              <a:gd name="T12" fmla="*/ 2147483647 w 172"/>
              <a:gd name="T13" fmla="*/ 2147483647 h 225"/>
              <a:gd name="T14" fmla="*/ 0 w 172"/>
              <a:gd name="T15" fmla="*/ 2147483647 h 225"/>
              <a:gd name="T16" fmla="*/ 2147483647 w 172"/>
              <a:gd name="T17" fmla="*/ 0 h 2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2"/>
              <a:gd name="T28" fmla="*/ 0 h 225"/>
              <a:gd name="T29" fmla="*/ 172 w 172"/>
              <a:gd name="T30" fmla="*/ 225 h 2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2" h="225">
                <a:moveTo>
                  <a:pt x="11" y="0"/>
                </a:moveTo>
                <a:lnTo>
                  <a:pt x="171" y="0"/>
                </a:lnTo>
                <a:lnTo>
                  <a:pt x="164" y="55"/>
                </a:lnTo>
                <a:lnTo>
                  <a:pt x="136" y="66"/>
                </a:lnTo>
                <a:lnTo>
                  <a:pt x="92" y="224"/>
                </a:lnTo>
                <a:lnTo>
                  <a:pt x="20" y="224"/>
                </a:lnTo>
                <a:lnTo>
                  <a:pt x="20" y="154"/>
                </a:lnTo>
                <a:lnTo>
                  <a:pt x="0" y="137"/>
                </a:lnTo>
                <a:lnTo>
                  <a:pt x="11" y="0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84" name="Freeform 108" descr="Parchment"/>
          <p:cNvSpPr>
            <a:spLocks/>
          </p:cNvSpPr>
          <p:nvPr/>
        </p:nvSpPr>
        <p:spPr bwMode="auto">
          <a:xfrm>
            <a:off x="7239000" y="2445685"/>
            <a:ext cx="187614" cy="427225"/>
          </a:xfrm>
          <a:custGeom>
            <a:avLst/>
            <a:gdLst>
              <a:gd name="T0" fmla="*/ 2147483647 w 130"/>
              <a:gd name="T1" fmla="*/ 2147483647 h 304"/>
              <a:gd name="T2" fmla="*/ 2147483647 w 130"/>
              <a:gd name="T3" fmla="*/ 0 h 304"/>
              <a:gd name="T4" fmla="*/ 2147483647 w 130"/>
              <a:gd name="T5" fmla="*/ 2147483647 h 304"/>
              <a:gd name="T6" fmla="*/ 2147483647 w 130"/>
              <a:gd name="T7" fmla="*/ 2147483647 h 304"/>
              <a:gd name="T8" fmla="*/ 0 w 130"/>
              <a:gd name="T9" fmla="*/ 2147483647 h 304"/>
              <a:gd name="T10" fmla="*/ 2147483647 w 130"/>
              <a:gd name="T11" fmla="*/ 2147483647 h 304"/>
              <a:gd name="T12" fmla="*/ 2147483647 w 130"/>
              <a:gd name="T13" fmla="*/ 2147483647 h 304"/>
              <a:gd name="T14" fmla="*/ 2147483647 w 130"/>
              <a:gd name="T15" fmla="*/ 2147483647 h 3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0"/>
              <a:gd name="T25" fmla="*/ 0 h 304"/>
              <a:gd name="T26" fmla="*/ 130 w 130"/>
              <a:gd name="T27" fmla="*/ 304 h 30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0" h="304">
                <a:moveTo>
                  <a:pt x="80" y="79"/>
                </a:moveTo>
                <a:lnTo>
                  <a:pt x="129" y="0"/>
                </a:lnTo>
                <a:lnTo>
                  <a:pt x="129" y="277"/>
                </a:lnTo>
                <a:lnTo>
                  <a:pt x="82" y="303"/>
                </a:lnTo>
                <a:lnTo>
                  <a:pt x="0" y="301"/>
                </a:lnTo>
                <a:lnTo>
                  <a:pt x="44" y="148"/>
                </a:lnTo>
                <a:lnTo>
                  <a:pt x="76" y="134"/>
                </a:lnTo>
                <a:lnTo>
                  <a:pt x="80" y="79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85" name="Freeform 109" descr="Parchment"/>
          <p:cNvSpPr>
            <a:spLocks/>
          </p:cNvSpPr>
          <p:nvPr/>
        </p:nvSpPr>
        <p:spPr bwMode="auto">
          <a:xfrm>
            <a:off x="7425174" y="2214565"/>
            <a:ext cx="388215" cy="619125"/>
          </a:xfrm>
          <a:custGeom>
            <a:avLst/>
            <a:gdLst>
              <a:gd name="T0" fmla="*/ 0 w 269"/>
              <a:gd name="T1" fmla="*/ 2147483647 h 442"/>
              <a:gd name="T2" fmla="*/ 0 w 269"/>
              <a:gd name="T3" fmla="*/ 2147483647 h 442"/>
              <a:gd name="T4" fmla="*/ 2147483647 w 269"/>
              <a:gd name="T5" fmla="*/ 2147483647 h 442"/>
              <a:gd name="T6" fmla="*/ 2147483647 w 269"/>
              <a:gd name="T7" fmla="*/ 2147483647 h 442"/>
              <a:gd name="T8" fmla="*/ 2147483647 w 269"/>
              <a:gd name="T9" fmla="*/ 2147483647 h 442"/>
              <a:gd name="T10" fmla="*/ 2147483647 w 269"/>
              <a:gd name="T11" fmla="*/ 2147483647 h 442"/>
              <a:gd name="T12" fmla="*/ 2147483647 w 269"/>
              <a:gd name="T13" fmla="*/ 2147483647 h 442"/>
              <a:gd name="T14" fmla="*/ 2147483647 w 269"/>
              <a:gd name="T15" fmla="*/ 2147483647 h 442"/>
              <a:gd name="T16" fmla="*/ 2147483647 w 269"/>
              <a:gd name="T17" fmla="*/ 2147483647 h 442"/>
              <a:gd name="T18" fmla="*/ 2147483647 w 269"/>
              <a:gd name="T19" fmla="*/ 0 h 442"/>
              <a:gd name="T20" fmla="*/ 2147483647 w 269"/>
              <a:gd name="T21" fmla="*/ 2147483647 h 442"/>
              <a:gd name="T22" fmla="*/ 0 w 269"/>
              <a:gd name="T23" fmla="*/ 2147483647 h 44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69"/>
              <a:gd name="T37" fmla="*/ 0 h 442"/>
              <a:gd name="T38" fmla="*/ 269 w 269"/>
              <a:gd name="T39" fmla="*/ 442 h 44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69" h="442">
                <a:moveTo>
                  <a:pt x="0" y="171"/>
                </a:moveTo>
                <a:lnTo>
                  <a:pt x="0" y="441"/>
                </a:lnTo>
                <a:lnTo>
                  <a:pt x="64" y="402"/>
                </a:lnTo>
                <a:lnTo>
                  <a:pt x="69" y="367"/>
                </a:lnTo>
                <a:lnTo>
                  <a:pt x="268" y="209"/>
                </a:lnTo>
                <a:lnTo>
                  <a:pt x="257" y="150"/>
                </a:lnTo>
                <a:lnTo>
                  <a:pt x="222" y="134"/>
                </a:lnTo>
                <a:lnTo>
                  <a:pt x="198" y="7"/>
                </a:lnTo>
                <a:lnTo>
                  <a:pt x="145" y="24"/>
                </a:lnTo>
                <a:lnTo>
                  <a:pt x="117" y="0"/>
                </a:lnTo>
                <a:lnTo>
                  <a:pt x="64" y="45"/>
                </a:lnTo>
                <a:lnTo>
                  <a:pt x="0" y="171"/>
                </a:lnTo>
              </a:path>
            </a:pathLst>
          </a:custGeom>
          <a:blipFill dpi="0" rotWithShape="0">
            <a:blip r:embed="rId2" cstate="print"/>
            <a:srcRect/>
            <a:tile tx="0" ty="0" sx="100000" sy="100000" flip="none" algn="tl"/>
          </a:blip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86" name="Freeform 110"/>
          <p:cNvSpPr>
            <a:spLocks/>
          </p:cNvSpPr>
          <p:nvPr/>
        </p:nvSpPr>
        <p:spPr bwMode="auto">
          <a:xfrm>
            <a:off x="6909955" y="3126443"/>
            <a:ext cx="163080" cy="316566"/>
          </a:xfrm>
          <a:custGeom>
            <a:avLst/>
            <a:gdLst>
              <a:gd name="T0" fmla="*/ 2147483647 w 112"/>
              <a:gd name="T1" fmla="*/ 0 h 227"/>
              <a:gd name="T2" fmla="*/ 2147483647 w 112"/>
              <a:gd name="T3" fmla="*/ 2147483647 h 227"/>
              <a:gd name="T4" fmla="*/ 2147483647 w 112"/>
              <a:gd name="T5" fmla="*/ 2147483647 h 227"/>
              <a:gd name="T6" fmla="*/ 2147483647 w 112"/>
              <a:gd name="T7" fmla="*/ 2147483647 h 227"/>
              <a:gd name="T8" fmla="*/ 0 w 112"/>
              <a:gd name="T9" fmla="*/ 2147483647 h 227"/>
              <a:gd name="T10" fmla="*/ 2147483647 w 112"/>
              <a:gd name="T11" fmla="*/ 2147483647 h 227"/>
              <a:gd name="T12" fmla="*/ 2147483647 w 112"/>
              <a:gd name="T13" fmla="*/ 2147483647 h 227"/>
              <a:gd name="T14" fmla="*/ 2147483647 w 112"/>
              <a:gd name="T15" fmla="*/ 2147483647 h 227"/>
              <a:gd name="T16" fmla="*/ 2147483647 w 112"/>
              <a:gd name="T17" fmla="*/ 2147483647 h 227"/>
              <a:gd name="T18" fmla="*/ 2147483647 w 112"/>
              <a:gd name="T19" fmla="*/ 2147483647 h 227"/>
              <a:gd name="T20" fmla="*/ 2147483647 w 112"/>
              <a:gd name="T21" fmla="*/ 2147483647 h 227"/>
              <a:gd name="T22" fmla="*/ 2147483647 w 112"/>
              <a:gd name="T23" fmla="*/ 0 h 22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12"/>
              <a:gd name="T37" fmla="*/ 0 h 227"/>
              <a:gd name="T38" fmla="*/ 112 w 112"/>
              <a:gd name="T39" fmla="*/ 227 h 22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12" h="227">
                <a:moveTo>
                  <a:pt x="51" y="0"/>
                </a:moveTo>
                <a:lnTo>
                  <a:pt x="24" y="25"/>
                </a:lnTo>
                <a:lnTo>
                  <a:pt x="48" y="90"/>
                </a:lnTo>
                <a:lnTo>
                  <a:pt x="24" y="121"/>
                </a:lnTo>
                <a:lnTo>
                  <a:pt x="0" y="156"/>
                </a:lnTo>
                <a:lnTo>
                  <a:pt x="48" y="226"/>
                </a:lnTo>
                <a:lnTo>
                  <a:pt x="97" y="156"/>
                </a:lnTo>
                <a:lnTo>
                  <a:pt x="111" y="76"/>
                </a:lnTo>
                <a:lnTo>
                  <a:pt x="93" y="73"/>
                </a:lnTo>
                <a:lnTo>
                  <a:pt x="110" y="32"/>
                </a:lnTo>
                <a:lnTo>
                  <a:pt x="107" y="10"/>
                </a:lnTo>
                <a:lnTo>
                  <a:pt x="51" y="0"/>
                </a:lnTo>
              </a:path>
            </a:pathLst>
          </a:custGeom>
          <a:solidFill>
            <a:srgbClr val="FFFF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87" name="Arc 111"/>
          <p:cNvSpPr>
            <a:spLocks/>
          </p:cNvSpPr>
          <p:nvPr/>
        </p:nvSpPr>
        <p:spPr bwMode="auto">
          <a:xfrm>
            <a:off x="6748321" y="3450012"/>
            <a:ext cx="152977" cy="162485"/>
          </a:xfrm>
          <a:custGeom>
            <a:avLst/>
            <a:gdLst>
              <a:gd name="T0" fmla="*/ 613961960 w 21600"/>
              <a:gd name="T1" fmla="*/ 973024273 h 21599"/>
              <a:gd name="T2" fmla="*/ 0 w 21600"/>
              <a:gd name="T3" fmla="*/ 0 h 21599"/>
              <a:gd name="T4" fmla="*/ 619844852 w 21600"/>
              <a:gd name="T5" fmla="*/ 0 h 21599"/>
              <a:gd name="T6" fmla="*/ 0 60000 65536"/>
              <a:gd name="T7" fmla="*/ 0 60000 65536"/>
              <a:gd name="T8" fmla="*/ 0 60000 65536"/>
              <a:gd name="T9" fmla="*/ 0 w 21600"/>
              <a:gd name="T10" fmla="*/ 0 h 21599"/>
              <a:gd name="T11" fmla="*/ 21600 w 2160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9" fill="none" extrusionOk="0">
                <a:moveTo>
                  <a:pt x="21394" y="21599"/>
                </a:moveTo>
                <a:cubicBezTo>
                  <a:pt x="9546" y="21486"/>
                  <a:pt x="0" y="11849"/>
                  <a:pt x="0" y="0"/>
                </a:cubicBezTo>
              </a:path>
              <a:path w="21600" h="21599" stroke="0" extrusionOk="0">
                <a:moveTo>
                  <a:pt x="21394" y="21599"/>
                </a:moveTo>
                <a:cubicBezTo>
                  <a:pt x="9546" y="21486"/>
                  <a:pt x="0" y="1184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88" name="Oval 112"/>
          <p:cNvSpPr>
            <a:spLocks noChangeArrowheads="1"/>
          </p:cNvSpPr>
          <p:nvPr/>
        </p:nvSpPr>
        <p:spPr bwMode="auto">
          <a:xfrm>
            <a:off x="5593775" y="3055004"/>
            <a:ext cx="27421" cy="3221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89" name="Oval 113"/>
          <p:cNvSpPr>
            <a:spLocks noChangeArrowheads="1"/>
          </p:cNvSpPr>
          <p:nvPr/>
        </p:nvSpPr>
        <p:spPr bwMode="auto">
          <a:xfrm>
            <a:off x="2026229" y="3400988"/>
            <a:ext cx="24535" cy="26614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90" name="Oval 114"/>
          <p:cNvSpPr>
            <a:spLocks noChangeArrowheads="1"/>
          </p:cNvSpPr>
          <p:nvPr/>
        </p:nvSpPr>
        <p:spPr bwMode="auto">
          <a:xfrm>
            <a:off x="7018195" y="3000377"/>
            <a:ext cx="23091" cy="26614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91" name="Oval 115"/>
          <p:cNvSpPr>
            <a:spLocks noChangeArrowheads="1"/>
          </p:cNvSpPr>
          <p:nvPr/>
        </p:nvSpPr>
        <p:spPr bwMode="auto">
          <a:xfrm>
            <a:off x="5872307" y="3936066"/>
            <a:ext cx="28864" cy="2941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92" name="Oval 116"/>
          <p:cNvSpPr>
            <a:spLocks noChangeArrowheads="1"/>
          </p:cNvSpPr>
          <p:nvPr/>
        </p:nvSpPr>
        <p:spPr bwMode="auto">
          <a:xfrm>
            <a:off x="5872307" y="3936066"/>
            <a:ext cx="28864" cy="2941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93" name="Oval 117"/>
          <p:cNvSpPr>
            <a:spLocks noChangeArrowheads="1"/>
          </p:cNvSpPr>
          <p:nvPr/>
        </p:nvSpPr>
        <p:spPr bwMode="auto">
          <a:xfrm>
            <a:off x="5831898" y="3908051"/>
            <a:ext cx="28864" cy="2941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94" name="Oval 118"/>
          <p:cNvSpPr>
            <a:spLocks noChangeArrowheads="1"/>
          </p:cNvSpPr>
          <p:nvPr/>
        </p:nvSpPr>
        <p:spPr bwMode="auto">
          <a:xfrm>
            <a:off x="5859320" y="3895445"/>
            <a:ext cx="24535" cy="26614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95" name="Oval 119"/>
          <p:cNvSpPr>
            <a:spLocks noChangeArrowheads="1"/>
          </p:cNvSpPr>
          <p:nvPr/>
        </p:nvSpPr>
        <p:spPr bwMode="auto">
          <a:xfrm>
            <a:off x="5872307" y="3936066"/>
            <a:ext cx="28864" cy="29416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24696" name="Line 120"/>
          <p:cNvSpPr>
            <a:spLocks noChangeShapeType="1"/>
          </p:cNvSpPr>
          <p:nvPr/>
        </p:nvSpPr>
        <p:spPr bwMode="auto">
          <a:xfrm>
            <a:off x="1500909" y="2329423"/>
            <a:ext cx="428625" cy="103514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/>
          </a:p>
        </p:txBody>
      </p:sp>
      <p:sp>
        <p:nvSpPr>
          <p:cNvPr id="24697" name="Line 121"/>
          <p:cNvSpPr>
            <a:spLocks noChangeShapeType="1"/>
          </p:cNvSpPr>
          <p:nvPr/>
        </p:nvSpPr>
        <p:spPr bwMode="auto">
          <a:xfrm>
            <a:off x="1500911" y="3504640"/>
            <a:ext cx="486353" cy="1120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/>
          </a:p>
        </p:txBody>
      </p:sp>
      <p:sp>
        <p:nvSpPr>
          <p:cNvPr id="24698" name="Line 124"/>
          <p:cNvSpPr>
            <a:spLocks noChangeShapeType="1"/>
          </p:cNvSpPr>
          <p:nvPr/>
        </p:nvSpPr>
        <p:spPr bwMode="auto">
          <a:xfrm>
            <a:off x="4883730" y="1438557"/>
            <a:ext cx="598921" cy="160244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/>
          </a:p>
        </p:txBody>
      </p:sp>
      <p:sp>
        <p:nvSpPr>
          <p:cNvPr id="24699" name="Line 126"/>
          <p:cNvSpPr>
            <a:spLocks noChangeShapeType="1"/>
          </p:cNvSpPr>
          <p:nvPr/>
        </p:nvSpPr>
        <p:spPr bwMode="auto">
          <a:xfrm flipH="1">
            <a:off x="5551922" y="1924613"/>
            <a:ext cx="574386" cy="124665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/>
          </a:p>
        </p:txBody>
      </p:sp>
      <p:sp>
        <p:nvSpPr>
          <p:cNvPr id="24700" name="Line 127"/>
          <p:cNvSpPr>
            <a:spLocks noChangeShapeType="1"/>
          </p:cNvSpPr>
          <p:nvPr/>
        </p:nvSpPr>
        <p:spPr bwMode="auto">
          <a:xfrm>
            <a:off x="1500909" y="1739713"/>
            <a:ext cx="526762" cy="1570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/>
          </a:p>
        </p:txBody>
      </p:sp>
      <p:sp>
        <p:nvSpPr>
          <p:cNvPr id="24701" name="Line 128"/>
          <p:cNvSpPr>
            <a:spLocks noChangeShapeType="1"/>
          </p:cNvSpPr>
          <p:nvPr/>
        </p:nvSpPr>
        <p:spPr bwMode="auto">
          <a:xfrm flipV="1">
            <a:off x="7042728" y="2765052"/>
            <a:ext cx="909205" cy="21151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/>
          </a:p>
        </p:txBody>
      </p:sp>
      <p:sp>
        <p:nvSpPr>
          <p:cNvPr id="24702" name="Line 129"/>
          <p:cNvSpPr>
            <a:spLocks noChangeShapeType="1"/>
          </p:cNvSpPr>
          <p:nvPr/>
        </p:nvSpPr>
        <p:spPr bwMode="auto">
          <a:xfrm>
            <a:off x="5860764" y="3937467"/>
            <a:ext cx="1532659" cy="114159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/>
          </a:p>
        </p:txBody>
      </p:sp>
      <p:sp>
        <p:nvSpPr>
          <p:cNvPr id="24703" name="Line 130"/>
          <p:cNvSpPr>
            <a:spLocks noChangeShapeType="1"/>
          </p:cNvSpPr>
          <p:nvPr/>
        </p:nvSpPr>
        <p:spPr bwMode="auto">
          <a:xfrm>
            <a:off x="5873750" y="4021511"/>
            <a:ext cx="1513898" cy="161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/>
          </a:p>
        </p:txBody>
      </p:sp>
      <p:sp>
        <p:nvSpPr>
          <p:cNvPr id="24704" name="Text Box 132"/>
          <p:cNvSpPr txBox="1">
            <a:spLocks noChangeArrowheads="1"/>
          </p:cNvSpPr>
          <p:nvPr/>
        </p:nvSpPr>
        <p:spPr bwMode="auto">
          <a:xfrm>
            <a:off x="64946" y="1573029"/>
            <a:ext cx="1433079" cy="421621"/>
          </a:xfrm>
          <a:prstGeom prst="rect">
            <a:avLst/>
          </a:prstGeom>
          <a:solidFill>
            <a:srgbClr val="EFEFFF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lIns="81994" tIns="40999" rIns="81994" bIns="40999">
            <a:spAutoFit/>
          </a:bodyPr>
          <a:lstStyle/>
          <a:p>
            <a:pPr defTabSz="816118"/>
            <a:r>
              <a:rPr lang="en-US" sz="1100" b="1" dirty="0">
                <a:solidFill>
                  <a:srgbClr val="0000FF"/>
                </a:solidFill>
                <a:latin typeface="Arial Narrow" pitchFamily="34" charset="0"/>
              </a:rPr>
              <a:t>Advanced Light Source</a:t>
            </a:r>
          </a:p>
        </p:txBody>
      </p:sp>
      <p:sp>
        <p:nvSpPr>
          <p:cNvPr id="24705" name="Text Box 133"/>
          <p:cNvSpPr txBox="1">
            <a:spLocks noChangeArrowheads="1"/>
          </p:cNvSpPr>
          <p:nvPr/>
        </p:nvSpPr>
        <p:spPr bwMode="auto">
          <a:xfrm>
            <a:off x="64946" y="3207684"/>
            <a:ext cx="1433079" cy="421622"/>
          </a:xfrm>
          <a:prstGeom prst="rect">
            <a:avLst/>
          </a:prstGeom>
          <a:solidFill>
            <a:srgbClr val="EFEFFF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lIns="81994" tIns="40999" rIns="81994" bIns="40999">
            <a:spAutoFit/>
          </a:bodyPr>
          <a:lstStyle/>
          <a:p>
            <a:pPr defTabSz="816118"/>
            <a:r>
              <a:rPr lang="en-US" sz="1100" b="1" dirty="0">
                <a:solidFill>
                  <a:srgbClr val="0000FF"/>
                </a:solidFill>
                <a:latin typeface="Arial Narrow" pitchFamily="34" charset="0"/>
              </a:rPr>
              <a:t>Stanford Synchrotron Radiation Lab</a:t>
            </a:r>
          </a:p>
        </p:txBody>
      </p:sp>
      <p:sp>
        <p:nvSpPr>
          <p:cNvPr id="24706" name="Text Box 134"/>
          <p:cNvSpPr txBox="1">
            <a:spLocks noChangeArrowheads="1"/>
          </p:cNvSpPr>
          <p:nvPr/>
        </p:nvSpPr>
        <p:spPr bwMode="auto">
          <a:xfrm>
            <a:off x="7902866" y="2273394"/>
            <a:ext cx="1140114" cy="591110"/>
          </a:xfrm>
          <a:prstGeom prst="rect">
            <a:avLst/>
          </a:prstGeom>
          <a:solidFill>
            <a:srgbClr val="EFEFFF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lIns="81994" tIns="40999" rIns="81994" bIns="40999">
            <a:spAutoFit/>
          </a:bodyPr>
          <a:lstStyle/>
          <a:p>
            <a:pPr defTabSz="816118"/>
            <a:r>
              <a:rPr lang="en-US" sz="1100" b="1" dirty="0">
                <a:solidFill>
                  <a:srgbClr val="0000FF"/>
                </a:solidFill>
                <a:latin typeface="Arial Narrow" pitchFamily="34" charset="0"/>
              </a:rPr>
              <a:t>National Synchrotron Light Source</a:t>
            </a:r>
          </a:p>
        </p:txBody>
      </p:sp>
      <p:sp>
        <p:nvSpPr>
          <p:cNvPr id="24707" name="Text Box 135"/>
          <p:cNvSpPr txBox="1">
            <a:spLocks noChangeArrowheads="1"/>
          </p:cNvSpPr>
          <p:nvPr/>
        </p:nvSpPr>
        <p:spPr bwMode="auto">
          <a:xfrm>
            <a:off x="5433580" y="1619250"/>
            <a:ext cx="1280102" cy="421622"/>
          </a:xfrm>
          <a:prstGeom prst="rect">
            <a:avLst/>
          </a:prstGeom>
          <a:solidFill>
            <a:srgbClr val="EFEFFF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lIns="81994" tIns="40999" rIns="81994" bIns="40999">
            <a:spAutoFit/>
          </a:bodyPr>
          <a:lstStyle/>
          <a:p>
            <a:pPr defTabSz="816118"/>
            <a:r>
              <a:rPr lang="en-US" sz="1100" b="1" dirty="0">
                <a:solidFill>
                  <a:srgbClr val="0000FF"/>
                </a:solidFill>
                <a:latin typeface="Arial Narrow" pitchFamily="34" charset="0"/>
              </a:rPr>
              <a:t>Advanced Photon Source</a:t>
            </a:r>
          </a:p>
        </p:txBody>
      </p:sp>
      <p:sp>
        <p:nvSpPr>
          <p:cNvPr id="24708" name="Text Box 136"/>
          <p:cNvSpPr txBox="1">
            <a:spLocks noChangeArrowheads="1"/>
          </p:cNvSpPr>
          <p:nvPr/>
        </p:nvSpPr>
        <p:spPr bwMode="auto">
          <a:xfrm>
            <a:off x="64946" y="2130521"/>
            <a:ext cx="1433079" cy="421621"/>
          </a:xfrm>
          <a:prstGeom prst="rect">
            <a:avLst/>
          </a:prstGeom>
          <a:solidFill>
            <a:srgbClr val="E5FFE5"/>
          </a:solidFill>
          <a:ln w="12700">
            <a:solidFill>
              <a:srgbClr val="006600"/>
            </a:solidFill>
            <a:miter lim="800000"/>
            <a:headEnd/>
            <a:tailEnd/>
          </a:ln>
        </p:spPr>
        <p:txBody>
          <a:bodyPr lIns="81994" tIns="40999" rIns="81994" bIns="40999">
            <a:spAutoFit/>
          </a:bodyPr>
          <a:lstStyle/>
          <a:p>
            <a:pPr defTabSz="816118"/>
            <a:r>
              <a:rPr lang="en-US" sz="1100" b="1" dirty="0">
                <a:solidFill>
                  <a:srgbClr val="006600"/>
                </a:solidFill>
                <a:latin typeface="Arial Narrow" pitchFamily="34" charset="0"/>
              </a:rPr>
              <a:t>National Center for Electron Microscopy</a:t>
            </a:r>
          </a:p>
        </p:txBody>
      </p:sp>
      <p:sp>
        <p:nvSpPr>
          <p:cNvPr id="24709" name="Text Box 137"/>
          <p:cNvSpPr txBox="1">
            <a:spLocks noChangeArrowheads="1"/>
          </p:cNvSpPr>
          <p:nvPr/>
        </p:nvSpPr>
        <p:spPr bwMode="auto">
          <a:xfrm>
            <a:off x="7319821" y="4740088"/>
            <a:ext cx="1723159" cy="421622"/>
          </a:xfrm>
          <a:prstGeom prst="rect">
            <a:avLst/>
          </a:prstGeom>
          <a:solidFill>
            <a:srgbClr val="E5FFE5"/>
          </a:solidFill>
          <a:ln w="12700">
            <a:solidFill>
              <a:srgbClr val="006600"/>
            </a:solidFill>
            <a:miter lim="800000"/>
            <a:headEnd/>
            <a:tailEnd/>
          </a:ln>
        </p:spPr>
        <p:txBody>
          <a:bodyPr lIns="81994" tIns="40999" rIns="81994" bIns="40999">
            <a:spAutoFit/>
          </a:bodyPr>
          <a:lstStyle/>
          <a:p>
            <a:pPr defTabSz="816118"/>
            <a:r>
              <a:rPr lang="en-US" sz="1100" b="1" dirty="0">
                <a:solidFill>
                  <a:srgbClr val="006600"/>
                </a:solidFill>
                <a:latin typeface="Arial Narrow" pitchFamily="34" charset="0"/>
              </a:rPr>
              <a:t>Shared Research Equipment Program</a:t>
            </a:r>
          </a:p>
        </p:txBody>
      </p:sp>
      <p:sp>
        <p:nvSpPr>
          <p:cNvPr id="24710" name="Text Box 138"/>
          <p:cNvSpPr txBox="1">
            <a:spLocks noChangeArrowheads="1"/>
          </p:cNvSpPr>
          <p:nvPr/>
        </p:nvSpPr>
        <p:spPr bwMode="auto">
          <a:xfrm>
            <a:off x="4841875" y="1085573"/>
            <a:ext cx="1811193" cy="421621"/>
          </a:xfrm>
          <a:prstGeom prst="rect">
            <a:avLst/>
          </a:prstGeom>
          <a:solidFill>
            <a:srgbClr val="E5FFE5"/>
          </a:solidFill>
          <a:ln w="12700">
            <a:solidFill>
              <a:srgbClr val="006600"/>
            </a:solidFill>
            <a:miter lim="800000"/>
            <a:headEnd/>
            <a:tailEnd/>
          </a:ln>
        </p:spPr>
        <p:txBody>
          <a:bodyPr lIns="81994" tIns="40999" rIns="81994" bIns="40999">
            <a:spAutoFit/>
          </a:bodyPr>
          <a:lstStyle/>
          <a:p>
            <a:pPr defTabSz="816118"/>
            <a:r>
              <a:rPr lang="en-US" sz="1100" b="1" dirty="0">
                <a:solidFill>
                  <a:srgbClr val="006600"/>
                </a:solidFill>
                <a:latin typeface="Arial Narrow" pitchFamily="34" charset="0"/>
              </a:rPr>
              <a:t>Electron Microscopy Center for Materials Research</a:t>
            </a:r>
          </a:p>
        </p:txBody>
      </p:sp>
      <p:sp>
        <p:nvSpPr>
          <p:cNvPr id="24711" name="Text Box 139"/>
          <p:cNvSpPr txBox="1">
            <a:spLocks noChangeArrowheads="1"/>
          </p:cNvSpPr>
          <p:nvPr/>
        </p:nvSpPr>
        <p:spPr bwMode="auto">
          <a:xfrm>
            <a:off x="7306830" y="5342404"/>
            <a:ext cx="1252682" cy="421622"/>
          </a:xfrm>
          <a:prstGeom prst="rect">
            <a:avLst/>
          </a:prstGeom>
          <a:solidFill>
            <a:srgbClr val="FFEBEB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lIns="81994" tIns="40999" rIns="81994" bIns="40999">
            <a:spAutoFit/>
          </a:bodyPr>
          <a:lstStyle/>
          <a:p>
            <a:pPr defTabSz="816118"/>
            <a:r>
              <a:rPr lang="en-US" sz="1100" b="1" dirty="0">
                <a:solidFill>
                  <a:srgbClr val="FF0000"/>
                </a:solidFill>
                <a:latin typeface="Arial Narrow" pitchFamily="34" charset="0"/>
              </a:rPr>
              <a:t>High-Flux Isotope Reactor</a:t>
            </a:r>
          </a:p>
        </p:txBody>
      </p:sp>
      <p:sp>
        <p:nvSpPr>
          <p:cNvPr id="24712" name="Line 142"/>
          <p:cNvSpPr>
            <a:spLocks noChangeShapeType="1"/>
          </p:cNvSpPr>
          <p:nvPr/>
        </p:nvSpPr>
        <p:spPr bwMode="auto">
          <a:xfrm flipV="1">
            <a:off x="6046934" y="3762375"/>
            <a:ext cx="1646671" cy="980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/>
          </a:p>
        </p:txBody>
      </p:sp>
      <p:sp>
        <p:nvSpPr>
          <p:cNvPr id="24713" name="Line 145"/>
          <p:cNvSpPr>
            <a:spLocks noChangeShapeType="1"/>
          </p:cNvSpPr>
          <p:nvPr/>
        </p:nvSpPr>
        <p:spPr bwMode="auto">
          <a:xfrm flipV="1">
            <a:off x="2821421" y="3980890"/>
            <a:ext cx="811068" cy="148197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/>
          </a:p>
        </p:txBody>
      </p:sp>
      <p:sp>
        <p:nvSpPr>
          <p:cNvPr id="24714" name="Line 146"/>
          <p:cNvSpPr>
            <a:spLocks noChangeShapeType="1"/>
          </p:cNvSpPr>
          <p:nvPr/>
        </p:nvSpPr>
        <p:spPr bwMode="auto">
          <a:xfrm flipV="1">
            <a:off x="2278784" y="3944470"/>
            <a:ext cx="1362364" cy="89647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/>
          </a:p>
        </p:txBody>
      </p:sp>
      <p:sp>
        <p:nvSpPr>
          <p:cNvPr id="24715" name="Text Box 147"/>
          <p:cNvSpPr txBox="1">
            <a:spLocks noChangeArrowheads="1"/>
          </p:cNvSpPr>
          <p:nvPr/>
        </p:nvSpPr>
        <p:spPr bwMode="auto">
          <a:xfrm>
            <a:off x="1584614" y="4766705"/>
            <a:ext cx="1431636" cy="421621"/>
          </a:xfrm>
          <a:prstGeom prst="rect">
            <a:avLst/>
          </a:prstGeom>
          <a:solidFill>
            <a:srgbClr val="FFEBEB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lIns="81994" tIns="40999" rIns="81994" bIns="40999">
            <a:spAutoFit/>
          </a:bodyPr>
          <a:lstStyle/>
          <a:p>
            <a:pPr defTabSz="816118"/>
            <a:r>
              <a:rPr lang="en-US" sz="1100" b="1" dirty="0">
                <a:solidFill>
                  <a:srgbClr val="FF0000"/>
                </a:solidFill>
                <a:latin typeface="Arial Narrow" pitchFamily="34" charset="0"/>
              </a:rPr>
              <a:t>Los Alamos Neutron Science Center</a:t>
            </a:r>
          </a:p>
        </p:txBody>
      </p:sp>
      <p:sp>
        <p:nvSpPr>
          <p:cNvPr id="24716" name="Line 148"/>
          <p:cNvSpPr>
            <a:spLocks noChangeShapeType="1"/>
          </p:cNvSpPr>
          <p:nvPr/>
        </p:nvSpPr>
        <p:spPr bwMode="auto">
          <a:xfrm>
            <a:off x="5882409" y="3864629"/>
            <a:ext cx="1806864" cy="6051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82012" tIns="41005" rIns="82012" bIns="41005"/>
          <a:lstStyle/>
          <a:p>
            <a:endParaRPr lang="en-US"/>
          </a:p>
        </p:txBody>
      </p:sp>
      <p:sp>
        <p:nvSpPr>
          <p:cNvPr id="24717" name="Text Box 149"/>
          <p:cNvSpPr txBox="1">
            <a:spLocks noChangeArrowheads="1"/>
          </p:cNvSpPr>
          <p:nvPr/>
        </p:nvSpPr>
        <p:spPr bwMode="auto">
          <a:xfrm>
            <a:off x="7601239" y="4146176"/>
            <a:ext cx="1441738" cy="421353"/>
          </a:xfrm>
          <a:prstGeom prst="rect">
            <a:avLst/>
          </a:prstGeom>
          <a:solidFill>
            <a:srgbClr val="ECD9FF"/>
          </a:solidFill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lIns="81994" tIns="40999" rIns="81994" bIns="40999">
            <a:spAutoFit/>
          </a:bodyPr>
          <a:lstStyle/>
          <a:p>
            <a:pPr defTabSz="816118"/>
            <a:r>
              <a:rPr lang="en-US" sz="1100" b="1" dirty="0">
                <a:solidFill>
                  <a:srgbClr val="990099"/>
                </a:solidFill>
                <a:latin typeface="Arial Narrow" pitchFamily="34" charset="0"/>
              </a:rPr>
              <a:t>Center for </a:t>
            </a:r>
            <a:r>
              <a:rPr lang="en-US" sz="1100" b="1" dirty="0" err="1">
                <a:solidFill>
                  <a:srgbClr val="990099"/>
                </a:solidFill>
                <a:latin typeface="Arial Narrow" pitchFamily="34" charset="0"/>
              </a:rPr>
              <a:t>Nanophase</a:t>
            </a:r>
            <a:r>
              <a:rPr lang="en-US" sz="1100" b="1" dirty="0">
                <a:solidFill>
                  <a:srgbClr val="990099"/>
                </a:solidFill>
                <a:latin typeface="Arial Narrow" pitchFamily="34" charset="0"/>
              </a:rPr>
              <a:t> Materials Science</a:t>
            </a:r>
          </a:p>
        </p:txBody>
      </p:sp>
      <p:sp>
        <p:nvSpPr>
          <p:cNvPr id="24718" name="Text Box 150"/>
          <p:cNvSpPr txBox="1">
            <a:spLocks noChangeArrowheads="1"/>
          </p:cNvSpPr>
          <p:nvPr/>
        </p:nvSpPr>
        <p:spPr bwMode="auto">
          <a:xfrm>
            <a:off x="7605568" y="3622301"/>
            <a:ext cx="1437409" cy="421353"/>
          </a:xfrm>
          <a:prstGeom prst="rect">
            <a:avLst/>
          </a:prstGeom>
          <a:solidFill>
            <a:srgbClr val="FFDFEB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lIns="81994" tIns="40999" rIns="81994" bIns="40999">
            <a:spAutoFit/>
          </a:bodyPr>
          <a:lstStyle/>
          <a:p>
            <a:pPr defTabSz="816118"/>
            <a:r>
              <a:rPr lang="en-US" sz="1100" b="1" dirty="0" err="1">
                <a:solidFill>
                  <a:srgbClr val="FF0000"/>
                </a:solidFill>
                <a:latin typeface="Arial Narrow" pitchFamily="34" charset="0"/>
              </a:rPr>
              <a:t>Spallation</a:t>
            </a:r>
            <a:r>
              <a:rPr lang="en-US" sz="1100" b="1" dirty="0">
                <a:solidFill>
                  <a:srgbClr val="FF0000"/>
                </a:solidFill>
                <a:latin typeface="Arial Narrow" pitchFamily="34" charset="0"/>
              </a:rPr>
              <a:t> Neutron Source</a:t>
            </a:r>
          </a:p>
        </p:txBody>
      </p:sp>
      <p:sp>
        <p:nvSpPr>
          <p:cNvPr id="24719" name="Line 151"/>
          <p:cNvSpPr>
            <a:spLocks noChangeShapeType="1"/>
          </p:cNvSpPr>
          <p:nvPr/>
        </p:nvSpPr>
        <p:spPr bwMode="auto">
          <a:xfrm flipV="1">
            <a:off x="1493694" y="3521449"/>
            <a:ext cx="510886" cy="57710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/>
          </a:p>
        </p:txBody>
      </p:sp>
      <p:sp>
        <p:nvSpPr>
          <p:cNvPr id="24720" name="Text Box 152" descr="Wide upward diagonal"/>
          <p:cNvSpPr txBox="1">
            <a:spLocks noChangeArrowheads="1"/>
          </p:cNvSpPr>
          <p:nvPr/>
        </p:nvSpPr>
        <p:spPr bwMode="auto">
          <a:xfrm>
            <a:off x="64946" y="3902448"/>
            <a:ext cx="1433079" cy="421353"/>
          </a:xfrm>
          <a:prstGeom prst="rect">
            <a:avLst/>
          </a:prstGeom>
          <a:solidFill>
            <a:srgbClr val="EFEFFF"/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lIns="81994" tIns="40999" rIns="81994" bIns="40999">
            <a:spAutoFit/>
          </a:bodyPr>
          <a:lstStyle/>
          <a:p>
            <a:pPr defTabSz="816118"/>
            <a:r>
              <a:rPr lang="en-US" sz="1100" b="1" dirty="0" err="1">
                <a:solidFill>
                  <a:srgbClr val="0000FF"/>
                </a:solidFill>
                <a:latin typeface="Arial Narrow" pitchFamily="34" charset="0"/>
              </a:rPr>
              <a:t>Linac</a:t>
            </a:r>
            <a:r>
              <a:rPr lang="en-US" sz="1100" b="1" dirty="0">
                <a:solidFill>
                  <a:srgbClr val="0000FF"/>
                </a:solidFill>
                <a:latin typeface="Arial Narrow" pitchFamily="34" charset="0"/>
              </a:rPr>
              <a:t> Coherent Light Source</a:t>
            </a:r>
          </a:p>
        </p:txBody>
      </p:sp>
      <p:sp>
        <p:nvSpPr>
          <p:cNvPr id="24721" name="Text Box 153" descr="Wide upward diagonal"/>
          <p:cNvSpPr txBox="1">
            <a:spLocks noChangeArrowheads="1"/>
          </p:cNvSpPr>
          <p:nvPr/>
        </p:nvSpPr>
        <p:spPr bwMode="auto">
          <a:xfrm>
            <a:off x="1584614" y="5402639"/>
            <a:ext cx="1431636" cy="421621"/>
          </a:xfrm>
          <a:prstGeom prst="rect">
            <a:avLst/>
          </a:prstGeom>
          <a:solidFill>
            <a:srgbClr val="ECD9FF"/>
          </a:solidFill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lIns="81994" tIns="40999" rIns="81994" bIns="40999">
            <a:spAutoFit/>
          </a:bodyPr>
          <a:lstStyle/>
          <a:p>
            <a:pPr defTabSz="816118"/>
            <a:r>
              <a:rPr lang="en-US" sz="1100" b="1" dirty="0">
                <a:solidFill>
                  <a:srgbClr val="990099"/>
                </a:solidFill>
                <a:latin typeface="Arial Narrow" pitchFamily="34" charset="0"/>
              </a:rPr>
              <a:t>Center for Integrated Nanotechnologies</a:t>
            </a:r>
          </a:p>
        </p:txBody>
      </p:sp>
      <p:sp>
        <p:nvSpPr>
          <p:cNvPr id="24722" name="Text Box 154"/>
          <p:cNvSpPr txBox="1">
            <a:spLocks noChangeArrowheads="1"/>
          </p:cNvSpPr>
          <p:nvPr/>
        </p:nvSpPr>
        <p:spPr bwMode="auto">
          <a:xfrm>
            <a:off x="64944" y="2662798"/>
            <a:ext cx="1431636" cy="436742"/>
          </a:xfrm>
          <a:prstGeom prst="rect">
            <a:avLst/>
          </a:prstGeom>
          <a:solidFill>
            <a:srgbClr val="ECD9FF"/>
          </a:solidFill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lIns="81994" tIns="40999" rIns="81994" bIns="40999">
            <a:spAutoFit/>
          </a:bodyPr>
          <a:lstStyle/>
          <a:p>
            <a:pPr defTabSz="816118"/>
            <a:r>
              <a:rPr lang="en-US" sz="1100" b="1" dirty="0">
                <a:solidFill>
                  <a:srgbClr val="990099"/>
                </a:solidFill>
                <a:latin typeface="Arial Narrow" pitchFamily="34" charset="0"/>
              </a:rPr>
              <a:t>Molecular</a:t>
            </a:r>
          </a:p>
          <a:p>
            <a:pPr defTabSz="816118"/>
            <a:r>
              <a:rPr lang="en-US" sz="1100" b="1" dirty="0">
                <a:solidFill>
                  <a:srgbClr val="990099"/>
                </a:solidFill>
                <a:latin typeface="Arial Narrow" pitchFamily="34" charset="0"/>
              </a:rPr>
              <a:t>Foundry </a:t>
            </a:r>
          </a:p>
        </p:txBody>
      </p:sp>
      <p:sp>
        <p:nvSpPr>
          <p:cNvPr id="2417819" name="AutoShape 155"/>
          <p:cNvSpPr>
            <a:spLocks noChangeArrowheads="1"/>
          </p:cNvSpPr>
          <p:nvPr/>
        </p:nvSpPr>
        <p:spPr bwMode="auto">
          <a:xfrm>
            <a:off x="5429250" y="3001776"/>
            <a:ext cx="157307" cy="169489"/>
          </a:xfrm>
          <a:prstGeom prst="star5">
            <a:avLst/>
          </a:prstGeom>
          <a:solidFill>
            <a:srgbClr val="CCFFCC"/>
          </a:solidFill>
          <a:ln w="127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lIns="82012" tIns="41005" rIns="82012" bIns="41005" anchor="ctr"/>
          <a:lstStyle/>
          <a:p>
            <a:pPr>
              <a:defRPr/>
            </a:pPr>
            <a:endParaRPr lang="en-US">
              <a:latin typeface="Arial Narrow" pitchFamily="34" charset="0"/>
            </a:endParaRPr>
          </a:p>
        </p:txBody>
      </p:sp>
      <p:sp>
        <p:nvSpPr>
          <p:cNvPr id="2417820" name="AutoShape 156"/>
          <p:cNvSpPr>
            <a:spLocks noChangeArrowheads="1"/>
          </p:cNvSpPr>
          <p:nvPr/>
        </p:nvSpPr>
        <p:spPr bwMode="auto">
          <a:xfrm>
            <a:off x="1858818" y="3284727"/>
            <a:ext cx="157307" cy="169489"/>
          </a:xfrm>
          <a:prstGeom prst="star5">
            <a:avLst/>
          </a:prstGeom>
          <a:solidFill>
            <a:srgbClr val="CCFFCC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2012" tIns="41005" rIns="82012" bIns="41005" anchor="ctr"/>
          <a:lstStyle/>
          <a:p>
            <a:pPr>
              <a:defRPr/>
            </a:pPr>
            <a:endParaRPr lang="en-US">
              <a:latin typeface="Arial Narrow" pitchFamily="34" charset="0"/>
            </a:endParaRPr>
          </a:p>
        </p:txBody>
      </p:sp>
      <p:sp>
        <p:nvSpPr>
          <p:cNvPr id="2417821" name="AutoShape 157"/>
          <p:cNvSpPr>
            <a:spLocks noChangeArrowheads="1"/>
          </p:cNvSpPr>
          <p:nvPr/>
        </p:nvSpPr>
        <p:spPr bwMode="auto">
          <a:xfrm>
            <a:off x="6985000" y="2986370"/>
            <a:ext cx="157307" cy="169489"/>
          </a:xfrm>
          <a:prstGeom prst="star5">
            <a:avLst/>
          </a:prstGeom>
          <a:solidFill>
            <a:srgbClr val="99CC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82003" tIns="41000" rIns="82003" bIns="41000" anchor="ctr"/>
          <a:lstStyle/>
          <a:p>
            <a:pPr>
              <a:defRPr/>
            </a:pPr>
            <a:endParaRPr lang="en-US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2417823" name="AutoShape 159"/>
          <p:cNvSpPr>
            <a:spLocks noChangeArrowheads="1"/>
          </p:cNvSpPr>
          <p:nvPr/>
        </p:nvSpPr>
        <p:spPr bwMode="auto">
          <a:xfrm>
            <a:off x="1945409" y="3298732"/>
            <a:ext cx="155864" cy="169489"/>
          </a:xfrm>
          <a:prstGeom prst="star5">
            <a:avLst/>
          </a:prstGeom>
          <a:solidFill>
            <a:srgbClr val="99CC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82012" tIns="41005" rIns="82012" bIns="41005" anchor="ctr"/>
          <a:lstStyle/>
          <a:p>
            <a:pPr>
              <a:defRPr/>
            </a:pPr>
            <a:endParaRPr lang="en-US">
              <a:latin typeface="Arial Narrow" pitchFamily="34" charset="0"/>
            </a:endParaRPr>
          </a:p>
        </p:txBody>
      </p:sp>
      <p:sp>
        <p:nvSpPr>
          <p:cNvPr id="2417824" name="AutoShape 160"/>
          <p:cNvSpPr>
            <a:spLocks noChangeArrowheads="1"/>
          </p:cNvSpPr>
          <p:nvPr/>
        </p:nvSpPr>
        <p:spPr bwMode="auto">
          <a:xfrm>
            <a:off x="5748194" y="3874434"/>
            <a:ext cx="157306" cy="170890"/>
          </a:xfrm>
          <a:prstGeom prst="star5">
            <a:avLst/>
          </a:prstGeom>
          <a:solidFill>
            <a:srgbClr val="FFCCCC"/>
          </a:solidFill>
          <a:ln w="127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82012" tIns="41005" rIns="82012" bIns="41005" anchor="ctr"/>
          <a:lstStyle/>
          <a:p>
            <a:pPr>
              <a:defRPr/>
            </a:pPr>
            <a:endParaRPr lang="en-US">
              <a:latin typeface="Arial Narrow" pitchFamily="34" charset="0"/>
            </a:endParaRPr>
          </a:p>
        </p:txBody>
      </p:sp>
      <p:sp>
        <p:nvSpPr>
          <p:cNvPr id="2417828" name="AutoShape 164"/>
          <p:cNvSpPr>
            <a:spLocks noChangeArrowheads="1"/>
          </p:cNvSpPr>
          <p:nvPr/>
        </p:nvSpPr>
        <p:spPr bwMode="auto">
          <a:xfrm>
            <a:off x="5473992" y="3049401"/>
            <a:ext cx="157306" cy="169489"/>
          </a:xfrm>
          <a:prstGeom prst="star5">
            <a:avLst/>
          </a:prstGeom>
          <a:solidFill>
            <a:srgbClr val="99CC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82012" tIns="41005" rIns="82012" bIns="41005" anchor="ctr"/>
          <a:lstStyle/>
          <a:p>
            <a:pPr>
              <a:defRPr/>
            </a:pPr>
            <a:endParaRPr lang="en-US">
              <a:latin typeface="Arial Narrow" pitchFamily="34" charset="0"/>
            </a:endParaRPr>
          </a:p>
        </p:txBody>
      </p:sp>
      <p:sp>
        <p:nvSpPr>
          <p:cNvPr id="2417829" name="AutoShape 165"/>
          <p:cNvSpPr>
            <a:spLocks noChangeArrowheads="1"/>
          </p:cNvSpPr>
          <p:nvPr/>
        </p:nvSpPr>
        <p:spPr bwMode="auto">
          <a:xfrm>
            <a:off x="3550227" y="3845021"/>
            <a:ext cx="157307" cy="169489"/>
          </a:xfrm>
          <a:prstGeom prst="star5">
            <a:avLst/>
          </a:prstGeom>
          <a:solidFill>
            <a:srgbClr val="FFCCCC"/>
          </a:solidFill>
          <a:ln w="127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82012" tIns="41005" rIns="82012" bIns="41005" anchor="ctr"/>
          <a:lstStyle/>
          <a:p>
            <a:pPr>
              <a:defRPr/>
            </a:pPr>
            <a:endParaRPr lang="en-US">
              <a:latin typeface="Arial Narrow" pitchFamily="34" charset="0"/>
            </a:endParaRPr>
          </a:p>
        </p:txBody>
      </p:sp>
      <p:sp>
        <p:nvSpPr>
          <p:cNvPr id="2417830" name="AutoShape 166"/>
          <p:cNvSpPr>
            <a:spLocks noChangeArrowheads="1"/>
          </p:cNvSpPr>
          <p:nvPr/>
        </p:nvSpPr>
        <p:spPr bwMode="auto">
          <a:xfrm>
            <a:off x="1915103" y="3413593"/>
            <a:ext cx="157306" cy="169489"/>
          </a:xfrm>
          <a:prstGeom prst="star5">
            <a:avLst/>
          </a:prstGeom>
          <a:solidFill>
            <a:srgbClr val="99CC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82012" tIns="41005" rIns="82012" bIns="41005" anchor="ctr"/>
          <a:lstStyle/>
          <a:p>
            <a:pPr>
              <a:defRPr/>
            </a:pPr>
            <a:endParaRPr lang="en-US">
              <a:latin typeface="Arial Narrow" pitchFamily="34" charset="0"/>
            </a:endParaRPr>
          </a:p>
        </p:txBody>
      </p:sp>
      <p:sp>
        <p:nvSpPr>
          <p:cNvPr id="2417831" name="AutoShape 167"/>
          <p:cNvSpPr>
            <a:spLocks noChangeArrowheads="1"/>
          </p:cNvSpPr>
          <p:nvPr/>
        </p:nvSpPr>
        <p:spPr bwMode="auto">
          <a:xfrm>
            <a:off x="5784275" y="3829611"/>
            <a:ext cx="157307" cy="169489"/>
          </a:xfrm>
          <a:prstGeom prst="star5">
            <a:avLst/>
          </a:prstGeom>
          <a:solidFill>
            <a:srgbClr val="CCFFCC"/>
          </a:solidFill>
          <a:ln w="127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lIns="82012" tIns="41005" rIns="82012" bIns="41005" anchor="ctr"/>
          <a:lstStyle/>
          <a:p>
            <a:pPr>
              <a:defRPr/>
            </a:pPr>
            <a:endParaRPr lang="en-US">
              <a:latin typeface="Arial Narrow" pitchFamily="34" charset="0"/>
            </a:endParaRPr>
          </a:p>
        </p:txBody>
      </p:sp>
      <p:sp>
        <p:nvSpPr>
          <p:cNvPr id="2417832" name="AutoShape 168"/>
          <p:cNvSpPr>
            <a:spLocks noChangeArrowheads="1"/>
          </p:cNvSpPr>
          <p:nvPr/>
        </p:nvSpPr>
        <p:spPr bwMode="auto">
          <a:xfrm>
            <a:off x="5889626" y="3706346"/>
            <a:ext cx="157306" cy="168088"/>
          </a:xfrm>
          <a:prstGeom prst="star5">
            <a:avLst/>
          </a:prstGeom>
          <a:solidFill>
            <a:srgbClr val="FFCCCC"/>
          </a:solidFill>
          <a:ln w="127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82012" tIns="41005" rIns="82012" bIns="41005" anchor="ctr"/>
          <a:lstStyle/>
          <a:p>
            <a:pPr>
              <a:defRPr/>
            </a:pPr>
            <a:endParaRPr lang="en-US">
              <a:latin typeface="Arial Narrow" pitchFamily="34" charset="0"/>
            </a:endParaRPr>
          </a:p>
        </p:txBody>
      </p:sp>
      <p:sp>
        <p:nvSpPr>
          <p:cNvPr id="24733" name="Line 169"/>
          <p:cNvSpPr>
            <a:spLocks noChangeShapeType="1"/>
          </p:cNvSpPr>
          <p:nvPr/>
        </p:nvSpPr>
        <p:spPr bwMode="auto">
          <a:xfrm>
            <a:off x="4560456" y="1626257"/>
            <a:ext cx="940955" cy="143575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/>
          </a:p>
        </p:txBody>
      </p:sp>
      <p:sp>
        <p:nvSpPr>
          <p:cNvPr id="24734" name="Line 170"/>
          <p:cNvSpPr>
            <a:spLocks noChangeShapeType="1"/>
          </p:cNvSpPr>
          <p:nvPr/>
        </p:nvSpPr>
        <p:spPr bwMode="auto">
          <a:xfrm flipH="1">
            <a:off x="7012421" y="2031066"/>
            <a:ext cx="398318" cy="89787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/>
          </a:p>
        </p:txBody>
      </p:sp>
      <p:sp>
        <p:nvSpPr>
          <p:cNvPr id="24735" name="Text Box 171" descr="Wide upward diagonal"/>
          <p:cNvSpPr txBox="1">
            <a:spLocks noChangeArrowheads="1"/>
          </p:cNvSpPr>
          <p:nvPr/>
        </p:nvSpPr>
        <p:spPr bwMode="auto">
          <a:xfrm>
            <a:off x="3844637" y="1479176"/>
            <a:ext cx="1431636" cy="421353"/>
          </a:xfrm>
          <a:prstGeom prst="rect">
            <a:avLst/>
          </a:prstGeom>
          <a:solidFill>
            <a:srgbClr val="ECD9FF"/>
          </a:solidFill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lIns="81994" tIns="40999" rIns="81994" bIns="40999">
            <a:spAutoFit/>
          </a:bodyPr>
          <a:lstStyle/>
          <a:p>
            <a:pPr defTabSz="816118"/>
            <a:r>
              <a:rPr lang="en-US" sz="1100" b="1" dirty="0">
                <a:solidFill>
                  <a:srgbClr val="990099"/>
                </a:solidFill>
                <a:latin typeface="Arial Narrow" pitchFamily="34" charset="0"/>
              </a:rPr>
              <a:t>Center for </a:t>
            </a:r>
            <a:r>
              <a:rPr lang="en-US" sz="1100" b="1" dirty="0" err="1">
                <a:solidFill>
                  <a:srgbClr val="990099"/>
                </a:solidFill>
                <a:latin typeface="Arial Narrow" pitchFamily="34" charset="0"/>
              </a:rPr>
              <a:t>Nanoscale</a:t>
            </a:r>
            <a:r>
              <a:rPr lang="en-US" sz="1100" b="1" dirty="0">
                <a:solidFill>
                  <a:srgbClr val="990099"/>
                </a:solidFill>
                <a:latin typeface="Arial Narrow" pitchFamily="34" charset="0"/>
              </a:rPr>
              <a:t> Materials</a:t>
            </a:r>
          </a:p>
        </p:txBody>
      </p:sp>
      <p:sp>
        <p:nvSpPr>
          <p:cNvPr id="2417836" name="AutoShape 172"/>
          <p:cNvSpPr>
            <a:spLocks noChangeAspect="1" noChangeArrowheads="1"/>
          </p:cNvSpPr>
          <p:nvPr/>
        </p:nvSpPr>
        <p:spPr bwMode="auto">
          <a:xfrm>
            <a:off x="1884795" y="3277722"/>
            <a:ext cx="191944" cy="203107"/>
          </a:xfrm>
          <a:prstGeom prst="star5">
            <a:avLst/>
          </a:prstGeom>
          <a:solidFill>
            <a:srgbClr val="660033"/>
          </a:solidFill>
          <a:ln w="127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lIns="82003" tIns="41000" rIns="82003" bIns="41000" anchor="ctr"/>
          <a:lstStyle/>
          <a:p>
            <a:pPr defTabSz="914073">
              <a:defRPr/>
            </a:pPr>
            <a:endParaRPr lang="en-US" sz="2700" b="1" i="1" dirty="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417837" name="AutoShape 173"/>
          <p:cNvSpPr>
            <a:spLocks noChangeAspect="1" noChangeArrowheads="1"/>
          </p:cNvSpPr>
          <p:nvPr/>
        </p:nvSpPr>
        <p:spPr bwMode="auto">
          <a:xfrm>
            <a:off x="3506932" y="3763778"/>
            <a:ext cx="191944" cy="203106"/>
          </a:xfrm>
          <a:prstGeom prst="star5">
            <a:avLst/>
          </a:prstGeom>
          <a:solidFill>
            <a:srgbClr val="660033"/>
          </a:solidFill>
          <a:ln w="127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lIns="82003" tIns="41000" rIns="82003" bIns="41000" anchor="ctr"/>
          <a:lstStyle/>
          <a:p>
            <a:pPr defTabSz="914073">
              <a:defRPr/>
            </a:pPr>
            <a:endParaRPr lang="en-US" sz="2700" b="1" i="1" dirty="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417838" name="AutoShape 174"/>
          <p:cNvSpPr>
            <a:spLocks noChangeAspect="1" noChangeArrowheads="1"/>
          </p:cNvSpPr>
          <p:nvPr/>
        </p:nvSpPr>
        <p:spPr bwMode="auto">
          <a:xfrm>
            <a:off x="5774173" y="3695142"/>
            <a:ext cx="191943" cy="203107"/>
          </a:xfrm>
          <a:prstGeom prst="star5">
            <a:avLst/>
          </a:prstGeom>
          <a:solidFill>
            <a:srgbClr val="660033"/>
          </a:solidFill>
          <a:ln w="127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lIns="82003" tIns="41000" rIns="82003" bIns="41000" anchor="ctr"/>
          <a:lstStyle/>
          <a:p>
            <a:pPr defTabSz="914073">
              <a:defRPr/>
            </a:pPr>
            <a:endParaRPr lang="en-US" sz="2700" b="1" i="1" dirty="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417840" name="AutoShape 176"/>
          <p:cNvSpPr>
            <a:spLocks noChangeAspect="1" noChangeArrowheads="1"/>
          </p:cNvSpPr>
          <p:nvPr/>
        </p:nvSpPr>
        <p:spPr bwMode="auto">
          <a:xfrm>
            <a:off x="6898409" y="2928938"/>
            <a:ext cx="191944" cy="203106"/>
          </a:xfrm>
          <a:prstGeom prst="star5">
            <a:avLst/>
          </a:prstGeom>
          <a:solidFill>
            <a:srgbClr val="660033"/>
          </a:solidFill>
          <a:ln w="127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lIns="82003" tIns="41000" rIns="82003" bIns="41000" anchor="ctr"/>
          <a:lstStyle/>
          <a:p>
            <a:pPr defTabSz="914073">
              <a:defRPr/>
            </a:pPr>
            <a:endParaRPr lang="en-US" sz="2700" b="1" i="1" dirty="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4740" name="Rectangle 177"/>
          <p:cNvSpPr>
            <a:spLocks noGrp="1" noChangeArrowheads="1"/>
          </p:cNvSpPr>
          <p:nvPr>
            <p:ph type="title"/>
          </p:nvPr>
        </p:nvSpPr>
        <p:spPr>
          <a:xfrm>
            <a:off x="2743200" y="152400"/>
            <a:ext cx="6400800" cy="813742"/>
          </a:xfrm>
        </p:spPr>
        <p:txBody>
          <a:bodyPr wrap="square" lIns="81994" tIns="40986" rIns="81994" bIns="40986">
            <a:spAutoFit/>
          </a:bodyPr>
          <a:lstStyle/>
          <a:p>
            <a:pPr marL="304797" indent="-304797" eaLnBrk="1" hangingPunct="1">
              <a:lnSpc>
                <a:spcPct val="95000"/>
              </a:lnSpc>
              <a:spcAft>
                <a:spcPct val="75000"/>
              </a:spcAft>
              <a:tabLst>
                <a:tab pos="1693481" algn="l"/>
              </a:tabLst>
            </a:pPr>
            <a:r>
              <a:rPr lang="en-US" sz="2500" dirty="0" smtClean="0">
                <a:solidFill>
                  <a:srgbClr val="146737"/>
                </a:solidFill>
                <a:effectLst/>
                <a:latin typeface="Arial Black" pitchFamily="34" charset="0"/>
                <a:cs typeface="Arial" pitchFamily="34" charset="0"/>
              </a:rPr>
              <a:t>BES Scientific User Facilities:  Resources for Energy Research</a:t>
            </a:r>
          </a:p>
        </p:txBody>
      </p:sp>
      <p:sp>
        <p:nvSpPr>
          <p:cNvPr id="2417842" name="AutoShape 178"/>
          <p:cNvSpPr>
            <a:spLocks noChangeArrowheads="1"/>
          </p:cNvSpPr>
          <p:nvPr/>
        </p:nvSpPr>
        <p:spPr bwMode="auto">
          <a:xfrm>
            <a:off x="1945409" y="3445809"/>
            <a:ext cx="155864" cy="170890"/>
          </a:xfrm>
          <a:prstGeom prst="star5">
            <a:avLst/>
          </a:prstGeom>
          <a:solidFill>
            <a:srgbClr val="99CC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82012" tIns="41005" rIns="82012" bIns="41005" anchor="ctr"/>
          <a:lstStyle/>
          <a:p>
            <a:pPr>
              <a:defRPr/>
            </a:pPr>
            <a:endParaRPr lang="en-US">
              <a:latin typeface="Arial Narrow" pitchFamily="34" charset="0"/>
            </a:endParaRPr>
          </a:p>
        </p:txBody>
      </p:sp>
      <p:sp>
        <p:nvSpPr>
          <p:cNvPr id="24742" name="Text Box 179" descr="Wide upward diagonal"/>
          <p:cNvSpPr txBox="1">
            <a:spLocks noChangeArrowheads="1"/>
          </p:cNvSpPr>
          <p:nvPr/>
        </p:nvSpPr>
        <p:spPr bwMode="auto">
          <a:xfrm>
            <a:off x="6997992" y="1532404"/>
            <a:ext cx="1467715" cy="436742"/>
          </a:xfrm>
          <a:prstGeom prst="rect">
            <a:avLst/>
          </a:prstGeom>
          <a:solidFill>
            <a:srgbClr val="ECD9FF"/>
          </a:solidFill>
          <a:ln w="12700">
            <a:solidFill>
              <a:srgbClr val="990099"/>
            </a:solidFill>
            <a:miter lim="800000"/>
            <a:headEnd/>
            <a:tailEnd/>
          </a:ln>
        </p:spPr>
        <p:txBody>
          <a:bodyPr lIns="81994" tIns="40999" rIns="81994" bIns="40999">
            <a:spAutoFit/>
          </a:bodyPr>
          <a:lstStyle/>
          <a:p>
            <a:pPr defTabSz="816118"/>
            <a:r>
              <a:rPr lang="en-US" sz="1100" b="1" dirty="0">
                <a:solidFill>
                  <a:srgbClr val="990099"/>
                </a:solidFill>
                <a:latin typeface="Arial Narrow" pitchFamily="34" charset="0"/>
              </a:rPr>
              <a:t>Center for Functional </a:t>
            </a:r>
            <a:r>
              <a:rPr lang="en-US" sz="1100" b="1" dirty="0" err="1">
                <a:solidFill>
                  <a:srgbClr val="990099"/>
                </a:solidFill>
                <a:latin typeface="Arial Narrow" pitchFamily="34" charset="0"/>
              </a:rPr>
              <a:t>Nanomaterials</a:t>
            </a:r>
            <a:endParaRPr lang="en-US" sz="1100" b="1" dirty="0">
              <a:solidFill>
                <a:srgbClr val="990099"/>
              </a:solidFill>
              <a:latin typeface="Arial Narrow" pitchFamily="34" charset="0"/>
            </a:endParaRPr>
          </a:p>
        </p:txBody>
      </p:sp>
      <p:sp>
        <p:nvSpPr>
          <p:cNvPr id="24743" name="Text Box 180" descr="Wide upward diagonal"/>
          <p:cNvSpPr txBox="1">
            <a:spLocks noChangeArrowheads="1"/>
          </p:cNvSpPr>
          <p:nvPr/>
        </p:nvSpPr>
        <p:spPr bwMode="auto">
          <a:xfrm>
            <a:off x="7902866" y="2902324"/>
            <a:ext cx="1140114" cy="591110"/>
          </a:xfrm>
          <a:prstGeom prst="rect">
            <a:avLst/>
          </a:prstGeom>
          <a:pattFill prst="wdUpDiag">
            <a:fgClr>
              <a:srgbClr val="C3C3FF"/>
            </a:fgClr>
            <a:bgClr>
              <a:srgbClr val="FFFFFF"/>
            </a:bgClr>
          </a:patt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lIns="45688" tIns="40999" rIns="45688" bIns="40999">
            <a:spAutoFit/>
          </a:bodyPr>
          <a:lstStyle/>
          <a:p>
            <a:pPr defTabSz="816118"/>
            <a:r>
              <a:rPr lang="en-US" sz="1100" b="1" dirty="0">
                <a:solidFill>
                  <a:srgbClr val="0000FF"/>
                </a:solidFill>
                <a:latin typeface="Arial Narrow" pitchFamily="34" charset="0"/>
              </a:rPr>
              <a:t>National Synchrotron Light Source-II</a:t>
            </a:r>
          </a:p>
        </p:txBody>
      </p:sp>
      <p:sp>
        <p:nvSpPr>
          <p:cNvPr id="24744" name="Line 181"/>
          <p:cNvSpPr>
            <a:spLocks noChangeShapeType="1"/>
          </p:cNvSpPr>
          <p:nvPr/>
        </p:nvSpPr>
        <p:spPr bwMode="auto">
          <a:xfrm>
            <a:off x="7051389" y="2986370"/>
            <a:ext cx="824057" cy="22691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82012" tIns="41005" rIns="82012" bIns="41005" anchor="ctr"/>
          <a:lstStyle/>
          <a:p>
            <a:endParaRPr lang="en-US"/>
          </a:p>
        </p:txBody>
      </p:sp>
      <p:sp>
        <p:nvSpPr>
          <p:cNvPr id="2417839" name="AutoShape 175"/>
          <p:cNvSpPr>
            <a:spLocks noChangeAspect="1" noChangeArrowheads="1"/>
          </p:cNvSpPr>
          <p:nvPr/>
        </p:nvSpPr>
        <p:spPr bwMode="auto">
          <a:xfrm>
            <a:off x="5429250" y="2924735"/>
            <a:ext cx="191944" cy="203107"/>
          </a:xfrm>
          <a:prstGeom prst="star5">
            <a:avLst/>
          </a:prstGeom>
          <a:solidFill>
            <a:srgbClr val="660033"/>
          </a:solidFill>
          <a:ln w="1270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lIns="82003" tIns="41000" rIns="82003" bIns="41000" anchor="ctr"/>
          <a:lstStyle/>
          <a:p>
            <a:pPr defTabSz="914073">
              <a:defRPr/>
            </a:pPr>
            <a:endParaRPr lang="en-US" sz="2700" b="1" i="1" dirty="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70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766175" y="6619875"/>
            <a:ext cx="377825" cy="238125"/>
          </a:xfrm>
          <a:prstGeom prst="rect">
            <a:avLst/>
          </a:prstGeom>
          <a:noFill/>
        </p:spPr>
        <p:txBody>
          <a:bodyPr/>
          <a:lstStyle/>
          <a:p>
            <a:fld id="{EE9FB1BA-DD6A-4E63-87AE-EF9D41260710}" type="slidenum">
              <a:rPr lang="en-US">
                <a:cs typeface="Arial" pitchFamily="34" charset="0"/>
              </a:rPr>
              <a:pPr/>
              <a:t>3</a:t>
            </a:fld>
            <a:endParaRPr lang="en-US" dirty="0">
              <a:cs typeface="Arial" pitchFamily="34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6553200" y="60960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Provided to workshop participants by BES</a:t>
            </a:r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023" cy="3911133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Other Agencies: Data Driven Science, Storage, Analysis, Simulation</a:t>
            </a:r>
          </a:p>
          <a:p>
            <a:r>
              <a:rPr lang="en-US" dirty="0" smtClean="0">
                <a:latin typeface="+mj-lt"/>
              </a:rPr>
              <a:t>NSF Task Force on Data and Visualization </a:t>
            </a:r>
          </a:p>
          <a:p>
            <a:r>
              <a:rPr lang="en-US" dirty="0" smtClean="0">
                <a:latin typeface="+mj-lt"/>
              </a:rPr>
              <a:t>Representatives here from NSF, NIST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+mj-lt"/>
              </a:rPr>
              <a:t>Other Programs in DOE: LHC, RHIC, Climate Research, Leadership Computing…..</a:t>
            </a:r>
          </a:p>
          <a:p>
            <a:r>
              <a:rPr lang="en-US" dirty="0" smtClean="0">
                <a:latin typeface="+mj-lt"/>
              </a:rPr>
              <a:t>Interagency Working Group on Big Data</a:t>
            </a:r>
          </a:p>
          <a:p>
            <a:r>
              <a:rPr lang="en-US" dirty="0" smtClean="0">
                <a:latin typeface="+mj-lt"/>
              </a:rPr>
              <a:t>Competes Act 2010: Working Group on Public Access</a:t>
            </a:r>
          </a:p>
          <a:p>
            <a:r>
              <a:rPr lang="en-US" dirty="0" smtClean="0">
                <a:latin typeface="+mj-lt"/>
              </a:rPr>
              <a:t>Office of Science Working Group on Digital Data</a:t>
            </a:r>
          </a:p>
          <a:p>
            <a:r>
              <a:rPr lang="en-US" dirty="0" smtClean="0">
                <a:latin typeface="+mj-lt"/>
              </a:rPr>
              <a:t>Data Play a Key Role in Materials Genome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620000" cy="722779"/>
          </a:xfrm>
        </p:spPr>
        <p:txBody>
          <a:bodyPr/>
          <a:lstStyle/>
          <a:p>
            <a:r>
              <a:rPr lang="en-US" dirty="0" smtClean="0">
                <a:solidFill>
                  <a:srgbClr val="146737"/>
                </a:solidFill>
                <a:effectLst/>
                <a:latin typeface="Arial Black" pitchFamily="34" charset="0"/>
              </a:rPr>
              <a:t>Broader Context</a:t>
            </a:r>
            <a:endParaRPr lang="en-US" dirty="0">
              <a:solidFill>
                <a:srgbClr val="146737"/>
              </a:solidFill>
              <a:effectLst/>
              <a:latin typeface="Arial Black" pitchFamily="34" charset="0"/>
            </a:endParaRPr>
          </a:p>
        </p:txBody>
      </p:sp>
      <p:sp>
        <p:nvSpPr>
          <p:cNvPr id="6" name="Slide Number Placeholder 6"/>
          <p:cNvSpPr txBox="1">
            <a:spLocks/>
          </p:cNvSpPr>
          <p:nvPr/>
        </p:nvSpPr>
        <p:spPr bwMode="auto">
          <a:xfrm>
            <a:off x="8766175" y="6619875"/>
            <a:ext cx="3778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4" tIns="45678" rIns="91354" bIns="45678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9FB1BA-DD6A-4E63-87AE-EF9D41260710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59436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Provided to workshop participants by BES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5486400" cy="570379"/>
          </a:xfrm>
        </p:spPr>
        <p:txBody>
          <a:bodyPr/>
          <a:lstStyle/>
          <a:p>
            <a:endParaRPr lang="en-US" dirty="0">
              <a:solidFill>
                <a:srgbClr val="146737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3352800"/>
          </a:xfrm>
        </p:spPr>
        <p:txBody>
          <a:bodyPr/>
          <a:lstStyle/>
          <a:p>
            <a:r>
              <a:rPr lang="en-US" dirty="0" smtClean="0"/>
              <a:t>BES facilities have capability to produce </a:t>
            </a:r>
            <a:r>
              <a:rPr lang="en-US" dirty="0" err="1" smtClean="0">
                <a:solidFill>
                  <a:srgbClr val="FF0000"/>
                </a:solidFill>
              </a:rPr>
              <a:t>TeraBytes</a:t>
            </a:r>
            <a:r>
              <a:rPr lang="en-US" dirty="0" smtClean="0"/>
              <a:t> of data per day from </a:t>
            </a:r>
            <a:r>
              <a:rPr lang="en-US" i="1" dirty="0" smtClean="0"/>
              <a:t>single </a:t>
            </a:r>
            <a:r>
              <a:rPr lang="en-US" dirty="0" smtClean="0"/>
              <a:t>beam lines</a:t>
            </a:r>
          </a:p>
          <a:p>
            <a:r>
              <a:rPr lang="en-US" dirty="0" smtClean="0"/>
              <a:t>LCLS, SNS, Synchrotron Light Sources, e</a:t>
            </a:r>
            <a:r>
              <a:rPr lang="en-US" baseline="30000" dirty="0" smtClean="0"/>
              <a:t>-</a:t>
            </a:r>
            <a:r>
              <a:rPr lang="en-US" dirty="0" smtClean="0"/>
              <a:t> Microscopes are excellent examples </a:t>
            </a:r>
          </a:p>
          <a:p>
            <a:r>
              <a:rPr lang="en-US" dirty="0" smtClean="0"/>
              <a:t>Increasing use of time resolved &amp; </a:t>
            </a:r>
            <a:r>
              <a:rPr lang="en-US" dirty="0" err="1" smtClean="0"/>
              <a:t>tomographic</a:t>
            </a:r>
            <a:r>
              <a:rPr lang="en-US" dirty="0" smtClean="0"/>
              <a:t> studies</a:t>
            </a:r>
          </a:p>
          <a:p>
            <a:r>
              <a:rPr lang="en-US" dirty="0" smtClean="0"/>
              <a:t>Increased need for analysis ‘on the fly’</a:t>
            </a:r>
          </a:p>
          <a:p>
            <a:r>
              <a:rPr lang="en-US" dirty="0" smtClean="0"/>
              <a:t>Broad spectrum of BES data needs requires: </a:t>
            </a:r>
          </a:p>
          <a:p>
            <a:pPr lvl="1"/>
            <a:r>
              <a:rPr lang="en-US" dirty="0" smtClean="0"/>
              <a:t>New level of understanding as a result of sophisticated applied mathematics and computer science techniques</a:t>
            </a:r>
          </a:p>
          <a:p>
            <a:pPr lvl="1"/>
            <a:r>
              <a:rPr lang="en-US" dirty="0" smtClean="0"/>
              <a:t>New science that extracts the most from our (i.e. BES) facilities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6"/>
          <p:cNvSpPr txBox="1">
            <a:spLocks/>
          </p:cNvSpPr>
          <p:nvPr/>
        </p:nvSpPr>
        <p:spPr bwMode="auto">
          <a:xfrm>
            <a:off x="8766175" y="6619875"/>
            <a:ext cx="3778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4" tIns="45678" rIns="91354" bIns="45678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9FB1BA-DD6A-4E63-87AE-EF9D41260710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59436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Provided to workshop participants by BES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391400" cy="1113865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ASCR-BES Data Workshop</a:t>
            </a:r>
            <a:br>
              <a:rPr lang="en-US" dirty="0" smtClean="0">
                <a:latin typeface="Arial Black" pitchFamily="34" charset="0"/>
              </a:rPr>
            </a:br>
            <a:r>
              <a:rPr lang="en-US" sz="2000" dirty="0" smtClean="0">
                <a:latin typeface="Arial Black" pitchFamily="34" charset="0"/>
              </a:rPr>
              <a:t>- Participants, Observers &amp; Speakers -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023" cy="51981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Number of Participants- 80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National Laboratories, Universities, NIST, NSF &amp; International</a:t>
            </a:r>
          </a:p>
          <a:p>
            <a:pPr lvl="1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Observers- ASCR, BES, BER, HEP &amp; SC-2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Plenary Speakers</a:t>
            </a:r>
          </a:p>
          <a:p>
            <a:pPr lvl="1"/>
            <a:r>
              <a:rPr lang="en-US" b="1" dirty="0" smtClean="0">
                <a:latin typeface="+mj-lt"/>
              </a:rPr>
              <a:t>Brent Fultz, </a:t>
            </a:r>
            <a:r>
              <a:rPr lang="en-US" b="1" dirty="0" err="1" smtClean="0">
                <a:latin typeface="+mj-lt"/>
              </a:rPr>
              <a:t>CalTech</a:t>
            </a:r>
            <a:r>
              <a:rPr lang="en-US" b="1" dirty="0" smtClean="0">
                <a:latin typeface="+mj-lt"/>
              </a:rPr>
              <a:t>- Workflow</a:t>
            </a:r>
          </a:p>
          <a:p>
            <a:pPr lvl="1"/>
            <a:r>
              <a:rPr lang="en-US" b="1" dirty="0" smtClean="0">
                <a:latin typeface="+mj-lt"/>
              </a:rPr>
              <a:t>Thomas </a:t>
            </a:r>
            <a:r>
              <a:rPr lang="en-US" b="1" dirty="0" err="1" smtClean="0">
                <a:latin typeface="+mj-lt"/>
              </a:rPr>
              <a:t>Schulthess</a:t>
            </a:r>
            <a:r>
              <a:rPr lang="en-US" b="1" dirty="0" smtClean="0">
                <a:latin typeface="+mj-lt"/>
              </a:rPr>
              <a:t>, ETH Swiss SC Center- Theory &amp; </a:t>
            </a:r>
            <a:r>
              <a:rPr lang="en-US" b="1" dirty="0" err="1" smtClean="0">
                <a:latin typeface="+mj-lt"/>
              </a:rPr>
              <a:t>Aglorithms</a:t>
            </a:r>
            <a:endParaRPr lang="en-US" b="1" dirty="0" smtClean="0">
              <a:latin typeface="+mj-lt"/>
            </a:endParaRPr>
          </a:p>
          <a:p>
            <a:pPr lvl="1"/>
            <a:r>
              <a:rPr lang="en-US" b="1" dirty="0" smtClean="0">
                <a:latin typeface="+mj-lt"/>
              </a:rPr>
              <a:t>Dave </a:t>
            </a:r>
            <a:r>
              <a:rPr lang="en-US" b="1" dirty="0" err="1" smtClean="0">
                <a:latin typeface="+mj-lt"/>
              </a:rPr>
              <a:t>Pugmire</a:t>
            </a:r>
            <a:r>
              <a:rPr lang="en-US" b="1" dirty="0" smtClean="0">
                <a:latin typeface="+mj-lt"/>
              </a:rPr>
              <a:t>, ORNL, Visualization and Analysis</a:t>
            </a:r>
          </a:p>
          <a:p>
            <a:pPr lvl="1"/>
            <a:r>
              <a:rPr lang="en-US" b="1" dirty="0" err="1" smtClean="0">
                <a:latin typeface="+mj-lt"/>
              </a:rPr>
              <a:t>Quincey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Koziol</a:t>
            </a:r>
            <a:r>
              <a:rPr lang="en-US" b="1" dirty="0" smtClean="0">
                <a:latin typeface="+mj-lt"/>
              </a:rPr>
              <a:t>, University of Illinois, Data Processing &amp; Management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Luncheon Speaker</a:t>
            </a:r>
          </a:p>
          <a:p>
            <a:pPr lvl="1"/>
            <a:r>
              <a:rPr lang="en-US" b="1" dirty="0" smtClean="0">
                <a:latin typeface="Arial" pitchFamily="34" charset="0"/>
                <a:cs typeface="Arial" pitchFamily="34" charset="0"/>
              </a:rPr>
              <a:t>Adam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Riess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2011 Nobel Laureate in Physics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Professor, John Hopkins University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Scientist, Space Telescope Science Institute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62486"/>
            <a:ext cx="7696200" cy="722779"/>
          </a:xfrm>
        </p:spPr>
        <p:txBody>
          <a:bodyPr/>
          <a:lstStyle/>
          <a:p>
            <a:r>
              <a:rPr lang="en-US" dirty="0" smtClean="0">
                <a:effectLst/>
                <a:latin typeface="Arial Black" pitchFamily="34" charset="0"/>
              </a:rPr>
              <a:t>Break-out Sessions</a:t>
            </a:r>
            <a:endParaRPr lang="en-US" dirty="0">
              <a:effectLst/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023" cy="51981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Workflow management: Experiment to Science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Identifying and managing the data path from experiment to publication.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Theory and algorithms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Recognizing the need for new tools for computation at scale, supporting large data sets and realistic theoretical models.</a:t>
            </a:r>
          </a:p>
          <a:p>
            <a:pPr lvl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Visualization and Analysis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Supporting near-real-time feedback for experiment optimization and new ways to extract and communicate critical information from large data sets.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Data Processing and Management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Outlining needs in computational and communication approaches and infrastructure needed to handle unprecedented data volume and information content.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543800" cy="722779"/>
          </a:xfrm>
        </p:spPr>
        <p:txBody>
          <a:bodyPr/>
          <a:lstStyle/>
          <a:p>
            <a:r>
              <a:rPr lang="en-US" sz="3200" dirty="0" smtClean="0">
                <a:effectLst/>
                <a:latin typeface="Arial Black" pitchFamily="34" charset="0"/>
              </a:rPr>
              <a:t>Poster Session</a:t>
            </a:r>
            <a:endParaRPr lang="en-US" sz="3200" dirty="0">
              <a:effectLst/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023" cy="51981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“High Performance Computing in Accelerator Science”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SciDAC’s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Scientific Data Management Center”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ESnet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A Partner in Data Intensive Science” 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“Challenges and Opportunities in Data Systems at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Spallation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Neutron Source”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“Data Challenges at Current and Future Light Sources”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Linac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Coherent Light Source”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“Data Needs from BES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Nanoscale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Research Centers: Examples from the Center for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Nanophase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Materials Sciences”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81000" y="1752600"/>
            <a:ext cx="7618576" cy="2806700"/>
            <a:chOff x="0" y="0"/>
            <a:chExt cx="5351" cy="2104"/>
          </a:xfrm>
        </p:grpSpPr>
        <p:sp>
          <p:nvSpPr>
            <p:cNvPr id="3073" name="Rectangle 1"/>
            <p:cNvSpPr>
              <a:spLocks/>
            </p:cNvSpPr>
            <p:nvPr/>
          </p:nvSpPr>
          <p:spPr bwMode="auto">
            <a:xfrm>
              <a:off x="0" y="0"/>
              <a:ext cx="855" cy="4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38100" tIns="38100" rIns="38100" bIns="38100"/>
            <a:lstStyle/>
            <a:p>
              <a:r>
                <a:rPr lang="en-US" sz="1800">
                  <a:solidFill>
                    <a:schemeClr val="tx1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Start Data</a:t>
              </a:r>
            </a:p>
            <a:p>
              <a:r>
                <a:rPr lang="en-US" sz="1800">
                  <a:solidFill>
                    <a:schemeClr val="tx1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Acquisition</a:t>
              </a:r>
            </a:p>
          </p:txBody>
        </p:sp>
        <p:sp>
          <p:nvSpPr>
            <p:cNvPr id="3074" name="AutoShape 2"/>
            <p:cNvSpPr>
              <a:spLocks/>
            </p:cNvSpPr>
            <p:nvPr/>
          </p:nvSpPr>
          <p:spPr bwMode="auto">
            <a:xfrm>
              <a:off x="977" y="131"/>
              <a:ext cx="414" cy="321"/>
            </a:xfrm>
            <a:prstGeom prst="rightArrow">
              <a:avLst>
                <a:gd name="adj1" fmla="val 50000"/>
                <a:gd name="adj2" fmla="val 44442"/>
              </a:avLst>
            </a:prstGeom>
            <a:solidFill>
              <a:srgbClr val="4F81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5" name="AutoShape 3"/>
            <p:cNvSpPr>
              <a:spLocks/>
            </p:cNvSpPr>
            <p:nvPr/>
          </p:nvSpPr>
          <p:spPr bwMode="auto">
            <a:xfrm>
              <a:off x="2349" y="114"/>
              <a:ext cx="434" cy="321"/>
            </a:xfrm>
            <a:prstGeom prst="rightArrow">
              <a:avLst>
                <a:gd name="adj1" fmla="val 50000"/>
                <a:gd name="adj2" fmla="val 44442"/>
              </a:avLst>
            </a:prstGeom>
            <a:solidFill>
              <a:srgbClr val="4F81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/>
            </p:cNvSpPr>
            <p:nvPr/>
          </p:nvSpPr>
          <p:spPr bwMode="auto">
            <a:xfrm>
              <a:off x="2773" y="7"/>
              <a:ext cx="1034" cy="4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Reduce/View </a:t>
              </a:r>
              <a:endParaRPr lang="en-US" sz="1800" dirty="0">
                <a:solidFill>
                  <a:schemeClr val="tx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endParaRPr>
            </a:p>
            <a:p>
              <a:pPr algn="ctr"/>
              <a:r>
                <a:rPr lang="en-US" sz="1800" dirty="0" smtClean="0">
                  <a:solidFill>
                    <a:schemeClr val="tx1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Data</a:t>
              </a:r>
              <a:endParaRPr lang="en-US" sz="1800" dirty="0">
                <a:solidFill>
                  <a:schemeClr val="tx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endParaRPr>
            </a:p>
          </p:txBody>
        </p:sp>
        <p:sp>
          <p:nvSpPr>
            <p:cNvPr id="3077" name="AutoShape 5"/>
            <p:cNvSpPr>
              <a:spLocks/>
            </p:cNvSpPr>
            <p:nvPr/>
          </p:nvSpPr>
          <p:spPr bwMode="auto">
            <a:xfrm>
              <a:off x="3841" y="131"/>
              <a:ext cx="470" cy="321"/>
            </a:xfrm>
            <a:prstGeom prst="rightArrow">
              <a:avLst>
                <a:gd name="adj1" fmla="val 50000"/>
                <a:gd name="adj2" fmla="val 44440"/>
              </a:avLst>
            </a:prstGeom>
            <a:solidFill>
              <a:srgbClr val="4F81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8" name="AutoShape 6"/>
            <p:cNvSpPr>
              <a:spLocks/>
            </p:cNvSpPr>
            <p:nvPr/>
          </p:nvSpPr>
          <p:spPr bwMode="auto">
            <a:xfrm rot="5400000">
              <a:off x="1687" y="482"/>
              <a:ext cx="336" cy="285"/>
            </a:xfrm>
            <a:prstGeom prst="rightArrow">
              <a:avLst>
                <a:gd name="adj1" fmla="val 50000"/>
                <a:gd name="adj2" fmla="val 50051"/>
              </a:avLst>
            </a:prstGeom>
            <a:solidFill>
              <a:srgbClr val="4F81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9" name="AutoShape 7"/>
            <p:cNvSpPr>
              <a:spLocks/>
            </p:cNvSpPr>
            <p:nvPr/>
          </p:nvSpPr>
          <p:spPr bwMode="auto">
            <a:xfrm rot="5400000">
              <a:off x="1688" y="1339"/>
              <a:ext cx="336" cy="286"/>
            </a:xfrm>
            <a:prstGeom prst="rightArrow">
              <a:avLst>
                <a:gd name="adj1" fmla="val 50000"/>
                <a:gd name="adj2" fmla="val 49876"/>
              </a:avLst>
            </a:prstGeom>
            <a:solidFill>
              <a:srgbClr val="4F81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80" name="Rectangle 8"/>
            <p:cNvSpPr>
              <a:spLocks/>
            </p:cNvSpPr>
            <p:nvPr/>
          </p:nvSpPr>
          <p:spPr bwMode="auto">
            <a:xfrm>
              <a:off x="1477" y="0"/>
              <a:ext cx="768" cy="4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38100" tIns="38100" rIns="38100" bIns="38100"/>
            <a:lstStyle/>
            <a:p>
              <a:r>
                <a:rPr lang="en-US" sz="1800">
                  <a:solidFill>
                    <a:schemeClr val="tx1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Live Data</a:t>
              </a:r>
              <a:br>
                <a:rPr lang="en-US" sz="1800">
                  <a:solidFill>
                    <a:schemeClr val="tx1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</a:br>
              <a:r>
                <a:rPr lang="en-US" sz="1800">
                  <a:solidFill>
                    <a:schemeClr val="tx1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View</a:t>
              </a:r>
            </a:p>
          </p:txBody>
        </p:sp>
        <p:sp>
          <p:nvSpPr>
            <p:cNvPr id="3081" name="Rectangle 9"/>
            <p:cNvSpPr>
              <a:spLocks/>
            </p:cNvSpPr>
            <p:nvPr/>
          </p:nvSpPr>
          <p:spPr bwMode="auto">
            <a:xfrm>
              <a:off x="1357" y="816"/>
              <a:ext cx="1008" cy="4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38100" tIns="38100" rIns="38100" bIns="38100"/>
            <a:lstStyle/>
            <a:p>
              <a:r>
                <a:rPr lang="en-US" sz="1800">
                  <a:solidFill>
                    <a:schemeClr val="tx1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If something</a:t>
              </a:r>
              <a:br>
                <a:rPr lang="en-US" sz="1800">
                  <a:solidFill>
                    <a:schemeClr val="tx1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</a:br>
              <a:r>
                <a:rPr lang="en-US" sz="1800">
                  <a:solidFill>
                    <a:schemeClr val="tx1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is wrong</a:t>
              </a:r>
            </a:p>
          </p:txBody>
        </p:sp>
        <p:sp>
          <p:nvSpPr>
            <p:cNvPr id="3082" name="Rectangle 10"/>
            <p:cNvSpPr>
              <a:spLocks/>
            </p:cNvSpPr>
            <p:nvPr/>
          </p:nvSpPr>
          <p:spPr bwMode="auto">
            <a:xfrm>
              <a:off x="1357" y="1653"/>
              <a:ext cx="1008" cy="4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38100" tIns="38100" rIns="38100" bIns="38100"/>
            <a:lstStyle/>
            <a:p>
              <a:r>
                <a:rPr lang="en-US" sz="1800">
                  <a:solidFill>
                    <a:schemeClr val="tx1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Change</a:t>
              </a:r>
              <a:br>
                <a:rPr lang="en-US" sz="1800">
                  <a:solidFill>
                    <a:schemeClr val="tx1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</a:br>
              <a:r>
                <a:rPr lang="en-US" sz="1800">
                  <a:solidFill>
                    <a:schemeClr val="tx1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configuration</a:t>
              </a:r>
            </a:p>
          </p:txBody>
        </p:sp>
        <p:sp>
          <p:nvSpPr>
            <p:cNvPr id="3083" name="AutoShape 11"/>
            <p:cNvSpPr>
              <a:spLocks/>
            </p:cNvSpPr>
            <p:nvPr/>
          </p:nvSpPr>
          <p:spPr bwMode="auto">
            <a:xfrm rot="10800000">
              <a:off x="2481" y="637"/>
              <a:ext cx="2462" cy="1431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10209"/>
                  </a:lnTo>
                  <a:cubicBezTo>
                    <a:pt x="0" y="4938"/>
                    <a:pt x="2208" y="665"/>
                    <a:pt x="4931" y="665"/>
                  </a:cubicBezTo>
                  <a:lnTo>
                    <a:pt x="20068" y="665"/>
                  </a:lnTo>
                  <a:lnTo>
                    <a:pt x="20068" y="0"/>
                  </a:lnTo>
                  <a:lnTo>
                    <a:pt x="21600" y="1917"/>
                  </a:lnTo>
                  <a:lnTo>
                    <a:pt x="20068" y="3834"/>
                  </a:lnTo>
                  <a:lnTo>
                    <a:pt x="20068" y="3169"/>
                  </a:lnTo>
                  <a:lnTo>
                    <a:pt x="4931" y="3169"/>
                  </a:lnTo>
                  <a:cubicBezTo>
                    <a:pt x="2922" y="3169"/>
                    <a:pt x="1294" y="6321"/>
                    <a:pt x="1294" y="10209"/>
                  </a:cubicBezTo>
                  <a:lnTo>
                    <a:pt x="1294" y="21600"/>
                  </a:lnTo>
                  <a:close/>
                  <a:moveTo>
                    <a:pt x="0" y="21600"/>
                  </a:moveTo>
                </a:path>
              </a:pathLst>
            </a:custGeom>
            <a:solidFill>
              <a:srgbClr val="4F81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84" name="Rectangle 12"/>
            <p:cNvSpPr>
              <a:spLocks/>
            </p:cNvSpPr>
            <p:nvPr/>
          </p:nvSpPr>
          <p:spPr bwMode="auto">
            <a:xfrm>
              <a:off x="4333" y="0"/>
              <a:ext cx="1018" cy="6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38100" tIns="38100" rIns="38100" bIns="38100" anchor="ctr"/>
            <a:lstStyle/>
            <a:p>
              <a:r>
                <a:rPr lang="en-US" sz="1800">
                  <a:solidFill>
                    <a:schemeClr val="tx1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Decide what</a:t>
              </a:r>
              <a:br>
                <a:rPr lang="en-US" sz="1800">
                  <a:solidFill>
                    <a:schemeClr val="tx1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</a:br>
              <a:r>
                <a:rPr lang="en-US" sz="1800">
                  <a:solidFill>
                    <a:schemeClr val="tx1"/>
                  </a:solidFill>
                  <a:latin typeface="Lucida Grande" charset="0"/>
                  <a:ea typeface="Lucida Grande" charset="0"/>
                  <a:cs typeface="Lucida Grande" charset="0"/>
                  <a:sym typeface="Lucida Grande" charset="0"/>
                </a:rPr>
                <a:t>to do next</a:t>
              </a:r>
            </a:p>
          </p:txBody>
        </p:sp>
        <p:sp>
          <p:nvSpPr>
            <p:cNvPr id="3085" name="AutoShape 13"/>
            <p:cNvSpPr>
              <a:spLocks/>
            </p:cNvSpPr>
            <p:nvPr/>
          </p:nvSpPr>
          <p:spPr bwMode="auto">
            <a:xfrm rot="-5400000">
              <a:off x="31" y="840"/>
              <a:ext cx="1452" cy="932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lnTo>
                    <a:pt x="0" y="10229"/>
                  </a:lnTo>
                  <a:cubicBezTo>
                    <a:pt x="0" y="5230"/>
                    <a:pt x="2927" y="1177"/>
                    <a:pt x="6538" y="1177"/>
                  </a:cubicBezTo>
                  <a:lnTo>
                    <a:pt x="19271" y="1177"/>
                  </a:lnTo>
                  <a:lnTo>
                    <a:pt x="19271" y="0"/>
                  </a:lnTo>
                  <a:lnTo>
                    <a:pt x="21600" y="2893"/>
                  </a:lnTo>
                  <a:lnTo>
                    <a:pt x="19271" y="5785"/>
                  </a:lnTo>
                  <a:lnTo>
                    <a:pt x="19271" y="4608"/>
                  </a:lnTo>
                  <a:lnTo>
                    <a:pt x="6538" y="4608"/>
                  </a:lnTo>
                  <a:cubicBezTo>
                    <a:pt x="4296" y="4608"/>
                    <a:pt x="2478" y="7125"/>
                    <a:pt x="2478" y="10229"/>
                  </a:cubicBezTo>
                  <a:lnTo>
                    <a:pt x="2478" y="21600"/>
                  </a:lnTo>
                  <a:close/>
                  <a:moveTo>
                    <a:pt x="0" y="21600"/>
                  </a:moveTo>
                </a:path>
              </a:pathLst>
            </a:custGeom>
            <a:solidFill>
              <a:srgbClr val="4F81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7620000" y="2590800"/>
            <a:ext cx="25400" cy="3073400"/>
          </a:xfrm>
          <a:prstGeom prst="line">
            <a:avLst/>
          </a:prstGeom>
          <a:noFill/>
          <a:ln w="63500">
            <a:solidFill>
              <a:srgbClr val="D90B00"/>
            </a:solidFill>
            <a:round/>
            <a:headEnd/>
            <a:tailEnd type="arrow" w="sm" len="sm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H="1" flipV="1">
            <a:off x="5791200" y="5638800"/>
            <a:ext cx="1905000" cy="0"/>
          </a:xfrm>
          <a:prstGeom prst="line">
            <a:avLst/>
          </a:prstGeom>
          <a:noFill/>
          <a:ln w="63500">
            <a:solidFill>
              <a:srgbClr val="D90B00"/>
            </a:solidFill>
            <a:round/>
            <a:headEnd/>
            <a:tailEnd type="arrow" w="sm" len="sm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 flipV="1">
            <a:off x="1905000" y="5715000"/>
            <a:ext cx="2057400" cy="0"/>
          </a:xfrm>
          <a:prstGeom prst="line">
            <a:avLst/>
          </a:prstGeom>
          <a:noFill/>
          <a:ln w="63500">
            <a:solidFill>
              <a:srgbClr val="D90B00"/>
            </a:solidFill>
            <a:round/>
            <a:headEnd/>
            <a:tailEnd type="arrow" w="sm" len="sm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90" name="Rectangle 18"/>
          <p:cNvSpPr>
            <a:spLocks/>
          </p:cNvSpPr>
          <p:nvPr/>
        </p:nvSpPr>
        <p:spPr bwMode="auto">
          <a:xfrm>
            <a:off x="3962400" y="5486400"/>
            <a:ext cx="1825625" cy="36036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DATA STORAGE</a:t>
            </a:r>
          </a:p>
        </p:txBody>
      </p:sp>
      <p:sp>
        <p:nvSpPr>
          <p:cNvPr id="3091" name="Rectangle 19"/>
          <p:cNvSpPr>
            <a:spLocks/>
          </p:cNvSpPr>
          <p:nvPr/>
        </p:nvSpPr>
        <p:spPr bwMode="auto">
          <a:xfrm>
            <a:off x="685800" y="5562600"/>
            <a:ext cx="1193800" cy="3683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ANALYSIS</a:t>
            </a:r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rot="10800000" flipH="1">
            <a:off x="914400" y="3962400"/>
            <a:ext cx="0" cy="1600200"/>
          </a:xfrm>
          <a:prstGeom prst="line">
            <a:avLst/>
          </a:prstGeom>
          <a:noFill/>
          <a:ln w="63500">
            <a:solidFill>
              <a:srgbClr val="FF2712"/>
            </a:solidFill>
            <a:round/>
            <a:headEnd/>
            <a:tailEnd type="arrow" w="sm" len="sm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93" name="Rectangle 21"/>
          <p:cNvSpPr>
            <a:spLocks/>
          </p:cNvSpPr>
          <p:nvPr/>
        </p:nvSpPr>
        <p:spPr bwMode="auto">
          <a:xfrm>
            <a:off x="1219200" y="4724400"/>
            <a:ext cx="1587500" cy="635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r>
              <a:rPr lang="en-US" sz="1800" dirty="0">
                <a:solidFill>
                  <a:schemeClr val="tx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Propose new experiment</a:t>
            </a: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1524000" y="76200"/>
            <a:ext cx="76200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 Black" pitchFamily="34" charset="0"/>
                <a:sym typeface="Lucida Grande" charset="0"/>
              </a:rPr>
              <a:t>Workflow, Processing &amp; Viz.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Preliminary Findings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al_SC_Template_PP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General_SC_Template_PP07</Template>
  <TotalTime>1501</TotalTime>
  <Words>1057</Words>
  <Application>Microsoft Office PowerPoint</Application>
  <PresentationFormat>On-screen Show (4:3)</PresentationFormat>
  <Paragraphs>176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General_SC_Template_PP07</vt:lpstr>
      <vt:lpstr>Default Design</vt:lpstr>
      <vt:lpstr>5_Default Design</vt:lpstr>
      <vt:lpstr>Data and Communications in Basic Energy Sciences    Creating a Pathway for Scientific Discovery  A Workshop Co-sponsored by Basic Energy Sciences and Advanced Scientific Computing Research</vt:lpstr>
      <vt:lpstr>ASCR-BES Data Workshop  https://www.orau.gov/dataworkshop2011/default1.htm</vt:lpstr>
      <vt:lpstr>BES Scientific User Facilities:  Resources for Energy Research</vt:lpstr>
      <vt:lpstr>Broader Context</vt:lpstr>
      <vt:lpstr>Slide 5</vt:lpstr>
      <vt:lpstr>ASCR-BES Data Workshop - Participants, Observers &amp; Speakers -</vt:lpstr>
      <vt:lpstr>Break-out Sessions</vt:lpstr>
      <vt:lpstr>Poster Session</vt:lpstr>
      <vt:lpstr>Slide 9</vt:lpstr>
      <vt:lpstr>Slide 10</vt:lpstr>
      <vt:lpstr>Enabling Transformative Science</vt:lpstr>
      <vt:lpstr>… components seamlessly within experimental workflow. </vt:lpstr>
      <vt:lpstr>Move analysis to closer to experiment </vt:lpstr>
      <vt:lpstr>Match data management access and capabilities…</vt:lpstr>
      <vt:lpstr>Slide 15</vt:lpstr>
    </vt:vector>
  </TitlesOfParts>
  <Company>US Department of Energy (SC)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Science for Advanced Energy</dc:title>
  <dc:creator>hortlin</dc:creator>
  <cp:lastModifiedBy>Department of Energy</cp:lastModifiedBy>
  <cp:revision>177</cp:revision>
  <dcterms:created xsi:type="dcterms:W3CDTF">2009-11-16T12:47:45Z</dcterms:created>
  <dcterms:modified xsi:type="dcterms:W3CDTF">2011-11-01T00:12:07Z</dcterms:modified>
</cp:coreProperties>
</file>