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38FFC-9EAC-5A43-BB13-708CEDECD0E9}" type="datetimeFigureOut">
              <a:rPr lang="en-US" smtClean="0"/>
              <a:t>10/7/11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5D54D-6D18-EB41-A3C8-895EC403A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9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5D54D-6D18-EB41-A3C8-895EC403ABB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bit different than the</a:t>
            </a:r>
            <a:r>
              <a:rPr lang="en-US" baseline="0" dirty="0" smtClean="0"/>
              <a:t> way a lot of folks do things</a:t>
            </a:r>
          </a:p>
          <a:p>
            <a:endParaRPr lang="en-US" baseline="0" dirty="0" smtClean="0"/>
          </a:p>
          <a:p>
            <a:r>
              <a:rPr lang="en-US" dirty="0" smtClean="0"/>
              <a:t>Many</a:t>
            </a:r>
            <a:r>
              <a:rPr lang="en-US" baseline="0" dirty="0" smtClean="0"/>
              <a:t> collaborations are beyond the point where the default system and network configurations will work for data transfer.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Several groups at the ALS are adopting </a:t>
            </a:r>
            <a:r>
              <a:rPr lang="en-US" baseline="0" smtClean="0"/>
              <a:t>these techniques.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You wouldn’t expect to be able to use a supercomputer without investing some time in figuring out how to drive it – the same goes for high-performance data transfers.  Supercomputer centers have consultants to help you do that – so do networks (that’s us, the outreach group)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59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1966-0AAB-F747-BC61-AD29D05353D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301-5D67-A14E-82D9-6AEA2C5C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1966-0AAB-F747-BC61-AD29D05353D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301-5D67-A14E-82D9-6AEA2C5C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1966-0AAB-F747-BC61-AD29D05353D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301-5D67-A14E-82D9-6AEA2C5C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1966-0AAB-F747-BC61-AD29D05353D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301-5D67-A14E-82D9-6AEA2C5C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1966-0AAB-F747-BC61-AD29D05353D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301-5D67-A14E-82D9-6AEA2C5C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1966-0AAB-F747-BC61-AD29D05353D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301-5D67-A14E-82D9-6AEA2C5C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1966-0AAB-F747-BC61-AD29D05353D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301-5D67-A14E-82D9-6AEA2C5C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1966-0AAB-F747-BC61-AD29D05353D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301-5D67-A14E-82D9-6AEA2C5C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1966-0AAB-F747-BC61-AD29D05353D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301-5D67-A14E-82D9-6AEA2C5C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1966-0AAB-F747-BC61-AD29D05353D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301-5D67-A14E-82D9-6AEA2C5C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1966-0AAB-F747-BC61-AD29D05353D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301-5D67-A14E-82D9-6AEA2C5C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SCExSS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3301-5D67-A14E-82D9-6AEA2C5C5E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fasterdata.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/>
        </p:nvSpPr>
        <p:spPr bwMode="auto">
          <a:xfrm>
            <a:off x="324240" y="228600"/>
            <a:ext cx="844061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Calibri" charset="0"/>
              </a:rPr>
              <a:t>Dataflow Architecture for Data-Intensive Science</a:t>
            </a:r>
            <a:endParaRPr lang="en-US" sz="2400" dirty="0">
              <a:latin typeface="Calibri" charset="0"/>
            </a:endParaRP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315245" y="1208973"/>
            <a:ext cx="4092820" cy="471487"/>
          </a:xfrm>
          <a:prstGeom prst="rect">
            <a:avLst/>
          </a:prstGeom>
          <a:solidFill>
            <a:srgbClr val="002060">
              <a:alpha val="30196"/>
            </a:srgbClr>
          </a:solidFill>
          <a:ln w="3175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latin typeface="Calibri" charset="0"/>
              </a:rPr>
              <a:t>Key emerging </a:t>
            </a:r>
            <a:r>
              <a:rPr lang="en-US" sz="1600" b="1" dirty="0">
                <a:latin typeface="Calibri" charset="0"/>
              </a:rPr>
              <a:t>challenges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4736311" y="1718559"/>
            <a:ext cx="40195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600" b="1" dirty="0" smtClean="0">
                <a:latin typeface="Calibri" charset="0"/>
              </a:rPr>
              <a:t> A </a:t>
            </a:r>
            <a:r>
              <a:rPr lang="en-US" sz="1600" b="1" dirty="0" smtClean="0">
                <a:latin typeface="Calibri" charset="0"/>
              </a:rPr>
              <a:t>generalized, deployable mechanism for data </a:t>
            </a:r>
            <a:r>
              <a:rPr lang="en-US" sz="1600" b="1" dirty="0" smtClean="0">
                <a:latin typeface="Calibri" charset="0"/>
              </a:rPr>
              <a:t>movement with long-term support</a:t>
            </a:r>
            <a:endParaRPr lang="en-US" sz="1600" b="1" dirty="0" smtClean="0">
              <a:latin typeface="Calibri" charset="0"/>
            </a:endParaRPr>
          </a:p>
          <a:p>
            <a:pPr>
              <a:buFont typeface="Arial" charset="0"/>
              <a:buChar char="•"/>
            </a:pPr>
            <a:r>
              <a:rPr lang="en-US" sz="1600" b="1" dirty="0" smtClean="0">
                <a:latin typeface="Calibri" charset="0"/>
              </a:rPr>
              <a:t> </a:t>
            </a:r>
            <a:r>
              <a:rPr lang="en-US" sz="1600" b="1" dirty="0" smtClean="0">
                <a:latin typeface="Calibri" charset="0"/>
              </a:rPr>
              <a:t>The requirement here is hardening, packaging, and long-term support for tools that are widely used throughout DOE/SC</a:t>
            </a:r>
            <a:endParaRPr lang="en-US" sz="1600" b="1" dirty="0" smtClean="0">
              <a:latin typeface="Calibri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387049" y="1718559"/>
            <a:ext cx="39374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600" b="1" dirty="0" smtClean="0">
                <a:latin typeface="Calibri" charset="0"/>
              </a:rPr>
              <a:t> </a:t>
            </a:r>
            <a:r>
              <a:rPr lang="en-US" sz="1600" b="1" dirty="0" smtClean="0">
                <a:latin typeface="Calibri" charset="0"/>
              </a:rPr>
              <a:t>Much </a:t>
            </a:r>
            <a:r>
              <a:rPr lang="en-US" sz="1600" b="1" dirty="0" smtClean="0">
                <a:latin typeface="Calibri" charset="0"/>
              </a:rPr>
              <a:t>DOE</a:t>
            </a:r>
            <a:r>
              <a:rPr lang="en-US" sz="1600" b="1" dirty="0" smtClean="0">
                <a:latin typeface="Calibri" charset="0"/>
              </a:rPr>
              <a:t>-funded science will produce more data than can be analyzed </a:t>
            </a:r>
            <a:r>
              <a:rPr lang="en-US" sz="1600" b="1" dirty="0" smtClean="0">
                <a:latin typeface="Calibri" charset="0"/>
              </a:rPr>
              <a:t>without the deployment of </a:t>
            </a:r>
            <a:r>
              <a:rPr lang="en-US" sz="1600" b="1" dirty="0" smtClean="0">
                <a:latin typeface="Calibri" charset="0"/>
              </a:rPr>
              <a:t>better tools</a:t>
            </a:r>
          </a:p>
          <a:p>
            <a:pPr>
              <a:buFont typeface="Arial" charset="0"/>
              <a:buChar char="•"/>
            </a:pPr>
            <a:r>
              <a:rPr lang="en-US" sz="1600" b="1" dirty="0" smtClean="0">
                <a:latin typeface="Calibri" charset="0"/>
              </a:rPr>
              <a:t> Data </a:t>
            </a:r>
            <a:r>
              <a:rPr lang="en-US" sz="1600" b="1" dirty="0" smtClean="0">
                <a:latin typeface="Calibri" charset="0"/>
              </a:rPr>
              <a:t>production rates changing from GB to TB to PB on the time scale of a few </a:t>
            </a:r>
            <a:r>
              <a:rPr lang="en-US" sz="1600" b="1" dirty="0" smtClean="0">
                <a:latin typeface="Calibri" charset="0"/>
              </a:rPr>
              <a:t>years</a:t>
            </a:r>
          </a:p>
          <a:p>
            <a:pPr>
              <a:buFont typeface="Arial" charset="0"/>
              <a:buChar char="•"/>
            </a:pPr>
            <a:r>
              <a:rPr lang="en-US" sz="1600" b="1" dirty="0">
                <a:latin typeface="Calibri" charset="0"/>
              </a:rPr>
              <a:t> </a:t>
            </a:r>
            <a:r>
              <a:rPr lang="en-US" sz="1600" b="1" dirty="0" smtClean="0">
                <a:latin typeface="Calibri" charset="0"/>
              </a:rPr>
              <a:t>Data production and analysis will occur at different locations</a:t>
            </a:r>
            <a:endParaRPr lang="en-US" sz="1600" b="1" dirty="0" smtClean="0">
              <a:latin typeface="Calibri" charset="0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373861" y="4040028"/>
            <a:ext cx="401222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600" b="1" dirty="0" smtClean="0">
                <a:latin typeface="Calibri" charset="0"/>
              </a:rPr>
              <a:t> If data movement is tractable, analysis of that data can proceed – if data movement is not tractable, analysis (and therefore science) will be constrained</a:t>
            </a:r>
            <a:endParaRPr lang="en-US" sz="1600" b="1" dirty="0" smtClean="0">
              <a:latin typeface="Calibri" charset="0"/>
            </a:endParaRPr>
          </a:p>
          <a:p>
            <a:pPr>
              <a:buFont typeface="Arial" charset="0"/>
              <a:buChar char="•"/>
            </a:pPr>
            <a:r>
              <a:rPr lang="en-US" sz="1600" b="1" dirty="0" smtClean="0">
                <a:latin typeface="Calibri" charset="0"/>
              </a:rPr>
              <a:t> Tools must be deployable and usable</a:t>
            </a:r>
          </a:p>
          <a:p>
            <a:pPr>
              <a:buFont typeface="Arial" charset="0"/>
              <a:buChar char="•"/>
            </a:pPr>
            <a:r>
              <a:rPr lang="en-US" sz="1600" b="1" dirty="0">
                <a:latin typeface="Calibri" charset="0"/>
              </a:rPr>
              <a:t> </a:t>
            </a:r>
            <a:r>
              <a:rPr lang="en-US" sz="1600" b="1" dirty="0" smtClean="0">
                <a:latin typeface="Calibri" charset="0"/>
              </a:rPr>
              <a:t>Scientific productivity will be gated on data analysis in the future – data mobility, machine interfaces to data will be critical</a:t>
            </a:r>
            <a:endParaRPr lang="en-US" sz="1600" b="1" dirty="0" smtClean="0">
              <a:latin typeface="Calibri" charset="0"/>
            </a:endParaRPr>
          </a:p>
          <a:p>
            <a:endParaRPr lang="en-US" sz="1600" b="1" dirty="0" smtClean="0">
              <a:latin typeface="Calibri" charset="0"/>
            </a:endParaRPr>
          </a:p>
          <a:p>
            <a:pPr>
              <a:buFont typeface="Arial" charset="0"/>
              <a:buChar char="•"/>
            </a:pPr>
            <a:endParaRPr lang="en-US" sz="1600" b="1" dirty="0">
              <a:latin typeface="Calibri" charset="0"/>
            </a:endParaRPr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4699676" y="4065428"/>
            <a:ext cx="405618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600" b="1" dirty="0">
                <a:latin typeface="Calibri" charset="0"/>
              </a:rPr>
              <a:t> </a:t>
            </a:r>
            <a:r>
              <a:rPr lang="en-US" sz="1600" b="1" dirty="0" smtClean="0">
                <a:latin typeface="Calibri" charset="0"/>
              </a:rPr>
              <a:t>DOE’s investment in facilities will be </a:t>
            </a:r>
            <a:r>
              <a:rPr lang="en-US" sz="1600" b="1" dirty="0" smtClean="0">
                <a:latin typeface="Calibri" charset="0"/>
              </a:rPr>
              <a:t>underutilized unless this is addressed</a:t>
            </a:r>
            <a:endParaRPr lang="en-US" sz="1600" b="1" dirty="0" smtClean="0">
              <a:latin typeface="Calibri" charset="0"/>
            </a:endParaRPr>
          </a:p>
          <a:p>
            <a:pPr>
              <a:buFont typeface="Arial" charset="0"/>
              <a:buChar char="•"/>
            </a:pPr>
            <a:r>
              <a:rPr lang="en-US" sz="1600" b="1" dirty="0" smtClean="0">
                <a:latin typeface="Calibri" charset="0"/>
              </a:rPr>
              <a:t> A small number of common solutions will meet the majority of needs</a:t>
            </a:r>
          </a:p>
          <a:p>
            <a:pPr>
              <a:buFont typeface="Arial" charset="0"/>
              <a:buChar char="•"/>
            </a:pPr>
            <a:r>
              <a:rPr lang="en-US" sz="1600" b="1" dirty="0">
                <a:latin typeface="Calibri" charset="0"/>
              </a:rPr>
              <a:t> </a:t>
            </a:r>
            <a:r>
              <a:rPr lang="en-US" sz="1600" b="1" dirty="0" smtClean="0">
                <a:latin typeface="Calibri" charset="0"/>
              </a:rPr>
              <a:t>These solutions must be sustained such that they can be relied upon</a:t>
            </a:r>
            <a:endParaRPr lang="en-US" sz="1600" b="1" dirty="0" smtClean="0">
              <a:latin typeface="Calibri" charset="0"/>
            </a:endParaRPr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4676229" y="1223259"/>
            <a:ext cx="4092820" cy="457200"/>
          </a:xfrm>
          <a:prstGeom prst="rect">
            <a:avLst/>
          </a:prstGeom>
          <a:solidFill>
            <a:srgbClr val="002060">
              <a:alpha val="30196"/>
            </a:srgbClr>
          </a:solidFill>
          <a:ln w="3175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alibri" charset="0"/>
              </a:rPr>
              <a:t>Summary of research direction</a:t>
            </a:r>
          </a:p>
        </p:txBody>
      </p:sp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297231" y="3606639"/>
            <a:ext cx="4092820" cy="458788"/>
          </a:xfrm>
          <a:prstGeom prst="rect">
            <a:avLst/>
          </a:prstGeom>
          <a:solidFill>
            <a:srgbClr val="002060">
              <a:alpha val="30196"/>
            </a:srgbClr>
          </a:solidFill>
          <a:ln w="3175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latin typeface="Calibri" charset="0"/>
              </a:rPr>
              <a:t>Potential impact on </a:t>
            </a:r>
            <a:r>
              <a:rPr lang="en-US" sz="1600" b="1" dirty="0" smtClean="0">
                <a:latin typeface="Calibri" charset="0"/>
              </a:rPr>
              <a:t>software/systems</a:t>
            </a:r>
            <a:endParaRPr lang="en-US" sz="1600" b="1" dirty="0">
              <a:latin typeface="Calibri" charset="0"/>
            </a:endParaRPr>
          </a:p>
        </p:txBody>
      </p:sp>
      <p:sp>
        <p:nvSpPr>
          <p:cNvPr id="18444" name="Rectangle 10"/>
          <p:cNvSpPr>
            <a:spLocks noChangeArrowheads="1"/>
          </p:cNvSpPr>
          <p:nvPr/>
        </p:nvSpPr>
        <p:spPr bwMode="auto">
          <a:xfrm>
            <a:off x="4658215" y="3606639"/>
            <a:ext cx="4092820" cy="458788"/>
          </a:xfrm>
          <a:prstGeom prst="rect">
            <a:avLst/>
          </a:prstGeom>
          <a:solidFill>
            <a:srgbClr val="002060">
              <a:alpha val="30196"/>
            </a:srgbClr>
          </a:solidFill>
          <a:ln w="3175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latin typeface="Calibri" charset="0"/>
              </a:rPr>
              <a:t>Potential impact on</a:t>
            </a:r>
            <a:r>
              <a:rPr lang="en-US" sz="1600" b="1" dirty="0" smtClean="0">
                <a:latin typeface="Calibri" charset="0"/>
              </a:rPr>
              <a:t> science communities </a:t>
            </a:r>
          </a:p>
          <a:p>
            <a:pPr algn="ctr"/>
            <a:r>
              <a:rPr lang="en-US" sz="1600" b="1" dirty="0" smtClean="0">
                <a:latin typeface="Calibri" charset="0"/>
              </a:rPr>
              <a:t>or DOE capabilities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iddleware-arch-v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12" y="108079"/>
            <a:ext cx="8900791" cy="633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9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Data Transfer Trifecta: </a:t>
            </a:r>
            <a:br>
              <a:rPr lang="en-US" dirty="0" smtClean="0"/>
            </a:br>
            <a:r>
              <a:rPr lang="en-US" dirty="0" smtClean="0"/>
              <a:t>The “Science DMZ”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E274-2920-464F-BD83-825BA3315F3E}" type="datetime1">
              <a:rPr lang="en-US" smtClean="0"/>
              <a:pPr>
                <a:defRPr/>
              </a:pPr>
              <a:t>10/7/11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2DE2B-1862-AC46-8E34-76F2DE4B4D3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55520" y="1574801"/>
            <a:ext cx="2633711" cy="2528156"/>
            <a:chOff x="2875677" y="1600201"/>
            <a:chExt cx="2633711" cy="2528156"/>
          </a:xfrm>
        </p:grpSpPr>
        <p:sp>
          <p:nvSpPr>
            <p:cNvPr id="23" name="Freeform 22"/>
            <p:cNvSpPr/>
            <p:nvPr/>
          </p:nvSpPr>
          <p:spPr>
            <a:xfrm>
              <a:off x="2875677" y="1600201"/>
              <a:ext cx="2633711" cy="2528156"/>
            </a:xfrm>
            <a:custGeom>
              <a:avLst/>
              <a:gdLst>
                <a:gd name="connsiteX0" fmla="*/ 0 w 2438400"/>
                <a:gd name="connsiteY0" fmla="*/ 1219200 h 2438400"/>
                <a:gd name="connsiteX1" fmla="*/ 1219200 w 2438400"/>
                <a:gd name="connsiteY1" fmla="*/ 0 h 2438400"/>
                <a:gd name="connsiteX2" fmla="*/ 2438400 w 2438400"/>
                <a:gd name="connsiteY2" fmla="*/ 1219200 h 2438400"/>
                <a:gd name="connsiteX3" fmla="*/ 1219200 w 2438400"/>
                <a:gd name="connsiteY3" fmla="*/ 2438400 h 2438400"/>
                <a:gd name="connsiteX4" fmla="*/ 0 w 2438400"/>
                <a:gd name="connsiteY4" fmla="*/ 1219200 h 243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8400" h="2438400">
                  <a:moveTo>
                    <a:pt x="0" y="1219200"/>
                  </a:moveTo>
                  <a:cubicBezTo>
                    <a:pt x="0" y="545854"/>
                    <a:pt x="545854" y="0"/>
                    <a:pt x="1219200" y="0"/>
                  </a:cubicBezTo>
                  <a:cubicBezTo>
                    <a:pt x="1892546" y="0"/>
                    <a:pt x="2438400" y="545854"/>
                    <a:pt x="2438400" y="1219200"/>
                  </a:cubicBezTo>
                  <a:cubicBezTo>
                    <a:pt x="2438400" y="1892546"/>
                    <a:pt x="1892546" y="2438400"/>
                    <a:pt x="1219200" y="2438400"/>
                  </a:cubicBezTo>
                  <a:cubicBezTo>
                    <a:pt x="545854" y="2438400"/>
                    <a:pt x="0" y="1892546"/>
                    <a:pt x="0" y="1219200"/>
                  </a:cubicBez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25121" tIns="426720" rIns="325119" bIns="914400" numCol="1" spcCol="1270" anchor="ctr" anchorCtr="0">
              <a:noAutofit/>
            </a:bodyPr>
            <a:lstStyle/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kern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38501" y="2298700"/>
              <a:ext cx="193039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Dedicated Systems for Data Transfer</a:t>
              </a:r>
              <a:endParaRPr lang="en-US" sz="20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55156" y="1574801"/>
            <a:ext cx="2633711" cy="2528156"/>
            <a:chOff x="1638301" y="3364645"/>
            <a:chExt cx="2633711" cy="2528156"/>
          </a:xfrm>
        </p:grpSpPr>
        <p:sp>
          <p:nvSpPr>
            <p:cNvPr id="25" name="Freeform 24"/>
            <p:cNvSpPr/>
            <p:nvPr/>
          </p:nvSpPr>
          <p:spPr>
            <a:xfrm>
              <a:off x="1638301" y="3364645"/>
              <a:ext cx="2633711" cy="2528156"/>
            </a:xfrm>
            <a:custGeom>
              <a:avLst/>
              <a:gdLst>
                <a:gd name="connsiteX0" fmla="*/ 0 w 2438400"/>
                <a:gd name="connsiteY0" fmla="*/ 1219200 h 2438400"/>
                <a:gd name="connsiteX1" fmla="*/ 1219200 w 2438400"/>
                <a:gd name="connsiteY1" fmla="*/ 0 h 2438400"/>
                <a:gd name="connsiteX2" fmla="*/ 2438400 w 2438400"/>
                <a:gd name="connsiteY2" fmla="*/ 1219200 h 2438400"/>
                <a:gd name="connsiteX3" fmla="*/ 1219200 w 2438400"/>
                <a:gd name="connsiteY3" fmla="*/ 2438400 h 2438400"/>
                <a:gd name="connsiteX4" fmla="*/ 0 w 2438400"/>
                <a:gd name="connsiteY4" fmla="*/ 1219200 h 243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8400" h="2438400">
                  <a:moveTo>
                    <a:pt x="0" y="1219200"/>
                  </a:moveTo>
                  <a:cubicBezTo>
                    <a:pt x="0" y="545854"/>
                    <a:pt x="545854" y="0"/>
                    <a:pt x="1219200" y="0"/>
                  </a:cubicBezTo>
                  <a:cubicBezTo>
                    <a:pt x="1892546" y="0"/>
                    <a:pt x="2438400" y="545854"/>
                    <a:pt x="2438400" y="1219200"/>
                  </a:cubicBezTo>
                  <a:cubicBezTo>
                    <a:pt x="2438400" y="1892546"/>
                    <a:pt x="1892546" y="2438400"/>
                    <a:pt x="1219200" y="2438400"/>
                  </a:cubicBezTo>
                  <a:cubicBezTo>
                    <a:pt x="545854" y="2438400"/>
                    <a:pt x="0" y="1892546"/>
                    <a:pt x="0" y="1219200"/>
                  </a:cubicBez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29617" tIns="629920" rIns="745743" bIns="46736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kern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37478" y="4203699"/>
              <a:ext cx="19303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Network Architecture</a:t>
              </a:r>
              <a:endParaRPr lang="en-US" sz="20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63344" y="1625601"/>
            <a:ext cx="2633711" cy="2528156"/>
            <a:chOff x="3948446" y="3263045"/>
            <a:chExt cx="2633711" cy="2528156"/>
          </a:xfrm>
        </p:grpSpPr>
        <p:sp>
          <p:nvSpPr>
            <p:cNvPr id="24" name="Freeform 23"/>
            <p:cNvSpPr/>
            <p:nvPr/>
          </p:nvSpPr>
          <p:spPr>
            <a:xfrm>
              <a:off x="3948446" y="3263045"/>
              <a:ext cx="2633711" cy="2528156"/>
            </a:xfrm>
            <a:custGeom>
              <a:avLst/>
              <a:gdLst>
                <a:gd name="connsiteX0" fmla="*/ 0 w 2438400"/>
                <a:gd name="connsiteY0" fmla="*/ 1219200 h 2438400"/>
                <a:gd name="connsiteX1" fmla="*/ 1219200 w 2438400"/>
                <a:gd name="connsiteY1" fmla="*/ 0 h 2438400"/>
                <a:gd name="connsiteX2" fmla="*/ 2438400 w 2438400"/>
                <a:gd name="connsiteY2" fmla="*/ 1219200 h 2438400"/>
                <a:gd name="connsiteX3" fmla="*/ 1219200 w 2438400"/>
                <a:gd name="connsiteY3" fmla="*/ 2438400 h 2438400"/>
                <a:gd name="connsiteX4" fmla="*/ 0 w 2438400"/>
                <a:gd name="connsiteY4" fmla="*/ 1219200 h 243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8400" h="2438400">
                  <a:moveTo>
                    <a:pt x="0" y="1219200"/>
                  </a:moveTo>
                  <a:cubicBezTo>
                    <a:pt x="0" y="545854"/>
                    <a:pt x="545854" y="0"/>
                    <a:pt x="1219200" y="0"/>
                  </a:cubicBezTo>
                  <a:cubicBezTo>
                    <a:pt x="1892546" y="0"/>
                    <a:pt x="2438400" y="545854"/>
                    <a:pt x="2438400" y="1219200"/>
                  </a:cubicBezTo>
                  <a:cubicBezTo>
                    <a:pt x="2438400" y="1892546"/>
                    <a:pt x="1892546" y="2438400"/>
                    <a:pt x="1219200" y="2438400"/>
                  </a:cubicBezTo>
                  <a:cubicBezTo>
                    <a:pt x="545854" y="2438400"/>
                    <a:pt x="0" y="1892546"/>
                    <a:pt x="0" y="1219200"/>
                  </a:cubicBez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745744" tIns="629920" rIns="229616" bIns="46736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kern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14442" y="3987799"/>
              <a:ext cx="193039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Performance Testing &amp; Measurement</a:t>
              </a:r>
              <a:endParaRPr lang="en-US" sz="20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45356" y="4256898"/>
            <a:ext cx="22225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Data Transfer </a:t>
            </a:r>
            <a:r>
              <a:rPr lang="en-US" dirty="0" smtClean="0"/>
              <a:t>Node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High performance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Configured </a:t>
            </a:r>
            <a:r>
              <a:rPr lang="en-US" sz="1400" dirty="0"/>
              <a:t>for data transfer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Proper tools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0662" y="4267199"/>
            <a:ext cx="238163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Science DMZ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Dedicated location for DTN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Easy to deploy - no </a:t>
            </a:r>
            <a:r>
              <a:rPr lang="en-US" sz="1400" dirty="0"/>
              <a:t>need to redesign the whole network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Additional info:  </a:t>
            </a:r>
            <a:r>
              <a:rPr lang="en-US" sz="1400" dirty="0" smtClean="0">
                <a:hlinkClick r:id="rId3"/>
              </a:rPr>
              <a:t>http://fasterdata.es.net/</a:t>
            </a:r>
            <a:endParaRPr lang="en-US" sz="1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939274" y="4244198"/>
            <a:ext cx="2315726" cy="166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perfSONAR</a:t>
            </a:r>
            <a:r>
              <a:rPr lang="en-US" dirty="0" smtClean="0"/>
              <a:t>           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Enables fault isolation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Verify </a:t>
            </a:r>
            <a:r>
              <a:rPr lang="en-US" sz="1400" dirty="0"/>
              <a:t>correct operation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Widely </a:t>
            </a:r>
            <a:r>
              <a:rPr lang="en-US" sz="1400" dirty="0" smtClean="0"/>
              <a:t>deployed in ESnet and other networks, as well as sites and facilities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29726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15737</TotalTime>
  <Words>387</Words>
  <Application>Microsoft Macintosh PowerPoint</Application>
  <PresentationFormat>On-screen Show (4:3)</PresentationFormat>
  <Paragraphs>44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The Data Transfer Trifecta:  The “Science DMZ” Model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Skinner</dc:creator>
  <cp:lastModifiedBy>Eli Dart</cp:lastModifiedBy>
  <cp:revision>7</cp:revision>
  <dcterms:created xsi:type="dcterms:W3CDTF">2011-09-26T14:10:46Z</dcterms:created>
  <dcterms:modified xsi:type="dcterms:W3CDTF">2011-10-07T18:20:42Z</dcterms:modified>
</cp:coreProperties>
</file>