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19"/>
  </p:notesMasterIdLst>
  <p:handoutMasterIdLst>
    <p:handoutMasterId r:id="rId20"/>
  </p:handoutMasterIdLst>
  <p:sldIdLst>
    <p:sldId id="308" r:id="rId2"/>
    <p:sldId id="311" r:id="rId3"/>
    <p:sldId id="325" r:id="rId4"/>
    <p:sldId id="342" r:id="rId5"/>
    <p:sldId id="309" r:id="rId6"/>
    <p:sldId id="330" r:id="rId7"/>
    <p:sldId id="320" r:id="rId8"/>
    <p:sldId id="326" r:id="rId9"/>
    <p:sldId id="333" r:id="rId10"/>
    <p:sldId id="341" r:id="rId11"/>
    <p:sldId id="337" r:id="rId12"/>
    <p:sldId id="329" r:id="rId13"/>
    <p:sldId id="332" r:id="rId14"/>
    <p:sldId id="334" r:id="rId15"/>
    <p:sldId id="338" r:id="rId16"/>
    <p:sldId id="336" r:id="rId17"/>
    <p:sldId id="339" r:id="rId18"/>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2BF65"/>
    <a:srgbClr val="005C0F"/>
    <a:srgbClr val="FF0000"/>
    <a:srgbClr val="CCFFFF"/>
    <a:srgbClr val="285C00"/>
    <a:srgbClr val="135C00"/>
    <a:srgbClr val="004C00"/>
    <a:srgbClr val="007E00"/>
    <a:srgbClr val="FF5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603" autoAdjust="0"/>
    <p:restoredTop sz="94612" autoAdjust="0"/>
  </p:normalViewPr>
  <p:slideViewPr>
    <p:cSldViewPr snapToGrid="0">
      <p:cViewPr varScale="1">
        <p:scale>
          <a:sx n="74" d="100"/>
          <a:sy n="74" d="100"/>
        </p:scale>
        <p:origin x="-1632" y="-90"/>
      </p:cViewPr>
      <p:guideLst>
        <p:guide orient="horz" pos="507"/>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3" d="100"/>
          <a:sy n="83" d="100"/>
        </p:scale>
        <p:origin x="-22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eaLnBrk="1" hangingPunct="1">
              <a:defRPr sz="1200" b="0">
                <a:latin typeface="Arial" charset="0"/>
              </a:defRPr>
            </a:lvl1pPr>
          </a:lstStyle>
          <a:p>
            <a:pPr>
              <a:defRPr/>
            </a:pPr>
            <a:endParaRPr lang="en-US" dirty="0"/>
          </a:p>
        </p:txBody>
      </p:sp>
      <p:sp>
        <p:nvSpPr>
          <p:cNvPr id="104451"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eaLnBrk="1" hangingPunct="1">
              <a:defRPr sz="1200" b="0">
                <a:latin typeface="Arial" charset="0"/>
              </a:defRPr>
            </a:lvl1pPr>
          </a:lstStyle>
          <a:p>
            <a:pPr>
              <a:defRPr/>
            </a:pPr>
            <a:endParaRPr lang="en-US" dirty="0"/>
          </a:p>
        </p:txBody>
      </p:sp>
      <p:sp>
        <p:nvSpPr>
          <p:cNvPr id="104452"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eaLnBrk="1" hangingPunct="1">
              <a:defRPr sz="1200" b="0">
                <a:latin typeface="Arial" charset="0"/>
              </a:defRPr>
            </a:lvl1pPr>
          </a:lstStyle>
          <a:p>
            <a:pPr>
              <a:defRPr/>
            </a:pPr>
            <a:endParaRPr lang="en-US" dirty="0"/>
          </a:p>
        </p:txBody>
      </p:sp>
      <p:sp>
        <p:nvSpPr>
          <p:cNvPr id="104453"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eaLnBrk="1" hangingPunct="1">
              <a:defRPr sz="1200" b="0">
                <a:latin typeface="Arial" charset="0"/>
              </a:defRPr>
            </a:lvl1pPr>
          </a:lstStyle>
          <a:p>
            <a:pPr>
              <a:defRPr/>
            </a:pPr>
            <a:fld id="{9406410B-6320-4FEA-B6D7-8370B477C410}" type="slidenum">
              <a:rPr lang="en-US"/>
              <a:pPr>
                <a:defRPr/>
              </a:pPr>
              <a:t>‹#›</a:t>
            </a:fld>
            <a:endParaRPr lang="en-US" dirty="0"/>
          </a:p>
        </p:txBody>
      </p:sp>
    </p:spTree>
    <p:extLst>
      <p:ext uri="{BB962C8B-B14F-4D97-AF65-F5344CB8AC3E}">
        <p14:creationId xmlns:p14="http://schemas.microsoft.com/office/powerpoint/2010/main" val="1862829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lvl1pPr defTabSz="923925" eaLnBrk="1" hangingPunct="1">
              <a:defRPr sz="1200" b="0">
                <a:latin typeface="Arial" charset="0"/>
              </a:defRPr>
            </a:lvl1pPr>
          </a:lstStyle>
          <a:p>
            <a:pPr>
              <a:defRPr/>
            </a:pPr>
            <a:endParaRPr lang="en-US" dirty="0"/>
          </a:p>
        </p:txBody>
      </p:sp>
      <p:sp>
        <p:nvSpPr>
          <p:cNvPr id="75779"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lvl1pPr algn="r" defTabSz="923925" eaLnBrk="1" hangingPunct="1">
              <a:defRPr sz="1200" b="0">
                <a:latin typeface="Arial" charset="0"/>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466" tIns="46233" rIns="92466" bIns="462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2466" tIns="46233" rIns="92466" bIns="46233" numCol="1" anchor="b" anchorCtr="0" compatLnSpc="1">
            <a:prstTxWarp prst="textNoShape">
              <a:avLst/>
            </a:prstTxWarp>
          </a:bodyPr>
          <a:lstStyle>
            <a:lvl1pPr defTabSz="923925" eaLnBrk="1" hangingPunct="1">
              <a:defRPr sz="1200" b="0">
                <a:latin typeface="Arial" charset="0"/>
              </a:defRPr>
            </a:lvl1pPr>
          </a:lstStyle>
          <a:p>
            <a:pPr>
              <a:defRPr/>
            </a:pPr>
            <a:endParaRPr lang="en-US" dirty="0"/>
          </a:p>
        </p:txBody>
      </p:sp>
      <p:sp>
        <p:nvSpPr>
          <p:cNvPr id="75783"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2466" tIns="46233" rIns="92466" bIns="46233" numCol="1" anchor="b" anchorCtr="0" compatLnSpc="1">
            <a:prstTxWarp prst="textNoShape">
              <a:avLst/>
            </a:prstTxWarp>
          </a:bodyPr>
          <a:lstStyle>
            <a:lvl1pPr algn="r" defTabSz="923925" eaLnBrk="1" hangingPunct="1">
              <a:defRPr sz="1200" b="0">
                <a:latin typeface="Arial" charset="0"/>
              </a:defRPr>
            </a:lvl1pPr>
          </a:lstStyle>
          <a:p>
            <a:pPr>
              <a:defRPr/>
            </a:pPr>
            <a:fld id="{C7E0A286-C959-424E-9DEC-414E2D428A68}" type="slidenum">
              <a:rPr lang="en-US"/>
              <a:pPr>
                <a:defRPr/>
              </a:pPr>
              <a:t>‹#›</a:t>
            </a:fld>
            <a:endParaRPr lang="en-US" dirty="0"/>
          </a:p>
        </p:txBody>
      </p:sp>
    </p:spTree>
    <p:extLst>
      <p:ext uri="{BB962C8B-B14F-4D97-AF65-F5344CB8AC3E}">
        <p14:creationId xmlns:p14="http://schemas.microsoft.com/office/powerpoint/2010/main" val="87330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7E0A286-C959-424E-9DEC-414E2D428A68}"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3F8E332-E9F4-4760-BE70-5CCAB7A9156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BCE378B-B32E-4D7A-86EB-80AEF368C67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9BECF68-9163-47B3-8ED4-8248FC3E9AE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70000"/>
            <a:ext cx="8229600" cy="5199063"/>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BE44C0E8-29F5-4569-8053-2B08CC8498F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165725" cy="723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7E5B7A3-3908-4096-862A-A601C4D3C33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01BB699-D31D-45EE-9A94-F6DF9C7B976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439CF01-E988-4F62-BB59-A62EC008D7E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8DDC165-C6AC-420B-99E4-F73D6BCA1FD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263155B-6782-433D-9ED5-9B80FC3996E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F6E965D-3DE9-4685-8E61-E4EA334131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223F5AA-32D9-4456-994B-96139B110FD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9E6BB5F-D1C5-4797-8368-1243C9C4453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BAEA798-1964-43F9-9374-8AA30BFEDA0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4" name="Rectangle 6"/>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9D7FD420-4EB2-4F3B-B8C7-2DC82A3D0D19}" type="slidenum">
              <a:rPr lang="en-US"/>
              <a:pPr>
                <a:defRPr/>
              </a:pPr>
              <a:t>‹#›</a:t>
            </a:fld>
            <a:endParaRPr lang="en-US" dirty="0"/>
          </a:p>
        </p:txBody>
      </p:sp>
      <p:sp>
        <p:nvSpPr>
          <p:cNvPr id="63496" name="Rectangle 8"/>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hangingPunct="0">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1030" name="Picture 9" descr="New_DOE_Logo_Color_042808"/>
          <p:cNvPicPr>
            <a:picLocks noChangeAspect="1" noChangeArrowheads="1"/>
          </p:cNvPicPr>
          <p:nvPr/>
        </p:nvPicPr>
        <p:blipFill>
          <a:blip r:embed="rId15" cstate="print"/>
          <a:srcRect/>
          <a:stretch>
            <a:fillRect/>
          </a:stretch>
        </p:blipFill>
        <p:spPr bwMode="auto">
          <a:xfrm>
            <a:off x="161925" y="171450"/>
            <a:ext cx="2563813" cy="646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3" r:id="rId1"/>
    <p:sldLayoutId id="2147483702"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93" r:id="rId11"/>
    <p:sldLayoutId id="2147483692" r:id="rId12"/>
    <p:sldLayoutId id="2147483691" r:id="rId13"/>
  </p:sldLayoutIdLst>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xascaleresearch.labworks.org/ascrOct2011/uploads/dataforms/C_OPH_SNL_ExaCT_111007.pdf" TargetMode="External"/><Relationship Id="rId2" Type="http://schemas.openxmlformats.org/officeDocument/2006/relationships/hyperlink" Target="http://exascaleresearch.labworks.org/ascrOct2011/uploads/dataforms/C_OPH_ANL_CESAR_111003.pdf" TargetMode="External"/><Relationship Id="rId1" Type="http://schemas.openxmlformats.org/officeDocument/2006/relationships/slideLayout" Target="../slideLayouts/slideLayout2.xml"/><Relationship Id="rId4" Type="http://schemas.openxmlformats.org/officeDocument/2006/relationships/hyperlink" Target="http://exascaleresearch.labworks.org/ascrOct2011/uploads/dataforms/C_OPH_LANL_ExMatEx_111007.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hyperlink" Target="http://science.energy.gov/ascr/news-and-resources/workshops-and-conferences/grand-challenges/" TargetMode="Externa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01BB699-D31D-45EE-9A94-F6DF9C7B9767}" type="slidenum">
              <a:rPr lang="en-US" smtClean="0"/>
              <a:pPr>
                <a:defRPr/>
              </a:pPr>
              <a:t>1</a:t>
            </a:fld>
            <a:endParaRPr lang="en-US" dirty="0"/>
          </a:p>
        </p:txBody>
      </p:sp>
      <p:sp>
        <p:nvSpPr>
          <p:cNvPr id="5" name="Title 1"/>
          <p:cNvSpPr txBox="1">
            <a:spLocks/>
          </p:cNvSpPr>
          <p:nvPr/>
        </p:nvSpPr>
        <p:spPr bwMode="auto">
          <a:xfrm>
            <a:off x="523875" y="1000125"/>
            <a:ext cx="8153400" cy="548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Extreme-Scale Scientific Collaboration Workshop</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kern="0" dirty="0" smtClean="0">
                <a:effectLst>
                  <a:outerShdw blurRad="38100" dist="38100" dir="2700000" algn="tl">
                    <a:srgbClr val="C0C0C0"/>
                  </a:outerShdw>
                </a:effectLst>
                <a:latin typeface="+mj-lt"/>
                <a:ea typeface="+mj-ea"/>
                <a:cs typeface="+mj-cs"/>
              </a:rPr>
              <a:t>December 6-7, 2011, Rockville, Maryland</a:t>
            </a:r>
            <a:endParaRPr kumimoji="0" lang="en-US" sz="200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Next-Generation Networks</a:t>
            </a:r>
            <a:r>
              <a:rPr kumimoji="0" lang="en-US" sz="2000" i="0"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for Science  Research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i="0"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Program Update</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800" b="0" kern="0" dirty="0" smtClean="0">
              <a:effectLst>
                <a:outerShdw blurRad="38100" dist="38100" dir="2700000" algn="tl">
                  <a:srgbClr val="C0C0C0"/>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b="0" u="sng" kern="0" baseline="0" dirty="0" smtClean="0">
                <a:effectLst>
                  <a:outerShdw blurRad="38100" dist="38100" dir="2700000" algn="tl">
                    <a:srgbClr val="C0C0C0"/>
                  </a:outerShdw>
                </a:effectLst>
                <a:latin typeface="+mj-lt"/>
                <a:ea typeface="+mj-ea"/>
                <a:cs typeface="+mj-cs"/>
              </a:rPr>
              <a:t>Program Managers</a:t>
            </a:r>
          </a:p>
          <a:p>
            <a:pPr marL="0" marR="0" lvl="0" indent="0" algn="ctr" defTabSz="914400" rtl="0" eaLnBrk="0" fontAlgn="base" latinLnBrk="0" hangingPunct="0">
              <a:lnSpc>
                <a:spcPct val="100000"/>
              </a:lnSpc>
              <a:spcBef>
                <a:spcPct val="0"/>
              </a:spcBef>
              <a:spcAft>
                <a:spcPct val="0"/>
              </a:spcAft>
              <a:buClrTx/>
              <a:buSzTx/>
              <a:tabLst/>
              <a:defRPr/>
            </a:pPr>
            <a:r>
              <a:rPr lang="en-US" sz="1200" b="0" kern="0" dirty="0" smtClean="0">
                <a:effectLst>
                  <a:outerShdw blurRad="38100" dist="38100" dir="2700000" algn="tl">
                    <a:srgbClr val="C0C0C0"/>
                  </a:outerShdw>
                </a:effectLst>
                <a:latin typeface="+mj-lt"/>
                <a:ea typeface="+mj-ea"/>
                <a:cs typeface="+mj-cs"/>
              </a:rPr>
              <a:t>Richard Carlson,</a:t>
            </a:r>
            <a:r>
              <a:rPr lang="en-US" sz="1200" b="0" kern="0" baseline="0" dirty="0" smtClean="0">
                <a:effectLst>
                  <a:outerShdw blurRad="38100" dist="38100" dir="2700000" algn="tl">
                    <a:srgbClr val="C0C0C0"/>
                  </a:outerShdw>
                </a:effectLst>
                <a:latin typeface="+mj-lt"/>
                <a:ea typeface="+mj-ea"/>
                <a:cs typeface="+mj-cs"/>
              </a:rPr>
              <a:t> </a:t>
            </a:r>
          </a:p>
          <a:p>
            <a:pPr marL="0" marR="0" lvl="0" indent="0" algn="ctr" defTabSz="914400" rtl="0" eaLnBrk="0" fontAlgn="base" latinLnBrk="0" hangingPunct="0">
              <a:lnSpc>
                <a:spcPct val="100000"/>
              </a:lnSpc>
              <a:spcBef>
                <a:spcPct val="0"/>
              </a:spcBef>
              <a:spcAft>
                <a:spcPct val="0"/>
              </a:spcAft>
              <a:buClrTx/>
              <a:buSzTx/>
              <a:tabLst/>
              <a:defRPr/>
            </a:pPr>
            <a:r>
              <a:rPr lang="en-US" sz="1200" b="0" kern="0" dirty="0" smtClean="0">
                <a:effectLst>
                  <a:outerShdw blurRad="38100" dist="38100" dir="2700000" algn="tl">
                    <a:srgbClr val="C0C0C0"/>
                  </a:outerShdw>
                </a:effectLst>
                <a:latin typeface="+mj-lt"/>
                <a:ea typeface="+mj-ea"/>
                <a:cs typeface="+mj-cs"/>
              </a:rPr>
              <a:t>T</a:t>
            </a:r>
            <a:r>
              <a:rPr lang="en-US" sz="1200" b="0" kern="0" baseline="0" dirty="0" smtClean="0">
                <a:effectLst>
                  <a:outerShdw blurRad="38100" dist="38100" dir="2700000" algn="tl">
                    <a:srgbClr val="C0C0C0"/>
                  </a:outerShdw>
                </a:effectLst>
                <a:latin typeface="+mj-lt"/>
                <a:ea typeface="+mj-ea"/>
                <a:cs typeface="+mj-cs"/>
              </a:rPr>
              <a:t>homas</a:t>
            </a:r>
            <a:r>
              <a:rPr lang="en-US" sz="1200" b="0" kern="0" dirty="0" smtClean="0">
                <a:effectLst>
                  <a:outerShdw blurRad="38100" dist="38100" dir="2700000" algn="tl">
                    <a:srgbClr val="C0C0C0"/>
                  </a:outerShdw>
                </a:effectLst>
                <a:latin typeface="+mj-lt"/>
                <a:ea typeface="+mj-ea"/>
                <a:cs typeface="+mj-cs"/>
              </a:rPr>
              <a:t> Ndousse-Fetter, PhD</a:t>
            </a:r>
            <a:endParaRPr lang="en-US" sz="1200" b="0" kern="0" baseline="0" dirty="0" smtClean="0">
              <a:effectLst>
                <a:outerShdw blurRad="38100" dist="38100" dir="2700000" algn="tl">
                  <a:srgbClr val="C0C0C0"/>
                </a:outerShdw>
              </a:effectLst>
              <a:latin typeface="+mj-lt"/>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7" name="Rectangle 6"/>
          <p:cNvSpPr/>
          <p:nvPr/>
        </p:nvSpPr>
        <p:spPr bwMode="auto">
          <a:xfrm>
            <a:off x="0" y="762000"/>
            <a:ext cx="9144000" cy="723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71450"/>
            <a:ext cx="6134100" cy="723900"/>
          </a:xfrm>
        </p:spPr>
        <p:txBody>
          <a:bodyPr/>
          <a:lstStyle/>
          <a:p>
            <a:r>
              <a:rPr lang="en-US" sz="2000" dirty="0" smtClean="0">
                <a:latin typeface="Arial" pitchFamily="34" charset="0"/>
                <a:cs typeface="Arial" pitchFamily="34" charset="0"/>
              </a:rPr>
              <a:t>Scientific Grand Challenge Workshops were held starting late 2008</a:t>
            </a:r>
            <a:endParaRPr lang="en-US" dirty="0"/>
          </a:p>
        </p:txBody>
      </p:sp>
      <p:sp>
        <p:nvSpPr>
          <p:cNvPr id="4" name="Slide Number Placeholder 3"/>
          <p:cNvSpPr>
            <a:spLocks noGrp="1"/>
          </p:cNvSpPr>
          <p:nvPr>
            <p:ph type="sldNum" sz="quarter" idx="10"/>
          </p:nvPr>
        </p:nvSpPr>
        <p:spPr/>
        <p:txBody>
          <a:bodyPr/>
          <a:lstStyle/>
          <a:p>
            <a:pPr>
              <a:defRPr/>
            </a:pPr>
            <a:fld id="{A01BB699-D31D-45EE-9A94-F6DF9C7B9767}" type="slidenum">
              <a:rPr lang="en-US" smtClean="0"/>
              <a:pPr>
                <a:defRPr/>
              </a:pPr>
              <a:t>10</a:t>
            </a:fld>
            <a:endParaRPr lang="en-US" dirty="0"/>
          </a:p>
        </p:txBody>
      </p:sp>
      <p:sp>
        <p:nvSpPr>
          <p:cNvPr id="5" name="Content Placeholder 4"/>
          <p:cNvSpPr>
            <a:spLocks noGrp="1"/>
          </p:cNvSpPr>
          <p:nvPr>
            <p:ph idx="1"/>
          </p:nvPr>
        </p:nvSpPr>
        <p:spPr>
          <a:xfrm>
            <a:off x="400049" y="1057275"/>
            <a:ext cx="8353425" cy="5800725"/>
          </a:xfrm>
        </p:spPr>
        <p:txBody>
          <a:bodyPr/>
          <a:lstStyle/>
          <a:p>
            <a:pPr>
              <a:buNone/>
            </a:pPr>
            <a:r>
              <a:rPr lang="en-US" sz="1600" dirty="0" smtClean="0">
                <a:solidFill>
                  <a:srgbClr val="0000FF"/>
                </a:solidFill>
              </a:rPr>
              <a:t>Computer Science Program</a:t>
            </a:r>
          </a:p>
          <a:p>
            <a:pPr>
              <a:buFont typeface="Wingdings" pitchFamily="2" charset="2"/>
              <a:buChar char="ü"/>
            </a:pPr>
            <a:r>
              <a:rPr lang="en-US" sz="1200" dirty="0" smtClean="0">
                <a:latin typeface="+mj-lt"/>
              </a:rPr>
              <a:t>Advanced Architectures and Critical Technologies for </a:t>
            </a:r>
            <a:r>
              <a:rPr lang="en-US" sz="1200" dirty="0" smtClean="0">
                <a:solidFill>
                  <a:srgbClr val="FF0000"/>
                </a:solidFill>
                <a:latin typeface="+mj-lt"/>
              </a:rPr>
              <a:t>Exascale</a:t>
            </a:r>
            <a:r>
              <a:rPr lang="en-US" sz="1200" dirty="0" smtClean="0">
                <a:latin typeface="+mj-lt"/>
              </a:rPr>
              <a:t> Computing (2010)</a:t>
            </a:r>
          </a:p>
          <a:p>
            <a:pPr>
              <a:buFont typeface="Wingdings" pitchFamily="2" charset="2"/>
              <a:buChar char="ü"/>
            </a:pPr>
            <a:r>
              <a:rPr lang="en-US" sz="1200" dirty="0" smtClean="0">
                <a:latin typeface="+mj-lt"/>
              </a:rPr>
              <a:t>Scientific Data Management and Analysis at </a:t>
            </a:r>
            <a:r>
              <a:rPr lang="en-US" sz="1200" dirty="0" smtClean="0">
                <a:solidFill>
                  <a:srgbClr val="FF0000"/>
                </a:solidFill>
                <a:latin typeface="+mj-lt"/>
              </a:rPr>
              <a:t>Extreme</a:t>
            </a:r>
            <a:r>
              <a:rPr lang="en-US" sz="1200" dirty="0" smtClean="0">
                <a:latin typeface="+mj-lt"/>
              </a:rPr>
              <a:t> Scale (2010)</a:t>
            </a:r>
          </a:p>
          <a:p>
            <a:pPr>
              <a:buFont typeface="Wingdings" pitchFamily="2" charset="2"/>
              <a:buChar char="ü"/>
            </a:pPr>
            <a:r>
              <a:rPr lang="en-US" sz="1200" dirty="0" smtClean="0">
                <a:solidFill>
                  <a:srgbClr val="FF0000"/>
                </a:solidFill>
                <a:latin typeface="+mj-lt"/>
              </a:rPr>
              <a:t>X-Stack-1: </a:t>
            </a:r>
            <a:r>
              <a:rPr lang="en-US" sz="1200" dirty="0">
                <a:latin typeface="+mj-lt"/>
              </a:rPr>
              <a:t>S</a:t>
            </a:r>
            <a:r>
              <a:rPr lang="en-US" sz="1200" dirty="0" smtClean="0">
                <a:latin typeface="+mj-lt"/>
              </a:rPr>
              <a:t>oftware </a:t>
            </a:r>
            <a:r>
              <a:rPr lang="en-US" sz="1200" dirty="0">
                <a:latin typeface="+mj-lt"/>
              </a:rPr>
              <a:t>S</a:t>
            </a:r>
            <a:r>
              <a:rPr lang="en-US" sz="1200" dirty="0" smtClean="0">
                <a:latin typeface="+mj-lt"/>
              </a:rPr>
              <a:t>tack for Extreme </a:t>
            </a:r>
            <a:r>
              <a:rPr lang="en-US" sz="1200" dirty="0">
                <a:latin typeface="+mj-lt"/>
              </a:rPr>
              <a:t>S</a:t>
            </a:r>
            <a:r>
              <a:rPr lang="en-US" sz="1200" dirty="0" smtClean="0">
                <a:latin typeface="+mj-lt"/>
              </a:rPr>
              <a:t>cale </a:t>
            </a:r>
            <a:r>
              <a:rPr lang="en-US" sz="1200" dirty="0">
                <a:latin typeface="+mj-lt"/>
              </a:rPr>
              <a:t>S</a:t>
            </a:r>
            <a:r>
              <a:rPr lang="en-US" sz="1200" dirty="0" smtClean="0">
                <a:latin typeface="+mj-lt"/>
              </a:rPr>
              <a:t>cientific </a:t>
            </a:r>
            <a:r>
              <a:rPr lang="en-US" sz="1200" dirty="0">
                <a:latin typeface="+mj-lt"/>
              </a:rPr>
              <a:t>C</a:t>
            </a:r>
            <a:r>
              <a:rPr lang="en-US" sz="1200" dirty="0" smtClean="0">
                <a:latin typeface="+mj-lt"/>
              </a:rPr>
              <a:t>omputing (2010)</a:t>
            </a:r>
          </a:p>
          <a:p>
            <a:r>
              <a:rPr lang="en-US" sz="1200" dirty="0" smtClean="0">
                <a:solidFill>
                  <a:srgbClr val="FF0000"/>
                </a:solidFill>
                <a:latin typeface="+mj-lt"/>
              </a:rPr>
              <a:t>X-Stack-2</a:t>
            </a:r>
            <a:r>
              <a:rPr lang="en-US" sz="1200" dirty="0" smtClean="0">
                <a:latin typeface="+mj-lt"/>
              </a:rPr>
              <a:t>:  Programming Challenges, Runtime Systems, and Tools (2012)</a:t>
            </a:r>
            <a:endParaRPr lang="en-US" sz="1600" dirty="0" smtClean="0">
              <a:latin typeface="+mj-lt"/>
            </a:endParaRPr>
          </a:p>
          <a:p>
            <a:pPr>
              <a:buNone/>
            </a:pPr>
            <a:r>
              <a:rPr lang="en-US" sz="1600" dirty="0" smtClean="0">
                <a:solidFill>
                  <a:srgbClr val="0000FF"/>
                </a:solidFill>
                <a:latin typeface="+mj-lt"/>
              </a:rPr>
              <a:t>Applied Mathematic Program</a:t>
            </a:r>
          </a:p>
          <a:p>
            <a:r>
              <a:rPr lang="en-US" sz="1200" dirty="0" smtClean="0">
                <a:latin typeface="+mj-lt"/>
              </a:rPr>
              <a:t>Mathematics for Analysis of Petascale Data</a:t>
            </a:r>
          </a:p>
          <a:p>
            <a:pPr>
              <a:buFont typeface="Wingdings" pitchFamily="2" charset="2"/>
              <a:buChar char="ü"/>
            </a:pPr>
            <a:r>
              <a:rPr lang="en-US" sz="1200" dirty="0" smtClean="0">
                <a:latin typeface="+mj-lt"/>
              </a:rPr>
              <a:t>Joint CS/Math Institutes</a:t>
            </a:r>
          </a:p>
          <a:p>
            <a:pPr>
              <a:buFont typeface="Wingdings" pitchFamily="2" charset="2"/>
              <a:buChar char="ü"/>
            </a:pPr>
            <a:r>
              <a:rPr lang="en-US" sz="1200" dirty="0" smtClean="0">
                <a:latin typeface="+mj-lt"/>
              </a:rPr>
              <a:t>Advancing Uncertainty Quantification (UQ) in Modeling, Simulation, &amp; Analysis of Complex Systems*</a:t>
            </a:r>
            <a:r>
              <a:rPr lang="en-US" sz="1600" dirty="0" smtClean="0">
                <a:latin typeface="+mj-lt"/>
              </a:rPr>
              <a:t> </a:t>
            </a:r>
          </a:p>
          <a:p>
            <a:pPr>
              <a:buNone/>
            </a:pPr>
            <a:r>
              <a:rPr lang="en-US" sz="1600" dirty="0" smtClean="0">
                <a:solidFill>
                  <a:srgbClr val="0000FF"/>
                </a:solidFill>
                <a:latin typeface="+mj-lt"/>
              </a:rPr>
              <a:t>Scientific Discovery through Advanced Computing Program</a:t>
            </a:r>
          </a:p>
          <a:p>
            <a:pPr>
              <a:buFont typeface="Wingdings" pitchFamily="2" charset="2"/>
              <a:buChar char="ü"/>
            </a:pPr>
            <a:r>
              <a:rPr lang="en-US" sz="1200" dirty="0" smtClean="0">
                <a:solidFill>
                  <a:srgbClr val="FF0000"/>
                </a:solidFill>
                <a:latin typeface="+mj-lt"/>
                <a:cs typeface="Arial" pitchFamily="34" charset="0"/>
              </a:rPr>
              <a:t>Co-Design </a:t>
            </a:r>
            <a:r>
              <a:rPr lang="en-US" sz="1200" dirty="0" smtClean="0">
                <a:latin typeface="+mj-lt"/>
                <a:cs typeface="Arial" pitchFamily="34" charset="0"/>
              </a:rPr>
              <a:t> (</a:t>
            </a:r>
          </a:p>
          <a:p>
            <a:pPr>
              <a:buFont typeface="Wingdings" pitchFamily="2" charset="2"/>
              <a:buChar char="ü"/>
            </a:pPr>
            <a:r>
              <a:rPr lang="en-US" sz="1200" dirty="0" smtClean="0">
                <a:latin typeface="+mj-lt"/>
                <a:cs typeface="Arial" pitchFamily="34" charset="0"/>
              </a:rPr>
              <a:t>SciDAC-3 Institutes - ASCR</a:t>
            </a:r>
          </a:p>
          <a:p>
            <a:r>
              <a:rPr lang="en-US" sz="1200" dirty="0" smtClean="0">
                <a:latin typeface="+mj-lt"/>
                <a:cs typeface="Arial" pitchFamily="34" charset="0"/>
              </a:rPr>
              <a:t>SciDAC-3 Institutes: Scientific Data Management &amp; Vis – ASCR  </a:t>
            </a:r>
            <a:r>
              <a:rPr lang="en-US" sz="1200" dirty="0" smtClean="0">
                <a:latin typeface="+mj-lt"/>
              </a:rPr>
              <a:t>(2012)</a:t>
            </a:r>
            <a:endParaRPr lang="en-US" sz="1200" dirty="0" smtClean="0">
              <a:latin typeface="+mj-lt"/>
              <a:cs typeface="Arial" pitchFamily="34" charset="0"/>
            </a:endParaRPr>
          </a:p>
          <a:p>
            <a:r>
              <a:rPr lang="en-US" sz="1200" dirty="0" smtClean="0">
                <a:latin typeface="+mj-lt"/>
                <a:cs typeface="Arial" pitchFamily="34" charset="0"/>
              </a:rPr>
              <a:t>SCiDAC-3 SAP: Fusion Energy Science – Scientific Application Partnerships  </a:t>
            </a:r>
            <a:r>
              <a:rPr lang="en-US" sz="1200" dirty="0" smtClean="0">
                <a:latin typeface="+mj-lt"/>
              </a:rPr>
              <a:t>(2012)</a:t>
            </a:r>
            <a:endParaRPr lang="en-US" sz="1200" dirty="0" smtClean="0">
              <a:latin typeface="+mj-lt"/>
              <a:cs typeface="Arial" pitchFamily="34" charset="0"/>
            </a:endParaRPr>
          </a:p>
          <a:p>
            <a:r>
              <a:rPr lang="en-US" sz="1200" dirty="0" smtClean="0">
                <a:latin typeface="+mj-lt"/>
                <a:cs typeface="Arial" pitchFamily="34" charset="0"/>
              </a:rPr>
              <a:t>SCiDAC-3 SAP: High Energy Physics – HEP </a:t>
            </a:r>
            <a:r>
              <a:rPr lang="en-US" sz="1200" dirty="0" smtClean="0">
                <a:latin typeface="+mj-lt"/>
              </a:rPr>
              <a:t>(2012)</a:t>
            </a:r>
            <a:endParaRPr lang="en-US" sz="1200" dirty="0" smtClean="0">
              <a:latin typeface="+mj-lt"/>
              <a:cs typeface="Arial" pitchFamily="34" charset="0"/>
            </a:endParaRPr>
          </a:p>
          <a:p>
            <a:r>
              <a:rPr lang="en-US" sz="1200" dirty="0" smtClean="0">
                <a:latin typeface="+mj-lt"/>
                <a:cs typeface="Arial" pitchFamily="34" charset="0"/>
              </a:rPr>
              <a:t>SCiDAC-3 SAP: Nuclear Physics - NP</a:t>
            </a:r>
          </a:p>
          <a:p>
            <a:r>
              <a:rPr lang="en-US" sz="1200" dirty="0" smtClean="0">
                <a:latin typeface="+mj-lt"/>
                <a:cs typeface="Arial" pitchFamily="34" charset="0"/>
              </a:rPr>
              <a:t>SCiDAC-3 SAP: Earth Systems Science – BER  </a:t>
            </a:r>
            <a:r>
              <a:rPr lang="en-US" sz="1200" dirty="0" smtClean="0">
                <a:latin typeface="+mj-lt"/>
              </a:rPr>
              <a:t>(2012)</a:t>
            </a:r>
            <a:endParaRPr lang="en-US" sz="1200" dirty="0" smtClean="0">
              <a:latin typeface="+mj-lt"/>
              <a:cs typeface="Arial" pitchFamily="34" charset="0"/>
            </a:endParaRPr>
          </a:p>
          <a:p>
            <a:r>
              <a:rPr lang="en-US" sz="1200" dirty="0" smtClean="0">
                <a:latin typeface="+mj-lt"/>
                <a:cs typeface="Arial" pitchFamily="34" charset="0"/>
              </a:rPr>
              <a:t>SCiDAC-3 SAP: Material and Chemical Sciences – BES </a:t>
            </a:r>
            <a:r>
              <a:rPr lang="en-US" sz="1200" dirty="0" smtClean="0">
                <a:latin typeface="+mj-lt"/>
              </a:rPr>
              <a:t>(2012)</a:t>
            </a:r>
            <a:endParaRPr lang="en-US" sz="1200" dirty="0" smtClean="0">
              <a:latin typeface="+mj-lt"/>
              <a:cs typeface="Arial" pitchFamily="34" charset="0"/>
            </a:endParaRPr>
          </a:p>
          <a:p>
            <a:pPr>
              <a:buNone/>
            </a:pPr>
            <a:r>
              <a:rPr lang="en-US" sz="1400" dirty="0" smtClean="0">
                <a:solidFill>
                  <a:srgbClr val="0000FF"/>
                </a:solidFill>
                <a:latin typeface="+mj-lt"/>
                <a:cs typeface="Arial" pitchFamily="34" charset="0"/>
              </a:rPr>
              <a:t>Next-Generation Networks for Science Program</a:t>
            </a:r>
          </a:p>
          <a:p>
            <a:pPr>
              <a:buFont typeface="Wingdings" pitchFamily="2" charset="2"/>
              <a:buChar char="ü"/>
            </a:pPr>
            <a:r>
              <a:rPr lang="en-US" sz="1200" dirty="0" smtClean="0">
                <a:solidFill>
                  <a:srgbClr val="FF0000"/>
                </a:solidFill>
                <a:latin typeface="Arial" pitchFamily="34" charset="0"/>
                <a:cs typeface="Arial" pitchFamily="34" charset="0"/>
              </a:rPr>
              <a:t>Terabit </a:t>
            </a:r>
            <a:r>
              <a:rPr lang="en-US" sz="1200" dirty="0" smtClean="0">
                <a:latin typeface="Arial" pitchFamily="34" charset="0"/>
                <a:cs typeface="Arial" pitchFamily="34" charset="0"/>
              </a:rPr>
              <a:t>Networks for Extreme-Scale Science (2011) </a:t>
            </a:r>
          </a:p>
          <a:p>
            <a:pPr>
              <a:buFont typeface="Wingdings" pitchFamily="2" charset="2"/>
              <a:buChar char="ü"/>
            </a:pPr>
            <a:endParaRPr lang="en-US" sz="1200" dirty="0" smtClean="0">
              <a:latin typeface="Arial" pitchFamily="34" charset="0"/>
              <a:cs typeface="Arial" pitchFamily="34" charset="0"/>
            </a:endParaRPr>
          </a:p>
          <a:p>
            <a:pPr>
              <a:buNone/>
            </a:pPr>
            <a:r>
              <a:rPr lang="en-US" sz="1200" i="1" dirty="0" smtClean="0">
                <a:solidFill>
                  <a:srgbClr val="0000FF"/>
                </a:solidFill>
                <a:latin typeface="Arial" pitchFamily="34" charset="0"/>
                <a:cs typeface="Arial" pitchFamily="34" charset="0"/>
              </a:rPr>
              <a:t>ASCR –Wide</a:t>
            </a:r>
          </a:p>
          <a:p>
            <a:r>
              <a:rPr lang="en-US" sz="1200" i="1" dirty="0" smtClean="0">
                <a:latin typeface="Arial" pitchFamily="34" charset="0"/>
                <a:cs typeface="Arial" pitchFamily="34" charset="0"/>
              </a:rPr>
              <a:t>SBIR/STTR</a:t>
            </a:r>
          </a:p>
          <a:p>
            <a:r>
              <a:rPr lang="en-US" sz="1200" i="1" dirty="0" smtClean="0">
                <a:latin typeface="Arial" pitchFamily="34" charset="0"/>
                <a:cs typeface="Arial" pitchFamily="34" charset="0"/>
              </a:rPr>
              <a:t>Early Career Program</a:t>
            </a:r>
            <a:r>
              <a:rPr lang="en-US" i="1" dirty="0" smtClean="0"/>
              <a:t/>
            </a:r>
            <a:br>
              <a:rPr lang="en-US" i="1" dirty="0" smtClean="0"/>
            </a:br>
            <a:r>
              <a:rPr lang="en-US" i="1" dirty="0" smtClean="0"/>
              <a:t> </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ASCR/SC SciDAC &amp; Partnerships Activities</a:t>
            </a:r>
            <a:endParaRPr lang="en-US" dirty="0"/>
          </a:p>
        </p:txBody>
      </p:sp>
      <p:sp>
        <p:nvSpPr>
          <p:cNvPr id="3" name="Content Placeholder 2"/>
          <p:cNvSpPr>
            <a:spLocks noGrp="1"/>
          </p:cNvSpPr>
          <p:nvPr>
            <p:ph idx="1"/>
          </p:nvPr>
        </p:nvSpPr>
        <p:spPr>
          <a:xfrm>
            <a:off x="390525" y="1069974"/>
            <a:ext cx="8277225" cy="5788025"/>
          </a:xfrm>
        </p:spPr>
        <p:txBody>
          <a:bodyPr/>
          <a:lstStyle/>
          <a:p>
            <a:pPr>
              <a:buNone/>
            </a:pPr>
            <a:r>
              <a:rPr lang="en-US" dirty="0" smtClean="0"/>
              <a:t>Co-Design Centers – (ASCR)</a:t>
            </a:r>
          </a:p>
          <a:p>
            <a:pPr>
              <a:buFont typeface="Wingdings" pitchFamily="2" charset="2"/>
              <a:buChar char="ü"/>
            </a:pPr>
            <a:r>
              <a:rPr lang="en-US" sz="1400" dirty="0" smtClean="0">
                <a:hlinkClick r:id="rId2"/>
              </a:rPr>
              <a:t>Center for Exascale Simulation of Advanced Reactors (ANL) </a:t>
            </a:r>
            <a:endParaRPr lang="en-US" sz="1400" dirty="0" smtClean="0"/>
          </a:p>
          <a:p>
            <a:pPr>
              <a:buFont typeface="Wingdings" pitchFamily="2" charset="2"/>
              <a:buChar char="ü"/>
            </a:pPr>
            <a:r>
              <a:rPr lang="en-US" sz="1400" dirty="0" smtClean="0">
                <a:hlinkClick r:id="rId3"/>
              </a:rPr>
              <a:t>Center for Exascale Simulation of Combustion in Turbulence (SNL)</a:t>
            </a:r>
            <a:endParaRPr lang="en-US" sz="1400" dirty="0" smtClean="0"/>
          </a:p>
          <a:p>
            <a:pPr>
              <a:buFont typeface="Wingdings" pitchFamily="2" charset="2"/>
              <a:buChar char="ü"/>
            </a:pPr>
            <a:r>
              <a:rPr lang="en-US" sz="1400" dirty="0" smtClean="0">
                <a:hlinkClick r:id="rId4"/>
              </a:rPr>
              <a:t>Exascale Co-Design Center for Materials in Extreme Environments (LANL)</a:t>
            </a:r>
            <a:endParaRPr lang="en-US" sz="1400" dirty="0" smtClean="0"/>
          </a:p>
          <a:p>
            <a:pPr>
              <a:buNone/>
            </a:pPr>
            <a:endParaRPr lang="en-US" sz="1400" dirty="0" smtClean="0"/>
          </a:p>
          <a:p>
            <a:pPr>
              <a:buNone/>
            </a:pPr>
            <a:r>
              <a:rPr lang="en-US" dirty="0" smtClean="0"/>
              <a:t>SciDAC-3 Institutes – (ASCR)</a:t>
            </a:r>
          </a:p>
          <a:p>
            <a:pPr>
              <a:buFont typeface="Wingdings" pitchFamily="2" charset="2"/>
              <a:buChar char="ü"/>
            </a:pPr>
            <a:r>
              <a:rPr lang="en-US" sz="1400" dirty="0" smtClean="0"/>
              <a:t>FASTMath – Frameworks, Algorithms and Scalable Technologies for Mathematics (LLNL)</a:t>
            </a:r>
          </a:p>
          <a:p>
            <a:pPr>
              <a:buFont typeface="Wingdings" pitchFamily="2" charset="2"/>
              <a:buChar char="ü"/>
            </a:pPr>
            <a:r>
              <a:rPr lang="en-US" sz="1400" dirty="0" smtClean="0"/>
              <a:t>QUEST – Quantification of Uncertainty in Extreme Scale Computations (SNAL)</a:t>
            </a:r>
          </a:p>
          <a:p>
            <a:pPr>
              <a:buFont typeface="Wingdings" pitchFamily="2" charset="2"/>
              <a:buChar char="ü"/>
            </a:pPr>
            <a:r>
              <a:rPr lang="en-US" sz="1400" dirty="0" smtClean="0"/>
              <a:t>SUPER – Institute for Sustained Performance, Energy and Resilience (USC)</a:t>
            </a:r>
          </a:p>
          <a:p>
            <a:r>
              <a:rPr lang="en-US" sz="1400" dirty="0" smtClean="0"/>
              <a:t>Data Institute - TBD</a:t>
            </a:r>
            <a:br>
              <a:rPr lang="en-US" sz="1400" dirty="0" smtClean="0"/>
            </a:br>
            <a:endParaRPr lang="en-US" sz="1400" dirty="0" smtClean="0"/>
          </a:p>
          <a:p>
            <a:pPr>
              <a:buNone/>
            </a:pPr>
            <a:r>
              <a:rPr lang="en-US" dirty="0" smtClean="0"/>
              <a:t>SciDAC -3 SC Application Partnerships – (SC program Office)</a:t>
            </a:r>
          </a:p>
          <a:p>
            <a:pPr lvl="0"/>
            <a:r>
              <a:rPr lang="en-US" sz="1400" dirty="0" smtClean="0"/>
              <a:t>Fusion Energy Science: up to $6,600K annually for up to five years, focused on topics in Edge Plasma Physics, Multiscale Integrated Modeling, and Materials Science</a:t>
            </a:r>
          </a:p>
          <a:p>
            <a:pPr lvl="0"/>
            <a:r>
              <a:rPr lang="en-US" sz="1400" dirty="0" smtClean="0"/>
              <a:t>High Energy Physics: up to $4,000K annually for up to three years, focused on topics in Cosmological Frontier, Lattice Gauge Theory QCD, and Accelerator Modeling and Simulation</a:t>
            </a:r>
          </a:p>
          <a:p>
            <a:pPr lvl="0"/>
            <a:r>
              <a:rPr lang="en-US" sz="1400" dirty="0" smtClean="0"/>
              <a:t>Nuclear Physics: up to $4,000K annually for five years, focused on topics in Low- and Medium-Energy Nuclear Physics and Heavy Ion Collider Physics</a:t>
            </a:r>
          </a:p>
          <a:p>
            <a:pPr lvl="0"/>
            <a:r>
              <a:rPr lang="en-US" sz="1400" dirty="0" smtClean="0"/>
              <a:t>Biological and Environmental Research: up to $6,500K annually for up to five years, focused on topics in dynamics of atmospheres, oceans, and ice sheets that support Earth System Modeling</a:t>
            </a:r>
          </a:p>
          <a:p>
            <a:pPr lvl="0"/>
            <a:r>
              <a:rPr lang="en-US" sz="1400" dirty="0" smtClean="0"/>
              <a:t>Basic Energy Sciences: up to $6,000K annually for up to five years, focused on topics in theoretical chemistry and materials science, especially excited states of atoms and molecules and electron correlation in materials</a:t>
            </a:r>
          </a:p>
          <a:p>
            <a:pPr>
              <a:buNone/>
            </a:pPr>
            <a:endParaRPr lang="en-US" sz="1400" dirty="0" smtClean="0"/>
          </a:p>
        </p:txBody>
      </p:sp>
      <p:sp>
        <p:nvSpPr>
          <p:cNvPr id="4" name="Slide Number Placeholder 3"/>
          <p:cNvSpPr>
            <a:spLocks noGrp="1"/>
          </p:cNvSpPr>
          <p:nvPr>
            <p:ph type="sldNum" sz="quarter" idx="10"/>
          </p:nvPr>
        </p:nvSpPr>
        <p:spPr/>
        <p:txBody>
          <a:bodyPr/>
          <a:lstStyle/>
          <a:p>
            <a:pPr>
              <a:defRPr/>
            </a:pPr>
            <a:fld id="{A01BB699-D31D-45EE-9A94-F6DF9C7B9767}"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01BB699-D31D-45EE-9A94-F6DF9C7B9767}" type="slidenum">
              <a:rPr lang="en-US" smtClean="0"/>
              <a:pPr>
                <a:defRPr/>
              </a:pPr>
              <a:t>12</a:t>
            </a:fld>
            <a:endParaRPr lang="en-US" dirty="0"/>
          </a:p>
        </p:txBody>
      </p:sp>
      <p:sp>
        <p:nvSpPr>
          <p:cNvPr id="5" name="Content Placeholder 4"/>
          <p:cNvSpPr>
            <a:spLocks noGrp="1"/>
          </p:cNvSpPr>
          <p:nvPr>
            <p:ph idx="1"/>
          </p:nvPr>
        </p:nvSpPr>
        <p:spPr>
          <a:xfrm>
            <a:off x="400049" y="1485900"/>
            <a:ext cx="8353425" cy="4924425"/>
          </a:xfrm>
        </p:spPr>
        <p:txBody>
          <a:bodyPr/>
          <a:lstStyle/>
          <a:p>
            <a:pPr>
              <a:spcBef>
                <a:spcPts val="0"/>
              </a:spcBef>
              <a:spcAft>
                <a:spcPts val="1200"/>
              </a:spcAft>
            </a:pPr>
            <a:r>
              <a:rPr lang="en-US" sz="1800" b="0" dirty="0" smtClean="0">
                <a:latin typeface="Arial" pitchFamily="34" charset="0"/>
                <a:cs typeface="Arial" pitchFamily="34" charset="0"/>
              </a:rPr>
              <a:t>Scientific Collaborations </a:t>
            </a:r>
            <a:r>
              <a:rPr lang="en-US" sz="1800" b="0" dirty="0" smtClean="0">
                <a:solidFill>
                  <a:srgbClr val="FF0000"/>
                </a:solidFill>
                <a:latin typeface="Arial" pitchFamily="34" charset="0"/>
                <a:cs typeface="Arial" pitchFamily="34" charset="0"/>
              </a:rPr>
              <a:t>for Extreme-Scale </a:t>
            </a:r>
            <a:r>
              <a:rPr lang="en-US" sz="1800" b="0" dirty="0" smtClean="0">
                <a:latin typeface="Arial" pitchFamily="34" charset="0"/>
                <a:cs typeface="Arial" pitchFamily="34" charset="0"/>
              </a:rPr>
              <a:t>Science, December 6-7, 2011</a:t>
            </a:r>
          </a:p>
          <a:p>
            <a:pPr>
              <a:spcBef>
                <a:spcPts val="0"/>
              </a:spcBef>
              <a:spcAft>
                <a:spcPts val="1200"/>
              </a:spcAft>
              <a:buFont typeface="Wingdings" pitchFamily="2" charset="2"/>
              <a:buChar char="ü"/>
            </a:pPr>
            <a:r>
              <a:rPr lang="en-US" sz="1800" b="0" dirty="0" smtClean="0">
                <a:solidFill>
                  <a:srgbClr val="FF0000"/>
                </a:solidFill>
                <a:latin typeface="Arial" pitchFamily="34" charset="0"/>
                <a:cs typeface="Arial" pitchFamily="34" charset="0"/>
              </a:rPr>
              <a:t>Data</a:t>
            </a:r>
            <a:r>
              <a:rPr lang="en-US" sz="1800" b="0" dirty="0" smtClean="0">
                <a:latin typeface="Arial" pitchFamily="34" charset="0"/>
                <a:cs typeface="Arial" pitchFamily="34" charset="0"/>
              </a:rPr>
              <a:t> and Communications in Basic Energy Sciences: Creating a Pathway for Scientific Discovery; October 24-25, 2011</a:t>
            </a:r>
          </a:p>
          <a:p>
            <a:pPr>
              <a:spcBef>
                <a:spcPts val="0"/>
              </a:spcBef>
              <a:spcAft>
                <a:spcPts val="1200"/>
              </a:spcAft>
              <a:buFont typeface="Wingdings" pitchFamily="2" charset="2"/>
              <a:buChar char="ü"/>
            </a:pPr>
            <a:r>
              <a:rPr lang="en-US" sz="1800" b="0" dirty="0" smtClean="0">
                <a:latin typeface="Arial" pitchFamily="34" charset="0"/>
                <a:cs typeface="Arial" pitchFamily="34" charset="0"/>
              </a:rPr>
              <a:t>DOE </a:t>
            </a:r>
            <a:r>
              <a:rPr lang="en-US" sz="1800" b="0" dirty="0" smtClean="0">
                <a:solidFill>
                  <a:srgbClr val="FF0000"/>
                </a:solidFill>
                <a:latin typeface="Arial" pitchFamily="34" charset="0"/>
                <a:cs typeface="Arial" pitchFamily="34" charset="0"/>
              </a:rPr>
              <a:t>Exascale</a:t>
            </a:r>
            <a:r>
              <a:rPr lang="en-US" sz="1800" b="0" dirty="0" smtClean="0">
                <a:latin typeface="Arial" pitchFamily="34" charset="0"/>
                <a:cs typeface="Arial" pitchFamily="34" charset="0"/>
              </a:rPr>
              <a:t> Workshop on Data Analysis, Management, and Visualization; February 22-23, 2011</a:t>
            </a:r>
          </a:p>
          <a:p>
            <a:pPr>
              <a:spcBef>
                <a:spcPts val="0"/>
              </a:spcBef>
              <a:spcAft>
                <a:spcPts val="1200"/>
              </a:spcAft>
              <a:buFont typeface="Wingdings" pitchFamily="2" charset="2"/>
              <a:buChar char="ü"/>
            </a:pPr>
            <a:r>
              <a:rPr lang="en-US" sz="1800" b="0" dirty="0" smtClean="0">
                <a:latin typeface="Arial" pitchFamily="34" charset="0"/>
                <a:cs typeface="Arial" pitchFamily="34" charset="0"/>
              </a:rPr>
              <a:t>2011 Workshop on Architectures I: </a:t>
            </a:r>
            <a:r>
              <a:rPr lang="en-US" sz="1800" b="0" dirty="0" smtClean="0">
                <a:solidFill>
                  <a:srgbClr val="FF0000"/>
                </a:solidFill>
                <a:latin typeface="Arial" pitchFamily="34" charset="0"/>
                <a:cs typeface="Arial" pitchFamily="34" charset="0"/>
              </a:rPr>
              <a:t>Exascale</a:t>
            </a:r>
            <a:r>
              <a:rPr lang="en-US" sz="1800" b="0" dirty="0" smtClean="0">
                <a:latin typeface="Arial" pitchFamily="34" charset="0"/>
                <a:cs typeface="Arial" pitchFamily="34" charset="0"/>
              </a:rPr>
              <a:t> and Beyond: Gaps in Research, Gaps in our Thinking; August 2-3, 2011</a:t>
            </a:r>
          </a:p>
          <a:p>
            <a:pPr>
              <a:spcBef>
                <a:spcPts val="0"/>
              </a:spcBef>
              <a:spcAft>
                <a:spcPts val="1200"/>
              </a:spcAft>
              <a:buFont typeface="Wingdings" pitchFamily="2" charset="2"/>
              <a:buChar char="ü"/>
            </a:pPr>
            <a:r>
              <a:rPr lang="en-US" sz="1800" b="0" dirty="0" smtClean="0">
                <a:latin typeface="Arial" pitchFamily="34" charset="0"/>
                <a:cs typeface="Arial" pitchFamily="34" charset="0"/>
              </a:rPr>
              <a:t>2011 Workshop on Architectures II: </a:t>
            </a:r>
            <a:r>
              <a:rPr lang="en-US" sz="1800" b="0" dirty="0" smtClean="0">
                <a:solidFill>
                  <a:srgbClr val="FF0000"/>
                </a:solidFill>
                <a:latin typeface="Arial" pitchFamily="34" charset="0"/>
                <a:cs typeface="Arial" pitchFamily="34" charset="0"/>
              </a:rPr>
              <a:t>Exascale</a:t>
            </a:r>
            <a:r>
              <a:rPr lang="en-US" sz="1800" b="0" dirty="0" smtClean="0">
                <a:latin typeface="Arial" pitchFamily="34" charset="0"/>
                <a:cs typeface="Arial" pitchFamily="34" charset="0"/>
              </a:rPr>
              <a:t> and Beyond: Configuring, Reasoning, Scaling; Sandia National Laboratories, Albuquerque, NM, August 8-10, 2011</a:t>
            </a:r>
          </a:p>
          <a:p>
            <a:pPr>
              <a:spcBef>
                <a:spcPts val="0"/>
              </a:spcBef>
              <a:spcAft>
                <a:spcPts val="1200"/>
              </a:spcAft>
              <a:buFont typeface="Wingdings" pitchFamily="2" charset="2"/>
              <a:buChar char="ü"/>
            </a:pPr>
            <a:r>
              <a:rPr lang="fr-FR" sz="1800" b="0" dirty="0" smtClean="0">
                <a:latin typeface="Arial" pitchFamily="34" charset="0"/>
                <a:cs typeface="Arial" pitchFamily="34" charset="0"/>
              </a:rPr>
              <a:t>Terabit Networks for </a:t>
            </a:r>
            <a:r>
              <a:rPr lang="fr-FR" sz="1800" b="0" dirty="0" err="1" smtClean="0">
                <a:solidFill>
                  <a:srgbClr val="FF0000"/>
                </a:solidFill>
                <a:latin typeface="Arial" pitchFamily="34" charset="0"/>
                <a:cs typeface="Arial" pitchFamily="34" charset="0"/>
              </a:rPr>
              <a:t>Extreme-Scale</a:t>
            </a:r>
            <a:r>
              <a:rPr lang="fr-FR" sz="1800" b="0" dirty="0" smtClean="0">
                <a:latin typeface="Arial" pitchFamily="34" charset="0"/>
                <a:cs typeface="Arial" pitchFamily="34" charset="0"/>
              </a:rPr>
              <a:t> Science, February 167-17, 2011</a:t>
            </a:r>
          </a:p>
          <a:p>
            <a:pPr>
              <a:spcBef>
                <a:spcPts val="0"/>
              </a:spcBef>
              <a:spcAft>
                <a:spcPts val="1200"/>
              </a:spcAft>
              <a:buFont typeface="Wingdings" pitchFamily="2" charset="2"/>
              <a:buChar char="ü"/>
            </a:pPr>
            <a:r>
              <a:rPr lang="en-US" sz="1800" b="0" dirty="0" smtClean="0">
                <a:latin typeface="Arial" pitchFamily="34" charset="0"/>
                <a:cs typeface="Arial" pitchFamily="34" charset="0"/>
              </a:rPr>
              <a:t>Architectures and Technology for </a:t>
            </a:r>
            <a:r>
              <a:rPr lang="en-US" sz="1800" b="0" dirty="0" smtClean="0">
                <a:solidFill>
                  <a:srgbClr val="FF0000"/>
                </a:solidFill>
                <a:latin typeface="Arial" pitchFamily="34" charset="0"/>
                <a:cs typeface="Arial" pitchFamily="34" charset="0"/>
              </a:rPr>
              <a:t>Extreme-Scale</a:t>
            </a:r>
            <a:r>
              <a:rPr lang="en-US" sz="1800" b="0" dirty="0" smtClean="0">
                <a:latin typeface="Arial" pitchFamily="34" charset="0"/>
                <a:cs typeface="Arial" pitchFamily="34" charset="0"/>
              </a:rPr>
              <a:t> Computing; December 8-1-, 2009</a:t>
            </a:r>
            <a:r>
              <a:rPr lang="en-US" dirty="0" smtClean="0"/>
              <a:t/>
            </a:r>
            <a:br>
              <a:rPr lang="en-US" dirty="0" smtClean="0"/>
            </a:br>
            <a:endParaRPr lang="en-US" dirty="0"/>
          </a:p>
        </p:txBody>
      </p:sp>
      <p:sp>
        <p:nvSpPr>
          <p:cNvPr id="7" name="Title 1"/>
          <p:cNvSpPr txBox="1">
            <a:spLocks/>
          </p:cNvSpPr>
          <p:nvPr/>
        </p:nvSpPr>
        <p:spPr bwMode="auto">
          <a:xfrm>
            <a:off x="3098800" y="180975"/>
            <a:ext cx="51657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ASCR Recent Workshops Relevant to Current Priorities</a:t>
            </a: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686050" y="0"/>
            <a:ext cx="6457950" cy="1028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Looking Backward and Forward</a:t>
            </a: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6" name="TextBox 5"/>
          <p:cNvSpPr txBox="1"/>
          <p:nvPr/>
        </p:nvSpPr>
        <p:spPr>
          <a:xfrm>
            <a:off x="0" y="1189732"/>
            <a:ext cx="2781300" cy="5632311"/>
          </a:xfrm>
          <a:prstGeom prst="rect">
            <a:avLst/>
          </a:prstGeom>
          <a:noFill/>
        </p:spPr>
        <p:txBody>
          <a:bodyPr wrap="square" rtlCol="0">
            <a:spAutoFit/>
          </a:bodyPr>
          <a:lstStyle/>
          <a:p>
            <a:r>
              <a:rPr lang="en-US" sz="1600" dirty="0" smtClean="0">
                <a:solidFill>
                  <a:srgbClr val="0000FF"/>
                </a:solidFill>
              </a:rPr>
              <a:t> </a:t>
            </a:r>
            <a:r>
              <a:rPr lang="en-US" sz="2000" u="sng" dirty="0" smtClean="0"/>
              <a:t>5-10 Years Ago</a:t>
            </a:r>
          </a:p>
          <a:p>
            <a:endParaRPr lang="en-US" sz="2000" dirty="0" smtClean="0"/>
          </a:p>
          <a:p>
            <a:r>
              <a:rPr lang="en-US" sz="1600" dirty="0" smtClean="0"/>
              <a:t>Computing Environment</a:t>
            </a:r>
            <a:endParaRPr lang="en-US" sz="1600" b="1" dirty="0" smtClean="0"/>
          </a:p>
          <a:p>
            <a:pPr marL="342900" indent="-342900">
              <a:buFont typeface="Wingdings" pitchFamily="2" charset="2"/>
              <a:buChar char="ü"/>
            </a:pPr>
            <a:r>
              <a:rPr lang="en-US" sz="1600" dirty="0" smtClean="0"/>
              <a:t>Cluster computing</a:t>
            </a:r>
          </a:p>
          <a:p>
            <a:pPr marL="342900" indent="-342900">
              <a:buFont typeface="Wingdings" pitchFamily="2" charset="2"/>
              <a:buChar char="ü"/>
            </a:pPr>
            <a:r>
              <a:rPr lang="en-US" sz="1600" b="1" dirty="0" smtClean="0"/>
              <a:t>Terascale computing</a:t>
            </a:r>
          </a:p>
          <a:p>
            <a:pPr marL="342900" indent="-342900">
              <a:buFont typeface="Wingdings" pitchFamily="2" charset="2"/>
              <a:buChar char="ü"/>
            </a:pPr>
            <a:r>
              <a:rPr lang="en-US" sz="1600" b="1" dirty="0" smtClean="0"/>
              <a:t>Cloud computing</a:t>
            </a:r>
          </a:p>
          <a:p>
            <a:pPr marL="342900" indent="-342900">
              <a:buFont typeface="Wingdings" pitchFamily="2" charset="2"/>
              <a:buChar char="ü"/>
            </a:pPr>
            <a:r>
              <a:rPr lang="en-US" sz="1600" dirty="0" smtClean="0"/>
              <a:t>Petascale computing</a:t>
            </a:r>
            <a:endParaRPr lang="en-US" sz="1600" b="1" dirty="0" smtClean="0"/>
          </a:p>
          <a:p>
            <a:pPr marL="342900" indent="-342900"/>
            <a:endParaRPr lang="en-US" sz="1600" b="1" dirty="0" smtClean="0"/>
          </a:p>
          <a:p>
            <a:pPr marL="342900" indent="-342900"/>
            <a:r>
              <a:rPr lang="en-US" sz="1600" dirty="0" smtClean="0"/>
              <a:t>Networking Environment</a:t>
            </a:r>
          </a:p>
          <a:p>
            <a:pPr marL="342900" indent="-342900">
              <a:buFont typeface="Wingdings" pitchFamily="2" charset="2"/>
              <a:buChar char="ü"/>
            </a:pPr>
            <a:r>
              <a:rPr lang="en-US" sz="1600" b="1" dirty="0" smtClean="0"/>
              <a:t>OC-12, OC-48</a:t>
            </a:r>
          </a:p>
          <a:p>
            <a:pPr marL="342900" indent="-342900">
              <a:buFont typeface="Wingdings" pitchFamily="2" charset="2"/>
              <a:buChar char="ü"/>
            </a:pPr>
            <a:r>
              <a:rPr lang="en-US" sz="1600" dirty="0" smtClean="0"/>
              <a:t>10 GigE</a:t>
            </a:r>
            <a:endParaRPr lang="en-US" sz="1600" b="1" dirty="0" smtClean="0"/>
          </a:p>
          <a:p>
            <a:pPr marL="342900" indent="-342900">
              <a:buFont typeface="Arial" pitchFamily="34" charset="0"/>
              <a:buChar char="•"/>
            </a:pPr>
            <a:endParaRPr lang="en-US" sz="1600" b="1" dirty="0" smtClean="0"/>
          </a:p>
          <a:p>
            <a:r>
              <a:rPr lang="en-US" sz="1600" b="1" dirty="0" smtClean="0"/>
              <a:t>Middleware</a:t>
            </a:r>
          </a:p>
          <a:p>
            <a:pPr marL="342900" indent="-342900">
              <a:buFont typeface="Wingdings" pitchFamily="2" charset="2"/>
              <a:buChar char="ü"/>
            </a:pPr>
            <a:r>
              <a:rPr lang="en-US" sz="1600" dirty="0" smtClean="0"/>
              <a:t>GridFTP</a:t>
            </a:r>
          </a:p>
          <a:p>
            <a:pPr marL="342900" indent="-342900">
              <a:buFont typeface="Wingdings" pitchFamily="2" charset="2"/>
              <a:buChar char="ü"/>
            </a:pPr>
            <a:r>
              <a:rPr lang="en-US" sz="1600" dirty="0" smtClean="0"/>
              <a:t>Globus</a:t>
            </a:r>
          </a:p>
          <a:p>
            <a:pPr marL="342900" indent="-342900">
              <a:buFont typeface="Wingdings" pitchFamily="2" charset="2"/>
              <a:buChar char="ü"/>
            </a:pPr>
            <a:r>
              <a:rPr lang="en-US" sz="1600" dirty="0" smtClean="0"/>
              <a:t>Electronic Notebook</a:t>
            </a:r>
          </a:p>
          <a:p>
            <a:pPr marL="342900" indent="-342900">
              <a:buFont typeface="Arial" pitchFamily="34" charset="0"/>
              <a:buChar char="•"/>
            </a:pPr>
            <a:endParaRPr lang="en-US" sz="1600" dirty="0" smtClean="0"/>
          </a:p>
          <a:p>
            <a:r>
              <a:rPr lang="en-US" sz="1600" b="1" dirty="0" smtClean="0"/>
              <a:t>Grid/Cloud Computing</a:t>
            </a:r>
          </a:p>
          <a:p>
            <a:pPr marL="342900" indent="-342900">
              <a:buFont typeface="Wingdings" pitchFamily="2" charset="2"/>
              <a:buChar char="ü"/>
            </a:pPr>
            <a:r>
              <a:rPr lang="en-US" sz="1600" dirty="0" smtClean="0"/>
              <a:t>OSG</a:t>
            </a:r>
          </a:p>
          <a:p>
            <a:pPr marL="342900" indent="-342900">
              <a:buFont typeface="Wingdings" pitchFamily="2" charset="2"/>
              <a:buChar char="ü"/>
            </a:pPr>
            <a:r>
              <a:rPr lang="en-US" sz="1600" b="1" dirty="0" smtClean="0"/>
              <a:t>ESG</a:t>
            </a:r>
          </a:p>
          <a:p>
            <a:pPr marL="342900" indent="-342900">
              <a:buFont typeface="Wingdings" pitchFamily="2" charset="2"/>
              <a:buChar char="ü"/>
            </a:pPr>
            <a:r>
              <a:rPr lang="en-US" sz="1600" dirty="0" smtClean="0"/>
              <a:t>Fusion </a:t>
            </a:r>
          </a:p>
          <a:p>
            <a:pPr marL="342900" indent="-342900">
              <a:buFont typeface="Wingdings" pitchFamily="2" charset="2"/>
              <a:buChar char="ü"/>
            </a:pPr>
            <a:r>
              <a:rPr lang="en-US" sz="1600" b="1" dirty="0" smtClean="0"/>
              <a:t>Ot</a:t>
            </a:r>
            <a:r>
              <a:rPr lang="en-US" sz="1600" dirty="0" smtClean="0"/>
              <a:t>hers</a:t>
            </a:r>
          </a:p>
        </p:txBody>
      </p:sp>
      <p:pic>
        <p:nvPicPr>
          <p:cNvPr id="8" name="Picture 4" descr="http://i3.squidoocdn.com/resize/squidoo_images/590/draft_lens2324807module12944220photo_1228715066janus-1.jpg"/>
          <p:cNvPicPr>
            <a:picLocks noChangeAspect="1" noChangeArrowheads="1"/>
          </p:cNvPicPr>
          <p:nvPr/>
        </p:nvPicPr>
        <p:blipFill>
          <a:blip r:embed="rId2" cstate="print"/>
          <a:srcRect/>
          <a:stretch>
            <a:fillRect/>
          </a:stretch>
        </p:blipFill>
        <p:spPr bwMode="auto">
          <a:xfrm>
            <a:off x="2705099" y="1076325"/>
            <a:ext cx="3362325" cy="4170542"/>
          </a:xfrm>
          <a:prstGeom prst="rect">
            <a:avLst/>
          </a:prstGeom>
          <a:noFill/>
        </p:spPr>
      </p:pic>
      <p:sp>
        <p:nvSpPr>
          <p:cNvPr id="10" name="TextBox 9"/>
          <p:cNvSpPr txBox="1"/>
          <p:nvPr/>
        </p:nvSpPr>
        <p:spPr>
          <a:xfrm>
            <a:off x="6067425" y="980182"/>
            <a:ext cx="3076575" cy="5386090"/>
          </a:xfrm>
          <a:prstGeom prst="rect">
            <a:avLst/>
          </a:prstGeom>
          <a:noFill/>
        </p:spPr>
        <p:txBody>
          <a:bodyPr wrap="square" rtlCol="0">
            <a:spAutoFit/>
          </a:bodyPr>
          <a:lstStyle/>
          <a:p>
            <a:r>
              <a:rPr lang="en-US" sz="2000" u="sng" dirty="0" smtClean="0">
                <a:solidFill>
                  <a:srgbClr val="0000FF"/>
                </a:solidFill>
              </a:rPr>
              <a:t>Today - 2020</a:t>
            </a:r>
          </a:p>
          <a:p>
            <a:endParaRPr lang="en-US" sz="2000" dirty="0" smtClean="0">
              <a:solidFill>
                <a:srgbClr val="0000FF"/>
              </a:solidFill>
            </a:endParaRPr>
          </a:p>
          <a:p>
            <a:r>
              <a:rPr lang="en-US" sz="1600" dirty="0" smtClean="0">
                <a:solidFill>
                  <a:srgbClr val="0000FF"/>
                </a:solidFill>
              </a:rPr>
              <a:t>Extreme scale </a:t>
            </a:r>
            <a:r>
              <a:rPr lang="en-US" sz="1600" b="1" dirty="0" smtClean="0">
                <a:solidFill>
                  <a:srgbClr val="0000FF"/>
                </a:solidFill>
              </a:rPr>
              <a:t>computing</a:t>
            </a:r>
          </a:p>
          <a:p>
            <a:pPr marL="342900" indent="-342900">
              <a:buFont typeface="Arial" pitchFamily="34" charset="0"/>
              <a:buChar char="•"/>
            </a:pPr>
            <a:r>
              <a:rPr lang="en-US" sz="1600" dirty="0" smtClean="0">
                <a:solidFill>
                  <a:srgbClr val="0000FF"/>
                </a:solidFill>
              </a:rPr>
              <a:t>Beyond petascale</a:t>
            </a:r>
          </a:p>
          <a:p>
            <a:pPr marL="342900" indent="-342900">
              <a:buFont typeface="Arial" pitchFamily="34" charset="0"/>
              <a:buChar char="•"/>
            </a:pPr>
            <a:r>
              <a:rPr lang="en-US" sz="1600" b="1" dirty="0" smtClean="0">
                <a:solidFill>
                  <a:srgbClr val="0000FF"/>
                </a:solidFill>
              </a:rPr>
              <a:t>Exascale computing</a:t>
            </a:r>
          </a:p>
          <a:p>
            <a:pPr marL="342900" indent="-342900">
              <a:buFont typeface="Arial" pitchFamily="34" charset="0"/>
              <a:buChar char="•"/>
            </a:pPr>
            <a:r>
              <a:rPr lang="en-US" sz="1600" dirty="0" smtClean="0">
                <a:solidFill>
                  <a:srgbClr val="0000FF"/>
                </a:solidFill>
              </a:rPr>
              <a:t>Exabytes data</a:t>
            </a:r>
            <a:endParaRPr lang="en-US" sz="1600" b="1" dirty="0" smtClean="0">
              <a:solidFill>
                <a:srgbClr val="0000FF"/>
              </a:solidFill>
            </a:endParaRPr>
          </a:p>
          <a:p>
            <a:pPr marL="342900" indent="-342900"/>
            <a:endParaRPr lang="en-US" sz="1600" b="1" dirty="0" smtClean="0">
              <a:solidFill>
                <a:srgbClr val="0000FF"/>
              </a:solidFill>
            </a:endParaRPr>
          </a:p>
          <a:p>
            <a:pPr marL="342900" indent="-342900"/>
            <a:r>
              <a:rPr lang="en-US" sz="1600" dirty="0" smtClean="0">
                <a:solidFill>
                  <a:srgbClr val="0000FF"/>
                </a:solidFill>
              </a:rPr>
              <a:t>Networking Environment</a:t>
            </a:r>
          </a:p>
          <a:p>
            <a:pPr marL="342900" indent="-342900">
              <a:buFont typeface="Arial" pitchFamily="34" charset="0"/>
              <a:buChar char="•"/>
            </a:pPr>
            <a:r>
              <a:rPr lang="en-US" sz="1600" b="1" dirty="0" smtClean="0">
                <a:solidFill>
                  <a:srgbClr val="0000FF"/>
                </a:solidFill>
              </a:rPr>
              <a:t>100 GbE</a:t>
            </a:r>
          </a:p>
          <a:p>
            <a:pPr marL="342900" indent="-342900">
              <a:buFont typeface="Arial" pitchFamily="34" charset="0"/>
              <a:buChar char="•"/>
            </a:pPr>
            <a:r>
              <a:rPr lang="en-US" sz="1600" dirty="0" smtClean="0">
                <a:solidFill>
                  <a:srgbClr val="0000FF"/>
                </a:solidFill>
              </a:rPr>
              <a:t>Terabits Networking</a:t>
            </a:r>
            <a:endParaRPr lang="en-US" sz="1600" b="1" dirty="0" smtClean="0">
              <a:solidFill>
                <a:srgbClr val="0000FF"/>
              </a:solidFill>
            </a:endParaRPr>
          </a:p>
          <a:p>
            <a:pPr marL="342900" indent="-342900">
              <a:buFont typeface="Arial" pitchFamily="34" charset="0"/>
              <a:buChar char="•"/>
            </a:pPr>
            <a:endParaRPr lang="en-US" sz="1600" b="1" dirty="0" smtClean="0">
              <a:solidFill>
                <a:srgbClr val="0000FF"/>
              </a:solidFill>
            </a:endParaRPr>
          </a:p>
          <a:p>
            <a:r>
              <a:rPr lang="en-US" sz="1600" dirty="0" smtClean="0">
                <a:solidFill>
                  <a:srgbClr val="0000FF"/>
                </a:solidFill>
              </a:rPr>
              <a:t>Extreme Scale Collaboration</a:t>
            </a:r>
            <a:endParaRPr lang="en-US" sz="1600" b="1" dirty="0" smtClean="0">
              <a:solidFill>
                <a:srgbClr val="0000FF"/>
              </a:solidFill>
            </a:endParaRPr>
          </a:p>
          <a:p>
            <a:pPr marL="342900" indent="-342900">
              <a:buFont typeface="Arial" pitchFamily="34" charset="0"/>
              <a:buChar char="•"/>
            </a:pPr>
            <a:r>
              <a:rPr lang="en-US" sz="1600" dirty="0" smtClean="0">
                <a:solidFill>
                  <a:srgbClr val="0000FF"/>
                </a:solidFill>
              </a:rPr>
              <a:t>Massive data</a:t>
            </a:r>
          </a:p>
          <a:p>
            <a:pPr marL="342900" indent="-342900">
              <a:buFont typeface="Arial" pitchFamily="34" charset="0"/>
              <a:buChar char="•"/>
            </a:pPr>
            <a:r>
              <a:rPr lang="en-US" sz="1600" dirty="0" smtClean="0">
                <a:solidFill>
                  <a:srgbClr val="0000FF"/>
                </a:solidFill>
              </a:rPr>
              <a:t>Streaming/steering</a:t>
            </a:r>
          </a:p>
          <a:p>
            <a:pPr marL="342900" indent="-342900">
              <a:buFont typeface="Arial" pitchFamily="34" charset="0"/>
              <a:buChar char="•"/>
            </a:pPr>
            <a:r>
              <a:rPr lang="en-US" sz="1600" dirty="0" smtClean="0">
                <a:solidFill>
                  <a:srgbClr val="0000FF"/>
                </a:solidFill>
              </a:rPr>
              <a:t>Multi-discipline</a:t>
            </a:r>
          </a:p>
          <a:p>
            <a:pPr marL="342900" indent="-342900">
              <a:buFont typeface="Arial" pitchFamily="34" charset="0"/>
              <a:buChar char="•"/>
            </a:pPr>
            <a:r>
              <a:rPr lang="en-US" sz="1600" dirty="0" smtClean="0">
                <a:solidFill>
                  <a:srgbClr val="0000FF"/>
                </a:solidFill>
              </a:rPr>
              <a:t>Co-design/development</a:t>
            </a:r>
          </a:p>
          <a:p>
            <a:pPr marL="342900" indent="-342900">
              <a:buFont typeface="Arial" pitchFamily="34" charset="0"/>
              <a:buChar char="•"/>
            </a:pPr>
            <a:endParaRPr lang="en-US" sz="1600" dirty="0" smtClean="0">
              <a:solidFill>
                <a:srgbClr val="0000FF"/>
              </a:solidFill>
            </a:endParaRPr>
          </a:p>
          <a:p>
            <a:pPr marL="342900" indent="-342900">
              <a:buFont typeface="Arial" pitchFamily="34" charset="0"/>
              <a:buChar char="•"/>
            </a:pPr>
            <a:r>
              <a:rPr lang="en-US" sz="1600" dirty="0" smtClean="0">
                <a:solidFill>
                  <a:srgbClr val="0000FF"/>
                </a:solidFill>
              </a:rPr>
              <a:t>Others – TBD</a:t>
            </a:r>
          </a:p>
          <a:p>
            <a:pPr marL="342900" indent="-342900">
              <a:buFont typeface="Arial" pitchFamily="34" charset="0"/>
              <a:buChar char="•"/>
            </a:pPr>
            <a:endParaRPr lang="en-US" sz="1600" dirty="0" smtClean="0">
              <a:solidFill>
                <a:srgbClr val="0000FF"/>
              </a:solidFill>
            </a:endParaRPr>
          </a:p>
          <a:p>
            <a:pPr marL="342900" indent="-342900">
              <a:buFont typeface="Arial" pitchFamily="34" charset="0"/>
              <a:buChar char="•"/>
            </a:pPr>
            <a:endParaRPr lang="en-US" sz="1600" dirty="0" smtClean="0">
              <a:solidFill>
                <a:srgbClr val="0000FF"/>
              </a:solidFill>
            </a:endParaRPr>
          </a:p>
          <a:p>
            <a:pPr marL="342900" indent="-342900">
              <a:buFont typeface="Arial" pitchFamily="34" charset="0"/>
              <a:buChar char="•"/>
            </a:pPr>
            <a:endParaRPr lang="en-US" sz="1600" dirty="0" smtClean="0">
              <a:solidFill>
                <a:srgbClr val="0000FF"/>
              </a:solidFill>
            </a:endParaRPr>
          </a:p>
        </p:txBody>
      </p:sp>
      <p:sp>
        <p:nvSpPr>
          <p:cNvPr id="12" name="TextBox 11"/>
          <p:cNvSpPr txBox="1"/>
          <p:nvPr/>
        </p:nvSpPr>
        <p:spPr>
          <a:xfrm>
            <a:off x="2667000" y="5372100"/>
            <a:ext cx="3457575" cy="1292662"/>
          </a:xfrm>
          <a:prstGeom prst="rect">
            <a:avLst/>
          </a:prstGeom>
          <a:noFill/>
        </p:spPr>
        <p:txBody>
          <a:bodyPr wrap="square" rtlCol="0">
            <a:spAutoFit/>
          </a:bodyPr>
          <a:lstStyle/>
          <a:p>
            <a:r>
              <a:rPr lang="en-US" sz="2000" dirty="0"/>
              <a:t>P</a:t>
            </a:r>
            <a:r>
              <a:rPr lang="en-US" sz="2000" dirty="0" smtClean="0"/>
              <a:t>ersistent Issues</a:t>
            </a:r>
          </a:p>
          <a:p>
            <a:pPr marL="342900" indent="-342900">
              <a:buFont typeface="Arial" pitchFamily="34" charset="0"/>
              <a:buChar char="•"/>
            </a:pPr>
            <a:r>
              <a:rPr lang="en-US" sz="1400" dirty="0" smtClean="0"/>
              <a:t>Software sustainability</a:t>
            </a:r>
          </a:p>
          <a:p>
            <a:pPr marL="342900" indent="-342900">
              <a:buFont typeface="Arial" pitchFamily="34" charset="0"/>
              <a:buChar char="•"/>
            </a:pPr>
            <a:r>
              <a:rPr lang="en-US" sz="1400" dirty="0" smtClean="0"/>
              <a:t>Virtual organization persistence</a:t>
            </a:r>
          </a:p>
          <a:p>
            <a:pPr marL="342900" indent="-342900">
              <a:buFont typeface="Arial" pitchFamily="34" charset="0"/>
              <a:buChar char="•"/>
            </a:pPr>
            <a:r>
              <a:rPr lang="en-US" sz="1400" dirty="0" smtClean="0"/>
              <a:t>Extensible and adaptable systems</a:t>
            </a:r>
          </a:p>
          <a:p>
            <a:pPr marL="342900" indent="-342900">
              <a:buFont typeface="Arial" pitchFamily="34" charset="0"/>
              <a:buChar char="•"/>
            </a:pPr>
            <a:r>
              <a:rPr lang="en-US" sz="1400" dirty="0" smtClean="0"/>
              <a:t>Multi-domain security </a:t>
            </a:r>
            <a:r>
              <a:rPr lang="en-US" sz="1600" dirty="0" smtClean="0"/>
              <a:t>policies</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Extreme-Scale Scientific Collaboration?</a:t>
            </a:r>
            <a:endParaRPr lang="en-US" dirty="0"/>
          </a:p>
        </p:txBody>
      </p:sp>
      <p:sp>
        <p:nvSpPr>
          <p:cNvPr id="3" name="Content Placeholder 2"/>
          <p:cNvSpPr>
            <a:spLocks noGrp="1"/>
          </p:cNvSpPr>
          <p:nvPr>
            <p:ph idx="1"/>
          </p:nvPr>
        </p:nvSpPr>
        <p:spPr>
          <a:xfrm>
            <a:off x="457200" y="1270000"/>
            <a:ext cx="8229600" cy="5321300"/>
          </a:xfrm>
        </p:spPr>
        <p:txBody>
          <a:bodyPr/>
          <a:lstStyle/>
          <a:p>
            <a:pPr>
              <a:buNone/>
            </a:pPr>
            <a:r>
              <a:rPr lang="en-US" dirty="0" smtClean="0"/>
              <a:t>Mission Imperatives</a:t>
            </a:r>
          </a:p>
          <a:p>
            <a:r>
              <a:rPr lang="en-US" sz="1800" dirty="0" smtClean="0"/>
              <a:t>Align the program activities with ASCR priorities and directions</a:t>
            </a:r>
          </a:p>
          <a:p>
            <a:r>
              <a:rPr lang="en-US" sz="1800" dirty="0" smtClean="0"/>
              <a:t>Maintain leadership in HPC middleware and scientific collaborative technologies</a:t>
            </a:r>
          </a:p>
          <a:p>
            <a:pPr>
              <a:buNone/>
            </a:pPr>
            <a:endParaRPr lang="en-US" sz="1800" dirty="0" smtClean="0"/>
          </a:p>
          <a:p>
            <a:pPr>
              <a:buNone/>
            </a:pPr>
            <a:r>
              <a:rPr lang="en-US" dirty="0" smtClean="0"/>
              <a:t>Problem Scale</a:t>
            </a:r>
          </a:p>
          <a:p>
            <a:r>
              <a:rPr lang="en-US" sz="1800" dirty="0" smtClean="0"/>
              <a:t>Massive data</a:t>
            </a:r>
          </a:p>
          <a:p>
            <a:r>
              <a:rPr lang="en-US" sz="1800" dirty="0" smtClean="0"/>
              <a:t>Extreme-scale computing</a:t>
            </a:r>
          </a:p>
          <a:p>
            <a:r>
              <a:rPr lang="en-US" sz="1800" dirty="0" smtClean="0"/>
              <a:t>Terabit networking</a:t>
            </a:r>
          </a:p>
          <a:p>
            <a:r>
              <a:rPr lang="en-US" sz="1800" dirty="0" smtClean="0"/>
              <a:t>Multi-dimensional (multiple Institutions, disciplines, resources)</a:t>
            </a:r>
          </a:p>
          <a:p>
            <a:r>
              <a:rPr lang="en-US" sz="1800" dirty="0" smtClean="0"/>
              <a:t>National and international </a:t>
            </a:r>
          </a:p>
          <a:p>
            <a:pPr>
              <a:buNone/>
            </a:pPr>
            <a:endParaRPr lang="en-US" sz="1800" dirty="0" smtClean="0"/>
          </a:p>
          <a:p>
            <a:pPr>
              <a:buNone/>
            </a:pPr>
            <a:r>
              <a:rPr lang="en-US" dirty="0" smtClean="0"/>
              <a:t>Complexities – Beyond Web-based Collaborative </a:t>
            </a:r>
            <a:r>
              <a:rPr lang="en-US" dirty="0"/>
              <a:t>T</a:t>
            </a:r>
            <a:r>
              <a:rPr lang="en-US" dirty="0" smtClean="0"/>
              <a:t>echnologies</a:t>
            </a:r>
          </a:p>
          <a:p>
            <a:r>
              <a:rPr lang="en-US" sz="1800" dirty="0" smtClean="0"/>
              <a:t>Inter-discipline, intra-discipline</a:t>
            </a:r>
          </a:p>
          <a:p>
            <a:r>
              <a:rPr lang="en-US" sz="1800" dirty="0" smtClean="0"/>
              <a:t>Real-Time (insitu, steering, streaming, just-in-time, etc.)</a:t>
            </a:r>
          </a:p>
          <a:p>
            <a:r>
              <a:rPr lang="en-US" sz="1800" dirty="0" smtClean="0"/>
              <a:t>Cyber security policies</a:t>
            </a:r>
          </a:p>
          <a:p>
            <a:r>
              <a:rPr lang="en-US" sz="1800" dirty="0" smtClean="0"/>
              <a:t>Standards</a:t>
            </a:r>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A01BB699-D31D-45EE-9A94-F6DF9C7B9767}"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1"/>
          <p:cNvSpPr>
            <a:spLocks noGrp="1"/>
          </p:cNvSpPr>
          <p:nvPr/>
        </p:nvSpPr>
        <p:spPr bwMode="auto">
          <a:xfrm>
            <a:off x="8754954"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defRPr/>
            </a:pPr>
            <a:fld id="{F223F5AA-32D9-4456-994B-96139B110FDD}" type="slidenum">
              <a:rPr lang="en-US" smtClean="0"/>
              <a:pPr>
                <a:defRPr/>
              </a:pPr>
              <a:t>15</a:t>
            </a:fld>
            <a:endParaRPr lang="en-US" dirty="0"/>
          </a:p>
        </p:txBody>
      </p:sp>
      <p:pic>
        <p:nvPicPr>
          <p:cNvPr id="23" name="Picture 22"/>
          <p:cNvPicPr>
            <a:picLocks noChangeAspect="1" noChangeArrowheads="1"/>
          </p:cNvPicPr>
          <p:nvPr/>
        </p:nvPicPr>
        <p:blipFill>
          <a:blip r:embed="rId2" cstate="print"/>
          <a:srcRect/>
          <a:stretch>
            <a:fillRect/>
          </a:stretch>
        </p:blipFill>
        <p:spPr bwMode="auto">
          <a:xfrm>
            <a:off x="-11221" y="1047750"/>
            <a:ext cx="9144000" cy="4981575"/>
          </a:xfrm>
          <a:prstGeom prst="rect">
            <a:avLst/>
          </a:prstGeom>
          <a:noFill/>
          <a:ln w="9525">
            <a:noFill/>
            <a:miter lim="800000"/>
            <a:headEnd/>
            <a:tailEnd/>
          </a:ln>
        </p:spPr>
      </p:pic>
      <p:sp>
        <p:nvSpPr>
          <p:cNvPr id="24" name="TextBox 10"/>
          <p:cNvSpPr txBox="1"/>
          <p:nvPr/>
        </p:nvSpPr>
        <p:spPr>
          <a:xfrm>
            <a:off x="2255729" y="6488668"/>
            <a:ext cx="1143000"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900" dirty="0" smtClean="0"/>
              <a:t>Scientific </a:t>
            </a:r>
            <a:r>
              <a:rPr lang="en-US" sz="900" dirty="0" err="1" smtClean="0"/>
              <a:t>Collab</a:t>
            </a:r>
            <a:r>
              <a:rPr lang="en-US" sz="900" dirty="0" smtClean="0"/>
              <a:t>- Ver-1</a:t>
            </a:r>
          </a:p>
        </p:txBody>
      </p:sp>
      <p:sp>
        <p:nvSpPr>
          <p:cNvPr id="25" name="TextBox 14"/>
          <p:cNvSpPr txBox="1"/>
          <p:nvPr/>
        </p:nvSpPr>
        <p:spPr>
          <a:xfrm>
            <a:off x="3665429" y="6488668"/>
            <a:ext cx="1143000"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900" dirty="0" smtClean="0"/>
              <a:t>Scientific </a:t>
            </a:r>
            <a:r>
              <a:rPr lang="en-US" sz="900" dirty="0" err="1" smtClean="0"/>
              <a:t>Collab</a:t>
            </a:r>
            <a:r>
              <a:rPr lang="en-US" sz="900" dirty="0" smtClean="0"/>
              <a:t>- Ver-2</a:t>
            </a:r>
          </a:p>
        </p:txBody>
      </p:sp>
      <p:sp>
        <p:nvSpPr>
          <p:cNvPr id="26" name="TextBox 15"/>
          <p:cNvSpPr txBox="1"/>
          <p:nvPr/>
        </p:nvSpPr>
        <p:spPr>
          <a:xfrm>
            <a:off x="6160979" y="6488668"/>
            <a:ext cx="1143000"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900" dirty="0" smtClean="0"/>
              <a:t>Scientific </a:t>
            </a:r>
            <a:r>
              <a:rPr lang="en-US" sz="900" dirty="0" err="1" smtClean="0"/>
              <a:t>Collab</a:t>
            </a:r>
            <a:r>
              <a:rPr lang="en-US" sz="900" dirty="0" smtClean="0"/>
              <a:t>- Ver-3</a:t>
            </a:r>
          </a:p>
        </p:txBody>
      </p:sp>
      <p:grpSp>
        <p:nvGrpSpPr>
          <p:cNvPr id="31" name="Group 30"/>
          <p:cNvGrpSpPr/>
          <p:nvPr/>
        </p:nvGrpSpPr>
        <p:grpSpPr>
          <a:xfrm>
            <a:off x="369779" y="5924550"/>
            <a:ext cx="1346844" cy="427196"/>
            <a:chOff x="381000" y="5924550"/>
            <a:chExt cx="1346844" cy="427196"/>
          </a:xfrm>
        </p:grpSpPr>
        <p:sp>
          <p:nvSpPr>
            <p:cNvPr id="53" name="TextBox 8"/>
            <p:cNvSpPr txBox="1"/>
            <p:nvPr/>
          </p:nvSpPr>
          <p:spPr>
            <a:xfrm>
              <a:off x="381000" y="6105525"/>
              <a:ext cx="1346844" cy="246221"/>
            </a:xfrm>
            <a:prstGeom prst="rect">
              <a:avLst/>
            </a:prstGeom>
            <a:noFill/>
            <a:ln w="9525">
              <a:solidFill>
                <a:schemeClr val="tx1"/>
              </a:solidFill>
            </a:ln>
          </p:spPr>
          <p:txBody>
            <a:bodyPr wrap="none" rtlCol="0">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00" dirty="0" smtClean="0">
                  <a:solidFill>
                    <a:srgbClr val="FF0000"/>
                  </a:solidFill>
                </a:rPr>
                <a:t>1PF, 1PB, 100Gbps</a:t>
              </a:r>
              <a:endParaRPr lang="en-US" sz="1000" dirty="0">
                <a:solidFill>
                  <a:srgbClr val="FF0000"/>
                </a:solidFill>
              </a:endParaRPr>
            </a:p>
          </p:txBody>
        </p:sp>
        <p:cxnSp>
          <p:nvCxnSpPr>
            <p:cNvPr id="54" name="Straight Arrow Connector 53"/>
            <p:cNvCxnSpPr>
              <a:stCxn id="53" idx="0"/>
            </p:cNvCxnSpPr>
            <p:nvPr/>
          </p:nvCxnSpPr>
          <p:spPr bwMode="auto">
            <a:xfrm flipH="1" flipV="1">
              <a:off x="1047750" y="5924550"/>
              <a:ext cx="6672" cy="180975"/>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grpSp>
      <p:grpSp>
        <p:nvGrpSpPr>
          <p:cNvPr id="32" name="Group 31"/>
          <p:cNvGrpSpPr/>
          <p:nvPr/>
        </p:nvGrpSpPr>
        <p:grpSpPr>
          <a:xfrm>
            <a:off x="3570179" y="5876925"/>
            <a:ext cx="1628972" cy="455771"/>
            <a:chOff x="381000" y="5895975"/>
            <a:chExt cx="1628972" cy="455771"/>
          </a:xfrm>
        </p:grpSpPr>
        <p:sp>
          <p:nvSpPr>
            <p:cNvPr id="51" name="TextBox 28"/>
            <p:cNvSpPr txBox="1"/>
            <p:nvPr/>
          </p:nvSpPr>
          <p:spPr>
            <a:xfrm>
              <a:off x="381000" y="6105525"/>
              <a:ext cx="1628972" cy="246221"/>
            </a:xfrm>
            <a:prstGeom prst="rect">
              <a:avLst/>
            </a:prstGeom>
            <a:noFill/>
            <a:ln w="9525">
              <a:solidFill>
                <a:schemeClr val="tx1"/>
              </a:solidFill>
            </a:ln>
          </p:spPr>
          <p:txBody>
            <a:bodyPr wrap="none" rtlCol="0">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00" dirty="0" smtClean="0">
                  <a:solidFill>
                    <a:srgbClr val="FF0000"/>
                  </a:solidFill>
                </a:rPr>
                <a:t>500PF, 400PB, 400Gbps</a:t>
              </a:r>
              <a:endParaRPr lang="en-US" sz="1000" dirty="0">
                <a:solidFill>
                  <a:srgbClr val="FF0000"/>
                </a:solidFill>
              </a:endParaRPr>
            </a:p>
          </p:txBody>
        </p:sp>
        <p:cxnSp>
          <p:nvCxnSpPr>
            <p:cNvPr id="52" name="Straight Arrow Connector 51"/>
            <p:cNvCxnSpPr>
              <a:stCxn id="51" idx="0"/>
            </p:cNvCxnSpPr>
            <p:nvPr/>
          </p:nvCxnSpPr>
          <p:spPr bwMode="auto">
            <a:xfrm flipH="1" flipV="1">
              <a:off x="1085850" y="5895975"/>
              <a:ext cx="109636" cy="20955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grpSp>
      <p:grpSp>
        <p:nvGrpSpPr>
          <p:cNvPr id="33" name="Group 32"/>
          <p:cNvGrpSpPr/>
          <p:nvPr/>
        </p:nvGrpSpPr>
        <p:grpSpPr>
          <a:xfrm>
            <a:off x="6027629" y="5905500"/>
            <a:ext cx="1184940" cy="455771"/>
            <a:chOff x="2686050" y="5772150"/>
            <a:chExt cx="1184940" cy="455771"/>
          </a:xfrm>
        </p:grpSpPr>
        <p:sp>
          <p:nvSpPr>
            <p:cNvPr id="49" name="TextBox 40"/>
            <p:cNvSpPr txBox="1"/>
            <p:nvPr/>
          </p:nvSpPr>
          <p:spPr>
            <a:xfrm>
              <a:off x="2686050" y="5981700"/>
              <a:ext cx="1184940" cy="246221"/>
            </a:xfrm>
            <a:prstGeom prst="rect">
              <a:avLst/>
            </a:prstGeom>
            <a:noFill/>
            <a:ln w="9525">
              <a:solidFill>
                <a:schemeClr val="tx1"/>
              </a:solidFill>
            </a:ln>
          </p:spPr>
          <p:txBody>
            <a:bodyPr wrap="none" rtlCol="0">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00" dirty="0" smtClean="0">
                  <a:solidFill>
                    <a:srgbClr val="FF0000"/>
                  </a:solidFill>
                </a:rPr>
                <a:t>1EF, 1EB, 1Tbps</a:t>
              </a:r>
              <a:endParaRPr lang="en-US" sz="1000" dirty="0">
                <a:solidFill>
                  <a:srgbClr val="FF0000"/>
                </a:solidFill>
              </a:endParaRPr>
            </a:p>
          </p:txBody>
        </p:sp>
        <p:cxnSp>
          <p:nvCxnSpPr>
            <p:cNvPr id="50" name="Straight Arrow Connector 49"/>
            <p:cNvCxnSpPr>
              <a:stCxn id="49" idx="0"/>
            </p:cNvCxnSpPr>
            <p:nvPr/>
          </p:nvCxnSpPr>
          <p:spPr bwMode="auto">
            <a:xfrm flipV="1">
              <a:off x="3278520" y="5772150"/>
              <a:ext cx="112386" cy="20955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grpSp>
      <p:grpSp>
        <p:nvGrpSpPr>
          <p:cNvPr id="34" name="Group 33"/>
          <p:cNvGrpSpPr/>
          <p:nvPr/>
        </p:nvGrpSpPr>
        <p:grpSpPr>
          <a:xfrm>
            <a:off x="7715403" y="5857875"/>
            <a:ext cx="1439818" cy="455771"/>
            <a:chOff x="381000" y="5895975"/>
            <a:chExt cx="1439818" cy="455771"/>
          </a:xfrm>
        </p:grpSpPr>
        <p:sp>
          <p:nvSpPr>
            <p:cNvPr id="38" name="TextBox 43"/>
            <p:cNvSpPr txBox="1"/>
            <p:nvPr/>
          </p:nvSpPr>
          <p:spPr>
            <a:xfrm>
              <a:off x="381000" y="6105525"/>
              <a:ext cx="1439818" cy="246221"/>
            </a:xfrm>
            <a:prstGeom prst="rect">
              <a:avLst/>
            </a:prstGeom>
            <a:noFill/>
            <a:ln w="9525">
              <a:solidFill>
                <a:schemeClr val="tx1"/>
              </a:solidFill>
            </a:ln>
          </p:spPr>
          <p:txBody>
            <a:bodyPr wrap="none" rtlCol="0">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00" dirty="0" smtClean="0">
                  <a:solidFill>
                    <a:srgbClr val="FF0000"/>
                  </a:solidFill>
                </a:rPr>
                <a:t>5-10EF, 10EB, 5Tbps</a:t>
              </a:r>
              <a:endParaRPr lang="en-US" sz="1000" dirty="0">
                <a:solidFill>
                  <a:srgbClr val="FF0000"/>
                </a:solidFill>
              </a:endParaRPr>
            </a:p>
          </p:txBody>
        </p:sp>
        <p:cxnSp>
          <p:nvCxnSpPr>
            <p:cNvPr id="39" name="Straight Arrow Connector 38"/>
            <p:cNvCxnSpPr>
              <a:stCxn id="38" idx="0"/>
            </p:cNvCxnSpPr>
            <p:nvPr/>
          </p:nvCxnSpPr>
          <p:spPr bwMode="auto">
            <a:xfrm flipH="1" flipV="1">
              <a:off x="1085859" y="5895975"/>
              <a:ext cx="15050" cy="20955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grpSp>
      <p:sp>
        <p:nvSpPr>
          <p:cNvPr id="35" name="TextBox 45"/>
          <p:cNvSpPr txBox="1"/>
          <p:nvPr/>
        </p:nvSpPr>
        <p:spPr>
          <a:xfrm>
            <a:off x="398354" y="6488668"/>
            <a:ext cx="1276350"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900" dirty="0" smtClean="0"/>
              <a:t>Scientific Collab- Ver-0: Grids/Cloud</a:t>
            </a:r>
          </a:p>
        </p:txBody>
      </p:sp>
      <p:sp>
        <p:nvSpPr>
          <p:cNvPr id="36" name="TextBox 46"/>
          <p:cNvSpPr txBox="1"/>
          <p:nvPr/>
        </p:nvSpPr>
        <p:spPr>
          <a:xfrm>
            <a:off x="7770704" y="6488668"/>
            <a:ext cx="1143000"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900" dirty="0" smtClean="0"/>
              <a:t>Scientific </a:t>
            </a:r>
            <a:r>
              <a:rPr lang="en-US" sz="900" dirty="0" err="1" smtClean="0"/>
              <a:t>Collab</a:t>
            </a:r>
            <a:r>
              <a:rPr lang="en-US" sz="900" dirty="0" smtClean="0"/>
              <a:t>- Ver-4</a:t>
            </a:r>
          </a:p>
        </p:txBody>
      </p:sp>
      <p:sp>
        <p:nvSpPr>
          <p:cNvPr id="37" name="Title 1"/>
          <p:cNvSpPr txBox="1">
            <a:spLocks/>
          </p:cNvSpPr>
          <p:nvPr/>
        </p:nvSpPr>
        <p:spPr>
          <a:xfrm>
            <a:off x="2512904" y="-1"/>
            <a:ext cx="6438900" cy="923926"/>
          </a:xfrm>
          <a:prstGeom prst="rect">
            <a:avLst/>
          </a:prstGeom>
        </p:spPr>
        <p:txBody>
          <a:bodyP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0" kern="0" dirty="0" smtClean="0">
                <a:effectLst>
                  <a:outerShdw blurRad="38100" dist="38100" dir="2700000" algn="tl">
                    <a:srgbClr val="C0C0C0"/>
                  </a:outerShdw>
                </a:effectLst>
                <a:latin typeface="+mj-lt"/>
                <a:ea typeface="+mj-ea"/>
                <a:cs typeface="+mj-cs"/>
              </a:rPr>
              <a:t>Extreme-Scale/Exascale</a:t>
            </a:r>
            <a:r>
              <a:rPr lang="en-US" sz="2800" b="0" kern="0" dirty="0" smtClean="0">
                <a:effectLst>
                  <a:outerShdw blurRad="38100" dist="38100" dir="2700000" algn="tl">
                    <a:srgbClr val="C0C0C0"/>
                  </a:outerShdw>
                </a:effectLst>
                <a:latin typeface="+mj-lt"/>
                <a:ea typeface="+mj-ea"/>
                <a:cs typeface="+mj-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0" kern="0" dirty="0" smtClean="0">
                <a:effectLst>
                  <a:outerShdw blurRad="38100" dist="38100" dir="2700000" algn="tl">
                    <a:srgbClr val="C0C0C0"/>
                  </a:outerShdw>
                </a:effectLst>
                <a:latin typeface="+mj-lt"/>
                <a:ea typeface="+mj-ea"/>
                <a:cs typeface="+mj-cs"/>
              </a:rPr>
              <a:t>Reverse Timeline </a:t>
            </a:r>
            <a:r>
              <a:rPr lang="en-US" sz="1000" b="0" kern="0" dirty="0" smtClean="0">
                <a:effectLst>
                  <a:outerShdw blurRad="38100" dist="38100" dir="2700000" algn="tl">
                    <a:srgbClr val="C0C0C0"/>
                  </a:outerShdw>
                </a:effectLst>
                <a:latin typeface="+mj-lt"/>
                <a:ea typeface="+mj-ea"/>
                <a:cs typeface="+mj-cs"/>
              </a:rPr>
              <a:t>(Not an Exascale Plan)</a:t>
            </a:r>
            <a:endParaRPr kumimoji="0" lang="en-US" sz="10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650" y="161925"/>
            <a:ext cx="5749925" cy="800100"/>
          </a:xfrm>
        </p:spPr>
        <p:txBody>
          <a:bodyPr/>
          <a:lstStyle/>
          <a:p>
            <a:r>
              <a:rPr lang="en-US" dirty="0" smtClean="0"/>
              <a:t>Additional Observations on Workshop Charge</a:t>
            </a:r>
            <a:endParaRPr lang="en-US" dirty="0"/>
          </a:p>
        </p:txBody>
      </p:sp>
      <p:sp>
        <p:nvSpPr>
          <p:cNvPr id="4" name="Slide Number Placeholder 3"/>
          <p:cNvSpPr>
            <a:spLocks noGrp="1"/>
          </p:cNvSpPr>
          <p:nvPr>
            <p:ph type="sldNum" sz="quarter" idx="10"/>
          </p:nvPr>
        </p:nvSpPr>
        <p:spPr/>
        <p:txBody>
          <a:bodyPr/>
          <a:lstStyle/>
          <a:p>
            <a:pPr>
              <a:defRPr/>
            </a:pPr>
            <a:fld id="{A01BB699-D31D-45EE-9A94-F6DF9C7B9767}" type="slidenum">
              <a:rPr lang="en-US" smtClean="0"/>
              <a:pPr>
                <a:defRPr/>
              </a:pPr>
              <a:t>16</a:t>
            </a:fld>
            <a:endParaRPr lang="en-US" dirty="0"/>
          </a:p>
        </p:txBody>
      </p:sp>
      <p:sp>
        <p:nvSpPr>
          <p:cNvPr id="6" name="Content Placeholder 2"/>
          <p:cNvSpPr>
            <a:spLocks noGrp="1"/>
          </p:cNvSpPr>
          <p:nvPr>
            <p:ph idx="1"/>
          </p:nvPr>
        </p:nvSpPr>
        <p:spPr>
          <a:xfrm>
            <a:off x="571500" y="1270000"/>
            <a:ext cx="7162800" cy="4968875"/>
          </a:xfrm>
        </p:spPr>
        <p:txBody>
          <a:bodyPr/>
          <a:lstStyle/>
          <a:p>
            <a:pPr marL="457200" indent="-457200"/>
            <a:endParaRPr lang="en-US" dirty="0" smtClean="0"/>
          </a:p>
          <a:p>
            <a:pPr marL="457200" indent="-457200"/>
            <a:r>
              <a:rPr lang="en-US" dirty="0" smtClean="0"/>
              <a:t>Out-of-the box thinking – new directions (Short Term/Long Term)</a:t>
            </a:r>
          </a:p>
          <a:p>
            <a:pPr marL="457200" indent="-457200"/>
            <a:r>
              <a:rPr lang="en-US" dirty="0" smtClean="0"/>
              <a:t>Compelling  case for scientific collaboration </a:t>
            </a:r>
          </a:p>
          <a:p>
            <a:pPr marL="457200" indent="-457200"/>
            <a:r>
              <a:rPr lang="en-US" dirty="0" smtClean="0"/>
              <a:t>Sound foundational/theoretical principles </a:t>
            </a:r>
          </a:p>
          <a:p>
            <a:pPr marL="457200" indent="-457200"/>
            <a:r>
              <a:rPr lang="en-US" dirty="0" smtClean="0"/>
              <a:t>Capabilities unique to the DOE science mission</a:t>
            </a:r>
          </a:p>
          <a:p>
            <a:pPr marL="457200" indent="-457200"/>
            <a:r>
              <a:rPr lang="en-US" dirty="0" smtClean="0"/>
              <a:t>Lessons learned in the last two decades</a:t>
            </a:r>
          </a:p>
          <a:p>
            <a:pPr marL="457200" indent="-457200"/>
            <a:r>
              <a:rPr lang="en-US" dirty="0" smtClean="0"/>
              <a:t>Office of Science programs as active stakeholders</a:t>
            </a:r>
          </a:p>
          <a:p>
            <a:pPr marL="457200" indent="-457200"/>
            <a:r>
              <a:rPr lang="en-US" dirty="0" smtClean="0"/>
              <a:t>Collaborative teams as virtual organization</a:t>
            </a:r>
          </a:p>
          <a:p>
            <a:pPr marL="457200" indent="-457200"/>
            <a:endParaRPr lang="en-US" dirty="0" smtClean="0"/>
          </a:p>
          <a:p>
            <a:pPr marL="457200" indent="-457200"/>
            <a:endParaRPr lang="en-US" dirty="0" smtClean="0"/>
          </a:p>
          <a:p>
            <a:pPr marL="457200" indent="-457200"/>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dirty="0" smtClean="0"/>
              <a:t>Q&amp;A</a:t>
            </a:r>
            <a:endParaRPr lang="en-US" dirty="0"/>
          </a:p>
        </p:txBody>
      </p:sp>
      <p:sp>
        <p:nvSpPr>
          <p:cNvPr id="4" name="Slide Number Placeholder 3"/>
          <p:cNvSpPr>
            <a:spLocks noGrp="1"/>
          </p:cNvSpPr>
          <p:nvPr>
            <p:ph type="sldNum" sz="quarter" idx="10"/>
          </p:nvPr>
        </p:nvSpPr>
        <p:spPr/>
        <p:txBody>
          <a:bodyPr/>
          <a:lstStyle/>
          <a:p>
            <a:pPr>
              <a:defRPr/>
            </a:pPr>
            <a:fld id="{A01BB699-D31D-45EE-9A94-F6DF9C7B9767}" type="slidenum">
              <a:rPr lang="en-US" smtClean="0"/>
              <a:pPr>
                <a:defRPr/>
              </a:pPr>
              <a:t>17</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223F5AA-32D9-4456-994B-96139B110FDD}" type="slidenum">
              <a:rPr lang="en-US" smtClean="0"/>
              <a:pPr>
                <a:defRPr/>
              </a:pPr>
              <a:t>2</a:t>
            </a:fld>
            <a:endParaRPr lang="en-US" dirty="0"/>
          </a:p>
        </p:txBody>
      </p:sp>
      <p:sp>
        <p:nvSpPr>
          <p:cNvPr id="3" name="Slide Number Placeholder 2"/>
          <p:cNvSpPr txBox="1">
            <a:spLocks/>
          </p:cNvSpPr>
          <p:nvPr/>
        </p:nvSpPr>
        <p:spPr bwMode="auto">
          <a:xfrm>
            <a:off x="8766175" y="6654217"/>
            <a:ext cx="365021" cy="2037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6E965D-3DE9-4685-8E61-E4EA33413152}" type="slidenum">
              <a:rPr kumimoji="0" lang="en-US" sz="1000" b="1"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1"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4" name="Picture 3"/>
          <p:cNvPicPr>
            <a:picLocks noChangeAspect="1" noChangeArrowheads="1"/>
          </p:cNvPicPr>
          <p:nvPr/>
        </p:nvPicPr>
        <p:blipFill>
          <a:blip r:embed="rId2" cstate="print"/>
          <a:srcRect/>
          <a:stretch>
            <a:fillRect/>
          </a:stretch>
        </p:blipFill>
        <p:spPr bwMode="auto">
          <a:xfrm>
            <a:off x="0" y="1076325"/>
            <a:ext cx="8824912" cy="5781675"/>
          </a:xfrm>
          <a:prstGeom prst="rect">
            <a:avLst/>
          </a:prstGeom>
          <a:noFill/>
          <a:ln w="9525">
            <a:noFill/>
            <a:miter lim="800000"/>
            <a:headEnd/>
            <a:tailEnd/>
          </a:ln>
        </p:spPr>
      </p:pic>
      <p:sp>
        <p:nvSpPr>
          <p:cNvPr id="5" name="Rectangle 4"/>
          <p:cNvSpPr/>
          <p:nvPr/>
        </p:nvSpPr>
        <p:spPr bwMode="auto">
          <a:xfrm>
            <a:off x="0" y="1066800"/>
            <a:ext cx="2943225" cy="8096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6" name="Down Arrow 5"/>
          <p:cNvSpPr/>
          <p:nvPr/>
        </p:nvSpPr>
        <p:spPr bwMode="auto">
          <a:xfrm rot="20071838">
            <a:off x="2455124" y="4093554"/>
            <a:ext cx="176865" cy="1185074"/>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7" name="Title 1"/>
          <p:cNvSpPr txBox="1">
            <a:spLocks/>
          </p:cNvSpPr>
          <p:nvPr/>
        </p:nvSpPr>
        <p:spPr>
          <a:xfrm>
            <a:off x="3041650" y="161925"/>
            <a:ext cx="5165725" cy="7239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Where to find ASCR in DOE</a:t>
            </a:r>
            <a:endParaRPr kumimoji="0" lang="en-US"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223F5AA-32D9-4456-994B-96139B110FDD}" type="slidenum">
              <a:rPr lang="en-US" smtClean="0"/>
              <a:pPr>
                <a:defRPr/>
              </a:pPr>
              <a:t>3</a:t>
            </a:fld>
            <a:endParaRPr lang="en-US" dirty="0"/>
          </a:p>
        </p:txBody>
      </p:sp>
      <p:sp>
        <p:nvSpPr>
          <p:cNvPr id="21" name="Slide Number Placeholder 3"/>
          <p:cNvSpPr txBox="1">
            <a:spLocks/>
          </p:cNvSpPr>
          <p:nvPr/>
        </p:nvSpPr>
        <p:spPr bwMode="auto">
          <a:xfrm>
            <a:off x="8658225" y="6591300"/>
            <a:ext cx="48577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82330E-E0E9-4318-B75C-BE322C5D20C4}" type="slidenum">
              <a:rPr kumimoji="0" lang="en-US" sz="1000" b="1"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1" i="0" u="none" strike="noStrike" kern="1200" cap="none" spc="0" normalizeH="0" baseline="0" noProof="0" dirty="0" smtClean="0">
              <a:ln>
                <a:noFill/>
              </a:ln>
              <a:solidFill>
                <a:schemeClr val="tx1"/>
              </a:solidFill>
              <a:effectLst/>
              <a:uLnTx/>
              <a:uFillTx/>
              <a:latin typeface="Arial" pitchFamily="34" charset="0"/>
              <a:ea typeface="+mn-ea"/>
              <a:cs typeface="+mn-cs"/>
            </a:endParaRPr>
          </a:p>
        </p:txBody>
      </p:sp>
      <p:sp>
        <p:nvSpPr>
          <p:cNvPr id="22" name="Rectangle 2"/>
          <p:cNvSpPr txBox="1">
            <a:spLocks noChangeArrowheads="1"/>
          </p:cNvSpPr>
          <p:nvPr/>
        </p:nvSpPr>
        <p:spPr>
          <a:xfrm>
            <a:off x="3041650" y="161925"/>
            <a:ext cx="5165725" cy="7239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ASCR Mission</a:t>
            </a:r>
            <a:endParaRPr kumimoji="0" lang="en-US" sz="280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23" name="Rectangle 3"/>
          <p:cNvSpPr txBox="1">
            <a:spLocks noChangeArrowheads="1"/>
          </p:cNvSpPr>
          <p:nvPr/>
        </p:nvSpPr>
        <p:spPr>
          <a:xfrm>
            <a:off x="1190624" y="1270000"/>
            <a:ext cx="6315075" cy="5199063"/>
          </a:xfrm>
          <a:prstGeom prst="rect">
            <a:avLst/>
          </a:prstGeom>
        </p:spPr>
        <p:txBody>
          <a:bodyPr/>
          <a:lstStyle/>
          <a:p>
            <a:pPr marL="228600" marR="0" lvl="0" indent="-2286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600" b="1" i="0" u="none" strike="noStrike" kern="0" cap="none" spc="0" normalizeH="0" baseline="0" noProof="0" dirty="0" smtClean="0">
                <a:ln>
                  <a:noFill/>
                </a:ln>
                <a:solidFill>
                  <a:schemeClr val="tx1"/>
                </a:solidFill>
                <a:effectLst/>
                <a:uLnTx/>
                <a:uFillTx/>
                <a:latin typeface="+mj-lt"/>
                <a:ea typeface="+mn-ea"/>
                <a:cs typeface="+mn-cs"/>
              </a:rPr>
              <a:t>   </a:t>
            </a:r>
            <a:endParaRPr kumimoji="0" lang="en-US" sz="2000" b="1" i="0" u="none" strike="noStrike" kern="0" cap="none" spc="0" normalizeH="0" baseline="0" noProof="0" dirty="0" smtClean="0">
              <a:ln>
                <a:noFill/>
              </a:ln>
              <a:solidFill>
                <a:schemeClr val="tx1"/>
              </a:solidFill>
              <a:effectLst/>
              <a:uLnTx/>
              <a:uFillTx/>
              <a:latin typeface="+mj-lt"/>
              <a:ea typeface="+mn-ea"/>
              <a:cs typeface="+mn-cs"/>
            </a:endParaRPr>
          </a:p>
          <a:p>
            <a:pPr marL="228600" marR="0" lvl="0"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b="1" i="0" u="none" strike="noStrike" kern="0" cap="none" spc="0" normalizeH="0" baseline="0" noProof="0" dirty="0" smtClean="0">
                <a:ln>
                  <a:noFill/>
                </a:ln>
                <a:solidFill>
                  <a:schemeClr val="tx1"/>
                </a:solidFill>
                <a:effectLst/>
                <a:uLnTx/>
                <a:uFillTx/>
                <a:latin typeface="+mj-lt"/>
                <a:cs typeface="Times New Roman" pitchFamily="18" charset="0"/>
              </a:rPr>
              <a:t>The mission of the Advanced Scientific Computing Research (ASCR) program is to </a:t>
            </a:r>
            <a:r>
              <a:rPr kumimoji="0" lang="en-US" b="1" i="1" u="none" strike="noStrike" kern="0" cap="none" spc="0" normalizeH="0" baseline="0" noProof="0" dirty="0" smtClean="0">
                <a:ln>
                  <a:noFill/>
                </a:ln>
                <a:solidFill>
                  <a:schemeClr val="accent2"/>
                </a:solidFill>
                <a:effectLst/>
                <a:uLnTx/>
                <a:uFillTx/>
                <a:latin typeface="+mj-lt"/>
                <a:cs typeface="Times New Roman" pitchFamily="18" charset="0"/>
              </a:rPr>
              <a:t>discover, develop, and deploy the computational and networking capabilities </a:t>
            </a:r>
            <a:r>
              <a:rPr kumimoji="0" lang="en-US" b="1" i="0" u="none" strike="noStrike" kern="0" cap="none" spc="0" normalizeH="0" baseline="0" noProof="0" dirty="0" smtClean="0">
                <a:ln>
                  <a:noFill/>
                </a:ln>
                <a:solidFill>
                  <a:schemeClr val="tx1"/>
                </a:solidFill>
                <a:effectLst/>
                <a:uLnTx/>
                <a:uFillTx/>
                <a:latin typeface="+mj-lt"/>
                <a:cs typeface="Times New Roman" pitchFamily="18" charset="0"/>
              </a:rPr>
              <a:t>that enable researchers to analyze, model, simulate, and predict complex phenomena important to the Department of Energy. </a:t>
            </a:r>
          </a:p>
          <a:p>
            <a:pPr marL="228600" marR="0" lvl="0" indent="-228600" algn="l" defTabSz="914400" rtl="0" eaLnBrk="1" fontAlgn="base" latinLnBrk="0" hangingPunct="1">
              <a:lnSpc>
                <a:spcPct val="100000"/>
              </a:lnSpc>
              <a:spcBef>
                <a:spcPct val="20000"/>
              </a:spcBef>
              <a:spcAft>
                <a:spcPct val="0"/>
              </a:spcAft>
              <a:buClrTx/>
              <a:buSzTx/>
              <a:buFont typeface="Arial" pitchFamily="34" charset="0"/>
              <a:buChar char="•"/>
              <a:tabLst/>
              <a:defRPr/>
            </a:pPr>
            <a:endParaRPr lang="en-US" sz="2400" kern="0" dirty="0" smtClean="0">
              <a:latin typeface="+mj-lt"/>
              <a:cs typeface="Times New Roman" pitchFamily="18" charset="0"/>
            </a:endParaRPr>
          </a:p>
          <a:p>
            <a:pPr marL="228600" marR="0" lvl="0"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b="1" i="0" u="none" strike="noStrike" kern="0" cap="none" spc="0" normalizeH="0" baseline="0" noProof="0" dirty="0" smtClean="0">
                <a:ln>
                  <a:noFill/>
                </a:ln>
                <a:solidFill>
                  <a:schemeClr val="tx1"/>
                </a:solidFill>
                <a:effectLst/>
                <a:uLnTx/>
                <a:uFillTx/>
                <a:latin typeface="+mj-lt"/>
                <a:cs typeface="Times New Roman" pitchFamily="18" charset="0"/>
              </a:rPr>
              <a:t>A particular challenge of this program is </a:t>
            </a:r>
            <a:r>
              <a:rPr kumimoji="0" lang="en-US" b="1" i="1" u="none" strike="noStrike" kern="0" cap="none" spc="0" normalizeH="0" baseline="0" noProof="0" dirty="0" smtClean="0">
                <a:ln>
                  <a:noFill/>
                </a:ln>
                <a:solidFill>
                  <a:schemeClr val="accent2"/>
                </a:solidFill>
                <a:effectLst/>
                <a:uLnTx/>
                <a:uFillTx/>
                <a:latin typeface="+mj-lt"/>
                <a:cs typeface="Times New Roman" pitchFamily="18" charset="0"/>
              </a:rPr>
              <a:t>fulfilling the science potential of emerging multi-core computing systems and other novel “extreme-scale” computing architectures,</a:t>
            </a:r>
            <a:r>
              <a:rPr kumimoji="0" lang="en-US" b="1" i="1" u="none" strike="noStrike" kern="0" cap="none" spc="0" normalizeH="0" baseline="0" noProof="0" dirty="0" smtClean="0">
                <a:ln>
                  <a:noFill/>
                </a:ln>
                <a:solidFill>
                  <a:srgbClr val="0070C0"/>
                </a:solidFill>
                <a:effectLst/>
                <a:uLnTx/>
                <a:uFillTx/>
                <a:latin typeface="+mj-lt"/>
                <a:cs typeface="Times New Roman" pitchFamily="18" charset="0"/>
              </a:rPr>
              <a:t> </a:t>
            </a:r>
            <a:r>
              <a:rPr kumimoji="0" lang="en-US" b="1" i="0" u="none" strike="noStrike" kern="0" cap="none" spc="0" normalizeH="0" baseline="0" noProof="0" dirty="0" smtClean="0">
                <a:ln>
                  <a:noFill/>
                </a:ln>
                <a:solidFill>
                  <a:schemeClr val="tx1"/>
                </a:solidFill>
                <a:effectLst/>
                <a:uLnTx/>
                <a:uFillTx/>
                <a:latin typeface="+mj-lt"/>
                <a:cs typeface="Times New Roman" pitchFamily="18" charset="0"/>
              </a:rPr>
              <a:t>which will require significant modifications </a:t>
            </a:r>
            <a:r>
              <a:rPr lang="en-US" kern="0" dirty="0" smtClean="0">
                <a:latin typeface="+mj-lt"/>
                <a:cs typeface="Times New Roman" pitchFamily="18" charset="0"/>
              </a:rPr>
              <a:t>in</a:t>
            </a:r>
            <a:r>
              <a:rPr kumimoji="0" lang="en-US" b="1" i="0" u="none" strike="noStrike" kern="0" cap="none" spc="0" normalizeH="0" baseline="0" noProof="0" dirty="0" smtClean="0">
                <a:ln>
                  <a:noFill/>
                </a:ln>
                <a:solidFill>
                  <a:schemeClr val="tx1"/>
                </a:solidFill>
                <a:effectLst/>
                <a:uLnTx/>
                <a:uFillTx/>
                <a:latin typeface="+mj-lt"/>
                <a:cs typeface="Times New Roman" pitchFamily="18" charset="0"/>
              </a:rPr>
              <a:t> today’s tools and techniques. </a:t>
            </a:r>
          </a:p>
          <a:p>
            <a:pPr marL="228600" marR="0" lvl="0" indent="-228600" algn="l" defTabSz="914400" rtl="0" eaLnBrk="1" fontAlgn="base" latinLnBrk="0" hangingPunct="1">
              <a:lnSpc>
                <a:spcPct val="90000"/>
              </a:lnSpc>
              <a:spcBef>
                <a:spcPct val="20000"/>
              </a:spcBef>
              <a:spcAft>
                <a:spcPct val="0"/>
              </a:spcAft>
              <a:buClrTx/>
              <a:buSzTx/>
              <a:buFont typeface="Wingdings" pitchFamily="2" charset="2"/>
              <a:buNone/>
              <a:tabLst/>
              <a:defRPr/>
            </a:pPr>
            <a:endParaRPr kumimoji="0" lang="en-US" sz="2400" b="1" i="0" u="none" strike="noStrike" kern="0" cap="none" spc="0" normalizeH="0" baseline="0" noProof="0" dirty="0" smtClean="0">
              <a:ln>
                <a:noFill/>
              </a:ln>
              <a:solidFill>
                <a:schemeClr val="tx1"/>
              </a:solidFill>
              <a:effectLst/>
              <a:uLnTx/>
              <a:uFillTx/>
              <a:latin typeface="+mj-lt"/>
              <a:ea typeface="+mn-ea"/>
              <a:cs typeface="+mn-cs"/>
            </a:endParaRPr>
          </a:p>
          <a:p>
            <a:pPr marL="228600" marR="0" lvl="0" indent="-228600" algn="l"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en-US" sz="1800" b="1" i="0" u="none" strike="noStrike" kern="0" cap="none" spc="0" normalizeH="0" baseline="0" noProof="0" dirty="0" smtClean="0">
              <a:ln>
                <a:noFill/>
              </a:ln>
              <a:solidFill>
                <a:srgbClr val="135C00"/>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ASCR Programs</a:t>
            </a:r>
            <a:endParaRPr lang="en-US" dirty="0"/>
          </a:p>
        </p:txBody>
      </p:sp>
      <p:sp>
        <p:nvSpPr>
          <p:cNvPr id="4" name="Content Placeholder 3"/>
          <p:cNvSpPr>
            <a:spLocks noGrp="1"/>
          </p:cNvSpPr>
          <p:nvPr>
            <p:ph sz="half" idx="2"/>
          </p:nvPr>
        </p:nvSpPr>
        <p:spPr>
          <a:xfrm>
            <a:off x="600075" y="2298700"/>
            <a:ext cx="3762375" cy="2873375"/>
          </a:xfrm>
          <a:ln w="19050">
            <a:solidFill>
              <a:schemeClr val="bg1"/>
            </a:solidFill>
          </a:ln>
        </p:spPr>
        <p:txBody>
          <a:bodyPr/>
          <a:lstStyle/>
          <a:p>
            <a:pPr>
              <a:buNone/>
            </a:pPr>
            <a:r>
              <a:rPr lang="en-US" u="sng" dirty="0" smtClean="0"/>
              <a:t>Research Division</a:t>
            </a:r>
          </a:p>
          <a:p>
            <a:r>
              <a:rPr lang="en-US" sz="2000" dirty="0" smtClean="0"/>
              <a:t>Computer Science </a:t>
            </a:r>
          </a:p>
          <a:p>
            <a:r>
              <a:rPr lang="en-US" sz="2000" dirty="0" smtClean="0"/>
              <a:t>Applied Math</a:t>
            </a:r>
          </a:p>
          <a:p>
            <a:r>
              <a:rPr lang="en-US" sz="2000" dirty="0" smtClean="0"/>
              <a:t>SciDAC &amp; SAPs</a:t>
            </a:r>
          </a:p>
          <a:p>
            <a:r>
              <a:rPr lang="en-US" sz="2000" i="1" dirty="0" smtClean="0">
                <a:solidFill>
                  <a:srgbClr val="0070C0"/>
                </a:solidFill>
              </a:rPr>
              <a:t>Next-Generation Networks</a:t>
            </a:r>
          </a:p>
          <a:p>
            <a:r>
              <a:rPr lang="en-US" sz="2000" dirty="0" smtClean="0"/>
              <a:t>Career Awards</a:t>
            </a:r>
          </a:p>
          <a:p>
            <a:r>
              <a:rPr lang="en-US" sz="2000" dirty="0" smtClean="0"/>
              <a:t>SBIR/STTR</a:t>
            </a:r>
          </a:p>
        </p:txBody>
      </p:sp>
      <p:sp>
        <p:nvSpPr>
          <p:cNvPr id="6" name="Content Placeholder 5"/>
          <p:cNvSpPr>
            <a:spLocks noGrp="1"/>
          </p:cNvSpPr>
          <p:nvPr>
            <p:ph sz="quarter" idx="4"/>
          </p:nvPr>
        </p:nvSpPr>
        <p:spPr>
          <a:xfrm>
            <a:off x="4562475" y="2289175"/>
            <a:ext cx="4171951" cy="2863850"/>
          </a:xfrm>
          <a:ln w="19050">
            <a:solidFill>
              <a:schemeClr val="bg1"/>
            </a:solidFill>
          </a:ln>
        </p:spPr>
        <p:txBody>
          <a:bodyPr/>
          <a:lstStyle/>
          <a:p>
            <a:pPr>
              <a:buNone/>
            </a:pPr>
            <a:r>
              <a:rPr lang="en-US" u="sng" dirty="0" smtClean="0"/>
              <a:t>Facilities Division</a:t>
            </a:r>
          </a:p>
          <a:p>
            <a:r>
              <a:rPr lang="en-US" sz="2000" dirty="0" smtClean="0"/>
              <a:t>NERSC</a:t>
            </a:r>
          </a:p>
          <a:p>
            <a:r>
              <a:rPr lang="en-US" sz="2000" dirty="0" smtClean="0"/>
              <a:t>ANL Leadership Computing Facility</a:t>
            </a:r>
          </a:p>
          <a:p>
            <a:r>
              <a:rPr lang="en-US" sz="2000" dirty="0" smtClean="0"/>
              <a:t>ORNL Leadership Computing Facility</a:t>
            </a:r>
          </a:p>
          <a:p>
            <a:r>
              <a:rPr lang="en-US" sz="2000" dirty="0" smtClean="0"/>
              <a:t>ESnet (Energy Sciences Network)</a:t>
            </a:r>
          </a:p>
          <a:p>
            <a:endParaRPr lang="en-US" sz="2000" dirty="0" smtClean="0"/>
          </a:p>
          <a:p>
            <a:pPr marL="0" indent="0">
              <a:buNone/>
            </a:pPr>
            <a:r>
              <a:rPr lang="en-US" sz="1200" dirty="0" smtClean="0"/>
              <a:t>Note: ASCR Facilities are open Lab PIs, Academia, and to the  industry through </a:t>
            </a:r>
            <a:r>
              <a:rPr lang="en-US" sz="1200" dirty="0" smtClean="0">
                <a:solidFill>
                  <a:srgbClr val="0000FF"/>
                </a:solidFill>
              </a:rPr>
              <a:t>INCITE</a:t>
            </a:r>
            <a:endParaRPr lang="en-US" sz="1200" dirty="0">
              <a:solidFill>
                <a:srgbClr val="0000FF"/>
              </a:solidFill>
            </a:endParaRPr>
          </a:p>
        </p:txBody>
      </p:sp>
      <p:sp>
        <p:nvSpPr>
          <p:cNvPr id="7" name="Slide Number Placeholder 6"/>
          <p:cNvSpPr>
            <a:spLocks noGrp="1"/>
          </p:cNvSpPr>
          <p:nvPr>
            <p:ph type="sldNum" sz="quarter" idx="10"/>
          </p:nvPr>
        </p:nvSpPr>
        <p:spPr/>
        <p:txBody>
          <a:bodyPr/>
          <a:lstStyle/>
          <a:p>
            <a:pPr>
              <a:defRPr/>
            </a:pPr>
            <a:fld id="{F263155B-6782-433D-9ED5-9B80FC3996EA}"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650" y="0"/>
            <a:ext cx="5464175" cy="942975"/>
          </a:xfrm>
        </p:spPr>
        <p:txBody>
          <a:bodyPr/>
          <a:lstStyle/>
          <a:p>
            <a:r>
              <a:rPr lang="en-US" b="1" dirty="0" smtClean="0"/>
              <a:t>Next-generation Networks for Science  Program </a:t>
            </a:r>
            <a:endParaRPr lang="en-US" b="1" dirty="0"/>
          </a:p>
        </p:txBody>
      </p:sp>
      <p:sp>
        <p:nvSpPr>
          <p:cNvPr id="4" name="Slide Number Placeholder 3"/>
          <p:cNvSpPr>
            <a:spLocks noGrp="1"/>
          </p:cNvSpPr>
          <p:nvPr>
            <p:ph type="sldNum" sz="quarter" idx="10"/>
          </p:nvPr>
        </p:nvSpPr>
        <p:spPr/>
        <p:txBody>
          <a:bodyPr/>
          <a:lstStyle/>
          <a:p>
            <a:pPr>
              <a:defRPr/>
            </a:pPr>
            <a:fld id="{A01BB699-D31D-45EE-9A94-F6DF9C7B9767}" type="slidenum">
              <a:rPr lang="en-US" smtClean="0"/>
              <a:pPr>
                <a:defRPr/>
              </a:pPr>
              <a:t>5</a:t>
            </a:fld>
            <a:endParaRPr lang="en-US" dirty="0"/>
          </a:p>
        </p:txBody>
      </p:sp>
      <p:sp>
        <p:nvSpPr>
          <p:cNvPr id="17" name="Rectangle 16"/>
          <p:cNvSpPr/>
          <p:nvPr/>
        </p:nvSpPr>
        <p:spPr>
          <a:xfrm>
            <a:off x="466725" y="1122819"/>
            <a:ext cx="8134350" cy="5386090"/>
          </a:xfrm>
          <a:prstGeom prst="rect">
            <a:avLst/>
          </a:prstGeom>
        </p:spPr>
        <p:txBody>
          <a:bodyPr wrap="square">
            <a:spAutoFit/>
          </a:bodyPr>
          <a:lstStyle/>
          <a:p>
            <a:r>
              <a:rPr lang="en-US" sz="2400" b="0" dirty="0" smtClean="0">
                <a:effectLst>
                  <a:outerShdw blurRad="38100" dist="38100" dir="2700000" algn="tl">
                    <a:srgbClr val="000000">
                      <a:alpha val="43137"/>
                    </a:srgbClr>
                  </a:outerShdw>
                </a:effectLst>
                <a:latin typeface="+mj-lt"/>
              </a:rPr>
              <a:t>Program Elements:</a:t>
            </a:r>
          </a:p>
          <a:p>
            <a:pPr marL="342900" indent="-342900">
              <a:buFont typeface="Arial" pitchFamily="34" charset="0"/>
              <a:buChar char="•"/>
            </a:pPr>
            <a:r>
              <a:rPr lang="en-US" dirty="0" smtClean="0"/>
              <a:t>High-Performance Networks – Research and development of advanced network technologies unique to the DOE mission.</a:t>
            </a:r>
          </a:p>
          <a:p>
            <a:pPr marL="342900" indent="-342900">
              <a:buFont typeface="Arial" pitchFamily="34" charset="0"/>
              <a:buChar char="•"/>
            </a:pPr>
            <a:endParaRPr lang="en-US" dirty="0" smtClean="0"/>
          </a:p>
          <a:p>
            <a:pPr marL="342900" indent="-342900">
              <a:buFont typeface="Arial" pitchFamily="34" charset="0"/>
              <a:buChar char="•"/>
            </a:pPr>
            <a:r>
              <a:rPr lang="en-US" dirty="0" smtClean="0"/>
              <a:t>Scientific Collaboration – Research and development of HPC middleware and advanced scientific collaboration systems. </a:t>
            </a:r>
          </a:p>
          <a:p>
            <a:pPr marL="342900" indent="-342900">
              <a:buFont typeface="Arial" pitchFamily="34" charset="0"/>
              <a:buChar char="•"/>
            </a:pPr>
            <a:endParaRPr lang="en-US" sz="2400" b="0" dirty="0" smtClean="0"/>
          </a:p>
          <a:p>
            <a:pPr marL="228600" indent="-228600"/>
            <a:r>
              <a:rPr lang="en-US" sz="2400" b="0" dirty="0" smtClean="0"/>
              <a:t>Program Goals</a:t>
            </a:r>
          </a:p>
          <a:p>
            <a:pPr marL="457200" indent="-457200">
              <a:buFont typeface="Arial" pitchFamily="34" charset="0"/>
              <a:buChar char="•"/>
            </a:pPr>
            <a:r>
              <a:rPr lang="en-US" dirty="0" smtClean="0"/>
              <a:t>Provide effective access and sharing of multi-discipline effort, science instruments, computing resources, and scientific data.</a:t>
            </a:r>
          </a:p>
          <a:p>
            <a:pPr marL="457200" indent="-457200"/>
            <a:r>
              <a:rPr lang="en-US" dirty="0" smtClean="0"/>
              <a:t> </a:t>
            </a:r>
          </a:p>
          <a:p>
            <a:pPr marL="457200" indent="-457200">
              <a:buFont typeface="Arial" pitchFamily="34" charset="0"/>
              <a:buChar char="•"/>
            </a:pPr>
            <a:r>
              <a:rPr lang="en-US" dirty="0" smtClean="0"/>
              <a:t>Accelerate scientific discovery with secure and effective scientific collaboration technologies. </a:t>
            </a:r>
          </a:p>
          <a:p>
            <a:pPr marL="457200" indent="-457200">
              <a:buFont typeface="Arial" pitchFamily="34" charset="0"/>
              <a:buChar char="•"/>
            </a:pPr>
            <a:endParaRPr lang="en-US" dirty="0" smtClean="0"/>
          </a:p>
          <a:p>
            <a:pPr marL="457200" indent="-457200">
              <a:buFont typeface="Arial" pitchFamily="34" charset="0"/>
              <a:buChar char="•"/>
            </a:pPr>
            <a:r>
              <a:rPr lang="en-US" dirty="0" smtClean="0"/>
              <a:t>Enable researchers access to distributed scientific facilities and team efforts as local resources. </a:t>
            </a:r>
          </a:p>
          <a:p>
            <a:pPr marL="457200" indent="-457200">
              <a:buFont typeface="Arial" pitchFamily="34" charset="0"/>
              <a:buChar char="•"/>
            </a:pPr>
            <a:endParaRPr lang="en-US" dirty="0" smtClean="0"/>
          </a:p>
          <a:p>
            <a:pPr marL="457200" indent="-457200">
              <a:buFont typeface="Arial" pitchFamily="34" charset="0"/>
              <a:buChar char="•"/>
            </a:pPr>
            <a:r>
              <a:rPr lang="en-US" dirty="0" smtClean="0"/>
              <a:t>Facilitate multi-disciplinary research activities. </a:t>
            </a:r>
            <a:endParaRPr lang="en-US" sz="2000" b="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4"/>
          <p:cNvGrpSpPr>
            <a:grpSpLocks/>
          </p:cNvGrpSpPr>
          <p:nvPr/>
        </p:nvGrpSpPr>
        <p:grpSpPr bwMode="auto">
          <a:xfrm>
            <a:off x="701675" y="5360988"/>
            <a:ext cx="2654300" cy="393700"/>
            <a:chOff x="106" y="3340"/>
            <a:chExt cx="1780" cy="297"/>
          </a:xfrm>
        </p:grpSpPr>
        <p:sp>
          <p:nvSpPr>
            <p:cNvPr id="43" name="Oval 5"/>
            <p:cNvSpPr>
              <a:spLocks noChangeArrowheads="1"/>
            </p:cNvSpPr>
            <p:nvPr/>
          </p:nvSpPr>
          <p:spPr bwMode="auto">
            <a:xfrm>
              <a:off x="106" y="3436"/>
              <a:ext cx="36" cy="36"/>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4" name="Rectangle 6"/>
            <p:cNvSpPr>
              <a:spLocks noChangeArrowheads="1"/>
            </p:cNvSpPr>
            <p:nvPr/>
          </p:nvSpPr>
          <p:spPr bwMode="auto">
            <a:xfrm>
              <a:off x="215" y="3340"/>
              <a:ext cx="1671" cy="297"/>
            </a:xfrm>
            <a:prstGeom prst="rect">
              <a:avLst/>
            </a:prstGeom>
            <a:noFill/>
            <a:ln w="12700">
              <a:noFill/>
              <a:miter lim="800000"/>
              <a:headEnd/>
              <a:tailEnd/>
            </a:ln>
            <a:effectLst/>
          </p:spPr>
          <p:txBody>
            <a:bodyPr wrap="none" lIns="90487" tIns="44450" rIns="90487" bIns="44450">
              <a:spAutoFit/>
            </a:bodyPr>
            <a:lstStyle/>
            <a:p>
              <a:pPr algn="l" eaLnBrk="0" hangingPunct="0"/>
              <a:r>
                <a:rPr lang="en-US" sz="2000" b="0" dirty="0">
                  <a:latin typeface="Agency FB" pitchFamily="34" charset="0"/>
                  <a:ea typeface="Arial Unicode MS" pitchFamily="34" charset="-128"/>
                  <a:cs typeface="Arial Unicode MS" pitchFamily="34" charset="-128"/>
                </a:rPr>
                <a:t> Institutions supported by SC</a:t>
              </a:r>
            </a:p>
          </p:txBody>
        </p:sp>
      </p:grpSp>
      <p:grpSp>
        <p:nvGrpSpPr>
          <p:cNvPr id="45" name="Group 7"/>
          <p:cNvGrpSpPr>
            <a:grpSpLocks/>
          </p:cNvGrpSpPr>
          <p:nvPr/>
        </p:nvGrpSpPr>
        <p:grpSpPr bwMode="auto">
          <a:xfrm>
            <a:off x="615950" y="5616575"/>
            <a:ext cx="2674938" cy="393700"/>
            <a:chOff x="48" y="3523"/>
            <a:chExt cx="1794" cy="298"/>
          </a:xfrm>
        </p:grpSpPr>
        <p:sp>
          <p:nvSpPr>
            <p:cNvPr id="46" name="Rectangle 8"/>
            <p:cNvSpPr>
              <a:spLocks noChangeArrowheads="1"/>
            </p:cNvSpPr>
            <p:nvPr/>
          </p:nvSpPr>
          <p:spPr bwMode="auto">
            <a:xfrm>
              <a:off x="95" y="3523"/>
              <a:ext cx="1747" cy="298"/>
            </a:xfrm>
            <a:prstGeom prst="rect">
              <a:avLst/>
            </a:prstGeom>
            <a:noFill/>
            <a:ln w="50800">
              <a:noFill/>
              <a:miter lim="800000"/>
              <a:headEnd/>
              <a:tailEnd/>
            </a:ln>
            <a:effectLst/>
          </p:spPr>
          <p:txBody>
            <a:bodyPr lIns="90487" tIns="44450" rIns="90487" bIns="44450">
              <a:spAutoFit/>
            </a:bodyPr>
            <a:lstStyle/>
            <a:p>
              <a:pPr algn="l" eaLnBrk="0" hangingPunct="0"/>
              <a:r>
                <a:rPr lang="en-US" sz="2000" b="0" dirty="0">
                  <a:latin typeface="Agency FB" pitchFamily="34" charset="0"/>
                  <a:ea typeface="Arial Unicode MS" pitchFamily="34" charset="-128"/>
                  <a:cs typeface="Arial Unicode MS" pitchFamily="34" charset="-128"/>
                </a:rPr>
                <a:t>     Major User Facilities</a:t>
              </a:r>
            </a:p>
          </p:txBody>
        </p:sp>
        <p:sp>
          <p:nvSpPr>
            <p:cNvPr id="47" name="AutoShape 9"/>
            <p:cNvSpPr>
              <a:spLocks noChangeArrowheads="1"/>
            </p:cNvSpPr>
            <p:nvPr/>
          </p:nvSpPr>
          <p:spPr bwMode="auto">
            <a:xfrm>
              <a:off x="48" y="3562"/>
              <a:ext cx="153" cy="151"/>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grpSp>
      <p:grpSp>
        <p:nvGrpSpPr>
          <p:cNvPr id="48" name="Group 10"/>
          <p:cNvGrpSpPr>
            <a:grpSpLocks/>
          </p:cNvGrpSpPr>
          <p:nvPr/>
        </p:nvGrpSpPr>
        <p:grpSpPr bwMode="auto">
          <a:xfrm>
            <a:off x="668338" y="6381750"/>
            <a:ext cx="4670425" cy="393700"/>
            <a:chOff x="83" y="4036"/>
            <a:chExt cx="2415" cy="297"/>
          </a:xfrm>
        </p:grpSpPr>
        <p:sp>
          <p:nvSpPr>
            <p:cNvPr id="49" name="Rectangle 11"/>
            <p:cNvSpPr>
              <a:spLocks noChangeArrowheads="1"/>
            </p:cNvSpPr>
            <p:nvPr/>
          </p:nvSpPr>
          <p:spPr bwMode="auto">
            <a:xfrm>
              <a:off x="215" y="4036"/>
              <a:ext cx="2283" cy="297"/>
            </a:xfrm>
            <a:prstGeom prst="rect">
              <a:avLst/>
            </a:prstGeom>
            <a:noFill/>
            <a:ln w="50800">
              <a:noFill/>
              <a:miter lim="800000"/>
              <a:headEnd/>
              <a:tailEnd/>
            </a:ln>
            <a:effectLst/>
          </p:spPr>
          <p:txBody>
            <a:bodyPr lIns="90487" tIns="44450" rIns="90487" bIns="44450">
              <a:spAutoFit/>
            </a:bodyPr>
            <a:lstStyle/>
            <a:p>
              <a:pPr algn="l" eaLnBrk="0" hangingPunct="0"/>
              <a:r>
                <a:rPr lang="en-US" sz="2000" b="0" dirty="0">
                  <a:latin typeface="Agency FB" pitchFamily="34" charset="0"/>
                  <a:ea typeface="Arial Unicode MS" pitchFamily="34" charset="-128"/>
                  <a:cs typeface="Arial Unicode MS" pitchFamily="34" charset="-128"/>
                </a:rPr>
                <a:t>DOE Multiprogram Laboratories</a:t>
              </a:r>
            </a:p>
          </p:txBody>
        </p:sp>
        <p:sp>
          <p:nvSpPr>
            <p:cNvPr id="50" name="Rectangle 12"/>
            <p:cNvSpPr>
              <a:spLocks noChangeArrowheads="1"/>
            </p:cNvSpPr>
            <p:nvPr/>
          </p:nvSpPr>
          <p:spPr bwMode="auto">
            <a:xfrm>
              <a:off x="83" y="4109"/>
              <a:ext cx="84" cy="84"/>
            </a:xfrm>
            <a:prstGeom prst="rect">
              <a:avLst/>
            </a:prstGeom>
            <a:solidFill>
              <a:srgbClr val="FF5050"/>
            </a:solidFill>
            <a:ln w="12700">
              <a:noFill/>
              <a:miter lim="800000"/>
              <a:headEnd/>
              <a:tailEnd/>
            </a:ln>
            <a:effectLst/>
          </p:spPr>
          <p:txBody>
            <a:bodyPr wrap="none" anchor="ctr"/>
            <a:lstStyle/>
            <a:p>
              <a:endParaRPr lang="en-US" dirty="0"/>
            </a:p>
          </p:txBody>
        </p:sp>
      </p:grpSp>
      <p:grpSp>
        <p:nvGrpSpPr>
          <p:cNvPr id="51" name="Group 13"/>
          <p:cNvGrpSpPr>
            <a:grpSpLocks/>
          </p:cNvGrpSpPr>
          <p:nvPr/>
        </p:nvGrpSpPr>
        <p:grpSpPr bwMode="auto">
          <a:xfrm>
            <a:off x="676275" y="6127750"/>
            <a:ext cx="5075238" cy="393700"/>
            <a:chOff x="89" y="3888"/>
            <a:chExt cx="2885" cy="297"/>
          </a:xfrm>
        </p:grpSpPr>
        <p:sp>
          <p:nvSpPr>
            <p:cNvPr id="52" name="Rectangle 14"/>
            <p:cNvSpPr>
              <a:spLocks noChangeArrowheads="1"/>
            </p:cNvSpPr>
            <p:nvPr/>
          </p:nvSpPr>
          <p:spPr bwMode="auto">
            <a:xfrm>
              <a:off x="215" y="3888"/>
              <a:ext cx="2759" cy="297"/>
            </a:xfrm>
            <a:prstGeom prst="rect">
              <a:avLst/>
            </a:prstGeom>
            <a:noFill/>
            <a:ln w="50800">
              <a:noFill/>
              <a:miter lim="800000"/>
              <a:headEnd/>
              <a:tailEnd/>
            </a:ln>
            <a:effectLst/>
          </p:spPr>
          <p:txBody>
            <a:bodyPr lIns="90487" tIns="44450" rIns="90487" bIns="44450">
              <a:spAutoFit/>
            </a:bodyPr>
            <a:lstStyle/>
            <a:p>
              <a:pPr algn="l" eaLnBrk="0" hangingPunct="0"/>
              <a:r>
                <a:rPr lang="en-US" sz="2000" b="0" dirty="0">
                  <a:latin typeface="Agency FB" pitchFamily="34" charset="0"/>
                  <a:ea typeface="Arial Unicode MS" pitchFamily="34" charset="-128"/>
                  <a:cs typeface="Arial Unicode MS" pitchFamily="34" charset="-128"/>
                </a:rPr>
                <a:t>DOE Program-Dedicated Laboratories</a:t>
              </a:r>
            </a:p>
          </p:txBody>
        </p:sp>
        <p:sp>
          <p:nvSpPr>
            <p:cNvPr id="53" name="Oval 15"/>
            <p:cNvSpPr>
              <a:spLocks noChangeArrowheads="1"/>
            </p:cNvSpPr>
            <p:nvPr/>
          </p:nvSpPr>
          <p:spPr bwMode="auto">
            <a:xfrm>
              <a:off x="89" y="3966"/>
              <a:ext cx="72" cy="72"/>
            </a:xfrm>
            <a:prstGeom prst="ellipse">
              <a:avLst/>
            </a:prstGeom>
            <a:solidFill>
              <a:srgbClr val="3366FF"/>
            </a:solidFill>
            <a:ln w="12700">
              <a:noFill/>
              <a:round/>
              <a:headEnd/>
              <a:tailEnd/>
            </a:ln>
            <a:effectLst/>
          </p:spPr>
          <p:txBody>
            <a:bodyPr wrap="none" anchor="ctr"/>
            <a:lstStyle/>
            <a:p>
              <a:endParaRPr lang="en-US" dirty="0"/>
            </a:p>
          </p:txBody>
        </p:sp>
      </p:grpSp>
      <p:grpSp>
        <p:nvGrpSpPr>
          <p:cNvPr id="54" name="Group 16"/>
          <p:cNvGrpSpPr>
            <a:grpSpLocks/>
          </p:cNvGrpSpPr>
          <p:nvPr/>
        </p:nvGrpSpPr>
        <p:grpSpPr bwMode="auto">
          <a:xfrm>
            <a:off x="674688" y="5872163"/>
            <a:ext cx="4462462" cy="393700"/>
            <a:chOff x="88" y="3723"/>
            <a:chExt cx="2587" cy="297"/>
          </a:xfrm>
        </p:grpSpPr>
        <p:sp>
          <p:nvSpPr>
            <p:cNvPr id="55" name="Rectangle 17"/>
            <p:cNvSpPr>
              <a:spLocks noChangeArrowheads="1"/>
            </p:cNvSpPr>
            <p:nvPr/>
          </p:nvSpPr>
          <p:spPr bwMode="auto">
            <a:xfrm>
              <a:off x="215" y="3723"/>
              <a:ext cx="2460" cy="297"/>
            </a:xfrm>
            <a:prstGeom prst="rect">
              <a:avLst/>
            </a:prstGeom>
            <a:noFill/>
            <a:ln w="50800">
              <a:noFill/>
              <a:miter lim="800000"/>
              <a:headEnd/>
              <a:tailEnd/>
            </a:ln>
            <a:effectLst/>
          </p:spPr>
          <p:txBody>
            <a:bodyPr lIns="90487" tIns="44450" rIns="90487" bIns="44450">
              <a:spAutoFit/>
            </a:bodyPr>
            <a:lstStyle/>
            <a:p>
              <a:pPr algn="l" eaLnBrk="0" hangingPunct="0"/>
              <a:r>
                <a:rPr lang="en-US" sz="2000" b="0" dirty="0">
                  <a:latin typeface="Agency FB" pitchFamily="34" charset="0"/>
                  <a:ea typeface="Arial Unicode MS" pitchFamily="34" charset="-128"/>
                  <a:cs typeface="Arial Unicode MS" pitchFamily="34" charset="-128"/>
                </a:rPr>
                <a:t>DOE Specific-Mission Laboratories</a:t>
              </a:r>
            </a:p>
          </p:txBody>
        </p:sp>
        <p:sp>
          <p:nvSpPr>
            <p:cNvPr id="56" name="Freeform 18"/>
            <p:cNvSpPr>
              <a:spLocks/>
            </p:cNvSpPr>
            <p:nvPr/>
          </p:nvSpPr>
          <p:spPr bwMode="auto">
            <a:xfrm>
              <a:off x="88" y="3801"/>
              <a:ext cx="73" cy="73"/>
            </a:xfrm>
            <a:custGeom>
              <a:avLst/>
              <a:gdLst/>
              <a:ahLst/>
              <a:cxnLst>
                <a:cxn ang="0">
                  <a:pos x="0" y="72"/>
                </a:cxn>
                <a:cxn ang="0">
                  <a:pos x="72" y="72"/>
                </a:cxn>
                <a:cxn ang="0">
                  <a:pos x="36" y="0"/>
                </a:cxn>
                <a:cxn ang="0">
                  <a:pos x="0" y="72"/>
                </a:cxn>
              </a:cxnLst>
              <a:rect l="0" t="0" r="r" b="b"/>
              <a:pathLst>
                <a:path w="73" h="73">
                  <a:moveTo>
                    <a:pt x="0" y="72"/>
                  </a:moveTo>
                  <a:lnTo>
                    <a:pt x="72" y="72"/>
                  </a:lnTo>
                  <a:lnTo>
                    <a:pt x="36" y="0"/>
                  </a:lnTo>
                  <a:lnTo>
                    <a:pt x="0" y="72"/>
                  </a:lnTo>
                </a:path>
              </a:pathLst>
            </a:custGeom>
            <a:solidFill>
              <a:srgbClr val="33CC33"/>
            </a:solidFill>
            <a:ln w="12700" cap="rnd" cmpd="sng">
              <a:noFill/>
              <a:prstDash val="solid"/>
              <a:round/>
              <a:headEnd type="none" w="med" len="med"/>
              <a:tailEnd type="none" w="med" len="med"/>
            </a:ln>
            <a:effectLst/>
          </p:spPr>
          <p:txBody>
            <a:bodyPr/>
            <a:lstStyle/>
            <a:p>
              <a:endParaRPr lang="en-US" dirty="0"/>
            </a:p>
          </p:txBody>
        </p:sp>
      </p:grpSp>
      <p:sp>
        <p:nvSpPr>
          <p:cNvPr id="57" name="Freeform 19"/>
          <p:cNvSpPr>
            <a:spLocks/>
          </p:cNvSpPr>
          <p:nvPr/>
        </p:nvSpPr>
        <p:spPr bwMode="auto">
          <a:xfrm>
            <a:off x="7816850" y="3605213"/>
            <a:ext cx="80963" cy="363537"/>
          </a:xfrm>
          <a:custGeom>
            <a:avLst/>
            <a:gdLst/>
            <a:ahLst/>
            <a:cxnLst>
              <a:cxn ang="0">
                <a:pos x="0" y="0"/>
              </a:cxn>
              <a:cxn ang="0">
                <a:pos x="54" y="71"/>
              </a:cxn>
              <a:cxn ang="0">
                <a:pos x="54" y="274"/>
              </a:cxn>
              <a:cxn ang="0">
                <a:pos x="0" y="202"/>
              </a:cxn>
              <a:cxn ang="0">
                <a:pos x="0" y="0"/>
              </a:cxn>
            </a:cxnLst>
            <a:rect l="0" t="0" r="r" b="b"/>
            <a:pathLst>
              <a:path w="55" h="275">
                <a:moveTo>
                  <a:pt x="0" y="0"/>
                </a:moveTo>
                <a:lnTo>
                  <a:pt x="54" y="71"/>
                </a:lnTo>
                <a:lnTo>
                  <a:pt x="54" y="274"/>
                </a:lnTo>
                <a:lnTo>
                  <a:pt x="0" y="202"/>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grpSp>
        <p:nvGrpSpPr>
          <p:cNvPr id="58" name="Group 20"/>
          <p:cNvGrpSpPr>
            <a:grpSpLocks/>
          </p:cNvGrpSpPr>
          <p:nvPr/>
        </p:nvGrpSpPr>
        <p:grpSpPr bwMode="auto">
          <a:xfrm>
            <a:off x="1449388" y="2281238"/>
            <a:ext cx="7493000" cy="3646487"/>
            <a:chOff x="383" y="1122"/>
            <a:chExt cx="5025" cy="2752"/>
          </a:xfrm>
        </p:grpSpPr>
        <p:sp>
          <p:nvSpPr>
            <p:cNvPr id="59" name="Freeform 21"/>
            <p:cNvSpPr>
              <a:spLocks/>
            </p:cNvSpPr>
            <p:nvPr/>
          </p:nvSpPr>
          <p:spPr bwMode="auto">
            <a:xfrm>
              <a:off x="5171" y="1458"/>
              <a:ext cx="237" cy="382"/>
            </a:xfrm>
            <a:custGeom>
              <a:avLst/>
              <a:gdLst/>
              <a:ahLst/>
              <a:cxnLst>
                <a:cxn ang="0">
                  <a:pos x="236" y="0"/>
                </a:cxn>
                <a:cxn ang="0">
                  <a:pos x="0" y="180"/>
                </a:cxn>
                <a:cxn ang="0">
                  <a:pos x="0" y="381"/>
                </a:cxn>
                <a:cxn ang="0">
                  <a:pos x="236" y="203"/>
                </a:cxn>
                <a:cxn ang="0">
                  <a:pos x="236" y="0"/>
                </a:cxn>
              </a:cxnLst>
              <a:rect l="0" t="0" r="r" b="b"/>
              <a:pathLst>
                <a:path w="237" h="382">
                  <a:moveTo>
                    <a:pt x="236" y="0"/>
                  </a:moveTo>
                  <a:lnTo>
                    <a:pt x="0" y="180"/>
                  </a:lnTo>
                  <a:lnTo>
                    <a:pt x="0" y="381"/>
                  </a:lnTo>
                  <a:lnTo>
                    <a:pt x="236" y="203"/>
                  </a:lnTo>
                  <a:lnTo>
                    <a:pt x="236" y="0"/>
                  </a:lnTo>
                </a:path>
              </a:pathLst>
            </a:custGeom>
            <a:solidFill>
              <a:srgbClr val="919191"/>
            </a:solidFill>
            <a:ln w="12700" cap="rnd" cmpd="sng">
              <a:solidFill>
                <a:srgbClr val="000000"/>
              </a:solidFill>
              <a:prstDash val="solid"/>
              <a:round/>
              <a:headEnd type="none" w="med" len="med"/>
              <a:tailEnd type="none" w="med" len="med"/>
            </a:ln>
            <a:effectLst/>
          </p:spPr>
          <p:txBody>
            <a:bodyPr/>
            <a:lstStyle/>
            <a:p>
              <a:endParaRPr lang="en-US" dirty="0"/>
            </a:p>
          </p:txBody>
        </p:sp>
        <p:sp>
          <p:nvSpPr>
            <p:cNvPr id="60" name="Freeform 22"/>
            <p:cNvSpPr>
              <a:spLocks/>
            </p:cNvSpPr>
            <p:nvPr/>
          </p:nvSpPr>
          <p:spPr bwMode="auto">
            <a:xfrm>
              <a:off x="5084" y="1638"/>
              <a:ext cx="88" cy="287"/>
            </a:xfrm>
            <a:custGeom>
              <a:avLst/>
              <a:gdLst/>
              <a:ahLst/>
              <a:cxnLst>
                <a:cxn ang="0">
                  <a:pos x="0" y="82"/>
                </a:cxn>
                <a:cxn ang="0">
                  <a:pos x="76" y="36"/>
                </a:cxn>
                <a:cxn ang="0">
                  <a:pos x="87" y="0"/>
                </a:cxn>
                <a:cxn ang="0">
                  <a:pos x="87" y="198"/>
                </a:cxn>
                <a:cxn ang="0">
                  <a:pos x="76" y="247"/>
                </a:cxn>
                <a:cxn ang="0">
                  <a:pos x="0" y="286"/>
                </a:cxn>
                <a:cxn ang="0">
                  <a:pos x="0" y="82"/>
                </a:cxn>
              </a:cxnLst>
              <a:rect l="0" t="0" r="r" b="b"/>
              <a:pathLst>
                <a:path w="88" h="287">
                  <a:moveTo>
                    <a:pt x="0" y="82"/>
                  </a:moveTo>
                  <a:lnTo>
                    <a:pt x="76" y="36"/>
                  </a:lnTo>
                  <a:lnTo>
                    <a:pt x="87" y="0"/>
                  </a:lnTo>
                  <a:lnTo>
                    <a:pt x="87" y="198"/>
                  </a:lnTo>
                  <a:lnTo>
                    <a:pt x="76" y="247"/>
                  </a:lnTo>
                  <a:lnTo>
                    <a:pt x="0" y="286"/>
                  </a:lnTo>
                  <a:lnTo>
                    <a:pt x="0" y="82"/>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61" name="Freeform 23"/>
            <p:cNvSpPr>
              <a:spLocks/>
            </p:cNvSpPr>
            <p:nvPr/>
          </p:nvSpPr>
          <p:spPr bwMode="auto">
            <a:xfrm>
              <a:off x="5065" y="1777"/>
              <a:ext cx="31" cy="76"/>
            </a:xfrm>
            <a:custGeom>
              <a:avLst/>
              <a:gdLst/>
              <a:ahLst/>
              <a:cxnLst>
                <a:cxn ang="0">
                  <a:pos x="30" y="0"/>
                </a:cxn>
                <a:cxn ang="0">
                  <a:pos x="0" y="28"/>
                </a:cxn>
                <a:cxn ang="0">
                  <a:pos x="30" y="75"/>
                </a:cxn>
                <a:cxn ang="0">
                  <a:pos x="30" y="0"/>
                </a:cxn>
              </a:cxnLst>
              <a:rect l="0" t="0" r="r" b="b"/>
              <a:pathLst>
                <a:path w="31" h="76">
                  <a:moveTo>
                    <a:pt x="30" y="0"/>
                  </a:moveTo>
                  <a:lnTo>
                    <a:pt x="0" y="28"/>
                  </a:lnTo>
                  <a:lnTo>
                    <a:pt x="30" y="75"/>
                  </a:lnTo>
                  <a:lnTo>
                    <a:pt x="30"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62" name="Freeform 24"/>
            <p:cNvSpPr>
              <a:spLocks/>
            </p:cNvSpPr>
            <p:nvPr/>
          </p:nvSpPr>
          <p:spPr bwMode="auto">
            <a:xfrm>
              <a:off x="5161" y="1638"/>
              <a:ext cx="11" cy="246"/>
            </a:xfrm>
            <a:custGeom>
              <a:avLst/>
              <a:gdLst/>
              <a:ahLst/>
              <a:cxnLst>
                <a:cxn ang="0">
                  <a:pos x="9" y="0"/>
                </a:cxn>
                <a:cxn ang="0">
                  <a:pos x="0" y="39"/>
                </a:cxn>
                <a:cxn ang="0">
                  <a:pos x="0" y="245"/>
                </a:cxn>
                <a:cxn ang="0">
                  <a:pos x="10" y="204"/>
                </a:cxn>
                <a:cxn ang="0">
                  <a:pos x="9" y="0"/>
                </a:cxn>
              </a:cxnLst>
              <a:rect l="0" t="0" r="r" b="b"/>
              <a:pathLst>
                <a:path w="11" h="246">
                  <a:moveTo>
                    <a:pt x="9" y="0"/>
                  </a:moveTo>
                  <a:lnTo>
                    <a:pt x="0" y="39"/>
                  </a:lnTo>
                  <a:lnTo>
                    <a:pt x="0" y="245"/>
                  </a:lnTo>
                  <a:lnTo>
                    <a:pt x="10" y="204"/>
                  </a:lnTo>
                  <a:lnTo>
                    <a:pt x="9"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63" name="Freeform 25"/>
            <p:cNvSpPr>
              <a:spLocks/>
            </p:cNvSpPr>
            <p:nvPr/>
          </p:nvSpPr>
          <p:spPr bwMode="auto">
            <a:xfrm>
              <a:off x="3435" y="3130"/>
              <a:ext cx="65" cy="223"/>
            </a:xfrm>
            <a:custGeom>
              <a:avLst/>
              <a:gdLst/>
              <a:ahLst/>
              <a:cxnLst>
                <a:cxn ang="0">
                  <a:pos x="0" y="39"/>
                </a:cxn>
                <a:cxn ang="0">
                  <a:pos x="29" y="126"/>
                </a:cxn>
                <a:cxn ang="0">
                  <a:pos x="29" y="222"/>
                </a:cxn>
                <a:cxn ang="0">
                  <a:pos x="64" y="199"/>
                </a:cxn>
                <a:cxn ang="0">
                  <a:pos x="64" y="0"/>
                </a:cxn>
                <a:cxn ang="0">
                  <a:pos x="0" y="39"/>
                </a:cxn>
              </a:cxnLst>
              <a:rect l="0" t="0" r="r" b="b"/>
              <a:pathLst>
                <a:path w="65" h="223">
                  <a:moveTo>
                    <a:pt x="0" y="39"/>
                  </a:moveTo>
                  <a:lnTo>
                    <a:pt x="29" y="126"/>
                  </a:lnTo>
                  <a:lnTo>
                    <a:pt x="29" y="222"/>
                  </a:lnTo>
                  <a:lnTo>
                    <a:pt x="64" y="199"/>
                  </a:lnTo>
                  <a:lnTo>
                    <a:pt x="64" y="0"/>
                  </a:lnTo>
                  <a:lnTo>
                    <a:pt x="0" y="39"/>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64" name="Freeform 26"/>
            <p:cNvSpPr>
              <a:spLocks/>
            </p:cNvSpPr>
            <p:nvPr/>
          </p:nvSpPr>
          <p:spPr bwMode="auto">
            <a:xfrm>
              <a:off x="3499" y="3123"/>
              <a:ext cx="198" cy="207"/>
            </a:xfrm>
            <a:custGeom>
              <a:avLst/>
              <a:gdLst/>
              <a:ahLst/>
              <a:cxnLst>
                <a:cxn ang="0">
                  <a:pos x="0" y="8"/>
                </a:cxn>
                <a:cxn ang="0">
                  <a:pos x="83" y="0"/>
                </a:cxn>
                <a:cxn ang="0">
                  <a:pos x="197" y="0"/>
                </a:cxn>
                <a:cxn ang="0">
                  <a:pos x="197" y="201"/>
                </a:cxn>
                <a:cxn ang="0">
                  <a:pos x="83" y="201"/>
                </a:cxn>
                <a:cxn ang="0">
                  <a:pos x="0" y="206"/>
                </a:cxn>
                <a:cxn ang="0">
                  <a:pos x="0" y="8"/>
                </a:cxn>
              </a:cxnLst>
              <a:rect l="0" t="0" r="r" b="b"/>
              <a:pathLst>
                <a:path w="198" h="207">
                  <a:moveTo>
                    <a:pt x="0" y="8"/>
                  </a:moveTo>
                  <a:lnTo>
                    <a:pt x="83" y="0"/>
                  </a:lnTo>
                  <a:lnTo>
                    <a:pt x="197" y="0"/>
                  </a:lnTo>
                  <a:lnTo>
                    <a:pt x="197" y="201"/>
                  </a:lnTo>
                  <a:lnTo>
                    <a:pt x="83" y="201"/>
                  </a:lnTo>
                  <a:lnTo>
                    <a:pt x="0" y="206"/>
                  </a:lnTo>
                  <a:lnTo>
                    <a:pt x="0" y="8"/>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65" name="Freeform 27"/>
            <p:cNvSpPr>
              <a:spLocks/>
            </p:cNvSpPr>
            <p:nvPr/>
          </p:nvSpPr>
          <p:spPr bwMode="auto">
            <a:xfrm>
              <a:off x="3699" y="3125"/>
              <a:ext cx="94" cy="282"/>
            </a:xfrm>
            <a:custGeom>
              <a:avLst/>
              <a:gdLst/>
              <a:ahLst/>
              <a:cxnLst>
                <a:cxn ang="0">
                  <a:pos x="0" y="0"/>
                </a:cxn>
                <a:cxn ang="0">
                  <a:pos x="0" y="198"/>
                </a:cxn>
                <a:cxn ang="0">
                  <a:pos x="93" y="281"/>
                </a:cxn>
                <a:cxn ang="0">
                  <a:pos x="93" y="78"/>
                </a:cxn>
                <a:cxn ang="0">
                  <a:pos x="0" y="0"/>
                </a:cxn>
              </a:cxnLst>
              <a:rect l="0" t="0" r="r" b="b"/>
              <a:pathLst>
                <a:path w="94" h="282">
                  <a:moveTo>
                    <a:pt x="0" y="0"/>
                  </a:moveTo>
                  <a:lnTo>
                    <a:pt x="0" y="198"/>
                  </a:lnTo>
                  <a:lnTo>
                    <a:pt x="93" y="281"/>
                  </a:lnTo>
                  <a:lnTo>
                    <a:pt x="93" y="78"/>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66" name="Freeform 28"/>
            <p:cNvSpPr>
              <a:spLocks/>
            </p:cNvSpPr>
            <p:nvPr/>
          </p:nvSpPr>
          <p:spPr bwMode="auto">
            <a:xfrm>
              <a:off x="3792" y="3177"/>
              <a:ext cx="116" cy="227"/>
            </a:xfrm>
            <a:custGeom>
              <a:avLst/>
              <a:gdLst/>
              <a:ahLst/>
              <a:cxnLst>
                <a:cxn ang="0">
                  <a:pos x="0" y="28"/>
                </a:cxn>
                <a:cxn ang="0">
                  <a:pos x="115" y="0"/>
                </a:cxn>
                <a:cxn ang="0">
                  <a:pos x="115" y="200"/>
                </a:cxn>
                <a:cxn ang="0">
                  <a:pos x="0" y="226"/>
                </a:cxn>
                <a:cxn ang="0">
                  <a:pos x="0" y="28"/>
                </a:cxn>
              </a:cxnLst>
              <a:rect l="0" t="0" r="r" b="b"/>
              <a:pathLst>
                <a:path w="116" h="227">
                  <a:moveTo>
                    <a:pt x="0" y="28"/>
                  </a:moveTo>
                  <a:lnTo>
                    <a:pt x="115" y="0"/>
                  </a:lnTo>
                  <a:lnTo>
                    <a:pt x="115" y="200"/>
                  </a:lnTo>
                  <a:lnTo>
                    <a:pt x="0" y="226"/>
                  </a:lnTo>
                  <a:lnTo>
                    <a:pt x="0" y="28"/>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67" name="Freeform 29"/>
            <p:cNvSpPr>
              <a:spLocks/>
            </p:cNvSpPr>
            <p:nvPr/>
          </p:nvSpPr>
          <p:spPr bwMode="auto">
            <a:xfrm>
              <a:off x="3987" y="3372"/>
              <a:ext cx="75" cy="314"/>
            </a:xfrm>
            <a:custGeom>
              <a:avLst/>
              <a:gdLst/>
              <a:ahLst/>
              <a:cxnLst>
                <a:cxn ang="0">
                  <a:pos x="0" y="0"/>
                </a:cxn>
                <a:cxn ang="0">
                  <a:pos x="74" y="111"/>
                </a:cxn>
                <a:cxn ang="0">
                  <a:pos x="74" y="313"/>
                </a:cxn>
                <a:cxn ang="0">
                  <a:pos x="0" y="199"/>
                </a:cxn>
                <a:cxn ang="0">
                  <a:pos x="0" y="0"/>
                </a:cxn>
              </a:cxnLst>
              <a:rect l="0" t="0" r="r" b="b"/>
              <a:pathLst>
                <a:path w="75" h="314">
                  <a:moveTo>
                    <a:pt x="0" y="0"/>
                  </a:moveTo>
                  <a:lnTo>
                    <a:pt x="74" y="111"/>
                  </a:lnTo>
                  <a:lnTo>
                    <a:pt x="74" y="313"/>
                  </a:lnTo>
                  <a:lnTo>
                    <a:pt x="0" y="199"/>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68" name="Freeform 30"/>
            <p:cNvSpPr>
              <a:spLocks/>
            </p:cNvSpPr>
            <p:nvPr/>
          </p:nvSpPr>
          <p:spPr bwMode="auto">
            <a:xfrm>
              <a:off x="3907" y="3177"/>
              <a:ext cx="99" cy="286"/>
            </a:xfrm>
            <a:custGeom>
              <a:avLst/>
              <a:gdLst/>
              <a:ahLst/>
              <a:cxnLst>
                <a:cxn ang="0">
                  <a:pos x="0" y="0"/>
                </a:cxn>
                <a:cxn ang="0">
                  <a:pos x="98" y="102"/>
                </a:cxn>
                <a:cxn ang="0">
                  <a:pos x="77" y="196"/>
                </a:cxn>
                <a:cxn ang="0">
                  <a:pos x="77" y="285"/>
                </a:cxn>
                <a:cxn ang="0">
                  <a:pos x="0" y="198"/>
                </a:cxn>
                <a:cxn ang="0">
                  <a:pos x="0" y="0"/>
                </a:cxn>
              </a:cxnLst>
              <a:rect l="0" t="0" r="r" b="b"/>
              <a:pathLst>
                <a:path w="99" h="286">
                  <a:moveTo>
                    <a:pt x="0" y="0"/>
                  </a:moveTo>
                  <a:lnTo>
                    <a:pt x="98" y="102"/>
                  </a:lnTo>
                  <a:lnTo>
                    <a:pt x="77" y="196"/>
                  </a:lnTo>
                  <a:lnTo>
                    <a:pt x="77" y="285"/>
                  </a:lnTo>
                  <a:lnTo>
                    <a:pt x="0" y="198"/>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69" name="Freeform 31"/>
            <p:cNvSpPr>
              <a:spLocks/>
            </p:cNvSpPr>
            <p:nvPr/>
          </p:nvSpPr>
          <p:spPr bwMode="auto">
            <a:xfrm>
              <a:off x="2741" y="3204"/>
              <a:ext cx="204" cy="353"/>
            </a:xfrm>
            <a:custGeom>
              <a:avLst/>
              <a:gdLst/>
              <a:ahLst/>
              <a:cxnLst>
                <a:cxn ang="0">
                  <a:pos x="18" y="352"/>
                </a:cxn>
                <a:cxn ang="0">
                  <a:pos x="0" y="242"/>
                </a:cxn>
                <a:cxn ang="0">
                  <a:pos x="42" y="128"/>
                </a:cxn>
                <a:cxn ang="0">
                  <a:pos x="203" y="0"/>
                </a:cxn>
                <a:cxn ang="0">
                  <a:pos x="203" y="198"/>
                </a:cxn>
                <a:cxn ang="0">
                  <a:pos x="45" y="324"/>
                </a:cxn>
                <a:cxn ang="0">
                  <a:pos x="18" y="352"/>
                </a:cxn>
              </a:cxnLst>
              <a:rect l="0" t="0" r="r" b="b"/>
              <a:pathLst>
                <a:path w="204" h="353">
                  <a:moveTo>
                    <a:pt x="18" y="352"/>
                  </a:moveTo>
                  <a:lnTo>
                    <a:pt x="0" y="242"/>
                  </a:lnTo>
                  <a:lnTo>
                    <a:pt x="42" y="128"/>
                  </a:lnTo>
                  <a:lnTo>
                    <a:pt x="203" y="0"/>
                  </a:lnTo>
                  <a:lnTo>
                    <a:pt x="203" y="198"/>
                  </a:lnTo>
                  <a:lnTo>
                    <a:pt x="45" y="324"/>
                  </a:lnTo>
                  <a:lnTo>
                    <a:pt x="18" y="352"/>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70" name="Freeform 32"/>
            <p:cNvSpPr>
              <a:spLocks/>
            </p:cNvSpPr>
            <p:nvPr/>
          </p:nvSpPr>
          <p:spPr bwMode="auto">
            <a:xfrm>
              <a:off x="2944" y="3173"/>
              <a:ext cx="116" cy="228"/>
            </a:xfrm>
            <a:custGeom>
              <a:avLst/>
              <a:gdLst/>
              <a:ahLst/>
              <a:cxnLst>
                <a:cxn ang="0">
                  <a:pos x="0" y="31"/>
                </a:cxn>
                <a:cxn ang="0">
                  <a:pos x="0" y="227"/>
                </a:cxn>
                <a:cxn ang="0">
                  <a:pos x="115" y="198"/>
                </a:cxn>
                <a:cxn ang="0">
                  <a:pos x="115" y="0"/>
                </a:cxn>
                <a:cxn ang="0">
                  <a:pos x="0" y="31"/>
                </a:cxn>
              </a:cxnLst>
              <a:rect l="0" t="0" r="r" b="b"/>
              <a:pathLst>
                <a:path w="116" h="228">
                  <a:moveTo>
                    <a:pt x="0" y="31"/>
                  </a:moveTo>
                  <a:lnTo>
                    <a:pt x="0" y="227"/>
                  </a:lnTo>
                  <a:lnTo>
                    <a:pt x="115" y="198"/>
                  </a:lnTo>
                  <a:lnTo>
                    <a:pt x="115" y="0"/>
                  </a:lnTo>
                  <a:lnTo>
                    <a:pt x="0" y="31"/>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71" name="Freeform 33"/>
            <p:cNvSpPr>
              <a:spLocks/>
            </p:cNvSpPr>
            <p:nvPr/>
          </p:nvSpPr>
          <p:spPr bwMode="auto">
            <a:xfrm>
              <a:off x="3059" y="3173"/>
              <a:ext cx="231" cy="280"/>
            </a:xfrm>
            <a:custGeom>
              <a:avLst/>
              <a:gdLst/>
              <a:ahLst/>
              <a:cxnLst>
                <a:cxn ang="0">
                  <a:pos x="0" y="0"/>
                </a:cxn>
                <a:cxn ang="0">
                  <a:pos x="230" y="80"/>
                </a:cxn>
                <a:cxn ang="0">
                  <a:pos x="230" y="279"/>
                </a:cxn>
                <a:cxn ang="0">
                  <a:pos x="0" y="199"/>
                </a:cxn>
                <a:cxn ang="0">
                  <a:pos x="0" y="0"/>
                </a:cxn>
              </a:cxnLst>
              <a:rect l="0" t="0" r="r" b="b"/>
              <a:pathLst>
                <a:path w="231" h="280">
                  <a:moveTo>
                    <a:pt x="0" y="0"/>
                  </a:moveTo>
                  <a:lnTo>
                    <a:pt x="230" y="80"/>
                  </a:lnTo>
                  <a:lnTo>
                    <a:pt x="230" y="279"/>
                  </a:lnTo>
                  <a:lnTo>
                    <a:pt x="0" y="199"/>
                  </a:lnTo>
                  <a:lnTo>
                    <a:pt x="0" y="0"/>
                  </a:lnTo>
                </a:path>
              </a:pathLst>
            </a:custGeom>
            <a:solidFill>
              <a:srgbClr val="919191"/>
            </a:solidFill>
            <a:ln w="12700" cap="rnd" cmpd="sng">
              <a:solidFill>
                <a:srgbClr val="000000"/>
              </a:solidFill>
              <a:prstDash val="solid"/>
              <a:round/>
              <a:headEnd type="none" w="med" len="med"/>
              <a:tailEnd type="none" w="med" len="med"/>
            </a:ln>
            <a:effectLst/>
          </p:spPr>
          <p:txBody>
            <a:bodyPr/>
            <a:lstStyle/>
            <a:p>
              <a:endParaRPr lang="en-US" dirty="0"/>
            </a:p>
          </p:txBody>
        </p:sp>
        <p:sp>
          <p:nvSpPr>
            <p:cNvPr id="72" name="Freeform 34"/>
            <p:cNvSpPr>
              <a:spLocks/>
            </p:cNvSpPr>
            <p:nvPr/>
          </p:nvSpPr>
          <p:spPr bwMode="auto">
            <a:xfrm>
              <a:off x="3289" y="3253"/>
              <a:ext cx="179" cy="207"/>
            </a:xfrm>
            <a:custGeom>
              <a:avLst/>
              <a:gdLst/>
              <a:ahLst/>
              <a:cxnLst>
                <a:cxn ang="0">
                  <a:pos x="0" y="0"/>
                </a:cxn>
                <a:cxn ang="0">
                  <a:pos x="0" y="198"/>
                </a:cxn>
                <a:cxn ang="0">
                  <a:pos x="178" y="206"/>
                </a:cxn>
                <a:cxn ang="0">
                  <a:pos x="178" y="5"/>
                </a:cxn>
                <a:cxn ang="0">
                  <a:pos x="0" y="0"/>
                </a:cxn>
              </a:cxnLst>
              <a:rect l="0" t="0" r="r" b="b"/>
              <a:pathLst>
                <a:path w="179" h="207">
                  <a:moveTo>
                    <a:pt x="0" y="0"/>
                  </a:moveTo>
                  <a:lnTo>
                    <a:pt x="0" y="198"/>
                  </a:lnTo>
                  <a:lnTo>
                    <a:pt x="178" y="206"/>
                  </a:lnTo>
                  <a:lnTo>
                    <a:pt x="178" y="5"/>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73" name="Freeform 35"/>
            <p:cNvSpPr>
              <a:spLocks/>
            </p:cNvSpPr>
            <p:nvPr/>
          </p:nvSpPr>
          <p:spPr bwMode="auto">
            <a:xfrm>
              <a:off x="4199" y="3574"/>
              <a:ext cx="101" cy="294"/>
            </a:xfrm>
            <a:custGeom>
              <a:avLst/>
              <a:gdLst/>
              <a:ahLst/>
              <a:cxnLst>
                <a:cxn ang="0">
                  <a:pos x="0" y="95"/>
                </a:cxn>
                <a:cxn ang="0">
                  <a:pos x="100" y="0"/>
                </a:cxn>
                <a:cxn ang="0">
                  <a:pos x="100" y="197"/>
                </a:cxn>
                <a:cxn ang="0">
                  <a:pos x="0" y="293"/>
                </a:cxn>
                <a:cxn ang="0">
                  <a:pos x="0" y="95"/>
                </a:cxn>
              </a:cxnLst>
              <a:rect l="0" t="0" r="r" b="b"/>
              <a:pathLst>
                <a:path w="101" h="294">
                  <a:moveTo>
                    <a:pt x="0" y="95"/>
                  </a:moveTo>
                  <a:lnTo>
                    <a:pt x="100" y="0"/>
                  </a:lnTo>
                  <a:lnTo>
                    <a:pt x="100" y="197"/>
                  </a:lnTo>
                  <a:lnTo>
                    <a:pt x="0" y="293"/>
                  </a:lnTo>
                  <a:lnTo>
                    <a:pt x="0" y="95"/>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74" name="Freeform 36"/>
            <p:cNvSpPr>
              <a:spLocks/>
            </p:cNvSpPr>
            <p:nvPr/>
          </p:nvSpPr>
          <p:spPr bwMode="auto">
            <a:xfrm>
              <a:off x="4060" y="3485"/>
              <a:ext cx="32" cy="202"/>
            </a:xfrm>
            <a:custGeom>
              <a:avLst/>
              <a:gdLst/>
              <a:ahLst/>
              <a:cxnLst>
                <a:cxn ang="0">
                  <a:pos x="0" y="0"/>
                </a:cxn>
                <a:cxn ang="0">
                  <a:pos x="0" y="201"/>
                </a:cxn>
                <a:cxn ang="0">
                  <a:pos x="31" y="201"/>
                </a:cxn>
                <a:cxn ang="0">
                  <a:pos x="31" y="3"/>
                </a:cxn>
                <a:cxn ang="0">
                  <a:pos x="0" y="0"/>
                </a:cxn>
              </a:cxnLst>
              <a:rect l="0" t="0" r="r" b="b"/>
              <a:pathLst>
                <a:path w="32" h="202">
                  <a:moveTo>
                    <a:pt x="0" y="0"/>
                  </a:moveTo>
                  <a:lnTo>
                    <a:pt x="0" y="201"/>
                  </a:lnTo>
                  <a:lnTo>
                    <a:pt x="31" y="201"/>
                  </a:lnTo>
                  <a:lnTo>
                    <a:pt x="31" y="3"/>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75" name="Freeform 37"/>
            <p:cNvSpPr>
              <a:spLocks/>
            </p:cNvSpPr>
            <p:nvPr/>
          </p:nvSpPr>
          <p:spPr bwMode="auto">
            <a:xfrm>
              <a:off x="4117" y="3669"/>
              <a:ext cx="83" cy="204"/>
            </a:xfrm>
            <a:custGeom>
              <a:avLst/>
              <a:gdLst/>
              <a:ahLst/>
              <a:cxnLst>
                <a:cxn ang="0">
                  <a:pos x="0" y="5"/>
                </a:cxn>
                <a:cxn ang="0">
                  <a:pos x="82" y="0"/>
                </a:cxn>
                <a:cxn ang="0">
                  <a:pos x="82" y="195"/>
                </a:cxn>
                <a:cxn ang="0">
                  <a:pos x="0" y="203"/>
                </a:cxn>
                <a:cxn ang="0">
                  <a:pos x="0" y="5"/>
                </a:cxn>
              </a:cxnLst>
              <a:rect l="0" t="0" r="r" b="b"/>
              <a:pathLst>
                <a:path w="83" h="204">
                  <a:moveTo>
                    <a:pt x="0" y="5"/>
                  </a:moveTo>
                  <a:lnTo>
                    <a:pt x="82" y="0"/>
                  </a:lnTo>
                  <a:lnTo>
                    <a:pt x="82" y="195"/>
                  </a:lnTo>
                  <a:lnTo>
                    <a:pt x="0" y="203"/>
                  </a:lnTo>
                  <a:lnTo>
                    <a:pt x="0" y="5"/>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76" name="Freeform 38"/>
            <p:cNvSpPr>
              <a:spLocks/>
            </p:cNvSpPr>
            <p:nvPr/>
          </p:nvSpPr>
          <p:spPr bwMode="auto">
            <a:xfrm>
              <a:off x="4091" y="3486"/>
              <a:ext cx="27" cy="388"/>
            </a:xfrm>
            <a:custGeom>
              <a:avLst/>
              <a:gdLst/>
              <a:ahLst/>
              <a:cxnLst>
                <a:cxn ang="0">
                  <a:pos x="0" y="0"/>
                </a:cxn>
                <a:cxn ang="0">
                  <a:pos x="26" y="193"/>
                </a:cxn>
                <a:cxn ang="0">
                  <a:pos x="26" y="387"/>
                </a:cxn>
                <a:cxn ang="0">
                  <a:pos x="0" y="199"/>
                </a:cxn>
                <a:cxn ang="0">
                  <a:pos x="0" y="0"/>
                </a:cxn>
              </a:cxnLst>
              <a:rect l="0" t="0" r="r" b="b"/>
              <a:pathLst>
                <a:path w="27" h="388">
                  <a:moveTo>
                    <a:pt x="0" y="0"/>
                  </a:moveTo>
                  <a:lnTo>
                    <a:pt x="26" y="193"/>
                  </a:lnTo>
                  <a:lnTo>
                    <a:pt x="26" y="387"/>
                  </a:lnTo>
                  <a:lnTo>
                    <a:pt x="0" y="199"/>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77" name="Freeform 39"/>
            <p:cNvSpPr>
              <a:spLocks/>
            </p:cNvSpPr>
            <p:nvPr/>
          </p:nvSpPr>
          <p:spPr bwMode="auto">
            <a:xfrm>
              <a:off x="4199" y="2880"/>
              <a:ext cx="85" cy="231"/>
            </a:xfrm>
            <a:custGeom>
              <a:avLst/>
              <a:gdLst/>
              <a:ahLst/>
              <a:cxnLst>
                <a:cxn ang="0">
                  <a:pos x="0" y="29"/>
                </a:cxn>
                <a:cxn ang="0">
                  <a:pos x="84" y="0"/>
                </a:cxn>
                <a:cxn ang="0">
                  <a:pos x="84" y="201"/>
                </a:cxn>
                <a:cxn ang="0">
                  <a:pos x="0" y="230"/>
                </a:cxn>
                <a:cxn ang="0">
                  <a:pos x="0" y="29"/>
                </a:cxn>
              </a:cxnLst>
              <a:rect l="0" t="0" r="r" b="b"/>
              <a:pathLst>
                <a:path w="85" h="231">
                  <a:moveTo>
                    <a:pt x="0" y="29"/>
                  </a:moveTo>
                  <a:lnTo>
                    <a:pt x="84" y="0"/>
                  </a:lnTo>
                  <a:lnTo>
                    <a:pt x="84" y="201"/>
                  </a:lnTo>
                  <a:lnTo>
                    <a:pt x="0" y="230"/>
                  </a:lnTo>
                  <a:lnTo>
                    <a:pt x="0" y="29"/>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78" name="Freeform 40"/>
            <p:cNvSpPr>
              <a:spLocks/>
            </p:cNvSpPr>
            <p:nvPr/>
          </p:nvSpPr>
          <p:spPr bwMode="auto">
            <a:xfrm>
              <a:off x="4283" y="2766"/>
              <a:ext cx="113" cy="319"/>
            </a:xfrm>
            <a:custGeom>
              <a:avLst/>
              <a:gdLst/>
              <a:ahLst/>
              <a:cxnLst>
                <a:cxn ang="0">
                  <a:pos x="0" y="115"/>
                </a:cxn>
                <a:cxn ang="0">
                  <a:pos x="112" y="0"/>
                </a:cxn>
                <a:cxn ang="0">
                  <a:pos x="112" y="202"/>
                </a:cxn>
                <a:cxn ang="0">
                  <a:pos x="0" y="318"/>
                </a:cxn>
                <a:cxn ang="0">
                  <a:pos x="0" y="115"/>
                </a:cxn>
              </a:cxnLst>
              <a:rect l="0" t="0" r="r" b="b"/>
              <a:pathLst>
                <a:path w="113" h="319">
                  <a:moveTo>
                    <a:pt x="0" y="115"/>
                  </a:moveTo>
                  <a:lnTo>
                    <a:pt x="112" y="0"/>
                  </a:lnTo>
                  <a:lnTo>
                    <a:pt x="112" y="202"/>
                  </a:lnTo>
                  <a:lnTo>
                    <a:pt x="0" y="318"/>
                  </a:lnTo>
                  <a:lnTo>
                    <a:pt x="0" y="115"/>
                  </a:lnTo>
                </a:path>
              </a:pathLst>
            </a:custGeom>
            <a:solidFill>
              <a:srgbClr val="67676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79" name="Freeform 41"/>
            <p:cNvSpPr>
              <a:spLocks/>
            </p:cNvSpPr>
            <p:nvPr/>
          </p:nvSpPr>
          <p:spPr bwMode="auto">
            <a:xfrm>
              <a:off x="4395" y="2689"/>
              <a:ext cx="50" cy="279"/>
            </a:xfrm>
            <a:custGeom>
              <a:avLst/>
              <a:gdLst/>
              <a:ahLst/>
              <a:cxnLst>
                <a:cxn ang="0">
                  <a:pos x="0" y="81"/>
                </a:cxn>
                <a:cxn ang="0">
                  <a:pos x="0" y="278"/>
                </a:cxn>
                <a:cxn ang="0">
                  <a:pos x="49" y="197"/>
                </a:cxn>
                <a:cxn ang="0">
                  <a:pos x="49" y="0"/>
                </a:cxn>
                <a:cxn ang="0">
                  <a:pos x="0" y="81"/>
                </a:cxn>
              </a:cxnLst>
              <a:rect l="0" t="0" r="r" b="b"/>
              <a:pathLst>
                <a:path w="50" h="279">
                  <a:moveTo>
                    <a:pt x="0" y="81"/>
                  </a:moveTo>
                  <a:lnTo>
                    <a:pt x="0" y="278"/>
                  </a:lnTo>
                  <a:lnTo>
                    <a:pt x="49" y="197"/>
                  </a:lnTo>
                  <a:lnTo>
                    <a:pt x="49" y="0"/>
                  </a:lnTo>
                  <a:lnTo>
                    <a:pt x="0" y="81"/>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80" name="Freeform 42"/>
            <p:cNvSpPr>
              <a:spLocks/>
            </p:cNvSpPr>
            <p:nvPr/>
          </p:nvSpPr>
          <p:spPr bwMode="auto">
            <a:xfrm>
              <a:off x="4133" y="2912"/>
              <a:ext cx="67" cy="301"/>
            </a:xfrm>
            <a:custGeom>
              <a:avLst/>
              <a:gdLst/>
              <a:ahLst/>
              <a:cxnLst>
                <a:cxn ang="0">
                  <a:pos x="66" y="0"/>
                </a:cxn>
                <a:cxn ang="0">
                  <a:pos x="66" y="206"/>
                </a:cxn>
                <a:cxn ang="0">
                  <a:pos x="55" y="261"/>
                </a:cxn>
                <a:cxn ang="0">
                  <a:pos x="39" y="300"/>
                </a:cxn>
                <a:cxn ang="0">
                  <a:pos x="13" y="264"/>
                </a:cxn>
                <a:cxn ang="0">
                  <a:pos x="0" y="193"/>
                </a:cxn>
                <a:cxn ang="0">
                  <a:pos x="53" y="66"/>
                </a:cxn>
                <a:cxn ang="0">
                  <a:pos x="66" y="0"/>
                </a:cxn>
              </a:cxnLst>
              <a:rect l="0" t="0" r="r" b="b"/>
              <a:pathLst>
                <a:path w="67" h="301">
                  <a:moveTo>
                    <a:pt x="66" y="0"/>
                  </a:moveTo>
                  <a:lnTo>
                    <a:pt x="66" y="206"/>
                  </a:lnTo>
                  <a:lnTo>
                    <a:pt x="55" y="261"/>
                  </a:lnTo>
                  <a:lnTo>
                    <a:pt x="39" y="300"/>
                  </a:lnTo>
                  <a:lnTo>
                    <a:pt x="13" y="264"/>
                  </a:lnTo>
                  <a:lnTo>
                    <a:pt x="0" y="193"/>
                  </a:lnTo>
                  <a:lnTo>
                    <a:pt x="53" y="66"/>
                  </a:lnTo>
                  <a:lnTo>
                    <a:pt x="66"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81" name="Freeform 43"/>
            <p:cNvSpPr>
              <a:spLocks/>
            </p:cNvSpPr>
            <p:nvPr/>
          </p:nvSpPr>
          <p:spPr bwMode="auto">
            <a:xfrm>
              <a:off x="4444" y="2650"/>
              <a:ext cx="126" cy="240"/>
            </a:xfrm>
            <a:custGeom>
              <a:avLst/>
              <a:gdLst/>
              <a:ahLst/>
              <a:cxnLst>
                <a:cxn ang="0">
                  <a:pos x="0" y="36"/>
                </a:cxn>
                <a:cxn ang="0">
                  <a:pos x="125" y="0"/>
                </a:cxn>
                <a:cxn ang="0">
                  <a:pos x="125" y="200"/>
                </a:cxn>
                <a:cxn ang="0">
                  <a:pos x="0" y="239"/>
                </a:cxn>
                <a:cxn ang="0">
                  <a:pos x="0" y="36"/>
                </a:cxn>
              </a:cxnLst>
              <a:rect l="0" t="0" r="r" b="b"/>
              <a:pathLst>
                <a:path w="126" h="240">
                  <a:moveTo>
                    <a:pt x="0" y="36"/>
                  </a:moveTo>
                  <a:lnTo>
                    <a:pt x="125" y="0"/>
                  </a:lnTo>
                  <a:lnTo>
                    <a:pt x="125" y="200"/>
                  </a:lnTo>
                  <a:lnTo>
                    <a:pt x="0" y="239"/>
                  </a:lnTo>
                  <a:lnTo>
                    <a:pt x="0" y="36"/>
                  </a:lnTo>
                </a:path>
              </a:pathLst>
            </a:custGeom>
            <a:solidFill>
              <a:srgbClr val="67676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82" name="Freeform 44"/>
            <p:cNvSpPr>
              <a:spLocks/>
            </p:cNvSpPr>
            <p:nvPr/>
          </p:nvSpPr>
          <p:spPr bwMode="auto">
            <a:xfrm>
              <a:off x="4569" y="2560"/>
              <a:ext cx="87" cy="292"/>
            </a:xfrm>
            <a:custGeom>
              <a:avLst/>
              <a:gdLst/>
              <a:ahLst/>
              <a:cxnLst>
                <a:cxn ang="0">
                  <a:pos x="0" y="91"/>
                </a:cxn>
                <a:cxn ang="0">
                  <a:pos x="0" y="291"/>
                </a:cxn>
                <a:cxn ang="0">
                  <a:pos x="86" y="199"/>
                </a:cxn>
                <a:cxn ang="0">
                  <a:pos x="86" y="0"/>
                </a:cxn>
                <a:cxn ang="0">
                  <a:pos x="0" y="91"/>
                </a:cxn>
              </a:cxnLst>
              <a:rect l="0" t="0" r="r" b="b"/>
              <a:pathLst>
                <a:path w="87" h="292">
                  <a:moveTo>
                    <a:pt x="0" y="91"/>
                  </a:moveTo>
                  <a:lnTo>
                    <a:pt x="0" y="291"/>
                  </a:lnTo>
                  <a:lnTo>
                    <a:pt x="86" y="199"/>
                  </a:lnTo>
                  <a:lnTo>
                    <a:pt x="86" y="0"/>
                  </a:lnTo>
                  <a:lnTo>
                    <a:pt x="0" y="91"/>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83" name="Freeform 45"/>
            <p:cNvSpPr>
              <a:spLocks/>
            </p:cNvSpPr>
            <p:nvPr/>
          </p:nvSpPr>
          <p:spPr bwMode="auto">
            <a:xfrm>
              <a:off x="4713" y="2108"/>
              <a:ext cx="65" cy="285"/>
            </a:xfrm>
            <a:custGeom>
              <a:avLst/>
              <a:gdLst/>
              <a:ahLst/>
              <a:cxnLst>
                <a:cxn ang="0">
                  <a:pos x="0" y="81"/>
                </a:cxn>
                <a:cxn ang="0">
                  <a:pos x="64" y="0"/>
                </a:cxn>
                <a:cxn ang="0">
                  <a:pos x="64" y="200"/>
                </a:cxn>
                <a:cxn ang="0">
                  <a:pos x="0" y="284"/>
                </a:cxn>
                <a:cxn ang="0">
                  <a:pos x="0" y="81"/>
                </a:cxn>
              </a:cxnLst>
              <a:rect l="0" t="0" r="r" b="b"/>
              <a:pathLst>
                <a:path w="65" h="285">
                  <a:moveTo>
                    <a:pt x="0" y="81"/>
                  </a:moveTo>
                  <a:lnTo>
                    <a:pt x="64" y="0"/>
                  </a:lnTo>
                  <a:lnTo>
                    <a:pt x="64" y="200"/>
                  </a:lnTo>
                  <a:lnTo>
                    <a:pt x="0" y="284"/>
                  </a:lnTo>
                  <a:lnTo>
                    <a:pt x="0" y="81"/>
                  </a:lnTo>
                </a:path>
              </a:pathLst>
            </a:custGeom>
            <a:solidFill>
              <a:srgbClr val="333333"/>
            </a:solidFill>
            <a:ln w="12700" cap="rnd" cmpd="sng">
              <a:solidFill>
                <a:srgbClr val="000000"/>
              </a:solidFill>
              <a:prstDash val="solid"/>
              <a:round/>
              <a:headEnd type="none" w="med" len="med"/>
              <a:tailEnd type="none" w="med" len="med"/>
            </a:ln>
            <a:effectLst/>
          </p:spPr>
          <p:txBody>
            <a:bodyPr/>
            <a:lstStyle/>
            <a:p>
              <a:endParaRPr lang="en-US" dirty="0"/>
            </a:p>
          </p:txBody>
        </p:sp>
        <p:sp>
          <p:nvSpPr>
            <p:cNvPr id="84" name="Freeform 46"/>
            <p:cNvSpPr>
              <a:spLocks/>
            </p:cNvSpPr>
            <p:nvPr/>
          </p:nvSpPr>
          <p:spPr bwMode="auto">
            <a:xfrm>
              <a:off x="4632" y="2220"/>
              <a:ext cx="69" cy="325"/>
            </a:xfrm>
            <a:custGeom>
              <a:avLst/>
              <a:gdLst/>
              <a:ahLst/>
              <a:cxnLst>
                <a:cxn ang="0">
                  <a:pos x="68" y="0"/>
                </a:cxn>
                <a:cxn ang="0">
                  <a:pos x="0" y="126"/>
                </a:cxn>
                <a:cxn ang="0">
                  <a:pos x="0" y="324"/>
                </a:cxn>
                <a:cxn ang="0">
                  <a:pos x="68" y="203"/>
                </a:cxn>
                <a:cxn ang="0">
                  <a:pos x="68" y="0"/>
                </a:cxn>
              </a:cxnLst>
              <a:rect l="0" t="0" r="r" b="b"/>
              <a:pathLst>
                <a:path w="69" h="325">
                  <a:moveTo>
                    <a:pt x="68" y="0"/>
                  </a:moveTo>
                  <a:lnTo>
                    <a:pt x="0" y="126"/>
                  </a:lnTo>
                  <a:lnTo>
                    <a:pt x="0" y="324"/>
                  </a:lnTo>
                  <a:lnTo>
                    <a:pt x="68" y="203"/>
                  </a:lnTo>
                  <a:lnTo>
                    <a:pt x="68"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85" name="Freeform 47"/>
            <p:cNvSpPr>
              <a:spLocks/>
            </p:cNvSpPr>
            <p:nvPr/>
          </p:nvSpPr>
          <p:spPr bwMode="auto">
            <a:xfrm>
              <a:off x="4591" y="2349"/>
              <a:ext cx="42" cy="147"/>
            </a:xfrm>
            <a:custGeom>
              <a:avLst/>
              <a:gdLst/>
              <a:ahLst/>
              <a:cxnLst>
                <a:cxn ang="0">
                  <a:pos x="41" y="0"/>
                </a:cxn>
                <a:cxn ang="0">
                  <a:pos x="0" y="44"/>
                </a:cxn>
                <a:cxn ang="0">
                  <a:pos x="41" y="146"/>
                </a:cxn>
                <a:cxn ang="0">
                  <a:pos x="41" y="0"/>
                </a:cxn>
              </a:cxnLst>
              <a:rect l="0" t="0" r="r" b="b"/>
              <a:pathLst>
                <a:path w="42" h="147">
                  <a:moveTo>
                    <a:pt x="41" y="0"/>
                  </a:moveTo>
                  <a:lnTo>
                    <a:pt x="0" y="44"/>
                  </a:lnTo>
                  <a:lnTo>
                    <a:pt x="41" y="146"/>
                  </a:lnTo>
                  <a:lnTo>
                    <a:pt x="41"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86" name="Freeform 48"/>
            <p:cNvSpPr>
              <a:spLocks/>
            </p:cNvSpPr>
            <p:nvPr/>
          </p:nvSpPr>
          <p:spPr bwMode="auto">
            <a:xfrm>
              <a:off x="5087" y="1880"/>
              <a:ext cx="71" cy="225"/>
            </a:xfrm>
            <a:custGeom>
              <a:avLst/>
              <a:gdLst/>
              <a:ahLst/>
              <a:cxnLst>
                <a:cxn ang="0">
                  <a:pos x="0" y="26"/>
                </a:cxn>
                <a:cxn ang="0">
                  <a:pos x="70" y="0"/>
                </a:cxn>
                <a:cxn ang="0">
                  <a:pos x="70" y="198"/>
                </a:cxn>
                <a:cxn ang="0">
                  <a:pos x="0" y="224"/>
                </a:cxn>
                <a:cxn ang="0">
                  <a:pos x="0" y="26"/>
                </a:cxn>
              </a:cxnLst>
              <a:rect l="0" t="0" r="r" b="b"/>
              <a:pathLst>
                <a:path w="71" h="225">
                  <a:moveTo>
                    <a:pt x="0" y="26"/>
                  </a:moveTo>
                  <a:lnTo>
                    <a:pt x="70" y="0"/>
                  </a:lnTo>
                  <a:lnTo>
                    <a:pt x="70" y="198"/>
                  </a:lnTo>
                  <a:lnTo>
                    <a:pt x="0" y="224"/>
                  </a:lnTo>
                  <a:lnTo>
                    <a:pt x="0" y="26"/>
                  </a:lnTo>
                </a:path>
              </a:pathLst>
            </a:custGeom>
            <a:solidFill>
              <a:srgbClr val="919191"/>
            </a:solidFill>
            <a:ln w="12700" cap="rnd" cmpd="sng">
              <a:solidFill>
                <a:srgbClr val="000000"/>
              </a:solidFill>
              <a:prstDash val="solid"/>
              <a:round/>
              <a:headEnd type="none" w="med" len="med"/>
              <a:tailEnd type="none" w="med" len="med"/>
            </a:ln>
            <a:effectLst/>
          </p:spPr>
          <p:txBody>
            <a:bodyPr/>
            <a:lstStyle/>
            <a:p>
              <a:endParaRPr lang="en-US" dirty="0"/>
            </a:p>
          </p:txBody>
        </p:sp>
        <p:sp>
          <p:nvSpPr>
            <p:cNvPr id="87" name="Freeform 49"/>
            <p:cNvSpPr>
              <a:spLocks/>
            </p:cNvSpPr>
            <p:nvPr/>
          </p:nvSpPr>
          <p:spPr bwMode="auto">
            <a:xfrm>
              <a:off x="5047" y="1871"/>
              <a:ext cx="41" cy="231"/>
            </a:xfrm>
            <a:custGeom>
              <a:avLst/>
              <a:gdLst/>
              <a:ahLst/>
              <a:cxnLst>
                <a:cxn ang="0">
                  <a:pos x="0" y="0"/>
                </a:cxn>
                <a:cxn ang="0">
                  <a:pos x="40" y="37"/>
                </a:cxn>
                <a:cxn ang="0">
                  <a:pos x="40" y="230"/>
                </a:cxn>
                <a:cxn ang="0">
                  <a:pos x="0" y="196"/>
                </a:cxn>
                <a:cxn ang="0">
                  <a:pos x="0" y="0"/>
                </a:cxn>
              </a:cxnLst>
              <a:rect l="0" t="0" r="r" b="b"/>
              <a:pathLst>
                <a:path w="41" h="231">
                  <a:moveTo>
                    <a:pt x="0" y="0"/>
                  </a:moveTo>
                  <a:lnTo>
                    <a:pt x="40" y="37"/>
                  </a:lnTo>
                  <a:lnTo>
                    <a:pt x="40" y="230"/>
                  </a:lnTo>
                  <a:lnTo>
                    <a:pt x="0" y="196"/>
                  </a:lnTo>
                  <a:lnTo>
                    <a:pt x="0"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88" name="Freeform 50"/>
            <p:cNvSpPr>
              <a:spLocks/>
            </p:cNvSpPr>
            <p:nvPr/>
          </p:nvSpPr>
          <p:spPr bwMode="auto">
            <a:xfrm>
              <a:off x="5023" y="1878"/>
              <a:ext cx="25" cy="243"/>
            </a:xfrm>
            <a:custGeom>
              <a:avLst/>
              <a:gdLst/>
              <a:ahLst/>
              <a:cxnLst>
                <a:cxn ang="0">
                  <a:pos x="24" y="0"/>
                </a:cxn>
                <a:cxn ang="0">
                  <a:pos x="24" y="188"/>
                </a:cxn>
                <a:cxn ang="0">
                  <a:pos x="0" y="242"/>
                </a:cxn>
                <a:cxn ang="0">
                  <a:pos x="0" y="39"/>
                </a:cxn>
                <a:cxn ang="0">
                  <a:pos x="24" y="0"/>
                </a:cxn>
              </a:cxnLst>
              <a:rect l="0" t="0" r="r" b="b"/>
              <a:pathLst>
                <a:path w="25" h="243">
                  <a:moveTo>
                    <a:pt x="24" y="0"/>
                  </a:moveTo>
                  <a:lnTo>
                    <a:pt x="24" y="188"/>
                  </a:lnTo>
                  <a:lnTo>
                    <a:pt x="0" y="242"/>
                  </a:lnTo>
                  <a:lnTo>
                    <a:pt x="0" y="39"/>
                  </a:lnTo>
                  <a:lnTo>
                    <a:pt x="24"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89" name="Freeform 51"/>
            <p:cNvSpPr>
              <a:spLocks/>
            </p:cNvSpPr>
            <p:nvPr/>
          </p:nvSpPr>
          <p:spPr bwMode="auto">
            <a:xfrm>
              <a:off x="4835" y="1919"/>
              <a:ext cx="189" cy="225"/>
            </a:xfrm>
            <a:custGeom>
              <a:avLst/>
              <a:gdLst/>
              <a:ahLst/>
              <a:cxnLst>
                <a:cxn ang="0">
                  <a:pos x="188" y="0"/>
                </a:cxn>
                <a:cxn ang="0">
                  <a:pos x="149" y="5"/>
                </a:cxn>
                <a:cxn ang="0">
                  <a:pos x="0" y="26"/>
                </a:cxn>
                <a:cxn ang="0">
                  <a:pos x="0" y="224"/>
                </a:cxn>
                <a:cxn ang="0">
                  <a:pos x="151" y="206"/>
                </a:cxn>
                <a:cxn ang="0">
                  <a:pos x="188" y="201"/>
                </a:cxn>
                <a:cxn ang="0">
                  <a:pos x="188" y="0"/>
                </a:cxn>
              </a:cxnLst>
              <a:rect l="0" t="0" r="r" b="b"/>
              <a:pathLst>
                <a:path w="189" h="225">
                  <a:moveTo>
                    <a:pt x="188" y="0"/>
                  </a:moveTo>
                  <a:lnTo>
                    <a:pt x="149" y="5"/>
                  </a:lnTo>
                  <a:lnTo>
                    <a:pt x="0" y="26"/>
                  </a:lnTo>
                  <a:lnTo>
                    <a:pt x="0" y="224"/>
                  </a:lnTo>
                  <a:lnTo>
                    <a:pt x="151" y="206"/>
                  </a:lnTo>
                  <a:lnTo>
                    <a:pt x="188" y="201"/>
                  </a:lnTo>
                  <a:lnTo>
                    <a:pt x="188" y="0"/>
                  </a:lnTo>
                </a:path>
              </a:pathLst>
            </a:custGeom>
            <a:solidFill>
              <a:srgbClr val="919191"/>
            </a:solidFill>
            <a:ln w="12700" cap="rnd" cmpd="sng">
              <a:solidFill>
                <a:srgbClr val="000000"/>
              </a:solidFill>
              <a:prstDash val="solid"/>
              <a:round/>
              <a:headEnd type="none" w="med" len="med"/>
              <a:tailEnd type="none" w="med" len="med"/>
            </a:ln>
            <a:effectLst/>
          </p:spPr>
          <p:txBody>
            <a:bodyPr/>
            <a:lstStyle/>
            <a:p>
              <a:endParaRPr lang="en-US" dirty="0"/>
            </a:p>
          </p:txBody>
        </p:sp>
        <p:sp>
          <p:nvSpPr>
            <p:cNvPr id="90" name="Freeform 52"/>
            <p:cNvSpPr>
              <a:spLocks/>
            </p:cNvSpPr>
            <p:nvPr/>
          </p:nvSpPr>
          <p:spPr bwMode="auto">
            <a:xfrm>
              <a:off x="4769" y="1950"/>
              <a:ext cx="67" cy="259"/>
            </a:xfrm>
            <a:custGeom>
              <a:avLst/>
              <a:gdLst/>
              <a:ahLst/>
              <a:cxnLst>
                <a:cxn ang="0">
                  <a:pos x="66" y="0"/>
                </a:cxn>
                <a:cxn ang="0">
                  <a:pos x="66" y="195"/>
                </a:cxn>
                <a:cxn ang="0">
                  <a:pos x="24" y="221"/>
                </a:cxn>
                <a:cxn ang="0">
                  <a:pos x="8" y="258"/>
                </a:cxn>
                <a:cxn ang="0">
                  <a:pos x="8" y="159"/>
                </a:cxn>
                <a:cxn ang="0">
                  <a:pos x="18" y="81"/>
                </a:cxn>
                <a:cxn ang="0">
                  <a:pos x="0" y="75"/>
                </a:cxn>
                <a:cxn ang="0">
                  <a:pos x="21" y="28"/>
                </a:cxn>
                <a:cxn ang="0">
                  <a:pos x="66" y="0"/>
                </a:cxn>
              </a:cxnLst>
              <a:rect l="0" t="0" r="r" b="b"/>
              <a:pathLst>
                <a:path w="67" h="259">
                  <a:moveTo>
                    <a:pt x="66" y="0"/>
                  </a:moveTo>
                  <a:lnTo>
                    <a:pt x="66" y="195"/>
                  </a:lnTo>
                  <a:lnTo>
                    <a:pt x="24" y="221"/>
                  </a:lnTo>
                  <a:lnTo>
                    <a:pt x="8" y="258"/>
                  </a:lnTo>
                  <a:lnTo>
                    <a:pt x="8" y="159"/>
                  </a:lnTo>
                  <a:lnTo>
                    <a:pt x="18" y="81"/>
                  </a:lnTo>
                  <a:lnTo>
                    <a:pt x="0" y="75"/>
                  </a:lnTo>
                  <a:lnTo>
                    <a:pt x="21" y="28"/>
                  </a:lnTo>
                  <a:lnTo>
                    <a:pt x="66"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91" name="Freeform 53"/>
            <p:cNvSpPr>
              <a:spLocks/>
            </p:cNvSpPr>
            <p:nvPr/>
          </p:nvSpPr>
          <p:spPr bwMode="auto">
            <a:xfrm>
              <a:off x="440" y="2179"/>
              <a:ext cx="304" cy="704"/>
            </a:xfrm>
            <a:custGeom>
              <a:avLst/>
              <a:gdLst/>
              <a:ahLst/>
              <a:cxnLst>
                <a:cxn ang="0">
                  <a:pos x="0" y="0"/>
                </a:cxn>
                <a:cxn ang="0">
                  <a:pos x="0" y="199"/>
                </a:cxn>
                <a:cxn ang="0">
                  <a:pos x="108" y="363"/>
                </a:cxn>
                <a:cxn ang="0">
                  <a:pos x="303" y="703"/>
                </a:cxn>
                <a:cxn ang="0">
                  <a:pos x="303" y="506"/>
                </a:cxn>
                <a:cxn ang="0">
                  <a:pos x="121" y="188"/>
                </a:cxn>
                <a:cxn ang="0">
                  <a:pos x="0" y="0"/>
                </a:cxn>
              </a:cxnLst>
              <a:rect l="0" t="0" r="r" b="b"/>
              <a:pathLst>
                <a:path w="304" h="704">
                  <a:moveTo>
                    <a:pt x="0" y="0"/>
                  </a:moveTo>
                  <a:lnTo>
                    <a:pt x="0" y="199"/>
                  </a:lnTo>
                  <a:lnTo>
                    <a:pt x="108" y="363"/>
                  </a:lnTo>
                  <a:lnTo>
                    <a:pt x="303" y="703"/>
                  </a:lnTo>
                  <a:lnTo>
                    <a:pt x="303" y="506"/>
                  </a:lnTo>
                  <a:lnTo>
                    <a:pt x="121" y="188"/>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92" name="Freeform 54"/>
            <p:cNvSpPr>
              <a:spLocks/>
            </p:cNvSpPr>
            <p:nvPr/>
          </p:nvSpPr>
          <p:spPr bwMode="auto">
            <a:xfrm>
              <a:off x="743" y="2688"/>
              <a:ext cx="74" cy="197"/>
            </a:xfrm>
            <a:custGeom>
              <a:avLst/>
              <a:gdLst/>
              <a:ahLst/>
              <a:cxnLst>
                <a:cxn ang="0">
                  <a:pos x="0" y="0"/>
                </a:cxn>
                <a:cxn ang="0">
                  <a:pos x="73" y="0"/>
                </a:cxn>
                <a:cxn ang="0">
                  <a:pos x="73" y="196"/>
                </a:cxn>
                <a:cxn ang="0">
                  <a:pos x="0" y="196"/>
                </a:cxn>
                <a:cxn ang="0">
                  <a:pos x="0" y="0"/>
                </a:cxn>
              </a:cxnLst>
              <a:rect l="0" t="0" r="r" b="b"/>
              <a:pathLst>
                <a:path w="74" h="197">
                  <a:moveTo>
                    <a:pt x="0" y="0"/>
                  </a:moveTo>
                  <a:lnTo>
                    <a:pt x="73" y="0"/>
                  </a:lnTo>
                  <a:lnTo>
                    <a:pt x="73" y="196"/>
                  </a:lnTo>
                  <a:lnTo>
                    <a:pt x="0" y="196"/>
                  </a:lnTo>
                  <a:lnTo>
                    <a:pt x="0"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93" name="Freeform 55"/>
            <p:cNvSpPr>
              <a:spLocks/>
            </p:cNvSpPr>
            <p:nvPr/>
          </p:nvSpPr>
          <p:spPr bwMode="auto">
            <a:xfrm>
              <a:off x="819" y="2688"/>
              <a:ext cx="214" cy="364"/>
            </a:xfrm>
            <a:custGeom>
              <a:avLst/>
              <a:gdLst/>
              <a:ahLst/>
              <a:cxnLst>
                <a:cxn ang="0">
                  <a:pos x="0" y="0"/>
                </a:cxn>
                <a:cxn ang="0">
                  <a:pos x="0" y="194"/>
                </a:cxn>
                <a:cxn ang="0">
                  <a:pos x="213" y="363"/>
                </a:cxn>
                <a:cxn ang="0">
                  <a:pos x="213" y="165"/>
                </a:cxn>
                <a:cxn ang="0">
                  <a:pos x="0" y="0"/>
                </a:cxn>
              </a:cxnLst>
              <a:rect l="0" t="0" r="r" b="b"/>
              <a:pathLst>
                <a:path w="214" h="364">
                  <a:moveTo>
                    <a:pt x="0" y="0"/>
                  </a:moveTo>
                  <a:lnTo>
                    <a:pt x="0" y="194"/>
                  </a:lnTo>
                  <a:lnTo>
                    <a:pt x="213" y="363"/>
                  </a:lnTo>
                  <a:lnTo>
                    <a:pt x="213" y="165"/>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94" name="Freeform 56"/>
            <p:cNvSpPr>
              <a:spLocks/>
            </p:cNvSpPr>
            <p:nvPr/>
          </p:nvSpPr>
          <p:spPr bwMode="auto">
            <a:xfrm>
              <a:off x="1032" y="2851"/>
              <a:ext cx="245" cy="204"/>
            </a:xfrm>
            <a:custGeom>
              <a:avLst/>
              <a:gdLst/>
              <a:ahLst/>
              <a:cxnLst>
                <a:cxn ang="0">
                  <a:pos x="0" y="3"/>
                </a:cxn>
                <a:cxn ang="0">
                  <a:pos x="0" y="203"/>
                </a:cxn>
                <a:cxn ang="0">
                  <a:pos x="244" y="203"/>
                </a:cxn>
                <a:cxn ang="0">
                  <a:pos x="244" y="0"/>
                </a:cxn>
                <a:cxn ang="0">
                  <a:pos x="0" y="3"/>
                </a:cxn>
              </a:cxnLst>
              <a:rect l="0" t="0" r="r" b="b"/>
              <a:pathLst>
                <a:path w="245" h="204">
                  <a:moveTo>
                    <a:pt x="0" y="3"/>
                  </a:moveTo>
                  <a:lnTo>
                    <a:pt x="0" y="203"/>
                  </a:lnTo>
                  <a:lnTo>
                    <a:pt x="244" y="203"/>
                  </a:lnTo>
                  <a:lnTo>
                    <a:pt x="244" y="0"/>
                  </a:lnTo>
                  <a:lnTo>
                    <a:pt x="0" y="3"/>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95" name="Freeform 57"/>
            <p:cNvSpPr>
              <a:spLocks/>
            </p:cNvSpPr>
            <p:nvPr/>
          </p:nvSpPr>
          <p:spPr bwMode="auto">
            <a:xfrm>
              <a:off x="1275" y="2895"/>
              <a:ext cx="294" cy="338"/>
            </a:xfrm>
            <a:custGeom>
              <a:avLst/>
              <a:gdLst/>
              <a:ahLst/>
              <a:cxnLst>
                <a:cxn ang="0">
                  <a:pos x="0" y="0"/>
                </a:cxn>
                <a:cxn ang="0">
                  <a:pos x="293" y="139"/>
                </a:cxn>
                <a:cxn ang="0">
                  <a:pos x="293" y="337"/>
                </a:cxn>
                <a:cxn ang="0">
                  <a:pos x="0" y="200"/>
                </a:cxn>
                <a:cxn ang="0">
                  <a:pos x="0" y="0"/>
                </a:cxn>
              </a:cxnLst>
              <a:rect l="0" t="0" r="r" b="b"/>
              <a:pathLst>
                <a:path w="294" h="338">
                  <a:moveTo>
                    <a:pt x="0" y="0"/>
                  </a:moveTo>
                  <a:lnTo>
                    <a:pt x="293" y="139"/>
                  </a:lnTo>
                  <a:lnTo>
                    <a:pt x="293" y="337"/>
                  </a:lnTo>
                  <a:lnTo>
                    <a:pt x="0" y="200"/>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96" name="Freeform 58"/>
            <p:cNvSpPr>
              <a:spLocks/>
            </p:cNvSpPr>
            <p:nvPr/>
          </p:nvSpPr>
          <p:spPr bwMode="auto">
            <a:xfrm>
              <a:off x="1568" y="3036"/>
              <a:ext cx="240" cy="191"/>
            </a:xfrm>
            <a:custGeom>
              <a:avLst/>
              <a:gdLst/>
              <a:ahLst/>
              <a:cxnLst>
                <a:cxn ang="0">
                  <a:pos x="0" y="0"/>
                </a:cxn>
                <a:cxn ang="0">
                  <a:pos x="239" y="0"/>
                </a:cxn>
                <a:cxn ang="0">
                  <a:pos x="239" y="190"/>
                </a:cxn>
                <a:cxn ang="0">
                  <a:pos x="0" y="190"/>
                </a:cxn>
                <a:cxn ang="0">
                  <a:pos x="0" y="0"/>
                </a:cxn>
              </a:cxnLst>
              <a:rect l="0" t="0" r="r" b="b"/>
              <a:pathLst>
                <a:path w="240" h="191">
                  <a:moveTo>
                    <a:pt x="0" y="0"/>
                  </a:moveTo>
                  <a:lnTo>
                    <a:pt x="239" y="0"/>
                  </a:lnTo>
                  <a:lnTo>
                    <a:pt x="239" y="190"/>
                  </a:lnTo>
                  <a:lnTo>
                    <a:pt x="0" y="190"/>
                  </a:lnTo>
                  <a:lnTo>
                    <a:pt x="0"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97" name="Freeform 59"/>
            <p:cNvSpPr>
              <a:spLocks/>
            </p:cNvSpPr>
            <p:nvPr/>
          </p:nvSpPr>
          <p:spPr bwMode="auto">
            <a:xfrm>
              <a:off x="1807" y="2945"/>
              <a:ext cx="99" cy="197"/>
            </a:xfrm>
            <a:custGeom>
              <a:avLst/>
              <a:gdLst/>
              <a:ahLst/>
              <a:cxnLst>
                <a:cxn ang="0">
                  <a:pos x="0" y="3"/>
                </a:cxn>
                <a:cxn ang="0">
                  <a:pos x="0" y="196"/>
                </a:cxn>
                <a:cxn ang="0">
                  <a:pos x="98" y="196"/>
                </a:cxn>
                <a:cxn ang="0">
                  <a:pos x="98" y="0"/>
                </a:cxn>
                <a:cxn ang="0">
                  <a:pos x="0" y="3"/>
                </a:cxn>
              </a:cxnLst>
              <a:rect l="0" t="0" r="r" b="b"/>
              <a:pathLst>
                <a:path w="99" h="197">
                  <a:moveTo>
                    <a:pt x="0" y="3"/>
                  </a:moveTo>
                  <a:lnTo>
                    <a:pt x="0" y="196"/>
                  </a:lnTo>
                  <a:lnTo>
                    <a:pt x="98" y="196"/>
                  </a:lnTo>
                  <a:lnTo>
                    <a:pt x="98" y="0"/>
                  </a:lnTo>
                  <a:lnTo>
                    <a:pt x="0" y="3"/>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98" name="Freeform 60"/>
            <p:cNvSpPr>
              <a:spLocks/>
            </p:cNvSpPr>
            <p:nvPr/>
          </p:nvSpPr>
          <p:spPr bwMode="auto">
            <a:xfrm>
              <a:off x="1905" y="2951"/>
              <a:ext cx="175" cy="340"/>
            </a:xfrm>
            <a:custGeom>
              <a:avLst/>
              <a:gdLst/>
              <a:ahLst/>
              <a:cxnLst>
                <a:cxn ang="0">
                  <a:pos x="0" y="0"/>
                </a:cxn>
                <a:cxn ang="0">
                  <a:pos x="174" y="141"/>
                </a:cxn>
                <a:cxn ang="0">
                  <a:pos x="174" y="339"/>
                </a:cxn>
                <a:cxn ang="0">
                  <a:pos x="0" y="190"/>
                </a:cxn>
                <a:cxn ang="0">
                  <a:pos x="0" y="0"/>
                </a:cxn>
              </a:cxnLst>
              <a:rect l="0" t="0" r="r" b="b"/>
              <a:pathLst>
                <a:path w="175" h="340">
                  <a:moveTo>
                    <a:pt x="0" y="0"/>
                  </a:moveTo>
                  <a:lnTo>
                    <a:pt x="174" y="141"/>
                  </a:lnTo>
                  <a:lnTo>
                    <a:pt x="174" y="339"/>
                  </a:lnTo>
                  <a:lnTo>
                    <a:pt x="0" y="190"/>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99" name="Freeform 61"/>
            <p:cNvSpPr>
              <a:spLocks/>
            </p:cNvSpPr>
            <p:nvPr/>
          </p:nvSpPr>
          <p:spPr bwMode="auto">
            <a:xfrm>
              <a:off x="2079" y="3091"/>
              <a:ext cx="78" cy="340"/>
            </a:xfrm>
            <a:custGeom>
              <a:avLst/>
              <a:gdLst/>
              <a:ahLst/>
              <a:cxnLst>
                <a:cxn ang="0">
                  <a:pos x="0" y="0"/>
                </a:cxn>
                <a:cxn ang="0">
                  <a:pos x="77" y="140"/>
                </a:cxn>
                <a:cxn ang="0">
                  <a:pos x="77" y="339"/>
                </a:cxn>
                <a:cxn ang="0">
                  <a:pos x="0" y="198"/>
                </a:cxn>
                <a:cxn ang="0">
                  <a:pos x="0" y="0"/>
                </a:cxn>
              </a:cxnLst>
              <a:rect l="0" t="0" r="r" b="b"/>
              <a:pathLst>
                <a:path w="78" h="340">
                  <a:moveTo>
                    <a:pt x="0" y="0"/>
                  </a:moveTo>
                  <a:lnTo>
                    <a:pt x="77" y="140"/>
                  </a:lnTo>
                  <a:lnTo>
                    <a:pt x="77" y="339"/>
                  </a:lnTo>
                  <a:lnTo>
                    <a:pt x="0" y="198"/>
                  </a:lnTo>
                  <a:lnTo>
                    <a:pt x="0" y="0"/>
                  </a:lnTo>
                </a:path>
              </a:pathLst>
            </a:custGeom>
            <a:solidFill>
              <a:srgbClr val="919191"/>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00" name="Freeform 62"/>
            <p:cNvSpPr>
              <a:spLocks/>
            </p:cNvSpPr>
            <p:nvPr/>
          </p:nvSpPr>
          <p:spPr bwMode="auto">
            <a:xfrm>
              <a:off x="2156" y="3232"/>
              <a:ext cx="88" cy="248"/>
            </a:xfrm>
            <a:custGeom>
              <a:avLst/>
              <a:gdLst/>
              <a:ahLst/>
              <a:cxnLst>
                <a:cxn ang="0">
                  <a:pos x="0" y="0"/>
                </a:cxn>
                <a:cxn ang="0">
                  <a:pos x="87" y="50"/>
                </a:cxn>
                <a:cxn ang="0">
                  <a:pos x="87" y="247"/>
                </a:cxn>
                <a:cxn ang="0">
                  <a:pos x="0" y="196"/>
                </a:cxn>
                <a:cxn ang="0">
                  <a:pos x="0" y="0"/>
                </a:cxn>
              </a:cxnLst>
              <a:rect l="0" t="0" r="r" b="b"/>
              <a:pathLst>
                <a:path w="88" h="248">
                  <a:moveTo>
                    <a:pt x="0" y="0"/>
                  </a:moveTo>
                  <a:lnTo>
                    <a:pt x="87" y="50"/>
                  </a:lnTo>
                  <a:lnTo>
                    <a:pt x="87" y="247"/>
                  </a:lnTo>
                  <a:lnTo>
                    <a:pt x="0" y="196"/>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01" name="Freeform 63"/>
            <p:cNvSpPr>
              <a:spLocks/>
            </p:cNvSpPr>
            <p:nvPr/>
          </p:nvSpPr>
          <p:spPr bwMode="auto">
            <a:xfrm>
              <a:off x="2243" y="3216"/>
              <a:ext cx="61" cy="260"/>
            </a:xfrm>
            <a:custGeom>
              <a:avLst/>
              <a:gdLst/>
              <a:ahLst/>
              <a:cxnLst>
                <a:cxn ang="0">
                  <a:pos x="60" y="0"/>
                </a:cxn>
                <a:cxn ang="0">
                  <a:pos x="0" y="66"/>
                </a:cxn>
                <a:cxn ang="0">
                  <a:pos x="0" y="259"/>
                </a:cxn>
                <a:cxn ang="0">
                  <a:pos x="60" y="196"/>
                </a:cxn>
                <a:cxn ang="0">
                  <a:pos x="60" y="0"/>
                </a:cxn>
              </a:cxnLst>
              <a:rect l="0" t="0" r="r" b="b"/>
              <a:pathLst>
                <a:path w="61" h="260">
                  <a:moveTo>
                    <a:pt x="60" y="0"/>
                  </a:moveTo>
                  <a:lnTo>
                    <a:pt x="0" y="66"/>
                  </a:lnTo>
                  <a:lnTo>
                    <a:pt x="0" y="259"/>
                  </a:lnTo>
                  <a:lnTo>
                    <a:pt x="60" y="196"/>
                  </a:lnTo>
                  <a:lnTo>
                    <a:pt x="60"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02" name="Freeform 64"/>
            <p:cNvSpPr>
              <a:spLocks/>
            </p:cNvSpPr>
            <p:nvPr/>
          </p:nvSpPr>
          <p:spPr bwMode="auto">
            <a:xfrm>
              <a:off x="2303" y="3216"/>
              <a:ext cx="110" cy="234"/>
            </a:xfrm>
            <a:custGeom>
              <a:avLst/>
              <a:gdLst/>
              <a:ahLst/>
              <a:cxnLst>
                <a:cxn ang="0">
                  <a:pos x="0" y="0"/>
                </a:cxn>
                <a:cxn ang="0">
                  <a:pos x="109" y="38"/>
                </a:cxn>
                <a:cxn ang="0">
                  <a:pos x="109" y="233"/>
                </a:cxn>
                <a:cxn ang="0">
                  <a:pos x="0" y="198"/>
                </a:cxn>
                <a:cxn ang="0">
                  <a:pos x="0" y="0"/>
                </a:cxn>
              </a:cxnLst>
              <a:rect l="0" t="0" r="r" b="b"/>
              <a:pathLst>
                <a:path w="110" h="234">
                  <a:moveTo>
                    <a:pt x="0" y="0"/>
                  </a:moveTo>
                  <a:lnTo>
                    <a:pt x="109" y="38"/>
                  </a:lnTo>
                  <a:lnTo>
                    <a:pt x="109" y="233"/>
                  </a:lnTo>
                  <a:lnTo>
                    <a:pt x="0" y="198"/>
                  </a:lnTo>
                  <a:lnTo>
                    <a:pt x="0" y="0"/>
                  </a:lnTo>
                </a:path>
              </a:pathLst>
            </a:custGeom>
            <a:solidFill>
              <a:srgbClr val="919191"/>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03" name="Freeform 65"/>
            <p:cNvSpPr>
              <a:spLocks/>
            </p:cNvSpPr>
            <p:nvPr/>
          </p:nvSpPr>
          <p:spPr bwMode="auto">
            <a:xfrm>
              <a:off x="2551" y="3481"/>
              <a:ext cx="213" cy="273"/>
            </a:xfrm>
            <a:custGeom>
              <a:avLst/>
              <a:gdLst/>
              <a:ahLst/>
              <a:cxnLst>
                <a:cxn ang="0">
                  <a:pos x="0" y="0"/>
                </a:cxn>
                <a:cxn ang="0">
                  <a:pos x="212" y="70"/>
                </a:cxn>
                <a:cxn ang="0">
                  <a:pos x="212" y="272"/>
                </a:cxn>
                <a:cxn ang="0">
                  <a:pos x="0" y="199"/>
                </a:cxn>
                <a:cxn ang="0">
                  <a:pos x="0" y="0"/>
                </a:cxn>
              </a:cxnLst>
              <a:rect l="0" t="0" r="r" b="b"/>
              <a:pathLst>
                <a:path w="213" h="273">
                  <a:moveTo>
                    <a:pt x="0" y="0"/>
                  </a:moveTo>
                  <a:lnTo>
                    <a:pt x="212" y="70"/>
                  </a:lnTo>
                  <a:lnTo>
                    <a:pt x="212" y="272"/>
                  </a:lnTo>
                  <a:lnTo>
                    <a:pt x="0" y="199"/>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04" name="Freeform 66"/>
            <p:cNvSpPr>
              <a:spLocks/>
            </p:cNvSpPr>
            <p:nvPr/>
          </p:nvSpPr>
          <p:spPr bwMode="auto">
            <a:xfrm>
              <a:off x="2412" y="3251"/>
              <a:ext cx="140" cy="433"/>
            </a:xfrm>
            <a:custGeom>
              <a:avLst/>
              <a:gdLst/>
              <a:ahLst/>
              <a:cxnLst>
                <a:cxn ang="0">
                  <a:pos x="0" y="0"/>
                </a:cxn>
                <a:cxn ang="0">
                  <a:pos x="139" y="233"/>
                </a:cxn>
                <a:cxn ang="0">
                  <a:pos x="139" y="432"/>
                </a:cxn>
                <a:cxn ang="0">
                  <a:pos x="0" y="200"/>
                </a:cxn>
                <a:cxn ang="0">
                  <a:pos x="0" y="0"/>
                </a:cxn>
              </a:cxnLst>
              <a:rect l="0" t="0" r="r" b="b"/>
              <a:pathLst>
                <a:path w="140" h="433">
                  <a:moveTo>
                    <a:pt x="0" y="0"/>
                  </a:moveTo>
                  <a:lnTo>
                    <a:pt x="139" y="233"/>
                  </a:lnTo>
                  <a:lnTo>
                    <a:pt x="139" y="432"/>
                  </a:lnTo>
                  <a:lnTo>
                    <a:pt x="0" y="200"/>
                  </a:lnTo>
                  <a:lnTo>
                    <a:pt x="0"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05" name="Freeform 67"/>
            <p:cNvSpPr>
              <a:spLocks/>
            </p:cNvSpPr>
            <p:nvPr/>
          </p:nvSpPr>
          <p:spPr bwMode="auto">
            <a:xfrm>
              <a:off x="385" y="1159"/>
              <a:ext cx="48" cy="332"/>
            </a:xfrm>
            <a:custGeom>
              <a:avLst/>
              <a:gdLst/>
              <a:ahLst/>
              <a:cxnLst>
                <a:cxn ang="0">
                  <a:pos x="0" y="0"/>
                </a:cxn>
                <a:cxn ang="0">
                  <a:pos x="47" y="203"/>
                </a:cxn>
                <a:cxn ang="0">
                  <a:pos x="31" y="331"/>
                </a:cxn>
                <a:cxn ang="0">
                  <a:pos x="0" y="200"/>
                </a:cxn>
                <a:cxn ang="0">
                  <a:pos x="0" y="0"/>
                </a:cxn>
              </a:cxnLst>
              <a:rect l="0" t="0" r="r" b="b"/>
              <a:pathLst>
                <a:path w="48" h="332">
                  <a:moveTo>
                    <a:pt x="0" y="0"/>
                  </a:moveTo>
                  <a:lnTo>
                    <a:pt x="47" y="203"/>
                  </a:lnTo>
                  <a:lnTo>
                    <a:pt x="31" y="331"/>
                  </a:lnTo>
                  <a:lnTo>
                    <a:pt x="0" y="200"/>
                  </a:lnTo>
                  <a:lnTo>
                    <a:pt x="0"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06" name="Freeform 68"/>
            <p:cNvSpPr>
              <a:spLocks/>
            </p:cNvSpPr>
            <p:nvPr/>
          </p:nvSpPr>
          <p:spPr bwMode="auto">
            <a:xfrm>
              <a:off x="383" y="2007"/>
              <a:ext cx="73" cy="278"/>
            </a:xfrm>
            <a:custGeom>
              <a:avLst/>
              <a:gdLst/>
              <a:ahLst/>
              <a:cxnLst>
                <a:cxn ang="0">
                  <a:pos x="0" y="0"/>
                </a:cxn>
                <a:cxn ang="0">
                  <a:pos x="72" y="102"/>
                </a:cxn>
                <a:cxn ang="0">
                  <a:pos x="57" y="170"/>
                </a:cxn>
                <a:cxn ang="0">
                  <a:pos x="57" y="277"/>
                </a:cxn>
                <a:cxn ang="0">
                  <a:pos x="0" y="199"/>
                </a:cxn>
                <a:cxn ang="0">
                  <a:pos x="0" y="0"/>
                </a:cxn>
              </a:cxnLst>
              <a:rect l="0" t="0" r="r" b="b"/>
              <a:pathLst>
                <a:path w="73" h="278">
                  <a:moveTo>
                    <a:pt x="0" y="0"/>
                  </a:moveTo>
                  <a:lnTo>
                    <a:pt x="72" y="102"/>
                  </a:lnTo>
                  <a:lnTo>
                    <a:pt x="57" y="170"/>
                  </a:lnTo>
                  <a:lnTo>
                    <a:pt x="57" y="277"/>
                  </a:lnTo>
                  <a:lnTo>
                    <a:pt x="0" y="199"/>
                  </a:lnTo>
                  <a:lnTo>
                    <a:pt x="0"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grpSp>
          <p:nvGrpSpPr>
            <p:cNvPr id="107" name="Group 69"/>
            <p:cNvGrpSpPr>
              <a:grpSpLocks/>
            </p:cNvGrpSpPr>
            <p:nvPr/>
          </p:nvGrpSpPr>
          <p:grpSpPr bwMode="auto">
            <a:xfrm>
              <a:off x="3176" y="1122"/>
              <a:ext cx="880" cy="790"/>
              <a:chOff x="3176" y="1122"/>
              <a:chExt cx="880" cy="790"/>
            </a:xfrm>
          </p:grpSpPr>
          <p:sp>
            <p:nvSpPr>
              <p:cNvPr id="108" name="Freeform 70"/>
              <p:cNvSpPr>
                <a:spLocks/>
              </p:cNvSpPr>
              <p:nvPr/>
            </p:nvSpPr>
            <p:spPr bwMode="auto">
              <a:xfrm>
                <a:off x="3651" y="1376"/>
                <a:ext cx="277" cy="232"/>
              </a:xfrm>
              <a:custGeom>
                <a:avLst/>
                <a:gdLst/>
                <a:ahLst/>
                <a:cxnLst>
                  <a:cxn ang="0">
                    <a:pos x="0" y="34"/>
                  </a:cxn>
                  <a:cxn ang="0">
                    <a:pos x="276" y="0"/>
                  </a:cxn>
                  <a:cxn ang="0">
                    <a:pos x="276" y="192"/>
                  </a:cxn>
                  <a:cxn ang="0">
                    <a:pos x="0" y="231"/>
                  </a:cxn>
                  <a:cxn ang="0">
                    <a:pos x="0" y="34"/>
                  </a:cxn>
                </a:cxnLst>
                <a:rect l="0" t="0" r="r" b="b"/>
                <a:pathLst>
                  <a:path w="277" h="232">
                    <a:moveTo>
                      <a:pt x="0" y="34"/>
                    </a:moveTo>
                    <a:lnTo>
                      <a:pt x="276" y="0"/>
                    </a:lnTo>
                    <a:lnTo>
                      <a:pt x="276" y="192"/>
                    </a:lnTo>
                    <a:lnTo>
                      <a:pt x="0" y="231"/>
                    </a:lnTo>
                    <a:lnTo>
                      <a:pt x="0" y="34"/>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09" name="Freeform 71"/>
              <p:cNvSpPr>
                <a:spLocks/>
              </p:cNvSpPr>
              <p:nvPr/>
            </p:nvSpPr>
            <p:spPr bwMode="auto">
              <a:xfrm>
                <a:off x="3557" y="1409"/>
                <a:ext cx="107" cy="301"/>
              </a:xfrm>
              <a:custGeom>
                <a:avLst/>
                <a:gdLst/>
                <a:ahLst/>
                <a:cxnLst>
                  <a:cxn ang="0">
                    <a:pos x="106" y="0"/>
                  </a:cxn>
                  <a:cxn ang="0">
                    <a:pos x="106" y="195"/>
                  </a:cxn>
                  <a:cxn ang="0">
                    <a:pos x="0" y="300"/>
                  </a:cxn>
                  <a:cxn ang="0">
                    <a:pos x="0" y="102"/>
                  </a:cxn>
                  <a:cxn ang="0">
                    <a:pos x="106" y="0"/>
                  </a:cxn>
                </a:cxnLst>
                <a:rect l="0" t="0" r="r" b="b"/>
                <a:pathLst>
                  <a:path w="107" h="301">
                    <a:moveTo>
                      <a:pt x="106" y="0"/>
                    </a:moveTo>
                    <a:lnTo>
                      <a:pt x="106" y="195"/>
                    </a:lnTo>
                    <a:lnTo>
                      <a:pt x="0" y="300"/>
                    </a:lnTo>
                    <a:lnTo>
                      <a:pt x="0" y="102"/>
                    </a:lnTo>
                    <a:lnTo>
                      <a:pt x="106"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10" name="Freeform 72"/>
              <p:cNvSpPr>
                <a:spLocks/>
              </p:cNvSpPr>
              <p:nvPr/>
            </p:nvSpPr>
            <p:spPr bwMode="auto">
              <a:xfrm>
                <a:off x="3176" y="1122"/>
                <a:ext cx="157" cy="207"/>
              </a:xfrm>
              <a:custGeom>
                <a:avLst/>
                <a:gdLst/>
                <a:ahLst/>
                <a:cxnLst>
                  <a:cxn ang="0">
                    <a:pos x="156" y="0"/>
                  </a:cxn>
                  <a:cxn ang="0">
                    <a:pos x="18" y="126"/>
                  </a:cxn>
                  <a:cxn ang="0">
                    <a:pos x="0" y="198"/>
                  </a:cxn>
                  <a:cxn ang="0">
                    <a:pos x="125" y="157"/>
                  </a:cxn>
                  <a:cxn ang="0">
                    <a:pos x="156" y="206"/>
                  </a:cxn>
                  <a:cxn ang="0">
                    <a:pos x="156" y="0"/>
                  </a:cxn>
                </a:cxnLst>
                <a:rect l="0" t="0" r="r" b="b"/>
                <a:pathLst>
                  <a:path w="157" h="207">
                    <a:moveTo>
                      <a:pt x="156" y="0"/>
                    </a:moveTo>
                    <a:lnTo>
                      <a:pt x="18" y="126"/>
                    </a:lnTo>
                    <a:lnTo>
                      <a:pt x="0" y="198"/>
                    </a:lnTo>
                    <a:lnTo>
                      <a:pt x="125" y="157"/>
                    </a:lnTo>
                    <a:lnTo>
                      <a:pt x="156" y="206"/>
                    </a:lnTo>
                    <a:lnTo>
                      <a:pt x="156"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11" name="Freeform 73"/>
              <p:cNvSpPr>
                <a:spLocks/>
              </p:cNvSpPr>
              <p:nvPr/>
            </p:nvSpPr>
            <p:spPr bwMode="auto">
              <a:xfrm>
                <a:off x="3507" y="1240"/>
                <a:ext cx="89" cy="103"/>
              </a:xfrm>
              <a:custGeom>
                <a:avLst/>
                <a:gdLst/>
                <a:ahLst/>
                <a:cxnLst>
                  <a:cxn ang="0">
                    <a:pos x="88" y="0"/>
                  </a:cxn>
                  <a:cxn ang="0">
                    <a:pos x="0" y="70"/>
                  </a:cxn>
                  <a:cxn ang="0">
                    <a:pos x="88" y="102"/>
                  </a:cxn>
                  <a:cxn ang="0">
                    <a:pos x="88" y="0"/>
                  </a:cxn>
                </a:cxnLst>
                <a:rect l="0" t="0" r="r" b="b"/>
                <a:pathLst>
                  <a:path w="89" h="103">
                    <a:moveTo>
                      <a:pt x="88" y="0"/>
                    </a:moveTo>
                    <a:lnTo>
                      <a:pt x="0" y="70"/>
                    </a:lnTo>
                    <a:lnTo>
                      <a:pt x="88" y="102"/>
                    </a:lnTo>
                    <a:lnTo>
                      <a:pt x="88"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12" name="Freeform 74"/>
              <p:cNvSpPr>
                <a:spLocks/>
              </p:cNvSpPr>
              <p:nvPr/>
            </p:nvSpPr>
            <p:spPr bwMode="auto">
              <a:xfrm>
                <a:off x="3597" y="1522"/>
                <a:ext cx="61" cy="284"/>
              </a:xfrm>
              <a:custGeom>
                <a:avLst/>
                <a:gdLst/>
                <a:ahLst/>
                <a:cxnLst>
                  <a:cxn ang="0">
                    <a:pos x="60" y="0"/>
                  </a:cxn>
                  <a:cxn ang="0">
                    <a:pos x="0" y="78"/>
                  </a:cxn>
                  <a:cxn ang="0">
                    <a:pos x="0" y="283"/>
                  </a:cxn>
                  <a:cxn ang="0">
                    <a:pos x="60" y="199"/>
                  </a:cxn>
                  <a:cxn ang="0">
                    <a:pos x="60" y="0"/>
                  </a:cxn>
                </a:cxnLst>
                <a:rect l="0" t="0" r="r" b="b"/>
                <a:pathLst>
                  <a:path w="61" h="284">
                    <a:moveTo>
                      <a:pt x="60" y="0"/>
                    </a:moveTo>
                    <a:lnTo>
                      <a:pt x="0" y="78"/>
                    </a:lnTo>
                    <a:lnTo>
                      <a:pt x="0" y="283"/>
                    </a:lnTo>
                    <a:lnTo>
                      <a:pt x="60" y="199"/>
                    </a:lnTo>
                    <a:lnTo>
                      <a:pt x="60"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13" name="Freeform 75"/>
              <p:cNvSpPr>
                <a:spLocks/>
              </p:cNvSpPr>
              <p:nvPr/>
            </p:nvSpPr>
            <p:spPr bwMode="auto">
              <a:xfrm>
                <a:off x="3571" y="1615"/>
                <a:ext cx="25" cy="232"/>
              </a:xfrm>
              <a:custGeom>
                <a:avLst/>
                <a:gdLst/>
                <a:ahLst/>
                <a:cxnLst>
                  <a:cxn ang="0">
                    <a:pos x="24" y="0"/>
                  </a:cxn>
                  <a:cxn ang="0">
                    <a:pos x="24" y="187"/>
                  </a:cxn>
                  <a:cxn ang="0">
                    <a:pos x="19" y="231"/>
                  </a:cxn>
                  <a:cxn ang="0">
                    <a:pos x="0" y="182"/>
                  </a:cxn>
                  <a:cxn ang="0">
                    <a:pos x="24" y="0"/>
                  </a:cxn>
                </a:cxnLst>
                <a:rect l="0" t="0" r="r" b="b"/>
                <a:pathLst>
                  <a:path w="25" h="232">
                    <a:moveTo>
                      <a:pt x="24" y="0"/>
                    </a:moveTo>
                    <a:lnTo>
                      <a:pt x="24" y="187"/>
                    </a:lnTo>
                    <a:lnTo>
                      <a:pt x="19" y="231"/>
                    </a:lnTo>
                    <a:lnTo>
                      <a:pt x="0" y="182"/>
                    </a:lnTo>
                    <a:lnTo>
                      <a:pt x="24"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14" name="Freeform 76"/>
              <p:cNvSpPr>
                <a:spLocks/>
              </p:cNvSpPr>
              <p:nvPr/>
            </p:nvSpPr>
            <p:spPr bwMode="auto">
              <a:xfrm>
                <a:off x="3927" y="1566"/>
                <a:ext cx="77" cy="106"/>
              </a:xfrm>
              <a:custGeom>
                <a:avLst/>
                <a:gdLst/>
                <a:ahLst/>
                <a:cxnLst>
                  <a:cxn ang="0">
                    <a:pos x="76" y="0"/>
                  </a:cxn>
                  <a:cxn ang="0">
                    <a:pos x="0" y="74"/>
                  </a:cxn>
                  <a:cxn ang="0">
                    <a:pos x="21" y="105"/>
                  </a:cxn>
                  <a:cxn ang="0">
                    <a:pos x="76" y="74"/>
                  </a:cxn>
                  <a:cxn ang="0">
                    <a:pos x="76" y="0"/>
                  </a:cxn>
                </a:cxnLst>
                <a:rect l="0" t="0" r="r" b="b"/>
                <a:pathLst>
                  <a:path w="77" h="106">
                    <a:moveTo>
                      <a:pt x="76" y="0"/>
                    </a:moveTo>
                    <a:lnTo>
                      <a:pt x="0" y="74"/>
                    </a:lnTo>
                    <a:lnTo>
                      <a:pt x="21" y="105"/>
                    </a:lnTo>
                    <a:lnTo>
                      <a:pt x="76" y="74"/>
                    </a:lnTo>
                    <a:lnTo>
                      <a:pt x="76"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15" name="Freeform 77"/>
              <p:cNvSpPr>
                <a:spLocks/>
              </p:cNvSpPr>
              <p:nvPr/>
            </p:nvSpPr>
            <p:spPr bwMode="auto">
              <a:xfrm>
                <a:off x="3976" y="1761"/>
                <a:ext cx="80" cy="151"/>
              </a:xfrm>
              <a:custGeom>
                <a:avLst/>
                <a:gdLst/>
                <a:ahLst/>
                <a:cxnLst>
                  <a:cxn ang="0">
                    <a:pos x="79" y="0"/>
                  </a:cxn>
                  <a:cxn ang="0">
                    <a:pos x="0" y="100"/>
                  </a:cxn>
                  <a:cxn ang="0">
                    <a:pos x="0" y="119"/>
                  </a:cxn>
                  <a:cxn ang="0">
                    <a:pos x="59" y="150"/>
                  </a:cxn>
                  <a:cxn ang="0">
                    <a:pos x="79" y="150"/>
                  </a:cxn>
                  <a:cxn ang="0">
                    <a:pos x="79" y="0"/>
                  </a:cxn>
                </a:cxnLst>
                <a:rect l="0" t="0" r="r" b="b"/>
                <a:pathLst>
                  <a:path w="80" h="151">
                    <a:moveTo>
                      <a:pt x="79" y="0"/>
                    </a:moveTo>
                    <a:lnTo>
                      <a:pt x="0" y="100"/>
                    </a:lnTo>
                    <a:lnTo>
                      <a:pt x="0" y="119"/>
                    </a:lnTo>
                    <a:lnTo>
                      <a:pt x="59" y="150"/>
                    </a:lnTo>
                    <a:lnTo>
                      <a:pt x="79" y="150"/>
                    </a:lnTo>
                    <a:lnTo>
                      <a:pt x="79" y="0"/>
                    </a:lnTo>
                  </a:path>
                </a:pathLst>
              </a:custGeom>
              <a:solidFill>
                <a:srgbClr val="474747"/>
              </a:solidFill>
              <a:ln w="12700" cap="rnd" cmpd="sng">
                <a:solidFill>
                  <a:srgbClr val="000000"/>
                </a:solidFill>
                <a:prstDash val="solid"/>
                <a:round/>
                <a:headEnd type="none" w="med" len="med"/>
                <a:tailEnd type="none" w="med" len="med"/>
              </a:ln>
              <a:effectLst/>
            </p:spPr>
            <p:txBody>
              <a:bodyPr/>
              <a:lstStyle/>
              <a:p>
                <a:endParaRPr lang="en-US" dirty="0"/>
              </a:p>
            </p:txBody>
          </p:sp>
        </p:grpSp>
      </p:grpSp>
      <p:sp>
        <p:nvSpPr>
          <p:cNvPr id="116" name="Freeform 78"/>
          <p:cNvSpPr>
            <a:spLocks/>
          </p:cNvSpPr>
          <p:nvPr/>
        </p:nvSpPr>
        <p:spPr bwMode="auto">
          <a:xfrm>
            <a:off x="7186613" y="3186113"/>
            <a:ext cx="727075" cy="390525"/>
          </a:xfrm>
          <a:custGeom>
            <a:avLst/>
            <a:gdLst/>
            <a:ahLst/>
            <a:cxnLst>
              <a:cxn ang="0">
                <a:pos x="0" y="56"/>
              </a:cxn>
              <a:cxn ang="0">
                <a:pos x="69" y="0"/>
              </a:cxn>
              <a:cxn ang="0">
                <a:pos x="69" y="53"/>
              </a:cxn>
              <a:cxn ang="0">
                <a:pos x="431" y="53"/>
              </a:cxn>
              <a:cxn ang="0">
                <a:pos x="486" y="139"/>
              </a:cxn>
              <a:cxn ang="0">
                <a:pos x="453" y="165"/>
              </a:cxn>
              <a:cxn ang="0">
                <a:pos x="483" y="239"/>
              </a:cxn>
              <a:cxn ang="0">
                <a:pos x="455" y="270"/>
              </a:cxn>
              <a:cxn ang="0">
                <a:pos x="369" y="270"/>
              </a:cxn>
              <a:cxn ang="0">
                <a:pos x="369" y="293"/>
              </a:cxn>
              <a:cxn ang="0">
                <a:pos x="0" y="293"/>
              </a:cxn>
              <a:cxn ang="0">
                <a:pos x="0" y="56"/>
              </a:cxn>
            </a:cxnLst>
            <a:rect l="0" t="0" r="r" b="b"/>
            <a:pathLst>
              <a:path w="487" h="294">
                <a:moveTo>
                  <a:pt x="0" y="56"/>
                </a:moveTo>
                <a:lnTo>
                  <a:pt x="69" y="0"/>
                </a:lnTo>
                <a:lnTo>
                  <a:pt x="69" y="53"/>
                </a:lnTo>
                <a:lnTo>
                  <a:pt x="431" y="53"/>
                </a:lnTo>
                <a:lnTo>
                  <a:pt x="486" y="139"/>
                </a:lnTo>
                <a:lnTo>
                  <a:pt x="453" y="165"/>
                </a:lnTo>
                <a:lnTo>
                  <a:pt x="483" y="239"/>
                </a:lnTo>
                <a:lnTo>
                  <a:pt x="455" y="270"/>
                </a:lnTo>
                <a:lnTo>
                  <a:pt x="369" y="270"/>
                </a:lnTo>
                <a:lnTo>
                  <a:pt x="369" y="293"/>
                </a:lnTo>
                <a:lnTo>
                  <a:pt x="0" y="293"/>
                </a:lnTo>
                <a:lnTo>
                  <a:pt x="0" y="5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17" name="Freeform 79"/>
          <p:cNvSpPr>
            <a:spLocks/>
          </p:cNvSpPr>
          <p:nvPr/>
        </p:nvSpPr>
        <p:spPr bwMode="auto">
          <a:xfrm>
            <a:off x="7288213" y="2784475"/>
            <a:ext cx="819150" cy="636588"/>
          </a:xfrm>
          <a:custGeom>
            <a:avLst/>
            <a:gdLst/>
            <a:ahLst/>
            <a:cxnLst>
              <a:cxn ang="0">
                <a:pos x="0" y="303"/>
              </a:cxn>
              <a:cxn ang="0">
                <a:pos x="0" y="353"/>
              </a:cxn>
              <a:cxn ang="0">
                <a:pos x="360" y="353"/>
              </a:cxn>
              <a:cxn ang="0">
                <a:pos x="418" y="440"/>
              </a:cxn>
              <a:cxn ang="0">
                <a:pos x="485" y="453"/>
              </a:cxn>
              <a:cxn ang="0">
                <a:pos x="488" y="479"/>
              </a:cxn>
              <a:cxn ang="0">
                <a:pos x="535" y="443"/>
              </a:cxn>
              <a:cxn ang="0">
                <a:pos x="548" y="282"/>
              </a:cxn>
              <a:cxn ang="0">
                <a:pos x="548" y="172"/>
              </a:cxn>
              <a:cxn ang="0">
                <a:pos x="527" y="154"/>
              </a:cxn>
              <a:cxn ang="0">
                <a:pos x="537" y="0"/>
              </a:cxn>
              <a:cxn ang="0">
                <a:pos x="421" y="0"/>
              </a:cxn>
              <a:cxn ang="0">
                <a:pos x="294" y="123"/>
              </a:cxn>
              <a:cxn ang="0">
                <a:pos x="315" y="164"/>
              </a:cxn>
              <a:cxn ang="0">
                <a:pos x="238" y="220"/>
              </a:cxn>
              <a:cxn ang="0">
                <a:pos x="141" y="207"/>
              </a:cxn>
              <a:cxn ang="0">
                <a:pos x="55" y="207"/>
              </a:cxn>
              <a:cxn ang="0">
                <a:pos x="37" y="264"/>
              </a:cxn>
              <a:cxn ang="0">
                <a:pos x="0" y="303"/>
              </a:cxn>
            </a:cxnLst>
            <a:rect l="0" t="0" r="r" b="b"/>
            <a:pathLst>
              <a:path w="549" h="480">
                <a:moveTo>
                  <a:pt x="0" y="303"/>
                </a:moveTo>
                <a:lnTo>
                  <a:pt x="0" y="353"/>
                </a:lnTo>
                <a:lnTo>
                  <a:pt x="360" y="353"/>
                </a:lnTo>
                <a:lnTo>
                  <a:pt x="418" y="440"/>
                </a:lnTo>
                <a:lnTo>
                  <a:pt x="485" y="453"/>
                </a:lnTo>
                <a:lnTo>
                  <a:pt x="488" y="479"/>
                </a:lnTo>
                <a:lnTo>
                  <a:pt x="535" y="443"/>
                </a:lnTo>
                <a:lnTo>
                  <a:pt x="548" y="282"/>
                </a:lnTo>
                <a:lnTo>
                  <a:pt x="548" y="172"/>
                </a:lnTo>
                <a:lnTo>
                  <a:pt x="527" y="154"/>
                </a:lnTo>
                <a:lnTo>
                  <a:pt x="537" y="0"/>
                </a:lnTo>
                <a:lnTo>
                  <a:pt x="421" y="0"/>
                </a:lnTo>
                <a:lnTo>
                  <a:pt x="294" y="123"/>
                </a:lnTo>
                <a:lnTo>
                  <a:pt x="315" y="164"/>
                </a:lnTo>
                <a:lnTo>
                  <a:pt x="238" y="220"/>
                </a:lnTo>
                <a:lnTo>
                  <a:pt x="141" y="207"/>
                </a:lnTo>
                <a:lnTo>
                  <a:pt x="55" y="207"/>
                </a:lnTo>
                <a:lnTo>
                  <a:pt x="37" y="264"/>
                </a:lnTo>
                <a:lnTo>
                  <a:pt x="0" y="30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18" name="Freeform 80"/>
          <p:cNvSpPr>
            <a:spLocks/>
          </p:cNvSpPr>
          <p:nvPr/>
        </p:nvSpPr>
        <p:spPr bwMode="auto">
          <a:xfrm>
            <a:off x="8069263" y="2790825"/>
            <a:ext cx="306387" cy="325438"/>
          </a:xfrm>
          <a:custGeom>
            <a:avLst/>
            <a:gdLst/>
            <a:ahLst/>
            <a:cxnLst>
              <a:cxn ang="0">
                <a:pos x="13" y="0"/>
              </a:cxn>
              <a:cxn ang="0">
                <a:pos x="204" y="0"/>
              </a:cxn>
              <a:cxn ang="0">
                <a:pos x="196" y="60"/>
              </a:cxn>
              <a:cxn ang="0">
                <a:pos x="162" y="73"/>
              </a:cxn>
              <a:cxn ang="0">
                <a:pos x="109" y="245"/>
              </a:cxn>
              <a:cxn ang="0">
                <a:pos x="24" y="245"/>
              </a:cxn>
              <a:cxn ang="0">
                <a:pos x="24" y="169"/>
              </a:cxn>
              <a:cxn ang="0">
                <a:pos x="0" y="150"/>
              </a:cxn>
              <a:cxn ang="0">
                <a:pos x="13" y="0"/>
              </a:cxn>
            </a:cxnLst>
            <a:rect l="0" t="0" r="r" b="b"/>
            <a:pathLst>
              <a:path w="205" h="246">
                <a:moveTo>
                  <a:pt x="13" y="0"/>
                </a:moveTo>
                <a:lnTo>
                  <a:pt x="204" y="0"/>
                </a:lnTo>
                <a:lnTo>
                  <a:pt x="196" y="60"/>
                </a:lnTo>
                <a:lnTo>
                  <a:pt x="162" y="73"/>
                </a:lnTo>
                <a:lnTo>
                  <a:pt x="109" y="245"/>
                </a:lnTo>
                <a:lnTo>
                  <a:pt x="24" y="245"/>
                </a:lnTo>
                <a:lnTo>
                  <a:pt x="24" y="169"/>
                </a:lnTo>
                <a:lnTo>
                  <a:pt x="0" y="150"/>
                </a:lnTo>
                <a:lnTo>
                  <a:pt x="13"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19" name="Freeform 81"/>
          <p:cNvSpPr>
            <a:spLocks/>
          </p:cNvSpPr>
          <p:nvPr/>
        </p:nvSpPr>
        <p:spPr bwMode="auto">
          <a:xfrm>
            <a:off x="8231188" y="2674938"/>
            <a:ext cx="228600" cy="441325"/>
          </a:xfrm>
          <a:custGeom>
            <a:avLst/>
            <a:gdLst/>
            <a:ahLst/>
            <a:cxnLst>
              <a:cxn ang="0">
                <a:pos x="95" y="87"/>
              </a:cxn>
              <a:cxn ang="0">
                <a:pos x="153" y="0"/>
              </a:cxn>
              <a:cxn ang="0">
                <a:pos x="153" y="303"/>
              </a:cxn>
              <a:cxn ang="0">
                <a:pos x="98" y="332"/>
              </a:cxn>
              <a:cxn ang="0">
                <a:pos x="0" y="329"/>
              </a:cxn>
              <a:cxn ang="0">
                <a:pos x="53" y="162"/>
              </a:cxn>
              <a:cxn ang="0">
                <a:pos x="90" y="147"/>
              </a:cxn>
              <a:cxn ang="0">
                <a:pos x="95" y="87"/>
              </a:cxn>
            </a:cxnLst>
            <a:rect l="0" t="0" r="r" b="b"/>
            <a:pathLst>
              <a:path w="154" h="333">
                <a:moveTo>
                  <a:pt x="95" y="87"/>
                </a:moveTo>
                <a:lnTo>
                  <a:pt x="153" y="0"/>
                </a:lnTo>
                <a:lnTo>
                  <a:pt x="153" y="303"/>
                </a:lnTo>
                <a:lnTo>
                  <a:pt x="98" y="332"/>
                </a:lnTo>
                <a:lnTo>
                  <a:pt x="0" y="329"/>
                </a:lnTo>
                <a:lnTo>
                  <a:pt x="53" y="162"/>
                </a:lnTo>
                <a:lnTo>
                  <a:pt x="90" y="147"/>
                </a:lnTo>
                <a:lnTo>
                  <a:pt x="95" y="87"/>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20" name="Freeform 82"/>
          <p:cNvSpPr>
            <a:spLocks/>
          </p:cNvSpPr>
          <p:nvPr/>
        </p:nvSpPr>
        <p:spPr bwMode="auto">
          <a:xfrm>
            <a:off x="8458200" y="2433638"/>
            <a:ext cx="484188" cy="641350"/>
          </a:xfrm>
          <a:custGeom>
            <a:avLst/>
            <a:gdLst/>
            <a:ahLst/>
            <a:cxnLst>
              <a:cxn ang="0">
                <a:pos x="0" y="188"/>
              </a:cxn>
              <a:cxn ang="0">
                <a:pos x="0" y="483"/>
              </a:cxn>
              <a:cxn ang="0">
                <a:pos x="77" y="440"/>
              </a:cxn>
              <a:cxn ang="0">
                <a:pos x="83" y="401"/>
              </a:cxn>
              <a:cxn ang="0">
                <a:pos x="323" y="229"/>
              </a:cxn>
              <a:cxn ang="0">
                <a:pos x="310" y="164"/>
              </a:cxn>
              <a:cxn ang="0">
                <a:pos x="268" y="146"/>
              </a:cxn>
              <a:cxn ang="0">
                <a:pos x="239" y="8"/>
              </a:cxn>
              <a:cxn ang="0">
                <a:pos x="175" y="26"/>
              </a:cxn>
              <a:cxn ang="0">
                <a:pos x="140" y="0"/>
              </a:cxn>
              <a:cxn ang="0">
                <a:pos x="77" y="49"/>
              </a:cxn>
              <a:cxn ang="0">
                <a:pos x="0" y="188"/>
              </a:cxn>
            </a:cxnLst>
            <a:rect l="0" t="0" r="r" b="b"/>
            <a:pathLst>
              <a:path w="324" h="484">
                <a:moveTo>
                  <a:pt x="0" y="188"/>
                </a:moveTo>
                <a:lnTo>
                  <a:pt x="0" y="483"/>
                </a:lnTo>
                <a:lnTo>
                  <a:pt x="77" y="440"/>
                </a:lnTo>
                <a:lnTo>
                  <a:pt x="83" y="401"/>
                </a:lnTo>
                <a:lnTo>
                  <a:pt x="323" y="229"/>
                </a:lnTo>
                <a:lnTo>
                  <a:pt x="310" y="164"/>
                </a:lnTo>
                <a:lnTo>
                  <a:pt x="268" y="146"/>
                </a:lnTo>
                <a:lnTo>
                  <a:pt x="239" y="8"/>
                </a:lnTo>
                <a:lnTo>
                  <a:pt x="175" y="26"/>
                </a:lnTo>
                <a:lnTo>
                  <a:pt x="140" y="0"/>
                </a:lnTo>
                <a:lnTo>
                  <a:pt x="77" y="49"/>
                </a:lnTo>
                <a:lnTo>
                  <a:pt x="0" y="188"/>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21" name="Freeform 83"/>
          <p:cNvSpPr>
            <a:spLocks/>
          </p:cNvSpPr>
          <p:nvPr/>
        </p:nvSpPr>
        <p:spPr bwMode="auto">
          <a:xfrm>
            <a:off x="8096250" y="3087688"/>
            <a:ext cx="469900" cy="233362"/>
          </a:xfrm>
          <a:custGeom>
            <a:avLst/>
            <a:gdLst/>
            <a:ahLst/>
            <a:cxnLst>
              <a:cxn ang="0">
                <a:pos x="8" y="21"/>
              </a:cxn>
              <a:cxn ang="0">
                <a:pos x="189" y="21"/>
              </a:cxn>
              <a:cxn ang="0">
                <a:pos x="234" y="0"/>
              </a:cxn>
              <a:cxn ang="0">
                <a:pos x="255" y="47"/>
              </a:cxn>
              <a:cxn ang="0">
                <a:pos x="226" y="75"/>
              </a:cxn>
              <a:cxn ang="0">
                <a:pos x="268" y="150"/>
              </a:cxn>
              <a:cxn ang="0">
                <a:pos x="314" y="150"/>
              </a:cxn>
              <a:cxn ang="0">
                <a:pos x="247" y="176"/>
              </a:cxn>
              <a:cxn ang="0">
                <a:pos x="186" y="116"/>
              </a:cxn>
              <a:cxn ang="0">
                <a:pos x="0" y="116"/>
              </a:cxn>
              <a:cxn ang="0">
                <a:pos x="8" y="21"/>
              </a:cxn>
            </a:cxnLst>
            <a:rect l="0" t="0" r="r" b="b"/>
            <a:pathLst>
              <a:path w="315" h="177">
                <a:moveTo>
                  <a:pt x="8" y="21"/>
                </a:moveTo>
                <a:lnTo>
                  <a:pt x="189" y="21"/>
                </a:lnTo>
                <a:lnTo>
                  <a:pt x="234" y="0"/>
                </a:lnTo>
                <a:lnTo>
                  <a:pt x="255" y="47"/>
                </a:lnTo>
                <a:lnTo>
                  <a:pt x="226" y="75"/>
                </a:lnTo>
                <a:lnTo>
                  <a:pt x="268" y="150"/>
                </a:lnTo>
                <a:lnTo>
                  <a:pt x="314" y="150"/>
                </a:lnTo>
                <a:lnTo>
                  <a:pt x="247" y="176"/>
                </a:lnTo>
                <a:lnTo>
                  <a:pt x="186" y="116"/>
                </a:lnTo>
                <a:lnTo>
                  <a:pt x="0" y="116"/>
                </a:lnTo>
                <a:lnTo>
                  <a:pt x="8" y="2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22" name="Freeform 84"/>
          <p:cNvSpPr>
            <a:spLocks/>
          </p:cNvSpPr>
          <p:nvPr/>
        </p:nvSpPr>
        <p:spPr bwMode="auto">
          <a:xfrm>
            <a:off x="8310563" y="3240088"/>
            <a:ext cx="95250" cy="104775"/>
          </a:xfrm>
          <a:custGeom>
            <a:avLst/>
            <a:gdLst/>
            <a:ahLst/>
            <a:cxnLst>
              <a:cxn ang="0">
                <a:pos x="0" y="0"/>
              </a:cxn>
              <a:cxn ang="0">
                <a:pos x="42" y="0"/>
              </a:cxn>
              <a:cxn ang="0">
                <a:pos x="63" y="22"/>
              </a:cxn>
              <a:cxn ang="0">
                <a:pos x="39" y="73"/>
              </a:cxn>
              <a:cxn ang="0">
                <a:pos x="0" y="78"/>
              </a:cxn>
              <a:cxn ang="0">
                <a:pos x="0" y="0"/>
              </a:cxn>
            </a:cxnLst>
            <a:rect l="0" t="0" r="r" b="b"/>
            <a:pathLst>
              <a:path w="64" h="79">
                <a:moveTo>
                  <a:pt x="0" y="0"/>
                </a:moveTo>
                <a:lnTo>
                  <a:pt x="42" y="0"/>
                </a:lnTo>
                <a:lnTo>
                  <a:pt x="63" y="22"/>
                </a:lnTo>
                <a:lnTo>
                  <a:pt x="39" y="73"/>
                </a:lnTo>
                <a:lnTo>
                  <a:pt x="0" y="78"/>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23" name="Freeform 85"/>
          <p:cNvSpPr>
            <a:spLocks/>
          </p:cNvSpPr>
          <p:nvPr/>
        </p:nvSpPr>
        <p:spPr bwMode="auto">
          <a:xfrm>
            <a:off x="8085138" y="3240088"/>
            <a:ext cx="225425" cy="134937"/>
          </a:xfrm>
          <a:custGeom>
            <a:avLst/>
            <a:gdLst/>
            <a:ahLst/>
            <a:cxnLst>
              <a:cxn ang="0">
                <a:pos x="8" y="0"/>
              </a:cxn>
              <a:cxn ang="0">
                <a:pos x="151" y="0"/>
              </a:cxn>
              <a:cxn ang="0">
                <a:pos x="151" y="80"/>
              </a:cxn>
              <a:cxn ang="0">
                <a:pos x="0" y="101"/>
              </a:cxn>
              <a:cxn ang="0">
                <a:pos x="8" y="0"/>
              </a:cxn>
            </a:cxnLst>
            <a:rect l="0" t="0" r="r" b="b"/>
            <a:pathLst>
              <a:path w="152" h="102">
                <a:moveTo>
                  <a:pt x="8" y="0"/>
                </a:moveTo>
                <a:lnTo>
                  <a:pt x="151" y="0"/>
                </a:lnTo>
                <a:lnTo>
                  <a:pt x="151" y="80"/>
                </a:lnTo>
                <a:lnTo>
                  <a:pt x="0" y="101"/>
                </a:lnTo>
                <a:lnTo>
                  <a:pt x="8" y="0"/>
                </a:lnTo>
              </a:path>
            </a:pathLst>
          </a:custGeom>
          <a:solidFill>
            <a:schemeClr val="bg2"/>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24" name="Freeform 86"/>
          <p:cNvSpPr>
            <a:spLocks/>
          </p:cNvSpPr>
          <p:nvPr/>
        </p:nvSpPr>
        <p:spPr bwMode="auto">
          <a:xfrm>
            <a:off x="7821613" y="3373438"/>
            <a:ext cx="198437" cy="327025"/>
          </a:xfrm>
          <a:custGeom>
            <a:avLst/>
            <a:gdLst/>
            <a:ahLst/>
            <a:cxnLst>
              <a:cxn ang="0">
                <a:pos x="61" y="0"/>
              </a:cxn>
              <a:cxn ang="0">
                <a:pos x="29" y="27"/>
              </a:cxn>
              <a:cxn ang="0">
                <a:pos x="57" y="98"/>
              </a:cxn>
              <a:cxn ang="0">
                <a:pos x="29" y="132"/>
              </a:cxn>
              <a:cxn ang="0">
                <a:pos x="0" y="170"/>
              </a:cxn>
              <a:cxn ang="0">
                <a:pos x="57" y="246"/>
              </a:cxn>
              <a:cxn ang="0">
                <a:pos x="115" y="170"/>
              </a:cxn>
              <a:cxn ang="0">
                <a:pos x="132" y="83"/>
              </a:cxn>
              <a:cxn ang="0">
                <a:pos x="111" y="79"/>
              </a:cxn>
              <a:cxn ang="0">
                <a:pos x="131" y="35"/>
              </a:cxn>
              <a:cxn ang="0">
                <a:pos x="127" y="10"/>
              </a:cxn>
              <a:cxn ang="0">
                <a:pos x="61" y="0"/>
              </a:cxn>
            </a:cxnLst>
            <a:rect l="0" t="0" r="r" b="b"/>
            <a:pathLst>
              <a:path w="133" h="247">
                <a:moveTo>
                  <a:pt x="61" y="0"/>
                </a:moveTo>
                <a:lnTo>
                  <a:pt x="29" y="27"/>
                </a:lnTo>
                <a:lnTo>
                  <a:pt x="57" y="98"/>
                </a:lnTo>
                <a:lnTo>
                  <a:pt x="29" y="132"/>
                </a:lnTo>
                <a:lnTo>
                  <a:pt x="0" y="170"/>
                </a:lnTo>
                <a:lnTo>
                  <a:pt x="57" y="246"/>
                </a:lnTo>
                <a:lnTo>
                  <a:pt x="115" y="170"/>
                </a:lnTo>
                <a:lnTo>
                  <a:pt x="132" y="83"/>
                </a:lnTo>
                <a:lnTo>
                  <a:pt x="111" y="79"/>
                </a:lnTo>
                <a:lnTo>
                  <a:pt x="131" y="35"/>
                </a:lnTo>
                <a:lnTo>
                  <a:pt x="127" y="10"/>
                </a:lnTo>
                <a:lnTo>
                  <a:pt x="61"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25" name="Freeform 87"/>
          <p:cNvSpPr>
            <a:spLocks/>
          </p:cNvSpPr>
          <p:nvPr/>
        </p:nvSpPr>
        <p:spPr bwMode="auto">
          <a:xfrm>
            <a:off x="4335463" y="3548063"/>
            <a:ext cx="952500" cy="433387"/>
          </a:xfrm>
          <a:custGeom>
            <a:avLst/>
            <a:gdLst/>
            <a:ahLst/>
            <a:cxnLst>
              <a:cxn ang="0">
                <a:pos x="0" y="0"/>
              </a:cxn>
              <a:cxn ang="0">
                <a:pos x="603" y="0"/>
              </a:cxn>
              <a:cxn ang="0">
                <a:pos x="621" y="23"/>
              </a:cxn>
              <a:cxn ang="0">
                <a:pos x="595" y="52"/>
              </a:cxn>
              <a:cxn ang="0">
                <a:pos x="637" y="91"/>
              </a:cxn>
              <a:cxn ang="0">
                <a:pos x="637" y="326"/>
              </a:cxn>
              <a:cxn ang="0">
                <a:pos x="0" y="326"/>
              </a:cxn>
              <a:cxn ang="0">
                <a:pos x="0" y="0"/>
              </a:cxn>
            </a:cxnLst>
            <a:rect l="0" t="0" r="r" b="b"/>
            <a:pathLst>
              <a:path w="638" h="327">
                <a:moveTo>
                  <a:pt x="0" y="0"/>
                </a:moveTo>
                <a:lnTo>
                  <a:pt x="603" y="0"/>
                </a:lnTo>
                <a:lnTo>
                  <a:pt x="621" y="23"/>
                </a:lnTo>
                <a:lnTo>
                  <a:pt x="595" y="52"/>
                </a:lnTo>
                <a:lnTo>
                  <a:pt x="637" y="91"/>
                </a:lnTo>
                <a:lnTo>
                  <a:pt x="637" y="326"/>
                </a:lnTo>
                <a:lnTo>
                  <a:pt x="0" y="326"/>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26" name="Freeform 88"/>
          <p:cNvSpPr>
            <a:spLocks/>
          </p:cNvSpPr>
          <p:nvPr/>
        </p:nvSpPr>
        <p:spPr bwMode="auto">
          <a:xfrm>
            <a:off x="4092575" y="2632075"/>
            <a:ext cx="990600" cy="547688"/>
          </a:xfrm>
          <a:custGeom>
            <a:avLst/>
            <a:gdLst/>
            <a:ahLst/>
            <a:cxnLst>
              <a:cxn ang="0">
                <a:pos x="0" y="0"/>
              </a:cxn>
              <a:cxn ang="0">
                <a:pos x="650" y="0"/>
              </a:cxn>
              <a:cxn ang="0">
                <a:pos x="650" y="32"/>
              </a:cxn>
              <a:cxn ang="0">
                <a:pos x="621" y="66"/>
              </a:cxn>
              <a:cxn ang="0">
                <a:pos x="663" y="115"/>
              </a:cxn>
              <a:cxn ang="0">
                <a:pos x="663" y="295"/>
              </a:cxn>
              <a:cxn ang="0">
                <a:pos x="634" y="295"/>
              </a:cxn>
              <a:cxn ang="0">
                <a:pos x="634" y="413"/>
              </a:cxn>
              <a:cxn ang="0">
                <a:pos x="521" y="377"/>
              </a:cxn>
              <a:cxn ang="0">
                <a:pos x="475" y="350"/>
              </a:cxn>
              <a:cxn ang="0">
                <a:pos x="0" y="350"/>
              </a:cxn>
              <a:cxn ang="0">
                <a:pos x="0" y="0"/>
              </a:cxn>
            </a:cxnLst>
            <a:rect l="0" t="0" r="r" b="b"/>
            <a:pathLst>
              <a:path w="664" h="414">
                <a:moveTo>
                  <a:pt x="0" y="0"/>
                </a:moveTo>
                <a:lnTo>
                  <a:pt x="650" y="0"/>
                </a:lnTo>
                <a:lnTo>
                  <a:pt x="650" y="32"/>
                </a:lnTo>
                <a:lnTo>
                  <a:pt x="621" y="66"/>
                </a:lnTo>
                <a:lnTo>
                  <a:pt x="663" y="115"/>
                </a:lnTo>
                <a:lnTo>
                  <a:pt x="663" y="295"/>
                </a:lnTo>
                <a:lnTo>
                  <a:pt x="634" y="295"/>
                </a:lnTo>
                <a:lnTo>
                  <a:pt x="634" y="413"/>
                </a:lnTo>
                <a:lnTo>
                  <a:pt x="521" y="377"/>
                </a:lnTo>
                <a:lnTo>
                  <a:pt x="475" y="350"/>
                </a:lnTo>
                <a:lnTo>
                  <a:pt x="0" y="35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27" name="Freeform 89"/>
          <p:cNvSpPr>
            <a:spLocks/>
          </p:cNvSpPr>
          <p:nvPr/>
        </p:nvSpPr>
        <p:spPr bwMode="auto">
          <a:xfrm>
            <a:off x="5040313" y="3022600"/>
            <a:ext cx="862012" cy="425450"/>
          </a:xfrm>
          <a:custGeom>
            <a:avLst/>
            <a:gdLst/>
            <a:ahLst/>
            <a:cxnLst>
              <a:cxn ang="0">
                <a:pos x="0" y="0"/>
              </a:cxn>
              <a:cxn ang="0">
                <a:pos x="492" y="0"/>
              </a:cxn>
              <a:cxn ang="0">
                <a:pos x="507" y="36"/>
              </a:cxn>
              <a:cxn ang="0">
                <a:pos x="505" y="80"/>
              </a:cxn>
              <a:cxn ang="0">
                <a:pos x="552" y="124"/>
              </a:cxn>
              <a:cxn ang="0">
                <a:pos x="577" y="177"/>
              </a:cxn>
              <a:cxn ang="0">
                <a:pos x="507" y="227"/>
              </a:cxn>
              <a:cxn ang="0">
                <a:pos x="520" y="261"/>
              </a:cxn>
              <a:cxn ang="0">
                <a:pos x="463" y="320"/>
              </a:cxn>
              <a:cxn ang="0">
                <a:pos x="68" y="320"/>
              </a:cxn>
              <a:cxn ang="0">
                <a:pos x="0" y="116"/>
              </a:cxn>
              <a:cxn ang="0">
                <a:pos x="0" y="0"/>
              </a:cxn>
            </a:cxnLst>
            <a:rect l="0" t="0" r="r" b="b"/>
            <a:pathLst>
              <a:path w="578" h="321">
                <a:moveTo>
                  <a:pt x="0" y="0"/>
                </a:moveTo>
                <a:lnTo>
                  <a:pt x="492" y="0"/>
                </a:lnTo>
                <a:lnTo>
                  <a:pt x="507" y="36"/>
                </a:lnTo>
                <a:lnTo>
                  <a:pt x="505" y="80"/>
                </a:lnTo>
                <a:lnTo>
                  <a:pt x="552" y="124"/>
                </a:lnTo>
                <a:lnTo>
                  <a:pt x="577" y="177"/>
                </a:lnTo>
                <a:lnTo>
                  <a:pt x="507" y="227"/>
                </a:lnTo>
                <a:lnTo>
                  <a:pt x="520" y="261"/>
                </a:lnTo>
                <a:lnTo>
                  <a:pt x="463" y="320"/>
                </a:lnTo>
                <a:lnTo>
                  <a:pt x="68" y="320"/>
                </a:lnTo>
                <a:lnTo>
                  <a:pt x="0" y="116"/>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28" name="Freeform 90"/>
          <p:cNvSpPr>
            <a:spLocks/>
          </p:cNvSpPr>
          <p:nvPr/>
        </p:nvSpPr>
        <p:spPr bwMode="auto">
          <a:xfrm>
            <a:off x="4965700" y="2176463"/>
            <a:ext cx="887413" cy="849312"/>
          </a:xfrm>
          <a:custGeom>
            <a:avLst/>
            <a:gdLst/>
            <a:ahLst/>
            <a:cxnLst>
              <a:cxn ang="0">
                <a:pos x="0" y="0"/>
              </a:cxn>
              <a:cxn ang="0">
                <a:pos x="199" y="0"/>
              </a:cxn>
              <a:cxn ang="0">
                <a:pos x="594" y="78"/>
              </a:cxn>
              <a:cxn ang="0">
                <a:pos x="458" y="203"/>
              </a:cxn>
              <a:cxn ang="0">
                <a:pos x="400" y="393"/>
              </a:cxn>
              <a:cxn ang="0">
                <a:pos x="400" y="494"/>
              </a:cxn>
              <a:cxn ang="0">
                <a:pos x="536" y="591"/>
              </a:cxn>
              <a:cxn ang="0">
                <a:pos x="544" y="640"/>
              </a:cxn>
              <a:cxn ang="0">
                <a:pos x="79" y="640"/>
              </a:cxn>
              <a:cxn ang="0">
                <a:pos x="79" y="455"/>
              </a:cxn>
              <a:cxn ang="0">
                <a:pos x="40" y="409"/>
              </a:cxn>
              <a:cxn ang="0">
                <a:pos x="66" y="380"/>
              </a:cxn>
              <a:cxn ang="0">
                <a:pos x="66" y="340"/>
              </a:cxn>
              <a:cxn ang="0">
                <a:pos x="50" y="229"/>
              </a:cxn>
              <a:cxn ang="0">
                <a:pos x="0" y="0"/>
              </a:cxn>
            </a:cxnLst>
            <a:rect l="0" t="0" r="r" b="b"/>
            <a:pathLst>
              <a:path w="595" h="641">
                <a:moveTo>
                  <a:pt x="0" y="0"/>
                </a:moveTo>
                <a:lnTo>
                  <a:pt x="199" y="0"/>
                </a:lnTo>
                <a:lnTo>
                  <a:pt x="594" y="78"/>
                </a:lnTo>
                <a:lnTo>
                  <a:pt x="458" y="203"/>
                </a:lnTo>
                <a:lnTo>
                  <a:pt x="400" y="393"/>
                </a:lnTo>
                <a:lnTo>
                  <a:pt x="400" y="494"/>
                </a:lnTo>
                <a:lnTo>
                  <a:pt x="536" y="591"/>
                </a:lnTo>
                <a:lnTo>
                  <a:pt x="544" y="640"/>
                </a:lnTo>
                <a:lnTo>
                  <a:pt x="79" y="640"/>
                </a:lnTo>
                <a:lnTo>
                  <a:pt x="79" y="455"/>
                </a:lnTo>
                <a:lnTo>
                  <a:pt x="40" y="409"/>
                </a:lnTo>
                <a:lnTo>
                  <a:pt x="66" y="380"/>
                </a:lnTo>
                <a:lnTo>
                  <a:pt x="66" y="340"/>
                </a:lnTo>
                <a:lnTo>
                  <a:pt x="50" y="229"/>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29" name="Freeform 91"/>
          <p:cNvSpPr>
            <a:spLocks/>
          </p:cNvSpPr>
          <p:nvPr/>
        </p:nvSpPr>
        <p:spPr bwMode="auto">
          <a:xfrm>
            <a:off x="5559425" y="2492375"/>
            <a:ext cx="771525" cy="692150"/>
          </a:xfrm>
          <a:custGeom>
            <a:avLst/>
            <a:gdLst/>
            <a:ahLst/>
            <a:cxnLst>
              <a:cxn ang="0">
                <a:pos x="33" y="39"/>
              </a:cxn>
              <a:cxn ang="0">
                <a:pos x="164" y="0"/>
              </a:cxn>
              <a:cxn ang="0">
                <a:pos x="191" y="49"/>
              </a:cxn>
              <a:cxn ang="0">
                <a:pos x="368" y="136"/>
              </a:cxn>
              <a:cxn ang="0">
                <a:pos x="409" y="185"/>
              </a:cxn>
              <a:cxn ang="0">
                <a:pos x="422" y="233"/>
              </a:cxn>
              <a:cxn ang="0">
                <a:pos x="491" y="221"/>
              </a:cxn>
              <a:cxn ang="0">
                <a:pos x="517" y="244"/>
              </a:cxn>
              <a:cxn ang="0">
                <a:pos x="459" y="326"/>
              </a:cxn>
              <a:cxn ang="0">
                <a:pos x="430" y="522"/>
              </a:cxn>
              <a:cxn ang="0">
                <a:pos x="201" y="522"/>
              </a:cxn>
              <a:cxn ang="0">
                <a:pos x="157" y="486"/>
              </a:cxn>
              <a:cxn ang="0">
                <a:pos x="159" y="439"/>
              </a:cxn>
              <a:cxn ang="0">
                <a:pos x="141" y="396"/>
              </a:cxn>
              <a:cxn ang="0">
                <a:pos x="135" y="352"/>
              </a:cxn>
              <a:cxn ang="0">
                <a:pos x="0" y="256"/>
              </a:cxn>
              <a:cxn ang="0">
                <a:pos x="0" y="159"/>
              </a:cxn>
              <a:cxn ang="0">
                <a:pos x="33" y="39"/>
              </a:cxn>
            </a:cxnLst>
            <a:rect l="0" t="0" r="r" b="b"/>
            <a:pathLst>
              <a:path w="518" h="523">
                <a:moveTo>
                  <a:pt x="33" y="39"/>
                </a:moveTo>
                <a:lnTo>
                  <a:pt x="164" y="0"/>
                </a:lnTo>
                <a:lnTo>
                  <a:pt x="191" y="49"/>
                </a:lnTo>
                <a:lnTo>
                  <a:pt x="368" y="136"/>
                </a:lnTo>
                <a:lnTo>
                  <a:pt x="409" y="185"/>
                </a:lnTo>
                <a:lnTo>
                  <a:pt x="422" y="233"/>
                </a:lnTo>
                <a:lnTo>
                  <a:pt x="491" y="221"/>
                </a:lnTo>
                <a:lnTo>
                  <a:pt x="517" y="244"/>
                </a:lnTo>
                <a:lnTo>
                  <a:pt x="459" y="326"/>
                </a:lnTo>
                <a:lnTo>
                  <a:pt x="430" y="522"/>
                </a:lnTo>
                <a:lnTo>
                  <a:pt x="201" y="522"/>
                </a:lnTo>
                <a:lnTo>
                  <a:pt x="157" y="486"/>
                </a:lnTo>
                <a:lnTo>
                  <a:pt x="159" y="439"/>
                </a:lnTo>
                <a:lnTo>
                  <a:pt x="141" y="396"/>
                </a:lnTo>
                <a:lnTo>
                  <a:pt x="135" y="352"/>
                </a:lnTo>
                <a:lnTo>
                  <a:pt x="0" y="256"/>
                </a:lnTo>
                <a:lnTo>
                  <a:pt x="0" y="159"/>
                </a:lnTo>
                <a:lnTo>
                  <a:pt x="33" y="39"/>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30" name="Freeform 92"/>
          <p:cNvSpPr>
            <a:spLocks/>
          </p:cNvSpPr>
          <p:nvPr/>
        </p:nvSpPr>
        <p:spPr bwMode="auto">
          <a:xfrm>
            <a:off x="5838825" y="2420938"/>
            <a:ext cx="890588" cy="379412"/>
          </a:xfrm>
          <a:custGeom>
            <a:avLst/>
            <a:gdLst/>
            <a:ahLst/>
            <a:cxnLst>
              <a:cxn ang="0">
                <a:pos x="0" y="98"/>
              </a:cxn>
              <a:cxn ang="0">
                <a:pos x="185" y="196"/>
              </a:cxn>
              <a:cxn ang="0">
                <a:pos x="221" y="242"/>
              </a:cxn>
              <a:cxn ang="0">
                <a:pos x="234" y="285"/>
              </a:cxn>
              <a:cxn ang="0">
                <a:pos x="336" y="185"/>
              </a:cxn>
              <a:cxn ang="0">
                <a:pos x="596" y="146"/>
              </a:cxn>
              <a:cxn ang="0">
                <a:pos x="482" y="75"/>
              </a:cxn>
              <a:cxn ang="0">
                <a:pos x="328" y="141"/>
              </a:cxn>
              <a:cxn ang="0">
                <a:pos x="182" y="83"/>
              </a:cxn>
              <a:cxn ang="0">
                <a:pos x="268" y="13"/>
              </a:cxn>
              <a:cxn ang="0">
                <a:pos x="193" y="0"/>
              </a:cxn>
              <a:cxn ang="0">
                <a:pos x="0" y="98"/>
              </a:cxn>
            </a:cxnLst>
            <a:rect l="0" t="0" r="r" b="b"/>
            <a:pathLst>
              <a:path w="597" h="286">
                <a:moveTo>
                  <a:pt x="0" y="98"/>
                </a:moveTo>
                <a:lnTo>
                  <a:pt x="185" y="196"/>
                </a:lnTo>
                <a:lnTo>
                  <a:pt x="221" y="242"/>
                </a:lnTo>
                <a:lnTo>
                  <a:pt x="234" y="285"/>
                </a:lnTo>
                <a:lnTo>
                  <a:pt x="336" y="185"/>
                </a:lnTo>
                <a:lnTo>
                  <a:pt x="596" y="146"/>
                </a:lnTo>
                <a:lnTo>
                  <a:pt x="482" y="75"/>
                </a:lnTo>
                <a:lnTo>
                  <a:pt x="328" y="141"/>
                </a:lnTo>
                <a:lnTo>
                  <a:pt x="182" y="83"/>
                </a:lnTo>
                <a:lnTo>
                  <a:pt x="268" y="13"/>
                </a:lnTo>
                <a:lnTo>
                  <a:pt x="193" y="0"/>
                </a:lnTo>
                <a:lnTo>
                  <a:pt x="0" y="98"/>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31" name="Freeform 93"/>
          <p:cNvSpPr>
            <a:spLocks/>
          </p:cNvSpPr>
          <p:nvPr/>
        </p:nvSpPr>
        <p:spPr bwMode="auto">
          <a:xfrm>
            <a:off x="6348413" y="2706688"/>
            <a:ext cx="579437" cy="587375"/>
          </a:xfrm>
          <a:custGeom>
            <a:avLst/>
            <a:gdLst/>
            <a:ahLst/>
            <a:cxnLst>
              <a:cxn ang="0">
                <a:pos x="185" y="0"/>
              </a:cxn>
              <a:cxn ang="0">
                <a:pos x="308" y="36"/>
              </a:cxn>
              <a:cxn ang="0">
                <a:pos x="335" y="123"/>
              </a:cxn>
              <a:cxn ang="0">
                <a:pos x="262" y="195"/>
              </a:cxn>
              <a:cxn ang="0">
                <a:pos x="281" y="229"/>
              </a:cxn>
              <a:cxn ang="0">
                <a:pos x="350" y="190"/>
              </a:cxn>
              <a:cxn ang="0">
                <a:pos x="379" y="198"/>
              </a:cxn>
              <a:cxn ang="0">
                <a:pos x="387" y="318"/>
              </a:cxn>
              <a:cxn ang="0">
                <a:pos x="311" y="417"/>
              </a:cxn>
              <a:cxn ang="0">
                <a:pos x="311" y="442"/>
              </a:cxn>
              <a:cxn ang="0">
                <a:pos x="0" y="442"/>
              </a:cxn>
              <a:cxn ang="0">
                <a:pos x="45" y="318"/>
              </a:cxn>
              <a:cxn ang="0">
                <a:pos x="21" y="221"/>
              </a:cxn>
              <a:cxn ang="0">
                <a:pos x="62" y="118"/>
              </a:cxn>
              <a:cxn ang="0">
                <a:pos x="185" y="0"/>
              </a:cxn>
            </a:cxnLst>
            <a:rect l="0" t="0" r="r" b="b"/>
            <a:pathLst>
              <a:path w="388" h="443">
                <a:moveTo>
                  <a:pt x="185" y="0"/>
                </a:moveTo>
                <a:lnTo>
                  <a:pt x="308" y="36"/>
                </a:lnTo>
                <a:lnTo>
                  <a:pt x="335" y="123"/>
                </a:lnTo>
                <a:lnTo>
                  <a:pt x="262" y="195"/>
                </a:lnTo>
                <a:lnTo>
                  <a:pt x="281" y="229"/>
                </a:lnTo>
                <a:lnTo>
                  <a:pt x="350" y="190"/>
                </a:lnTo>
                <a:lnTo>
                  <a:pt x="379" y="198"/>
                </a:lnTo>
                <a:lnTo>
                  <a:pt x="387" y="318"/>
                </a:lnTo>
                <a:lnTo>
                  <a:pt x="311" y="417"/>
                </a:lnTo>
                <a:lnTo>
                  <a:pt x="311" y="442"/>
                </a:lnTo>
                <a:lnTo>
                  <a:pt x="0" y="442"/>
                </a:lnTo>
                <a:lnTo>
                  <a:pt x="45" y="318"/>
                </a:lnTo>
                <a:lnTo>
                  <a:pt x="21" y="221"/>
                </a:lnTo>
                <a:lnTo>
                  <a:pt x="62" y="118"/>
                </a:lnTo>
                <a:lnTo>
                  <a:pt x="185" y="0"/>
                </a:lnTo>
              </a:path>
            </a:pathLst>
          </a:custGeom>
          <a:solidFill>
            <a:schemeClr val="bg1"/>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32" name="Freeform 94"/>
          <p:cNvSpPr>
            <a:spLocks/>
          </p:cNvSpPr>
          <p:nvPr/>
        </p:nvSpPr>
        <p:spPr bwMode="auto">
          <a:xfrm>
            <a:off x="5729288" y="3184525"/>
            <a:ext cx="525462" cy="784225"/>
          </a:xfrm>
          <a:custGeom>
            <a:avLst/>
            <a:gdLst/>
            <a:ahLst/>
            <a:cxnLst>
              <a:cxn ang="0">
                <a:pos x="89" y="0"/>
              </a:cxn>
              <a:cxn ang="0">
                <a:pos x="320" y="0"/>
              </a:cxn>
              <a:cxn ang="0">
                <a:pos x="349" y="88"/>
              </a:cxn>
              <a:cxn ang="0">
                <a:pos x="349" y="392"/>
              </a:cxn>
              <a:cxn ang="0">
                <a:pos x="352" y="419"/>
              </a:cxn>
              <a:cxn ang="0">
                <a:pos x="307" y="471"/>
              </a:cxn>
              <a:cxn ang="0">
                <a:pos x="297" y="533"/>
              </a:cxn>
              <a:cxn ang="0">
                <a:pos x="211" y="591"/>
              </a:cxn>
              <a:cxn ang="0">
                <a:pos x="172" y="578"/>
              </a:cxn>
              <a:cxn ang="0">
                <a:pos x="84" y="453"/>
              </a:cxn>
              <a:cxn ang="0">
                <a:pos x="109" y="414"/>
              </a:cxn>
              <a:cxn ang="0">
                <a:pos x="74" y="389"/>
              </a:cxn>
              <a:cxn ang="0">
                <a:pos x="0" y="270"/>
              </a:cxn>
              <a:cxn ang="0">
                <a:pos x="5" y="197"/>
              </a:cxn>
              <a:cxn ang="0">
                <a:pos x="58" y="137"/>
              </a:cxn>
              <a:cxn ang="0">
                <a:pos x="45" y="103"/>
              </a:cxn>
              <a:cxn ang="0">
                <a:pos x="112" y="56"/>
              </a:cxn>
              <a:cxn ang="0">
                <a:pos x="89" y="0"/>
              </a:cxn>
            </a:cxnLst>
            <a:rect l="0" t="0" r="r" b="b"/>
            <a:pathLst>
              <a:path w="353" h="592">
                <a:moveTo>
                  <a:pt x="89" y="0"/>
                </a:moveTo>
                <a:lnTo>
                  <a:pt x="320" y="0"/>
                </a:lnTo>
                <a:lnTo>
                  <a:pt x="349" y="88"/>
                </a:lnTo>
                <a:lnTo>
                  <a:pt x="349" y="392"/>
                </a:lnTo>
                <a:lnTo>
                  <a:pt x="352" y="419"/>
                </a:lnTo>
                <a:lnTo>
                  <a:pt x="307" y="471"/>
                </a:lnTo>
                <a:lnTo>
                  <a:pt x="297" y="533"/>
                </a:lnTo>
                <a:lnTo>
                  <a:pt x="211" y="591"/>
                </a:lnTo>
                <a:lnTo>
                  <a:pt x="172" y="578"/>
                </a:lnTo>
                <a:lnTo>
                  <a:pt x="84" y="453"/>
                </a:lnTo>
                <a:lnTo>
                  <a:pt x="109" y="414"/>
                </a:lnTo>
                <a:lnTo>
                  <a:pt x="74" y="389"/>
                </a:lnTo>
                <a:lnTo>
                  <a:pt x="0" y="270"/>
                </a:lnTo>
                <a:lnTo>
                  <a:pt x="5" y="197"/>
                </a:lnTo>
                <a:lnTo>
                  <a:pt x="58" y="137"/>
                </a:lnTo>
                <a:lnTo>
                  <a:pt x="45" y="103"/>
                </a:lnTo>
                <a:lnTo>
                  <a:pt x="112" y="56"/>
                </a:lnTo>
                <a:lnTo>
                  <a:pt x="89"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33" name="Freeform 95"/>
          <p:cNvSpPr>
            <a:spLocks/>
          </p:cNvSpPr>
          <p:nvPr/>
        </p:nvSpPr>
        <p:spPr bwMode="auto">
          <a:xfrm>
            <a:off x="5141913" y="3446463"/>
            <a:ext cx="904875" cy="685800"/>
          </a:xfrm>
          <a:custGeom>
            <a:avLst/>
            <a:gdLst/>
            <a:ahLst/>
            <a:cxnLst>
              <a:cxn ang="0">
                <a:pos x="0" y="0"/>
              </a:cxn>
              <a:cxn ang="0">
                <a:pos x="400" y="0"/>
              </a:cxn>
              <a:cxn ang="0">
                <a:pos x="394" y="69"/>
              </a:cxn>
              <a:cxn ang="0">
                <a:pos x="468" y="193"/>
              </a:cxn>
              <a:cxn ang="0">
                <a:pos x="503" y="215"/>
              </a:cxn>
              <a:cxn ang="0">
                <a:pos x="481" y="251"/>
              </a:cxn>
              <a:cxn ang="0">
                <a:pos x="567" y="380"/>
              </a:cxn>
              <a:cxn ang="0">
                <a:pos x="606" y="393"/>
              </a:cxn>
              <a:cxn ang="0">
                <a:pos x="553" y="517"/>
              </a:cxn>
              <a:cxn ang="0">
                <a:pos x="501" y="517"/>
              </a:cxn>
              <a:cxn ang="0">
                <a:pos x="517" y="463"/>
              </a:cxn>
              <a:cxn ang="0">
                <a:pos x="114" y="463"/>
              </a:cxn>
              <a:cxn ang="0">
                <a:pos x="95" y="406"/>
              </a:cxn>
              <a:cxn ang="0">
                <a:pos x="95" y="165"/>
              </a:cxn>
              <a:cxn ang="0">
                <a:pos x="53" y="126"/>
              </a:cxn>
              <a:cxn ang="0">
                <a:pos x="79" y="97"/>
              </a:cxn>
              <a:cxn ang="0">
                <a:pos x="0" y="0"/>
              </a:cxn>
            </a:cxnLst>
            <a:rect l="0" t="0" r="r" b="b"/>
            <a:pathLst>
              <a:path w="607" h="518">
                <a:moveTo>
                  <a:pt x="0" y="0"/>
                </a:moveTo>
                <a:lnTo>
                  <a:pt x="400" y="0"/>
                </a:lnTo>
                <a:lnTo>
                  <a:pt x="394" y="69"/>
                </a:lnTo>
                <a:lnTo>
                  <a:pt x="468" y="193"/>
                </a:lnTo>
                <a:lnTo>
                  <a:pt x="503" y="215"/>
                </a:lnTo>
                <a:lnTo>
                  <a:pt x="481" y="251"/>
                </a:lnTo>
                <a:lnTo>
                  <a:pt x="567" y="380"/>
                </a:lnTo>
                <a:lnTo>
                  <a:pt x="606" y="393"/>
                </a:lnTo>
                <a:lnTo>
                  <a:pt x="553" y="517"/>
                </a:lnTo>
                <a:lnTo>
                  <a:pt x="501" y="517"/>
                </a:lnTo>
                <a:lnTo>
                  <a:pt x="517" y="463"/>
                </a:lnTo>
                <a:lnTo>
                  <a:pt x="114" y="463"/>
                </a:lnTo>
                <a:lnTo>
                  <a:pt x="95" y="406"/>
                </a:lnTo>
                <a:lnTo>
                  <a:pt x="95" y="165"/>
                </a:lnTo>
                <a:lnTo>
                  <a:pt x="53" y="126"/>
                </a:lnTo>
                <a:lnTo>
                  <a:pt x="79" y="97"/>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34" name="Freeform 96"/>
          <p:cNvSpPr>
            <a:spLocks/>
          </p:cNvSpPr>
          <p:nvPr/>
        </p:nvSpPr>
        <p:spPr bwMode="auto">
          <a:xfrm>
            <a:off x="6173788" y="3289300"/>
            <a:ext cx="423862" cy="608013"/>
          </a:xfrm>
          <a:custGeom>
            <a:avLst/>
            <a:gdLst/>
            <a:ahLst/>
            <a:cxnLst>
              <a:cxn ang="0">
                <a:pos x="52" y="0"/>
              </a:cxn>
              <a:cxn ang="0">
                <a:pos x="76" y="16"/>
              </a:cxn>
              <a:cxn ang="0">
                <a:pos x="115" y="3"/>
              </a:cxn>
              <a:cxn ang="0">
                <a:pos x="284" y="3"/>
              </a:cxn>
              <a:cxn ang="0">
                <a:pos x="284" y="276"/>
              </a:cxn>
              <a:cxn ang="0">
                <a:pos x="179" y="417"/>
              </a:cxn>
              <a:cxn ang="0">
                <a:pos x="0" y="458"/>
              </a:cxn>
              <a:cxn ang="0">
                <a:pos x="13" y="391"/>
              </a:cxn>
              <a:cxn ang="0">
                <a:pos x="52" y="342"/>
              </a:cxn>
              <a:cxn ang="0">
                <a:pos x="52" y="0"/>
              </a:cxn>
            </a:cxnLst>
            <a:rect l="0" t="0" r="r" b="b"/>
            <a:pathLst>
              <a:path w="285" h="459">
                <a:moveTo>
                  <a:pt x="52" y="0"/>
                </a:moveTo>
                <a:lnTo>
                  <a:pt x="76" y="16"/>
                </a:lnTo>
                <a:lnTo>
                  <a:pt x="115" y="3"/>
                </a:lnTo>
                <a:lnTo>
                  <a:pt x="284" y="3"/>
                </a:lnTo>
                <a:lnTo>
                  <a:pt x="284" y="276"/>
                </a:lnTo>
                <a:lnTo>
                  <a:pt x="179" y="417"/>
                </a:lnTo>
                <a:lnTo>
                  <a:pt x="0" y="458"/>
                </a:lnTo>
                <a:lnTo>
                  <a:pt x="13" y="391"/>
                </a:lnTo>
                <a:lnTo>
                  <a:pt x="52" y="342"/>
                </a:lnTo>
                <a:lnTo>
                  <a:pt x="52"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35" name="Freeform 97"/>
          <p:cNvSpPr>
            <a:spLocks/>
          </p:cNvSpPr>
          <p:nvPr/>
        </p:nvSpPr>
        <p:spPr bwMode="auto">
          <a:xfrm>
            <a:off x="6599238" y="3255963"/>
            <a:ext cx="588962" cy="520700"/>
          </a:xfrm>
          <a:custGeom>
            <a:avLst/>
            <a:gdLst/>
            <a:ahLst/>
            <a:cxnLst>
              <a:cxn ang="0">
                <a:pos x="0" y="27"/>
              </a:cxn>
              <a:cxn ang="0">
                <a:pos x="148" y="27"/>
              </a:cxn>
              <a:cxn ang="0">
                <a:pos x="203" y="53"/>
              </a:cxn>
              <a:cxn ang="0">
                <a:pos x="286" y="53"/>
              </a:cxn>
              <a:cxn ang="0">
                <a:pos x="394" y="0"/>
              </a:cxn>
              <a:cxn ang="0">
                <a:pos x="394" y="171"/>
              </a:cxn>
              <a:cxn ang="0">
                <a:pos x="378" y="179"/>
              </a:cxn>
              <a:cxn ang="0">
                <a:pos x="325" y="282"/>
              </a:cxn>
              <a:cxn ang="0">
                <a:pos x="296" y="282"/>
              </a:cxn>
              <a:cxn ang="0">
                <a:pos x="200" y="392"/>
              </a:cxn>
              <a:cxn ang="0">
                <a:pos x="169" y="364"/>
              </a:cxn>
              <a:cxn ang="0">
                <a:pos x="120" y="376"/>
              </a:cxn>
              <a:cxn ang="0">
                <a:pos x="0" y="279"/>
              </a:cxn>
              <a:cxn ang="0">
                <a:pos x="0" y="27"/>
              </a:cxn>
            </a:cxnLst>
            <a:rect l="0" t="0" r="r" b="b"/>
            <a:pathLst>
              <a:path w="395" h="393">
                <a:moveTo>
                  <a:pt x="0" y="27"/>
                </a:moveTo>
                <a:lnTo>
                  <a:pt x="148" y="27"/>
                </a:lnTo>
                <a:lnTo>
                  <a:pt x="203" y="53"/>
                </a:lnTo>
                <a:lnTo>
                  <a:pt x="286" y="53"/>
                </a:lnTo>
                <a:lnTo>
                  <a:pt x="394" y="0"/>
                </a:lnTo>
                <a:lnTo>
                  <a:pt x="394" y="171"/>
                </a:lnTo>
                <a:lnTo>
                  <a:pt x="378" y="179"/>
                </a:lnTo>
                <a:lnTo>
                  <a:pt x="325" y="282"/>
                </a:lnTo>
                <a:lnTo>
                  <a:pt x="296" y="282"/>
                </a:lnTo>
                <a:lnTo>
                  <a:pt x="200" y="392"/>
                </a:lnTo>
                <a:lnTo>
                  <a:pt x="169" y="364"/>
                </a:lnTo>
                <a:lnTo>
                  <a:pt x="120" y="376"/>
                </a:lnTo>
                <a:lnTo>
                  <a:pt x="0" y="279"/>
                </a:lnTo>
                <a:lnTo>
                  <a:pt x="0" y="27"/>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36" name="Freeform 98"/>
          <p:cNvSpPr>
            <a:spLocks/>
          </p:cNvSpPr>
          <p:nvPr/>
        </p:nvSpPr>
        <p:spPr bwMode="auto">
          <a:xfrm>
            <a:off x="2525713" y="2176463"/>
            <a:ext cx="1568450" cy="709612"/>
          </a:xfrm>
          <a:custGeom>
            <a:avLst/>
            <a:gdLst/>
            <a:ahLst/>
            <a:cxnLst>
              <a:cxn ang="0">
                <a:pos x="3" y="0"/>
              </a:cxn>
              <a:cxn ang="0">
                <a:pos x="1051" y="0"/>
              </a:cxn>
              <a:cxn ang="0">
                <a:pos x="1051" y="463"/>
              </a:cxn>
              <a:cxn ang="0">
                <a:pos x="437" y="463"/>
              </a:cxn>
              <a:cxn ang="0">
                <a:pos x="437" y="491"/>
              </a:cxn>
              <a:cxn ang="0">
                <a:pos x="284" y="534"/>
              </a:cxn>
              <a:cxn ang="0">
                <a:pos x="196" y="385"/>
              </a:cxn>
              <a:cxn ang="0">
                <a:pos x="143" y="406"/>
              </a:cxn>
              <a:cxn ang="0">
                <a:pos x="130" y="378"/>
              </a:cxn>
              <a:cxn ang="0">
                <a:pos x="162" y="299"/>
              </a:cxn>
              <a:cxn ang="0">
                <a:pos x="0" y="134"/>
              </a:cxn>
              <a:cxn ang="0">
                <a:pos x="3" y="0"/>
              </a:cxn>
            </a:cxnLst>
            <a:rect l="0" t="0" r="r" b="b"/>
            <a:pathLst>
              <a:path w="1052" h="535">
                <a:moveTo>
                  <a:pt x="3" y="0"/>
                </a:moveTo>
                <a:lnTo>
                  <a:pt x="1051" y="0"/>
                </a:lnTo>
                <a:lnTo>
                  <a:pt x="1051" y="463"/>
                </a:lnTo>
                <a:lnTo>
                  <a:pt x="437" y="463"/>
                </a:lnTo>
                <a:lnTo>
                  <a:pt x="437" y="491"/>
                </a:lnTo>
                <a:lnTo>
                  <a:pt x="284" y="534"/>
                </a:lnTo>
                <a:lnTo>
                  <a:pt x="196" y="385"/>
                </a:lnTo>
                <a:lnTo>
                  <a:pt x="143" y="406"/>
                </a:lnTo>
                <a:lnTo>
                  <a:pt x="130" y="378"/>
                </a:lnTo>
                <a:lnTo>
                  <a:pt x="162" y="299"/>
                </a:lnTo>
                <a:lnTo>
                  <a:pt x="0" y="134"/>
                </a:lnTo>
                <a:lnTo>
                  <a:pt x="3"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37" name="Freeform 99"/>
          <p:cNvSpPr>
            <a:spLocks/>
          </p:cNvSpPr>
          <p:nvPr/>
        </p:nvSpPr>
        <p:spPr bwMode="auto">
          <a:xfrm>
            <a:off x="4087813" y="2176463"/>
            <a:ext cx="977900" cy="455612"/>
          </a:xfrm>
          <a:custGeom>
            <a:avLst/>
            <a:gdLst/>
            <a:ahLst/>
            <a:cxnLst>
              <a:cxn ang="0">
                <a:pos x="0" y="0"/>
              </a:cxn>
              <a:cxn ang="0">
                <a:pos x="588" y="0"/>
              </a:cxn>
              <a:cxn ang="0">
                <a:pos x="643" y="258"/>
              </a:cxn>
              <a:cxn ang="0">
                <a:pos x="654" y="343"/>
              </a:cxn>
              <a:cxn ang="0">
                <a:pos x="3" y="343"/>
              </a:cxn>
              <a:cxn ang="0">
                <a:pos x="0" y="0"/>
              </a:cxn>
            </a:cxnLst>
            <a:rect l="0" t="0" r="r" b="b"/>
            <a:pathLst>
              <a:path w="655" h="344">
                <a:moveTo>
                  <a:pt x="0" y="0"/>
                </a:moveTo>
                <a:lnTo>
                  <a:pt x="588" y="0"/>
                </a:lnTo>
                <a:lnTo>
                  <a:pt x="643" y="258"/>
                </a:lnTo>
                <a:lnTo>
                  <a:pt x="654" y="343"/>
                </a:lnTo>
                <a:lnTo>
                  <a:pt x="3" y="343"/>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38" name="Freeform 100"/>
          <p:cNvSpPr>
            <a:spLocks/>
          </p:cNvSpPr>
          <p:nvPr/>
        </p:nvSpPr>
        <p:spPr bwMode="auto">
          <a:xfrm>
            <a:off x="4090988" y="3095625"/>
            <a:ext cx="1143000" cy="452438"/>
          </a:xfrm>
          <a:custGeom>
            <a:avLst/>
            <a:gdLst/>
            <a:ahLst/>
            <a:cxnLst>
              <a:cxn ang="0">
                <a:pos x="0" y="0"/>
              </a:cxn>
              <a:cxn ang="0">
                <a:pos x="477" y="0"/>
              </a:cxn>
              <a:cxn ang="0">
                <a:pos x="527" y="26"/>
              </a:cxn>
              <a:cxn ang="0">
                <a:pos x="636" y="61"/>
              </a:cxn>
              <a:cxn ang="0">
                <a:pos x="707" y="274"/>
              </a:cxn>
              <a:cxn ang="0">
                <a:pos x="765" y="341"/>
              </a:cxn>
              <a:cxn ang="0">
                <a:pos x="164" y="341"/>
              </a:cxn>
              <a:cxn ang="0">
                <a:pos x="164" y="223"/>
              </a:cxn>
              <a:cxn ang="0">
                <a:pos x="0" y="223"/>
              </a:cxn>
              <a:cxn ang="0">
                <a:pos x="0" y="0"/>
              </a:cxn>
            </a:cxnLst>
            <a:rect l="0" t="0" r="r" b="b"/>
            <a:pathLst>
              <a:path w="766" h="342">
                <a:moveTo>
                  <a:pt x="0" y="0"/>
                </a:moveTo>
                <a:lnTo>
                  <a:pt x="477" y="0"/>
                </a:lnTo>
                <a:lnTo>
                  <a:pt x="527" y="26"/>
                </a:lnTo>
                <a:lnTo>
                  <a:pt x="636" y="61"/>
                </a:lnTo>
                <a:lnTo>
                  <a:pt x="707" y="274"/>
                </a:lnTo>
                <a:lnTo>
                  <a:pt x="765" y="341"/>
                </a:lnTo>
                <a:lnTo>
                  <a:pt x="164" y="341"/>
                </a:lnTo>
                <a:lnTo>
                  <a:pt x="164" y="223"/>
                </a:lnTo>
                <a:lnTo>
                  <a:pt x="0" y="223"/>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39" name="Freeform 101"/>
          <p:cNvSpPr>
            <a:spLocks/>
          </p:cNvSpPr>
          <p:nvPr/>
        </p:nvSpPr>
        <p:spPr bwMode="auto">
          <a:xfrm>
            <a:off x="3441700" y="3394075"/>
            <a:ext cx="890588" cy="582613"/>
          </a:xfrm>
          <a:custGeom>
            <a:avLst/>
            <a:gdLst/>
            <a:ahLst/>
            <a:cxnLst>
              <a:cxn ang="0">
                <a:pos x="0" y="0"/>
              </a:cxn>
              <a:cxn ang="0">
                <a:pos x="596" y="0"/>
              </a:cxn>
              <a:cxn ang="0">
                <a:pos x="596" y="439"/>
              </a:cxn>
              <a:cxn ang="0">
                <a:pos x="0" y="439"/>
              </a:cxn>
              <a:cxn ang="0">
                <a:pos x="0" y="0"/>
              </a:cxn>
            </a:cxnLst>
            <a:rect l="0" t="0" r="r" b="b"/>
            <a:pathLst>
              <a:path w="597" h="440">
                <a:moveTo>
                  <a:pt x="0" y="0"/>
                </a:moveTo>
                <a:lnTo>
                  <a:pt x="596" y="0"/>
                </a:lnTo>
                <a:lnTo>
                  <a:pt x="596" y="439"/>
                </a:lnTo>
                <a:lnTo>
                  <a:pt x="0" y="439"/>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40" name="Freeform 102"/>
          <p:cNvSpPr>
            <a:spLocks/>
          </p:cNvSpPr>
          <p:nvPr/>
        </p:nvSpPr>
        <p:spPr bwMode="auto">
          <a:xfrm>
            <a:off x="6897688" y="3487738"/>
            <a:ext cx="701675" cy="465137"/>
          </a:xfrm>
          <a:custGeom>
            <a:avLst/>
            <a:gdLst/>
            <a:ahLst/>
            <a:cxnLst>
              <a:cxn ang="0">
                <a:pos x="194" y="0"/>
              </a:cxn>
              <a:cxn ang="0">
                <a:pos x="180" y="0"/>
              </a:cxn>
              <a:cxn ang="0">
                <a:pos x="125" y="106"/>
              </a:cxn>
              <a:cxn ang="0">
                <a:pos x="93" y="106"/>
              </a:cxn>
              <a:cxn ang="0">
                <a:pos x="0" y="213"/>
              </a:cxn>
              <a:cxn ang="0">
                <a:pos x="40" y="326"/>
              </a:cxn>
              <a:cxn ang="0">
                <a:pos x="185" y="349"/>
              </a:cxn>
              <a:cxn ang="0">
                <a:pos x="224" y="320"/>
              </a:cxn>
              <a:cxn ang="0">
                <a:pos x="266" y="239"/>
              </a:cxn>
              <a:cxn ang="0">
                <a:pos x="276" y="232"/>
              </a:cxn>
              <a:cxn ang="0">
                <a:pos x="470" y="164"/>
              </a:cxn>
              <a:cxn ang="0">
                <a:pos x="457" y="133"/>
              </a:cxn>
              <a:cxn ang="0">
                <a:pos x="382" y="109"/>
              </a:cxn>
              <a:cxn ang="0">
                <a:pos x="274" y="164"/>
              </a:cxn>
              <a:cxn ang="0">
                <a:pos x="274" y="67"/>
              </a:cxn>
              <a:cxn ang="0">
                <a:pos x="194" y="67"/>
              </a:cxn>
              <a:cxn ang="0">
                <a:pos x="194" y="0"/>
              </a:cxn>
            </a:cxnLst>
            <a:rect l="0" t="0" r="r" b="b"/>
            <a:pathLst>
              <a:path w="471" h="350">
                <a:moveTo>
                  <a:pt x="194" y="0"/>
                </a:moveTo>
                <a:lnTo>
                  <a:pt x="180" y="0"/>
                </a:lnTo>
                <a:lnTo>
                  <a:pt x="125" y="106"/>
                </a:lnTo>
                <a:lnTo>
                  <a:pt x="93" y="106"/>
                </a:lnTo>
                <a:lnTo>
                  <a:pt x="0" y="213"/>
                </a:lnTo>
                <a:lnTo>
                  <a:pt x="40" y="326"/>
                </a:lnTo>
                <a:lnTo>
                  <a:pt x="185" y="349"/>
                </a:lnTo>
                <a:lnTo>
                  <a:pt x="224" y="320"/>
                </a:lnTo>
                <a:lnTo>
                  <a:pt x="266" y="239"/>
                </a:lnTo>
                <a:lnTo>
                  <a:pt x="276" y="232"/>
                </a:lnTo>
                <a:lnTo>
                  <a:pt x="470" y="164"/>
                </a:lnTo>
                <a:lnTo>
                  <a:pt x="457" y="133"/>
                </a:lnTo>
                <a:lnTo>
                  <a:pt x="382" y="109"/>
                </a:lnTo>
                <a:lnTo>
                  <a:pt x="274" y="164"/>
                </a:lnTo>
                <a:lnTo>
                  <a:pt x="274" y="67"/>
                </a:lnTo>
                <a:lnTo>
                  <a:pt x="194" y="67"/>
                </a:lnTo>
                <a:lnTo>
                  <a:pt x="194"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41" name="Freeform 103"/>
          <p:cNvSpPr>
            <a:spLocks/>
          </p:cNvSpPr>
          <p:nvPr/>
        </p:nvSpPr>
        <p:spPr bwMode="auto">
          <a:xfrm>
            <a:off x="5989638" y="3630613"/>
            <a:ext cx="966787" cy="458787"/>
          </a:xfrm>
          <a:custGeom>
            <a:avLst/>
            <a:gdLst/>
            <a:ahLst/>
            <a:cxnLst>
              <a:cxn ang="0">
                <a:pos x="0" y="345"/>
              </a:cxn>
              <a:cxn ang="0">
                <a:pos x="37" y="254"/>
              </a:cxn>
              <a:cxn ang="0">
                <a:pos x="122" y="198"/>
              </a:cxn>
              <a:cxn ang="0">
                <a:pos x="300" y="162"/>
              </a:cxn>
              <a:cxn ang="0">
                <a:pos x="408" y="23"/>
              </a:cxn>
              <a:cxn ang="0">
                <a:pos x="408" y="0"/>
              </a:cxn>
              <a:cxn ang="0">
                <a:pos x="527" y="95"/>
              </a:cxn>
              <a:cxn ang="0">
                <a:pos x="576" y="79"/>
              </a:cxn>
              <a:cxn ang="0">
                <a:pos x="605" y="108"/>
              </a:cxn>
              <a:cxn ang="0">
                <a:pos x="647" y="219"/>
              </a:cxn>
              <a:cxn ang="0">
                <a:pos x="481" y="296"/>
              </a:cxn>
              <a:cxn ang="0">
                <a:pos x="458" y="322"/>
              </a:cxn>
              <a:cxn ang="0">
                <a:pos x="135" y="322"/>
              </a:cxn>
              <a:cxn ang="0">
                <a:pos x="135" y="345"/>
              </a:cxn>
              <a:cxn ang="0">
                <a:pos x="0" y="345"/>
              </a:cxn>
            </a:cxnLst>
            <a:rect l="0" t="0" r="r" b="b"/>
            <a:pathLst>
              <a:path w="648" h="346">
                <a:moveTo>
                  <a:pt x="0" y="345"/>
                </a:moveTo>
                <a:lnTo>
                  <a:pt x="37" y="254"/>
                </a:lnTo>
                <a:lnTo>
                  <a:pt x="122" y="198"/>
                </a:lnTo>
                <a:lnTo>
                  <a:pt x="300" y="162"/>
                </a:lnTo>
                <a:lnTo>
                  <a:pt x="408" y="23"/>
                </a:lnTo>
                <a:lnTo>
                  <a:pt x="408" y="0"/>
                </a:lnTo>
                <a:lnTo>
                  <a:pt x="527" y="95"/>
                </a:lnTo>
                <a:lnTo>
                  <a:pt x="576" y="79"/>
                </a:lnTo>
                <a:lnTo>
                  <a:pt x="605" y="108"/>
                </a:lnTo>
                <a:lnTo>
                  <a:pt x="647" y="219"/>
                </a:lnTo>
                <a:lnTo>
                  <a:pt x="481" y="296"/>
                </a:lnTo>
                <a:lnTo>
                  <a:pt x="458" y="322"/>
                </a:lnTo>
                <a:lnTo>
                  <a:pt x="135" y="322"/>
                </a:lnTo>
                <a:lnTo>
                  <a:pt x="135" y="345"/>
                </a:lnTo>
                <a:lnTo>
                  <a:pt x="0" y="345"/>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42" name="Freeform 104"/>
          <p:cNvSpPr>
            <a:spLocks/>
          </p:cNvSpPr>
          <p:nvPr/>
        </p:nvSpPr>
        <p:spPr bwMode="auto">
          <a:xfrm>
            <a:off x="5311775" y="4059238"/>
            <a:ext cx="665163" cy="520700"/>
          </a:xfrm>
          <a:custGeom>
            <a:avLst/>
            <a:gdLst/>
            <a:ahLst/>
            <a:cxnLst>
              <a:cxn ang="0">
                <a:pos x="0" y="0"/>
              </a:cxn>
              <a:cxn ang="0">
                <a:pos x="403" y="0"/>
              </a:cxn>
              <a:cxn ang="0">
                <a:pos x="387" y="52"/>
              </a:cxn>
              <a:cxn ang="0">
                <a:pos x="446" y="54"/>
              </a:cxn>
              <a:cxn ang="0">
                <a:pos x="389" y="190"/>
              </a:cxn>
              <a:cxn ang="0">
                <a:pos x="332" y="263"/>
              </a:cxn>
              <a:cxn ang="0">
                <a:pos x="292" y="392"/>
              </a:cxn>
              <a:cxn ang="0">
                <a:pos x="59" y="392"/>
              </a:cxn>
              <a:cxn ang="0">
                <a:pos x="59" y="332"/>
              </a:cxn>
              <a:cxn ang="0">
                <a:pos x="16" y="322"/>
              </a:cxn>
              <a:cxn ang="0">
                <a:pos x="16" y="80"/>
              </a:cxn>
              <a:cxn ang="0">
                <a:pos x="0" y="0"/>
              </a:cxn>
            </a:cxnLst>
            <a:rect l="0" t="0" r="r" b="b"/>
            <a:pathLst>
              <a:path w="447" h="393">
                <a:moveTo>
                  <a:pt x="0" y="0"/>
                </a:moveTo>
                <a:lnTo>
                  <a:pt x="403" y="0"/>
                </a:lnTo>
                <a:lnTo>
                  <a:pt x="387" y="52"/>
                </a:lnTo>
                <a:lnTo>
                  <a:pt x="446" y="54"/>
                </a:lnTo>
                <a:lnTo>
                  <a:pt x="389" y="190"/>
                </a:lnTo>
                <a:lnTo>
                  <a:pt x="332" y="263"/>
                </a:lnTo>
                <a:lnTo>
                  <a:pt x="292" y="392"/>
                </a:lnTo>
                <a:lnTo>
                  <a:pt x="59" y="392"/>
                </a:lnTo>
                <a:lnTo>
                  <a:pt x="59" y="332"/>
                </a:lnTo>
                <a:lnTo>
                  <a:pt x="16" y="322"/>
                </a:lnTo>
                <a:lnTo>
                  <a:pt x="16" y="8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43" name="Freeform 105"/>
          <p:cNvSpPr>
            <a:spLocks/>
          </p:cNvSpPr>
          <p:nvPr/>
        </p:nvSpPr>
        <p:spPr bwMode="auto">
          <a:xfrm>
            <a:off x="5895975" y="4056063"/>
            <a:ext cx="1127125" cy="252412"/>
          </a:xfrm>
          <a:custGeom>
            <a:avLst/>
            <a:gdLst/>
            <a:ahLst/>
            <a:cxnLst>
              <a:cxn ang="0">
                <a:pos x="67" y="21"/>
              </a:cxn>
              <a:cxn ang="0">
                <a:pos x="198" y="21"/>
              </a:cxn>
              <a:cxn ang="0">
                <a:pos x="198" y="0"/>
              </a:cxn>
              <a:cxn ang="0">
                <a:pos x="755" y="0"/>
              </a:cxn>
              <a:cxn ang="0">
                <a:pos x="744" y="41"/>
              </a:cxn>
              <a:cxn ang="0">
                <a:pos x="521" y="135"/>
              </a:cxn>
              <a:cxn ang="0">
                <a:pos x="500" y="189"/>
              </a:cxn>
              <a:cxn ang="0">
                <a:pos x="0" y="189"/>
              </a:cxn>
              <a:cxn ang="0">
                <a:pos x="67" y="21"/>
              </a:cxn>
            </a:cxnLst>
            <a:rect l="0" t="0" r="r" b="b"/>
            <a:pathLst>
              <a:path w="756" h="190">
                <a:moveTo>
                  <a:pt x="67" y="21"/>
                </a:moveTo>
                <a:lnTo>
                  <a:pt x="198" y="21"/>
                </a:lnTo>
                <a:lnTo>
                  <a:pt x="198" y="0"/>
                </a:lnTo>
                <a:lnTo>
                  <a:pt x="755" y="0"/>
                </a:lnTo>
                <a:lnTo>
                  <a:pt x="744" y="41"/>
                </a:lnTo>
                <a:lnTo>
                  <a:pt x="521" y="135"/>
                </a:lnTo>
                <a:lnTo>
                  <a:pt x="500" y="189"/>
                </a:lnTo>
                <a:lnTo>
                  <a:pt x="0" y="189"/>
                </a:lnTo>
                <a:lnTo>
                  <a:pt x="67" y="2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44" name="Freeform 106"/>
          <p:cNvSpPr>
            <a:spLocks/>
          </p:cNvSpPr>
          <p:nvPr/>
        </p:nvSpPr>
        <p:spPr bwMode="auto">
          <a:xfrm>
            <a:off x="6643688" y="4057650"/>
            <a:ext cx="1176337" cy="403225"/>
          </a:xfrm>
          <a:custGeom>
            <a:avLst/>
            <a:gdLst/>
            <a:ahLst/>
            <a:cxnLst>
              <a:cxn ang="0">
                <a:pos x="254" y="0"/>
              </a:cxn>
              <a:cxn ang="0">
                <a:pos x="754" y="0"/>
              </a:cxn>
              <a:cxn ang="0">
                <a:pos x="788" y="93"/>
              </a:cxn>
              <a:cxn ang="0">
                <a:pos x="701" y="185"/>
              </a:cxn>
              <a:cxn ang="0">
                <a:pos x="577" y="224"/>
              </a:cxn>
              <a:cxn ang="0">
                <a:pos x="527" y="303"/>
              </a:cxn>
              <a:cxn ang="0">
                <a:pos x="405" y="172"/>
              </a:cxn>
              <a:cxn ang="0">
                <a:pos x="308" y="172"/>
              </a:cxn>
              <a:cxn ang="0">
                <a:pos x="291" y="146"/>
              </a:cxn>
              <a:cxn ang="0">
                <a:pos x="160" y="146"/>
              </a:cxn>
              <a:cxn ang="0">
                <a:pos x="111" y="190"/>
              </a:cxn>
              <a:cxn ang="0">
                <a:pos x="0" y="190"/>
              </a:cxn>
              <a:cxn ang="0">
                <a:pos x="21" y="135"/>
              </a:cxn>
              <a:cxn ang="0">
                <a:pos x="244" y="44"/>
              </a:cxn>
              <a:cxn ang="0">
                <a:pos x="254" y="0"/>
              </a:cxn>
            </a:cxnLst>
            <a:rect l="0" t="0" r="r" b="b"/>
            <a:pathLst>
              <a:path w="789" h="304">
                <a:moveTo>
                  <a:pt x="254" y="0"/>
                </a:moveTo>
                <a:lnTo>
                  <a:pt x="754" y="0"/>
                </a:lnTo>
                <a:lnTo>
                  <a:pt x="788" y="93"/>
                </a:lnTo>
                <a:lnTo>
                  <a:pt x="701" y="185"/>
                </a:lnTo>
                <a:lnTo>
                  <a:pt x="577" y="224"/>
                </a:lnTo>
                <a:lnTo>
                  <a:pt x="527" y="303"/>
                </a:lnTo>
                <a:lnTo>
                  <a:pt x="405" y="172"/>
                </a:lnTo>
                <a:lnTo>
                  <a:pt x="308" y="172"/>
                </a:lnTo>
                <a:lnTo>
                  <a:pt x="291" y="146"/>
                </a:lnTo>
                <a:lnTo>
                  <a:pt x="160" y="146"/>
                </a:lnTo>
                <a:lnTo>
                  <a:pt x="111" y="190"/>
                </a:lnTo>
                <a:lnTo>
                  <a:pt x="0" y="190"/>
                </a:lnTo>
                <a:lnTo>
                  <a:pt x="21" y="135"/>
                </a:lnTo>
                <a:lnTo>
                  <a:pt x="244" y="44"/>
                </a:lnTo>
                <a:lnTo>
                  <a:pt x="254"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45" name="Freeform 107"/>
          <p:cNvSpPr>
            <a:spLocks/>
          </p:cNvSpPr>
          <p:nvPr/>
        </p:nvSpPr>
        <p:spPr bwMode="auto">
          <a:xfrm>
            <a:off x="6788150" y="4251325"/>
            <a:ext cx="644525" cy="485775"/>
          </a:xfrm>
          <a:custGeom>
            <a:avLst/>
            <a:gdLst/>
            <a:ahLst/>
            <a:cxnLst>
              <a:cxn ang="0">
                <a:pos x="18" y="44"/>
              </a:cxn>
              <a:cxn ang="0">
                <a:pos x="63" y="0"/>
              </a:cxn>
              <a:cxn ang="0">
                <a:pos x="195" y="0"/>
              </a:cxn>
              <a:cxn ang="0">
                <a:pos x="209" y="26"/>
              </a:cxn>
              <a:cxn ang="0">
                <a:pos x="310" y="26"/>
              </a:cxn>
              <a:cxn ang="0">
                <a:pos x="432" y="156"/>
              </a:cxn>
              <a:cxn ang="0">
                <a:pos x="320" y="272"/>
              </a:cxn>
              <a:cxn ang="0">
                <a:pos x="236" y="300"/>
              </a:cxn>
              <a:cxn ang="0">
                <a:pos x="225" y="366"/>
              </a:cxn>
              <a:cxn ang="0">
                <a:pos x="182" y="290"/>
              </a:cxn>
              <a:cxn ang="0">
                <a:pos x="0" y="80"/>
              </a:cxn>
              <a:cxn ang="0">
                <a:pos x="18" y="44"/>
              </a:cxn>
            </a:cxnLst>
            <a:rect l="0" t="0" r="r" b="b"/>
            <a:pathLst>
              <a:path w="433" h="367">
                <a:moveTo>
                  <a:pt x="18" y="44"/>
                </a:moveTo>
                <a:lnTo>
                  <a:pt x="63" y="0"/>
                </a:lnTo>
                <a:lnTo>
                  <a:pt x="195" y="0"/>
                </a:lnTo>
                <a:lnTo>
                  <a:pt x="209" y="26"/>
                </a:lnTo>
                <a:lnTo>
                  <a:pt x="310" y="26"/>
                </a:lnTo>
                <a:lnTo>
                  <a:pt x="432" y="156"/>
                </a:lnTo>
                <a:lnTo>
                  <a:pt x="320" y="272"/>
                </a:lnTo>
                <a:lnTo>
                  <a:pt x="236" y="300"/>
                </a:lnTo>
                <a:lnTo>
                  <a:pt x="225" y="366"/>
                </a:lnTo>
                <a:lnTo>
                  <a:pt x="182" y="290"/>
                </a:lnTo>
                <a:lnTo>
                  <a:pt x="0" y="80"/>
                </a:lnTo>
                <a:lnTo>
                  <a:pt x="18" y="44"/>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46" name="Freeform 108"/>
          <p:cNvSpPr>
            <a:spLocks/>
          </p:cNvSpPr>
          <p:nvPr/>
        </p:nvSpPr>
        <p:spPr bwMode="auto">
          <a:xfrm>
            <a:off x="6502400" y="4310063"/>
            <a:ext cx="622300" cy="609600"/>
          </a:xfrm>
          <a:custGeom>
            <a:avLst/>
            <a:gdLst/>
            <a:ahLst/>
            <a:cxnLst>
              <a:cxn ang="0">
                <a:pos x="0" y="0"/>
              </a:cxn>
              <a:cxn ang="0">
                <a:pos x="209" y="0"/>
              </a:cxn>
              <a:cxn ang="0">
                <a:pos x="191" y="36"/>
              </a:cxn>
              <a:cxn ang="0">
                <a:pos x="373" y="246"/>
              </a:cxn>
              <a:cxn ang="0">
                <a:pos x="416" y="322"/>
              </a:cxn>
              <a:cxn ang="0">
                <a:pos x="362" y="459"/>
              </a:cxn>
              <a:cxn ang="0">
                <a:pos x="75" y="459"/>
              </a:cxn>
              <a:cxn ang="0">
                <a:pos x="46" y="402"/>
              </a:cxn>
              <a:cxn ang="0">
                <a:pos x="30" y="330"/>
              </a:cxn>
              <a:cxn ang="0">
                <a:pos x="59" y="290"/>
              </a:cxn>
              <a:cxn ang="0">
                <a:pos x="0" y="0"/>
              </a:cxn>
            </a:cxnLst>
            <a:rect l="0" t="0" r="r" b="b"/>
            <a:pathLst>
              <a:path w="417" h="460">
                <a:moveTo>
                  <a:pt x="0" y="0"/>
                </a:moveTo>
                <a:lnTo>
                  <a:pt x="209" y="0"/>
                </a:lnTo>
                <a:lnTo>
                  <a:pt x="191" y="36"/>
                </a:lnTo>
                <a:lnTo>
                  <a:pt x="373" y="246"/>
                </a:lnTo>
                <a:lnTo>
                  <a:pt x="416" y="322"/>
                </a:lnTo>
                <a:lnTo>
                  <a:pt x="362" y="459"/>
                </a:lnTo>
                <a:lnTo>
                  <a:pt x="75" y="459"/>
                </a:lnTo>
                <a:lnTo>
                  <a:pt x="46" y="402"/>
                </a:lnTo>
                <a:lnTo>
                  <a:pt x="30" y="330"/>
                </a:lnTo>
                <a:lnTo>
                  <a:pt x="59" y="29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47" name="Freeform 109"/>
          <p:cNvSpPr>
            <a:spLocks/>
          </p:cNvSpPr>
          <p:nvPr/>
        </p:nvSpPr>
        <p:spPr bwMode="auto">
          <a:xfrm>
            <a:off x="6091238" y="4306888"/>
            <a:ext cx="500062" cy="638175"/>
          </a:xfrm>
          <a:custGeom>
            <a:avLst/>
            <a:gdLst/>
            <a:ahLst/>
            <a:cxnLst>
              <a:cxn ang="0">
                <a:pos x="68" y="0"/>
              </a:cxn>
              <a:cxn ang="0">
                <a:pos x="279" y="0"/>
              </a:cxn>
              <a:cxn ang="0">
                <a:pos x="335" y="294"/>
              </a:cxn>
              <a:cxn ang="0">
                <a:pos x="307" y="333"/>
              </a:cxn>
              <a:cxn ang="0">
                <a:pos x="321" y="402"/>
              </a:cxn>
              <a:cxn ang="0">
                <a:pos x="87" y="402"/>
              </a:cxn>
              <a:cxn ang="0">
                <a:pos x="83" y="469"/>
              </a:cxn>
              <a:cxn ang="0">
                <a:pos x="0" y="481"/>
              </a:cxn>
              <a:cxn ang="0">
                <a:pos x="3" y="346"/>
              </a:cxn>
              <a:cxn ang="0">
                <a:pos x="68" y="0"/>
              </a:cxn>
            </a:cxnLst>
            <a:rect l="0" t="0" r="r" b="b"/>
            <a:pathLst>
              <a:path w="336" h="482">
                <a:moveTo>
                  <a:pt x="68" y="0"/>
                </a:moveTo>
                <a:lnTo>
                  <a:pt x="279" y="0"/>
                </a:lnTo>
                <a:lnTo>
                  <a:pt x="335" y="294"/>
                </a:lnTo>
                <a:lnTo>
                  <a:pt x="307" y="333"/>
                </a:lnTo>
                <a:lnTo>
                  <a:pt x="321" y="402"/>
                </a:lnTo>
                <a:lnTo>
                  <a:pt x="87" y="402"/>
                </a:lnTo>
                <a:lnTo>
                  <a:pt x="83" y="469"/>
                </a:lnTo>
                <a:lnTo>
                  <a:pt x="0" y="481"/>
                </a:lnTo>
                <a:lnTo>
                  <a:pt x="3" y="346"/>
                </a:lnTo>
                <a:lnTo>
                  <a:pt x="68"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48" name="Freeform 110"/>
          <p:cNvSpPr>
            <a:spLocks/>
          </p:cNvSpPr>
          <p:nvPr/>
        </p:nvSpPr>
        <p:spPr bwMode="auto">
          <a:xfrm>
            <a:off x="5746750" y="4306888"/>
            <a:ext cx="447675" cy="690562"/>
          </a:xfrm>
          <a:custGeom>
            <a:avLst/>
            <a:gdLst/>
            <a:ahLst/>
            <a:cxnLst>
              <a:cxn ang="0">
                <a:pos x="100" y="0"/>
              </a:cxn>
              <a:cxn ang="0">
                <a:pos x="299" y="0"/>
              </a:cxn>
              <a:cxn ang="0">
                <a:pos x="234" y="346"/>
              </a:cxn>
              <a:cxn ang="0">
                <a:pos x="232" y="481"/>
              </a:cxn>
              <a:cxn ang="0">
                <a:pos x="170" y="520"/>
              </a:cxn>
              <a:cxn ang="0">
                <a:pos x="138" y="431"/>
              </a:cxn>
              <a:cxn ang="0">
                <a:pos x="0" y="431"/>
              </a:cxn>
              <a:cxn ang="0">
                <a:pos x="43" y="281"/>
              </a:cxn>
              <a:cxn ang="0">
                <a:pos x="1" y="204"/>
              </a:cxn>
              <a:cxn ang="0">
                <a:pos x="41" y="78"/>
              </a:cxn>
              <a:cxn ang="0">
                <a:pos x="100" y="0"/>
              </a:cxn>
            </a:cxnLst>
            <a:rect l="0" t="0" r="r" b="b"/>
            <a:pathLst>
              <a:path w="300" h="521">
                <a:moveTo>
                  <a:pt x="100" y="0"/>
                </a:moveTo>
                <a:lnTo>
                  <a:pt x="299" y="0"/>
                </a:lnTo>
                <a:lnTo>
                  <a:pt x="234" y="346"/>
                </a:lnTo>
                <a:lnTo>
                  <a:pt x="232" y="481"/>
                </a:lnTo>
                <a:lnTo>
                  <a:pt x="170" y="520"/>
                </a:lnTo>
                <a:lnTo>
                  <a:pt x="138" y="431"/>
                </a:lnTo>
                <a:lnTo>
                  <a:pt x="0" y="431"/>
                </a:lnTo>
                <a:lnTo>
                  <a:pt x="43" y="281"/>
                </a:lnTo>
                <a:lnTo>
                  <a:pt x="1" y="204"/>
                </a:lnTo>
                <a:lnTo>
                  <a:pt x="41" y="78"/>
                </a:lnTo>
                <a:lnTo>
                  <a:pt x="10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49" name="Freeform 111"/>
          <p:cNvSpPr>
            <a:spLocks/>
          </p:cNvSpPr>
          <p:nvPr/>
        </p:nvSpPr>
        <p:spPr bwMode="auto">
          <a:xfrm>
            <a:off x="6215063" y="4841875"/>
            <a:ext cx="1074737" cy="819150"/>
          </a:xfrm>
          <a:custGeom>
            <a:avLst/>
            <a:gdLst/>
            <a:ahLst/>
            <a:cxnLst>
              <a:cxn ang="0">
                <a:pos x="3" y="0"/>
              </a:cxn>
              <a:cxn ang="0">
                <a:pos x="240" y="0"/>
              </a:cxn>
              <a:cxn ang="0">
                <a:pos x="271" y="62"/>
              </a:cxn>
              <a:cxn ang="0">
                <a:pos x="558" y="62"/>
              </a:cxn>
              <a:cxn ang="0">
                <a:pos x="566" y="116"/>
              </a:cxn>
              <a:cxn ang="0">
                <a:pos x="667" y="296"/>
              </a:cxn>
              <a:cxn ang="0">
                <a:pos x="707" y="427"/>
              </a:cxn>
              <a:cxn ang="0">
                <a:pos x="720" y="517"/>
              </a:cxn>
              <a:cxn ang="0">
                <a:pos x="620" y="610"/>
              </a:cxn>
              <a:cxn ang="0">
                <a:pos x="537" y="618"/>
              </a:cxn>
              <a:cxn ang="0">
                <a:pos x="513" y="429"/>
              </a:cxn>
              <a:cxn ang="0">
                <a:pos x="487" y="432"/>
              </a:cxn>
              <a:cxn ang="0">
                <a:pos x="405" y="318"/>
              </a:cxn>
              <a:cxn ang="0">
                <a:pos x="424" y="224"/>
              </a:cxn>
              <a:cxn ang="0">
                <a:pos x="332" y="122"/>
              </a:cxn>
              <a:cxn ang="0">
                <a:pos x="211" y="151"/>
              </a:cxn>
              <a:cxn ang="0">
                <a:pos x="117" y="70"/>
              </a:cxn>
              <a:cxn ang="0">
                <a:pos x="0" y="67"/>
              </a:cxn>
              <a:cxn ang="0">
                <a:pos x="3" y="0"/>
              </a:cxn>
            </a:cxnLst>
            <a:rect l="0" t="0" r="r" b="b"/>
            <a:pathLst>
              <a:path w="721" h="619">
                <a:moveTo>
                  <a:pt x="3" y="0"/>
                </a:moveTo>
                <a:lnTo>
                  <a:pt x="240" y="0"/>
                </a:lnTo>
                <a:lnTo>
                  <a:pt x="271" y="62"/>
                </a:lnTo>
                <a:lnTo>
                  <a:pt x="558" y="62"/>
                </a:lnTo>
                <a:lnTo>
                  <a:pt x="566" y="116"/>
                </a:lnTo>
                <a:lnTo>
                  <a:pt x="667" y="296"/>
                </a:lnTo>
                <a:lnTo>
                  <a:pt x="707" y="427"/>
                </a:lnTo>
                <a:lnTo>
                  <a:pt x="720" y="517"/>
                </a:lnTo>
                <a:lnTo>
                  <a:pt x="620" y="610"/>
                </a:lnTo>
                <a:lnTo>
                  <a:pt x="537" y="618"/>
                </a:lnTo>
                <a:lnTo>
                  <a:pt x="513" y="429"/>
                </a:lnTo>
                <a:lnTo>
                  <a:pt x="487" y="432"/>
                </a:lnTo>
                <a:lnTo>
                  <a:pt x="405" y="318"/>
                </a:lnTo>
                <a:lnTo>
                  <a:pt x="424" y="224"/>
                </a:lnTo>
                <a:lnTo>
                  <a:pt x="332" y="122"/>
                </a:lnTo>
                <a:lnTo>
                  <a:pt x="211" y="151"/>
                </a:lnTo>
                <a:lnTo>
                  <a:pt x="117" y="70"/>
                </a:lnTo>
                <a:lnTo>
                  <a:pt x="0" y="67"/>
                </a:lnTo>
                <a:lnTo>
                  <a:pt x="3"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50" name="Freeform 112"/>
          <p:cNvSpPr>
            <a:spLocks/>
          </p:cNvSpPr>
          <p:nvPr/>
        </p:nvSpPr>
        <p:spPr bwMode="auto">
          <a:xfrm>
            <a:off x="5394325" y="4564063"/>
            <a:ext cx="655638" cy="554037"/>
          </a:xfrm>
          <a:custGeom>
            <a:avLst/>
            <a:gdLst/>
            <a:ahLst/>
            <a:cxnLst>
              <a:cxn ang="0">
                <a:pos x="4" y="0"/>
              </a:cxn>
              <a:cxn ang="0">
                <a:pos x="239" y="0"/>
              </a:cxn>
              <a:cxn ang="0">
                <a:pos x="279" y="80"/>
              </a:cxn>
              <a:cxn ang="0">
                <a:pos x="236" y="231"/>
              </a:cxn>
              <a:cxn ang="0">
                <a:pos x="374" y="231"/>
              </a:cxn>
              <a:cxn ang="0">
                <a:pos x="405" y="322"/>
              </a:cxn>
              <a:cxn ang="0">
                <a:pos x="438" y="417"/>
              </a:cxn>
              <a:cxn ang="0">
                <a:pos x="253" y="407"/>
              </a:cxn>
              <a:cxn ang="0">
                <a:pos x="30" y="324"/>
              </a:cxn>
              <a:cxn ang="0">
                <a:pos x="56" y="259"/>
              </a:cxn>
              <a:cxn ang="0">
                <a:pos x="0" y="128"/>
              </a:cxn>
              <a:cxn ang="0">
                <a:pos x="4" y="0"/>
              </a:cxn>
            </a:cxnLst>
            <a:rect l="0" t="0" r="r" b="b"/>
            <a:pathLst>
              <a:path w="439" h="418">
                <a:moveTo>
                  <a:pt x="4" y="0"/>
                </a:moveTo>
                <a:lnTo>
                  <a:pt x="239" y="0"/>
                </a:lnTo>
                <a:lnTo>
                  <a:pt x="279" y="80"/>
                </a:lnTo>
                <a:lnTo>
                  <a:pt x="236" y="231"/>
                </a:lnTo>
                <a:lnTo>
                  <a:pt x="374" y="231"/>
                </a:lnTo>
                <a:lnTo>
                  <a:pt x="405" y="322"/>
                </a:lnTo>
                <a:lnTo>
                  <a:pt x="438" y="417"/>
                </a:lnTo>
                <a:lnTo>
                  <a:pt x="253" y="407"/>
                </a:lnTo>
                <a:lnTo>
                  <a:pt x="30" y="324"/>
                </a:lnTo>
                <a:lnTo>
                  <a:pt x="56" y="259"/>
                </a:lnTo>
                <a:lnTo>
                  <a:pt x="0" y="128"/>
                </a:lnTo>
                <a:lnTo>
                  <a:pt x="4"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51" name="Freeform 113"/>
          <p:cNvSpPr>
            <a:spLocks/>
          </p:cNvSpPr>
          <p:nvPr/>
        </p:nvSpPr>
        <p:spPr bwMode="auto">
          <a:xfrm>
            <a:off x="4205288" y="3979863"/>
            <a:ext cx="1128712" cy="511175"/>
          </a:xfrm>
          <a:custGeom>
            <a:avLst/>
            <a:gdLst/>
            <a:ahLst/>
            <a:cxnLst>
              <a:cxn ang="0">
                <a:pos x="0" y="0"/>
              </a:cxn>
              <a:cxn ang="0">
                <a:pos x="726" y="0"/>
              </a:cxn>
              <a:cxn ang="0">
                <a:pos x="746" y="70"/>
              </a:cxn>
              <a:cxn ang="0">
                <a:pos x="756" y="149"/>
              </a:cxn>
              <a:cxn ang="0">
                <a:pos x="756" y="385"/>
              </a:cxn>
              <a:cxn ang="0">
                <a:pos x="631" y="354"/>
              </a:cxn>
              <a:cxn ang="0">
                <a:pos x="576" y="364"/>
              </a:cxn>
              <a:cxn ang="0">
                <a:pos x="259" y="299"/>
              </a:cxn>
              <a:cxn ang="0">
                <a:pos x="259" y="114"/>
              </a:cxn>
              <a:cxn ang="0">
                <a:pos x="0" y="111"/>
              </a:cxn>
              <a:cxn ang="0">
                <a:pos x="0" y="0"/>
              </a:cxn>
            </a:cxnLst>
            <a:rect l="0" t="0" r="r" b="b"/>
            <a:pathLst>
              <a:path w="757" h="386">
                <a:moveTo>
                  <a:pt x="0" y="0"/>
                </a:moveTo>
                <a:lnTo>
                  <a:pt x="726" y="0"/>
                </a:lnTo>
                <a:lnTo>
                  <a:pt x="746" y="70"/>
                </a:lnTo>
                <a:lnTo>
                  <a:pt x="756" y="149"/>
                </a:lnTo>
                <a:lnTo>
                  <a:pt x="756" y="385"/>
                </a:lnTo>
                <a:lnTo>
                  <a:pt x="631" y="354"/>
                </a:lnTo>
                <a:lnTo>
                  <a:pt x="576" y="364"/>
                </a:lnTo>
                <a:lnTo>
                  <a:pt x="259" y="299"/>
                </a:lnTo>
                <a:lnTo>
                  <a:pt x="259" y="114"/>
                </a:lnTo>
                <a:lnTo>
                  <a:pt x="0" y="11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52" name="Freeform 114"/>
          <p:cNvSpPr>
            <a:spLocks/>
          </p:cNvSpPr>
          <p:nvPr/>
        </p:nvSpPr>
        <p:spPr bwMode="auto">
          <a:xfrm>
            <a:off x="3709988" y="4129088"/>
            <a:ext cx="1773237" cy="1374775"/>
          </a:xfrm>
          <a:custGeom>
            <a:avLst/>
            <a:gdLst/>
            <a:ahLst/>
            <a:cxnLst>
              <a:cxn ang="0">
                <a:pos x="331" y="0"/>
              </a:cxn>
              <a:cxn ang="0">
                <a:pos x="590" y="0"/>
              </a:cxn>
              <a:cxn ang="0">
                <a:pos x="590" y="185"/>
              </a:cxn>
              <a:cxn ang="0">
                <a:pos x="908" y="251"/>
              </a:cxn>
              <a:cxn ang="0">
                <a:pos x="961" y="243"/>
              </a:cxn>
              <a:cxn ang="0">
                <a:pos x="1088" y="273"/>
              </a:cxn>
              <a:cxn ang="0">
                <a:pos x="1133" y="281"/>
              </a:cxn>
              <a:cxn ang="0">
                <a:pos x="1130" y="466"/>
              </a:cxn>
              <a:cxn ang="0">
                <a:pos x="1188" y="595"/>
              </a:cxn>
              <a:cxn ang="0">
                <a:pos x="1154" y="658"/>
              </a:cxn>
              <a:cxn ang="0">
                <a:pos x="1047" y="684"/>
              </a:cxn>
              <a:cxn ang="0">
                <a:pos x="882" y="817"/>
              </a:cxn>
              <a:cxn ang="0">
                <a:pos x="841" y="923"/>
              </a:cxn>
              <a:cxn ang="0">
                <a:pos x="862" y="1036"/>
              </a:cxn>
              <a:cxn ang="0">
                <a:pos x="649" y="961"/>
              </a:cxn>
              <a:cxn ang="0">
                <a:pos x="511" y="733"/>
              </a:cxn>
              <a:cxn ang="0">
                <a:pos x="402" y="700"/>
              </a:cxn>
              <a:cxn ang="0">
                <a:pos x="342" y="762"/>
              </a:cxn>
              <a:cxn ang="0">
                <a:pos x="256" y="713"/>
              </a:cxn>
              <a:cxn ang="0">
                <a:pos x="177" y="572"/>
              </a:cxn>
              <a:cxn ang="0">
                <a:pos x="0" y="426"/>
              </a:cxn>
              <a:cxn ang="0">
                <a:pos x="331" y="426"/>
              </a:cxn>
              <a:cxn ang="0">
                <a:pos x="331" y="0"/>
              </a:cxn>
            </a:cxnLst>
            <a:rect l="0" t="0" r="r" b="b"/>
            <a:pathLst>
              <a:path w="1189" h="1037">
                <a:moveTo>
                  <a:pt x="331" y="0"/>
                </a:moveTo>
                <a:lnTo>
                  <a:pt x="590" y="0"/>
                </a:lnTo>
                <a:lnTo>
                  <a:pt x="590" y="185"/>
                </a:lnTo>
                <a:lnTo>
                  <a:pt x="908" y="251"/>
                </a:lnTo>
                <a:lnTo>
                  <a:pt x="961" y="243"/>
                </a:lnTo>
                <a:lnTo>
                  <a:pt x="1088" y="273"/>
                </a:lnTo>
                <a:lnTo>
                  <a:pt x="1133" y="281"/>
                </a:lnTo>
                <a:lnTo>
                  <a:pt x="1130" y="466"/>
                </a:lnTo>
                <a:lnTo>
                  <a:pt x="1188" y="595"/>
                </a:lnTo>
                <a:lnTo>
                  <a:pt x="1154" y="658"/>
                </a:lnTo>
                <a:lnTo>
                  <a:pt x="1047" y="684"/>
                </a:lnTo>
                <a:lnTo>
                  <a:pt x="882" y="817"/>
                </a:lnTo>
                <a:lnTo>
                  <a:pt x="841" y="923"/>
                </a:lnTo>
                <a:lnTo>
                  <a:pt x="862" y="1036"/>
                </a:lnTo>
                <a:lnTo>
                  <a:pt x="649" y="961"/>
                </a:lnTo>
                <a:lnTo>
                  <a:pt x="511" y="733"/>
                </a:lnTo>
                <a:lnTo>
                  <a:pt x="402" y="700"/>
                </a:lnTo>
                <a:lnTo>
                  <a:pt x="342" y="762"/>
                </a:lnTo>
                <a:lnTo>
                  <a:pt x="256" y="713"/>
                </a:lnTo>
                <a:lnTo>
                  <a:pt x="177" y="572"/>
                </a:lnTo>
                <a:lnTo>
                  <a:pt x="0" y="426"/>
                </a:lnTo>
                <a:lnTo>
                  <a:pt x="331" y="426"/>
                </a:lnTo>
                <a:lnTo>
                  <a:pt x="331"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53" name="Freeform 115"/>
          <p:cNvSpPr>
            <a:spLocks/>
          </p:cNvSpPr>
          <p:nvPr/>
        </p:nvSpPr>
        <p:spPr bwMode="auto">
          <a:xfrm>
            <a:off x="3444875" y="3976688"/>
            <a:ext cx="762000" cy="835025"/>
          </a:xfrm>
          <a:custGeom>
            <a:avLst/>
            <a:gdLst/>
            <a:ahLst/>
            <a:cxnLst>
              <a:cxn ang="0">
                <a:pos x="0" y="0"/>
              </a:cxn>
              <a:cxn ang="0">
                <a:pos x="510" y="0"/>
              </a:cxn>
              <a:cxn ang="0">
                <a:pos x="510" y="543"/>
              </a:cxn>
              <a:cxn ang="0">
                <a:pos x="178" y="543"/>
              </a:cxn>
              <a:cxn ang="0">
                <a:pos x="84" y="543"/>
              </a:cxn>
              <a:cxn ang="0">
                <a:pos x="84" y="630"/>
              </a:cxn>
              <a:cxn ang="0">
                <a:pos x="0" y="630"/>
              </a:cxn>
              <a:cxn ang="0">
                <a:pos x="0" y="0"/>
              </a:cxn>
            </a:cxnLst>
            <a:rect l="0" t="0" r="r" b="b"/>
            <a:pathLst>
              <a:path w="511" h="631">
                <a:moveTo>
                  <a:pt x="0" y="0"/>
                </a:moveTo>
                <a:lnTo>
                  <a:pt x="510" y="0"/>
                </a:lnTo>
                <a:lnTo>
                  <a:pt x="510" y="543"/>
                </a:lnTo>
                <a:lnTo>
                  <a:pt x="178" y="543"/>
                </a:lnTo>
                <a:lnTo>
                  <a:pt x="84" y="543"/>
                </a:lnTo>
                <a:lnTo>
                  <a:pt x="84" y="630"/>
                </a:lnTo>
                <a:lnTo>
                  <a:pt x="0" y="63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54" name="Freeform 116"/>
          <p:cNvSpPr>
            <a:spLocks/>
          </p:cNvSpPr>
          <p:nvPr/>
        </p:nvSpPr>
        <p:spPr bwMode="auto">
          <a:xfrm>
            <a:off x="2787650" y="3255963"/>
            <a:ext cx="655638" cy="730250"/>
          </a:xfrm>
          <a:custGeom>
            <a:avLst/>
            <a:gdLst/>
            <a:ahLst/>
            <a:cxnLst>
              <a:cxn ang="0">
                <a:pos x="257" y="105"/>
              </a:cxn>
              <a:cxn ang="0">
                <a:pos x="438" y="105"/>
              </a:cxn>
              <a:cxn ang="0">
                <a:pos x="438" y="551"/>
              </a:cxn>
              <a:cxn ang="0">
                <a:pos x="0" y="551"/>
              </a:cxn>
              <a:cxn ang="0">
                <a:pos x="0" y="0"/>
              </a:cxn>
              <a:cxn ang="0">
                <a:pos x="257" y="0"/>
              </a:cxn>
              <a:cxn ang="0">
                <a:pos x="257" y="105"/>
              </a:cxn>
            </a:cxnLst>
            <a:rect l="0" t="0" r="r" b="b"/>
            <a:pathLst>
              <a:path w="439" h="552">
                <a:moveTo>
                  <a:pt x="257" y="105"/>
                </a:moveTo>
                <a:lnTo>
                  <a:pt x="438" y="105"/>
                </a:lnTo>
                <a:lnTo>
                  <a:pt x="438" y="551"/>
                </a:lnTo>
                <a:lnTo>
                  <a:pt x="0" y="551"/>
                </a:lnTo>
                <a:lnTo>
                  <a:pt x="0" y="0"/>
                </a:lnTo>
                <a:lnTo>
                  <a:pt x="257" y="0"/>
                </a:lnTo>
                <a:lnTo>
                  <a:pt x="257" y="105"/>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55" name="Freeform 117"/>
          <p:cNvSpPr>
            <a:spLocks/>
          </p:cNvSpPr>
          <p:nvPr/>
        </p:nvSpPr>
        <p:spPr bwMode="auto">
          <a:xfrm>
            <a:off x="1449388" y="2176463"/>
            <a:ext cx="941387" cy="511175"/>
          </a:xfrm>
          <a:custGeom>
            <a:avLst/>
            <a:gdLst/>
            <a:ahLst/>
            <a:cxnLst>
              <a:cxn ang="0">
                <a:pos x="141" y="0"/>
              </a:cxn>
              <a:cxn ang="0">
                <a:pos x="164" y="114"/>
              </a:cxn>
              <a:cxn ang="0">
                <a:pos x="151" y="140"/>
              </a:cxn>
              <a:cxn ang="0">
                <a:pos x="0" y="116"/>
              </a:cxn>
              <a:cxn ang="0">
                <a:pos x="47" y="319"/>
              </a:cxn>
              <a:cxn ang="0">
                <a:pos x="118" y="324"/>
              </a:cxn>
              <a:cxn ang="0">
                <a:pos x="133" y="385"/>
              </a:cxn>
              <a:cxn ang="0">
                <a:pos x="421" y="329"/>
              </a:cxn>
              <a:cxn ang="0">
                <a:pos x="630" y="329"/>
              </a:cxn>
              <a:cxn ang="0">
                <a:pos x="630" y="3"/>
              </a:cxn>
              <a:cxn ang="0">
                <a:pos x="141" y="0"/>
              </a:cxn>
            </a:cxnLst>
            <a:rect l="0" t="0" r="r" b="b"/>
            <a:pathLst>
              <a:path w="631" h="386">
                <a:moveTo>
                  <a:pt x="141" y="0"/>
                </a:moveTo>
                <a:lnTo>
                  <a:pt x="164" y="114"/>
                </a:lnTo>
                <a:lnTo>
                  <a:pt x="151" y="140"/>
                </a:lnTo>
                <a:lnTo>
                  <a:pt x="0" y="116"/>
                </a:lnTo>
                <a:lnTo>
                  <a:pt x="47" y="319"/>
                </a:lnTo>
                <a:lnTo>
                  <a:pt x="118" y="324"/>
                </a:lnTo>
                <a:lnTo>
                  <a:pt x="133" y="385"/>
                </a:lnTo>
                <a:lnTo>
                  <a:pt x="421" y="329"/>
                </a:lnTo>
                <a:lnTo>
                  <a:pt x="630" y="329"/>
                </a:lnTo>
                <a:lnTo>
                  <a:pt x="630" y="3"/>
                </a:lnTo>
                <a:lnTo>
                  <a:pt x="141"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56" name="Freeform 118"/>
          <p:cNvSpPr>
            <a:spLocks/>
          </p:cNvSpPr>
          <p:nvPr/>
        </p:nvSpPr>
        <p:spPr bwMode="auto">
          <a:xfrm>
            <a:off x="1455738" y="2600325"/>
            <a:ext cx="982662" cy="654050"/>
          </a:xfrm>
          <a:custGeom>
            <a:avLst/>
            <a:gdLst/>
            <a:ahLst/>
            <a:cxnLst>
              <a:cxn ang="0">
                <a:pos x="42" y="0"/>
              </a:cxn>
              <a:cxn ang="0">
                <a:pos x="116" y="3"/>
              </a:cxn>
              <a:cxn ang="0">
                <a:pos x="133" y="66"/>
              </a:cxn>
              <a:cxn ang="0">
                <a:pos x="412" y="10"/>
              </a:cxn>
              <a:cxn ang="0">
                <a:pos x="626" y="10"/>
              </a:cxn>
              <a:cxn ang="0">
                <a:pos x="658" y="61"/>
              </a:cxn>
              <a:cxn ang="0">
                <a:pos x="613" y="245"/>
              </a:cxn>
              <a:cxn ang="0">
                <a:pos x="642" y="253"/>
              </a:cxn>
              <a:cxn ang="0">
                <a:pos x="642" y="492"/>
              </a:cxn>
              <a:cxn ang="0">
                <a:pos x="18" y="492"/>
              </a:cxn>
              <a:cxn ang="0">
                <a:pos x="0" y="386"/>
              </a:cxn>
              <a:cxn ang="0">
                <a:pos x="42" y="0"/>
              </a:cxn>
            </a:cxnLst>
            <a:rect l="0" t="0" r="r" b="b"/>
            <a:pathLst>
              <a:path w="659" h="493">
                <a:moveTo>
                  <a:pt x="42" y="0"/>
                </a:moveTo>
                <a:lnTo>
                  <a:pt x="116" y="3"/>
                </a:lnTo>
                <a:lnTo>
                  <a:pt x="133" y="66"/>
                </a:lnTo>
                <a:lnTo>
                  <a:pt x="412" y="10"/>
                </a:lnTo>
                <a:lnTo>
                  <a:pt x="626" y="10"/>
                </a:lnTo>
                <a:lnTo>
                  <a:pt x="658" y="61"/>
                </a:lnTo>
                <a:lnTo>
                  <a:pt x="613" y="245"/>
                </a:lnTo>
                <a:lnTo>
                  <a:pt x="642" y="253"/>
                </a:lnTo>
                <a:lnTo>
                  <a:pt x="642" y="492"/>
                </a:lnTo>
                <a:lnTo>
                  <a:pt x="18" y="492"/>
                </a:lnTo>
                <a:lnTo>
                  <a:pt x="0" y="386"/>
                </a:lnTo>
                <a:lnTo>
                  <a:pt x="42"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57" name="Freeform 119"/>
          <p:cNvSpPr>
            <a:spLocks/>
          </p:cNvSpPr>
          <p:nvPr/>
        </p:nvSpPr>
        <p:spPr bwMode="auto">
          <a:xfrm>
            <a:off x="2365375" y="2176463"/>
            <a:ext cx="812800" cy="1077912"/>
          </a:xfrm>
          <a:custGeom>
            <a:avLst/>
            <a:gdLst/>
            <a:ahLst/>
            <a:cxnLst>
              <a:cxn ang="0">
                <a:pos x="16" y="0"/>
              </a:cxn>
              <a:cxn ang="0">
                <a:pos x="110" y="0"/>
              </a:cxn>
              <a:cxn ang="0">
                <a:pos x="110" y="134"/>
              </a:cxn>
              <a:cxn ang="0">
                <a:pos x="269" y="301"/>
              </a:cxn>
              <a:cxn ang="0">
                <a:pos x="237" y="375"/>
              </a:cxn>
              <a:cxn ang="0">
                <a:pos x="250" y="409"/>
              </a:cxn>
              <a:cxn ang="0">
                <a:pos x="309" y="388"/>
              </a:cxn>
              <a:cxn ang="0">
                <a:pos x="393" y="534"/>
              </a:cxn>
              <a:cxn ang="0">
                <a:pos x="544" y="486"/>
              </a:cxn>
              <a:cxn ang="0">
                <a:pos x="544" y="812"/>
              </a:cxn>
              <a:cxn ang="0">
                <a:pos x="277" y="812"/>
              </a:cxn>
              <a:cxn ang="0">
                <a:pos x="32" y="812"/>
              </a:cxn>
              <a:cxn ang="0">
                <a:pos x="32" y="573"/>
              </a:cxn>
              <a:cxn ang="0">
                <a:pos x="0" y="568"/>
              </a:cxn>
              <a:cxn ang="0">
                <a:pos x="47" y="383"/>
              </a:cxn>
              <a:cxn ang="0">
                <a:pos x="16" y="327"/>
              </a:cxn>
              <a:cxn ang="0">
                <a:pos x="16" y="0"/>
              </a:cxn>
            </a:cxnLst>
            <a:rect l="0" t="0" r="r" b="b"/>
            <a:pathLst>
              <a:path w="545" h="813">
                <a:moveTo>
                  <a:pt x="16" y="0"/>
                </a:moveTo>
                <a:lnTo>
                  <a:pt x="110" y="0"/>
                </a:lnTo>
                <a:lnTo>
                  <a:pt x="110" y="134"/>
                </a:lnTo>
                <a:lnTo>
                  <a:pt x="269" y="301"/>
                </a:lnTo>
                <a:lnTo>
                  <a:pt x="237" y="375"/>
                </a:lnTo>
                <a:lnTo>
                  <a:pt x="250" y="409"/>
                </a:lnTo>
                <a:lnTo>
                  <a:pt x="309" y="388"/>
                </a:lnTo>
                <a:lnTo>
                  <a:pt x="393" y="534"/>
                </a:lnTo>
                <a:lnTo>
                  <a:pt x="544" y="486"/>
                </a:lnTo>
                <a:lnTo>
                  <a:pt x="544" y="812"/>
                </a:lnTo>
                <a:lnTo>
                  <a:pt x="277" y="812"/>
                </a:lnTo>
                <a:lnTo>
                  <a:pt x="32" y="812"/>
                </a:lnTo>
                <a:lnTo>
                  <a:pt x="32" y="573"/>
                </a:lnTo>
                <a:lnTo>
                  <a:pt x="0" y="568"/>
                </a:lnTo>
                <a:lnTo>
                  <a:pt x="47" y="383"/>
                </a:lnTo>
                <a:lnTo>
                  <a:pt x="16" y="327"/>
                </a:lnTo>
                <a:lnTo>
                  <a:pt x="16"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58" name="Freeform 120"/>
          <p:cNvSpPr>
            <a:spLocks/>
          </p:cNvSpPr>
          <p:nvPr/>
        </p:nvSpPr>
        <p:spPr bwMode="auto">
          <a:xfrm>
            <a:off x="2028825" y="3255963"/>
            <a:ext cx="757238" cy="1068387"/>
          </a:xfrm>
          <a:custGeom>
            <a:avLst/>
            <a:gdLst/>
            <a:ahLst/>
            <a:cxnLst>
              <a:cxn ang="0">
                <a:pos x="0" y="0"/>
              </a:cxn>
              <a:cxn ang="0">
                <a:pos x="507" y="0"/>
              </a:cxn>
              <a:cxn ang="0">
                <a:pos x="507" y="549"/>
              </a:cxn>
              <a:cxn ang="0">
                <a:pos x="507" y="671"/>
              </a:cxn>
              <a:cxn ang="0">
                <a:pos x="451" y="659"/>
              </a:cxn>
              <a:cxn ang="0">
                <a:pos x="477" y="806"/>
              </a:cxn>
              <a:cxn ang="0">
                <a:pos x="0" y="340"/>
              </a:cxn>
              <a:cxn ang="0">
                <a:pos x="0" y="0"/>
              </a:cxn>
            </a:cxnLst>
            <a:rect l="0" t="0" r="r" b="b"/>
            <a:pathLst>
              <a:path w="508" h="807">
                <a:moveTo>
                  <a:pt x="0" y="0"/>
                </a:moveTo>
                <a:lnTo>
                  <a:pt x="507" y="0"/>
                </a:lnTo>
                <a:lnTo>
                  <a:pt x="507" y="549"/>
                </a:lnTo>
                <a:lnTo>
                  <a:pt x="507" y="671"/>
                </a:lnTo>
                <a:lnTo>
                  <a:pt x="451" y="659"/>
                </a:lnTo>
                <a:lnTo>
                  <a:pt x="477" y="806"/>
                </a:lnTo>
                <a:lnTo>
                  <a:pt x="0" y="34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59" name="Freeform 121"/>
          <p:cNvSpPr>
            <a:spLocks/>
          </p:cNvSpPr>
          <p:nvPr/>
        </p:nvSpPr>
        <p:spPr bwMode="auto">
          <a:xfrm>
            <a:off x="2708275" y="3984625"/>
            <a:ext cx="738188" cy="830263"/>
          </a:xfrm>
          <a:custGeom>
            <a:avLst/>
            <a:gdLst/>
            <a:ahLst/>
            <a:cxnLst>
              <a:cxn ang="0">
                <a:pos x="54" y="0"/>
              </a:cxn>
              <a:cxn ang="0">
                <a:pos x="494" y="0"/>
              </a:cxn>
              <a:cxn ang="0">
                <a:pos x="494" y="625"/>
              </a:cxn>
              <a:cxn ang="0">
                <a:pos x="341" y="625"/>
              </a:cxn>
              <a:cxn ang="0">
                <a:pos x="48" y="487"/>
              </a:cxn>
              <a:cxn ang="0">
                <a:pos x="48" y="443"/>
              </a:cxn>
              <a:cxn ang="0">
                <a:pos x="67" y="309"/>
              </a:cxn>
              <a:cxn ang="0">
                <a:pos x="21" y="247"/>
              </a:cxn>
              <a:cxn ang="0">
                <a:pos x="0" y="107"/>
              </a:cxn>
              <a:cxn ang="0">
                <a:pos x="54" y="120"/>
              </a:cxn>
              <a:cxn ang="0">
                <a:pos x="54" y="0"/>
              </a:cxn>
            </a:cxnLst>
            <a:rect l="0" t="0" r="r" b="b"/>
            <a:pathLst>
              <a:path w="495" h="626">
                <a:moveTo>
                  <a:pt x="54" y="0"/>
                </a:moveTo>
                <a:lnTo>
                  <a:pt x="494" y="0"/>
                </a:lnTo>
                <a:lnTo>
                  <a:pt x="494" y="625"/>
                </a:lnTo>
                <a:lnTo>
                  <a:pt x="341" y="625"/>
                </a:lnTo>
                <a:lnTo>
                  <a:pt x="48" y="487"/>
                </a:lnTo>
                <a:lnTo>
                  <a:pt x="48" y="443"/>
                </a:lnTo>
                <a:lnTo>
                  <a:pt x="67" y="309"/>
                </a:lnTo>
                <a:lnTo>
                  <a:pt x="21" y="247"/>
                </a:lnTo>
                <a:lnTo>
                  <a:pt x="0" y="107"/>
                </a:lnTo>
                <a:lnTo>
                  <a:pt x="54" y="120"/>
                </a:lnTo>
                <a:lnTo>
                  <a:pt x="54"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60" name="Freeform 122"/>
          <p:cNvSpPr>
            <a:spLocks/>
          </p:cNvSpPr>
          <p:nvPr/>
        </p:nvSpPr>
        <p:spPr bwMode="auto">
          <a:xfrm>
            <a:off x="1449388" y="3251200"/>
            <a:ext cx="1357312" cy="1325563"/>
          </a:xfrm>
          <a:custGeom>
            <a:avLst/>
            <a:gdLst/>
            <a:ahLst/>
            <a:cxnLst>
              <a:cxn ang="0">
                <a:pos x="21" y="0"/>
              </a:cxn>
              <a:cxn ang="0">
                <a:pos x="391" y="0"/>
              </a:cxn>
              <a:cxn ang="0">
                <a:pos x="391" y="341"/>
              </a:cxn>
              <a:cxn ang="0">
                <a:pos x="867" y="810"/>
              </a:cxn>
              <a:cxn ang="0">
                <a:pos x="909" y="864"/>
              </a:cxn>
              <a:cxn ang="0">
                <a:pos x="888" y="1000"/>
              </a:cxn>
              <a:cxn ang="0">
                <a:pos x="649" y="1000"/>
              </a:cxn>
              <a:cxn ang="0">
                <a:pos x="438" y="832"/>
              </a:cxn>
              <a:cxn ang="0">
                <a:pos x="363" y="832"/>
              </a:cxn>
              <a:cxn ang="0">
                <a:pos x="184" y="518"/>
              </a:cxn>
              <a:cxn ang="0">
                <a:pos x="58" y="325"/>
              </a:cxn>
              <a:cxn ang="0">
                <a:pos x="73" y="251"/>
              </a:cxn>
              <a:cxn ang="0">
                <a:pos x="0" y="153"/>
              </a:cxn>
              <a:cxn ang="0">
                <a:pos x="21" y="0"/>
              </a:cxn>
            </a:cxnLst>
            <a:rect l="0" t="0" r="r" b="b"/>
            <a:pathLst>
              <a:path w="910" h="1001">
                <a:moveTo>
                  <a:pt x="21" y="0"/>
                </a:moveTo>
                <a:lnTo>
                  <a:pt x="391" y="0"/>
                </a:lnTo>
                <a:lnTo>
                  <a:pt x="391" y="341"/>
                </a:lnTo>
                <a:lnTo>
                  <a:pt x="867" y="810"/>
                </a:lnTo>
                <a:lnTo>
                  <a:pt x="909" y="864"/>
                </a:lnTo>
                <a:lnTo>
                  <a:pt x="888" y="1000"/>
                </a:lnTo>
                <a:lnTo>
                  <a:pt x="649" y="1000"/>
                </a:lnTo>
                <a:lnTo>
                  <a:pt x="438" y="832"/>
                </a:lnTo>
                <a:lnTo>
                  <a:pt x="363" y="832"/>
                </a:lnTo>
                <a:lnTo>
                  <a:pt x="184" y="518"/>
                </a:lnTo>
                <a:lnTo>
                  <a:pt x="58" y="325"/>
                </a:lnTo>
                <a:lnTo>
                  <a:pt x="73" y="251"/>
                </a:lnTo>
                <a:lnTo>
                  <a:pt x="0" y="153"/>
                </a:lnTo>
                <a:lnTo>
                  <a:pt x="21"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61" name="Freeform 123"/>
          <p:cNvSpPr>
            <a:spLocks/>
          </p:cNvSpPr>
          <p:nvPr/>
        </p:nvSpPr>
        <p:spPr bwMode="auto">
          <a:xfrm>
            <a:off x="3170238" y="2781300"/>
            <a:ext cx="923925" cy="614363"/>
          </a:xfrm>
          <a:custGeom>
            <a:avLst/>
            <a:gdLst/>
            <a:ahLst/>
            <a:cxnLst>
              <a:cxn ang="0">
                <a:pos x="0" y="0"/>
              </a:cxn>
              <a:cxn ang="0">
                <a:pos x="619" y="0"/>
              </a:cxn>
              <a:cxn ang="0">
                <a:pos x="619" y="463"/>
              </a:cxn>
              <a:cxn ang="0">
                <a:pos x="0" y="463"/>
              </a:cxn>
              <a:cxn ang="0">
                <a:pos x="0" y="0"/>
              </a:cxn>
            </a:cxnLst>
            <a:rect l="0" t="0" r="r" b="b"/>
            <a:pathLst>
              <a:path w="620" h="464">
                <a:moveTo>
                  <a:pt x="0" y="0"/>
                </a:moveTo>
                <a:lnTo>
                  <a:pt x="619" y="0"/>
                </a:lnTo>
                <a:lnTo>
                  <a:pt x="619" y="463"/>
                </a:lnTo>
                <a:lnTo>
                  <a:pt x="0" y="463"/>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162" name="AutoShape 124"/>
          <p:cNvSpPr>
            <a:spLocks noChangeArrowheads="1"/>
          </p:cNvSpPr>
          <p:nvPr/>
        </p:nvSpPr>
        <p:spPr bwMode="auto">
          <a:xfrm>
            <a:off x="1460500" y="3552825"/>
            <a:ext cx="203200" cy="177800"/>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163" name="AutoShape 125"/>
          <p:cNvSpPr>
            <a:spLocks noChangeArrowheads="1"/>
          </p:cNvSpPr>
          <p:nvPr/>
        </p:nvSpPr>
        <p:spPr bwMode="auto">
          <a:xfrm>
            <a:off x="1741488" y="3656013"/>
            <a:ext cx="204787" cy="176212"/>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164" name="AutoShape 126"/>
          <p:cNvSpPr>
            <a:spLocks noChangeArrowheads="1"/>
          </p:cNvSpPr>
          <p:nvPr/>
        </p:nvSpPr>
        <p:spPr bwMode="auto">
          <a:xfrm>
            <a:off x="6161088" y="3201988"/>
            <a:ext cx="204787" cy="177800"/>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165" name="AutoShape 127"/>
          <p:cNvSpPr>
            <a:spLocks noChangeArrowheads="1"/>
          </p:cNvSpPr>
          <p:nvPr/>
        </p:nvSpPr>
        <p:spPr bwMode="auto">
          <a:xfrm>
            <a:off x="5976938" y="3246438"/>
            <a:ext cx="171450" cy="150812"/>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166" name="AutoShape 128"/>
          <p:cNvSpPr>
            <a:spLocks noChangeArrowheads="1"/>
          </p:cNvSpPr>
          <p:nvPr/>
        </p:nvSpPr>
        <p:spPr bwMode="auto">
          <a:xfrm>
            <a:off x="1552575" y="3735388"/>
            <a:ext cx="227013" cy="201612"/>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167" name="AutoShape 129"/>
          <p:cNvSpPr>
            <a:spLocks noChangeArrowheads="1"/>
          </p:cNvSpPr>
          <p:nvPr/>
        </p:nvSpPr>
        <p:spPr bwMode="auto">
          <a:xfrm>
            <a:off x="2341563" y="4256088"/>
            <a:ext cx="228600" cy="201612"/>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168" name="AutoShape 130"/>
          <p:cNvSpPr>
            <a:spLocks noChangeArrowheads="1"/>
          </p:cNvSpPr>
          <p:nvPr/>
        </p:nvSpPr>
        <p:spPr bwMode="auto">
          <a:xfrm>
            <a:off x="3668713" y="4146550"/>
            <a:ext cx="227012" cy="200025"/>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169" name="AutoShape 131"/>
          <p:cNvSpPr>
            <a:spLocks noChangeArrowheads="1"/>
          </p:cNvSpPr>
          <p:nvPr/>
        </p:nvSpPr>
        <p:spPr bwMode="auto">
          <a:xfrm>
            <a:off x="6043613" y="3303588"/>
            <a:ext cx="228600" cy="200025"/>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170" name="AutoShape 132"/>
          <p:cNvSpPr>
            <a:spLocks noChangeArrowheads="1"/>
          </p:cNvSpPr>
          <p:nvPr/>
        </p:nvSpPr>
        <p:spPr bwMode="auto">
          <a:xfrm>
            <a:off x="5902325" y="3467100"/>
            <a:ext cx="228600" cy="200025"/>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171" name="Oval 133"/>
          <p:cNvSpPr>
            <a:spLocks noChangeArrowheads="1"/>
          </p:cNvSpPr>
          <p:nvPr/>
        </p:nvSpPr>
        <p:spPr bwMode="auto">
          <a:xfrm>
            <a:off x="6424613" y="3141663"/>
            <a:ext cx="3651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72" name="Oval 134"/>
          <p:cNvSpPr>
            <a:spLocks noChangeArrowheads="1"/>
          </p:cNvSpPr>
          <p:nvPr/>
        </p:nvSpPr>
        <p:spPr bwMode="auto">
          <a:xfrm>
            <a:off x="6519863" y="3146425"/>
            <a:ext cx="238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73" name="Oval 135"/>
          <p:cNvSpPr>
            <a:spLocks noChangeArrowheads="1"/>
          </p:cNvSpPr>
          <p:nvPr/>
        </p:nvSpPr>
        <p:spPr bwMode="auto">
          <a:xfrm>
            <a:off x="6764338" y="3187700"/>
            <a:ext cx="30162" cy="26988"/>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74" name="Oval 136"/>
          <p:cNvSpPr>
            <a:spLocks noChangeArrowheads="1"/>
          </p:cNvSpPr>
          <p:nvPr/>
        </p:nvSpPr>
        <p:spPr bwMode="auto">
          <a:xfrm>
            <a:off x="6454775" y="3078163"/>
            <a:ext cx="36513"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75" name="Oval 137"/>
          <p:cNvSpPr>
            <a:spLocks noChangeArrowheads="1"/>
          </p:cNvSpPr>
          <p:nvPr/>
        </p:nvSpPr>
        <p:spPr bwMode="auto">
          <a:xfrm>
            <a:off x="6564313" y="322421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76" name="Oval 138"/>
          <p:cNvSpPr>
            <a:spLocks noChangeArrowheads="1"/>
          </p:cNvSpPr>
          <p:nvPr/>
        </p:nvSpPr>
        <p:spPr bwMode="auto">
          <a:xfrm>
            <a:off x="6745288" y="3255963"/>
            <a:ext cx="3651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77" name="Oval 139"/>
          <p:cNvSpPr>
            <a:spLocks noChangeArrowheads="1"/>
          </p:cNvSpPr>
          <p:nvPr/>
        </p:nvSpPr>
        <p:spPr bwMode="auto">
          <a:xfrm>
            <a:off x="6657975" y="3141663"/>
            <a:ext cx="33338"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78" name="Oval 140"/>
          <p:cNvSpPr>
            <a:spLocks noChangeArrowheads="1"/>
          </p:cNvSpPr>
          <p:nvPr/>
        </p:nvSpPr>
        <p:spPr bwMode="auto">
          <a:xfrm>
            <a:off x="6681788" y="3203575"/>
            <a:ext cx="33337"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79" name="Oval 141"/>
          <p:cNvSpPr>
            <a:spLocks noChangeArrowheads="1"/>
          </p:cNvSpPr>
          <p:nvPr/>
        </p:nvSpPr>
        <p:spPr bwMode="auto">
          <a:xfrm>
            <a:off x="6751638" y="3141663"/>
            <a:ext cx="3651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80" name="Oval 142"/>
          <p:cNvSpPr>
            <a:spLocks noChangeArrowheads="1"/>
          </p:cNvSpPr>
          <p:nvPr/>
        </p:nvSpPr>
        <p:spPr bwMode="auto">
          <a:xfrm>
            <a:off x="6669088" y="3263900"/>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81" name="Oval 143"/>
          <p:cNvSpPr>
            <a:spLocks noChangeArrowheads="1"/>
          </p:cNvSpPr>
          <p:nvPr/>
        </p:nvSpPr>
        <p:spPr bwMode="auto">
          <a:xfrm>
            <a:off x="5434013" y="3286125"/>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82" name="Oval 144"/>
          <p:cNvSpPr>
            <a:spLocks noChangeArrowheads="1"/>
          </p:cNvSpPr>
          <p:nvPr/>
        </p:nvSpPr>
        <p:spPr bwMode="auto">
          <a:xfrm>
            <a:off x="5457825" y="322421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83" name="Oval 145"/>
          <p:cNvSpPr>
            <a:spLocks noChangeArrowheads="1"/>
          </p:cNvSpPr>
          <p:nvPr/>
        </p:nvSpPr>
        <p:spPr bwMode="auto">
          <a:xfrm>
            <a:off x="5529263" y="3286125"/>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84" name="Oval 146"/>
          <p:cNvSpPr>
            <a:spLocks noChangeArrowheads="1"/>
          </p:cNvSpPr>
          <p:nvPr/>
        </p:nvSpPr>
        <p:spPr bwMode="auto">
          <a:xfrm>
            <a:off x="6423025" y="3430588"/>
            <a:ext cx="36513"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85" name="Oval 147"/>
          <p:cNvSpPr>
            <a:spLocks noChangeArrowheads="1"/>
          </p:cNvSpPr>
          <p:nvPr/>
        </p:nvSpPr>
        <p:spPr bwMode="auto">
          <a:xfrm>
            <a:off x="6492875" y="353218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86" name="Oval 148"/>
          <p:cNvSpPr>
            <a:spLocks noChangeArrowheads="1"/>
          </p:cNvSpPr>
          <p:nvPr/>
        </p:nvSpPr>
        <p:spPr bwMode="auto">
          <a:xfrm>
            <a:off x="6375400" y="3695700"/>
            <a:ext cx="36513" cy="33338"/>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87" name="Oval 149"/>
          <p:cNvSpPr>
            <a:spLocks noChangeArrowheads="1"/>
          </p:cNvSpPr>
          <p:nvPr/>
        </p:nvSpPr>
        <p:spPr bwMode="auto">
          <a:xfrm>
            <a:off x="6423025" y="3614738"/>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88" name="Oval 150"/>
          <p:cNvSpPr>
            <a:spLocks noChangeArrowheads="1"/>
          </p:cNvSpPr>
          <p:nvPr/>
        </p:nvSpPr>
        <p:spPr bwMode="auto">
          <a:xfrm>
            <a:off x="6364288" y="3532188"/>
            <a:ext cx="238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89" name="Oval 151"/>
          <p:cNvSpPr>
            <a:spLocks noChangeArrowheads="1"/>
          </p:cNvSpPr>
          <p:nvPr/>
        </p:nvSpPr>
        <p:spPr bwMode="auto">
          <a:xfrm>
            <a:off x="8655050" y="2586038"/>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190" name="Oval 152"/>
          <p:cNvSpPr>
            <a:spLocks noChangeArrowheads="1"/>
          </p:cNvSpPr>
          <p:nvPr/>
        </p:nvSpPr>
        <p:spPr bwMode="auto">
          <a:xfrm>
            <a:off x="8728075" y="270986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191" name="Oval 153"/>
          <p:cNvSpPr>
            <a:spLocks noChangeArrowheads="1"/>
          </p:cNvSpPr>
          <p:nvPr/>
        </p:nvSpPr>
        <p:spPr bwMode="auto">
          <a:xfrm>
            <a:off x="8585200" y="2740025"/>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192" name="Oval 154"/>
          <p:cNvSpPr>
            <a:spLocks noChangeArrowheads="1"/>
          </p:cNvSpPr>
          <p:nvPr/>
        </p:nvSpPr>
        <p:spPr bwMode="auto">
          <a:xfrm>
            <a:off x="8350250" y="29559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193" name="Oval 155"/>
          <p:cNvSpPr>
            <a:spLocks noChangeArrowheads="1"/>
          </p:cNvSpPr>
          <p:nvPr/>
        </p:nvSpPr>
        <p:spPr bwMode="auto">
          <a:xfrm>
            <a:off x="8161338" y="289560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94" name="Oval 156"/>
          <p:cNvSpPr>
            <a:spLocks noChangeArrowheads="1"/>
          </p:cNvSpPr>
          <p:nvPr/>
        </p:nvSpPr>
        <p:spPr bwMode="auto">
          <a:xfrm>
            <a:off x="6867525" y="3408363"/>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195" name="Oval 157"/>
          <p:cNvSpPr>
            <a:spLocks noChangeArrowheads="1"/>
          </p:cNvSpPr>
          <p:nvPr/>
        </p:nvSpPr>
        <p:spPr bwMode="auto">
          <a:xfrm>
            <a:off x="6985000" y="3336925"/>
            <a:ext cx="36513" cy="2381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96" name="Oval 158"/>
          <p:cNvSpPr>
            <a:spLocks noChangeArrowheads="1"/>
          </p:cNvSpPr>
          <p:nvPr/>
        </p:nvSpPr>
        <p:spPr bwMode="auto">
          <a:xfrm>
            <a:off x="6945313" y="3440113"/>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197" name="Oval 159"/>
          <p:cNvSpPr>
            <a:spLocks noChangeArrowheads="1"/>
          </p:cNvSpPr>
          <p:nvPr/>
        </p:nvSpPr>
        <p:spPr bwMode="auto">
          <a:xfrm>
            <a:off x="6867525" y="3459163"/>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198" name="Oval 160"/>
          <p:cNvSpPr>
            <a:spLocks noChangeArrowheads="1"/>
          </p:cNvSpPr>
          <p:nvPr/>
        </p:nvSpPr>
        <p:spPr bwMode="auto">
          <a:xfrm>
            <a:off x="7081838" y="3368675"/>
            <a:ext cx="34925" cy="20638"/>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199" name="Oval 161"/>
          <p:cNvSpPr>
            <a:spLocks noChangeArrowheads="1"/>
          </p:cNvSpPr>
          <p:nvPr/>
        </p:nvSpPr>
        <p:spPr bwMode="auto">
          <a:xfrm>
            <a:off x="6715125" y="3659188"/>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00" name="Oval 162"/>
          <p:cNvSpPr>
            <a:spLocks noChangeArrowheads="1"/>
          </p:cNvSpPr>
          <p:nvPr/>
        </p:nvSpPr>
        <p:spPr bwMode="auto">
          <a:xfrm>
            <a:off x="6727825" y="3387725"/>
            <a:ext cx="34925" cy="20638"/>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01" name="Oval 163"/>
          <p:cNvSpPr>
            <a:spLocks noChangeArrowheads="1"/>
          </p:cNvSpPr>
          <p:nvPr/>
        </p:nvSpPr>
        <p:spPr bwMode="auto">
          <a:xfrm>
            <a:off x="6667500" y="3644900"/>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02" name="Oval 164"/>
          <p:cNvSpPr>
            <a:spLocks noChangeArrowheads="1"/>
          </p:cNvSpPr>
          <p:nvPr/>
        </p:nvSpPr>
        <p:spPr bwMode="auto">
          <a:xfrm>
            <a:off x="7127875" y="3738563"/>
            <a:ext cx="34925" cy="3651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03" name="Oval 165"/>
          <p:cNvSpPr>
            <a:spLocks noChangeArrowheads="1"/>
          </p:cNvSpPr>
          <p:nvPr/>
        </p:nvSpPr>
        <p:spPr bwMode="auto">
          <a:xfrm>
            <a:off x="6610350" y="3789363"/>
            <a:ext cx="3016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04" name="Oval 166"/>
          <p:cNvSpPr>
            <a:spLocks noChangeArrowheads="1"/>
          </p:cNvSpPr>
          <p:nvPr/>
        </p:nvSpPr>
        <p:spPr bwMode="auto">
          <a:xfrm>
            <a:off x="6727825" y="3881438"/>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05" name="Oval 167"/>
          <p:cNvSpPr>
            <a:spLocks noChangeArrowheads="1"/>
          </p:cNvSpPr>
          <p:nvPr/>
        </p:nvSpPr>
        <p:spPr bwMode="auto">
          <a:xfrm>
            <a:off x="7175500" y="412908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06" name="Oval 168"/>
          <p:cNvSpPr>
            <a:spLocks noChangeArrowheads="1"/>
          </p:cNvSpPr>
          <p:nvPr/>
        </p:nvSpPr>
        <p:spPr bwMode="auto">
          <a:xfrm>
            <a:off x="6961188" y="4335463"/>
            <a:ext cx="3651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07" name="Oval 169"/>
          <p:cNvSpPr>
            <a:spLocks noChangeArrowheads="1"/>
          </p:cNvSpPr>
          <p:nvPr/>
        </p:nvSpPr>
        <p:spPr bwMode="auto">
          <a:xfrm>
            <a:off x="7127875" y="437673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08" name="Oval 170"/>
          <p:cNvSpPr>
            <a:spLocks noChangeArrowheads="1"/>
          </p:cNvSpPr>
          <p:nvPr/>
        </p:nvSpPr>
        <p:spPr bwMode="auto">
          <a:xfrm>
            <a:off x="7199313" y="4479925"/>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09" name="Oval 171"/>
          <p:cNvSpPr>
            <a:spLocks noChangeArrowheads="1"/>
          </p:cNvSpPr>
          <p:nvPr/>
        </p:nvSpPr>
        <p:spPr bwMode="auto">
          <a:xfrm>
            <a:off x="7362825" y="429260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10" name="Oval 172"/>
          <p:cNvSpPr>
            <a:spLocks noChangeArrowheads="1"/>
          </p:cNvSpPr>
          <p:nvPr/>
        </p:nvSpPr>
        <p:spPr bwMode="auto">
          <a:xfrm>
            <a:off x="7573963" y="4149725"/>
            <a:ext cx="36512" cy="26988"/>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11" name="Oval 173"/>
          <p:cNvSpPr>
            <a:spLocks noChangeArrowheads="1"/>
          </p:cNvSpPr>
          <p:nvPr/>
        </p:nvSpPr>
        <p:spPr bwMode="auto">
          <a:xfrm>
            <a:off x="7497763" y="4273550"/>
            <a:ext cx="3016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12" name="Oval 174"/>
          <p:cNvSpPr>
            <a:spLocks noChangeArrowheads="1"/>
          </p:cNvSpPr>
          <p:nvPr/>
        </p:nvSpPr>
        <p:spPr bwMode="auto">
          <a:xfrm>
            <a:off x="7432675" y="4129088"/>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13" name="Oval 175"/>
          <p:cNvSpPr>
            <a:spLocks noChangeArrowheads="1"/>
          </p:cNvSpPr>
          <p:nvPr/>
        </p:nvSpPr>
        <p:spPr bwMode="auto">
          <a:xfrm>
            <a:off x="7258050" y="4210050"/>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14" name="Oval 176"/>
          <p:cNvSpPr>
            <a:spLocks noChangeArrowheads="1"/>
          </p:cNvSpPr>
          <p:nvPr/>
        </p:nvSpPr>
        <p:spPr bwMode="auto">
          <a:xfrm>
            <a:off x="6704013" y="459105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15" name="Oval 177"/>
          <p:cNvSpPr>
            <a:spLocks noChangeArrowheads="1"/>
          </p:cNvSpPr>
          <p:nvPr/>
        </p:nvSpPr>
        <p:spPr bwMode="auto">
          <a:xfrm>
            <a:off x="6867525" y="4570413"/>
            <a:ext cx="36513" cy="33337"/>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16" name="Oval 178"/>
          <p:cNvSpPr>
            <a:spLocks noChangeArrowheads="1"/>
          </p:cNvSpPr>
          <p:nvPr/>
        </p:nvSpPr>
        <p:spPr bwMode="auto">
          <a:xfrm>
            <a:off x="6727825" y="474503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17" name="Oval 179"/>
          <p:cNvSpPr>
            <a:spLocks noChangeArrowheads="1"/>
          </p:cNvSpPr>
          <p:nvPr/>
        </p:nvSpPr>
        <p:spPr bwMode="auto">
          <a:xfrm>
            <a:off x="6915150" y="4745038"/>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18" name="Oval 180"/>
          <p:cNvSpPr>
            <a:spLocks noChangeArrowheads="1"/>
          </p:cNvSpPr>
          <p:nvPr/>
        </p:nvSpPr>
        <p:spPr bwMode="auto">
          <a:xfrm>
            <a:off x="6704013" y="443706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19" name="Oval 181"/>
          <p:cNvSpPr>
            <a:spLocks noChangeArrowheads="1"/>
          </p:cNvSpPr>
          <p:nvPr/>
        </p:nvSpPr>
        <p:spPr bwMode="auto">
          <a:xfrm>
            <a:off x="7199313" y="5445125"/>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20" name="Oval 182"/>
          <p:cNvSpPr>
            <a:spLocks noChangeArrowheads="1"/>
          </p:cNvSpPr>
          <p:nvPr/>
        </p:nvSpPr>
        <p:spPr bwMode="auto">
          <a:xfrm>
            <a:off x="7151688" y="5362575"/>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21" name="Oval 183"/>
          <p:cNvSpPr>
            <a:spLocks noChangeArrowheads="1"/>
          </p:cNvSpPr>
          <p:nvPr/>
        </p:nvSpPr>
        <p:spPr bwMode="auto">
          <a:xfrm>
            <a:off x="6938963" y="5075238"/>
            <a:ext cx="3651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22" name="Oval 184"/>
          <p:cNvSpPr>
            <a:spLocks noChangeArrowheads="1"/>
          </p:cNvSpPr>
          <p:nvPr/>
        </p:nvSpPr>
        <p:spPr bwMode="auto">
          <a:xfrm>
            <a:off x="7058025" y="554831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23" name="Oval 185"/>
          <p:cNvSpPr>
            <a:spLocks noChangeArrowheads="1"/>
          </p:cNvSpPr>
          <p:nvPr/>
        </p:nvSpPr>
        <p:spPr bwMode="auto">
          <a:xfrm>
            <a:off x="6915150" y="5240338"/>
            <a:ext cx="36513"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24" name="Oval 186"/>
          <p:cNvSpPr>
            <a:spLocks noChangeArrowheads="1"/>
          </p:cNvSpPr>
          <p:nvPr/>
        </p:nvSpPr>
        <p:spPr bwMode="auto">
          <a:xfrm>
            <a:off x="6280150" y="4519613"/>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25" name="Oval 187"/>
          <p:cNvSpPr>
            <a:spLocks noChangeArrowheads="1"/>
          </p:cNvSpPr>
          <p:nvPr/>
        </p:nvSpPr>
        <p:spPr bwMode="auto">
          <a:xfrm>
            <a:off x="6423025" y="4622800"/>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26" name="Oval 188"/>
          <p:cNvSpPr>
            <a:spLocks noChangeArrowheads="1"/>
          </p:cNvSpPr>
          <p:nvPr/>
        </p:nvSpPr>
        <p:spPr bwMode="auto">
          <a:xfrm>
            <a:off x="6234113" y="4684713"/>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27" name="Oval 189"/>
          <p:cNvSpPr>
            <a:spLocks noChangeArrowheads="1"/>
          </p:cNvSpPr>
          <p:nvPr/>
        </p:nvSpPr>
        <p:spPr bwMode="auto">
          <a:xfrm>
            <a:off x="6399213" y="4416425"/>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28" name="Oval 190"/>
          <p:cNvSpPr>
            <a:spLocks noChangeArrowheads="1"/>
          </p:cNvSpPr>
          <p:nvPr/>
        </p:nvSpPr>
        <p:spPr bwMode="auto">
          <a:xfrm>
            <a:off x="5881688" y="287337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29" name="Oval 191"/>
          <p:cNvSpPr>
            <a:spLocks noChangeArrowheads="1"/>
          </p:cNvSpPr>
          <p:nvPr/>
        </p:nvSpPr>
        <p:spPr bwMode="auto">
          <a:xfrm>
            <a:off x="6021388" y="2998788"/>
            <a:ext cx="3016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30" name="Oval 192"/>
          <p:cNvSpPr>
            <a:spLocks noChangeArrowheads="1"/>
          </p:cNvSpPr>
          <p:nvPr/>
        </p:nvSpPr>
        <p:spPr bwMode="auto">
          <a:xfrm>
            <a:off x="3059113" y="4313238"/>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31" name="Oval 193"/>
          <p:cNvSpPr>
            <a:spLocks noChangeArrowheads="1"/>
          </p:cNvSpPr>
          <p:nvPr/>
        </p:nvSpPr>
        <p:spPr bwMode="auto">
          <a:xfrm>
            <a:off x="3176588" y="44164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32" name="Oval 194"/>
          <p:cNvSpPr>
            <a:spLocks noChangeArrowheads="1"/>
          </p:cNvSpPr>
          <p:nvPr/>
        </p:nvSpPr>
        <p:spPr bwMode="auto">
          <a:xfrm>
            <a:off x="2965450" y="3532188"/>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33" name="Oval 195"/>
          <p:cNvSpPr>
            <a:spLocks noChangeArrowheads="1"/>
          </p:cNvSpPr>
          <p:nvPr/>
        </p:nvSpPr>
        <p:spPr bwMode="auto">
          <a:xfrm>
            <a:off x="3106738" y="3573463"/>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34" name="Oval 196"/>
          <p:cNvSpPr>
            <a:spLocks noChangeArrowheads="1"/>
          </p:cNvSpPr>
          <p:nvPr/>
        </p:nvSpPr>
        <p:spPr bwMode="auto">
          <a:xfrm>
            <a:off x="3154363" y="3695700"/>
            <a:ext cx="36512" cy="33338"/>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35" name="Oval 197"/>
          <p:cNvSpPr>
            <a:spLocks noChangeArrowheads="1"/>
          </p:cNvSpPr>
          <p:nvPr/>
        </p:nvSpPr>
        <p:spPr bwMode="auto">
          <a:xfrm>
            <a:off x="2989263" y="3695700"/>
            <a:ext cx="36512" cy="33338"/>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36" name="Oval 198"/>
          <p:cNvSpPr>
            <a:spLocks noChangeArrowheads="1"/>
          </p:cNvSpPr>
          <p:nvPr/>
        </p:nvSpPr>
        <p:spPr bwMode="auto">
          <a:xfrm>
            <a:off x="3811588" y="445770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37" name="Oval 199"/>
          <p:cNvSpPr>
            <a:spLocks noChangeArrowheads="1"/>
          </p:cNvSpPr>
          <p:nvPr/>
        </p:nvSpPr>
        <p:spPr bwMode="auto">
          <a:xfrm>
            <a:off x="3930650" y="410845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38" name="Oval 200"/>
          <p:cNvSpPr>
            <a:spLocks noChangeArrowheads="1"/>
          </p:cNvSpPr>
          <p:nvPr/>
        </p:nvSpPr>
        <p:spPr bwMode="auto">
          <a:xfrm>
            <a:off x="3835400" y="373856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39" name="Oval 201"/>
          <p:cNvSpPr>
            <a:spLocks noChangeArrowheads="1"/>
          </p:cNvSpPr>
          <p:nvPr/>
        </p:nvSpPr>
        <p:spPr bwMode="auto">
          <a:xfrm>
            <a:off x="3835400" y="3552825"/>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40" name="Oval 202"/>
          <p:cNvSpPr>
            <a:spLocks noChangeArrowheads="1"/>
          </p:cNvSpPr>
          <p:nvPr/>
        </p:nvSpPr>
        <p:spPr bwMode="auto">
          <a:xfrm>
            <a:off x="3954463" y="3794125"/>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41" name="Oval 203"/>
          <p:cNvSpPr>
            <a:spLocks noChangeArrowheads="1"/>
          </p:cNvSpPr>
          <p:nvPr/>
        </p:nvSpPr>
        <p:spPr bwMode="auto">
          <a:xfrm>
            <a:off x="4121150" y="3663950"/>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42" name="Oval 204"/>
          <p:cNvSpPr>
            <a:spLocks noChangeArrowheads="1"/>
          </p:cNvSpPr>
          <p:nvPr/>
        </p:nvSpPr>
        <p:spPr bwMode="auto">
          <a:xfrm>
            <a:off x="3578225" y="3614738"/>
            <a:ext cx="36513" cy="22225"/>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43" name="Oval 205"/>
          <p:cNvSpPr>
            <a:spLocks noChangeArrowheads="1"/>
          </p:cNvSpPr>
          <p:nvPr/>
        </p:nvSpPr>
        <p:spPr bwMode="auto">
          <a:xfrm>
            <a:off x="3954463" y="351155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44" name="Oval 206"/>
          <p:cNvSpPr>
            <a:spLocks noChangeArrowheads="1"/>
          </p:cNvSpPr>
          <p:nvPr/>
        </p:nvSpPr>
        <p:spPr bwMode="auto">
          <a:xfrm>
            <a:off x="1598613" y="2832100"/>
            <a:ext cx="38100"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45" name="Oval 207"/>
          <p:cNvSpPr>
            <a:spLocks noChangeArrowheads="1"/>
          </p:cNvSpPr>
          <p:nvPr/>
        </p:nvSpPr>
        <p:spPr bwMode="auto">
          <a:xfrm>
            <a:off x="1979613" y="2771775"/>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46" name="Oval 208"/>
          <p:cNvSpPr>
            <a:spLocks noChangeArrowheads="1"/>
          </p:cNvSpPr>
          <p:nvPr/>
        </p:nvSpPr>
        <p:spPr bwMode="auto">
          <a:xfrm>
            <a:off x="1789113" y="3135313"/>
            <a:ext cx="36512" cy="3651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47" name="Oval 209"/>
          <p:cNvSpPr>
            <a:spLocks noChangeArrowheads="1"/>
          </p:cNvSpPr>
          <p:nvPr/>
        </p:nvSpPr>
        <p:spPr bwMode="auto">
          <a:xfrm>
            <a:off x="1531938" y="2998788"/>
            <a:ext cx="3651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48" name="Oval 210"/>
          <p:cNvSpPr>
            <a:spLocks noChangeArrowheads="1"/>
          </p:cNvSpPr>
          <p:nvPr/>
        </p:nvSpPr>
        <p:spPr bwMode="auto">
          <a:xfrm>
            <a:off x="1931988" y="2559050"/>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49" name="Oval 211"/>
          <p:cNvSpPr>
            <a:spLocks noChangeArrowheads="1"/>
          </p:cNvSpPr>
          <p:nvPr/>
        </p:nvSpPr>
        <p:spPr bwMode="auto">
          <a:xfrm>
            <a:off x="1971675" y="2371725"/>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50" name="Oval 212"/>
          <p:cNvSpPr>
            <a:spLocks noChangeArrowheads="1"/>
          </p:cNvSpPr>
          <p:nvPr/>
        </p:nvSpPr>
        <p:spPr bwMode="auto">
          <a:xfrm>
            <a:off x="2119313" y="238125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51" name="Oval 213"/>
          <p:cNvSpPr>
            <a:spLocks noChangeArrowheads="1"/>
          </p:cNvSpPr>
          <p:nvPr/>
        </p:nvSpPr>
        <p:spPr bwMode="auto">
          <a:xfrm>
            <a:off x="2946400" y="300196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52" name="Oval 214"/>
          <p:cNvSpPr>
            <a:spLocks noChangeArrowheads="1"/>
          </p:cNvSpPr>
          <p:nvPr/>
        </p:nvSpPr>
        <p:spPr bwMode="auto">
          <a:xfrm>
            <a:off x="2732088" y="287337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53" name="Oval 215"/>
          <p:cNvSpPr>
            <a:spLocks noChangeArrowheads="1"/>
          </p:cNvSpPr>
          <p:nvPr/>
        </p:nvSpPr>
        <p:spPr bwMode="auto">
          <a:xfrm>
            <a:off x="3176588" y="244157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54" name="Oval 216"/>
          <p:cNvSpPr>
            <a:spLocks noChangeArrowheads="1"/>
          </p:cNvSpPr>
          <p:nvPr/>
        </p:nvSpPr>
        <p:spPr bwMode="auto">
          <a:xfrm>
            <a:off x="5576888" y="470535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55" name="Oval 217"/>
          <p:cNvSpPr>
            <a:spLocks noChangeArrowheads="1"/>
          </p:cNvSpPr>
          <p:nvPr/>
        </p:nvSpPr>
        <p:spPr bwMode="auto">
          <a:xfrm>
            <a:off x="5434013" y="270986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56" name="Oval 218"/>
          <p:cNvSpPr>
            <a:spLocks noChangeArrowheads="1"/>
          </p:cNvSpPr>
          <p:nvPr/>
        </p:nvSpPr>
        <p:spPr bwMode="auto">
          <a:xfrm>
            <a:off x="5346700" y="3600450"/>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57" name="Oval 219"/>
          <p:cNvSpPr>
            <a:spLocks noChangeArrowheads="1"/>
          </p:cNvSpPr>
          <p:nvPr/>
        </p:nvSpPr>
        <p:spPr bwMode="auto">
          <a:xfrm>
            <a:off x="5654675" y="37052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58" name="Oval 220"/>
          <p:cNvSpPr>
            <a:spLocks noChangeArrowheads="1"/>
          </p:cNvSpPr>
          <p:nvPr/>
        </p:nvSpPr>
        <p:spPr bwMode="auto">
          <a:xfrm>
            <a:off x="4518025" y="3327400"/>
            <a:ext cx="46038"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59" name="Oval 221"/>
          <p:cNvSpPr>
            <a:spLocks noChangeArrowheads="1"/>
          </p:cNvSpPr>
          <p:nvPr/>
        </p:nvSpPr>
        <p:spPr bwMode="auto">
          <a:xfrm>
            <a:off x="5737225" y="3729038"/>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60" name="Oval 222"/>
          <p:cNvSpPr>
            <a:spLocks noChangeArrowheads="1"/>
          </p:cNvSpPr>
          <p:nvPr/>
        </p:nvSpPr>
        <p:spPr bwMode="auto">
          <a:xfrm>
            <a:off x="5505450" y="291623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61" name="Oval 223"/>
          <p:cNvSpPr>
            <a:spLocks noChangeArrowheads="1"/>
          </p:cNvSpPr>
          <p:nvPr/>
        </p:nvSpPr>
        <p:spPr bwMode="auto">
          <a:xfrm>
            <a:off x="5716588" y="3635375"/>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62" name="Oval 224"/>
          <p:cNvSpPr>
            <a:spLocks noChangeArrowheads="1"/>
          </p:cNvSpPr>
          <p:nvPr/>
        </p:nvSpPr>
        <p:spPr bwMode="auto">
          <a:xfrm>
            <a:off x="3948113" y="4284663"/>
            <a:ext cx="30162" cy="3651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63" name="Oval 225"/>
          <p:cNvSpPr>
            <a:spLocks noChangeArrowheads="1"/>
          </p:cNvSpPr>
          <p:nvPr/>
        </p:nvSpPr>
        <p:spPr bwMode="auto">
          <a:xfrm>
            <a:off x="3638550" y="4298950"/>
            <a:ext cx="3016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64" name="Oval 226"/>
          <p:cNvSpPr>
            <a:spLocks noChangeArrowheads="1"/>
          </p:cNvSpPr>
          <p:nvPr/>
        </p:nvSpPr>
        <p:spPr bwMode="auto">
          <a:xfrm>
            <a:off x="3594100" y="443230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65" name="AutoShape 227"/>
          <p:cNvSpPr>
            <a:spLocks noChangeArrowheads="1"/>
          </p:cNvSpPr>
          <p:nvPr/>
        </p:nvSpPr>
        <p:spPr bwMode="auto">
          <a:xfrm>
            <a:off x="7359650" y="3803650"/>
            <a:ext cx="203200" cy="177800"/>
          </a:xfrm>
          <a:prstGeom prst="star5">
            <a:avLst/>
          </a:prstGeom>
          <a:solidFill>
            <a:schemeClr val="bg2"/>
          </a:solidFill>
          <a:ln w="12700">
            <a:solidFill>
              <a:schemeClr val="tx1"/>
            </a:solidFill>
            <a:miter lim="800000"/>
            <a:headEnd/>
            <a:tailEnd/>
          </a:ln>
          <a:effectLst/>
        </p:spPr>
        <p:txBody>
          <a:bodyPr wrap="none" anchor="ctr"/>
          <a:lstStyle/>
          <a:p>
            <a:endParaRPr lang="en-US" dirty="0"/>
          </a:p>
        </p:txBody>
      </p:sp>
      <p:sp>
        <p:nvSpPr>
          <p:cNvPr id="266" name="Freeform 228"/>
          <p:cNvSpPr>
            <a:spLocks/>
          </p:cNvSpPr>
          <p:nvPr/>
        </p:nvSpPr>
        <p:spPr bwMode="auto">
          <a:xfrm>
            <a:off x="7753350" y="3544888"/>
            <a:ext cx="112713" cy="158750"/>
          </a:xfrm>
          <a:custGeom>
            <a:avLst/>
            <a:gdLst/>
            <a:ahLst/>
            <a:cxnLst>
              <a:cxn ang="0">
                <a:pos x="44" y="119"/>
              </a:cxn>
              <a:cxn ang="0">
                <a:pos x="0" y="119"/>
              </a:cxn>
              <a:cxn ang="0">
                <a:pos x="0" y="0"/>
              </a:cxn>
              <a:cxn ang="0">
                <a:pos x="74" y="0"/>
              </a:cxn>
              <a:cxn ang="0">
                <a:pos x="44" y="37"/>
              </a:cxn>
              <a:cxn ang="0">
                <a:pos x="44" y="119"/>
              </a:cxn>
            </a:cxnLst>
            <a:rect l="0" t="0" r="r" b="b"/>
            <a:pathLst>
              <a:path w="75" h="120">
                <a:moveTo>
                  <a:pt x="44" y="119"/>
                </a:moveTo>
                <a:lnTo>
                  <a:pt x="0" y="119"/>
                </a:lnTo>
                <a:lnTo>
                  <a:pt x="0" y="0"/>
                </a:lnTo>
                <a:lnTo>
                  <a:pt x="74" y="0"/>
                </a:lnTo>
                <a:lnTo>
                  <a:pt x="44" y="37"/>
                </a:lnTo>
                <a:lnTo>
                  <a:pt x="44" y="119"/>
                </a:lnTo>
              </a:path>
            </a:pathLst>
          </a:custGeom>
          <a:solidFill>
            <a:schemeClr val="bg1"/>
          </a:solidFill>
          <a:ln w="12700" cap="rnd" cmpd="sng">
            <a:solidFill>
              <a:schemeClr val="tx1"/>
            </a:solidFill>
            <a:prstDash val="solid"/>
            <a:round/>
            <a:headEnd type="none" w="med" len="med"/>
            <a:tailEnd type="none" w="med" len="med"/>
          </a:ln>
          <a:effectLst/>
        </p:spPr>
        <p:txBody>
          <a:bodyPr/>
          <a:lstStyle/>
          <a:p>
            <a:endParaRPr lang="en-US" dirty="0"/>
          </a:p>
        </p:txBody>
      </p:sp>
      <p:sp>
        <p:nvSpPr>
          <p:cNvPr id="267" name="Arc 229"/>
          <p:cNvSpPr>
            <a:spLocks/>
          </p:cNvSpPr>
          <p:nvPr/>
        </p:nvSpPr>
        <p:spPr bwMode="auto">
          <a:xfrm>
            <a:off x="7615238" y="3711575"/>
            <a:ext cx="184150" cy="169863"/>
          </a:xfrm>
          <a:custGeom>
            <a:avLst/>
            <a:gdLst>
              <a:gd name="G0" fmla="+- 21600 0 0"/>
              <a:gd name="G1" fmla="+- 0 0 0"/>
              <a:gd name="G2" fmla="+- 21600 0 0"/>
              <a:gd name="T0" fmla="*/ 21426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425" y="21599"/>
                </a:moveTo>
                <a:cubicBezTo>
                  <a:pt x="9564" y="21503"/>
                  <a:pt x="0" y="11861"/>
                  <a:pt x="0" y="0"/>
                </a:cubicBezTo>
              </a:path>
              <a:path w="21600" h="21599" stroke="0" extrusionOk="0">
                <a:moveTo>
                  <a:pt x="21425" y="21599"/>
                </a:moveTo>
                <a:cubicBezTo>
                  <a:pt x="9564" y="21503"/>
                  <a:pt x="0" y="11861"/>
                  <a:pt x="0" y="0"/>
                </a:cubicBezTo>
                <a:lnTo>
                  <a:pt x="21600" y="0"/>
                </a:lnTo>
                <a:close/>
              </a:path>
            </a:pathLst>
          </a:custGeom>
          <a:solidFill>
            <a:schemeClr val="bg2"/>
          </a:solidFill>
          <a:ln w="12700" cap="rnd">
            <a:solidFill>
              <a:schemeClr val="tx1"/>
            </a:solidFill>
            <a:round/>
            <a:headEnd/>
            <a:tailEnd/>
          </a:ln>
          <a:effectLst/>
        </p:spPr>
        <p:txBody>
          <a:bodyPr wrap="none" anchor="ctr"/>
          <a:lstStyle/>
          <a:p>
            <a:endParaRPr lang="en-US" dirty="0"/>
          </a:p>
        </p:txBody>
      </p:sp>
      <p:sp>
        <p:nvSpPr>
          <p:cNvPr id="268" name="Oval 230"/>
          <p:cNvSpPr>
            <a:spLocks noChangeArrowheads="1"/>
          </p:cNvSpPr>
          <p:nvPr/>
        </p:nvSpPr>
        <p:spPr bwMode="auto">
          <a:xfrm>
            <a:off x="8408988" y="3224213"/>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69" name="Oval 231"/>
          <p:cNvSpPr>
            <a:spLocks noChangeArrowheads="1"/>
          </p:cNvSpPr>
          <p:nvPr/>
        </p:nvSpPr>
        <p:spPr bwMode="auto">
          <a:xfrm>
            <a:off x="8129588" y="315595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70" name="Oval 232"/>
          <p:cNvSpPr>
            <a:spLocks noChangeArrowheads="1"/>
          </p:cNvSpPr>
          <p:nvPr/>
        </p:nvSpPr>
        <p:spPr bwMode="auto">
          <a:xfrm>
            <a:off x="8207375" y="3144838"/>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71" name="Oval 233"/>
          <p:cNvSpPr>
            <a:spLocks noChangeArrowheads="1"/>
          </p:cNvSpPr>
          <p:nvPr/>
        </p:nvSpPr>
        <p:spPr bwMode="auto">
          <a:xfrm>
            <a:off x="8308975" y="316547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72" name="Oval 234"/>
          <p:cNvSpPr>
            <a:spLocks noChangeArrowheads="1"/>
          </p:cNvSpPr>
          <p:nvPr/>
        </p:nvSpPr>
        <p:spPr bwMode="auto">
          <a:xfrm>
            <a:off x="8174038" y="3194050"/>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73" name="Oval 235"/>
          <p:cNvSpPr>
            <a:spLocks noChangeArrowheads="1"/>
          </p:cNvSpPr>
          <p:nvPr/>
        </p:nvSpPr>
        <p:spPr bwMode="auto">
          <a:xfrm>
            <a:off x="8275638" y="312737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74" name="Oval 236"/>
          <p:cNvSpPr>
            <a:spLocks noChangeArrowheads="1"/>
          </p:cNvSpPr>
          <p:nvPr/>
        </p:nvSpPr>
        <p:spPr bwMode="auto">
          <a:xfrm>
            <a:off x="8251825" y="31845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75" name="Oval 237"/>
          <p:cNvSpPr>
            <a:spLocks noChangeArrowheads="1"/>
          </p:cNvSpPr>
          <p:nvPr/>
        </p:nvSpPr>
        <p:spPr bwMode="auto">
          <a:xfrm>
            <a:off x="8353425" y="313531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76" name="Oval 238"/>
          <p:cNvSpPr>
            <a:spLocks noChangeArrowheads="1"/>
          </p:cNvSpPr>
          <p:nvPr/>
        </p:nvSpPr>
        <p:spPr bwMode="auto">
          <a:xfrm>
            <a:off x="8353425" y="319405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77" name="Oval 239"/>
          <p:cNvSpPr>
            <a:spLocks noChangeArrowheads="1"/>
          </p:cNvSpPr>
          <p:nvPr/>
        </p:nvSpPr>
        <p:spPr bwMode="auto">
          <a:xfrm>
            <a:off x="8408988" y="3116263"/>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78" name="Oval 240"/>
          <p:cNvSpPr>
            <a:spLocks noChangeArrowheads="1"/>
          </p:cNvSpPr>
          <p:nvPr/>
        </p:nvSpPr>
        <p:spPr bwMode="auto">
          <a:xfrm>
            <a:off x="8421688" y="3205163"/>
            <a:ext cx="3651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79" name="Oval 241"/>
          <p:cNvSpPr>
            <a:spLocks noChangeArrowheads="1"/>
          </p:cNvSpPr>
          <p:nvPr/>
        </p:nvSpPr>
        <p:spPr bwMode="auto">
          <a:xfrm>
            <a:off x="8386763" y="3165475"/>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80" name="Oval 242"/>
          <p:cNvSpPr>
            <a:spLocks noChangeArrowheads="1"/>
          </p:cNvSpPr>
          <p:nvPr/>
        </p:nvSpPr>
        <p:spPr bwMode="auto">
          <a:xfrm>
            <a:off x="8432800" y="3263900"/>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81" name="Oval 243"/>
          <p:cNvSpPr>
            <a:spLocks noChangeArrowheads="1"/>
          </p:cNvSpPr>
          <p:nvPr/>
        </p:nvSpPr>
        <p:spPr bwMode="auto">
          <a:xfrm>
            <a:off x="8332788" y="325437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82" name="Oval 244"/>
          <p:cNvSpPr>
            <a:spLocks noChangeArrowheads="1"/>
          </p:cNvSpPr>
          <p:nvPr/>
        </p:nvSpPr>
        <p:spPr bwMode="auto">
          <a:xfrm>
            <a:off x="8332788" y="329247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83" name="Oval 245"/>
          <p:cNvSpPr>
            <a:spLocks noChangeArrowheads="1"/>
          </p:cNvSpPr>
          <p:nvPr/>
        </p:nvSpPr>
        <p:spPr bwMode="auto">
          <a:xfrm>
            <a:off x="8107363" y="325437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84" name="Oval 246"/>
          <p:cNvSpPr>
            <a:spLocks noChangeArrowheads="1"/>
          </p:cNvSpPr>
          <p:nvPr/>
        </p:nvSpPr>
        <p:spPr bwMode="auto">
          <a:xfrm>
            <a:off x="8107363" y="33115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85" name="Oval 247"/>
          <p:cNvSpPr>
            <a:spLocks noChangeArrowheads="1"/>
          </p:cNvSpPr>
          <p:nvPr/>
        </p:nvSpPr>
        <p:spPr bwMode="auto">
          <a:xfrm>
            <a:off x="8174038" y="3254375"/>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86" name="Oval 248"/>
          <p:cNvSpPr>
            <a:spLocks noChangeArrowheads="1"/>
          </p:cNvSpPr>
          <p:nvPr/>
        </p:nvSpPr>
        <p:spPr bwMode="auto">
          <a:xfrm>
            <a:off x="8174038" y="331152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87" name="Oval 249"/>
          <p:cNvSpPr>
            <a:spLocks noChangeArrowheads="1"/>
          </p:cNvSpPr>
          <p:nvPr/>
        </p:nvSpPr>
        <p:spPr bwMode="auto">
          <a:xfrm>
            <a:off x="8140700" y="3282950"/>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88" name="Oval 250"/>
          <p:cNvSpPr>
            <a:spLocks noChangeArrowheads="1"/>
          </p:cNvSpPr>
          <p:nvPr/>
        </p:nvSpPr>
        <p:spPr bwMode="auto">
          <a:xfrm>
            <a:off x="8218488" y="3282950"/>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89" name="Oval 251"/>
          <p:cNvSpPr>
            <a:spLocks noChangeArrowheads="1"/>
          </p:cNvSpPr>
          <p:nvPr/>
        </p:nvSpPr>
        <p:spPr bwMode="auto">
          <a:xfrm>
            <a:off x="8262938" y="3254375"/>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90" name="Oval 252"/>
          <p:cNvSpPr>
            <a:spLocks noChangeArrowheads="1"/>
          </p:cNvSpPr>
          <p:nvPr/>
        </p:nvSpPr>
        <p:spPr bwMode="auto">
          <a:xfrm>
            <a:off x="8262938" y="331152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91" name="Oval 253"/>
          <p:cNvSpPr>
            <a:spLocks noChangeArrowheads="1"/>
          </p:cNvSpPr>
          <p:nvPr/>
        </p:nvSpPr>
        <p:spPr bwMode="auto">
          <a:xfrm>
            <a:off x="7816850" y="288131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92" name="Oval 254"/>
          <p:cNvSpPr>
            <a:spLocks noChangeArrowheads="1"/>
          </p:cNvSpPr>
          <p:nvPr/>
        </p:nvSpPr>
        <p:spPr bwMode="auto">
          <a:xfrm>
            <a:off x="7974013" y="2890838"/>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293" name="Oval 255"/>
          <p:cNvSpPr>
            <a:spLocks noChangeArrowheads="1"/>
          </p:cNvSpPr>
          <p:nvPr/>
        </p:nvSpPr>
        <p:spPr bwMode="auto">
          <a:xfrm>
            <a:off x="7962900" y="319405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94" name="Oval 256"/>
          <p:cNvSpPr>
            <a:spLocks noChangeArrowheads="1"/>
          </p:cNvSpPr>
          <p:nvPr/>
        </p:nvSpPr>
        <p:spPr bwMode="auto">
          <a:xfrm>
            <a:off x="7939088" y="3271838"/>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95" name="Oval 257"/>
          <p:cNvSpPr>
            <a:spLocks noChangeArrowheads="1"/>
          </p:cNvSpPr>
          <p:nvPr/>
        </p:nvSpPr>
        <p:spPr bwMode="auto">
          <a:xfrm>
            <a:off x="8040688" y="319405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96" name="Oval 258"/>
          <p:cNvSpPr>
            <a:spLocks noChangeArrowheads="1"/>
          </p:cNvSpPr>
          <p:nvPr/>
        </p:nvSpPr>
        <p:spPr bwMode="auto">
          <a:xfrm>
            <a:off x="7994650" y="3243263"/>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97" name="Oval 259"/>
          <p:cNvSpPr>
            <a:spLocks noChangeArrowheads="1"/>
          </p:cNvSpPr>
          <p:nvPr/>
        </p:nvSpPr>
        <p:spPr bwMode="auto">
          <a:xfrm>
            <a:off x="8016875" y="3311525"/>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98" name="Oval 260"/>
          <p:cNvSpPr>
            <a:spLocks noChangeArrowheads="1"/>
          </p:cNvSpPr>
          <p:nvPr/>
        </p:nvSpPr>
        <p:spPr bwMode="auto">
          <a:xfrm>
            <a:off x="7715250" y="304800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299" name="Oval 261"/>
          <p:cNvSpPr>
            <a:spLocks noChangeArrowheads="1"/>
          </p:cNvSpPr>
          <p:nvPr/>
        </p:nvSpPr>
        <p:spPr bwMode="auto">
          <a:xfrm>
            <a:off x="7839075" y="2930525"/>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00" name="Oval 262"/>
          <p:cNvSpPr>
            <a:spLocks noChangeArrowheads="1"/>
          </p:cNvSpPr>
          <p:nvPr/>
        </p:nvSpPr>
        <p:spPr bwMode="auto">
          <a:xfrm>
            <a:off x="7748588" y="3116263"/>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01" name="Oval 263"/>
          <p:cNvSpPr>
            <a:spLocks noChangeArrowheads="1"/>
          </p:cNvSpPr>
          <p:nvPr/>
        </p:nvSpPr>
        <p:spPr bwMode="auto">
          <a:xfrm>
            <a:off x="7624763" y="3205163"/>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02" name="Oval 264"/>
          <p:cNvSpPr>
            <a:spLocks noChangeArrowheads="1"/>
          </p:cNvSpPr>
          <p:nvPr/>
        </p:nvSpPr>
        <p:spPr bwMode="auto">
          <a:xfrm>
            <a:off x="7759700" y="2930525"/>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03" name="Oval 265"/>
          <p:cNvSpPr>
            <a:spLocks noChangeArrowheads="1"/>
          </p:cNvSpPr>
          <p:nvPr/>
        </p:nvSpPr>
        <p:spPr bwMode="auto">
          <a:xfrm>
            <a:off x="8016875" y="3028950"/>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04" name="Oval 266"/>
          <p:cNvSpPr>
            <a:spLocks noChangeArrowheads="1"/>
          </p:cNvSpPr>
          <p:nvPr/>
        </p:nvSpPr>
        <p:spPr bwMode="auto">
          <a:xfrm>
            <a:off x="7962900" y="30956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05" name="Oval 267"/>
          <p:cNvSpPr>
            <a:spLocks noChangeArrowheads="1"/>
          </p:cNvSpPr>
          <p:nvPr/>
        </p:nvSpPr>
        <p:spPr bwMode="auto">
          <a:xfrm>
            <a:off x="8005763" y="3144838"/>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06" name="Oval 268"/>
          <p:cNvSpPr>
            <a:spLocks noChangeArrowheads="1"/>
          </p:cNvSpPr>
          <p:nvPr/>
        </p:nvSpPr>
        <p:spPr bwMode="auto">
          <a:xfrm>
            <a:off x="7885113" y="323373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07" name="Oval 269"/>
          <p:cNvSpPr>
            <a:spLocks noChangeArrowheads="1"/>
          </p:cNvSpPr>
          <p:nvPr/>
        </p:nvSpPr>
        <p:spPr bwMode="auto">
          <a:xfrm>
            <a:off x="7759700" y="2998788"/>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08" name="Oval 270"/>
          <p:cNvSpPr>
            <a:spLocks noChangeArrowheads="1"/>
          </p:cNvSpPr>
          <p:nvPr/>
        </p:nvSpPr>
        <p:spPr bwMode="auto">
          <a:xfrm>
            <a:off x="7426325" y="307816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09" name="Oval 271"/>
          <p:cNvSpPr>
            <a:spLocks noChangeArrowheads="1"/>
          </p:cNvSpPr>
          <p:nvPr/>
        </p:nvSpPr>
        <p:spPr bwMode="auto">
          <a:xfrm>
            <a:off x="7367588" y="313531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10" name="Oval 272"/>
          <p:cNvSpPr>
            <a:spLocks noChangeArrowheads="1"/>
          </p:cNvSpPr>
          <p:nvPr/>
        </p:nvSpPr>
        <p:spPr bwMode="auto">
          <a:xfrm>
            <a:off x="7515225" y="30956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11" name="Oval 273"/>
          <p:cNvSpPr>
            <a:spLocks noChangeArrowheads="1"/>
          </p:cNvSpPr>
          <p:nvPr/>
        </p:nvSpPr>
        <p:spPr bwMode="auto">
          <a:xfrm>
            <a:off x="7434263" y="3144838"/>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12" name="Oval 274"/>
          <p:cNvSpPr>
            <a:spLocks noChangeArrowheads="1"/>
          </p:cNvSpPr>
          <p:nvPr/>
        </p:nvSpPr>
        <p:spPr bwMode="auto">
          <a:xfrm>
            <a:off x="7694613" y="319405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13" name="Oval 275"/>
          <p:cNvSpPr>
            <a:spLocks noChangeArrowheads="1"/>
          </p:cNvSpPr>
          <p:nvPr/>
        </p:nvSpPr>
        <p:spPr bwMode="auto">
          <a:xfrm>
            <a:off x="7254875" y="3332163"/>
            <a:ext cx="36513"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14" name="Oval 276"/>
          <p:cNvSpPr>
            <a:spLocks noChangeArrowheads="1"/>
          </p:cNvSpPr>
          <p:nvPr/>
        </p:nvSpPr>
        <p:spPr bwMode="auto">
          <a:xfrm>
            <a:off x="7234238" y="348297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15" name="Oval 277"/>
          <p:cNvSpPr>
            <a:spLocks noChangeArrowheads="1"/>
          </p:cNvSpPr>
          <p:nvPr/>
        </p:nvSpPr>
        <p:spPr bwMode="auto">
          <a:xfrm>
            <a:off x="7378700" y="3311525"/>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16" name="Oval 278"/>
          <p:cNvSpPr>
            <a:spLocks noChangeArrowheads="1"/>
          </p:cNvSpPr>
          <p:nvPr/>
        </p:nvSpPr>
        <p:spPr bwMode="auto">
          <a:xfrm>
            <a:off x="7324725" y="344963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17" name="Oval 279"/>
          <p:cNvSpPr>
            <a:spLocks noChangeArrowheads="1"/>
          </p:cNvSpPr>
          <p:nvPr/>
        </p:nvSpPr>
        <p:spPr bwMode="auto">
          <a:xfrm>
            <a:off x="7210425" y="3449638"/>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18" name="Oval 280"/>
          <p:cNvSpPr>
            <a:spLocks noChangeArrowheads="1"/>
          </p:cNvSpPr>
          <p:nvPr/>
        </p:nvSpPr>
        <p:spPr bwMode="auto">
          <a:xfrm>
            <a:off x="7569200" y="341630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19" name="Oval 281"/>
          <p:cNvSpPr>
            <a:spLocks noChangeArrowheads="1"/>
          </p:cNvSpPr>
          <p:nvPr/>
        </p:nvSpPr>
        <p:spPr bwMode="auto">
          <a:xfrm>
            <a:off x="7367588" y="344487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20" name="Oval 282"/>
          <p:cNvSpPr>
            <a:spLocks noChangeArrowheads="1"/>
          </p:cNvSpPr>
          <p:nvPr/>
        </p:nvSpPr>
        <p:spPr bwMode="auto">
          <a:xfrm>
            <a:off x="7694613" y="340995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21" name="Oval 283"/>
          <p:cNvSpPr>
            <a:spLocks noChangeArrowheads="1"/>
          </p:cNvSpPr>
          <p:nvPr/>
        </p:nvSpPr>
        <p:spPr bwMode="auto">
          <a:xfrm>
            <a:off x="7783513" y="33115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22" name="Oval 284"/>
          <p:cNvSpPr>
            <a:spLocks noChangeArrowheads="1"/>
          </p:cNvSpPr>
          <p:nvPr/>
        </p:nvSpPr>
        <p:spPr bwMode="auto">
          <a:xfrm>
            <a:off x="7642225" y="349885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23" name="Oval 285"/>
          <p:cNvSpPr>
            <a:spLocks noChangeArrowheads="1"/>
          </p:cNvSpPr>
          <p:nvPr/>
        </p:nvSpPr>
        <p:spPr bwMode="auto">
          <a:xfrm>
            <a:off x="7705725" y="3468688"/>
            <a:ext cx="33338"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24" name="Oval 286"/>
          <p:cNvSpPr>
            <a:spLocks noChangeArrowheads="1"/>
          </p:cNvSpPr>
          <p:nvPr/>
        </p:nvSpPr>
        <p:spPr bwMode="auto">
          <a:xfrm>
            <a:off x="7783513" y="347980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25" name="Oval 287"/>
          <p:cNvSpPr>
            <a:spLocks noChangeArrowheads="1"/>
          </p:cNvSpPr>
          <p:nvPr/>
        </p:nvSpPr>
        <p:spPr bwMode="auto">
          <a:xfrm>
            <a:off x="7748588" y="3370263"/>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26" name="Oval 288"/>
          <p:cNvSpPr>
            <a:spLocks noChangeArrowheads="1"/>
          </p:cNvSpPr>
          <p:nvPr/>
        </p:nvSpPr>
        <p:spPr bwMode="auto">
          <a:xfrm>
            <a:off x="7826375" y="3440113"/>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27" name="Oval 289"/>
          <p:cNvSpPr>
            <a:spLocks noChangeArrowheads="1"/>
          </p:cNvSpPr>
          <p:nvPr/>
        </p:nvSpPr>
        <p:spPr bwMode="auto">
          <a:xfrm>
            <a:off x="7770813" y="341947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28" name="Oval 290"/>
          <p:cNvSpPr>
            <a:spLocks noChangeArrowheads="1"/>
          </p:cNvSpPr>
          <p:nvPr/>
        </p:nvSpPr>
        <p:spPr bwMode="auto">
          <a:xfrm>
            <a:off x="7816850" y="337026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29" name="Oval 291"/>
          <p:cNvSpPr>
            <a:spLocks noChangeArrowheads="1"/>
          </p:cNvSpPr>
          <p:nvPr/>
        </p:nvSpPr>
        <p:spPr bwMode="auto">
          <a:xfrm>
            <a:off x="7694613" y="3811588"/>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30" name="Oval 292"/>
          <p:cNvSpPr>
            <a:spLocks noChangeArrowheads="1"/>
          </p:cNvSpPr>
          <p:nvPr/>
        </p:nvSpPr>
        <p:spPr bwMode="auto">
          <a:xfrm>
            <a:off x="7737475" y="376237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31" name="Oval 293"/>
          <p:cNvSpPr>
            <a:spLocks noChangeArrowheads="1"/>
          </p:cNvSpPr>
          <p:nvPr/>
        </p:nvSpPr>
        <p:spPr bwMode="auto">
          <a:xfrm>
            <a:off x="7770813" y="3557588"/>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32" name="Oval 294"/>
          <p:cNvSpPr>
            <a:spLocks noChangeArrowheads="1"/>
          </p:cNvSpPr>
          <p:nvPr/>
        </p:nvSpPr>
        <p:spPr bwMode="auto">
          <a:xfrm>
            <a:off x="7770813" y="3606800"/>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33" name="Oval 295"/>
          <p:cNvSpPr>
            <a:spLocks noChangeArrowheads="1"/>
          </p:cNvSpPr>
          <p:nvPr/>
        </p:nvSpPr>
        <p:spPr bwMode="auto">
          <a:xfrm>
            <a:off x="7770813" y="3656013"/>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34" name="Oval 296"/>
          <p:cNvSpPr>
            <a:spLocks noChangeArrowheads="1"/>
          </p:cNvSpPr>
          <p:nvPr/>
        </p:nvSpPr>
        <p:spPr bwMode="auto">
          <a:xfrm>
            <a:off x="7356475" y="3595688"/>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35" name="Oval 297"/>
          <p:cNvSpPr>
            <a:spLocks noChangeArrowheads="1"/>
          </p:cNvSpPr>
          <p:nvPr/>
        </p:nvSpPr>
        <p:spPr bwMode="auto">
          <a:xfrm>
            <a:off x="7694613" y="371316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36" name="Oval 298"/>
          <p:cNvSpPr>
            <a:spLocks noChangeArrowheads="1"/>
          </p:cNvSpPr>
          <p:nvPr/>
        </p:nvSpPr>
        <p:spPr bwMode="auto">
          <a:xfrm>
            <a:off x="7637463" y="376237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37" name="Oval 299"/>
          <p:cNvSpPr>
            <a:spLocks noChangeArrowheads="1"/>
          </p:cNvSpPr>
          <p:nvPr/>
        </p:nvSpPr>
        <p:spPr bwMode="auto">
          <a:xfrm>
            <a:off x="7624763" y="3705225"/>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38" name="Oval 300"/>
          <p:cNvSpPr>
            <a:spLocks noChangeArrowheads="1"/>
          </p:cNvSpPr>
          <p:nvPr/>
        </p:nvSpPr>
        <p:spPr bwMode="auto">
          <a:xfrm>
            <a:off x="7524750" y="360680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39" name="Oval 301"/>
          <p:cNvSpPr>
            <a:spLocks noChangeArrowheads="1"/>
          </p:cNvSpPr>
          <p:nvPr/>
        </p:nvSpPr>
        <p:spPr bwMode="auto">
          <a:xfrm>
            <a:off x="7378700" y="3811588"/>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40" name="Oval 302"/>
          <p:cNvSpPr>
            <a:spLocks noChangeArrowheads="1"/>
          </p:cNvSpPr>
          <p:nvPr/>
        </p:nvSpPr>
        <p:spPr bwMode="auto">
          <a:xfrm>
            <a:off x="7267575" y="398780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41" name="Oval 303"/>
          <p:cNvSpPr>
            <a:spLocks noChangeArrowheads="1"/>
          </p:cNvSpPr>
          <p:nvPr/>
        </p:nvSpPr>
        <p:spPr bwMode="auto">
          <a:xfrm>
            <a:off x="7335838" y="3929063"/>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42" name="Oval 304"/>
          <p:cNvSpPr>
            <a:spLocks noChangeArrowheads="1"/>
          </p:cNvSpPr>
          <p:nvPr/>
        </p:nvSpPr>
        <p:spPr bwMode="auto">
          <a:xfrm>
            <a:off x="7604125" y="3959225"/>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43" name="Oval 305"/>
          <p:cNvSpPr>
            <a:spLocks noChangeArrowheads="1"/>
          </p:cNvSpPr>
          <p:nvPr/>
        </p:nvSpPr>
        <p:spPr bwMode="auto">
          <a:xfrm>
            <a:off x="6965950" y="3987800"/>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44" name="Oval 306"/>
          <p:cNvSpPr>
            <a:spLocks noChangeArrowheads="1"/>
          </p:cNvSpPr>
          <p:nvPr/>
        </p:nvSpPr>
        <p:spPr bwMode="auto">
          <a:xfrm>
            <a:off x="7681913" y="3919538"/>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45" name="Oval 307"/>
          <p:cNvSpPr>
            <a:spLocks noChangeArrowheads="1"/>
          </p:cNvSpPr>
          <p:nvPr/>
        </p:nvSpPr>
        <p:spPr bwMode="auto">
          <a:xfrm>
            <a:off x="7670800" y="397827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46" name="Oval 308"/>
          <p:cNvSpPr>
            <a:spLocks noChangeArrowheads="1"/>
          </p:cNvSpPr>
          <p:nvPr/>
        </p:nvSpPr>
        <p:spPr bwMode="auto">
          <a:xfrm>
            <a:off x="7593013" y="383222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47" name="Oval 309"/>
          <p:cNvSpPr>
            <a:spLocks noChangeArrowheads="1"/>
          </p:cNvSpPr>
          <p:nvPr/>
        </p:nvSpPr>
        <p:spPr bwMode="auto">
          <a:xfrm>
            <a:off x="7515225" y="383222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48" name="Oval 310"/>
          <p:cNvSpPr>
            <a:spLocks noChangeArrowheads="1"/>
          </p:cNvSpPr>
          <p:nvPr/>
        </p:nvSpPr>
        <p:spPr bwMode="auto">
          <a:xfrm>
            <a:off x="7558088" y="3773488"/>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49" name="Oval 311"/>
          <p:cNvSpPr>
            <a:spLocks noChangeArrowheads="1"/>
          </p:cNvSpPr>
          <p:nvPr/>
        </p:nvSpPr>
        <p:spPr bwMode="auto">
          <a:xfrm>
            <a:off x="6080125" y="4135438"/>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50" name="Oval 312"/>
          <p:cNvSpPr>
            <a:spLocks noChangeArrowheads="1"/>
          </p:cNvSpPr>
          <p:nvPr/>
        </p:nvSpPr>
        <p:spPr bwMode="auto">
          <a:xfrm>
            <a:off x="6148388" y="4224338"/>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51" name="Oval 313"/>
          <p:cNvSpPr>
            <a:spLocks noChangeArrowheads="1"/>
          </p:cNvSpPr>
          <p:nvPr/>
        </p:nvSpPr>
        <p:spPr bwMode="auto">
          <a:xfrm>
            <a:off x="6238875" y="411480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52" name="Oval 314"/>
          <p:cNvSpPr>
            <a:spLocks noChangeArrowheads="1"/>
          </p:cNvSpPr>
          <p:nvPr/>
        </p:nvSpPr>
        <p:spPr bwMode="auto">
          <a:xfrm>
            <a:off x="6762750" y="4125913"/>
            <a:ext cx="36513"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53" name="Oval 315"/>
          <p:cNvSpPr>
            <a:spLocks noChangeArrowheads="1"/>
          </p:cNvSpPr>
          <p:nvPr/>
        </p:nvSpPr>
        <p:spPr bwMode="auto">
          <a:xfrm>
            <a:off x="6348413" y="4144963"/>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54" name="Oval 316"/>
          <p:cNvSpPr>
            <a:spLocks noChangeArrowheads="1"/>
          </p:cNvSpPr>
          <p:nvPr/>
        </p:nvSpPr>
        <p:spPr bwMode="auto">
          <a:xfrm>
            <a:off x="6562725" y="413543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55" name="Oval 317"/>
          <p:cNvSpPr>
            <a:spLocks noChangeArrowheads="1"/>
          </p:cNvSpPr>
          <p:nvPr/>
        </p:nvSpPr>
        <p:spPr bwMode="auto">
          <a:xfrm>
            <a:off x="6354763" y="4213225"/>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56" name="Oval 318"/>
          <p:cNvSpPr>
            <a:spLocks noChangeArrowheads="1"/>
          </p:cNvSpPr>
          <p:nvPr/>
        </p:nvSpPr>
        <p:spPr bwMode="auto">
          <a:xfrm>
            <a:off x="6303963" y="4241800"/>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57" name="Oval 319"/>
          <p:cNvSpPr>
            <a:spLocks noChangeArrowheads="1"/>
          </p:cNvSpPr>
          <p:nvPr/>
        </p:nvSpPr>
        <p:spPr bwMode="auto">
          <a:xfrm>
            <a:off x="5845175" y="347980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58" name="Oval 320"/>
          <p:cNvSpPr>
            <a:spLocks noChangeArrowheads="1"/>
          </p:cNvSpPr>
          <p:nvPr/>
        </p:nvSpPr>
        <p:spPr bwMode="auto">
          <a:xfrm>
            <a:off x="5991225" y="380206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59" name="Oval 321"/>
          <p:cNvSpPr>
            <a:spLocks noChangeArrowheads="1"/>
          </p:cNvSpPr>
          <p:nvPr/>
        </p:nvSpPr>
        <p:spPr bwMode="auto">
          <a:xfrm>
            <a:off x="6024563" y="368458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60" name="Oval 322"/>
          <p:cNvSpPr>
            <a:spLocks noChangeArrowheads="1"/>
          </p:cNvSpPr>
          <p:nvPr/>
        </p:nvSpPr>
        <p:spPr bwMode="auto">
          <a:xfrm>
            <a:off x="6091238" y="375285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61" name="Oval 323"/>
          <p:cNvSpPr>
            <a:spLocks noChangeArrowheads="1"/>
          </p:cNvSpPr>
          <p:nvPr/>
        </p:nvSpPr>
        <p:spPr bwMode="auto">
          <a:xfrm>
            <a:off x="6002338" y="320516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62" name="Oval 324"/>
          <p:cNvSpPr>
            <a:spLocks noChangeArrowheads="1"/>
          </p:cNvSpPr>
          <p:nvPr/>
        </p:nvSpPr>
        <p:spPr bwMode="auto">
          <a:xfrm>
            <a:off x="6181725" y="3492500"/>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63" name="Oval 325"/>
          <p:cNvSpPr>
            <a:spLocks noChangeArrowheads="1"/>
          </p:cNvSpPr>
          <p:nvPr/>
        </p:nvSpPr>
        <p:spPr bwMode="auto">
          <a:xfrm>
            <a:off x="5991225" y="326390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64" name="Oval 326"/>
          <p:cNvSpPr>
            <a:spLocks noChangeArrowheads="1"/>
          </p:cNvSpPr>
          <p:nvPr/>
        </p:nvSpPr>
        <p:spPr bwMode="auto">
          <a:xfrm>
            <a:off x="6035675" y="3390900"/>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65" name="Oval 327"/>
          <p:cNvSpPr>
            <a:spLocks noChangeArrowheads="1"/>
          </p:cNvSpPr>
          <p:nvPr/>
        </p:nvSpPr>
        <p:spPr bwMode="auto">
          <a:xfrm>
            <a:off x="5957888" y="3341688"/>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66" name="Oval 328"/>
          <p:cNvSpPr>
            <a:spLocks noChangeArrowheads="1"/>
          </p:cNvSpPr>
          <p:nvPr/>
        </p:nvSpPr>
        <p:spPr bwMode="auto">
          <a:xfrm>
            <a:off x="6059488" y="3243263"/>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67" name="Oval 329"/>
          <p:cNvSpPr>
            <a:spLocks noChangeArrowheads="1"/>
          </p:cNvSpPr>
          <p:nvPr/>
        </p:nvSpPr>
        <p:spPr bwMode="auto">
          <a:xfrm>
            <a:off x="6113463" y="332105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68" name="Oval 330"/>
          <p:cNvSpPr>
            <a:spLocks noChangeArrowheads="1"/>
          </p:cNvSpPr>
          <p:nvPr/>
        </p:nvSpPr>
        <p:spPr bwMode="auto">
          <a:xfrm>
            <a:off x="6180138" y="3303588"/>
            <a:ext cx="3651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69" name="Oval 331"/>
          <p:cNvSpPr>
            <a:spLocks noChangeArrowheads="1"/>
          </p:cNvSpPr>
          <p:nvPr/>
        </p:nvSpPr>
        <p:spPr bwMode="auto">
          <a:xfrm>
            <a:off x="6170613" y="322421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70" name="Oval 332"/>
          <p:cNvSpPr>
            <a:spLocks noChangeArrowheads="1"/>
          </p:cNvSpPr>
          <p:nvPr/>
        </p:nvSpPr>
        <p:spPr bwMode="auto">
          <a:xfrm>
            <a:off x="6113463" y="326390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71" name="Oval 333"/>
          <p:cNvSpPr>
            <a:spLocks noChangeArrowheads="1"/>
          </p:cNvSpPr>
          <p:nvPr/>
        </p:nvSpPr>
        <p:spPr bwMode="auto">
          <a:xfrm>
            <a:off x="4335463" y="4841875"/>
            <a:ext cx="26987" cy="2381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72" name="Oval 334"/>
          <p:cNvSpPr>
            <a:spLocks noChangeArrowheads="1"/>
          </p:cNvSpPr>
          <p:nvPr/>
        </p:nvSpPr>
        <p:spPr bwMode="auto">
          <a:xfrm>
            <a:off x="4826000" y="4664075"/>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73" name="Oval 335"/>
          <p:cNvSpPr>
            <a:spLocks noChangeArrowheads="1"/>
          </p:cNvSpPr>
          <p:nvPr/>
        </p:nvSpPr>
        <p:spPr bwMode="auto">
          <a:xfrm>
            <a:off x="4478338" y="455612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74" name="Oval 336"/>
          <p:cNvSpPr>
            <a:spLocks noChangeArrowheads="1"/>
          </p:cNvSpPr>
          <p:nvPr/>
        </p:nvSpPr>
        <p:spPr bwMode="auto">
          <a:xfrm>
            <a:off x="4872038" y="4595813"/>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75" name="Oval 337"/>
          <p:cNvSpPr>
            <a:spLocks noChangeArrowheads="1"/>
          </p:cNvSpPr>
          <p:nvPr/>
        </p:nvSpPr>
        <p:spPr bwMode="auto">
          <a:xfrm>
            <a:off x="4872038" y="4948238"/>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76" name="Oval 338"/>
          <p:cNvSpPr>
            <a:spLocks noChangeArrowheads="1"/>
          </p:cNvSpPr>
          <p:nvPr/>
        </p:nvSpPr>
        <p:spPr bwMode="auto">
          <a:xfrm>
            <a:off x="4803775" y="4849813"/>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77" name="Oval 339"/>
          <p:cNvSpPr>
            <a:spLocks noChangeArrowheads="1"/>
          </p:cNvSpPr>
          <p:nvPr/>
        </p:nvSpPr>
        <p:spPr bwMode="auto">
          <a:xfrm>
            <a:off x="4625975" y="5026025"/>
            <a:ext cx="34925" cy="3651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78" name="Oval 340"/>
          <p:cNvSpPr>
            <a:spLocks noChangeArrowheads="1"/>
          </p:cNvSpPr>
          <p:nvPr/>
        </p:nvSpPr>
        <p:spPr bwMode="auto">
          <a:xfrm>
            <a:off x="4938713" y="4645025"/>
            <a:ext cx="34925" cy="3651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79" name="Oval 341"/>
          <p:cNvSpPr>
            <a:spLocks noChangeArrowheads="1"/>
          </p:cNvSpPr>
          <p:nvPr/>
        </p:nvSpPr>
        <p:spPr bwMode="auto">
          <a:xfrm>
            <a:off x="4962525" y="488950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80" name="Oval 342"/>
          <p:cNvSpPr>
            <a:spLocks noChangeArrowheads="1"/>
          </p:cNvSpPr>
          <p:nvPr/>
        </p:nvSpPr>
        <p:spPr bwMode="auto">
          <a:xfrm>
            <a:off x="5207000" y="4968875"/>
            <a:ext cx="34925" cy="34925"/>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81" name="Oval 343"/>
          <p:cNvSpPr>
            <a:spLocks noChangeArrowheads="1"/>
          </p:cNvSpPr>
          <p:nvPr/>
        </p:nvSpPr>
        <p:spPr bwMode="auto">
          <a:xfrm>
            <a:off x="5141913" y="499745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82" name="Oval 344"/>
          <p:cNvSpPr>
            <a:spLocks noChangeArrowheads="1"/>
          </p:cNvSpPr>
          <p:nvPr/>
        </p:nvSpPr>
        <p:spPr bwMode="auto">
          <a:xfrm>
            <a:off x="5153025" y="4937125"/>
            <a:ext cx="36513" cy="33338"/>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83" name="Oval 345"/>
          <p:cNvSpPr>
            <a:spLocks noChangeArrowheads="1"/>
          </p:cNvSpPr>
          <p:nvPr/>
        </p:nvSpPr>
        <p:spPr bwMode="auto">
          <a:xfrm>
            <a:off x="1581150" y="33115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84" name="Oval 346"/>
          <p:cNvSpPr>
            <a:spLocks noChangeArrowheads="1"/>
          </p:cNvSpPr>
          <p:nvPr/>
        </p:nvSpPr>
        <p:spPr bwMode="auto">
          <a:xfrm>
            <a:off x="1557338" y="351790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85" name="Oval 347"/>
          <p:cNvSpPr>
            <a:spLocks noChangeArrowheads="1"/>
          </p:cNvSpPr>
          <p:nvPr/>
        </p:nvSpPr>
        <p:spPr bwMode="auto">
          <a:xfrm>
            <a:off x="1866900" y="360680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86" name="Oval 348"/>
          <p:cNvSpPr>
            <a:spLocks noChangeArrowheads="1"/>
          </p:cNvSpPr>
          <p:nvPr/>
        </p:nvSpPr>
        <p:spPr bwMode="auto">
          <a:xfrm>
            <a:off x="1874838" y="384175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87" name="Oval 349"/>
          <p:cNvSpPr>
            <a:spLocks noChangeArrowheads="1"/>
          </p:cNvSpPr>
          <p:nvPr/>
        </p:nvSpPr>
        <p:spPr bwMode="auto">
          <a:xfrm>
            <a:off x="1747838" y="386080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88" name="Oval 350"/>
          <p:cNvSpPr>
            <a:spLocks noChangeArrowheads="1"/>
          </p:cNvSpPr>
          <p:nvPr/>
        </p:nvSpPr>
        <p:spPr bwMode="auto">
          <a:xfrm>
            <a:off x="1635125" y="3498850"/>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89" name="Oval 351"/>
          <p:cNvSpPr>
            <a:spLocks noChangeArrowheads="1"/>
          </p:cNvSpPr>
          <p:nvPr/>
        </p:nvSpPr>
        <p:spPr bwMode="auto">
          <a:xfrm>
            <a:off x="1703388" y="344963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90" name="Oval 352"/>
          <p:cNvSpPr>
            <a:spLocks noChangeArrowheads="1"/>
          </p:cNvSpPr>
          <p:nvPr/>
        </p:nvSpPr>
        <p:spPr bwMode="auto">
          <a:xfrm>
            <a:off x="1836738" y="3381375"/>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391" name="Oval 353"/>
          <p:cNvSpPr>
            <a:spLocks noChangeArrowheads="1"/>
          </p:cNvSpPr>
          <p:nvPr/>
        </p:nvSpPr>
        <p:spPr bwMode="auto">
          <a:xfrm>
            <a:off x="1782763" y="3487738"/>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92" name="Oval 354"/>
          <p:cNvSpPr>
            <a:spLocks noChangeArrowheads="1"/>
          </p:cNvSpPr>
          <p:nvPr/>
        </p:nvSpPr>
        <p:spPr bwMode="auto">
          <a:xfrm>
            <a:off x="1557338" y="345916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93" name="Oval 355"/>
          <p:cNvSpPr>
            <a:spLocks noChangeArrowheads="1"/>
          </p:cNvSpPr>
          <p:nvPr/>
        </p:nvSpPr>
        <p:spPr bwMode="auto">
          <a:xfrm>
            <a:off x="1849438" y="358616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94" name="Oval 356"/>
          <p:cNvSpPr>
            <a:spLocks noChangeArrowheads="1"/>
          </p:cNvSpPr>
          <p:nvPr/>
        </p:nvSpPr>
        <p:spPr bwMode="auto">
          <a:xfrm>
            <a:off x="1881188" y="3517900"/>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95" name="Oval 357"/>
          <p:cNvSpPr>
            <a:spLocks noChangeArrowheads="1"/>
          </p:cNvSpPr>
          <p:nvPr/>
        </p:nvSpPr>
        <p:spPr bwMode="auto">
          <a:xfrm>
            <a:off x="1962150" y="3606800"/>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96" name="Oval 358"/>
          <p:cNvSpPr>
            <a:spLocks noChangeArrowheads="1"/>
          </p:cNvSpPr>
          <p:nvPr/>
        </p:nvSpPr>
        <p:spPr bwMode="auto">
          <a:xfrm>
            <a:off x="1893888" y="366395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97" name="Oval 359"/>
          <p:cNvSpPr>
            <a:spLocks noChangeArrowheads="1"/>
          </p:cNvSpPr>
          <p:nvPr/>
        </p:nvSpPr>
        <p:spPr bwMode="auto">
          <a:xfrm>
            <a:off x="1589088" y="3567113"/>
            <a:ext cx="3651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98" name="Oval 360"/>
          <p:cNvSpPr>
            <a:spLocks noChangeArrowheads="1"/>
          </p:cNvSpPr>
          <p:nvPr/>
        </p:nvSpPr>
        <p:spPr bwMode="auto">
          <a:xfrm>
            <a:off x="1938338" y="3773488"/>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399" name="Oval 361"/>
          <p:cNvSpPr>
            <a:spLocks noChangeArrowheads="1"/>
          </p:cNvSpPr>
          <p:nvPr/>
        </p:nvSpPr>
        <p:spPr bwMode="auto">
          <a:xfrm>
            <a:off x="2352675" y="4114800"/>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00" name="Oval 362"/>
          <p:cNvSpPr>
            <a:spLocks noChangeArrowheads="1"/>
          </p:cNvSpPr>
          <p:nvPr/>
        </p:nvSpPr>
        <p:spPr bwMode="auto">
          <a:xfrm>
            <a:off x="1949450" y="4129088"/>
            <a:ext cx="36513"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01" name="Oval 363"/>
          <p:cNvSpPr>
            <a:spLocks noChangeArrowheads="1"/>
          </p:cNvSpPr>
          <p:nvPr/>
        </p:nvSpPr>
        <p:spPr bwMode="auto">
          <a:xfrm>
            <a:off x="1881188" y="3978275"/>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02" name="Oval 364"/>
          <p:cNvSpPr>
            <a:spLocks noChangeArrowheads="1"/>
          </p:cNvSpPr>
          <p:nvPr/>
        </p:nvSpPr>
        <p:spPr bwMode="auto">
          <a:xfrm>
            <a:off x="2005013" y="3910013"/>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03" name="Oval 365"/>
          <p:cNvSpPr>
            <a:spLocks noChangeArrowheads="1"/>
          </p:cNvSpPr>
          <p:nvPr/>
        </p:nvSpPr>
        <p:spPr bwMode="auto">
          <a:xfrm>
            <a:off x="2171700" y="3929063"/>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04" name="Oval 366"/>
          <p:cNvSpPr>
            <a:spLocks noChangeArrowheads="1"/>
          </p:cNvSpPr>
          <p:nvPr/>
        </p:nvSpPr>
        <p:spPr bwMode="auto">
          <a:xfrm>
            <a:off x="1771650" y="365601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05" name="Oval 367"/>
          <p:cNvSpPr>
            <a:spLocks noChangeArrowheads="1"/>
          </p:cNvSpPr>
          <p:nvPr/>
        </p:nvSpPr>
        <p:spPr bwMode="auto">
          <a:xfrm>
            <a:off x="2195513" y="40862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06" name="Oval 368"/>
          <p:cNvSpPr>
            <a:spLocks noChangeArrowheads="1"/>
          </p:cNvSpPr>
          <p:nvPr/>
        </p:nvSpPr>
        <p:spPr bwMode="auto">
          <a:xfrm>
            <a:off x="1836738" y="3822700"/>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07" name="Oval 369"/>
          <p:cNvSpPr>
            <a:spLocks noChangeArrowheads="1"/>
          </p:cNvSpPr>
          <p:nvPr/>
        </p:nvSpPr>
        <p:spPr bwMode="auto">
          <a:xfrm>
            <a:off x="2230438" y="4203700"/>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08" name="Oval 370"/>
          <p:cNvSpPr>
            <a:spLocks noChangeArrowheads="1"/>
          </p:cNvSpPr>
          <p:nvPr/>
        </p:nvSpPr>
        <p:spPr bwMode="auto">
          <a:xfrm>
            <a:off x="1866900" y="3506788"/>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09" name="Oval 371"/>
          <p:cNvSpPr>
            <a:spLocks noChangeArrowheads="1"/>
          </p:cNvSpPr>
          <p:nvPr/>
        </p:nvSpPr>
        <p:spPr bwMode="auto">
          <a:xfrm>
            <a:off x="1860550" y="4065588"/>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10" name="Oval 372"/>
          <p:cNvSpPr>
            <a:spLocks noChangeArrowheads="1"/>
          </p:cNvSpPr>
          <p:nvPr/>
        </p:nvSpPr>
        <p:spPr bwMode="auto">
          <a:xfrm>
            <a:off x="1938338" y="407670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11" name="Oval 373"/>
          <p:cNvSpPr>
            <a:spLocks noChangeArrowheads="1"/>
          </p:cNvSpPr>
          <p:nvPr/>
        </p:nvSpPr>
        <p:spPr bwMode="auto">
          <a:xfrm>
            <a:off x="1893888" y="414496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12" name="Oval 374"/>
          <p:cNvSpPr>
            <a:spLocks noChangeArrowheads="1"/>
          </p:cNvSpPr>
          <p:nvPr/>
        </p:nvSpPr>
        <p:spPr bwMode="auto">
          <a:xfrm>
            <a:off x="1812925" y="3432175"/>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13" name="Oval 375"/>
          <p:cNvSpPr>
            <a:spLocks noChangeArrowheads="1"/>
          </p:cNvSpPr>
          <p:nvPr/>
        </p:nvSpPr>
        <p:spPr bwMode="auto">
          <a:xfrm>
            <a:off x="2308225" y="4429125"/>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14" name="Oval 376"/>
          <p:cNvSpPr>
            <a:spLocks noChangeArrowheads="1"/>
          </p:cNvSpPr>
          <p:nvPr/>
        </p:nvSpPr>
        <p:spPr bwMode="auto">
          <a:xfrm>
            <a:off x="2195513" y="436086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15" name="Oval 377"/>
          <p:cNvSpPr>
            <a:spLocks noChangeArrowheads="1"/>
          </p:cNvSpPr>
          <p:nvPr/>
        </p:nvSpPr>
        <p:spPr bwMode="auto">
          <a:xfrm>
            <a:off x="1765300" y="350361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16" name="Oval 378"/>
          <p:cNvSpPr>
            <a:spLocks noChangeArrowheads="1"/>
          </p:cNvSpPr>
          <p:nvPr/>
        </p:nvSpPr>
        <p:spPr bwMode="auto">
          <a:xfrm>
            <a:off x="2212975" y="4289425"/>
            <a:ext cx="31750"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17" name="Oval 379"/>
          <p:cNvSpPr>
            <a:spLocks noChangeArrowheads="1"/>
          </p:cNvSpPr>
          <p:nvPr/>
        </p:nvSpPr>
        <p:spPr bwMode="auto">
          <a:xfrm>
            <a:off x="2409825" y="449738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18" name="Oval 380"/>
          <p:cNvSpPr>
            <a:spLocks noChangeArrowheads="1"/>
          </p:cNvSpPr>
          <p:nvPr/>
        </p:nvSpPr>
        <p:spPr bwMode="auto">
          <a:xfrm>
            <a:off x="2027238" y="4086225"/>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19" name="Oval 381"/>
          <p:cNvSpPr>
            <a:spLocks noChangeArrowheads="1"/>
          </p:cNvSpPr>
          <p:nvPr/>
        </p:nvSpPr>
        <p:spPr bwMode="auto">
          <a:xfrm>
            <a:off x="1949450" y="4213225"/>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20" name="Oval 382"/>
          <p:cNvSpPr>
            <a:spLocks noChangeArrowheads="1"/>
          </p:cNvSpPr>
          <p:nvPr/>
        </p:nvSpPr>
        <p:spPr bwMode="auto">
          <a:xfrm>
            <a:off x="2141538" y="4321175"/>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21" name="Oval 383"/>
          <p:cNvSpPr>
            <a:spLocks noChangeArrowheads="1"/>
          </p:cNvSpPr>
          <p:nvPr/>
        </p:nvSpPr>
        <p:spPr bwMode="auto">
          <a:xfrm>
            <a:off x="2009775" y="4219575"/>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22" name="Oval 384"/>
          <p:cNvSpPr>
            <a:spLocks noChangeArrowheads="1"/>
          </p:cNvSpPr>
          <p:nvPr/>
        </p:nvSpPr>
        <p:spPr bwMode="auto">
          <a:xfrm>
            <a:off x="2314575" y="4351338"/>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23" name="Oval 385"/>
          <p:cNvSpPr>
            <a:spLocks noChangeArrowheads="1"/>
          </p:cNvSpPr>
          <p:nvPr/>
        </p:nvSpPr>
        <p:spPr bwMode="auto">
          <a:xfrm>
            <a:off x="2071688" y="4302125"/>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24" name="Oval 386"/>
          <p:cNvSpPr>
            <a:spLocks noChangeArrowheads="1"/>
          </p:cNvSpPr>
          <p:nvPr/>
        </p:nvSpPr>
        <p:spPr bwMode="auto">
          <a:xfrm>
            <a:off x="1993900" y="428148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25" name="Oval 387"/>
          <p:cNvSpPr>
            <a:spLocks noChangeArrowheads="1"/>
          </p:cNvSpPr>
          <p:nvPr/>
        </p:nvSpPr>
        <p:spPr bwMode="auto">
          <a:xfrm>
            <a:off x="2128838" y="4262438"/>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26" name="Oval 388"/>
          <p:cNvSpPr>
            <a:spLocks noChangeArrowheads="1"/>
          </p:cNvSpPr>
          <p:nvPr/>
        </p:nvSpPr>
        <p:spPr bwMode="auto">
          <a:xfrm>
            <a:off x="6454775" y="472916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27" name="Oval 389"/>
          <p:cNvSpPr>
            <a:spLocks noChangeArrowheads="1"/>
          </p:cNvSpPr>
          <p:nvPr/>
        </p:nvSpPr>
        <p:spPr bwMode="auto">
          <a:xfrm>
            <a:off x="3008313" y="4465638"/>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28" name="Oval 390"/>
          <p:cNvSpPr>
            <a:spLocks noChangeArrowheads="1"/>
          </p:cNvSpPr>
          <p:nvPr/>
        </p:nvSpPr>
        <p:spPr bwMode="auto">
          <a:xfrm>
            <a:off x="2511425" y="450691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29" name="Oval 391"/>
          <p:cNvSpPr>
            <a:spLocks noChangeArrowheads="1"/>
          </p:cNvSpPr>
          <p:nvPr/>
        </p:nvSpPr>
        <p:spPr bwMode="auto">
          <a:xfrm>
            <a:off x="2386013" y="425291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30" name="Oval 392"/>
          <p:cNvSpPr>
            <a:spLocks noChangeArrowheads="1"/>
          </p:cNvSpPr>
          <p:nvPr/>
        </p:nvSpPr>
        <p:spPr bwMode="auto">
          <a:xfrm>
            <a:off x="6329363" y="3433763"/>
            <a:ext cx="238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31" name="Oval 393"/>
          <p:cNvSpPr>
            <a:spLocks noChangeArrowheads="1"/>
          </p:cNvSpPr>
          <p:nvPr/>
        </p:nvSpPr>
        <p:spPr bwMode="auto">
          <a:xfrm>
            <a:off x="4797425" y="3748088"/>
            <a:ext cx="3016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32" name="Oval 394"/>
          <p:cNvSpPr>
            <a:spLocks noChangeArrowheads="1"/>
          </p:cNvSpPr>
          <p:nvPr/>
        </p:nvSpPr>
        <p:spPr bwMode="auto">
          <a:xfrm>
            <a:off x="5799138" y="503713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33" name="Oval 395"/>
          <p:cNvSpPr>
            <a:spLocks noChangeArrowheads="1"/>
          </p:cNvSpPr>
          <p:nvPr/>
        </p:nvSpPr>
        <p:spPr bwMode="auto">
          <a:xfrm>
            <a:off x="5888038" y="4529138"/>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34" name="Oval 396"/>
          <p:cNvSpPr>
            <a:spLocks noChangeArrowheads="1"/>
          </p:cNvSpPr>
          <p:nvPr/>
        </p:nvSpPr>
        <p:spPr bwMode="auto">
          <a:xfrm>
            <a:off x="7994650" y="3292475"/>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35" name="Oval 397"/>
          <p:cNvSpPr>
            <a:spLocks noChangeArrowheads="1"/>
          </p:cNvSpPr>
          <p:nvPr/>
        </p:nvSpPr>
        <p:spPr bwMode="auto">
          <a:xfrm>
            <a:off x="4872038" y="4203700"/>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36" name="Oval 398"/>
          <p:cNvSpPr>
            <a:spLocks noChangeArrowheads="1"/>
          </p:cNvSpPr>
          <p:nvPr/>
        </p:nvSpPr>
        <p:spPr bwMode="auto">
          <a:xfrm>
            <a:off x="5129213" y="408622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37" name="Oval 399"/>
          <p:cNvSpPr>
            <a:spLocks noChangeArrowheads="1"/>
          </p:cNvSpPr>
          <p:nvPr/>
        </p:nvSpPr>
        <p:spPr bwMode="auto">
          <a:xfrm>
            <a:off x="8040688" y="308768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38" name="Oval 400"/>
          <p:cNvSpPr>
            <a:spLocks noChangeArrowheads="1"/>
          </p:cNvSpPr>
          <p:nvPr/>
        </p:nvSpPr>
        <p:spPr bwMode="auto">
          <a:xfrm>
            <a:off x="7670800" y="313531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39" name="Oval 401"/>
          <p:cNvSpPr>
            <a:spLocks noChangeArrowheads="1"/>
          </p:cNvSpPr>
          <p:nvPr/>
        </p:nvSpPr>
        <p:spPr bwMode="auto">
          <a:xfrm>
            <a:off x="1747838" y="391953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40" name="Oval 402"/>
          <p:cNvSpPr>
            <a:spLocks noChangeArrowheads="1"/>
          </p:cNvSpPr>
          <p:nvPr/>
        </p:nvSpPr>
        <p:spPr bwMode="auto">
          <a:xfrm>
            <a:off x="8386763" y="321468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41" name="Oval 403"/>
          <p:cNvSpPr>
            <a:spLocks noChangeArrowheads="1"/>
          </p:cNvSpPr>
          <p:nvPr/>
        </p:nvSpPr>
        <p:spPr bwMode="auto">
          <a:xfrm>
            <a:off x="4962525" y="4584700"/>
            <a:ext cx="34925" cy="33338"/>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42" name="Oval 404"/>
          <p:cNvSpPr>
            <a:spLocks noChangeArrowheads="1"/>
          </p:cNvSpPr>
          <p:nvPr/>
        </p:nvSpPr>
        <p:spPr bwMode="auto">
          <a:xfrm>
            <a:off x="7962900" y="333216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43" name="Oval 405"/>
          <p:cNvSpPr>
            <a:spLocks noChangeArrowheads="1"/>
          </p:cNvSpPr>
          <p:nvPr/>
        </p:nvSpPr>
        <p:spPr bwMode="auto">
          <a:xfrm>
            <a:off x="8432800" y="3165475"/>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44" name="Oval 406"/>
          <p:cNvSpPr>
            <a:spLocks noChangeArrowheads="1"/>
          </p:cNvSpPr>
          <p:nvPr/>
        </p:nvSpPr>
        <p:spPr bwMode="auto">
          <a:xfrm>
            <a:off x="7872413" y="3271838"/>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45" name="Oval 407"/>
          <p:cNvSpPr>
            <a:spLocks noChangeArrowheads="1"/>
          </p:cNvSpPr>
          <p:nvPr/>
        </p:nvSpPr>
        <p:spPr bwMode="auto">
          <a:xfrm>
            <a:off x="6316663" y="375285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46" name="Oval 408"/>
          <p:cNvSpPr>
            <a:spLocks noChangeArrowheads="1"/>
          </p:cNvSpPr>
          <p:nvPr/>
        </p:nvSpPr>
        <p:spPr bwMode="auto">
          <a:xfrm>
            <a:off x="7604125" y="3792538"/>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47" name="Oval 409"/>
          <p:cNvSpPr>
            <a:spLocks noChangeArrowheads="1"/>
          </p:cNvSpPr>
          <p:nvPr/>
        </p:nvSpPr>
        <p:spPr bwMode="auto">
          <a:xfrm>
            <a:off x="7593013" y="375285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48" name="Oval 410"/>
          <p:cNvSpPr>
            <a:spLocks noChangeArrowheads="1"/>
          </p:cNvSpPr>
          <p:nvPr/>
        </p:nvSpPr>
        <p:spPr bwMode="auto">
          <a:xfrm>
            <a:off x="7637463" y="380206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49" name="Oval 411"/>
          <p:cNvSpPr>
            <a:spLocks noChangeArrowheads="1"/>
          </p:cNvSpPr>
          <p:nvPr/>
        </p:nvSpPr>
        <p:spPr bwMode="auto">
          <a:xfrm>
            <a:off x="7569200" y="380206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50" name="Oval 412"/>
          <p:cNvSpPr>
            <a:spLocks noChangeArrowheads="1"/>
          </p:cNvSpPr>
          <p:nvPr/>
        </p:nvSpPr>
        <p:spPr bwMode="auto">
          <a:xfrm>
            <a:off x="5087938" y="3621088"/>
            <a:ext cx="33337"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51" name="Oval 413"/>
          <p:cNvSpPr>
            <a:spLocks noChangeArrowheads="1"/>
          </p:cNvSpPr>
          <p:nvPr/>
        </p:nvSpPr>
        <p:spPr bwMode="auto">
          <a:xfrm>
            <a:off x="3930650" y="357346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52" name="Oval 414"/>
          <p:cNvSpPr>
            <a:spLocks noChangeArrowheads="1"/>
          </p:cNvSpPr>
          <p:nvPr/>
        </p:nvSpPr>
        <p:spPr bwMode="auto">
          <a:xfrm>
            <a:off x="7939088" y="324326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53" name="Oval 415"/>
          <p:cNvSpPr>
            <a:spLocks noChangeArrowheads="1"/>
          </p:cNvSpPr>
          <p:nvPr/>
        </p:nvSpPr>
        <p:spPr bwMode="auto">
          <a:xfrm>
            <a:off x="8040688" y="3271838"/>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54" name="Oval 416"/>
          <p:cNvSpPr>
            <a:spLocks noChangeArrowheads="1"/>
          </p:cNvSpPr>
          <p:nvPr/>
        </p:nvSpPr>
        <p:spPr bwMode="auto">
          <a:xfrm>
            <a:off x="7962900" y="33115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55" name="AutoShape 417"/>
          <p:cNvSpPr>
            <a:spLocks noChangeArrowheads="1"/>
          </p:cNvSpPr>
          <p:nvPr/>
        </p:nvSpPr>
        <p:spPr bwMode="auto">
          <a:xfrm>
            <a:off x="7834313" y="3271838"/>
            <a:ext cx="173037" cy="149225"/>
          </a:xfrm>
          <a:prstGeom prst="star5">
            <a:avLst/>
          </a:prstGeom>
          <a:solidFill>
            <a:schemeClr val="bg2"/>
          </a:solidFill>
          <a:ln w="12700">
            <a:solidFill>
              <a:schemeClr val="tx1"/>
            </a:solidFill>
            <a:miter lim="800000"/>
            <a:headEnd/>
            <a:tailEnd/>
          </a:ln>
          <a:effectLst/>
        </p:spPr>
        <p:txBody>
          <a:bodyPr wrap="none" anchor="ctr"/>
          <a:lstStyle/>
          <a:p>
            <a:endParaRPr lang="en-US" dirty="0"/>
          </a:p>
        </p:txBody>
      </p:sp>
      <p:sp>
        <p:nvSpPr>
          <p:cNvPr id="456" name="Oval 418"/>
          <p:cNvSpPr>
            <a:spLocks noChangeArrowheads="1"/>
          </p:cNvSpPr>
          <p:nvPr/>
        </p:nvSpPr>
        <p:spPr bwMode="auto">
          <a:xfrm>
            <a:off x="8040688" y="33115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57" name="Oval 419"/>
          <p:cNvSpPr>
            <a:spLocks noChangeArrowheads="1"/>
          </p:cNvSpPr>
          <p:nvPr/>
        </p:nvSpPr>
        <p:spPr bwMode="auto">
          <a:xfrm>
            <a:off x="2341563" y="4478338"/>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58" name="Oval 420"/>
          <p:cNvSpPr>
            <a:spLocks noChangeArrowheads="1"/>
          </p:cNvSpPr>
          <p:nvPr/>
        </p:nvSpPr>
        <p:spPr bwMode="auto">
          <a:xfrm>
            <a:off x="2219325" y="441960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59" name="Oval 421"/>
          <p:cNvSpPr>
            <a:spLocks noChangeArrowheads="1"/>
          </p:cNvSpPr>
          <p:nvPr/>
        </p:nvSpPr>
        <p:spPr bwMode="auto">
          <a:xfrm>
            <a:off x="7646988" y="3635375"/>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60" name="Oval 422"/>
          <p:cNvSpPr>
            <a:spLocks noChangeArrowheads="1"/>
          </p:cNvSpPr>
          <p:nvPr/>
        </p:nvSpPr>
        <p:spPr bwMode="auto">
          <a:xfrm>
            <a:off x="3584575" y="3849688"/>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61" name="Oval 423"/>
          <p:cNvSpPr>
            <a:spLocks noChangeArrowheads="1"/>
          </p:cNvSpPr>
          <p:nvPr/>
        </p:nvSpPr>
        <p:spPr bwMode="auto">
          <a:xfrm>
            <a:off x="8162925" y="312737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62" name="Oval 424"/>
          <p:cNvSpPr>
            <a:spLocks noChangeArrowheads="1"/>
          </p:cNvSpPr>
          <p:nvPr/>
        </p:nvSpPr>
        <p:spPr bwMode="auto">
          <a:xfrm>
            <a:off x="8058150" y="322897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63" name="Oval 425"/>
          <p:cNvSpPr>
            <a:spLocks noChangeArrowheads="1"/>
          </p:cNvSpPr>
          <p:nvPr/>
        </p:nvSpPr>
        <p:spPr bwMode="auto">
          <a:xfrm>
            <a:off x="7154863" y="455771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64" name="Oval 426"/>
          <p:cNvSpPr>
            <a:spLocks noChangeArrowheads="1"/>
          </p:cNvSpPr>
          <p:nvPr/>
        </p:nvSpPr>
        <p:spPr bwMode="auto">
          <a:xfrm>
            <a:off x="7086600" y="4498975"/>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65" name="Oval 427"/>
          <p:cNvSpPr>
            <a:spLocks noChangeArrowheads="1"/>
          </p:cNvSpPr>
          <p:nvPr/>
        </p:nvSpPr>
        <p:spPr bwMode="auto">
          <a:xfrm>
            <a:off x="3011488" y="3049588"/>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66" name="Oval 428"/>
          <p:cNvSpPr>
            <a:spLocks noChangeArrowheads="1"/>
          </p:cNvSpPr>
          <p:nvPr/>
        </p:nvSpPr>
        <p:spPr bwMode="auto">
          <a:xfrm>
            <a:off x="8297863" y="320516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67" name="Oval 429"/>
          <p:cNvSpPr>
            <a:spLocks noChangeArrowheads="1"/>
          </p:cNvSpPr>
          <p:nvPr/>
        </p:nvSpPr>
        <p:spPr bwMode="auto">
          <a:xfrm>
            <a:off x="3865563" y="362426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68" name="AutoShape 430"/>
          <p:cNvSpPr>
            <a:spLocks noChangeArrowheads="1"/>
          </p:cNvSpPr>
          <p:nvPr/>
        </p:nvSpPr>
        <p:spPr bwMode="auto">
          <a:xfrm>
            <a:off x="6080125" y="3259138"/>
            <a:ext cx="173038" cy="149225"/>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469" name="Oval 431"/>
          <p:cNvSpPr>
            <a:spLocks noChangeArrowheads="1"/>
          </p:cNvSpPr>
          <p:nvPr/>
        </p:nvSpPr>
        <p:spPr bwMode="auto">
          <a:xfrm>
            <a:off x="6113463" y="322421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70" name="Oval 432"/>
          <p:cNvSpPr>
            <a:spLocks noChangeArrowheads="1"/>
          </p:cNvSpPr>
          <p:nvPr/>
        </p:nvSpPr>
        <p:spPr bwMode="auto">
          <a:xfrm>
            <a:off x="6148388" y="3194050"/>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71" name="AutoShape 433"/>
          <p:cNvSpPr>
            <a:spLocks noChangeArrowheads="1"/>
          </p:cNvSpPr>
          <p:nvPr/>
        </p:nvSpPr>
        <p:spPr bwMode="auto">
          <a:xfrm>
            <a:off x="6170613" y="3289300"/>
            <a:ext cx="173037" cy="150813"/>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472" name="Oval 434"/>
          <p:cNvSpPr>
            <a:spLocks noChangeArrowheads="1"/>
          </p:cNvSpPr>
          <p:nvPr/>
        </p:nvSpPr>
        <p:spPr bwMode="auto">
          <a:xfrm>
            <a:off x="6148388" y="3243263"/>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73" name="Oval 435"/>
          <p:cNvSpPr>
            <a:spLocks noChangeArrowheads="1"/>
          </p:cNvSpPr>
          <p:nvPr/>
        </p:nvSpPr>
        <p:spPr bwMode="auto">
          <a:xfrm>
            <a:off x="6170613" y="319405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74" name="Oval 436"/>
          <p:cNvSpPr>
            <a:spLocks noChangeArrowheads="1"/>
          </p:cNvSpPr>
          <p:nvPr/>
        </p:nvSpPr>
        <p:spPr bwMode="auto">
          <a:xfrm>
            <a:off x="6091238" y="326390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75" name="Oval 437"/>
          <p:cNvSpPr>
            <a:spLocks noChangeArrowheads="1"/>
          </p:cNvSpPr>
          <p:nvPr/>
        </p:nvSpPr>
        <p:spPr bwMode="auto">
          <a:xfrm>
            <a:off x="6202363" y="3430588"/>
            <a:ext cx="3651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76" name="AutoShape 438"/>
          <p:cNvSpPr>
            <a:spLocks noChangeArrowheads="1"/>
          </p:cNvSpPr>
          <p:nvPr/>
        </p:nvSpPr>
        <p:spPr bwMode="auto">
          <a:xfrm>
            <a:off x="7832725" y="3435350"/>
            <a:ext cx="207963" cy="165100"/>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477" name="Oval 439"/>
          <p:cNvSpPr>
            <a:spLocks noChangeArrowheads="1"/>
          </p:cNvSpPr>
          <p:nvPr/>
        </p:nvSpPr>
        <p:spPr bwMode="auto">
          <a:xfrm>
            <a:off x="4627563" y="241617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78" name="Oval 440"/>
          <p:cNvSpPr>
            <a:spLocks noChangeArrowheads="1"/>
          </p:cNvSpPr>
          <p:nvPr/>
        </p:nvSpPr>
        <p:spPr bwMode="auto">
          <a:xfrm>
            <a:off x="4460875" y="2782888"/>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79" name="Oval 441"/>
          <p:cNvSpPr>
            <a:spLocks noChangeArrowheads="1"/>
          </p:cNvSpPr>
          <p:nvPr/>
        </p:nvSpPr>
        <p:spPr bwMode="auto">
          <a:xfrm>
            <a:off x="5684838" y="4267200"/>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80" name="Oval 442"/>
          <p:cNvSpPr>
            <a:spLocks noChangeArrowheads="1"/>
          </p:cNvSpPr>
          <p:nvPr/>
        </p:nvSpPr>
        <p:spPr bwMode="auto">
          <a:xfrm>
            <a:off x="2309813" y="3811588"/>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81" name="Oval 443"/>
          <p:cNvSpPr>
            <a:spLocks noChangeArrowheads="1"/>
          </p:cNvSpPr>
          <p:nvPr/>
        </p:nvSpPr>
        <p:spPr bwMode="auto">
          <a:xfrm>
            <a:off x="2528888" y="384016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82" name="Oval 444"/>
          <p:cNvSpPr>
            <a:spLocks noChangeArrowheads="1"/>
          </p:cNvSpPr>
          <p:nvPr/>
        </p:nvSpPr>
        <p:spPr bwMode="auto">
          <a:xfrm>
            <a:off x="2579688" y="406241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83" name="Oval 445"/>
          <p:cNvSpPr>
            <a:spLocks noChangeArrowheads="1"/>
          </p:cNvSpPr>
          <p:nvPr/>
        </p:nvSpPr>
        <p:spPr bwMode="auto">
          <a:xfrm>
            <a:off x="4325938" y="4356100"/>
            <a:ext cx="34925" cy="41275"/>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84" name="Oval 446"/>
          <p:cNvSpPr>
            <a:spLocks noChangeArrowheads="1"/>
          </p:cNvSpPr>
          <p:nvPr/>
        </p:nvSpPr>
        <p:spPr bwMode="auto">
          <a:xfrm>
            <a:off x="7920038" y="2989263"/>
            <a:ext cx="3651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85" name="Oval 447"/>
          <p:cNvSpPr>
            <a:spLocks noChangeArrowheads="1"/>
          </p:cNvSpPr>
          <p:nvPr/>
        </p:nvSpPr>
        <p:spPr bwMode="auto">
          <a:xfrm>
            <a:off x="8088313" y="328295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86" name="Oval 448"/>
          <p:cNvSpPr>
            <a:spLocks noChangeArrowheads="1"/>
          </p:cNvSpPr>
          <p:nvPr/>
        </p:nvSpPr>
        <p:spPr bwMode="auto">
          <a:xfrm>
            <a:off x="7616825" y="309245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87" name="Oval 449"/>
          <p:cNvSpPr>
            <a:spLocks noChangeArrowheads="1"/>
          </p:cNvSpPr>
          <p:nvPr/>
        </p:nvSpPr>
        <p:spPr bwMode="auto">
          <a:xfrm>
            <a:off x="6256338" y="4400550"/>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88" name="Oval 450"/>
          <p:cNvSpPr>
            <a:spLocks noChangeArrowheads="1"/>
          </p:cNvSpPr>
          <p:nvPr/>
        </p:nvSpPr>
        <p:spPr bwMode="auto">
          <a:xfrm>
            <a:off x="6391275" y="4518025"/>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89" name="Oval 451"/>
          <p:cNvSpPr>
            <a:spLocks noChangeArrowheads="1"/>
          </p:cNvSpPr>
          <p:nvPr/>
        </p:nvSpPr>
        <p:spPr bwMode="auto">
          <a:xfrm>
            <a:off x="7550150" y="3768725"/>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90" name="Oval 452"/>
          <p:cNvSpPr>
            <a:spLocks noChangeArrowheads="1"/>
          </p:cNvSpPr>
          <p:nvPr/>
        </p:nvSpPr>
        <p:spPr bwMode="auto">
          <a:xfrm>
            <a:off x="6407150" y="392906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91" name="Oval 453"/>
          <p:cNvSpPr>
            <a:spLocks noChangeArrowheads="1"/>
          </p:cNvSpPr>
          <p:nvPr/>
        </p:nvSpPr>
        <p:spPr bwMode="auto">
          <a:xfrm>
            <a:off x="1949450" y="3879850"/>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92" name="Oval 454"/>
          <p:cNvSpPr>
            <a:spLocks noChangeArrowheads="1"/>
          </p:cNvSpPr>
          <p:nvPr/>
        </p:nvSpPr>
        <p:spPr bwMode="auto">
          <a:xfrm>
            <a:off x="2024063" y="4002088"/>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93" name="Oval 455"/>
          <p:cNvSpPr>
            <a:spLocks noChangeArrowheads="1"/>
          </p:cNvSpPr>
          <p:nvPr/>
        </p:nvSpPr>
        <p:spPr bwMode="auto">
          <a:xfrm>
            <a:off x="2255838" y="4368800"/>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94" name="Oval 456"/>
          <p:cNvSpPr>
            <a:spLocks noChangeArrowheads="1"/>
          </p:cNvSpPr>
          <p:nvPr/>
        </p:nvSpPr>
        <p:spPr bwMode="auto">
          <a:xfrm>
            <a:off x="1789113" y="3959225"/>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95" name="Oval 457"/>
          <p:cNvSpPr>
            <a:spLocks noChangeArrowheads="1"/>
          </p:cNvSpPr>
          <p:nvPr/>
        </p:nvSpPr>
        <p:spPr bwMode="auto">
          <a:xfrm>
            <a:off x="7383463" y="3194050"/>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96" name="Oval 458"/>
          <p:cNvSpPr>
            <a:spLocks noChangeArrowheads="1"/>
          </p:cNvSpPr>
          <p:nvPr/>
        </p:nvSpPr>
        <p:spPr bwMode="auto">
          <a:xfrm>
            <a:off x="6996113" y="4429125"/>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497" name="Oval 459"/>
          <p:cNvSpPr>
            <a:spLocks noChangeArrowheads="1"/>
          </p:cNvSpPr>
          <p:nvPr/>
        </p:nvSpPr>
        <p:spPr bwMode="auto">
          <a:xfrm>
            <a:off x="6843713" y="4002088"/>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98" name="Oval 460"/>
          <p:cNvSpPr>
            <a:spLocks noChangeArrowheads="1"/>
          </p:cNvSpPr>
          <p:nvPr/>
        </p:nvSpPr>
        <p:spPr bwMode="auto">
          <a:xfrm>
            <a:off x="8120063" y="3194050"/>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499" name="Oval 461"/>
          <p:cNvSpPr>
            <a:spLocks noChangeArrowheads="1"/>
          </p:cNvSpPr>
          <p:nvPr/>
        </p:nvSpPr>
        <p:spPr bwMode="auto">
          <a:xfrm>
            <a:off x="2427288" y="3576638"/>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00" name="Oval 462"/>
          <p:cNvSpPr>
            <a:spLocks noChangeArrowheads="1"/>
          </p:cNvSpPr>
          <p:nvPr/>
        </p:nvSpPr>
        <p:spPr bwMode="auto">
          <a:xfrm>
            <a:off x="1538288" y="2446338"/>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01" name="Oval 463"/>
          <p:cNvSpPr>
            <a:spLocks noChangeArrowheads="1"/>
          </p:cNvSpPr>
          <p:nvPr/>
        </p:nvSpPr>
        <p:spPr bwMode="auto">
          <a:xfrm>
            <a:off x="6072188" y="319405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02" name="Oval 464"/>
          <p:cNvSpPr>
            <a:spLocks noChangeArrowheads="1"/>
          </p:cNvSpPr>
          <p:nvPr/>
        </p:nvSpPr>
        <p:spPr bwMode="auto">
          <a:xfrm>
            <a:off x="6477000" y="4899025"/>
            <a:ext cx="39688" cy="3651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03" name="Oval 465"/>
          <p:cNvSpPr>
            <a:spLocks noChangeArrowheads="1"/>
          </p:cNvSpPr>
          <p:nvPr/>
        </p:nvSpPr>
        <p:spPr bwMode="auto">
          <a:xfrm>
            <a:off x="7045325" y="5194300"/>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04" name="Oval 466"/>
          <p:cNvSpPr>
            <a:spLocks noChangeArrowheads="1"/>
          </p:cNvSpPr>
          <p:nvPr/>
        </p:nvSpPr>
        <p:spPr bwMode="auto">
          <a:xfrm>
            <a:off x="7634288" y="3856038"/>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05" name="Oval 467"/>
          <p:cNvSpPr>
            <a:spLocks noChangeArrowheads="1"/>
          </p:cNvSpPr>
          <p:nvPr/>
        </p:nvSpPr>
        <p:spPr bwMode="auto">
          <a:xfrm>
            <a:off x="6843713" y="4649788"/>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06" name="Oval 468"/>
          <p:cNvSpPr>
            <a:spLocks noChangeArrowheads="1"/>
          </p:cNvSpPr>
          <p:nvPr/>
        </p:nvSpPr>
        <p:spPr bwMode="auto">
          <a:xfrm>
            <a:off x="5654675" y="3151188"/>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07" name="Oval 469"/>
          <p:cNvSpPr>
            <a:spLocks noChangeArrowheads="1"/>
          </p:cNvSpPr>
          <p:nvPr/>
        </p:nvSpPr>
        <p:spPr bwMode="auto">
          <a:xfrm>
            <a:off x="1762125" y="3421063"/>
            <a:ext cx="36513" cy="2540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08" name="Oval 470"/>
          <p:cNvSpPr>
            <a:spLocks noChangeArrowheads="1"/>
          </p:cNvSpPr>
          <p:nvPr/>
        </p:nvSpPr>
        <p:spPr bwMode="auto">
          <a:xfrm>
            <a:off x="6591300" y="3092450"/>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09" name="Oval 471"/>
          <p:cNvSpPr>
            <a:spLocks noChangeArrowheads="1"/>
          </p:cNvSpPr>
          <p:nvPr/>
        </p:nvSpPr>
        <p:spPr bwMode="auto">
          <a:xfrm>
            <a:off x="6107113" y="367982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10" name="Oval 472"/>
          <p:cNvSpPr>
            <a:spLocks noChangeArrowheads="1"/>
          </p:cNvSpPr>
          <p:nvPr/>
        </p:nvSpPr>
        <p:spPr bwMode="auto">
          <a:xfrm>
            <a:off x="6442075" y="4090988"/>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11" name="Oval 473"/>
          <p:cNvSpPr>
            <a:spLocks noChangeArrowheads="1"/>
          </p:cNvSpPr>
          <p:nvPr/>
        </p:nvSpPr>
        <p:spPr bwMode="auto">
          <a:xfrm>
            <a:off x="5937250" y="4694238"/>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12" name="Oval 474"/>
          <p:cNvSpPr>
            <a:spLocks noChangeArrowheads="1"/>
          </p:cNvSpPr>
          <p:nvPr/>
        </p:nvSpPr>
        <p:spPr bwMode="auto">
          <a:xfrm>
            <a:off x="6659563" y="345916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13" name="Oval 475"/>
          <p:cNvSpPr>
            <a:spLocks noChangeArrowheads="1"/>
          </p:cNvSpPr>
          <p:nvPr/>
        </p:nvSpPr>
        <p:spPr bwMode="auto">
          <a:xfrm>
            <a:off x="6777038" y="359251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14" name="Oval 476"/>
          <p:cNvSpPr>
            <a:spLocks noChangeArrowheads="1"/>
          </p:cNvSpPr>
          <p:nvPr/>
        </p:nvSpPr>
        <p:spPr bwMode="auto">
          <a:xfrm>
            <a:off x="1657350" y="3460750"/>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15" name="Oval 477"/>
          <p:cNvSpPr>
            <a:spLocks noChangeArrowheads="1"/>
          </p:cNvSpPr>
          <p:nvPr/>
        </p:nvSpPr>
        <p:spPr bwMode="auto">
          <a:xfrm>
            <a:off x="7700963" y="3327400"/>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16" name="Oval 478"/>
          <p:cNvSpPr>
            <a:spLocks noChangeArrowheads="1"/>
          </p:cNvSpPr>
          <p:nvPr/>
        </p:nvSpPr>
        <p:spPr bwMode="auto">
          <a:xfrm>
            <a:off x="5602288" y="487045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17" name="Oval 479"/>
          <p:cNvSpPr>
            <a:spLocks noChangeArrowheads="1"/>
          </p:cNvSpPr>
          <p:nvPr/>
        </p:nvSpPr>
        <p:spPr bwMode="auto">
          <a:xfrm>
            <a:off x="1839913" y="3929063"/>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18" name="Oval 480"/>
          <p:cNvSpPr>
            <a:spLocks noChangeArrowheads="1"/>
          </p:cNvSpPr>
          <p:nvPr/>
        </p:nvSpPr>
        <p:spPr bwMode="auto">
          <a:xfrm>
            <a:off x="7902575" y="3063875"/>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19" name="Oval 481"/>
          <p:cNvSpPr>
            <a:spLocks noChangeArrowheads="1"/>
          </p:cNvSpPr>
          <p:nvPr/>
        </p:nvSpPr>
        <p:spPr bwMode="auto">
          <a:xfrm>
            <a:off x="6005513" y="284162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20" name="Oval 482"/>
          <p:cNvSpPr>
            <a:spLocks noChangeArrowheads="1"/>
          </p:cNvSpPr>
          <p:nvPr/>
        </p:nvSpPr>
        <p:spPr bwMode="auto">
          <a:xfrm>
            <a:off x="6407150" y="4224338"/>
            <a:ext cx="36513"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21" name="Oval 483"/>
          <p:cNvSpPr>
            <a:spLocks noChangeArrowheads="1"/>
          </p:cNvSpPr>
          <p:nvPr/>
        </p:nvSpPr>
        <p:spPr bwMode="auto">
          <a:xfrm>
            <a:off x="6811963" y="498633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22" name="Oval 484"/>
          <p:cNvSpPr>
            <a:spLocks noChangeArrowheads="1"/>
          </p:cNvSpPr>
          <p:nvPr/>
        </p:nvSpPr>
        <p:spPr bwMode="auto">
          <a:xfrm>
            <a:off x="5886450" y="4414838"/>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23" name="Oval 485"/>
          <p:cNvSpPr>
            <a:spLocks noChangeArrowheads="1"/>
          </p:cNvSpPr>
          <p:nvPr/>
        </p:nvSpPr>
        <p:spPr bwMode="auto">
          <a:xfrm>
            <a:off x="6021388" y="453231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24" name="Oval 486"/>
          <p:cNvSpPr>
            <a:spLocks noChangeArrowheads="1"/>
          </p:cNvSpPr>
          <p:nvPr/>
        </p:nvSpPr>
        <p:spPr bwMode="auto">
          <a:xfrm>
            <a:off x="8170863" y="316547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25" name="Oval 487"/>
          <p:cNvSpPr>
            <a:spLocks noChangeArrowheads="1"/>
          </p:cNvSpPr>
          <p:nvPr/>
        </p:nvSpPr>
        <p:spPr bwMode="auto">
          <a:xfrm>
            <a:off x="7837488" y="307816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26" name="Oval 488"/>
          <p:cNvSpPr>
            <a:spLocks noChangeArrowheads="1"/>
          </p:cNvSpPr>
          <p:nvPr/>
        </p:nvSpPr>
        <p:spPr bwMode="auto">
          <a:xfrm>
            <a:off x="7045325" y="4149725"/>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27" name="Oval 489"/>
          <p:cNvSpPr>
            <a:spLocks noChangeArrowheads="1"/>
          </p:cNvSpPr>
          <p:nvPr/>
        </p:nvSpPr>
        <p:spPr bwMode="auto">
          <a:xfrm>
            <a:off x="7348538" y="416401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28" name="Oval 490"/>
          <p:cNvSpPr>
            <a:spLocks noChangeArrowheads="1"/>
          </p:cNvSpPr>
          <p:nvPr/>
        </p:nvSpPr>
        <p:spPr bwMode="auto">
          <a:xfrm>
            <a:off x="5972175" y="3400425"/>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29" name="Oval 491"/>
          <p:cNvSpPr>
            <a:spLocks noChangeArrowheads="1"/>
          </p:cNvSpPr>
          <p:nvPr/>
        </p:nvSpPr>
        <p:spPr bwMode="auto">
          <a:xfrm>
            <a:off x="6492875" y="3355975"/>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30" name="Oval 492"/>
          <p:cNvSpPr>
            <a:spLocks noChangeArrowheads="1"/>
          </p:cNvSpPr>
          <p:nvPr/>
        </p:nvSpPr>
        <p:spPr bwMode="auto">
          <a:xfrm>
            <a:off x="6710363" y="36798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31" name="Oval 493"/>
          <p:cNvSpPr>
            <a:spLocks noChangeArrowheads="1"/>
          </p:cNvSpPr>
          <p:nvPr/>
        </p:nvSpPr>
        <p:spPr bwMode="auto">
          <a:xfrm>
            <a:off x="7569200" y="388620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32" name="Oval 494"/>
          <p:cNvSpPr>
            <a:spLocks noChangeArrowheads="1"/>
          </p:cNvSpPr>
          <p:nvPr/>
        </p:nvSpPr>
        <p:spPr bwMode="auto">
          <a:xfrm>
            <a:off x="1874838" y="288607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33" name="Oval 495"/>
          <p:cNvSpPr>
            <a:spLocks noChangeArrowheads="1"/>
          </p:cNvSpPr>
          <p:nvPr/>
        </p:nvSpPr>
        <p:spPr bwMode="auto">
          <a:xfrm>
            <a:off x="2009775" y="3003550"/>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34" name="Oval 496"/>
          <p:cNvSpPr>
            <a:spLocks noChangeArrowheads="1"/>
          </p:cNvSpPr>
          <p:nvPr/>
        </p:nvSpPr>
        <p:spPr bwMode="auto">
          <a:xfrm>
            <a:off x="8221663" y="3208338"/>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35" name="Oval 497"/>
          <p:cNvSpPr>
            <a:spLocks noChangeArrowheads="1"/>
          </p:cNvSpPr>
          <p:nvPr/>
        </p:nvSpPr>
        <p:spPr bwMode="auto">
          <a:xfrm>
            <a:off x="7667625" y="337026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36" name="Oval 498"/>
          <p:cNvSpPr>
            <a:spLocks noChangeArrowheads="1"/>
          </p:cNvSpPr>
          <p:nvPr/>
        </p:nvSpPr>
        <p:spPr bwMode="auto">
          <a:xfrm>
            <a:off x="7800975" y="3179763"/>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37" name="Oval 499"/>
          <p:cNvSpPr>
            <a:spLocks noChangeArrowheads="1"/>
          </p:cNvSpPr>
          <p:nvPr/>
        </p:nvSpPr>
        <p:spPr bwMode="auto">
          <a:xfrm>
            <a:off x="1924050" y="3825875"/>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38" name="Oval 500"/>
          <p:cNvSpPr>
            <a:spLocks noChangeArrowheads="1"/>
          </p:cNvSpPr>
          <p:nvPr/>
        </p:nvSpPr>
        <p:spPr bwMode="auto">
          <a:xfrm>
            <a:off x="5468938" y="3840163"/>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39" name="Oval 501"/>
          <p:cNvSpPr>
            <a:spLocks noChangeArrowheads="1"/>
          </p:cNvSpPr>
          <p:nvPr/>
        </p:nvSpPr>
        <p:spPr bwMode="auto">
          <a:xfrm>
            <a:off x="5602288" y="395922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40" name="Oval 502"/>
          <p:cNvSpPr>
            <a:spLocks noChangeArrowheads="1"/>
          </p:cNvSpPr>
          <p:nvPr/>
        </p:nvSpPr>
        <p:spPr bwMode="auto">
          <a:xfrm>
            <a:off x="8088313" y="316547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41" name="Oval 503"/>
          <p:cNvSpPr>
            <a:spLocks noChangeArrowheads="1"/>
          </p:cNvSpPr>
          <p:nvPr/>
        </p:nvSpPr>
        <p:spPr bwMode="auto">
          <a:xfrm>
            <a:off x="7599363" y="3606800"/>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42" name="Oval 504"/>
          <p:cNvSpPr>
            <a:spLocks noChangeArrowheads="1"/>
          </p:cNvSpPr>
          <p:nvPr/>
        </p:nvSpPr>
        <p:spPr bwMode="auto">
          <a:xfrm>
            <a:off x="5567363" y="4972050"/>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43" name="Oval 505"/>
          <p:cNvSpPr>
            <a:spLocks noChangeArrowheads="1"/>
          </p:cNvSpPr>
          <p:nvPr/>
        </p:nvSpPr>
        <p:spPr bwMode="auto">
          <a:xfrm>
            <a:off x="5737225" y="5032375"/>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44" name="Oval 506"/>
          <p:cNvSpPr>
            <a:spLocks noChangeArrowheads="1"/>
          </p:cNvSpPr>
          <p:nvPr/>
        </p:nvSpPr>
        <p:spPr bwMode="auto">
          <a:xfrm>
            <a:off x="5635625" y="3635375"/>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45" name="Oval 507"/>
          <p:cNvSpPr>
            <a:spLocks noChangeArrowheads="1"/>
          </p:cNvSpPr>
          <p:nvPr/>
        </p:nvSpPr>
        <p:spPr bwMode="auto">
          <a:xfrm>
            <a:off x="5635625" y="3811588"/>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46" name="Oval 508"/>
          <p:cNvSpPr>
            <a:spLocks noChangeArrowheads="1"/>
          </p:cNvSpPr>
          <p:nvPr/>
        </p:nvSpPr>
        <p:spPr bwMode="auto">
          <a:xfrm>
            <a:off x="1908175" y="359251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47" name="Oval 509"/>
          <p:cNvSpPr>
            <a:spLocks noChangeArrowheads="1"/>
          </p:cNvSpPr>
          <p:nvPr/>
        </p:nvSpPr>
        <p:spPr bwMode="auto">
          <a:xfrm>
            <a:off x="7818438" y="3517900"/>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48" name="Oval 510"/>
          <p:cNvSpPr>
            <a:spLocks noChangeArrowheads="1"/>
          </p:cNvSpPr>
          <p:nvPr/>
        </p:nvSpPr>
        <p:spPr bwMode="auto">
          <a:xfrm>
            <a:off x="8053388" y="3106738"/>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49" name="Oval 511"/>
          <p:cNvSpPr>
            <a:spLocks noChangeArrowheads="1"/>
          </p:cNvSpPr>
          <p:nvPr/>
        </p:nvSpPr>
        <p:spPr bwMode="auto">
          <a:xfrm>
            <a:off x="8004175" y="3121025"/>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50" name="Oval 512"/>
          <p:cNvSpPr>
            <a:spLocks noChangeArrowheads="1"/>
          </p:cNvSpPr>
          <p:nvPr/>
        </p:nvSpPr>
        <p:spPr bwMode="auto">
          <a:xfrm>
            <a:off x="7969250" y="3165475"/>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51" name="Oval 513"/>
          <p:cNvSpPr>
            <a:spLocks noChangeArrowheads="1"/>
          </p:cNvSpPr>
          <p:nvPr/>
        </p:nvSpPr>
        <p:spPr bwMode="auto">
          <a:xfrm>
            <a:off x="8037513" y="315118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52" name="AutoShape 514"/>
          <p:cNvSpPr>
            <a:spLocks noChangeArrowheads="1"/>
          </p:cNvSpPr>
          <p:nvPr/>
        </p:nvSpPr>
        <p:spPr bwMode="auto">
          <a:xfrm>
            <a:off x="7843838" y="3359150"/>
            <a:ext cx="173037" cy="149225"/>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553" name="AutoShape 515"/>
          <p:cNvSpPr>
            <a:spLocks noChangeArrowheads="1"/>
          </p:cNvSpPr>
          <p:nvPr/>
        </p:nvSpPr>
        <p:spPr bwMode="auto">
          <a:xfrm>
            <a:off x="7885113" y="3284538"/>
            <a:ext cx="203200" cy="177800"/>
          </a:xfrm>
          <a:prstGeom prst="star5">
            <a:avLst/>
          </a:prstGeom>
          <a:solidFill>
            <a:schemeClr val="bg2"/>
          </a:solidFill>
          <a:ln w="12700">
            <a:solidFill>
              <a:schemeClr val="tx1"/>
            </a:solidFill>
            <a:miter lim="800000"/>
            <a:headEnd/>
            <a:tailEnd/>
          </a:ln>
          <a:effectLst/>
        </p:spPr>
        <p:txBody>
          <a:bodyPr wrap="none" anchor="ctr"/>
          <a:lstStyle/>
          <a:p>
            <a:endParaRPr lang="en-US" dirty="0"/>
          </a:p>
        </p:txBody>
      </p:sp>
      <p:sp>
        <p:nvSpPr>
          <p:cNvPr id="554" name="Oval 516"/>
          <p:cNvSpPr>
            <a:spLocks noChangeArrowheads="1"/>
          </p:cNvSpPr>
          <p:nvPr/>
        </p:nvSpPr>
        <p:spPr bwMode="auto">
          <a:xfrm>
            <a:off x="6811963" y="4090988"/>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55" name="Oval 517"/>
          <p:cNvSpPr>
            <a:spLocks noChangeArrowheads="1"/>
          </p:cNvSpPr>
          <p:nvPr/>
        </p:nvSpPr>
        <p:spPr bwMode="auto">
          <a:xfrm>
            <a:off x="6191250" y="416401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56" name="Oval 518"/>
          <p:cNvSpPr>
            <a:spLocks noChangeArrowheads="1"/>
          </p:cNvSpPr>
          <p:nvPr/>
        </p:nvSpPr>
        <p:spPr bwMode="auto">
          <a:xfrm>
            <a:off x="1874838" y="344487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57" name="Oval 519"/>
          <p:cNvSpPr>
            <a:spLocks noChangeArrowheads="1"/>
          </p:cNvSpPr>
          <p:nvPr/>
        </p:nvSpPr>
        <p:spPr bwMode="auto">
          <a:xfrm>
            <a:off x="8221663" y="3254375"/>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58" name="Oval 520"/>
          <p:cNvSpPr>
            <a:spLocks noChangeArrowheads="1"/>
          </p:cNvSpPr>
          <p:nvPr/>
        </p:nvSpPr>
        <p:spPr bwMode="auto">
          <a:xfrm>
            <a:off x="8221663" y="3135313"/>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59" name="Oval 521"/>
          <p:cNvSpPr>
            <a:spLocks noChangeArrowheads="1"/>
          </p:cNvSpPr>
          <p:nvPr/>
        </p:nvSpPr>
        <p:spPr bwMode="auto">
          <a:xfrm>
            <a:off x="5753100" y="497205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60" name="Oval 522"/>
          <p:cNvSpPr>
            <a:spLocks noChangeArrowheads="1"/>
          </p:cNvSpPr>
          <p:nvPr/>
        </p:nvSpPr>
        <p:spPr bwMode="auto">
          <a:xfrm>
            <a:off x="6375400" y="4722813"/>
            <a:ext cx="36513"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61" name="Oval 523"/>
          <p:cNvSpPr>
            <a:spLocks noChangeArrowheads="1"/>
          </p:cNvSpPr>
          <p:nvPr/>
        </p:nvSpPr>
        <p:spPr bwMode="auto">
          <a:xfrm>
            <a:off x="6894513" y="3576638"/>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62" name="Oval 524"/>
          <p:cNvSpPr>
            <a:spLocks noChangeArrowheads="1"/>
          </p:cNvSpPr>
          <p:nvPr/>
        </p:nvSpPr>
        <p:spPr bwMode="auto">
          <a:xfrm>
            <a:off x="7013575" y="5295900"/>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63" name="Oval 525"/>
          <p:cNvSpPr>
            <a:spLocks noChangeArrowheads="1"/>
          </p:cNvSpPr>
          <p:nvPr/>
        </p:nvSpPr>
        <p:spPr bwMode="auto">
          <a:xfrm>
            <a:off x="5114925" y="506095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64" name="Oval 526"/>
          <p:cNvSpPr>
            <a:spLocks noChangeArrowheads="1"/>
          </p:cNvSpPr>
          <p:nvPr/>
        </p:nvSpPr>
        <p:spPr bwMode="auto">
          <a:xfrm>
            <a:off x="5165725" y="315118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65" name="Oval 527"/>
          <p:cNvSpPr>
            <a:spLocks noChangeArrowheads="1"/>
          </p:cNvSpPr>
          <p:nvPr/>
        </p:nvSpPr>
        <p:spPr bwMode="auto">
          <a:xfrm>
            <a:off x="7867650" y="3459163"/>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66" name="Oval 528"/>
          <p:cNvSpPr>
            <a:spLocks noChangeArrowheads="1"/>
          </p:cNvSpPr>
          <p:nvPr/>
        </p:nvSpPr>
        <p:spPr bwMode="auto">
          <a:xfrm>
            <a:off x="8120063" y="3121025"/>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67" name="Oval 529"/>
          <p:cNvSpPr>
            <a:spLocks noChangeArrowheads="1"/>
          </p:cNvSpPr>
          <p:nvPr/>
        </p:nvSpPr>
        <p:spPr bwMode="auto">
          <a:xfrm>
            <a:off x="6407150" y="322421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68" name="Oval 530"/>
          <p:cNvSpPr>
            <a:spLocks noChangeArrowheads="1"/>
          </p:cNvSpPr>
          <p:nvPr/>
        </p:nvSpPr>
        <p:spPr bwMode="auto">
          <a:xfrm>
            <a:off x="3652838" y="2592388"/>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69" name="Oval 531"/>
          <p:cNvSpPr>
            <a:spLocks noChangeArrowheads="1"/>
          </p:cNvSpPr>
          <p:nvPr/>
        </p:nvSpPr>
        <p:spPr bwMode="auto">
          <a:xfrm>
            <a:off x="7750175" y="3592513"/>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70" name="Oval 532"/>
          <p:cNvSpPr>
            <a:spLocks noChangeArrowheads="1"/>
          </p:cNvSpPr>
          <p:nvPr/>
        </p:nvSpPr>
        <p:spPr bwMode="auto">
          <a:xfrm>
            <a:off x="7599363" y="4224338"/>
            <a:ext cx="3651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71" name="Oval 533"/>
          <p:cNvSpPr>
            <a:spLocks noChangeArrowheads="1"/>
          </p:cNvSpPr>
          <p:nvPr/>
        </p:nvSpPr>
        <p:spPr bwMode="auto">
          <a:xfrm>
            <a:off x="4914900" y="409098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72" name="Oval 534"/>
          <p:cNvSpPr>
            <a:spLocks noChangeArrowheads="1"/>
          </p:cNvSpPr>
          <p:nvPr/>
        </p:nvSpPr>
        <p:spPr bwMode="auto">
          <a:xfrm>
            <a:off x="5046663" y="4208463"/>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73" name="Oval 535"/>
          <p:cNvSpPr>
            <a:spLocks noChangeArrowheads="1"/>
          </p:cNvSpPr>
          <p:nvPr/>
        </p:nvSpPr>
        <p:spPr bwMode="auto">
          <a:xfrm>
            <a:off x="3101975" y="382587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74" name="Oval 536"/>
          <p:cNvSpPr>
            <a:spLocks noChangeArrowheads="1"/>
          </p:cNvSpPr>
          <p:nvPr/>
        </p:nvSpPr>
        <p:spPr bwMode="auto">
          <a:xfrm>
            <a:off x="7481888" y="3768725"/>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75" name="Oval 537"/>
          <p:cNvSpPr>
            <a:spLocks noChangeArrowheads="1"/>
          </p:cNvSpPr>
          <p:nvPr/>
        </p:nvSpPr>
        <p:spPr bwMode="auto">
          <a:xfrm>
            <a:off x="5702300" y="263683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76" name="Oval 538"/>
          <p:cNvSpPr>
            <a:spLocks noChangeArrowheads="1"/>
          </p:cNvSpPr>
          <p:nvPr/>
        </p:nvSpPr>
        <p:spPr bwMode="auto">
          <a:xfrm>
            <a:off x="5838825" y="2754313"/>
            <a:ext cx="39688" cy="3651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77" name="Oval 539"/>
          <p:cNvSpPr>
            <a:spLocks noChangeArrowheads="1"/>
          </p:cNvSpPr>
          <p:nvPr/>
        </p:nvSpPr>
        <p:spPr bwMode="auto">
          <a:xfrm>
            <a:off x="3536950" y="231298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78" name="Oval 540"/>
          <p:cNvSpPr>
            <a:spLocks noChangeArrowheads="1"/>
          </p:cNvSpPr>
          <p:nvPr/>
        </p:nvSpPr>
        <p:spPr bwMode="auto">
          <a:xfrm>
            <a:off x="7516813" y="398780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79" name="Oval 541"/>
          <p:cNvSpPr>
            <a:spLocks noChangeArrowheads="1"/>
          </p:cNvSpPr>
          <p:nvPr/>
        </p:nvSpPr>
        <p:spPr bwMode="auto">
          <a:xfrm>
            <a:off x="7115175" y="4002088"/>
            <a:ext cx="33338"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80" name="Oval 542"/>
          <p:cNvSpPr>
            <a:spLocks noChangeArrowheads="1"/>
          </p:cNvSpPr>
          <p:nvPr/>
        </p:nvSpPr>
        <p:spPr bwMode="auto">
          <a:xfrm>
            <a:off x="1741488" y="2533650"/>
            <a:ext cx="33337"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81" name="Oval 543"/>
          <p:cNvSpPr>
            <a:spLocks noChangeArrowheads="1"/>
          </p:cNvSpPr>
          <p:nvPr/>
        </p:nvSpPr>
        <p:spPr bwMode="auto">
          <a:xfrm>
            <a:off x="1825625" y="4016375"/>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82" name="Oval 544"/>
          <p:cNvSpPr>
            <a:spLocks noChangeArrowheads="1"/>
          </p:cNvSpPr>
          <p:nvPr/>
        </p:nvSpPr>
        <p:spPr bwMode="auto">
          <a:xfrm>
            <a:off x="1908175" y="3487738"/>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83" name="Oval 545"/>
          <p:cNvSpPr>
            <a:spLocks noChangeArrowheads="1"/>
          </p:cNvSpPr>
          <p:nvPr/>
        </p:nvSpPr>
        <p:spPr bwMode="auto">
          <a:xfrm>
            <a:off x="1874838" y="3635375"/>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84" name="Oval 546"/>
          <p:cNvSpPr>
            <a:spLocks noChangeArrowheads="1"/>
          </p:cNvSpPr>
          <p:nvPr/>
        </p:nvSpPr>
        <p:spPr bwMode="auto">
          <a:xfrm>
            <a:off x="1773238" y="360680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85" name="Oval 547"/>
          <p:cNvSpPr>
            <a:spLocks noChangeArrowheads="1"/>
          </p:cNvSpPr>
          <p:nvPr/>
        </p:nvSpPr>
        <p:spPr bwMode="auto">
          <a:xfrm>
            <a:off x="3754438" y="3792538"/>
            <a:ext cx="36512" cy="34925"/>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86" name="Oval 548"/>
          <p:cNvSpPr>
            <a:spLocks noChangeArrowheads="1"/>
          </p:cNvSpPr>
          <p:nvPr/>
        </p:nvSpPr>
        <p:spPr bwMode="auto">
          <a:xfrm>
            <a:off x="3754438" y="3576638"/>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87" name="Oval 549"/>
          <p:cNvSpPr>
            <a:spLocks noChangeArrowheads="1"/>
          </p:cNvSpPr>
          <p:nvPr/>
        </p:nvSpPr>
        <p:spPr bwMode="auto">
          <a:xfrm>
            <a:off x="3856038" y="381158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88" name="Oval 550"/>
          <p:cNvSpPr>
            <a:spLocks noChangeArrowheads="1"/>
          </p:cNvSpPr>
          <p:nvPr/>
        </p:nvSpPr>
        <p:spPr bwMode="auto">
          <a:xfrm>
            <a:off x="3938588" y="3635375"/>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89" name="Oval 551"/>
          <p:cNvSpPr>
            <a:spLocks noChangeArrowheads="1"/>
          </p:cNvSpPr>
          <p:nvPr/>
        </p:nvSpPr>
        <p:spPr bwMode="auto">
          <a:xfrm>
            <a:off x="2562225" y="304800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90" name="Oval 552"/>
          <p:cNvSpPr>
            <a:spLocks noChangeArrowheads="1"/>
          </p:cNvSpPr>
          <p:nvPr/>
        </p:nvSpPr>
        <p:spPr bwMode="auto">
          <a:xfrm>
            <a:off x="6038850" y="3444875"/>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591" name="Oval 553"/>
          <p:cNvSpPr>
            <a:spLocks noChangeArrowheads="1"/>
          </p:cNvSpPr>
          <p:nvPr/>
        </p:nvSpPr>
        <p:spPr bwMode="auto">
          <a:xfrm>
            <a:off x="7700963" y="3768725"/>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92" name="Oval 554"/>
          <p:cNvSpPr>
            <a:spLocks noChangeArrowheads="1"/>
          </p:cNvSpPr>
          <p:nvPr/>
        </p:nvSpPr>
        <p:spPr bwMode="auto">
          <a:xfrm>
            <a:off x="7700963" y="3663950"/>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93" name="Oval 555"/>
          <p:cNvSpPr>
            <a:spLocks noChangeArrowheads="1"/>
          </p:cNvSpPr>
          <p:nvPr/>
        </p:nvSpPr>
        <p:spPr bwMode="auto">
          <a:xfrm>
            <a:off x="8289925" y="3282950"/>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94" name="Oval 556"/>
          <p:cNvSpPr>
            <a:spLocks noChangeArrowheads="1"/>
          </p:cNvSpPr>
          <p:nvPr/>
        </p:nvSpPr>
        <p:spPr bwMode="auto">
          <a:xfrm>
            <a:off x="8321675" y="3135313"/>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95" name="AutoShape 557"/>
          <p:cNvSpPr>
            <a:spLocks noChangeArrowheads="1"/>
          </p:cNvSpPr>
          <p:nvPr/>
        </p:nvSpPr>
        <p:spPr bwMode="auto">
          <a:xfrm>
            <a:off x="8218488" y="3127375"/>
            <a:ext cx="206375" cy="165100"/>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596" name="Oval 558"/>
          <p:cNvSpPr>
            <a:spLocks noChangeArrowheads="1"/>
          </p:cNvSpPr>
          <p:nvPr/>
        </p:nvSpPr>
        <p:spPr bwMode="auto">
          <a:xfrm>
            <a:off x="2176463" y="284162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97" name="Oval 559"/>
          <p:cNvSpPr>
            <a:spLocks noChangeArrowheads="1"/>
          </p:cNvSpPr>
          <p:nvPr/>
        </p:nvSpPr>
        <p:spPr bwMode="auto">
          <a:xfrm>
            <a:off x="7750175" y="3208338"/>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98" name="Oval 560"/>
          <p:cNvSpPr>
            <a:spLocks noChangeArrowheads="1"/>
          </p:cNvSpPr>
          <p:nvPr/>
        </p:nvSpPr>
        <p:spPr bwMode="auto">
          <a:xfrm>
            <a:off x="7667625" y="378301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599" name="Oval 561"/>
          <p:cNvSpPr>
            <a:spLocks noChangeArrowheads="1"/>
          </p:cNvSpPr>
          <p:nvPr/>
        </p:nvSpPr>
        <p:spPr bwMode="auto">
          <a:xfrm>
            <a:off x="7431088" y="3987800"/>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00" name="AutoShape 562"/>
          <p:cNvSpPr>
            <a:spLocks noChangeArrowheads="1"/>
          </p:cNvSpPr>
          <p:nvPr/>
        </p:nvSpPr>
        <p:spPr bwMode="auto">
          <a:xfrm>
            <a:off x="4657725" y="3897313"/>
            <a:ext cx="230188" cy="200025"/>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601" name="AutoShape 563"/>
          <p:cNvSpPr>
            <a:spLocks noChangeArrowheads="1"/>
          </p:cNvSpPr>
          <p:nvPr/>
        </p:nvSpPr>
        <p:spPr bwMode="auto">
          <a:xfrm>
            <a:off x="1533525" y="3603625"/>
            <a:ext cx="231775" cy="200025"/>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602" name="AutoShape 564"/>
          <p:cNvSpPr>
            <a:spLocks noChangeArrowheads="1"/>
          </p:cNvSpPr>
          <p:nvPr/>
        </p:nvSpPr>
        <p:spPr bwMode="auto">
          <a:xfrm>
            <a:off x="1635125" y="3648075"/>
            <a:ext cx="228600" cy="200025"/>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603" name="AutoShape 565"/>
          <p:cNvSpPr>
            <a:spLocks noChangeArrowheads="1"/>
          </p:cNvSpPr>
          <p:nvPr/>
        </p:nvSpPr>
        <p:spPr bwMode="auto">
          <a:xfrm>
            <a:off x="7932738" y="3119438"/>
            <a:ext cx="230187" cy="200025"/>
          </a:xfrm>
          <a:prstGeom prst="star5">
            <a:avLst/>
          </a:prstGeom>
          <a:solidFill>
            <a:schemeClr val="bg2"/>
          </a:solidFill>
          <a:ln w="12700">
            <a:solidFill>
              <a:schemeClr val="tx1"/>
            </a:solidFill>
            <a:miter lim="800000"/>
            <a:headEnd/>
            <a:tailEnd/>
          </a:ln>
          <a:effectLst/>
        </p:spPr>
        <p:txBody>
          <a:bodyPr wrap="none" anchor="ctr"/>
          <a:lstStyle/>
          <a:p>
            <a:endParaRPr lang="en-US" dirty="0"/>
          </a:p>
        </p:txBody>
      </p:sp>
      <p:sp>
        <p:nvSpPr>
          <p:cNvPr id="604" name="AutoShape 566"/>
          <p:cNvSpPr>
            <a:spLocks noChangeArrowheads="1"/>
          </p:cNvSpPr>
          <p:nvPr/>
        </p:nvSpPr>
        <p:spPr bwMode="auto">
          <a:xfrm>
            <a:off x="7816850" y="3338513"/>
            <a:ext cx="228600" cy="200025"/>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605" name="AutoShape 567"/>
          <p:cNvSpPr>
            <a:spLocks noChangeArrowheads="1"/>
          </p:cNvSpPr>
          <p:nvPr/>
        </p:nvSpPr>
        <p:spPr bwMode="auto">
          <a:xfrm>
            <a:off x="7867650" y="3148013"/>
            <a:ext cx="227013" cy="200025"/>
          </a:xfrm>
          <a:prstGeom prst="star5">
            <a:avLst/>
          </a:prstGeom>
          <a:solidFill>
            <a:schemeClr val="bg2"/>
          </a:solidFill>
          <a:ln w="12700">
            <a:solidFill>
              <a:schemeClr val="tx1"/>
            </a:solidFill>
            <a:miter lim="800000"/>
            <a:headEnd/>
            <a:tailEnd/>
          </a:ln>
          <a:effectLst/>
        </p:spPr>
        <p:txBody>
          <a:bodyPr wrap="none" anchor="ctr"/>
          <a:lstStyle/>
          <a:p>
            <a:endParaRPr lang="en-US" dirty="0"/>
          </a:p>
        </p:txBody>
      </p:sp>
      <p:sp>
        <p:nvSpPr>
          <p:cNvPr id="606" name="AutoShape 568"/>
          <p:cNvSpPr>
            <a:spLocks noChangeArrowheads="1"/>
          </p:cNvSpPr>
          <p:nvPr/>
        </p:nvSpPr>
        <p:spPr bwMode="auto">
          <a:xfrm>
            <a:off x="5934075" y="3208338"/>
            <a:ext cx="230188" cy="200025"/>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607" name="AutoShape 569"/>
          <p:cNvSpPr>
            <a:spLocks noChangeArrowheads="1"/>
          </p:cNvSpPr>
          <p:nvPr/>
        </p:nvSpPr>
        <p:spPr bwMode="auto">
          <a:xfrm>
            <a:off x="6119813" y="3240088"/>
            <a:ext cx="173037" cy="150812"/>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608" name="Oval 570"/>
          <p:cNvSpPr>
            <a:spLocks noChangeArrowheads="1"/>
          </p:cNvSpPr>
          <p:nvPr/>
        </p:nvSpPr>
        <p:spPr bwMode="auto">
          <a:xfrm>
            <a:off x="4022725" y="3576638"/>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09" name="Oval 571"/>
          <p:cNvSpPr>
            <a:spLocks noChangeArrowheads="1"/>
          </p:cNvSpPr>
          <p:nvPr/>
        </p:nvSpPr>
        <p:spPr bwMode="auto">
          <a:xfrm>
            <a:off x="3938588" y="3871913"/>
            <a:ext cx="3016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10" name="Oval 572"/>
          <p:cNvSpPr>
            <a:spLocks noChangeArrowheads="1"/>
          </p:cNvSpPr>
          <p:nvPr/>
        </p:nvSpPr>
        <p:spPr bwMode="auto">
          <a:xfrm>
            <a:off x="8207375" y="3297238"/>
            <a:ext cx="31750"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11" name="Oval 573"/>
          <p:cNvSpPr>
            <a:spLocks noChangeArrowheads="1"/>
          </p:cNvSpPr>
          <p:nvPr/>
        </p:nvSpPr>
        <p:spPr bwMode="auto">
          <a:xfrm>
            <a:off x="8305800" y="30321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12" name="Oval 574"/>
          <p:cNvSpPr>
            <a:spLocks noChangeArrowheads="1"/>
          </p:cNvSpPr>
          <p:nvPr/>
        </p:nvSpPr>
        <p:spPr bwMode="auto">
          <a:xfrm>
            <a:off x="6138863" y="478155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13" name="Oval 575"/>
          <p:cNvSpPr>
            <a:spLocks noChangeArrowheads="1"/>
          </p:cNvSpPr>
          <p:nvPr/>
        </p:nvSpPr>
        <p:spPr bwMode="auto">
          <a:xfrm>
            <a:off x="6829425" y="482600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14" name="Oval 576"/>
          <p:cNvSpPr>
            <a:spLocks noChangeArrowheads="1"/>
          </p:cNvSpPr>
          <p:nvPr/>
        </p:nvSpPr>
        <p:spPr bwMode="auto">
          <a:xfrm>
            <a:off x="6945313" y="4972050"/>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15" name="Oval 577"/>
          <p:cNvSpPr>
            <a:spLocks noChangeArrowheads="1"/>
          </p:cNvSpPr>
          <p:nvPr/>
        </p:nvSpPr>
        <p:spPr bwMode="auto">
          <a:xfrm>
            <a:off x="3032125" y="3355975"/>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16" name="Oval 578"/>
          <p:cNvSpPr>
            <a:spLocks noChangeArrowheads="1"/>
          </p:cNvSpPr>
          <p:nvPr/>
        </p:nvSpPr>
        <p:spPr bwMode="auto">
          <a:xfrm>
            <a:off x="7080250" y="5413375"/>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17" name="Oval 579"/>
          <p:cNvSpPr>
            <a:spLocks noChangeArrowheads="1"/>
          </p:cNvSpPr>
          <p:nvPr/>
        </p:nvSpPr>
        <p:spPr bwMode="auto">
          <a:xfrm>
            <a:off x="5567363" y="3886200"/>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18" name="Oval 580"/>
          <p:cNvSpPr>
            <a:spLocks noChangeArrowheads="1"/>
          </p:cNvSpPr>
          <p:nvPr/>
        </p:nvSpPr>
        <p:spPr bwMode="auto">
          <a:xfrm>
            <a:off x="5334000" y="369411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19" name="Oval 581"/>
          <p:cNvSpPr>
            <a:spLocks noChangeArrowheads="1"/>
          </p:cNvSpPr>
          <p:nvPr/>
        </p:nvSpPr>
        <p:spPr bwMode="auto">
          <a:xfrm>
            <a:off x="7651750" y="3724275"/>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20" name="Oval 582"/>
          <p:cNvSpPr>
            <a:spLocks noChangeArrowheads="1"/>
          </p:cNvSpPr>
          <p:nvPr/>
        </p:nvSpPr>
        <p:spPr bwMode="auto">
          <a:xfrm>
            <a:off x="6375400" y="3355975"/>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21" name="Oval 583"/>
          <p:cNvSpPr>
            <a:spLocks noChangeArrowheads="1"/>
          </p:cNvSpPr>
          <p:nvPr/>
        </p:nvSpPr>
        <p:spPr bwMode="auto">
          <a:xfrm>
            <a:off x="7683500" y="3738563"/>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22" name="Oval 584"/>
          <p:cNvSpPr>
            <a:spLocks noChangeArrowheads="1"/>
          </p:cNvSpPr>
          <p:nvPr/>
        </p:nvSpPr>
        <p:spPr bwMode="auto">
          <a:xfrm>
            <a:off x="7735888" y="369411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23" name="Oval 585"/>
          <p:cNvSpPr>
            <a:spLocks noChangeArrowheads="1"/>
          </p:cNvSpPr>
          <p:nvPr/>
        </p:nvSpPr>
        <p:spPr bwMode="auto">
          <a:xfrm>
            <a:off x="6561138" y="3944938"/>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24" name="Oval 586"/>
          <p:cNvSpPr>
            <a:spLocks noChangeArrowheads="1"/>
          </p:cNvSpPr>
          <p:nvPr/>
        </p:nvSpPr>
        <p:spPr bwMode="auto">
          <a:xfrm>
            <a:off x="7450138" y="420846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25" name="Oval 587"/>
          <p:cNvSpPr>
            <a:spLocks noChangeArrowheads="1"/>
          </p:cNvSpPr>
          <p:nvPr/>
        </p:nvSpPr>
        <p:spPr bwMode="auto">
          <a:xfrm>
            <a:off x="7667625" y="412115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26" name="Oval 588"/>
          <p:cNvSpPr>
            <a:spLocks noChangeArrowheads="1"/>
          </p:cNvSpPr>
          <p:nvPr/>
        </p:nvSpPr>
        <p:spPr bwMode="auto">
          <a:xfrm>
            <a:off x="4594225" y="495776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27" name="Oval 589"/>
          <p:cNvSpPr>
            <a:spLocks noChangeArrowheads="1"/>
          </p:cNvSpPr>
          <p:nvPr/>
        </p:nvSpPr>
        <p:spPr bwMode="auto">
          <a:xfrm>
            <a:off x="7162800" y="420846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28" name="Oval 590"/>
          <p:cNvSpPr>
            <a:spLocks noChangeArrowheads="1"/>
          </p:cNvSpPr>
          <p:nvPr/>
        </p:nvSpPr>
        <p:spPr bwMode="auto">
          <a:xfrm>
            <a:off x="7818438" y="3606800"/>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29" name="Oval 591"/>
          <p:cNvSpPr>
            <a:spLocks noChangeArrowheads="1"/>
          </p:cNvSpPr>
          <p:nvPr/>
        </p:nvSpPr>
        <p:spPr bwMode="auto">
          <a:xfrm>
            <a:off x="7735888" y="363537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30" name="Oval 592"/>
          <p:cNvSpPr>
            <a:spLocks noChangeArrowheads="1"/>
          </p:cNvSpPr>
          <p:nvPr/>
        </p:nvSpPr>
        <p:spPr bwMode="auto">
          <a:xfrm>
            <a:off x="4895850" y="4708525"/>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31" name="Oval 593"/>
          <p:cNvSpPr>
            <a:spLocks noChangeArrowheads="1"/>
          </p:cNvSpPr>
          <p:nvPr/>
        </p:nvSpPr>
        <p:spPr bwMode="auto">
          <a:xfrm>
            <a:off x="6761163" y="322421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32" name="Oval 594"/>
          <p:cNvSpPr>
            <a:spLocks noChangeArrowheads="1"/>
          </p:cNvSpPr>
          <p:nvPr/>
        </p:nvSpPr>
        <p:spPr bwMode="auto">
          <a:xfrm>
            <a:off x="4762500" y="4605338"/>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33" name="Oval 595"/>
          <p:cNvSpPr>
            <a:spLocks noChangeArrowheads="1"/>
          </p:cNvSpPr>
          <p:nvPr/>
        </p:nvSpPr>
        <p:spPr bwMode="auto">
          <a:xfrm>
            <a:off x="6591300" y="3165475"/>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34" name="Oval 596"/>
          <p:cNvSpPr>
            <a:spLocks noChangeArrowheads="1"/>
          </p:cNvSpPr>
          <p:nvPr/>
        </p:nvSpPr>
        <p:spPr bwMode="auto">
          <a:xfrm>
            <a:off x="6650038" y="3240088"/>
            <a:ext cx="36512"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35" name="Oval 597"/>
          <p:cNvSpPr>
            <a:spLocks noChangeArrowheads="1"/>
          </p:cNvSpPr>
          <p:nvPr/>
        </p:nvSpPr>
        <p:spPr bwMode="auto">
          <a:xfrm>
            <a:off x="6715125" y="319881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36" name="Oval 598"/>
          <p:cNvSpPr>
            <a:spLocks noChangeArrowheads="1"/>
          </p:cNvSpPr>
          <p:nvPr/>
        </p:nvSpPr>
        <p:spPr bwMode="auto">
          <a:xfrm>
            <a:off x="6610350" y="322421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37" name="Oval 599"/>
          <p:cNvSpPr>
            <a:spLocks noChangeArrowheads="1"/>
          </p:cNvSpPr>
          <p:nvPr/>
        </p:nvSpPr>
        <p:spPr bwMode="auto">
          <a:xfrm>
            <a:off x="6705600" y="324326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38" name="Oval 600"/>
          <p:cNvSpPr>
            <a:spLocks noChangeArrowheads="1"/>
          </p:cNvSpPr>
          <p:nvPr/>
        </p:nvSpPr>
        <p:spPr bwMode="auto">
          <a:xfrm>
            <a:off x="6711950" y="3159125"/>
            <a:ext cx="34925" cy="33338"/>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39" name="Oval 601"/>
          <p:cNvSpPr>
            <a:spLocks noChangeArrowheads="1"/>
          </p:cNvSpPr>
          <p:nvPr/>
        </p:nvSpPr>
        <p:spPr bwMode="auto">
          <a:xfrm>
            <a:off x="5484813" y="266541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40" name="Oval 602"/>
          <p:cNvSpPr>
            <a:spLocks noChangeArrowheads="1"/>
          </p:cNvSpPr>
          <p:nvPr/>
        </p:nvSpPr>
        <p:spPr bwMode="auto">
          <a:xfrm>
            <a:off x="5922963" y="337026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41" name="Oval 603"/>
          <p:cNvSpPr>
            <a:spLocks noChangeArrowheads="1"/>
          </p:cNvSpPr>
          <p:nvPr/>
        </p:nvSpPr>
        <p:spPr bwMode="auto">
          <a:xfrm>
            <a:off x="5367338" y="256222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42" name="Oval 604"/>
          <p:cNvSpPr>
            <a:spLocks noChangeArrowheads="1"/>
          </p:cNvSpPr>
          <p:nvPr/>
        </p:nvSpPr>
        <p:spPr bwMode="auto">
          <a:xfrm>
            <a:off x="6173788" y="3254375"/>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43" name="Oval 605"/>
          <p:cNvSpPr>
            <a:spLocks noChangeArrowheads="1"/>
          </p:cNvSpPr>
          <p:nvPr/>
        </p:nvSpPr>
        <p:spPr bwMode="auto">
          <a:xfrm>
            <a:off x="6072188" y="3430588"/>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44" name="Oval 606"/>
          <p:cNvSpPr>
            <a:spLocks noChangeArrowheads="1"/>
          </p:cNvSpPr>
          <p:nvPr/>
        </p:nvSpPr>
        <p:spPr bwMode="auto">
          <a:xfrm>
            <a:off x="5988050" y="3430588"/>
            <a:ext cx="36513"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45" name="Oval 607"/>
          <p:cNvSpPr>
            <a:spLocks noChangeArrowheads="1"/>
          </p:cNvSpPr>
          <p:nvPr/>
        </p:nvSpPr>
        <p:spPr bwMode="auto">
          <a:xfrm>
            <a:off x="6191250" y="353695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46" name="Oval 608"/>
          <p:cNvSpPr>
            <a:spLocks noChangeArrowheads="1"/>
          </p:cNvSpPr>
          <p:nvPr/>
        </p:nvSpPr>
        <p:spPr bwMode="auto">
          <a:xfrm>
            <a:off x="6138863" y="348773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47" name="Oval 609"/>
          <p:cNvSpPr>
            <a:spLocks noChangeArrowheads="1"/>
          </p:cNvSpPr>
          <p:nvPr/>
        </p:nvSpPr>
        <p:spPr bwMode="auto">
          <a:xfrm>
            <a:off x="6038850" y="3416300"/>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48" name="Oval 610"/>
          <p:cNvSpPr>
            <a:spLocks noChangeArrowheads="1"/>
          </p:cNvSpPr>
          <p:nvPr/>
        </p:nvSpPr>
        <p:spPr bwMode="auto">
          <a:xfrm>
            <a:off x="5922963" y="345916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49" name="Oval 611"/>
          <p:cNvSpPr>
            <a:spLocks noChangeArrowheads="1"/>
          </p:cNvSpPr>
          <p:nvPr/>
        </p:nvSpPr>
        <p:spPr bwMode="auto">
          <a:xfrm>
            <a:off x="1825625" y="384016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50" name="Oval 612"/>
          <p:cNvSpPr>
            <a:spLocks noChangeArrowheads="1"/>
          </p:cNvSpPr>
          <p:nvPr/>
        </p:nvSpPr>
        <p:spPr bwMode="auto">
          <a:xfrm>
            <a:off x="1908175" y="384016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51" name="Oval 613"/>
          <p:cNvSpPr>
            <a:spLocks noChangeArrowheads="1"/>
          </p:cNvSpPr>
          <p:nvPr/>
        </p:nvSpPr>
        <p:spPr bwMode="auto">
          <a:xfrm>
            <a:off x="1908175" y="3916363"/>
            <a:ext cx="36513"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52" name="Oval 614"/>
          <p:cNvSpPr>
            <a:spLocks noChangeArrowheads="1"/>
          </p:cNvSpPr>
          <p:nvPr/>
        </p:nvSpPr>
        <p:spPr bwMode="auto">
          <a:xfrm>
            <a:off x="1830388" y="3889375"/>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53" name="Oval 615"/>
          <p:cNvSpPr>
            <a:spLocks noChangeArrowheads="1"/>
          </p:cNvSpPr>
          <p:nvPr/>
        </p:nvSpPr>
        <p:spPr bwMode="auto">
          <a:xfrm>
            <a:off x="1874838" y="387191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54" name="Oval 616"/>
          <p:cNvSpPr>
            <a:spLocks noChangeArrowheads="1"/>
          </p:cNvSpPr>
          <p:nvPr/>
        </p:nvSpPr>
        <p:spPr bwMode="auto">
          <a:xfrm>
            <a:off x="1957388" y="3959225"/>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55" name="Oval 617"/>
          <p:cNvSpPr>
            <a:spLocks noChangeArrowheads="1"/>
          </p:cNvSpPr>
          <p:nvPr/>
        </p:nvSpPr>
        <p:spPr bwMode="auto">
          <a:xfrm>
            <a:off x="1619250" y="344011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56" name="Oval 618"/>
          <p:cNvSpPr>
            <a:spLocks noChangeArrowheads="1"/>
          </p:cNvSpPr>
          <p:nvPr/>
        </p:nvSpPr>
        <p:spPr bwMode="auto">
          <a:xfrm>
            <a:off x="1654175" y="350361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57" name="Oval 619"/>
          <p:cNvSpPr>
            <a:spLocks noChangeArrowheads="1"/>
          </p:cNvSpPr>
          <p:nvPr/>
        </p:nvSpPr>
        <p:spPr bwMode="auto">
          <a:xfrm>
            <a:off x="1524000" y="349250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58" name="Oval 620"/>
          <p:cNvSpPr>
            <a:spLocks noChangeArrowheads="1"/>
          </p:cNvSpPr>
          <p:nvPr/>
        </p:nvSpPr>
        <p:spPr bwMode="auto">
          <a:xfrm>
            <a:off x="1604963" y="347345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59" name="Oval 621"/>
          <p:cNvSpPr>
            <a:spLocks noChangeArrowheads="1"/>
          </p:cNvSpPr>
          <p:nvPr/>
        </p:nvSpPr>
        <p:spPr bwMode="auto">
          <a:xfrm>
            <a:off x="1665288" y="3419475"/>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60" name="Oval 622"/>
          <p:cNvSpPr>
            <a:spLocks noChangeArrowheads="1"/>
          </p:cNvSpPr>
          <p:nvPr/>
        </p:nvSpPr>
        <p:spPr bwMode="auto">
          <a:xfrm>
            <a:off x="1703388" y="3494088"/>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61" name="Oval 623"/>
          <p:cNvSpPr>
            <a:spLocks noChangeArrowheads="1"/>
          </p:cNvSpPr>
          <p:nvPr/>
        </p:nvSpPr>
        <p:spPr bwMode="auto">
          <a:xfrm>
            <a:off x="1755775" y="3487738"/>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62" name="Oval 624"/>
          <p:cNvSpPr>
            <a:spLocks noChangeArrowheads="1"/>
          </p:cNvSpPr>
          <p:nvPr/>
        </p:nvSpPr>
        <p:spPr bwMode="auto">
          <a:xfrm>
            <a:off x="1604963" y="353218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63" name="Oval 625"/>
          <p:cNvSpPr>
            <a:spLocks noChangeArrowheads="1"/>
          </p:cNvSpPr>
          <p:nvPr/>
        </p:nvSpPr>
        <p:spPr bwMode="auto">
          <a:xfrm>
            <a:off x="1741488" y="3454400"/>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64" name="Oval 626"/>
          <p:cNvSpPr>
            <a:spLocks noChangeArrowheads="1"/>
          </p:cNvSpPr>
          <p:nvPr/>
        </p:nvSpPr>
        <p:spPr bwMode="auto">
          <a:xfrm>
            <a:off x="1806575" y="3563938"/>
            <a:ext cx="36513"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65" name="Oval 627"/>
          <p:cNvSpPr>
            <a:spLocks noChangeArrowheads="1"/>
          </p:cNvSpPr>
          <p:nvPr/>
        </p:nvSpPr>
        <p:spPr bwMode="auto">
          <a:xfrm>
            <a:off x="1897063" y="354806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66" name="Oval 628"/>
          <p:cNvSpPr>
            <a:spLocks noChangeArrowheads="1"/>
          </p:cNvSpPr>
          <p:nvPr/>
        </p:nvSpPr>
        <p:spPr bwMode="auto">
          <a:xfrm>
            <a:off x="1920875" y="363855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67" name="Oval 629"/>
          <p:cNvSpPr>
            <a:spLocks noChangeArrowheads="1"/>
          </p:cNvSpPr>
          <p:nvPr/>
        </p:nvSpPr>
        <p:spPr bwMode="auto">
          <a:xfrm>
            <a:off x="1806575" y="3606800"/>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68" name="Oval 630"/>
          <p:cNvSpPr>
            <a:spLocks noChangeArrowheads="1"/>
          </p:cNvSpPr>
          <p:nvPr/>
        </p:nvSpPr>
        <p:spPr bwMode="auto">
          <a:xfrm>
            <a:off x="1855788" y="3576638"/>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69" name="Oval 631"/>
          <p:cNvSpPr>
            <a:spLocks noChangeArrowheads="1"/>
          </p:cNvSpPr>
          <p:nvPr/>
        </p:nvSpPr>
        <p:spPr bwMode="auto">
          <a:xfrm>
            <a:off x="1636713" y="3503613"/>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70" name="Oval 632"/>
          <p:cNvSpPr>
            <a:spLocks noChangeArrowheads="1"/>
          </p:cNvSpPr>
          <p:nvPr/>
        </p:nvSpPr>
        <p:spPr bwMode="auto">
          <a:xfrm>
            <a:off x="1735138" y="3513138"/>
            <a:ext cx="33337"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71" name="Oval 633"/>
          <p:cNvSpPr>
            <a:spLocks noChangeArrowheads="1"/>
          </p:cNvSpPr>
          <p:nvPr/>
        </p:nvSpPr>
        <p:spPr bwMode="auto">
          <a:xfrm>
            <a:off x="1741488" y="3562350"/>
            <a:ext cx="33337"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72" name="Oval 634"/>
          <p:cNvSpPr>
            <a:spLocks noChangeArrowheads="1"/>
          </p:cNvSpPr>
          <p:nvPr/>
        </p:nvSpPr>
        <p:spPr bwMode="auto">
          <a:xfrm>
            <a:off x="1643063" y="3552825"/>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73" name="Oval 635"/>
          <p:cNvSpPr>
            <a:spLocks noChangeArrowheads="1"/>
          </p:cNvSpPr>
          <p:nvPr/>
        </p:nvSpPr>
        <p:spPr bwMode="auto">
          <a:xfrm>
            <a:off x="1676400" y="357505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74" name="AutoShape 636"/>
          <p:cNvSpPr>
            <a:spLocks noChangeArrowheads="1"/>
          </p:cNvSpPr>
          <p:nvPr/>
        </p:nvSpPr>
        <p:spPr bwMode="auto">
          <a:xfrm>
            <a:off x="1641475" y="3548063"/>
            <a:ext cx="203200" cy="179387"/>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675" name="Oval 637"/>
          <p:cNvSpPr>
            <a:spLocks noChangeArrowheads="1"/>
          </p:cNvSpPr>
          <p:nvPr/>
        </p:nvSpPr>
        <p:spPr bwMode="auto">
          <a:xfrm>
            <a:off x="1622425" y="357663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76" name="Oval 638"/>
          <p:cNvSpPr>
            <a:spLocks noChangeArrowheads="1"/>
          </p:cNvSpPr>
          <p:nvPr/>
        </p:nvSpPr>
        <p:spPr bwMode="auto">
          <a:xfrm>
            <a:off x="1838325" y="347821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77" name="Oval 639"/>
          <p:cNvSpPr>
            <a:spLocks noChangeArrowheads="1"/>
          </p:cNvSpPr>
          <p:nvPr/>
        </p:nvSpPr>
        <p:spPr bwMode="auto">
          <a:xfrm>
            <a:off x="1851025" y="3538538"/>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78" name="Oval 640"/>
          <p:cNvSpPr>
            <a:spLocks noChangeArrowheads="1"/>
          </p:cNvSpPr>
          <p:nvPr/>
        </p:nvSpPr>
        <p:spPr bwMode="auto">
          <a:xfrm>
            <a:off x="1773238" y="354806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79" name="Oval 641"/>
          <p:cNvSpPr>
            <a:spLocks noChangeArrowheads="1"/>
          </p:cNvSpPr>
          <p:nvPr/>
        </p:nvSpPr>
        <p:spPr bwMode="auto">
          <a:xfrm>
            <a:off x="1789113" y="3454400"/>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80" name="Oval 642"/>
          <p:cNvSpPr>
            <a:spLocks noChangeArrowheads="1"/>
          </p:cNvSpPr>
          <p:nvPr/>
        </p:nvSpPr>
        <p:spPr bwMode="auto">
          <a:xfrm>
            <a:off x="1812925" y="3514725"/>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81" name="Oval 643"/>
          <p:cNvSpPr>
            <a:spLocks noChangeArrowheads="1"/>
          </p:cNvSpPr>
          <p:nvPr/>
        </p:nvSpPr>
        <p:spPr bwMode="auto">
          <a:xfrm>
            <a:off x="1712913" y="3405188"/>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82" name="Oval 644"/>
          <p:cNvSpPr>
            <a:spLocks noChangeArrowheads="1"/>
          </p:cNvSpPr>
          <p:nvPr/>
        </p:nvSpPr>
        <p:spPr bwMode="auto">
          <a:xfrm>
            <a:off x="1689100" y="353536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83" name="Oval 645"/>
          <p:cNvSpPr>
            <a:spLocks noChangeArrowheads="1"/>
          </p:cNvSpPr>
          <p:nvPr/>
        </p:nvSpPr>
        <p:spPr bwMode="auto">
          <a:xfrm>
            <a:off x="1908175" y="3752850"/>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84" name="Oval 646"/>
          <p:cNvSpPr>
            <a:spLocks noChangeArrowheads="1"/>
          </p:cNvSpPr>
          <p:nvPr/>
        </p:nvSpPr>
        <p:spPr bwMode="auto">
          <a:xfrm>
            <a:off x="7986713" y="306387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85" name="Oval 647"/>
          <p:cNvSpPr>
            <a:spLocks noChangeArrowheads="1"/>
          </p:cNvSpPr>
          <p:nvPr/>
        </p:nvSpPr>
        <p:spPr bwMode="auto">
          <a:xfrm>
            <a:off x="1908175" y="3797300"/>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86" name="Oval 648"/>
          <p:cNvSpPr>
            <a:spLocks noChangeArrowheads="1"/>
          </p:cNvSpPr>
          <p:nvPr/>
        </p:nvSpPr>
        <p:spPr bwMode="auto">
          <a:xfrm>
            <a:off x="1782763" y="3905250"/>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87" name="Oval 649"/>
          <p:cNvSpPr>
            <a:spLocks noChangeArrowheads="1"/>
          </p:cNvSpPr>
          <p:nvPr/>
        </p:nvSpPr>
        <p:spPr bwMode="auto">
          <a:xfrm>
            <a:off x="1789113" y="3856038"/>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88" name="Oval 650"/>
          <p:cNvSpPr>
            <a:spLocks noChangeArrowheads="1"/>
          </p:cNvSpPr>
          <p:nvPr/>
        </p:nvSpPr>
        <p:spPr bwMode="auto">
          <a:xfrm>
            <a:off x="1755775" y="3871913"/>
            <a:ext cx="36513"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89" name="Oval 651"/>
          <p:cNvSpPr>
            <a:spLocks noChangeArrowheads="1"/>
          </p:cNvSpPr>
          <p:nvPr/>
        </p:nvSpPr>
        <p:spPr bwMode="auto">
          <a:xfrm>
            <a:off x="1755775" y="3959225"/>
            <a:ext cx="36513"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90" name="Oval 652"/>
          <p:cNvSpPr>
            <a:spLocks noChangeArrowheads="1"/>
          </p:cNvSpPr>
          <p:nvPr/>
        </p:nvSpPr>
        <p:spPr bwMode="auto">
          <a:xfrm>
            <a:off x="2024063" y="4149725"/>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91" name="Oval 653"/>
          <p:cNvSpPr>
            <a:spLocks noChangeArrowheads="1"/>
          </p:cNvSpPr>
          <p:nvPr/>
        </p:nvSpPr>
        <p:spPr bwMode="auto">
          <a:xfrm>
            <a:off x="1577975" y="349885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92" name="Oval 654"/>
          <p:cNvSpPr>
            <a:spLocks noChangeArrowheads="1"/>
          </p:cNvSpPr>
          <p:nvPr/>
        </p:nvSpPr>
        <p:spPr bwMode="auto">
          <a:xfrm>
            <a:off x="2058988" y="4238625"/>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93" name="Oval 655"/>
          <p:cNvSpPr>
            <a:spLocks noChangeArrowheads="1"/>
          </p:cNvSpPr>
          <p:nvPr/>
        </p:nvSpPr>
        <p:spPr bwMode="auto">
          <a:xfrm>
            <a:off x="1924050" y="4016375"/>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694" name="Oval 656"/>
          <p:cNvSpPr>
            <a:spLocks noChangeArrowheads="1"/>
          </p:cNvSpPr>
          <p:nvPr/>
        </p:nvSpPr>
        <p:spPr bwMode="auto">
          <a:xfrm>
            <a:off x="7969250" y="3048000"/>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95" name="Oval 657"/>
          <p:cNvSpPr>
            <a:spLocks noChangeArrowheads="1"/>
          </p:cNvSpPr>
          <p:nvPr/>
        </p:nvSpPr>
        <p:spPr bwMode="auto">
          <a:xfrm>
            <a:off x="7920038" y="3106738"/>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96" name="Oval 658"/>
          <p:cNvSpPr>
            <a:spLocks noChangeArrowheads="1"/>
          </p:cNvSpPr>
          <p:nvPr/>
        </p:nvSpPr>
        <p:spPr bwMode="auto">
          <a:xfrm>
            <a:off x="7800975" y="3224213"/>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97" name="Oval 659"/>
          <p:cNvSpPr>
            <a:spLocks noChangeArrowheads="1"/>
          </p:cNvSpPr>
          <p:nvPr/>
        </p:nvSpPr>
        <p:spPr bwMode="auto">
          <a:xfrm>
            <a:off x="7851775" y="3254375"/>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98" name="Oval 660"/>
          <p:cNvSpPr>
            <a:spLocks noChangeArrowheads="1"/>
          </p:cNvSpPr>
          <p:nvPr/>
        </p:nvSpPr>
        <p:spPr bwMode="auto">
          <a:xfrm>
            <a:off x="7750175" y="3165475"/>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699" name="Oval 661"/>
          <p:cNvSpPr>
            <a:spLocks noChangeArrowheads="1"/>
          </p:cNvSpPr>
          <p:nvPr/>
        </p:nvSpPr>
        <p:spPr bwMode="auto">
          <a:xfrm>
            <a:off x="7867650" y="3327400"/>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00" name="Oval 662"/>
          <p:cNvSpPr>
            <a:spLocks noChangeArrowheads="1"/>
          </p:cNvSpPr>
          <p:nvPr/>
        </p:nvSpPr>
        <p:spPr bwMode="auto">
          <a:xfrm>
            <a:off x="7800975" y="3151188"/>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01" name="Oval 663"/>
          <p:cNvSpPr>
            <a:spLocks noChangeArrowheads="1"/>
          </p:cNvSpPr>
          <p:nvPr/>
        </p:nvSpPr>
        <p:spPr bwMode="auto">
          <a:xfrm>
            <a:off x="7851775" y="3121025"/>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02" name="AutoShape 664"/>
          <p:cNvSpPr>
            <a:spLocks noChangeArrowheads="1"/>
          </p:cNvSpPr>
          <p:nvPr/>
        </p:nvSpPr>
        <p:spPr bwMode="auto">
          <a:xfrm>
            <a:off x="7794625" y="3074988"/>
            <a:ext cx="206375" cy="179387"/>
          </a:xfrm>
          <a:prstGeom prst="star5">
            <a:avLst/>
          </a:prstGeom>
          <a:solidFill>
            <a:schemeClr val="bg2"/>
          </a:solidFill>
          <a:ln w="12700">
            <a:solidFill>
              <a:schemeClr val="tx1"/>
            </a:solidFill>
            <a:miter lim="800000"/>
            <a:headEnd/>
            <a:tailEnd/>
          </a:ln>
          <a:effectLst/>
        </p:spPr>
        <p:txBody>
          <a:bodyPr wrap="none" anchor="ctr"/>
          <a:lstStyle/>
          <a:p>
            <a:endParaRPr lang="en-US" dirty="0"/>
          </a:p>
        </p:txBody>
      </p:sp>
      <p:sp>
        <p:nvSpPr>
          <p:cNvPr id="703" name="Oval 665"/>
          <p:cNvSpPr>
            <a:spLocks noChangeArrowheads="1"/>
          </p:cNvSpPr>
          <p:nvPr/>
        </p:nvSpPr>
        <p:spPr bwMode="auto">
          <a:xfrm>
            <a:off x="7785100" y="306387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04" name="Oval 666"/>
          <p:cNvSpPr>
            <a:spLocks noChangeArrowheads="1"/>
          </p:cNvSpPr>
          <p:nvPr/>
        </p:nvSpPr>
        <p:spPr bwMode="auto">
          <a:xfrm>
            <a:off x="7785100" y="310673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05" name="Oval 667"/>
          <p:cNvSpPr>
            <a:spLocks noChangeArrowheads="1"/>
          </p:cNvSpPr>
          <p:nvPr/>
        </p:nvSpPr>
        <p:spPr bwMode="auto">
          <a:xfrm>
            <a:off x="7837488" y="335597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06" name="Oval 668"/>
          <p:cNvSpPr>
            <a:spLocks noChangeArrowheads="1"/>
          </p:cNvSpPr>
          <p:nvPr/>
        </p:nvSpPr>
        <p:spPr bwMode="auto">
          <a:xfrm>
            <a:off x="7366000" y="347345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07" name="Oval 669"/>
          <p:cNvSpPr>
            <a:spLocks noChangeArrowheads="1"/>
          </p:cNvSpPr>
          <p:nvPr/>
        </p:nvSpPr>
        <p:spPr bwMode="auto">
          <a:xfrm>
            <a:off x="7700963" y="3400425"/>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08" name="Oval 670"/>
          <p:cNvSpPr>
            <a:spLocks noChangeArrowheads="1"/>
          </p:cNvSpPr>
          <p:nvPr/>
        </p:nvSpPr>
        <p:spPr bwMode="auto">
          <a:xfrm>
            <a:off x="7315200" y="3503613"/>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09" name="Oval 671"/>
          <p:cNvSpPr>
            <a:spLocks noChangeArrowheads="1"/>
          </p:cNvSpPr>
          <p:nvPr/>
        </p:nvSpPr>
        <p:spPr bwMode="auto">
          <a:xfrm>
            <a:off x="7516813" y="350361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10" name="Oval 672"/>
          <p:cNvSpPr>
            <a:spLocks noChangeArrowheads="1"/>
          </p:cNvSpPr>
          <p:nvPr/>
        </p:nvSpPr>
        <p:spPr bwMode="auto">
          <a:xfrm>
            <a:off x="2513013" y="270986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11" name="Oval 673"/>
          <p:cNvSpPr>
            <a:spLocks noChangeArrowheads="1"/>
          </p:cNvSpPr>
          <p:nvPr/>
        </p:nvSpPr>
        <p:spPr bwMode="auto">
          <a:xfrm>
            <a:off x="7499350" y="332740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12" name="Oval 674"/>
          <p:cNvSpPr>
            <a:spLocks noChangeArrowheads="1"/>
          </p:cNvSpPr>
          <p:nvPr/>
        </p:nvSpPr>
        <p:spPr bwMode="auto">
          <a:xfrm>
            <a:off x="7599363" y="3327400"/>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13" name="Oval 675"/>
          <p:cNvSpPr>
            <a:spLocks noChangeArrowheads="1"/>
          </p:cNvSpPr>
          <p:nvPr/>
        </p:nvSpPr>
        <p:spPr bwMode="auto">
          <a:xfrm>
            <a:off x="7264400" y="3473450"/>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14" name="Oval 676"/>
          <p:cNvSpPr>
            <a:spLocks noChangeArrowheads="1"/>
          </p:cNvSpPr>
          <p:nvPr/>
        </p:nvSpPr>
        <p:spPr bwMode="auto">
          <a:xfrm>
            <a:off x="7331075" y="3416300"/>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15" name="Oval 677"/>
          <p:cNvSpPr>
            <a:spLocks noChangeArrowheads="1"/>
          </p:cNvSpPr>
          <p:nvPr/>
        </p:nvSpPr>
        <p:spPr bwMode="auto">
          <a:xfrm>
            <a:off x="7264400" y="3416300"/>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16" name="Oval 678"/>
          <p:cNvSpPr>
            <a:spLocks noChangeArrowheads="1"/>
          </p:cNvSpPr>
          <p:nvPr/>
        </p:nvSpPr>
        <p:spPr bwMode="auto">
          <a:xfrm>
            <a:off x="7769225" y="351790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17" name="Oval 679"/>
          <p:cNvSpPr>
            <a:spLocks noChangeArrowheads="1"/>
          </p:cNvSpPr>
          <p:nvPr/>
        </p:nvSpPr>
        <p:spPr bwMode="auto">
          <a:xfrm>
            <a:off x="7735888" y="347345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18" name="Oval 680"/>
          <p:cNvSpPr>
            <a:spLocks noChangeArrowheads="1"/>
          </p:cNvSpPr>
          <p:nvPr/>
        </p:nvSpPr>
        <p:spPr bwMode="auto">
          <a:xfrm>
            <a:off x="7735888" y="343058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19" name="Oval 681"/>
          <p:cNvSpPr>
            <a:spLocks noChangeArrowheads="1"/>
          </p:cNvSpPr>
          <p:nvPr/>
        </p:nvSpPr>
        <p:spPr bwMode="auto">
          <a:xfrm>
            <a:off x="7818438" y="3473450"/>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20" name="Oval 682"/>
          <p:cNvSpPr>
            <a:spLocks noChangeArrowheads="1"/>
          </p:cNvSpPr>
          <p:nvPr/>
        </p:nvSpPr>
        <p:spPr bwMode="auto">
          <a:xfrm>
            <a:off x="7750175" y="3444875"/>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21" name="Oval 683"/>
          <p:cNvSpPr>
            <a:spLocks noChangeArrowheads="1"/>
          </p:cNvSpPr>
          <p:nvPr/>
        </p:nvSpPr>
        <p:spPr bwMode="auto">
          <a:xfrm>
            <a:off x="7450138" y="3400425"/>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22" name="Oval 684"/>
          <p:cNvSpPr>
            <a:spLocks noChangeArrowheads="1"/>
          </p:cNvSpPr>
          <p:nvPr/>
        </p:nvSpPr>
        <p:spPr bwMode="auto">
          <a:xfrm>
            <a:off x="7450138" y="347345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23" name="Oval 685"/>
          <p:cNvSpPr>
            <a:spLocks noChangeArrowheads="1"/>
          </p:cNvSpPr>
          <p:nvPr/>
        </p:nvSpPr>
        <p:spPr bwMode="auto">
          <a:xfrm>
            <a:off x="5937250" y="4605338"/>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24" name="Oval 686"/>
          <p:cNvSpPr>
            <a:spLocks noChangeArrowheads="1"/>
          </p:cNvSpPr>
          <p:nvPr/>
        </p:nvSpPr>
        <p:spPr bwMode="auto">
          <a:xfrm>
            <a:off x="7616825" y="388620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25" name="Oval 687"/>
          <p:cNvSpPr>
            <a:spLocks noChangeArrowheads="1"/>
          </p:cNvSpPr>
          <p:nvPr/>
        </p:nvSpPr>
        <p:spPr bwMode="auto">
          <a:xfrm>
            <a:off x="7785100" y="337026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26" name="Oval 688"/>
          <p:cNvSpPr>
            <a:spLocks noChangeArrowheads="1"/>
          </p:cNvSpPr>
          <p:nvPr/>
        </p:nvSpPr>
        <p:spPr bwMode="auto">
          <a:xfrm>
            <a:off x="7583488" y="3871913"/>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27" name="Oval 689"/>
          <p:cNvSpPr>
            <a:spLocks noChangeArrowheads="1"/>
          </p:cNvSpPr>
          <p:nvPr/>
        </p:nvSpPr>
        <p:spPr bwMode="auto">
          <a:xfrm>
            <a:off x="7499350" y="379730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28" name="Oval 690"/>
          <p:cNvSpPr>
            <a:spLocks noChangeArrowheads="1"/>
          </p:cNvSpPr>
          <p:nvPr/>
        </p:nvSpPr>
        <p:spPr bwMode="auto">
          <a:xfrm>
            <a:off x="5854700" y="476726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29" name="Oval 691"/>
          <p:cNvSpPr>
            <a:spLocks noChangeArrowheads="1"/>
          </p:cNvSpPr>
          <p:nvPr/>
        </p:nvSpPr>
        <p:spPr bwMode="auto">
          <a:xfrm>
            <a:off x="7281863" y="3871913"/>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30" name="Oval 692"/>
          <p:cNvSpPr>
            <a:spLocks noChangeArrowheads="1"/>
          </p:cNvSpPr>
          <p:nvPr/>
        </p:nvSpPr>
        <p:spPr bwMode="auto">
          <a:xfrm>
            <a:off x="6005513" y="4429125"/>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31" name="Oval 693"/>
          <p:cNvSpPr>
            <a:spLocks noChangeArrowheads="1"/>
          </p:cNvSpPr>
          <p:nvPr/>
        </p:nvSpPr>
        <p:spPr bwMode="auto">
          <a:xfrm>
            <a:off x="7331075" y="4002088"/>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32" name="Oval 694"/>
          <p:cNvSpPr>
            <a:spLocks noChangeArrowheads="1"/>
          </p:cNvSpPr>
          <p:nvPr/>
        </p:nvSpPr>
        <p:spPr bwMode="auto">
          <a:xfrm>
            <a:off x="5988050" y="4224338"/>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33" name="Oval 695"/>
          <p:cNvSpPr>
            <a:spLocks noChangeArrowheads="1"/>
          </p:cNvSpPr>
          <p:nvPr/>
        </p:nvSpPr>
        <p:spPr bwMode="auto">
          <a:xfrm>
            <a:off x="7264400" y="3929063"/>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34" name="Oval 696"/>
          <p:cNvSpPr>
            <a:spLocks noChangeArrowheads="1"/>
          </p:cNvSpPr>
          <p:nvPr/>
        </p:nvSpPr>
        <p:spPr bwMode="auto">
          <a:xfrm>
            <a:off x="7651750" y="3840163"/>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35" name="Oval 697"/>
          <p:cNvSpPr>
            <a:spLocks noChangeArrowheads="1"/>
          </p:cNvSpPr>
          <p:nvPr/>
        </p:nvSpPr>
        <p:spPr bwMode="auto">
          <a:xfrm>
            <a:off x="7700963" y="3856038"/>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36" name="Oval 698"/>
          <p:cNvSpPr>
            <a:spLocks noChangeArrowheads="1"/>
          </p:cNvSpPr>
          <p:nvPr/>
        </p:nvSpPr>
        <p:spPr bwMode="auto">
          <a:xfrm>
            <a:off x="6811963" y="343058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37" name="Oval 699"/>
          <p:cNvSpPr>
            <a:spLocks noChangeArrowheads="1"/>
          </p:cNvSpPr>
          <p:nvPr/>
        </p:nvSpPr>
        <p:spPr bwMode="auto">
          <a:xfrm>
            <a:off x="6911975" y="3430588"/>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38" name="Oval 700"/>
          <p:cNvSpPr>
            <a:spLocks noChangeArrowheads="1"/>
          </p:cNvSpPr>
          <p:nvPr/>
        </p:nvSpPr>
        <p:spPr bwMode="auto">
          <a:xfrm>
            <a:off x="6911975" y="3487738"/>
            <a:ext cx="36513"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39" name="Oval 701"/>
          <p:cNvSpPr>
            <a:spLocks noChangeArrowheads="1"/>
          </p:cNvSpPr>
          <p:nvPr/>
        </p:nvSpPr>
        <p:spPr bwMode="auto">
          <a:xfrm>
            <a:off x="6811963" y="3487738"/>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40" name="Oval 702"/>
          <p:cNvSpPr>
            <a:spLocks noChangeArrowheads="1"/>
          </p:cNvSpPr>
          <p:nvPr/>
        </p:nvSpPr>
        <p:spPr bwMode="auto">
          <a:xfrm>
            <a:off x="6861175" y="3459163"/>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41" name="Oval 703"/>
          <p:cNvSpPr>
            <a:spLocks noChangeArrowheads="1"/>
          </p:cNvSpPr>
          <p:nvPr/>
        </p:nvSpPr>
        <p:spPr bwMode="auto">
          <a:xfrm>
            <a:off x="6643688" y="3606800"/>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42" name="Oval 704"/>
          <p:cNvSpPr>
            <a:spLocks noChangeArrowheads="1"/>
          </p:cNvSpPr>
          <p:nvPr/>
        </p:nvSpPr>
        <p:spPr bwMode="auto">
          <a:xfrm>
            <a:off x="6777038" y="360680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43" name="Oval 705"/>
          <p:cNvSpPr>
            <a:spLocks noChangeArrowheads="1"/>
          </p:cNvSpPr>
          <p:nvPr/>
        </p:nvSpPr>
        <p:spPr bwMode="auto">
          <a:xfrm>
            <a:off x="6761163" y="362108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44" name="Oval 706"/>
          <p:cNvSpPr>
            <a:spLocks noChangeArrowheads="1"/>
          </p:cNvSpPr>
          <p:nvPr/>
        </p:nvSpPr>
        <p:spPr bwMode="auto">
          <a:xfrm>
            <a:off x="6677025" y="3663950"/>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45" name="Oval 707"/>
          <p:cNvSpPr>
            <a:spLocks noChangeArrowheads="1"/>
          </p:cNvSpPr>
          <p:nvPr/>
        </p:nvSpPr>
        <p:spPr bwMode="auto">
          <a:xfrm>
            <a:off x="6777038" y="364966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46" name="Oval 708"/>
          <p:cNvSpPr>
            <a:spLocks noChangeArrowheads="1"/>
          </p:cNvSpPr>
          <p:nvPr/>
        </p:nvSpPr>
        <p:spPr bwMode="auto">
          <a:xfrm>
            <a:off x="1704975" y="2270125"/>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47" name="Oval 709"/>
          <p:cNvSpPr>
            <a:spLocks noChangeArrowheads="1"/>
          </p:cNvSpPr>
          <p:nvPr/>
        </p:nvSpPr>
        <p:spPr bwMode="auto">
          <a:xfrm>
            <a:off x="6861175" y="3517900"/>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48" name="Oval 710"/>
          <p:cNvSpPr>
            <a:spLocks noChangeArrowheads="1"/>
          </p:cNvSpPr>
          <p:nvPr/>
        </p:nvSpPr>
        <p:spPr bwMode="auto">
          <a:xfrm>
            <a:off x="6745288" y="3694113"/>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49" name="Oval 711"/>
          <p:cNvSpPr>
            <a:spLocks noChangeArrowheads="1"/>
          </p:cNvSpPr>
          <p:nvPr/>
        </p:nvSpPr>
        <p:spPr bwMode="auto">
          <a:xfrm>
            <a:off x="6710363" y="356235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50" name="Oval 712"/>
          <p:cNvSpPr>
            <a:spLocks noChangeArrowheads="1"/>
          </p:cNvSpPr>
          <p:nvPr/>
        </p:nvSpPr>
        <p:spPr bwMode="auto">
          <a:xfrm>
            <a:off x="7029450" y="3503613"/>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51" name="Oval 713"/>
          <p:cNvSpPr>
            <a:spLocks noChangeArrowheads="1"/>
          </p:cNvSpPr>
          <p:nvPr/>
        </p:nvSpPr>
        <p:spPr bwMode="auto">
          <a:xfrm>
            <a:off x="2009775" y="251936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52" name="Oval 714"/>
          <p:cNvSpPr>
            <a:spLocks noChangeArrowheads="1"/>
          </p:cNvSpPr>
          <p:nvPr/>
        </p:nvSpPr>
        <p:spPr bwMode="auto">
          <a:xfrm>
            <a:off x="1941513" y="251936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53" name="Oval 715"/>
          <p:cNvSpPr>
            <a:spLocks noChangeArrowheads="1"/>
          </p:cNvSpPr>
          <p:nvPr/>
        </p:nvSpPr>
        <p:spPr bwMode="auto">
          <a:xfrm>
            <a:off x="1874838" y="250348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54" name="Oval 716"/>
          <p:cNvSpPr>
            <a:spLocks noChangeArrowheads="1"/>
          </p:cNvSpPr>
          <p:nvPr/>
        </p:nvSpPr>
        <p:spPr bwMode="auto">
          <a:xfrm>
            <a:off x="1957388" y="2460625"/>
            <a:ext cx="36512"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55" name="Oval 717"/>
          <p:cNvSpPr>
            <a:spLocks noChangeArrowheads="1"/>
          </p:cNvSpPr>
          <p:nvPr/>
        </p:nvSpPr>
        <p:spPr bwMode="auto">
          <a:xfrm>
            <a:off x="2093913" y="2460625"/>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56" name="Oval 718"/>
          <p:cNvSpPr>
            <a:spLocks noChangeArrowheads="1"/>
          </p:cNvSpPr>
          <p:nvPr/>
        </p:nvSpPr>
        <p:spPr bwMode="auto">
          <a:xfrm>
            <a:off x="1924050" y="229870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57" name="Oval 719"/>
          <p:cNvSpPr>
            <a:spLocks noChangeArrowheads="1"/>
          </p:cNvSpPr>
          <p:nvPr/>
        </p:nvSpPr>
        <p:spPr bwMode="auto">
          <a:xfrm>
            <a:off x="2074863" y="2386013"/>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58" name="Oval 720"/>
          <p:cNvSpPr>
            <a:spLocks noChangeArrowheads="1"/>
          </p:cNvSpPr>
          <p:nvPr/>
        </p:nvSpPr>
        <p:spPr bwMode="auto">
          <a:xfrm>
            <a:off x="2024063" y="2357438"/>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59" name="Oval 721"/>
          <p:cNvSpPr>
            <a:spLocks noChangeArrowheads="1"/>
          </p:cNvSpPr>
          <p:nvPr/>
        </p:nvSpPr>
        <p:spPr bwMode="auto">
          <a:xfrm>
            <a:off x="1924050" y="2357438"/>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60" name="Oval 722"/>
          <p:cNvSpPr>
            <a:spLocks noChangeArrowheads="1"/>
          </p:cNvSpPr>
          <p:nvPr/>
        </p:nvSpPr>
        <p:spPr bwMode="auto">
          <a:xfrm>
            <a:off x="1973263" y="2327275"/>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61" name="Oval 723"/>
          <p:cNvSpPr>
            <a:spLocks noChangeArrowheads="1"/>
          </p:cNvSpPr>
          <p:nvPr/>
        </p:nvSpPr>
        <p:spPr bwMode="auto">
          <a:xfrm>
            <a:off x="2243138" y="2503488"/>
            <a:ext cx="34925"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62" name="Oval 724"/>
          <p:cNvSpPr>
            <a:spLocks noChangeArrowheads="1"/>
          </p:cNvSpPr>
          <p:nvPr/>
        </p:nvSpPr>
        <p:spPr bwMode="auto">
          <a:xfrm>
            <a:off x="1671638" y="2446338"/>
            <a:ext cx="34925"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63" name="AutoShape 725"/>
          <p:cNvSpPr>
            <a:spLocks noChangeArrowheads="1"/>
          </p:cNvSpPr>
          <p:nvPr/>
        </p:nvSpPr>
        <p:spPr bwMode="auto">
          <a:xfrm>
            <a:off x="1922463" y="2339975"/>
            <a:ext cx="227012" cy="200025"/>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764" name="AutoShape 726"/>
          <p:cNvSpPr>
            <a:spLocks noChangeArrowheads="1"/>
          </p:cNvSpPr>
          <p:nvPr/>
        </p:nvSpPr>
        <p:spPr bwMode="auto">
          <a:xfrm>
            <a:off x="1785938" y="2311400"/>
            <a:ext cx="230187" cy="200025"/>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765" name="Oval 727"/>
          <p:cNvSpPr>
            <a:spLocks noChangeArrowheads="1"/>
          </p:cNvSpPr>
          <p:nvPr/>
        </p:nvSpPr>
        <p:spPr bwMode="auto">
          <a:xfrm>
            <a:off x="8053388" y="3063875"/>
            <a:ext cx="36512"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66" name="Oval 728"/>
          <p:cNvSpPr>
            <a:spLocks noChangeArrowheads="1"/>
          </p:cNvSpPr>
          <p:nvPr/>
        </p:nvSpPr>
        <p:spPr bwMode="auto">
          <a:xfrm>
            <a:off x="8088313" y="3092450"/>
            <a:ext cx="34925"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67" name="Oval 729"/>
          <p:cNvSpPr>
            <a:spLocks noChangeArrowheads="1"/>
          </p:cNvSpPr>
          <p:nvPr/>
        </p:nvSpPr>
        <p:spPr bwMode="auto">
          <a:xfrm>
            <a:off x="6524625" y="420846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68" name="Oval 730"/>
          <p:cNvSpPr>
            <a:spLocks noChangeArrowheads="1"/>
          </p:cNvSpPr>
          <p:nvPr/>
        </p:nvSpPr>
        <p:spPr bwMode="auto">
          <a:xfrm>
            <a:off x="6424613" y="4208463"/>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69" name="Oval 731"/>
          <p:cNvSpPr>
            <a:spLocks noChangeArrowheads="1"/>
          </p:cNvSpPr>
          <p:nvPr/>
        </p:nvSpPr>
        <p:spPr bwMode="auto">
          <a:xfrm>
            <a:off x="8069263" y="3003550"/>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70" name="Oval 732"/>
          <p:cNvSpPr>
            <a:spLocks noChangeArrowheads="1"/>
          </p:cNvSpPr>
          <p:nvPr/>
        </p:nvSpPr>
        <p:spPr bwMode="auto">
          <a:xfrm>
            <a:off x="6424613" y="4149725"/>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71" name="Oval 733"/>
          <p:cNvSpPr>
            <a:spLocks noChangeArrowheads="1"/>
          </p:cNvSpPr>
          <p:nvPr/>
        </p:nvSpPr>
        <p:spPr bwMode="auto">
          <a:xfrm>
            <a:off x="6524625" y="4149725"/>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72" name="Oval 734"/>
          <p:cNvSpPr>
            <a:spLocks noChangeArrowheads="1"/>
          </p:cNvSpPr>
          <p:nvPr/>
        </p:nvSpPr>
        <p:spPr bwMode="auto">
          <a:xfrm>
            <a:off x="6524625" y="420846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73" name="Oval 735"/>
          <p:cNvSpPr>
            <a:spLocks noChangeArrowheads="1"/>
          </p:cNvSpPr>
          <p:nvPr/>
        </p:nvSpPr>
        <p:spPr bwMode="auto">
          <a:xfrm>
            <a:off x="6424613" y="4208463"/>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74" name="Oval 736"/>
          <p:cNvSpPr>
            <a:spLocks noChangeArrowheads="1"/>
          </p:cNvSpPr>
          <p:nvPr/>
        </p:nvSpPr>
        <p:spPr bwMode="auto">
          <a:xfrm>
            <a:off x="6477000" y="4178300"/>
            <a:ext cx="33338"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75" name="Oval 737"/>
          <p:cNvSpPr>
            <a:spLocks noChangeArrowheads="1"/>
          </p:cNvSpPr>
          <p:nvPr/>
        </p:nvSpPr>
        <p:spPr bwMode="auto">
          <a:xfrm>
            <a:off x="6407150" y="4105275"/>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76" name="Oval 738"/>
          <p:cNvSpPr>
            <a:spLocks noChangeArrowheads="1"/>
          </p:cNvSpPr>
          <p:nvPr/>
        </p:nvSpPr>
        <p:spPr bwMode="auto">
          <a:xfrm>
            <a:off x="6508750" y="4105275"/>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77" name="Oval 739"/>
          <p:cNvSpPr>
            <a:spLocks noChangeArrowheads="1"/>
          </p:cNvSpPr>
          <p:nvPr/>
        </p:nvSpPr>
        <p:spPr bwMode="auto">
          <a:xfrm>
            <a:off x="6508750" y="4164013"/>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78" name="Oval 740"/>
          <p:cNvSpPr>
            <a:spLocks noChangeArrowheads="1"/>
          </p:cNvSpPr>
          <p:nvPr/>
        </p:nvSpPr>
        <p:spPr bwMode="auto">
          <a:xfrm>
            <a:off x="6407150" y="416401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79" name="Oval 741"/>
          <p:cNvSpPr>
            <a:spLocks noChangeArrowheads="1"/>
          </p:cNvSpPr>
          <p:nvPr/>
        </p:nvSpPr>
        <p:spPr bwMode="auto">
          <a:xfrm>
            <a:off x="6407150" y="4135438"/>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80" name="Oval 742"/>
          <p:cNvSpPr>
            <a:spLocks noChangeArrowheads="1"/>
          </p:cNvSpPr>
          <p:nvPr/>
        </p:nvSpPr>
        <p:spPr bwMode="auto">
          <a:xfrm>
            <a:off x="6524625" y="4149725"/>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81" name="Oval 743"/>
          <p:cNvSpPr>
            <a:spLocks noChangeArrowheads="1"/>
          </p:cNvSpPr>
          <p:nvPr/>
        </p:nvSpPr>
        <p:spPr bwMode="auto">
          <a:xfrm>
            <a:off x="6626225" y="4149725"/>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82" name="Oval 744"/>
          <p:cNvSpPr>
            <a:spLocks noChangeArrowheads="1"/>
          </p:cNvSpPr>
          <p:nvPr/>
        </p:nvSpPr>
        <p:spPr bwMode="auto">
          <a:xfrm>
            <a:off x="6357938" y="4178300"/>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83" name="Oval 745"/>
          <p:cNvSpPr>
            <a:spLocks noChangeArrowheads="1"/>
          </p:cNvSpPr>
          <p:nvPr/>
        </p:nvSpPr>
        <p:spPr bwMode="auto">
          <a:xfrm>
            <a:off x="6524625" y="4208463"/>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84" name="Oval 746"/>
          <p:cNvSpPr>
            <a:spLocks noChangeArrowheads="1"/>
          </p:cNvSpPr>
          <p:nvPr/>
        </p:nvSpPr>
        <p:spPr bwMode="auto">
          <a:xfrm>
            <a:off x="6575425" y="4178300"/>
            <a:ext cx="36513"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85" name="AutoShape 747"/>
          <p:cNvSpPr>
            <a:spLocks noChangeArrowheads="1"/>
          </p:cNvSpPr>
          <p:nvPr/>
        </p:nvSpPr>
        <p:spPr bwMode="auto">
          <a:xfrm>
            <a:off x="6415088" y="4079875"/>
            <a:ext cx="171450" cy="149225"/>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786" name="AutoShape 748"/>
          <p:cNvSpPr>
            <a:spLocks noChangeArrowheads="1"/>
          </p:cNvSpPr>
          <p:nvPr/>
        </p:nvSpPr>
        <p:spPr bwMode="auto">
          <a:xfrm>
            <a:off x="6353175" y="4143375"/>
            <a:ext cx="203200" cy="177800"/>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787" name="AutoShape 749"/>
          <p:cNvSpPr>
            <a:spLocks noChangeArrowheads="1"/>
          </p:cNvSpPr>
          <p:nvPr/>
        </p:nvSpPr>
        <p:spPr bwMode="auto">
          <a:xfrm>
            <a:off x="6467475" y="4094163"/>
            <a:ext cx="206375" cy="163512"/>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788" name="AutoShape 750"/>
          <p:cNvSpPr>
            <a:spLocks noChangeArrowheads="1"/>
          </p:cNvSpPr>
          <p:nvPr/>
        </p:nvSpPr>
        <p:spPr bwMode="auto">
          <a:xfrm>
            <a:off x="6384925" y="4079875"/>
            <a:ext cx="206375" cy="163513"/>
          </a:xfrm>
          <a:prstGeom prst="star5">
            <a:avLst/>
          </a:prstGeom>
          <a:solidFill>
            <a:schemeClr val="folHlink"/>
          </a:solidFill>
          <a:ln w="12700">
            <a:solidFill>
              <a:schemeClr val="tx1"/>
            </a:solidFill>
            <a:miter lim="800000"/>
            <a:headEnd/>
            <a:tailEnd/>
          </a:ln>
          <a:effectLst/>
        </p:spPr>
        <p:txBody>
          <a:bodyPr wrap="none" anchor="ctr"/>
          <a:lstStyle/>
          <a:p>
            <a:endParaRPr lang="en-US" dirty="0"/>
          </a:p>
        </p:txBody>
      </p:sp>
      <p:sp>
        <p:nvSpPr>
          <p:cNvPr id="789" name="Oval 751"/>
          <p:cNvSpPr>
            <a:spLocks noChangeArrowheads="1"/>
          </p:cNvSpPr>
          <p:nvPr/>
        </p:nvSpPr>
        <p:spPr bwMode="auto">
          <a:xfrm>
            <a:off x="6561138" y="4252913"/>
            <a:ext cx="34925"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90" name="Oval 752"/>
          <p:cNvSpPr>
            <a:spLocks noChangeArrowheads="1"/>
          </p:cNvSpPr>
          <p:nvPr/>
        </p:nvSpPr>
        <p:spPr bwMode="auto">
          <a:xfrm>
            <a:off x="6692900" y="4090988"/>
            <a:ext cx="36513" cy="30162"/>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91" name="Oval 753"/>
          <p:cNvSpPr>
            <a:spLocks noChangeArrowheads="1"/>
          </p:cNvSpPr>
          <p:nvPr/>
        </p:nvSpPr>
        <p:spPr bwMode="auto">
          <a:xfrm>
            <a:off x="6340475" y="4076700"/>
            <a:ext cx="34925" cy="30163"/>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792" name="Oval 754"/>
          <p:cNvSpPr>
            <a:spLocks noChangeArrowheads="1"/>
          </p:cNvSpPr>
          <p:nvPr/>
        </p:nvSpPr>
        <p:spPr bwMode="auto">
          <a:xfrm>
            <a:off x="5937250" y="4252913"/>
            <a:ext cx="36513"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93" name="Oval 755"/>
          <p:cNvSpPr>
            <a:spLocks noChangeArrowheads="1"/>
          </p:cNvSpPr>
          <p:nvPr/>
        </p:nvSpPr>
        <p:spPr bwMode="auto">
          <a:xfrm>
            <a:off x="5988050" y="4194175"/>
            <a:ext cx="36513" cy="30163"/>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94" name="Oval 756"/>
          <p:cNvSpPr>
            <a:spLocks noChangeArrowheads="1"/>
          </p:cNvSpPr>
          <p:nvPr/>
        </p:nvSpPr>
        <p:spPr bwMode="auto">
          <a:xfrm>
            <a:off x="6205538" y="4224338"/>
            <a:ext cx="36512" cy="30162"/>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95" name="Oval 757"/>
          <p:cNvSpPr>
            <a:spLocks noChangeArrowheads="1"/>
          </p:cNvSpPr>
          <p:nvPr/>
        </p:nvSpPr>
        <p:spPr bwMode="auto">
          <a:xfrm>
            <a:off x="3846513" y="3208338"/>
            <a:ext cx="36512" cy="31750"/>
          </a:xfrm>
          <a:prstGeom prst="ellipse">
            <a:avLst/>
          </a:prstGeom>
          <a:solidFill>
            <a:schemeClr val="bg2"/>
          </a:solidFill>
          <a:ln w="12700">
            <a:solidFill>
              <a:schemeClr val="tx1"/>
            </a:solidFill>
            <a:round/>
            <a:headEnd/>
            <a:tailEnd/>
          </a:ln>
          <a:effectLst/>
        </p:spPr>
        <p:txBody>
          <a:bodyPr wrap="none" anchor="ctr"/>
          <a:lstStyle/>
          <a:p>
            <a:endParaRPr lang="en-US" dirty="0"/>
          </a:p>
        </p:txBody>
      </p:sp>
      <p:sp>
        <p:nvSpPr>
          <p:cNvPr id="796" name="Rectangle 758"/>
          <p:cNvSpPr>
            <a:spLocks noChangeArrowheads="1"/>
          </p:cNvSpPr>
          <p:nvPr/>
        </p:nvSpPr>
        <p:spPr bwMode="auto">
          <a:xfrm>
            <a:off x="1890713" y="2444750"/>
            <a:ext cx="166687" cy="146050"/>
          </a:xfrm>
          <a:prstGeom prst="rect">
            <a:avLst/>
          </a:prstGeom>
          <a:solidFill>
            <a:srgbClr val="FF5050"/>
          </a:solidFill>
          <a:ln w="12700">
            <a:noFill/>
            <a:miter lim="800000"/>
            <a:headEnd/>
            <a:tailEnd/>
          </a:ln>
          <a:effectLst/>
        </p:spPr>
        <p:txBody>
          <a:bodyPr wrap="none" anchor="ctr"/>
          <a:lstStyle/>
          <a:p>
            <a:endParaRPr lang="en-US" dirty="0"/>
          </a:p>
        </p:txBody>
      </p:sp>
      <p:sp>
        <p:nvSpPr>
          <p:cNvPr id="797" name="Rectangle 759"/>
          <p:cNvSpPr>
            <a:spLocks noChangeArrowheads="1"/>
          </p:cNvSpPr>
          <p:nvPr/>
        </p:nvSpPr>
        <p:spPr bwMode="auto">
          <a:xfrm>
            <a:off x="2808288" y="2895600"/>
            <a:ext cx="165100" cy="144463"/>
          </a:xfrm>
          <a:prstGeom prst="rect">
            <a:avLst/>
          </a:prstGeom>
          <a:solidFill>
            <a:srgbClr val="FF5050"/>
          </a:solidFill>
          <a:ln w="12700">
            <a:noFill/>
            <a:miter lim="800000"/>
            <a:headEnd/>
            <a:tailEnd/>
          </a:ln>
          <a:effectLst/>
        </p:spPr>
        <p:txBody>
          <a:bodyPr wrap="none" anchor="ctr"/>
          <a:lstStyle/>
          <a:p>
            <a:endParaRPr lang="en-US" dirty="0"/>
          </a:p>
        </p:txBody>
      </p:sp>
      <p:sp>
        <p:nvSpPr>
          <p:cNvPr id="798" name="Rectangle 760"/>
          <p:cNvSpPr>
            <a:spLocks noChangeArrowheads="1"/>
          </p:cNvSpPr>
          <p:nvPr/>
        </p:nvSpPr>
        <p:spPr bwMode="auto">
          <a:xfrm>
            <a:off x="1657350" y="3494088"/>
            <a:ext cx="163513" cy="142875"/>
          </a:xfrm>
          <a:prstGeom prst="rect">
            <a:avLst/>
          </a:prstGeom>
          <a:solidFill>
            <a:srgbClr val="FF5050"/>
          </a:solidFill>
          <a:ln w="12700">
            <a:noFill/>
            <a:miter lim="800000"/>
            <a:headEnd/>
            <a:tailEnd/>
          </a:ln>
          <a:effectLst/>
        </p:spPr>
        <p:txBody>
          <a:bodyPr wrap="none" anchor="ctr"/>
          <a:lstStyle/>
          <a:p>
            <a:endParaRPr lang="en-US" dirty="0"/>
          </a:p>
        </p:txBody>
      </p:sp>
      <p:sp>
        <p:nvSpPr>
          <p:cNvPr id="799" name="Rectangle 761"/>
          <p:cNvSpPr>
            <a:spLocks noChangeArrowheads="1"/>
          </p:cNvSpPr>
          <p:nvPr/>
        </p:nvSpPr>
        <p:spPr bwMode="auto">
          <a:xfrm>
            <a:off x="1784350" y="3625850"/>
            <a:ext cx="168275" cy="142875"/>
          </a:xfrm>
          <a:prstGeom prst="rect">
            <a:avLst/>
          </a:prstGeom>
          <a:solidFill>
            <a:srgbClr val="FF5050"/>
          </a:solidFill>
          <a:ln w="12700">
            <a:noFill/>
            <a:miter lim="800000"/>
            <a:headEnd/>
            <a:tailEnd/>
          </a:ln>
          <a:effectLst/>
        </p:spPr>
        <p:txBody>
          <a:bodyPr wrap="none" anchor="ctr"/>
          <a:lstStyle/>
          <a:p>
            <a:endParaRPr lang="en-US" dirty="0"/>
          </a:p>
        </p:txBody>
      </p:sp>
      <p:sp>
        <p:nvSpPr>
          <p:cNvPr id="800" name="Rectangle 762"/>
          <p:cNvSpPr>
            <a:spLocks noChangeArrowheads="1"/>
          </p:cNvSpPr>
          <p:nvPr/>
        </p:nvSpPr>
        <p:spPr bwMode="auto">
          <a:xfrm>
            <a:off x="3568700" y="4249738"/>
            <a:ext cx="161925" cy="142875"/>
          </a:xfrm>
          <a:prstGeom prst="rect">
            <a:avLst/>
          </a:prstGeom>
          <a:solidFill>
            <a:srgbClr val="FF5050"/>
          </a:solidFill>
          <a:ln w="12700">
            <a:noFill/>
            <a:miter lim="800000"/>
            <a:headEnd/>
            <a:tailEnd/>
          </a:ln>
          <a:effectLst/>
        </p:spPr>
        <p:txBody>
          <a:bodyPr wrap="none" anchor="ctr"/>
          <a:lstStyle/>
          <a:p>
            <a:endParaRPr lang="en-US" dirty="0"/>
          </a:p>
        </p:txBody>
      </p:sp>
      <p:sp>
        <p:nvSpPr>
          <p:cNvPr id="801" name="Rectangle 763"/>
          <p:cNvSpPr>
            <a:spLocks noChangeArrowheads="1"/>
          </p:cNvSpPr>
          <p:nvPr/>
        </p:nvSpPr>
        <p:spPr bwMode="auto">
          <a:xfrm>
            <a:off x="3816350" y="4081463"/>
            <a:ext cx="168275" cy="142875"/>
          </a:xfrm>
          <a:prstGeom prst="rect">
            <a:avLst/>
          </a:prstGeom>
          <a:solidFill>
            <a:srgbClr val="FF5050"/>
          </a:solidFill>
          <a:ln w="12700">
            <a:noFill/>
            <a:miter lim="800000"/>
            <a:headEnd/>
            <a:tailEnd/>
          </a:ln>
          <a:effectLst/>
        </p:spPr>
        <p:txBody>
          <a:bodyPr wrap="none" anchor="ctr"/>
          <a:lstStyle/>
          <a:p>
            <a:endParaRPr lang="en-US" dirty="0"/>
          </a:p>
        </p:txBody>
      </p:sp>
      <p:sp>
        <p:nvSpPr>
          <p:cNvPr id="802" name="Rectangle 764"/>
          <p:cNvSpPr>
            <a:spLocks noChangeArrowheads="1"/>
          </p:cNvSpPr>
          <p:nvPr/>
        </p:nvSpPr>
        <p:spPr bwMode="auto">
          <a:xfrm>
            <a:off x="6164263" y="3173413"/>
            <a:ext cx="161925" cy="146050"/>
          </a:xfrm>
          <a:prstGeom prst="rect">
            <a:avLst/>
          </a:prstGeom>
          <a:solidFill>
            <a:srgbClr val="FF5050"/>
          </a:solidFill>
          <a:ln w="12700">
            <a:noFill/>
            <a:miter lim="800000"/>
            <a:headEnd/>
            <a:tailEnd/>
          </a:ln>
          <a:effectLst/>
        </p:spPr>
        <p:txBody>
          <a:bodyPr wrap="none" anchor="ctr"/>
          <a:lstStyle/>
          <a:p>
            <a:endParaRPr lang="en-US" dirty="0"/>
          </a:p>
        </p:txBody>
      </p:sp>
      <p:sp>
        <p:nvSpPr>
          <p:cNvPr id="803" name="Rectangle 765"/>
          <p:cNvSpPr>
            <a:spLocks noChangeArrowheads="1"/>
          </p:cNvSpPr>
          <p:nvPr/>
        </p:nvSpPr>
        <p:spPr bwMode="auto">
          <a:xfrm>
            <a:off x="6503988" y="4152900"/>
            <a:ext cx="168275" cy="144463"/>
          </a:xfrm>
          <a:prstGeom prst="rect">
            <a:avLst/>
          </a:prstGeom>
          <a:solidFill>
            <a:srgbClr val="FF5050"/>
          </a:solidFill>
          <a:ln w="12700">
            <a:noFill/>
            <a:miter lim="800000"/>
            <a:headEnd/>
            <a:tailEnd/>
          </a:ln>
          <a:effectLst/>
        </p:spPr>
        <p:txBody>
          <a:bodyPr wrap="none" anchor="ctr"/>
          <a:lstStyle/>
          <a:p>
            <a:endParaRPr lang="en-US" dirty="0"/>
          </a:p>
        </p:txBody>
      </p:sp>
      <p:sp>
        <p:nvSpPr>
          <p:cNvPr id="804" name="Rectangle 766"/>
          <p:cNvSpPr>
            <a:spLocks noChangeArrowheads="1"/>
          </p:cNvSpPr>
          <p:nvPr/>
        </p:nvSpPr>
        <p:spPr bwMode="auto">
          <a:xfrm>
            <a:off x="8066088" y="3308350"/>
            <a:ext cx="163512" cy="144463"/>
          </a:xfrm>
          <a:prstGeom prst="rect">
            <a:avLst/>
          </a:prstGeom>
          <a:solidFill>
            <a:srgbClr val="FF5050"/>
          </a:solidFill>
          <a:ln w="12700">
            <a:noFill/>
            <a:miter lim="800000"/>
            <a:headEnd/>
            <a:tailEnd/>
          </a:ln>
          <a:effectLst/>
        </p:spPr>
        <p:txBody>
          <a:bodyPr wrap="none" anchor="ctr"/>
          <a:lstStyle/>
          <a:p>
            <a:endParaRPr lang="en-US" dirty="0"/>
          </a:p>
        </p:txBody>
      </p:sp>
      <p:sp>
        <p:nvSpPr>
          <p:cNvPr id="805" name="Oval 767"/>
          <p:cNvSpPr>
            <a:spLocks noChangeArrowheads="1"/>
          </p:cNvSpPr>
          <p:nvPr/>
        </p:nvSpPr>
        <p:spPr bwMode="auto">
          <a:xfrm>
            <a:off x="3914775" y="3514725"/>
            <a:ext cx="139700" cy="122238"/>
          </a:xfrm>
          <a:prstGeom prst="ellipse">
            <a:avLst/>
          </a:prstGeom>
          <a:solidFill>
            <a:srgbClr val="3366FF"/>
          </a:solidFill>
          <a:ln w="12700">
            <a:noFill/>
            <a:round/>
            <a:headEnd/>
            <a:tailEnd/>
          </a:ln>
          <a:effectLst/>
        </p:spPr>
        <p:txBody>
          <a:bodyPr wrap="none" anchor="ctr"/>
          <a:lstStyle/>
          <a:p>
            <a:endParaRPr lang="en-US" dirty="0"/>
          </a:p>
        </p:txBody>
      </p:sp>
      <p:sp>
        <p:nvSpPr>
          <p:cNvPr id="806" name="Oval 768"/>
          <p:cNvSpPr>
            <a:spLocks noChangeArrowheads="1"/>
          </p:cNvSpPr>
          <p:nvPr/>
        </p:nvSpPr>
        <p:spPr bwMode="auto">
          <a:xfrm>
            <a:off x="6037263" y="3216275"/>
            <a:ext cx="138112" cy="122238"/>
          </a:xfrm>
          <a:prstGeom prst="ellipse">
            <a:avLst/>
          </a:prstGeom>
          <a:solidFill>
            <a:srgbClr val="3366FF"/>
          </a:solidFill>
          <a:ln w="12700">
            <a:noFill/>
            <a:round/>
            <a:headEnd/>
            <a:tailEnd/>
          </a:ln>
          <a:effectLst/>
        </p:spPr>
        <p:txBody>
          <a:bodyPr wrap="none" anchor="ctr"/>
          <a:lstStyle/>
          <a:p>
            <a:endParaRPr lang="en-US" dirty="0"/>
          </a:p>
        </p:txBody>
      </p:sp>
      <p:sp>
        <p:nvSpPr>
          <p:cNvPr id="807" name="Oval 769"/>
          <p:cNvSpPr>
            <a:spLocks noChangeArrowheads="1"/>
          </p:cNvSpPr>
          <p:nvPr/>
        </p:nvSpPr>
        <p:spPr bwMode="auto">
          <a:xfrm>
            <a:off x="5483225" y="3121025"/>
            <a:ext cx="139700" cy="127000"/>
          </a:xfrm>
          <a:prstGeom prst="ellipse">
            <a:avLst/>
          </a:prstGeom>
          <a:solidFill>
            <a:srgbClr val="3366FF"/>
          </a:solidFill>
          <a:ln w="12700">
            <a:noFill/>
            <a:round/>
            <a:headEnd/>
            <a:tailEnd/>
          </a:ln>
          <a:effectLst/>
        </p:spPr>
        <p:txBody>
          <a:bodyPr wrap="none" anchor="ctr"/>
          <a:lstStyle/>
          <a:p>
            <a:endParaRPr lang="en-US" dirty="0"/>
          </a:p>
        </p:txBody>
      </p:sp>
      <p:sp>
        <p:nvSpPr>
          <p:cNvPr id="808" name="Oval 770"/>
          <p:cNvSpPr>
            <a:spLocks noChangeArrowheads="1"/>
          </p:cNvSpPr>
          <p:nvPr/>
        </p:nvSpPr>
        <p:spPr bwMode="auto">
          <a:xfrm>
            <a:off x="6584950" y="4049713"/>
            <a:ext cx="146050" cy="123825"/>
          </a:xfrm>
          <a:prstGeom prst="ellipse">
            <a:avLst/>
          </a:prstGeom>
          <a:solidFill>
            <a:srgbClr val="3366FF"/>
          </a:solidFill>
          <a:ln w="12700">
            <a:noFill/>
            <a:round/>
            <a:headEnd/>
            <a:tailEnd/>
          </a:ln>
          <a:effectLst/>
        </p:spPr>
        <p:txBody>
          <a:bodyPr wrap="none" anchor="ctr"/>
          <a:lstStyle/>
          <a:p>
            <a:endParaRPr lang="en-US" dirty="0"/>
          </a:p>
        </p:txBody>
      </p:sp>
      <p:sp>
        <p:nvSpPr>
          <p:cNvPr id="809" name="Oval 771"/>
          <p:cNvSpPr>
            <a:spLocks noChangeArrowheads="1"/>
          </p:cNvSpPr>
          <p:nvPr/>
        </p:nvSpPr>
        <p:spPr bwMode="auto">
          <a:xfrm>
            <a:off x="6940550" y="4357688"/>
            <a:ext cx="141288" cy="123825"/>
          </a:xfrm>
          <a:prstGeom prst="ellipse">
            <a:avLst/>
          </a:prstGeom>
          <a:solidFill>
            <a:srgbClr val="3366FF"/>
          </a:solidFill>
          <a:ln w="12700">
            <a:noFill/>
            <a:round/>
            <a:headEnd/>
            <a:tailEnd/>
          </a:ln>
          <a:effectLst/>
        </p:spPr>
        <p:txBody>
          <a:bodyPr wrap="none" anchor="ctr"/>
          <a:lstStyle/>
          <a:p>
            <a:endParaRPr lang="en-US" dirty="0"/>
          </a:p>
        </p:txBody>
      </p:sp>
      <p:sp>
        <p:nvSpPr>
          <p:cNvPr id="810" name="Oval 772"/>
          <p:cNvSpPr>
            <a:spLocks noChangeArrowheads="1"/>
          </p:cNvSpPr>
          <p:nvPr/>
        </p:nvSpPr>
        <p:spPr bwMode="auto">
          <a:xfrm>
            <a:off x="7524750" y="3905250"/>
            <a:ext cx="144463" cy="123825"/>
          </a:xfrm>
          <a:prstGeom prst="ellipse">
            <a:avLst/>
          </a:prstGeom>
          <a:solidFill>
            <a:srgbClr val="3366FF"/>
          </a:solidFill>
          <a:ln w="12700">
            <a:noFill/>
            <a:round/>
            <a:headEnd/>
            <a:tailEnd/>
          </a:ln>
          <a:effectLst/>
        </p:spPr>
        <p:txBody>
          <a:bodyPr wrap="none" anchor="ctr"/>
          <a:lstStyle/>
          <a:p>
            <a:endParaRPr lang="en-US" dirty="0"/>
          </a:p>
        </p:txBody>
      </p:sp>
      <p:sp>
        <p:nvSpPr>
          <p:cNvPr id="811" name="Oval 773"/>
          <p:cNvSpPr>
            <a:spLocks noChangeArrowheads="1"/>
          </p:cNvSpPr>
          <p:nvPr/>
        </p:nvSpPr>
        <p:spPr bwMode="auto">
          <a:xfrm>
            <a:off x="7947025" y="3370263"/>
            <a:ext cx="141288" cy="123825"/>
          </a:xfrm>
          <a:prstGeom prst="ellipse">
            <a:avLst/>
          </a:prstGeom>
          <a:solidFill>
            <a:srgbClr val="3366FF"/>
          </a:solidFill>
          <a:ln w="12700">
            <a:noFill/>
            <a:round/>
            <a:headEnd/>
            <a:tailEnd/>
          </a:ln>
          <a:effectLst/>
        </p:spPr>
        <p:txBody>
          <a:bodyPr wrap="none" anchor="ctr"/>
          <a:lstStyle/>
          <a:p>
            <a:endParaRPr lang="en-US" dirty="0"/>
          </a:p>
        </p:txBody>
      </p:sp>
      <p:sp>
        <p:nvSpPr>
          <p:cNvPr id="812" name="Oval 774"/>
          <p:cNvSpPr>
            <a:spLocks noChangeArrowheads="1"/>
          </p:cNvSpPr>
          <p:nvPr/>
        </p:nvSpPr>
        <p:spPr bwMode="auto">
          <a:xfrm>
            <a:off x="7105650" y="3616325"/>
            <a:ext cx="138113" cy="123825"/>
          </a:xfrm>
          <a:prstGeom prst="ellipse">
            <a:avLst/>
          </a:prstGeom>
          <a:solidFill>
            <a:schemeClr val="bg2"/>
          </a:solidFill>
          <a:ln w="12700">
            <a:noFill/>
            <a:round/>
            <a:headEnd/>
            <a:tailEnd/>
          </a:ln>
          <a:effectLst/>
        </p:spPr>
        <p:txBody>
          <a:bodyPr wrap="none" anchor="ctr"/>
          <a:lstStyle/>
          <a:p>
            <a:endParaRPr lang="en-US" dirty="0"/>
          </a:p>
        </p:txBody>
      </p:sp>
      <p:sp>
        <p:nvSpPr>
          <p:cNvPr id="813" name="Oval 775"/>
          <p:cNvSpPr>
            <a:spLocks noChangeArrowheads="1"/>
          </p:cNvSpPr>
          <p:nvPr/>
        </p:nvSpPr>
        <p:spPr bwMode="auto">
          <a:xfrm>
            <a:off x="7335838" y="3432175"/>
            <a:ext cx="139700" cy="123825"/>
          </a:xfrm>
          <a:prstGeom prst="ellipse">
            <a:avLst/>
          </a:prstGeom>
          <a:solidFill>
            <a:srgbClr val="3366FF"/>
          </a:solidFill>
          <a:ln w="12700">
            <a:noFill/>
            <a:round/>
            <a:headEnd/>
            <a:tailEnd/>
          </a:ln>
          <a:effectLst/>
        </p:spPr>
        <p:txBody>
          <a:bodyPr wrap="none" anchor="ctr"/>
          <a:lstStyle/>
          <a:p>
            <a:endParaRPr lang="en-US" dirty="0"/>
          </a:p>
        </p:txBody>
      </p:sp>
      <p:sp>
        <p:nvSpPr>
          <p:cNvPr id="814" name="Freeform 776"/>
          <p:cNvSpPr>
            <a:spLocks/>
          </p:cNvSpPr>
          <p:nvPr/>
        </p:nvSpPr>
        <p:spPr bwMode="auto">
          <a:xfrm>
            <a:off x="1751013" y="3741738"/>
            <a:ext cx="142875" cy="123825"/>
          </a:xfrm>
          <a:custGeom>
            <a:avLst/>
            <a:gdLst/>
            <a:ahLst/>
            <a:cxnLst>
              <a:cxn ang="0">
                <a:pos x="0" y="93"/>
              </a:cxn>
              <a:cxn ang="0">
                <a:pos x="95" y="93"/>
              </a:cxn>
              <a:cxn ang="0">
                <a:pos x="48" y="0"/>
              </a:cxn>
              <a:cxn ang="0">
                <a:pos x="0" y="93"/>
              </a:cxn>
            </a:cxnLst>
            <a:rect l="0" t="0" r="r" b="b"/>
            <a:pathLst>
              <a:path w="96" h="94">
                <a:moveTo>
                  <a:pt x="0" y="93"/>
                </a:moveTo>
                <a:lnTo>
                  <a:pt x="95" y="93"/>
                </a:lnTo>
                <a:lnTo>
                  <a:pt x="48" y="0"/>
                </a:lnTo>
                <a:lnTo>
                  <a:pt x="0" y="93"/>
                </a:lnTo>
              </a:path>
            </a:pathLst>
          </a:custGeom>
          <a:solidFill>
            <a:schemeClr val="tx2"/>
          </a:solidFill>
          <a:ln w="12700" cap="rnd" cmpd="sng">
            <a:noFill/>
            <a:prstDash val="solid"/>
            <a:round/>
            <a:headEnd type="none" w="med" len="med"/>
            <a:tailEnd type="none" w="med" len="med"/>
          </a:ln>
          <a:effectLst/>
        </p:spPr>
        <p:txBody>
          <a:bodyPr/>
          <a:lstStyle/>
          <a:p>
            <a:endParaRPr lang="en-US" dirty="0"/>
          </a:p>
        </p:txBody>
      </p:sp>
      <p:sp>
        <p:nvSpPr>
          <p:cNvPr id="815" name="Freeform 777"/>
          <p:cNvSpPr>
            <a:spLocks/>
          </p:cNvSpPr>
          <p:nvPr/>
        </p:nvSpPr>
        <p:spPr bwMode="auto">
          <a:xfrm>
            <a:off x="2308225" y="4368800"/>
            <a:ext cx="141288" cy="123825"/>
          </a:xfrm>
          <a:custGeom>
            <a:avLst/>
            <a:gdLst/>
            <a:ahLst/>
            <a:cxnLst>
              <a:cxn ang="0">
                <a:pos x="0" y="93"/>
              </a:cxn>
              <a:cxn ang="0">
                <a:pos x="94" y="93"/>
              </a:cxn>
              <a:cxn ang="0">
                <a:pos x="47" y="0"/>
              </a:cxn>
              <a:cxn ang="0">
                <a:pos x="0" y="93"/>
              </a:cxn>
            </a:cxnLst>
            <a:rect l="0" t="0" r="r" b="b"/>
            <a:pathLst>
              <a:path w="95" h="94">
                <a:moveTo>
                  <a:pt x="0" y="93"/>
                </a:moveTo>
                <a:lnTo>
                  <a:pt x="94" y="93"/>
                </a:lnTo>
                <a:lnTo>
                  <a:pt x="47" y="0"/>
                </a:lnTo>
                <a:lnTo>
                  <a:pt x="0" y="93"/>
                </a:lnTo>
              </a:path>
            </a:pathLst>
          </a:custGeom>
          <a:solidFill>
            <a:srgbClr val="33CC33"/>
          </a:solidFill>
          <a:ln w="12700" cap="rnd" cmpd="sng">
            <a:noFill/>
            <a:prstDash val="solid"/>
            <a:round/>
            <a:headEnd type="none" w="med" len="med"/>
            <a:tailEnd type="none" w="med" len="med"/>
          </a:ln>
          <a:effectLst/>
        </p:spPr>
        <p:txBody>
          <a:bodyPr/>
          <a:lstStyle/>
          <a:p>
            <a:endParaRPr lang="en-US" dirty="0"/>
          </a:p>
        </p:txBody>
      </p:sp>
      <p:sp>
        <p:nvSpPr>
          <p:cNvPr id="816" name="Freeform 778"/>
          <p:cNvSpPr>
            <a:spLocks/>
          </p:cNvSpPr>
          <p:nvPr/>
        </p:nvSpPr>
        <p:spPr bwMode="auto">
          <a:xfrm>
            <a:off x="2198688" y="4244975"/>
            <a:ext cx="141287" cy="123825"/>
          </a:xfrm>
          <a:custGeom>
            <a:avLst/>
            <a:gdLst/>
            <a:ahLst/>
            <a:cxnLst>
              <a:cxn ang="0">
                <a:pos x="0" y="93"/>
              </a:cxn>
              <a:cxn ang="0">
                <a:pos x="93" y="93"/>
              </a:cxn>
              <a:cxn ang="0">
                <a:pos x="47" y="0"/>
              </a:cxn>
              <a:cxn ang="0">
                <a:pos x="0" y="93"/>
              </a:cxn>
            </a:cxnLst>
            <a:rect l="0" t="0" r="r" b="b"/>
            <a:pathLst>
              <a:path w="94" h="94">
                <a:moveTo>
                  <a:pt x="0" y="93"/>
                </a:moveTo>
                <a:lnTo>
                  <a:pt x="93" y="93"/>
                </a:lnTo>
                <a:lnTo>
                  <a:pt x="47" y="0"/>
                </a:lnTo>
                <a:lnTo>
                  <a:pt x="0" y="93"/>
                </a:lnTo>
              </a:path>
            </a:pathLst>
          </a:custGeom>
          <a:solidFill>
            <a:srgbClr val="33CC33"/>
          </a:solidFill>
          <a:ln w="12700" cap="rnd" cmpd="sng">
            <a:noFill/>
            <a:prstDash val="solid"/>
            <a:round/>
            <a:headEnd type="none" w="med" len="med"/>
            <a:tailEnd type="none" w="med" len="med"/>
          </a:ln>
          <a:effectLst/>
        </p:spPr>
        <p:txBody>
          <a:bodyPr/>
          <a:lstStyle/>
          <a:p>
            <a:endParaRPr lang="en-US" dirty="0"/>
          </a:p>
        </p:txBody>
      </p:sp>
      <p:sp>
        <p:nvSpPr>
          <p:cNvPr id="817" name="Freeform 779"/>
          <p:cNvSpPr>
            <a:spLocks/>
          </p:cNvSpPr>
          <p:nvPr/>
        </p:nvSpPr>
        <p:spPr bwMode="auto">
          <a:xfrm>
            <a:off x="3686175" y="4065588"/>
            <a:ext cx="147638" cy="127000"/>
          </a:xfrm>
          <a:custGeom>
            <a:avLst/>
            <a:gdLst/>
            <a:ahLst/>
            <a:cxnLst>
              <a:cxn ang="0">
                <a:pos x="0" y="94"/>
              </a:cxn>
              <a:cxn ang="0">
                <a:pos x="98" y="94"/>
              </a:cxn>
              <a:cxn ang="0">
                <a:pos x="49" y="0"/>
              </a:cxn>
              <a:cxn ang="0">
                <a:pos x="0" y="94"/>
              </a:cxn>
            </a:cxnLst>
            <a:rect l="0" t="0" r="r" b="b"/>
            <a:pathLst>
              <a:path w="99" h="95">
                <a:moveTo>
                  <a:pt x="0" y="94"/>
                </a:moveTo>
                <a:lnTo>
                  <a:pt x="98" y="94"/>
                </a:lnTo>
                <a:lnTo>
                  <a:pt x="49" y="0"/>
                </a:lnTo>
                <a:lnTo>
                  <a:pt x="0" y="94"/>
                </a:lnTo>
              </a:path>
            </a:pathLst>
          </a:custGeom>
          <a:solidFill>
            <a:srgbClr val="33CC33"/>
          </a:solidFill>
          <a:ln w="12700" cap="rnd" cmpd="sng">
            <a:noFill/>
            <a:prstDash val="solid"/>
            <a:round/>
            <a:headEnd type="none" w="med" len="med"/>
            <a:tailEnd type="none" w="med" len="med"/>
          </a:ln>
          <a:effectLst/>
        </p:spPr>
        <p:txBody>
          <a:bodyPr/>
          <a:lstStyle/>
          <a:p>
            <a:endParaRPr lang="en-US" dirty="0"/>
          </a:p>
        </p:txBody>
      </p:sp>
      <p:sp>
        <p:nvSpPr>
          <p:cNvPr id="818" name="Freeform 780"/>
          <p:cNvSpPr>
            <a:spLocks/>
          </p:cNvSpPr>
          <p:nvPr/>
        </p:nvSpPr>
        <p:spPr bwMode="auto">
          <a:xfrm>
            <a:off x="5064125" y="3997325"/>
            <a:ext cx="139700" cy="125413"/>
          </a:xfrm>
          <a:custGeom>
            <a:avLst/>
            <a:gdLst/>
            <a:ahLst/>
            <a:cxnLst>
              <a:cxn ang="0">
                <a:pos x="0" y="94"/>
              </a:cxn>
              <a:cxn ang="0">
                <a:pos x="93" y="94"/>
              </a:cxn>
              <a:cxn ang="0">
                <a:pos x="47" y="0"/>
              </a:cxn>
              <a:cxn ang="0">
                <a:pos x="0" y="94"/>
              </a:cxn>
            </a:cxnLst>
            <a:rect l="0" t="0" r="r" b="b"/>
            <a:pathLst>
              <a:path w="94" h="95">
                <a:moveTo>
                  <a:pt x="0" y="94"/>
                </a:moveTo>
                <a:lnTo>
                  <a:pt x="93" y="94"/>
                </a:lnTo>
                <a:lnTo>
                  <a:pt x="47" y="0"/>
                </a:lnTo>
                <a:lnTo>
                  <a:pt x="0" y="94"/>
                </a:lnTo>
              </a:path>
            </a:pathLst>
          </a:custGeom>
          <a:solidFill>
            <a:srgbClr val="33CC33"/>
          </a:solidFill>
          <a:ln w="12700" cap="rnd" cmpd="sng">
            <a:noFill/>
            <a:prstDash val="solid"/>
            <a:round/>
            <a:headEnd type="none" w="med" len="med"/>
            <a:tailEnd type="none" w="med" len="med"/>
          </a:ln>
          <a:effectLst/>
        </p:spPr>
        <p:txBody>
          <a:bodyPr/>
          <a:lstStyle/>
          <a:p>
            <a:endParaRPr lang="en-US" dirty="0"/>
          </a:p>
        </p:txBody>
      </p:sp>
      <p:sp>
        <p:nvSpPr>
          <p:cNvPr id="819" name="Freeform 781"/>
          <p:cNvSpPr>
            <a:spLocks/>
          </p:cNvSpPr>
          <p:nvPr/>
        </p:nvSpPr>
        <p:spPr bwMode="auto">
          <a:xfrm>
            <a:off x="7058025" y="4432300"/>
            <a:ext cx="139700" cy="122238"/>
          </a:xfrm>
          <a:custGeom>
            <a:avLst/>
            <a:gdLst/>
            <a:ahLst/>
            <a:cxnLst>
              <a:cxn ang="0">
                <a:pos x="0" y="92"/>
              </a:cxn>
              <a:cxn ang="0">
                <a:pos x="93" y="92"/>
              </a:cxn>
              <a:cxn ang="0">
                <a:pos x="47" y="0"/>
              </a:cxn>
              <a:cxn ang="0">
                <a:pos x="0" y="92"/>
              </a:cxn>
            </a:cxnLst>
            <a:rect l="0" t="0" r="r" b="b"/>
            <a:pathLst>
              <a:path w="94" h="93">
                <a:moveTo>
                  <a:pt x="0" y="92"/>
                </a:moveTo>
                <a:lnTo>
                  <a:pt x="93" y="92"/>
                </a:lnTo>
                <a:lnTo>
                  <a:pt x="47" y="0"/>
                </a:lnTo>
                <a:lnTo>
                  <a:pt x="0" y="92"/>
                </a:lnTo>
              </a:path>
            </a:pathLst>
          </a:custGeom>
          <a:solidFill>
            <a:srgbClr val="33CC33"/>
          </a:solidFill>
          <a:ln w="12700" cap="rnd" cmpd="sng">
            <a:noFill/>
            <a:prstDash val="solid"/>
            <a:round/>
            <a:headEnd type="none" w="med" len="med"/>
            <a:tailEnd type="none" w="med" len="med"/>
          </a:ln>
          <a:effectLst/>
        </p:spPr>
        <p:txBody>
          <a:bodyPr/>
          <a:lstStyle/>
          <a:p>
            <a:endParaRPr lang="en-US" dirty="0"/>
          </a:p>
        </p:txBody>
      </p:sp>
      <p:sp>
        <p:nvSpPr>
          <p:cNvPr id="820" name="Freeform 782"/>
          <p:cNvSpPr>
            <a:spLocks/>
          </p:cNvSpPr>
          <p:nvPr/>
        </p:nvSpPr>
        <p:spPr bwMode="auto">
          <a:xfrm>
            <a:off x="6092825" y="3297238"/>
            <a:ext cx="141288" cy="125412"/>
          </a:xfrm>
          <a:custGeom>
            <a:avLst/>
            <a:gdLst/>
            <a:ahLst/>
            <a:cxnLst>
              <a:cxn ang="0">
                <a:pos x="0" y="93"/>
              </a:cxn>
              <a:cxn ang="0">
                <a:pos x="94" y="93"/>
              </a:cxn>
              <a:cxn ang="0">
                <a:pos x="47" y="0"/>
              </a:cxn>
              <a:cxn ang="0">
                <a:pos x="0" y="93"/>
              </a:cxn>
            </a:cxnLst>
            <a:rect l="0" t="0" r="r" b="b"/>
            <a:pathLst>
              <a:path w="95" h="94">
                <a:moveTo>
                  <a:pt x="0" y="93"/>
                </a:moveTo>
                <a:lnTo>
                  <a:pt x="94" y="93"/>
                </a:lnTo>
                <a:lnTo>
                  <a:pt x="47" y="0"/>
                </a:lnTo>
                <a:lnTo>
                  <a:pt x="0" y="93"/>
                </a:lnTo>
              </a:path>
            </a:pathLst>
          </a:custGeom>
          <a:solidFill>
            <a:srgbClr val="33CC33"/>
          </a:solidFill>
          <a:ln w="12700" cap="rnd" cmpd="sng">
            <a:noFill/>
            <a:prstDash val="solid"/>
            <a:round/>
            <a:headEnd type="none" w="med" len="med"/>
            <a:tailEnd type="none" w="med" len="med"/>
          </a:ln>
          <a:effectLst/>
        </p:spPr>
        <p:txBody>
          <a:bodyPr/>
          <a:lstStyle/>
          <a:p>
            <a:endParaRPr lang="en-US" dirty="0"/>
          </a:p>
        </p:txBody>
      </p:sp>
      <p:sp>
        <p:nvSpPr>
          <p:cNvPr id="821" name="Freeform 783"/>
          <p:cNvSpPr>
            <a:spLocks/>
          </p:cNvSpPr>
          <p:nvPr/>
        </p:nvSpPr>
        <p:spPr bwMode="auto">
          <a:xfrm>
            <a:off x="7219950" y="3340100"/>
            <a:ext cx="139700" cy="123825"/>
          </a:xfrm>
          <a:custGeom>
            <a:avLst/>
            <a:gdLst/>
            <a:ahLst/>
            <a:cxnLst>
              <a:cxn ang="0">
                <a:pos x="0" y="92"/>
              </a:cxn>
              <a:cxn ang="0">
                <a:pos x="93" y="92"/>
              </a:cxn>
              <a:cxn ang="0">
                <a:pos x="47" y="0"/>
              </a:cxn>
              <a:cxn ang="0">
                <a:pos x="0" y="92"/>
              </a:cxn>
            </a:cxnLst>
            <a:rect l="0" t="0" r="r" b="b"/>
            <a:pathLst>
              <a:path w="94" h="93">
                <a:moveTo>
                  <a:pt x="0" y="92"/>
                </a:moveTo>
                <a:lnTo>
                  <a:pt x="93" y="92"/>
                </a:lnTo>
                <a:lnTo>
                  <a:pt x="47" y="0"/>
                </a:lnTo>
                <a:lnTo>
                  <a:pt x="0" y="92"/>
                </a:lnTo>
              </a:path>
            </a:pathLst>
          </a:custGeom>
          <a:solidFill>
            <a:srgbClr val="33CC33"/>
          </a:solidFill>
          <a:ln w="12700" cap="rnd" cmpd="sng">
            <a:noFill/>
            <a:prstDash val="solid"/>
            <a:round/>
            <a:headEnd type="none" w="med" len="med"/>
            <a:tailEnd type="none" w="med" len="med"/>
          </a:ln>
          <a:effectLst/>
        </p:spPr>
        <p:txBody>
          <a:bodyPr/>
          <a:lstStyle/>
          <a:p>
            <a:endParaRPr lang="en-US" dirty="0"/>
          </a:p>
        </p:txBody>
      </p:sp>
      <p:sp>
        <p:nvSpPr>
          <p:cNvPr id="822" name="Freeform 784"/>
          <p:cNvSpPr>
            <a:spLocks/>
          </p:cNvSpPr>
          <p:nvPr/>
        </p:nvSpPr>
        <p:spPr bwMode="auto">
          <a:xfrm>
            <a:off x="7904163" y="2947988"/>
            <a:ext cx="139700" cy="125412"/>
          </a:xfrm>
          <a:custGeom>
            <a:avLst/>
            <a:gdLst/>
            <a:ahLst/>
            <a:cxnLst>
              <a:cxn ang="0">
                <a:pos x="0" y="94"/>
              </a:cxn>
              <a:cxn ang="0">
                <a:pos x="93" y="94"/>
              </a:cxn>
              <a:cxn ang="0">
                <a:pos x="47" y="0"/>
              </a:cxn>
              <a:cxn ang="0">
                <a:pos x="0" y="94"/>
              </a:cxn>
            </a:cxnLst>
            <a:rect l="0" t="0" r="r" b="b"/>
            <a:pathLst>
              <a:path w="94" h="95">
                <a:moveTo>
                  <a:pt x="0" y="94"/>
                </a:moveTo>
                <a:lnTo>
                  <a:pt x="93" y="94"/>
                </a:lnTo>
                <a:lnTo>
                  <a:pt x="47" y="0"/>
                </a:lnTo>
                <a:lnTo>
                  <a:pt x="0" y="94"/>
                </a:lnTo>
              </a:path>
            </a:pathLst>
          </a:custGeom>
          <a:solidFill>
            <a:srgbClr val="33CC33"/>
          </a:solidFill>
          <a:ln w="12700" cap="rnd" cmpd="sng">
            <a:noFill/>
            <a:prstDash val="solid"/>
            <a:round/>
            <a:headEnd type="none" w="med" len="med"/>
            <a:tailEnd type="none" w="med" len="med"/>
          </a:ln>
          <a:effectLst/>
        </p:spPr>
        <p:txBody>
          <a:bodyPr/>
          <a:lstStyle/>
          <a:p>
            <a:endParaRPr lang="en-US" dirty="0"/>
          </a:p>
        </p:txBody>
      </p:sp>
      <p:sp>
        <p:nvSpPr>
          <p:cNvPr id="823" name="Freeform 785"/>
          <p:cNvSpPr>
            <a:spLocks/>
          </p:cNvSpPr>
          <p:nvPr/>
        </p:nvSpPr>
        <p:spPr bwMode="auto">
          <a:xfrm>
            <a:off x="7926388" y="3255963"/>
            <a:ext cx="141287" cy="127000"/>
          </a:xfrm>
          <a:custGeom>
            <a:avLst/>
            <a:gdLst/>
            <a:ahLst/>
            <a:cxnLst>
              <a:cxn ang="0">
                <a:pos x="0" y="94"/>
              </a:cxn>
              <a:cxn ang="0">
                <a:pos x="94" y="94"/>
              </a:cxn>
              <a:cxn ang="0">
                <a:pos x="47" y="0"/>
              </a:cxn>
              <a:cxn ang="0">
                <a:pos x="0" y="94"/>
              </a:cxn>
            </a:cxnLst>
            <a:rect l="0" t="0" r="r" b="b"/>
            <a:pathLst>
              <a:path w="95" h="95">
                <a:moveTo>
                  <a:pt x="0" y="94"/>
                </a:moveTo>
                <a:lnTo>
                  <a:pt x="94" y="94"/>
                </a:lnTo>
                <a:lnTo>
                  <a:pt x="47" y="0"/>
                </a:lnTo>
                <a:lnTo>
                  <a:pt x="0" y="94"/>
                </a:lnTo>
              </a:path>
            </a:pathLst>
          </a:custGeom>
          <a:solidFill>
            <a:srgbClr val="33CC33"/>
          </a:solidFill>
          <a:ln w="12700" cap="rnd" cmpd="sng">
            <a:noFill/>
            <a:prstDash val="solid"/>
            <a:round/>
            <a:headEnd type="none" w="med" len="med"/>
            <a:tailEnd type="none" w="med" len="med"/>
          </a:ln>
          <a:effectLst/>
        </p:spPr>
        <p:txBody>
          <a:bodyPr/>
          <a:lstStyle/>
          <a:p>
            <a:endParaRPr lang="en-US" dirty="0"/>
          </a:p>
        </p:txBody>
      </p:sp>
      <p:sp>
        <p:nvSpPr>
          <p:cNvPr id="824" name="Oval 786"/>
          <p:cNvSpPr>
            <a:spLocks noChangeArrowheads="1"/>
          </p:cNvSpPr>
          <p:nvPr/>
        </p:nvSpPr>
        <p:spPr bwMode="auto">
          <a:xfrm>
            <a:off x="6208713" y="3271838"/>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825" name="Oval 787"/>
          <p:cNvSpPr>
            <a:spLocks noChangeArrowheads="1"/>
          </p:cNvSpPr>
          <p:nvPr/>
        </p:nvSpPr>
        <p:spPr bwMode="auto">
          <a:xfrm>
            <a:off x="6221413" y="331470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826" name="Oval 788"/>
          <p:cNvSpPr>
            <a:spLocks noChangeArrowheads="1"/>
          </p:cNvSpPr>
          <p:nvPr/>
        </p:nvSpPr>
        <p:spPr bwMode="auto">
          <a:xfrm>
            <a:off x="6256338" y="3282950"/>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827" name="Oval 789"/>
          <p:cNvSpPr>
            <a:spLocks noChangeArrowheads="1"/>
          </p:cNvSpPr>
          <p:nvPr/>
        </p:nvSpPr>
        <p:spPr bwMode="auto">
          <a:xfrm>
            <a:off x="3835400" y="4152900"/>
            <a:ext cx="34925"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828" name="Oval 790"/>
          <p:cNvSpPr>
            <a:spLocks noChangeArrowheads="1"/>
          </p:cNvSpPr>
          <p:nvPr/>
        </p:nvSpPr>
        <p:spPr bwMode="auto">
          <a:xfrm>
            <a:off x="1957388" y="2424113"/>
            <a:ext cx="36512" cy="31750"/>
          </a:xfrm>
          <a:prstGeom prst="ellipse">
            <a:avLst/>
          </a:prstGeom>
          <a:solidFill>
            <a:schemeClr val="tx1"/>
          </a:solidFill>
          <a:ln w="12700">
            <a:solidFill>
              <a:schemeClr val="tx1"/>
            </a:solidFill>
            <a:round/>
            <a:headEnd/>
            <a:tailEnd/>
          </a:ln>
          <a:effectLst/>
        </p:spPr>
        <p:txBody>
          <a:bodyPr wrap="none" anchor="ctr"/>
          <a:lstStyle/>
          <a:p>
            <a:endParaRPr lang="en-US" dirty="0"/>
          </a:p>
        </p:txBody>
      </p:sp>
      <p:sp>
        <p:nvSpPr>
          <p:cNvPr id="829" name="Rectangle 791"/>
          <p:cNvSpPr>
            <a:spLocks noChangeArrowheads="1"/>
          </p:cNvSpPr>
          <p:nvPr/>
        </p:nvSpPr>
        <p:spPr bwMode="auto">
          <a:xfrm>
            <a:off x="1360488" y="1744663"/>
            <a:ext cx="1179512" cy="406400"/>
          </a:xfrm>
          <a:prstGeom prst="rect">
            <a:avLst/>
          </a:prstGeom>
          <a:noFill/>
          <a:ln w="12700">
            <a:noFill/>
            <a:miter lim="800000"/>
            <a:headEnd/>
            <a:tailEnd/>
          </a:ln>
          <a:effectLst/>
        </p:spPr>
        <p:txBody>
          <a:bodyPr wrap="none"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Pacific Northwest</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National Laboratory</a:t>
            </a:r>
          </a:p>
        </p:txBody>
      </p:sp>
      <p:sp>
        <p:nvSpPr>
          <p:cNvPr id="830" name="Rectangle 792"/>
          <p:cNvSpPr>
            <a:spLocks noChangeArrowheads="1"/>
          </p:cNvSpPr>
          <p:nvPr/>
        </p:nvSpPr>
        <p:spPr bwMode="auto">
          <a:xfrm>
            <a:off x="4765675" y="1862138"/>
            <a:ext cx="1042988" cy="241300"/>
          </a:xfrm>
          <a:prstGeom prst="rect">
            <a:avLst/>
          </a:prstGeom>
          <a:noFill/>
          <a:ln w="12700">
            <a:noFill/>
            <a:miter lim="800000"/>
            <a:headEnd/>
            <a:tailEnd/>
          </a:ln>
          <a:effectLst/>
        </p:spPr>
        <p:txBody>
          <a:bodyPr wrap="none"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Ames Laboratory</a:t>
            </a:r>
          </a:p>
        </p:txBody>
      </p:sp>
      <p:sp>
        <p:nvSpPr>
          <p:cNvPr id="831" name="Rectangle 793"/>
          <p:cNvSpPr>
            <a:spLocks noChangeArrowheads="1"/>
          </p:cNvSpPr>
          <p:nvPr/>
        </p:nvSpPr>
        <p:spPr bwMode="auto">
          <a:xfrm>
            <a:off x="5772150" y="2060575"/>
            <a:ext cx="1395413" cy="406400"/>
          </a:xfrm>
          <a:prstGeom prst="rect">
            <a:avLst/>
          </a:prstGeom>
          <a:noFill/>
          <a:ln w="12700">
            <a:noFill/>
            <a:miter lim="800000"/>
            <a:headEnd/>
            <a:tailEnd/>
          </a:ln>
          <a:effectLst/>
        </p:spPr>
        <p:txBody>
          <a:bodyPr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Argonne National </a:t>
            </a:r>
            <a:br>
              <a:rPr lang="en-US" sz="1200" dirty="0">
                <a:effectLst>
                  <a:outerShdw blurRad="38100" dist="38100" dir="2700000" algn="tl">
                    <a:srgbClr val="C0C0C0"/>
                  </a:outerShdw>
                </a:effectLst>
                <a:latin typeface="Agency FB" pitchFamily="34" charset="0"/>
                <a:cs typeface="Arial" charset="0"/>
              </a:rPr>
            </a:br>
            <a:r>
              <a:rPr lang="en-US" sz="1200" dirty="0">
                <a:effectLst>
                  <a:outerShdw blurRad="38100" dist="38100" dir="2700000" algn="tl">
                    <a:srgbClr val="C0C0C0"/>
                  </a:outerShdw>
                </a:effectLst>
                <a:latin typeface="Agency FB" pitchFamily="34" charset="0"/>
                <a:cs typeface="Arial" charset="0"/>
              </a:rPr>
              <a:t>Laboratory</a:t>
            </a:r>
          </a:p>
        </p:txBody>
      </p:sp>
      <p:sp>
        <p:nvSpPr>
          <p:cNvPr id="832" name="Rectangle 794"/>
          <p:cNvSpPr>
            <a:spLocks noChangeArrowheads="1"/>
          </p:cNvSpPr>
          <p:nvPr/>
        </p:nvSpPr>
        <p:spPr bwMode="auto">
          <a:xfrm>
            <a:off x="7621588" y="2062163"/>
            <a:ext cx="1065212" cy="571500"/>
          </a:xfrm>
          <a:prstGeom prst="rect">
            <a:avLst/>
          </a:prstGeom>
          <a:noFill/>
          <a:ln w="12700">
            <a:noFill/>
            <a:miter lim="800000"/>
            <a:headEnd/>
            <a:tailEnd/>
          </a:ln>
          <a:effectLst/>
        </p:spPr>
        <p:txBody>
          <a:bodyPr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Brookhaven</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National</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Laboratory</a:t>
            </a:r>
          </a:p>
        </p:txBody>
      </p:sp>
      <p:sp>
        <p:nvSpPr>
          <p:cNvPr id="833" name="Rectangle 795"/>
          <p:cNvSpPr>
            <a:spLocks noChangeArrowheads="1"/>
          </p:cNvSpPr>
          <p:nvPr/>
        </p:nvSpPr>
        <p:spPr bwMode="auto">
          <a:xfrm>
            <a:off x="7366000" y="5059363"/>
            <a:ext cx="938213" cy="571500"/>
          </a:xfrm>
          <a:prstGeom prst="rect">
            <a:avLst/>
          </a:prstGeom>
          <a:noFill/>
          <a:ln w="12700">
            <a:noFill/>
            <a:miter lim="800000"/>
            <a:headEnd/>
            <a:tailEnd/>
          </a:ln>
          <a:effectLst/>
        </p:spPr>
        <p:txBody>
          <a:bodyPr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Oak Ridge</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National Laboratory</a:t>
            </a:r>
          </a:p>
        </p:txBody>
      </p:sp>
      <p:sp>
        <p:nvSpPr>
          <p:cNvPr id="834" name="Rectangle 796"/>
          <p:cNvSpPr>
            <a:spLocks noChangeArrowheads="1"/>
          </p:cNvSpPr>
          <p:nvPr/>
        </p:nvSpPr>
        <p:spPr bwMode="auto">
          <a:xfrm>
            <a:off x="5105400" y="5502275"/>
            <a:ext cx="1152525" cy="571500"/>
          </a:xfrm>
          <a:prstGeom prst="rect">
            <a:avLst/>
          </a:prstGeom>
          <a:noFill/>
          <a:ln w="12700">
            <a:noFill/>
            <a:miter lim="800000"/>
            <a:headEnd/>
            <a:tailEnd/>
          </a:ln>
          <a:effectLst/>
        </p:spPr>
        <p:txBody>
          <a:bodyPr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Los Alamos</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National Laboratory</a:t>
            </a:r>
          </a:p>
        </p:txBody>
      </p:sp>
      <p:sp>
        <p:nvSpPr>
          <p:cNvPr id="835" name="Rectangle 797"/>
          <p:cNvSpPr>
            <a:spLocks noChangeArrowheads="1"/>
          </p:cNvSpPr>
          <p:nvPr/>
        </p:nvSpPr>
        <p:spPr bwMode="auto">
          <a:xfrm>
            <a:off x="854075" y="4441825"/>
            <a:ext cx="1254125" cy="406400"/>
          </a:xfrm>
          <a:prstGeom prst="rect">
            <a:avLst/>
          </a:prstGeom>
          <a:noFill/>
          <a:ln w="12700">
            <a:noFill/>
            <a:miter lim="800000"/>
            <a:headEnd/>
            <a:tailEnd/>
          </a:ln>
          <a:effectLst/>
        </p:spPr>
        <p:txBody>
          <a:bodyPr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Lawrence Livermore</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National Laboratory</a:t>
            </a:r>
          </a:p>
        </p:txBody>
      </p:sp>
      <p:sp>
        <p:nvSpPr>
          <p:cNvPr id="836" name="Rectangle 798"/>
          <p:cNvSpPr>
            <a:spLocks noChangeArrowheads="1"/>
          </p:cNvSpPr>
          <p:nvPr/>
        </p:nvSpPr>
        <p:spPr bwMode="auto">
          <a:xfrm>
            <a:off x="544513" y="2576513"/>
            <a:ext cx="987425" cy="736600"/>
          </a:xfrm>
          <a:prstGeom prst="rect">
            <a:avLst/>
          </a:prstGeom>
          <a:noFill/>
          <a:ln w="12700">
            <a:noFill/>
            <a:miter lim="800000"/>
            <a:headEnd/>
            <a:tailEnd/>
          </a:ln>
          <a:effectLst/>
        </p:spPr>
        <p:txBody>
          <a:bodyPr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Lawrence</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Berkeley National</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Laboratory</a:t>
            </a:r>
          </a:p>
        </p:txBody>
      </p:sp>
      <p:sp>
        <p:nvSpPr>
          <p:cNvPr id="837" name="Rectangle 799"/>
          <p:cNvSpPr>
            <a:spLocks noChangeArrowheads="1"/>
          </p:cNvSpPr>
          <p:nvPr/>
        </p:nvSpPr>
        <p:spPr bwMode="auto">
          <a:xfrm>
            <a:off x="6862763" y="2382838"/>
            <a:ext cx="801687" cy="736600"/>
          </a:xfrm>
          <a:prstGeom prst="rect">
            <a:avLst/>
          </a:prstGeom>
          <a:noFill/>
          <a:ln w="12700">
            <a:noFill/>
            <a:miter lim="800000"/>
            <a:headEnd/>
            <a:tailEnd/>
          </a:ln>
          <a:effectLst/>
        </p:spPr>
        <p:txBody>
          <a:bodyPr wrap="none"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Fermi</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National</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Accelerator </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Laboratory</a:t>
            </a:r>
          </a:p>
        </p:txBody>
      </p:sp>
      <p:sp>
        <p:nvSpPr>
          <p:cNvPr id="838" name="Rectangle 800"/>
          <p:cNvSpPr>
            <a:spLocks noChangeArrowheads="1"/>
          </p:cNvSpPr>
          <p:nvPr/>
        </p:nvSpPr>
        <p:spPr bwMode="auto">
          <a:xfrm>
            <a:off x="8224838" y="3730625"/>
            <a:ext cx="908050" cy="736600"/>
          </a:xfrm>
          <a:prstGeom prst="rect">
            <a:avLst/>
          </a:prstGeom>
          <a:noFill/>
          <a:ln w="12700">
            <a:noFill/>
            <a:miter lim="800000"/>
            <a:headEnd/>
            <a:tailEnd/>
          </a:ln>
          <a:effectLst/>
        </p:spPr>
        <p:txBody>
          <a:bodyPr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Princeton</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Plasma</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Physics</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Laboratory</a:t>
            </a:r>
          </a:p>
        </p:txBody>
      </p:sp>
      <p:sp>
        <p:nvSpPr>
          <p:cNvPr id="839" name="Rectangle 801"/>
          <p:cNvSpPr>
            <a:spLocks noChangeArrowheads="1"/>
          </p:cNvSpPr>
          <p:nvPr/>
        </p:nvSpPr>
        <p:spPr bwMode="auto">
          <a:xfrm>
            <a:off x="7604125" y="4464050"/>
            <a:ext cx="1528763" cy="571500"/>
          </a:xfrm>
          <a:prstGeom prst="rect">
            <a:avLst/>
          </a:prstGeom>
          <a:noFill/>
          <a:ln w="12700">
            <a:noFill/>
            <a:miter lim="800000"/>
            <a:headEnd/>
            <a:tailEnd/>
          </a:ln>
          <a:effectLst/>
        </p:spPr>
        <p:txBody>
          <a:bodyPr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Thomas Jefferson National Accelerator Facility</a:t>
            </a:r>
          </a:p>
        </p:txBody>
      </p:sp>
      <p:sp>
        <p:nvSpPr>
          <p:cNvPr id="840" name="Rectangle 802"/>
          <p:cNvSpPr>
            <a:spLocks noChangeArrowheads="1"/>
          </p:cNvSpPr>
          <p:nvPr/>
        </p:nvSpPr>
        <p:spPr bwMode="auto">
          <a:xfrm>
            <a:off x="5975350" y="5741988"/>
            <a:ext cx="1574800" cy="571500"/>
          </a:xfrm>
          <a:prstGeom prst="rect">
            <a:avLst/>
          </a:prstGeom>
          <a:noFill/>
          <a:ln w="12700">
            <a:noFill/>
            <a:miter lim="800000"/>
            <a:headEnd/>
            <a:tailEnd/>
          </a:ln>
          <a:effectLst/>
        </p:spPr>
        <p:txBody>
          <a:bodyPr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National</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Renewable Energy Laboratory</a:t>
            </a:r>
          </a:p>
        </p:txBody>
      </p:sp>
      <p:sp>
        <p:nvSpPr>
          <p:cNvPr id="841" name="Rectangle 803"/>
          <p:cNvSpPr>
            <a:spLocks noChangeArrowheads="1"/>
          </p:cNvSpPr>
          <p:nvPr/>
        </p:nvSpPr>
        <p:spPr bwMode="auto">
          <a:xfrm>
            <a:off x="627063" y="3448050"/>
            <a:ext cx="801687" cy="736600"/>
          </a:xfrm>
          <a:prstGeom prst="rect">
            <a:avLst/>
          </a:prstGeom>
          <a:noFill/>
          <a:ln w="12700">
            <a:noFill/>
            <a:miter lim="800000"/>
            <a:headEnd/>
            <a:tailEnd/>
          </a:ln>
          <a:effectLst/>
        </p:spPr>
        <p:txBody>
          <a:bodyPr wrap="none"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Stanford</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Linear</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Accelerator </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Center</a:t>
            </a:r>
          </a:p>
        </p:txBody>
      </p:sp>
      <p:sp>
        <p:nvSpPr>
          <p:cNvPr id="842" name="Line 804"/>
          <p:cNvSpPr>
            <a:spLocks noChangeShapeType="1"/>
          </p:cNvSpPr>
          <p:nvPr/>
        </p:nvSpPr>
        <p:spPr bwMode="auto">
          <a:xfrm flipH="1" flipV="1">
            <a:off x="5214938" y="2078038"/>
            <a:ext cx="334962" cy="1138237"/>
          </a:xfrm>
          <a:prstGeom prst="line">
            <a:avLst/>
          </a:prstGeom>
          <a:noFill/>
          <a:ln w="28575">
            <a:solidFill>
              <a:srgbClr val="B812FA"/>
            </a:solidFill>
            <a:round/>
            <a:headEnd/>
            <a:tailEnd/>
          </a:ln>
          <a:effectLst/>
        </p:spPr>
        <p:txBody>
          <a:bodyPr wrap="none" anchor="ctr"/>
          <a:lstStyle/>
          <a:p>
            <a:endParaRPr lang="en-US" dirty="0"/>
          </a:p>
        </p:txBody>
      </p:sp>
      <p:sp>
        <p:nvSpPr>
          <p:cNvPr id="843" name="Line 805"/>
          <p:cNvSpPr>
            <a:spLocks noChangeShapeType="1"/>
          </p:cNvSpPr>
          <p:nvPr/>
        </p:nvSpPr>
        <p:spPr bwMode="auto">
          <a:xfrm flipV="1">
            <a:off x="6240463" y="2393950"/>
            <a:ext cx="155575" cy="822325"/>
          </a:xfrm>
          <a:prstGeom prst="line">
            <a:avLst/>
          </a:prstGeom>
          <a:noFill/>
          <a:ln w="28575">
            <a:solidFill>
              <a:srgbClr val="B812FA"/>
            </a:solidFill>
            <a:round/>
            <a:headEnd/>
            <a:tailEnd/>
          </a:ln>
          <a:effectLst/>
        </p:spPr>
        <p:txBody>
          <a:bodyPr wrap="none" anchor="ctr"/>
          <a:lstStyle/>
          <a:p>
            <a:endParaRPr lang="en-US" dirty="0"/>
          </a:p>
        </p:txBody>
      </p:sp>
      <p:sp>
        <p:nvSpPr>
          <p:cNvPr id="844" name="Line 806"/>
          <p:cNvSpPr>
            <a:spLocks noChangeShapeType="1"/>
          </p:cNvSpPr>
          <p:nvPr/>
        </p:nvSpPr>
        <p:spPr bwMode="auto">
          <a:xfrm flipV="1">
            <a:off x="6129338" y="2998788"/>
            <a:ext cx="1049337" cy="296862"/>
          </a:xfrm>
          <a:prstGeom prst="line">
            <a:avLst/>
          </a:prstGeom>
          <a:noFill/>
          <a:ln w="28575">
            <a:solidFill>
              <a:srgbClr val="B812FA"/>
            </a:solidFill>
            <a:round/>
            <a:headEnd/>
            <a:tailEnd/>
          </a:ln>
          <a:effectLst/>
        </p:spPr>
        <p:txBody>
          <a:bodyPr wrap="none" anchor="ctr"/>
          <a:lstStyle/>
          <a:p>
            <a:endParaRPr lang="en-US" dirty="0"/>
          </a:p>
        </p:txBody>
      </p:sp>
      <p:sp>
        <p:nvSpPr>
          <p:cNvPr id="845" name="Line 807"/>
          <p:cNvSpPr>
            <a:spLocks noChangeShapeType="1"/>
          </p:cNvSpPr>
          <p:nvPr/>
        </p:nvSpPr>
        <p:spPr bwMode="auto">
          <a:xfrm>
            <a:off x="8147050" y="2533650"/>
            <a:ext cx="0" cy="822325"/>
          </a:xfrm>
          <a:prstGeom prst="line">
            <a:avLst/>
          </a:prstGeom>
          <a:noFill/>
          <a:ln w="28575">
            <a:solidFill>
              <a:srgbClr val="B812FA"/>
            </a:solidFill>
            <a:round/>
            <a:headEnd/>
            <a:tailEnd/>
          </a:ln>
          <a:effectLst/>
        </p:spPr>
        <p:txBody>
          <a:bodyPr wrap="none" anchor="ctr"/>
          <a:lstStyle/>
          <a:p>
            <a:endParaRPr lang="en-US" dirty="0"/>
          </a:p>
        </p:txBody>
      </p:sp>
      <p:sp>
        <p:nvSpPr>
          <p:cNvPr id="846" name="Line 808"/>
          <p:cNvSpPr>
            <a:spLocks noChangeShapeType="1"/>
          </p:cNvSpPr>
          <p:nvPr/>
        </p:nvSpPr>
        <p:spPr bwMode="auto">
          <a:xfrm flipV="1">
            <a:off x="2906713" y="2185988"/>
            <a:ext cx="658812" cy="754062"/>
          </a:xfrm>
          <a:prstGeom prst="line">
            <a:avLst/>
          </a:prstGeom>
          <a:noFill/>
          <a:ln w="28575">
            <a:solidFill>
              <a:srgbClr val="B812FA"/>
            </a:solidFill>
            <a:round/>
            <a:headEnd/>
            <a:tailEnd/>
          </a:ln>
          <a:effectLst/>
        </p:spPr>
        <p:txBody>
          <a:bodyPr wrap="none" anchor="ctr"/>
          <a:lstStyle/>
          <a:p>
            <a:endParaRPr lang="en-US" dirty="0"/>
          </a:p>
        </p:txBody>
      </p:sp>
      <p:sp>
        <p:nvSpPr>
          <p:cNvPr id="847" name="Line 809"/>
          <p:cNvSpPr>
            <a:spLocks noChangeShapeType="1"/>
          </p:cNvSpPr>
          <p:nvPr/>
        </p:nvSpPr>
        <p:spPr bwMode="auto">
          <a:xfrm flipV="1">
            <a:off x="1971675" y="2078038"/>
            <a:ext cx="0" cy="415925"/>
          </a:xfrm>
          <a:prstGeom prst="line">
            <a:avLst/>
          </a:prstGeom>
          <a:noFill/>
          <a:ln w="28575">
            <a:solidFill>
              <a:srgbClr val="B812FA"/>
            </a:solidFill>
            <a:round/>
            <a:headEnd/>
            <a:tailEnd/>
          </a:ln>
          <a:effectLst/>
        </p:spPr>
        <p:txBody>
          <a:bodyPr wrap="none" anchor="ctr"/>
          <a:lstStyle/>
          <a:p>
            <a:endParaRPr lang="en-US" dirty="0"/>
          </a:p>
        </p:txBody>
      </p:sp>
      <p:sp>
        <p:nvSpPr>
          <p:cNvPr id="848" name="Line 810"/>
          <p:cNvSpPr>
            <a:spLocks noChangeShapeType="1"/>
          </p:cNvSpPr>
          <p:nvPr/>
        </p:nvSpPr>
        <p:spPr bwMode="auto">
          <a:xfrm>
            <a:off x="1212850" y="3187700"/>
            <a:ext cx="536575" cy="365125"/>
          </a:xfrm>
          <a:prstGeom prst="line">
            <a:avLst/>
          </a:prstGeom>
          <a:noFill/>
          <a:ln w="28575">
            <a:solidFill>
              <a:srgbClr val="B812FA"/>
            </a:solidFill>
            <a:round/>
            <a:headEnd/>
            <a:tailEnd/>
          </a:ln>
          <a:effectLst/>
        </p:spPr>
        <p:txBody>
          <a:bodyPr wrap="none" anchor="ctr"/>
          <a:lstStyle/>
          <a:p>
            <a:endParaRPr lang="en-US" dirty="0"/>
          </a:p>
        </p:txBody>
      </p:sp>
      <p:sp>
        <p:nvSpPr>
          <p:cNvPr id="849" name="Line 811"/>
          <p:cNvSpPr>
            <a:spLocks noChangeShapeType="1"/>
          </p:cNvSpPr>
          <p:nvPr/>
        </p:nvSpPr>
        <p:spPr bwMode="auto">
          <a:xfrm flipV="1">
            <a:off x="1503363" y="3702050"/>
            <a:ext cx="368300" cy="754063"/>
          </a:xfrm>
          <a:prstGeom prst="line">
            <a:avLst/>
          </a:prstGeom>
          <a:noFill/>
          <a:ln w="28575">
            <a:solidFill>
              <a:srgbClr val="B812FA"/>
            </a:solidFill>
            <a:round/>
            <a:headEnd/>
            <a:tailEnd/>
          </a:ln>
          <a:effectLst/>
        </p:spPr>
        <p:txBody>
          <a:bodyPr wrap="none" anchor="ctr"/>
          <a:lstStyle/>
          <a:p>
            <a:endParaRPr lang="en-US" dirty="0"/>
          </a:p>
        </p:txBody>
      </p:sp>
      <p:sp>
        <p:nvSpPr>
          <p:cNvPr id="850" name="Rectangle 812"/>
          <p:cNvSpPr>
            <a:spLocks noChangeArrowheads="1"/>
          </p:cNvSpPr>
          <p:nvPr/>
        </p:nvSpPr>
        <p:spPr bwMode="auto">
          <a:xfrm>
            <a:off x="1508125" y="3630613"/>
            <a:ext cx="168275" cy="142875"/>
          </a:xfrm>
          <a:prstGeom prst="rect">
            <a:avLst/>
          </a:prstGeom>
          <a:solidFill>
            <a:srgbClr val="FF5050"/>
          </a:solidFill>
          <a:ln w="12700">
            <a:noFill/>
            <a:miter lim="800000"/>
            <a:headEnd/>
            <a:tailEnd/>
          </a:ln>
          <a:effectLst/>
        </p:spPr>
        <p:txBody>
          <a:bodyPr wrap="none" anchor="ctr"/>
          <a:lstStyle/>
          <a:p>
            <a:endParaRPr lang="en-US" dirty="0"/>
          </a:p>
        </p:txBody>
      </p:sp>
      <p:sp>
        <p:nvSpPr>
          <p:cNvPr id="851" name="Line 813"/>
          <p:cNvSpPr>
            <a:spLocks noChangeShapeType="1"/>
          </p:cNvSpPr>
          <p:nvPr/>
        </p:nvSpPr>
        <p:spPr bwMode="auto">
          <a:xfrm>
            <a:off x="1325563" y="3702050"/>
            <a:ext cx="268287" cy="0"/>
          </a:xfrm>
          <a:prstGeom prst="line">
            <a:avLst/>
          </a:prstGeom>
          <a:noFill/>
          <a:ln w="28575">
            <a:solidFill>
              <a:srgbClr val="B812FA"/>
            </a:solidFill>
            <a:round/>
            <a:headEnd/>
            <a:tailEnd/>
          </a:ln>
          <a:effectLst/>
        </p:spPr>
        <p:txBody>
          <a:bodyPr wrap="none" anchor="ctr"/>
          <a:lstStyle/>
          <a:p>
            <a:endParaRPr lang="en-US" dirty="0"/>
          </a:p>
        </p:txBody>
      </p:sp>
      <p:sp>
        <p:nvSpPr>
          <p:cNvPr id="852" name="Line 814"/>
          <p:cNvSpPr>
            <a:spLocks noChangeShapeType="1"/>
          </p:cNvSpPr>
          <p:nvPr/>
        </p:nvSpPr>
        <p:spPr bwMode="auto">
          <a:xfrm>
            <a:off x="3654425" y="4325938"/>
            <a:ext cx="1069975" cy="1277937"/>
          </a:xfrm>
          <a:prstGeom prst="line">
            <a:avLst/>
          </a:prstGeom>
          <a:noFill/>
          <a:ln w="28575">
            <a:solidFill>
              <a:srgbClr val="B812FA"/>
            </a:solidFill>
            <a:round/>
            <a:headEnd/>
            <a:tailEnd/>
          </a:ln>
          <a:effectLst/>
        </p:spPr>
        <p:txBody>
          <a:bodyPr wrap="none" anchor="ctr"/>
          <a:lstStyle/>
          <a:p>
            <a:endParaRPr lang="en-US" dirty="0"/>
          </a:p>
        </p:txBody>
      </p:sp>
      <p:sp>
        <p:nvSpPr>
          <p:cNvPr id="853" name="Line 815"/>
          <p:cNvSpPr>
            <a:spLocks noChangeShapeType="1"/>
          </p:cNvSpPr>
          <p:nvPr/>
        </p:nvSpPr>
        <p:spPr bwMode="auto">
          <a:xfrm>
            <a:off x="3933825" y="4148138"/>
            <a:ext cx="1651000" cy="1336675"/>
          </a:xfrm>
          <a:prstGeom prst="line">
            <a:avLst/>
          </a:prstGeom>
          <a:noFill/>
          <a:ln w="28575">
            <a:solidFill>
              <a:srgbClr val="B812FA"/>
            </a:solidFill>
            <a:round/>
            <a:headEnd/>
            <a:tailEnd/>
          </a:ln>
          <a:effectLst/>
        </p:spPr>
        <p:txBody>
          <a:bodyPr wrap="none" anchor="ctr"/>
          <a:lstStyle/>
          <a:p>
            <a:endParaRPr lang="en-US" dirty="0"/>
          </a:p>
        </p:txBody>
      </p:sp>
      <p:sp>
        <p:nvSpPr>
          <p:cNvPr id="854" name="Line 816"/>
          <p:cNvSpPr>
            <a:spLocks noChangeShapeType="1"/>
          </p:cNvSpPr>
          <p:nvPr/>
        </p:nvSpPr>
        <p:spPr bwMode="auto">
          <a:xfrm>
            <a:off x="4000500" y="3584575"/>
            <a:ext cx="2832100" cy="2306638"/>
          </a:xfrm>
          <a:prstGeom prst="line">
            <a:avLst/>
          </a:prstGeom>
          <a:noFill/>
          <a:ln w="28575">
            <a:solidFill>
              <a:srgbClr val="B812FA"/>
            </a:solidFill>
            <a:round/>
            <a:headEnd/>
            <a:tailEnd/>
          </a:ln>
          <a:effectLst/>
        </p:spPr>
        <p:txBody>
          <a:bodyPr wrap="none" anchor="ctr"/>
          <a:lstStyle/>
          <a:p>
            <a:endParaRPr lang="en-US" dirty="0"/>
          </a:p>
        </p:txBody>
      </p:sp>
      <p:sp>
        <p:nvSpPr>
          <p:cNvPr id="855" name="Line 817"/>
          <p:cNvSpPr>
            <a:spLocks noChangeShapeType="1"/>
          </p:cNvSpPr>
          <p:nvPr/>
        </p:nvSpPr>
        <p:spPr bwMode="auto">
          <a:xfrm>
            <a:off x="6597650" y="4248150"/>
            <a:ext cx="1181100" cy="820738"/>
          </a:xfrm>
          <a:prstGeom prst="line">
            <a:avLst/>
          </a:prstGeom>
          <a:noFill/>
          <a:ln w="28575">
            <a:solidFill>
              <a:srgbClr val="B812FA"/>
            </a:solidFill>
            <a:round/>
            <a:headEnd/>
            <a:tailEnd/>
          </a:ln>
          <a:effectLst/>
        </p:spPr>
        <p:txBody>
          <a:bodyPr wrap="none" anchor="ctr"/>
          <a:lstStyle/>
          <a:p>
            <a:endParaRPr lang="en-US" dirty="0"/>
          </a:p>
        </p:txBody>
      </p:sp>
      <p:sp>
        <p:nvSpPr>
          <p:cNvPr id="856" name="Line 818"/>
          <p:cNvSpPr>
            <a:spLocks noChangeShapeType="1"/>
          </p:cNvSpPr>
          <p:nvPr/>
        </p:nvSpPr>
        <p:spPr bwMode="auto">
          <a:xfrm>
            <a:off x="7612063" y="3989388"/>
            <a:ext cx="714375" cy="495300"/>
          </a:xfrm>
          <a:prstGeom prst="line">
            <a:avLst/>
          </a:prstGeom>
          <a:noFill/>
          <a:ln w="28575">
            <a:solidFill>
              <a:srgbClr val="B812FA"/>
            </a:solidFill>
            <a:round/>
            <a:headEnd/>
            <a:tailEnd/>
          </a:ln>
          <a:effectLst/>
        </p:spPr>
        <p:txBody>
          <a:bodyPr wrap="none" anchor="ctr"/>
          <a:lstStyle/>
          <a:p>
            <a:endParaRPr lang="en-US" dirty="0"/>
          </a:p>
        </p:txBody>
      </p:sp>
      <p:sp>
        <p:nvSpPr>
          <p:cNvPr id="857" name="Line 819"/>
          <p:cNvSpPr>
            <a:spLocks noChangeShapeType="1"/>
          </p:cNvSpPr>
          <p:nvPr/>
        </p:nvSpPr>
        <p:spPr bwMode="auto">
          <a:xfrm>
            <a:off x="8024813" y="3454400"/>
            <a:ext cx="625475" cy="258763"/>
          </a:xfrm>
          <a:prstGeom prst="line">
            <a:avLst/>
          </a:prstGeom>
          <a:noFill/>
          <a:ln w="28575">
            <a:solidFill>
              <a:srgbClr val="B812FA"/>
            </a:solidFill>
            <a:round/>
            <a:headEnd/>
            <a:tailEnd/>
          </a:ln>
          <a:effectLst/>
        </p:spPr>
        <p:txBody>
          <a:bodyPr wrap="none" anchor="ctr"/>
          <a:lstStyle/>
          <a:p>
            <a:endParaRPr lang="en-US" dirty="0"/>
          </a:p>
        </p:txBody>
      </p:sp>
      <p:sp>
        <p:nvSpPr>
          <p:cNvPr id="858" name="Rectangle 820"/>
          <p:cNvSpPr>
            <a:spLocks noChangeArrowheads="1"/>
          </p:cNvSpPr>
          <p:nvPr/>
        </p:nvSpPr>
        <p:spPr bwMode="auto">
          <a:xfrm>
            <a:off x="3213100" y="1852613"/>
            <a:ext cx="912813" cy="406400"/>
          </a:xfrm>
          <a:prstGeom prst="rect">
            <a:avLst/>
          </a:prstGeom>
          <a:noFill/>
          <a:ln w="12700">
            <a:noFill/>
            <a:miter lim="800000"/>
            <a:headEnd/>
            <a:tailEnd/>
          </a:ln>
          <a:effectLst/>
        </p:spPr>
        <p:txBody>
          <a:bodyPr wrap="none"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Idaho National </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Laboratory</a:t>
            </a:r>
          </a:p>
        </p:txBody>
      </p:sp>
      <p:sp>
        <p:nvSpPr>
          <p:cNvPr id="859" name="Rectangle 821"/>
          <p:cNvSpPr>
            <a:spLocks noChangeArrowheads="1"/>
          </p:cNvSpPr>
          <p:nvPr/>
        </p:nvSpPr>
        <p:spPr bwMode="auto">
          <a:xfrm>
            <a:off x="1890713" y="5016500"/>
            <a:ext cx="1254125" cy="241300"/>
          </a:xfrm>
          <a:prstGeom prst="rect">
            <a:avLst/>
          </a:prstGeom>
          <a:noFill/>
          <a:ln w="12700">
            <a:noFill/>
            <a:miter lim="800000"/>
            <a:headEnd/>
            <a:tailEnd/>
          </a:ln>
          <a:effectLst/>
        </p:spPr>
        <p:txBody>
          <a:bodyPr lIns="76200" tIns="38100" rIns="76200" bIns="3810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General Atomics</a:t>
            </a:r>
          </a:p>
        </p:txBody>
      </p:sp>
      <p:sp>
        <p:nvSpPr>
          <p:cNvPr id="860" name="Line 822"/>
          <p:cNvSpPr>
            <a:spLocks noChangeShapeType="1"/>
          </p:cNvSpPr>
          <p:nvPr/>
        </p:nvSpPr>
        <p:spPr bwMode="auto">
          <a:xfrm flipH="1" flipV="1">
            <a:off x="2473325" y="4418013"/>
            <a:ext cx="65088" cy="623887"/>
          </a:xfrm>
          <a:prstGeom prst="line">
            <a:avLst/>
          </a:prstGeom>
          <a:noFill/>
          <a:ln w="28575">
            <a:solidFill>
              <a:srgbClr val="B812FA"/>
            </a:solidFill>
            <a:round/>
            <a:headEnd/>
            <a:tailEnd/>
          </a:ln>
          <a:effectLst/>
        </p:spPr>
        <p:txBody>
          <a:bodyPr wrap="none" anchor="ctr"/>
          <a:lstStyle/>
          <a:p>
            <a:endParaRPr lang="en-US" dirty="0"/>
          </a:p>
        </p:txBody>
      </p:sp>
      <p:sp>
        <p:nvSpPr>
          <p:cNvPr id="861" name="Rectangle 823"/>
          <p:cNvSpPr>
            <a:spLocks noChangeArrowheads="1"/>
          </p:cNvSpPr>
          <p:nvPr/>
        </p:nvSpPr>
        <p:spPr bwMode="auto">
          <a:xfrm>
            <a:off x="4256088" y="5530850"/>
            <a:ext cx="877887" cy="495300"/>
          </a:xfrm>
          <a:prstGeom prst="rect">
            <a:avLst/>
          </a:prstGeom>
          <a:solidFill>
            <a:schemeClr val="bg1"/>
          </a:solidFill>
          <a:ln w="12700">
            <a:noFill/>
            <a:miter lim="800000"/>
            <a:headEnd/>
            <a:tailEnd/>
          </a:ln>
          <a:effectLst/>
        </p:spPr>
        <p:txBody>
          <a:bodyPr lIns="0" tIns="0" rIns="0" bIns="0">
            <a:spAutoFit/>
          </a:bodyPr>
          <a:lstStyle/>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Sandia</a:t>
            </a:r>
          </a:p>
          <a:p>
            <a:pPr defTabSz="601663" eaLnBrk="0" hangingPunct="0">
              <a:lnSpc>
                <a:spcPct val="90000"/>
              </a:lnSpc>
            </a:pPr>
            <a:r>
              <a:rPr lang="en-US" sz="1200" dirty="0">
                <a:effectLst>
                  <a:outerShdw blurRad="38100" dist="38100" dir="2700000" algn="tl">
                    <a:srgbClr val="C0C0C0"/>
                  </a:outerShdw>
                </a:effectLst>
                <a:latin typeface="Agency FB" pitchFamily="34" charset="0"/>
                <a:cs typeface="Arial" charset="0"/>
              </a:rPr>
              <a:t>National Laboratories</a:t>
            </a:r>
          </a:p>
        </p:txBody>
      </p:sp>
      <p:sp>
        <p:nvSpPr>
          <p:cNvPr id="862" name="Text Box 824"/>
          <p:cNvSpPr txBox="1">
            <a:spLocks noChangeArrowheads="1"/>
          </p:cNvSpPr>
          <p:nvPr/>
        </p:nvSpPr>
        <p:spPr bwMode="auto">
          <a:xfrm>
            <a:off x="2614612" y="-123825"/>
            <a:ext cx="6496050" cy="1138773"/>
          </a:xfrm>
          <a:prstGeom prst="rect">
            <a:avLst/>
          </a:prstGeom>
          <a:noFill/>
          <a:ln w="9525">
            <a:noFill/>
            <a:miter lim="800000"/>
            <a:headEnd/>
            <a:tailEnd/>
          </a:ln>
          <a:effectLst/>
        </p:spPr>
        <p:txBody>
          <a:bodyPr wrap="square">
            <a:spAutoFit/>
          </a:bodyPr>
          <a:lstStyle/>
          <a:p>
            <a:pPr algn="ctr"/>
            <a:r>
              <a:rPr lang="en-US" sz="3600" dirty="0" smtClean="0"/>
              <a:t> </a:t>
            </a:r>
            <a:r>
              <a:rPr lang="en-US" sz="3200" dirty="0" smtClean="0"/>
              <a:t>DOE Scientific Collaboration Environment</a:t>
            </a:r>
            <a:endParaRPr lang="en-US" sz="3200" dirty="0"/>
          </a:p>
        </p:txBody>
      </p:sp>
      <p:sp>
        <p:nvSpPr>
          <p:cNvPr id="863" name="Text Box 825"/>
          <p:cNvSpPr txBox="1">
            <a:spLocks noChangeArrowheads="1"/>
          </p:cNvSpPr>
          <p:nvPr/>
        </p:nvSpPr>
        <p:spPr bwMode="auto">
          <a:xfrm>
            <a:off x="7748588" y="1225550"/>
            <a:ext cx="893762" cy="579438"/>
          </a:xfrm>
          <a:prstGeom prst="rect">
            <a:avLst/>
          </a:prstGeom>
          <a:solidFill>
            <a:schemeClr val="bg1">
              <a:lumMod val="95000"/>
            </a:schemeClr>
          </a:solidFill>
          <a:ln w="9525">
            <a:noFill/>
            <a:miter lim="800000"/>
            <a:headEnd/>
            <a:tailEnd/>
          </a:ln>
          <a:effectLst/>
        </p:spPr>
        <p:txBody>
          <a:bodyPr wrap="none">
            <a:spAutoFit/>
          </a:bodyPr>
          <a:lstStyle/>
          <a:p>
            <a:r>
              <a:rPr lang="en-US" b="0" dirty="0">
                <a:solidFill>
                  <a:srgbClr val="FF0000"/>
                </a:solidFill>
              </a:rPr>
              <a:t>CERN</a:t>
            </a:r>
          </a:p>
          <a:p>
            <a:r>
              <a:rPr lang="en-US" sz="1400" b="0" dirty="0">
                <a:solidFill>
                  <a:srgbClr val="FF0000"/>
                </a:solidFill>
              </a:rPr>
              <a:t>(LHC)</a:t>
            </a:r>
          </a:p>
        </p:txBody>
      </p:sp>
      <p:sp>
        <p:nvSpPr>
          <p:cNvPr id="864" name="Text Box 826"/>
          <p:cNvSpPr txBox="1">
            <a:spLocks noChangeArrowheads="1"/>
          </p:cNvSpPr>
          <p:nvPr/>
        </p:nvSpPr>
        <p:spPr bwMode="auto">
          <a:xfrm>
            <a:off x="6046703" y="1160463"/>
            <a:ext cx="1133644" cy="584775"/>
          </a:xfrm>
          <a:prstGeom prst="rect">
            <a:avLst/>
          </a:prstGeom>
          <a:solidFill>
            <a:schemeClr val="bg1">
              <a:lumMod val="95000"/>
            </a:schemeClr>
          </a:solidFill>
          <a:ln w="9525">
            <a:noFill/>
            <a:miter lim="800000"/>
            <a:headEnd/>
            <a:tailEnd/>
          </a:ln>
          <a:effectLst/>
        </p:spPr>
        <p:txBody>
          <a:bodyPr wrap="none">
            <a:spAutoFit/>
          </a:bodyPr>
          <a:lstStyle/>
          <a:p>
            <a:pPr algn="ctr"/>
            <a:r>
              <a:rPr lang="en-US" b="0" dirty="0">
                <a:solidFill>
                  <a:srgbClr val="FF0000"/>
                </a:solidFill>
              </a:rPr>
              <a:t>FRANCE</a:t>
            </a:r>
          </a:p>
          <a:p>
            <a:pPr algn="ctr"/>
            <a:r>
              <a:rPr lang="en-US" sz="1400" b="0" dirty="0">
                <a:solidFill>
                  <a:srgbClr val="FF0000"/>
                </a:solidFill>
              </a:rPr>
              <a:t>(ITER)</a:t>
            </a:r>
          </a:p>
        </p:txBody>
      </p:sp>
      <p:sp>
        <p:nvSpPr>
          <p:cNvPr id="865" name="Text Box 826"/>
          <p:cNvSpPr txBox="1">
            <a:spLocks noChangeArrowheads="1"/>
          </p:cNvSpPr>
          <p:nvPr/>
        </p:nvSpPr>
        <p:spPr bwMode="auto">
          <a:xfrm>
            <a:off x="0" y="4265097"/>
            <a:ext cx="813043" cy="369332"/>
          </a:xfrm>
          <a:prstGeom prst="rect">
            <a:avLst/>
          </a:prstGeom>
          <a:solidFill>
            <a:schemeClr val="bg1">
              <a:lumMod val="95000"/>
            </a:schemeClr>
          </a:solidFill>
          <a:ln w="9525">
            <a:solidFill>
              <a:schemeClr val="bg1"/>
            </a:solidFill>
            <a:miter lim="800000"/>
            <a:headEnd/>
            <a:tailEnd/>
          </a:ln>
          <a:effectLst/>
        </p:spPr>
        <p:txBody>
          <a:bodyPr wrap="none">
            <a:spAutoFit/>
          </a:bodyPr>
          <a:lstStyle/>
          <a:p>
            <a:pPr algn="ctr"/>
            <a:r>
              <a:rPr lang="en-US" b="0" dirty="0" smtClean="0">
                <a:solidFill>
                  <a:srgbClr val="FF0000"/>
                </a:solidFill>
              </a:rPr>
              <a:t>Japan</a:t>
            </a:r>
            <a:endParaRPr lang="en-US" sz="1400" b="0" dirty="0">
              <a:solidFill>
                <a:srgbClr val="FF0000"/>
              </a:solidFill>
            </a:endParaRPr>
          </a:p>
        </p:txBody>
      </p:sp>
      <p:sp>
        <p:nvSpPr>
          <p:cNvPr id="869" name="Text Box 826"/>
          <p:cNvSpPr txBox="1">
            <a:spLocks noChangeArrowheads="1"/>
          </p:cNvSpPr>
          <p:nvPr/>
        </p:nvSpPr>
        <p:spPr bwMode="auto">
          <a:xfrm>
            <a:off x="250830" y="4933434"/>
            <a:ext cx="787395" cy="369332"/>
          </a:xfrm>
          <a:prstGeom prst="rect">
            <a:avLst/>
          </a:prstGeom>
          <a:solidFill>
            <a:schemeClr val="bg1">
              <a:lumMod val="95000"/>
            </a:schemeClr>
          </a:solidFill>
          <a:ln w="9525">
            <a:solidFill>
              <a:schemeClr val="bg1"/>
            </a:solidFill>
            <a:miter lim="800000"/>
            <a:headEnd/>
            <a:tailEnd/>
          </a:ln>
          <a:effectLst/>
        </p:spPr>
        <p:txBody>
          <a:bodyPr wrap="none">
            <a:spAutoFit/>
          </a:bodyPr>
          <a:lstStyle/>
          <a:p>
            <a:pPr algn="ctr"/>
            <a:r>
              <a:rPr lang="en-US" b="0" dirty="0" smtClean="0">
                <a:solidFill>
                  <a:srgbClr val="FF0000"/>
                </a:solidFill>
              </a:rPr>
              <a:t>China</a:t>
            </a:r>
            <a:endParaRPr lang="en-US" sz="1400" b="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F6E965D-3DE9-4685-8E61-E4EA33413152}" type="slidenum">
              <a:rPr lang="en-US" smtClean="0"/>
              <a:pPr>
                <a:defRPr/>
              </a:pPr>
              <a:t>7</a:t>
            </a:fld>
            <a:endParaRPr lang="en-US" dirty="0"/>
          </a:p>
        </p:txBody>
      </p:sp>
      <p:pic>
        <p:nvPicPr>
          <p:cNvPr id="322" name="Picture 2"/>
          <p:cNvPicPr>
            <a:picLocks noChangeAspect="1" noChangeArrowheads="1"/>
          </p:cNvPicPr>
          <p:nvPr/>
        </p:nvPicPr>
        <p:blipFill>
          <a:blip r:embed="rId2" cstate="print"/>
          <a:srcRect/>
          <a:stretch>
            <a:fillRect/>
          </a:stretch>
        </p:blipFill>
        <p:spPr bwMode="auto">
          <a:xfrm>
            <a:off x="533400" y="1219200"/>
            <a:ext cx="8001000" cy="5377265"/>
          </a:xfrm>
          <a:prstGeom prst="rect">
            <a:avLst/>
          </a:prstGeom>
          <a:noFill/>
          <a:ln w="9525">
            <a:noFill/>
            <a:miter lim="800000"/>
            <a:headEnd/>
            <a:tailEnd/>
          </a:ln>
        </p:spPr>
      </p:pic>
      <p:sp>
        <p:nvSpPr>
          <p:cNvPr id="323" name="Title 1"/>
          <p:cNvSpPr>
            <a:spLocks noGrp="1"/>
          </p:cNvSpPr>
          <p:nvPr>
            <p:ph type="title"/>
          </p:nvPr>
        </p:nvSpPr>
        <p:spPr>
          <a:xfrm>
            <a:off x="2409825" y="0"/>
            <a:ext cx="6734175" cy="895350"/>
          </a:xfrm>
        </p:spPr>
        <p:txBody>
          <a:bodyPr/>
          <a:lstStyle/>
          <a:p>
            <a:pPr algn="ctr"/>
            <a:r>
              <a:rPr lang="en-US" b="1" dirty="0" smtClean="0"/>
              <a:t>DOE Network R&amp;D </a:t>
            </a:r>
            <a:br>
              <a:rPr lang="en-US" b="1" dirty="0" smtClean="0"/>
            </a:br>
            <a:r>
              <a:rPr lang="en-US" b="1" dirty="0" smtClean="0"/>
              <a:t>DOE’s ESnet Capability Projections</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F223F5AA-32D9-4456-994B-96139B110FDD}" type="slidenum">
              <a:rPr lang="en-US" smtClean="0"/>
              <a:pPr>
                <a:defRPr/>
              </a:pPr>
              <a:t>8</a:t>
            </a:fld>
            <a:endParaRPr lang="en-US" dirty="0"/>
          </a:p>
        </p:txBody>
      </p:sp>
      <p:sp>
        <p:nvSpPr>
          <p:cNvPr id="4" name="Rectangle 2"/>
          <p:cNvSpPr txBox="1">
            <a:spLocks noChangeArrowheads="1"/>
          </p:cNvSpPr>
          <p:nvPr/>
        </p:nvSpPr>
        <p:spPr>
          <a:xfrm>
            <a:off x="3041650" y="161925"/>
            <a:ext cx="5165725" cy="7239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Times New Roman" pitchFamily="18" charset="0"/>
                <a:ea typeface="+mj-ea"/>
                <a:cs typeface="Times New Roman" pitchFamily="18" charset="0"/>
              </a:rPr>
              <a:t>Major ASCR </a:t>
            </a:r>
            <a:r>
              <a:rPr kumimoji="0" lang="en-US" sz="280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Times New Roman" pitchFamily="18" charset="0"/>
              </a:rPr>
              <a:t>Priorities</a:t>
            </a:r>
            <a:endParaRPr kumimoji="0" lang="en-US" sz="280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Times New Roman" pitchFamily="18" charset="0"/>
            </a:endParaRPr>
          </a:p>
        </p:txBody>
      </p:sp>
      <p:sp>
        <p:nvSpPr>
          <p:cNvPr id="5" name="Rectangle 3"/>
          <p:cNvSpPr txBox="1">
            <a:spLocks noChangeArrowheads="1"/>
          </p:cNvSpPr>
          <p:nvPr/>
        </p:nvSpPr>
        <p:spPr>
          <a:xfrm>
            <a:off x="419100" y="1270000"/>
            <a:ext cx="8267700" cy="1958975"/>
          </a:xfrm>
          <a:prstGeom prst="rect">
            <a:avLst/>
          </a:prstGeom>
        </p:spPr>
        <p:txBody>
          <a:bodyPr/>
          <a:lstStyle/>
          <a:p>
            <a:pPr marL="228600" marR="0" lvl="0" indent="-228600" algn="l" defTabSz="914400" rtl="0" eaLnBrk="1" fontAlgn="base" latinLnBrk="0" hangingPunct="1">
              <a:lnSpc>
                <a:spcPct val="90000"/>
              </a:lnSpc>
              <a:spcBef>
                <a:spcPct val="30000"/>
              </a:spcBef>
              <a:spcAft>
                <a:spcPct val="0"/>
              </a:spcAft>
              <a:buClrTx/>
              <a:buSzTx/>
              <a:tabLst/>
              <a:defRPr/>
            </a:pPr>
            <a:r>
              <a:rPr kumimoji="0" lang="en-US" sz="24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Extreme Scale Science</a:t>
            </a:r>
          </a:p>
          <a:p>
            <a:pPr marL="228600" marR="0" lvl="0" indent="-228600" algn="l" defTabSz="914400" rtl="0" eaLnBrk="1" fontAlgn="base" latinLnBrk="0" hangingPunct="1">
              <a:lnSpc>
                <a:spcPct val="90000"/>
              </a:lnSpc>
              <a:spcBef>
                <a:spcPct val="30000"/>
              </a:spcBef>
              <a:spcAft>
                <a:spcPct val="0"/>
              </a:spcAft>
              <a:buClrTx/>
              <a:buSzTx/>
              <a:buFont typeface="Arial" pitchFamily="34" charset="0"/>
              <a:buChar char="•"/>
              <a:tabLst/>
              <a:defRPr/>
            </a:pPr>
            <a:r>
              <a:rPr kumimoji="0" lang="en-US" i="0" u="none" strike="noStrike" kern="0" cap="none" spc="0" normalizeH="0" baseline="0" noProof="0" dirty="0" smtClean="0">
                <a:ln>
                  <a:noFill/>
                </a:ln>
                <a:solidFill>
                  <a:srgbClr val="0000FF"/>
                </a:solidFill>
                <a:effectLst/>
                <a:uLnTx/>
                <a:uFillTx/>
                <a:latin typeface="Times New Roman" pitchFamily="18" charset="0"/>
                <a:cs typeface="Times New Roman" pitchFamily="18" charset="0"/>
              </a:rPr>
              <a:t>Exascale</a:t>
            </a:r>
            <a:r>
              <a:rPr kumimoji="0" lang="en-US"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Initiative</a:t>
            </a:r>
          </a:p>
          <a:p>
            <a:pPr marL="228600" marR="0" lvl="0" indent="-228600" algn="l" defTabSz="914400" rtl="0" eaLnBrk="1" fontAlgn="base" latinLnBrk="0" hangingPunct="1">
              <a:lnSpc>
                <a:spcPct val="90000"/>
              </a:lnSpc>
              <a:spcBef>
                <a:spcPct val="30000"/>
              </a:spcBef>
              <a:spcAft>
                <a:spcPct val="0"/>
              </a:spcAft>
              <a:buClrTx/>
              <a:buSzTx/>
              <a:buFont typeface="Arial" pitchFamily="34" charset="0"/>
              <a:buChar char="•"/>
              <a:tabLst/>
              <a:defRPr/>
            </a:pPr>
            <a:r>
              <a:rPr lang="en-US" kern="0" dirty="0" smtClean="0">
                <a:latin typeface="Times New Roman" pitchFamily="18" charset="0"/>
                <a:cs typeface="Times New Roman" pitchFamily="18" charset="0"/>
              </a:rPr>
              <a:t>Co-Design Centers</a:t>
            </a:r>
          </a:p>
          <a:p>
            <a:pPr marL="228600" marR="0" lvl="0" indent="-228600" algn="l" defTabSz="914400" rtl="0" eaLnBrk="1" fontAlgn="base" latinLnBrk="0" hangingPunct="1">
              <a:lnSpc>
                <a:spcPct val="90000"/>
              </a:lnSpc>
              <a:spcBef>
                <a:spcPct val="30000"/>
              </a:spcBef>
              <a:spcAft>
                <a:spcPct val="0"/>
              </a:spcAft>
              <a:buClrTx/>
              <a:buSzTx/>
              <a:buFont typeface="Arial" pitchFamily="34" charset="0"/>
              <a:buChar char="•"/>
              <a:tabLst/>
              <a:defRPr/>
            </a:pPr>
            <a:r>
              <a:rPr lang="en-US" kern="0" dirty="0" smtClean="0">
                <a:latin typeface="Times New Roman" pitchFamily="18" charset="0"/>
                <a:cs typeface="Times New Roman" pitchFamily="18" charset="0"/>
              </a:rPr>
              <a:t>SciDAC-3 Institutes and SAPs (Science Application Partnerships)</a:t>
            </a:r>
          </a:p>
          <a:p>
            <a:pPr marL="228600" marR="0" lvl="0" indent="-228600" algn="l" defTabSz="914400" rtl="0" eaLnBrk="1" fontAlgn="base" latinLnBrk="0" hangingPunct="1">
              <a:lnSpc>
                <a:spcPct val="90000"/>
              </a:lnSpc>
              <a:spcBef>
                <a:spcPct val="30000"/>
              </a:spcBef>
              <a:spcAft>
                <a:spcPct val="0"/>
              </a:spcAft>
              <a:buClrTx/>
              <a:buSzTx/>
              <a:buFont typeface="Arial" pitchFamily="34" charset="0"/>
              <a:buChar char="•"/>
              <a:tabLst/>
              <a:defRPr/>
            </a:pPr>
            <a:r>
              <a:rPr lang="en-US" kern="0" dirty="0" smtClean="0">
                <a:solidFill>
                  <a:srgbClr val="0000FF"/>
                </a:solidFill>
                <a:latin typeface="Times New Roman" pitchFamily="18" charset="0"/>
                <a:cs typeface="Times New Roman" pitchFamily="18" charset="0"/>
              </a:rPr>
              <a:t>Extreme-Scale</a:t>
            </a:r>
            <a:r>
              <a:rPr lang="en-US" kern="0" dirty="0" smtClean="0">
                <a:latin typeface="Times New Roman" pitchFamily="18" charset="0"/>
                <a:cs typeface="Times New Roman" pitchFamily="18" charset="0"/>
              </a:rPr>
              <a:t> </a:t>
            </a:r>
            <a:r>
              <a:rPr lang="en-US" kern="0" dirty="0">
                <a:latin typeface="Times New Roman" pitchFamily="18" charset="0"/>
                <a:cs typeface="Times New Roman" pitchFamily="18" charset="0"/>
              </a:rPr>
              <a:t>D</a:t>
            </a:r>
            <a:r>
              <a:rPr lang="en-US" kern="0" dirty="0" smtClean="0">
                <a:latin typeface="Times New Roman" pitchFamily="18" charset="0"/>
                <a:cs typeface="Times New Roman" pitchFamily="18" charset="0"/>
              </a:rPr>
              <a:t>ata </a:t>
            </a:r>
            <a:r>
              <a:rPr lang="en-US" kern="0" dirty="0">
                <a:latin typeface="Times New Roman" pitchFamily="18" charset="0"/>
                <a:cs typeface="Times New Roman" pitchFamily="18" charset="0"/>
              </a:rPr>
              <a:t>M</a:t>
            </a:r>
            <a:r>
              <a:rPr lang="en-US" kern="0" dirty="0" smtClean="0">
                <a:latin typeface="Times New Roman" pitchFamily="18" charset="0"/>
                <a:cs typeface="Times New Roman" pitchFamily="18" charset="0"/>
              </a:rPr>
              <a:t>anagement, Analytics, and Visualization</a:t>
            </a:r>
          </a:p>
          <a:p>
            <a:pPr marL="228600" marR="0" lvl="0" indent="-228600" algn="l" defTabSz="914400" rtl="0" eaLnBrk="1" fontAlgn="base" latinLnBrk="0" hangingPunct="1">
              <a:lnSpc>
                <a:spcPct val="90000"/>
              </a:lnSpc>
              <a:spcBef>
                <a:spcPct val="30000"/>
              </a:spcBef>
              <a:spcAft>
                <a:spcPct val="0"/>
              </a:spcAft>
              <a:buClrTx/>
              <a:buSzTx/>
              <a:tabLst/>
              <a:defRPr/>
            </a:pPr>
            <a:endParaRPr lang="en-US" kern="0" dirty="0" smtClean="0">
              <a:latin typeface="Times New Roman" pitchFamily="18" charset="0"/>
              <a:cs typeface="Times New Roman" pitchFamily="18" charset="0"/>
            </a:endParaRPr>
          </a:p>
        </p:txBody>
      </p:sp>
      <p:sp>
        <p:nvSpPr>
          <p:cNvPr id="6" name="Rectangle 5"/>
          <p:cNvSpPr/>
          <p:nvPr/>
        </p:nvSpPr>
        <p:spPr>
          <a:xfrm>
            <a:off x="447674" y="3143249"/>
            <a:ext cx="8448675" cy="3582519"/>
          </a:xfrm>
          <a:prstGeom prst="rect">
            <a:avLst/>
          </a:prstGeom>
        </p:spPr>
        <p:txBody>
          <a:bodyPr wrap="square">
            <a:spAutoFit/>
          </a:bodyPr>
          <a:lstStyle/>
          <a:p>
            <a:pPr marL="228600" lvl="0" indent="-228600">
              <a:lnSpc>
                <a:spcPct val="90000"/>
              </a:lnSpc>
              <a:spcBef>
                <a:spcPct val="30000"/>
              </a:spcBef>
              <a:defRPr/>
            </a:pPr>
            <a:r>
              <a:rPr lang="en-US" sz="2400" kern="0" dirty="0" smtClean="0">
                <a:latin typeface="Times New Roman" pitchFamily="18" charset="0"/>
                <a:cs typeface="Times New Roman" pitchFamily="18" charset="0"/>
              </a:rPr>
              <a:t>Goals:</a:t>
            </a:r>
          </a:p>
          <a:p>
            <a:pPr marL="228600" lvl="0" indent="-228600">
              <a:lnSpc>
                <a:spcPct val="90000"/>
              </a:lnSpc>
              <a:spcBef>
                <a:spcPct val="30000"/>
              </a:spcBef>
              <a:buFont typeface="Arial" pitchFamily="34" charset="0"/>
              <a:buChar char="•"/>
              <a:defRPr/>
            </a:pPr>
            <a:r>
              <a:rPr lang="en-US" kern="0" dirty="0" smtClean="0">
                <a:latin typeface="Times New Roman" pitchFamily="18" charset="0"/>
                <a:cs typeface="Times New Roman" pitchFamily="18" charset="0"/>
              </a:rPr>
              <a:t>To develop mathematical descriptions, models, methods and algorithms to enable scientists to accurately describe and understand the behavior of complex systems involving processes that span vastly different time and/or length scales. </a:t>
            </a:r>
          </a:p>
          <a:p>
            <a:pPr marL="228600" lvl="0" indent="-228600">
              <a:lnSpc>
                <a:spcPct val="90000"/>
              </a:lnSpc>
              <a:spcBef>
                <a:spcPct val="30000"/>
              </a:spcBef>
              <a:buFont typeface="Arial" pitchFamily="34" charset="0"/>
              <a:buChar char="•"/>
              <a:defRPr/>
            </a:pPr>
            <a:r>
              <a:rPr lang="en-US" kern="0" dirty="0" smtClean="0">
                <a:latin typeface="Times New Roman" pitchFamily="18" charset="0"/>
                <a:cs typeface="Times New Roman" pitchFamily="18" charset="0"/>
              </a:rPr>
              <a:t>To develop the underlying understanding and software to make effective use of computers at </a:t>
            </a:r>
            <a:r>
              <a:rPr lang="en-US" kern="0" dirty="0" smtClean="0">
                <a:solidFill>
                  <a:srgbClr val="0000FF"/>
                </a:solidFill>
                <a:latin typeface="Times New Roman" pitchFamily="18" charset="0"/>
                <a:cs typeface="Times New Roman" pitchFamily="18" charset="0"/>
              </a:rPr>
              <a:t>extreme scales</a:t>
            </a:r>
            <a:r>
              <a:rPr lang="en-US" kern="0" dirty="0" smtClean="0">
                <a:latin typeface="Times New Roman" pitchFamily="18" charset="0"/>
                <a:cs typeface="Times New Roman" pitchFamily="18" charset="0"/>
              </a:rPr>
              <a:t>.</a:t>
            </a:r>
            <a:r>
              <a:rPr lang="en-US" kern="0" dirty="0" smtClean="0">
                <a:solidFill>
                  <a:srgbClr val="0000FF"/>
                </a:solidFill>
                <a:latin typeface="Times New Roman" pitchFamily="18" charset="0"/>
                <a:cs typeface="Times New Roman" pitchFamily="18" charset="0"/>
              </a:rPr>
              <a:t> </a:t>
            </a:r>
          </a:p>
          <a:p>
            <a:pPr marL="228600" lvl="0" indent="-228600">
              <a:lnSpc>
                <a:spcPct val="90000"/>
              </a:lnSpc>
              <a:spcBef>
                <a:spcPct val="30000"/>
              </a:spcBef>
              <a:buFont typeface="Arial" pitchFamily="34" charset="0"/>
              <a:buChar char="•"/>
              <a:defRPr/>
            </a:pPr>
            <a:r>
              <a:rPr lang="en-US" kern="0" dirty="0" smtClean="0">
                <a:latin typeface="Times New Roman" pitchFamily="18" charset="0"/>
                <a:cs typeface="Times New Roman" pitchFamily="18" charset="0"/>
              </a:rPr>
              <a:t>To transform </a:t>
            </a:r>
            <a:r>
              <a:rPr lang="en-US" kern="0" dirty="0" smtClean="0">
                <a:solidFill>
                  <a:srgbClr val="0000FF"/>
                </a:solidFill>
                <a:latin typeface="Times New Roman" pitchFamily="18" charset="0"/>
                <a:cs typeface="Times New Roman" pitchFamily="18" charset="0"/>
              </a:rPr>
              <a:t>extreme-scale </a:t>
            </a:r>
            <a:r>
              <a:rPr lang="en-US" kern="0" dirty="0" smtClean="0">
                <a:latin typeface="Times New Roman" pitchFamily="18" charset="0"/>
                <a:cs typeface="Times New Roman" pitchFamily="18" charset="0"/>
              </a:rPr>
              <a:t>data from experiments and simulations into scientific insight.</a:t>
            </a:r>
          </a:p>
          <a:p>
            <a:pPr marL="228600" lvl="0" indent="-228600">
              <a:lnSpc>
                <a:spcPct val="90000"/>
              </a:lnSpc>
              <a:spcBef>
                <a:spcPct val="30000"/>
              </a:spcBef>
              <a:buFont typeface="Arial" pitchFamily="34" charset="0"/>
              <a:buChar char="•"/>
              <a:defRPr/>
            </a:pPr>
            <a:r>
              <a:rPr lang="en-US" kern="0" dirty="0" smtClean="0">
                <a:latin typeface="Times New Roman" pitchFamily="18" charset="0"/>
                <a:cs typeface="Times New Roman" pitchFamily="18" charset="0"/>
              </a:rPr>
              <a:t>To deliver cutting-edge computational and networking capabilities, enabling world-class researchers to extend the frontiers of science.</a:t>
            </a:r>
          </a:p>
          <a:p>
            <a:pPr marL="228600" lvl="0" indent="-228600">
              <a:lnSpc>
                <a:spcPct val="90000"/>
              </a:lnSpc>
              <a:spcBef>
                <a:spcPct val="30000"/>
              </a:spcBef>
              <a:buFont typeface="Wingdings" pitchFamily="2" charset="2"/>
              <a:buChar char="ü"/>
              <a:defRPr/>
            </a:pPr>
            <a:r>
              <a:rPr lang="en-US" i="1" kern="0" dirty="0" smtClean="0">
                <a:solidFill>
                  <a:srgbClr val="FF0000"/>
                </a:solidFill>
                <a:latin typeface="Times New Roman" pitchFamily="18" charset="0"/>
                <a:cs typeface="Times New Roman" pitchFamily="18" charset="0"/>
              </a:rPr>
              <a:t>To provide networking and collaboration technologies that enable scientists worldwide to work together.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4"/>
          <p:cNvSpPr txBox="1">
            <a:spLocks/>
          </p:cNvSpPr>
          <p:nvPr/>
        </p:nvSpPr>
        <p:spPr>
          <a:xfrm>
            <a:off x="114300" y="1504951"/>
            <a:ext cx="4295775" cy="3781424"/>
          </a:xfrm>
          <a:prstGeom prst="rect">
            <a:avLst/>
          </a:prstGeom>
        </p:spPr>
        <p:txBody>
          <a:bodyPr>
            <a:normAutofit fontScale="85000" lnSpcReduction="20000"/>
          </a:bodyPr>
          <a:lstStyle/>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Town Hall Meetings April-June 2007</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Scientific Grand Challenges Workshops November 2008 – October 2009</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Climate Science (11/08), </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High Energy Physics (12/08), </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Nuclear Physics (1/09), </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Fusion Energy (3/09), </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Nuclear Energy (5/09) (with NE)</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Biology (8/09), </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Material Science and Chemistry (8/09), </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National Security (10/09) (with NNSA)</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Cross-cutting workshops</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Architecture and Technology (12/09)</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Architecture, Applied Mathematics and Computer Science (2/10)</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Meetings with industry (8/09, 11/09)</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External Panels</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Trivelpiece Panel  (1/10)</a:t>
            </a:r>
          </a:p>
          <a:p>
            <a:pPr marL="685800" marR="0" lvl="1" indent="-228600" algn="l" defTabSz="914400" rtl="0" eaLnBrk="0" fontAlgn="base" latinLnBrk="0" hangingPunct="0">
              <a:lnSpc>
                <a:spcPct val="10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rPr>
              <a:t>ASCAC Exascale Charge (FACA) (11/10)</a:t>
            </a: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1600" b="1" i="0" u="none" strike="noStrike" kern="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600" b="1" i="0" u="none" strike="noStrike" kern="0" cap="none" spc="0" normalizeH="0" baseline="0" noProof="0" dirty="0">
              <a:ln>
                <a:noFill/>
              </a:ln>
              <a:solidFill>
                <a:schemeClr val="tx1"/>
              </a:solidFill>
              <a:effectLst/>
              <a:uLnTx/>
              <a:uFillTx/>
              <a:latin typeface="+mn-lt"/>
              <a:ea typeface="+mn-ea"/>
              <a:cs typeface="+mn-cs"/>
            </a:endParaRPr>
          </a:p>
        </p:txBody>
      </p:sp>
      <p:sp>
        <p:nvSpPr>
          <p:cNvPr id="18" name="Rectangle 5"/>
          <p:cNvSpPr txBox="1">
            <a:spLocks noChangeArrowheads="1"/>
          </p:cNvSpPr>
          <p:nvPr/>
        </p:nvSpPr>
        <p:spPr>
          <a:xfrm>
            <a:off x="2733674" y="0"/>
            <a:ext cx="6238875" cy="11430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effectLst>
                  <a:outerShdw blurRad="38100" dist="38100" dir="2700000" algn="tl">
                    <a:srgbClr val="C0C0C0"/>
                  </a:outerShdw>
                </a:effectLst>
                <a:uLnTx/>
                <a:uFillTx/>
                <a:latin typeface="+mj-lt"/>
                <a:ea typeface="+mj-ea"/>
                <a:cs typeface="+mj-cs"/>
              </a:rPr>
              <a:t>Why Exascale -- </a:t>
            </a:r>
            <a:r>
              <a:rPr kumimoji="0" lang="en-US" sz="2400" b="1" i="0" u="none" strike="noStrike" kern="0" cap="none" spc="0" normalizeH="0" baseline="0" noProof="0" dirty="0" smtClean="0">
                <a:ln>
                  <a:noFill/>
                </a:ln>
                <a:effectLst>
                  <a:outerShdw blurRad="38100" dist="38100" dir="2700000" algn="tl">
                    <a:srgbClr val="C0C0C0"/>
                  </a:outerShdw>
                </a:effectLst>
                <a:uLnTx/>
                <a:uFillTx/>
                <a:latin typeface="+mj-lt"/>
                <a:ea typeface="+mj-ea"/>
                <a:cs typeface="+mj-cs"/>
              </a:rPr>
              <a:t/>
            </a:r>
            <a:br>
              <a:rPr kumimoji="0" lang="en-US" sz="2400" b="1" i="0" u="none" strike="noStrike" kern="0" cap="none" spc="0" normalizeH="0" baseline="0" noProof="0" dirty="0" smtClean="0">
                <a:ln>
                  <a:noFill/>
                </a:ln>
                <a:effectLst>
                  <a:outerShdw blurRad="38100" dist="38100" dir="2700000" algn="tl">
                    <a:srgbClr val="C0C0C0"/>
                  </a:outerShdw>
                </a:effectLst>
                <a:uLnTx/>
                <a:uFillTx/>
                <a:latin typeface="+mj-lt"/>
                <a:ea typeface="+mj-ea"/>
                <a:cs typeface="+mj-cs"/>
              </a:rPr>
            </a:br>
            <a:r>
              <a:rPr kumimoji="0" lang="en-US" b="1" i="0" u="none" strike="noStrike" kern="0" cap="none" spc="0" normalizeH="0" baseline="0" noProof="0" dirty="0" smtClean="0">
                <a:ln>
                  <a:noFill/>
                </a:ln>
                <a:effectLst>
                  <a:outerShdw blurRad="38100" dist="38100" dir="2700000" algn="tl">
                    <a:srgbClr val="C0C0C0"/>
                  </a:outerShdw>
                </a:effectLst>
                <a:uLnTx/>
                <a:uFillTx/>
                <a:latin typeface="+mj-lt"/>
                <a:ea typeface="+mj-ea"/>
                <a:cs typeface="+mj-cs"/>
              </a:rPr>
              <a:t> (See</a:t>
            </a:r>
            <a:r>
              <a:rPr kumimoji="0" lang="en-US" b="1" i="0" u="none" strike="noStrike" kern="0" cap="none" spc="0" normalizeH="0" noProof="0" dirty="0" smtClean="0">
                <a:ln>
                  <a:noFill/>
                </a:ln>
                <a:effectLst>
                  <a:outerShdw blurRad="38100" dist="38100" dir="2700000" algn="tl">
                    <a:srgbClr val="C0C0C0"/>
                  </a:outerShdw>
                </a:effectLst>
                <a:uLnTx/>
                <a:uFillTx/>
                <a:latin typeface="+mj-lt"/>
                <a:ea typeface="+mj-ea"/>
                <a:cs typeface="+mj-cs"/>
              </a:rPr>
              <a:t> </a:t>
            </a:r>
            <a:r>
              <a:rPr kumimoji="0" lang="en-US" b="0" i="0" u="none" strike="noStrike" kern="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Grand Challenge</a:t>
            </a:r>
            <a:r>
              <a:rPr kumimoji="0" lang="en-US" b="0" i="0" u="none" strike="noStrike" kern="0" cap="none" spc="0" normalizeH="0" noProof="0" dirty="0" smtClean="0">
                <a:ln>
                  <a:noFill/>
                </a:ln>
                <a:effectLst>
                  <a:outerShdw blurRad="38100" dist="38100" dir="2700000" algn="tl">
                    <a:srgbClr val="000000">
                      <a:alpha val="43137"/>
                    </a:srgbClr>
                  </a:outerShdw>
                </a:effectLst>
                <a:uLnTx/>
                <a:uFillTx/>
                <a:latin typeface="+mj-lt"/>
                <a:ea typeface="+mj-ea"/>
                <a:cs typeface="+mj-cs"/>
              </a:rPr>
              <a:t> Workshop Reports)</a:t>
            </a:r>
            <a:endParaRPr kumimoji="0" lang="en-US" b="0" i="0" u="none" strike="noStrike" kern="0" cap="none" spc="0" normalizeH="0" baseline="0" noProof="0" dirty="0" smtClean="0">
              <a:ln>
                <a:noFill/>
              </a:ln>
              <a:effectLst>
                <a:outerShdw blurRad="38100" dist="38100" dir="2700000" algn="tl">
                  <a:srgbClr val="000000">
                    <a:alpha val="43137"/>
                  </a:srgbClr>
                </a:outerShdw>
              </a:effectLst>
              <a:uLnTx/>
              <a:uFillTx/>
              <a:latin typeface="+mj-lt"/>
              <a:ea typeface="+mj-ea"/>
              <a:cs typeface="+mj-cs"/>
            </a:endParaRPr>
          </a:p>
        </p:txBody>
      </p:sp>
      <p:sp>
        <p:nvSpPr>
          <p:cNvPr id="20" name="TextBox 19"/>
          <p:cNvSpPr txBox="1"/>
          <p:nvPr/>
        </p:nvSpPr>
        <p:spPr>
          <a:xfrm>
            <a:off x="769489" y="-276999"/>
            <a:ext cx="1900505" cy="276999"/>
          </a:xfrm>
          <a:prstGeom prst="rect">
            <a:avLst/>
          </a:prstGeom>
          <a:noFill/>
        </p:spPr>
        <p:txBody>
          <a:bodyPr wrap="square" rtlCol="0">
            <a:spAutoFit/>
          </a:bodyPr>
          <a:lstStyle/>
          <a:p>
            <a:r>
              <a:rPr lang="en-US" sz="1200" dirty="0">
                <a:solidFill>
                  <a:srgbClr val="000000"/>
                </a:solidFill>
                <a:latin typeface="Arial" pitchFamily="-112" charset="0"/>
              </a:rPr>
              <a:t>MISSION IMPERATIVES</a:t>
            </a:r>
          </a:p>
        </p:txBody>
      </p:sp>
      <p:pic>
        <p:nvPicPr>
          <p:cNvPr id="25" name="Picture 24" descr="TownHallCover.tiff"/>
          <p:cNvPicPr>
            <a:picLocks noChangeAspect="1"/>
          </p:cNvPicPr>
          <p:nvPr/>
        </p:nvPicPr>
        <p:blipFill>
          <a:blip r:embed="rId2" cstate="print"/>
          <a:stretch>
            <a:fillRect/>
          </a:stretch>
        </p:blipFill>
        <p:spPr>
          <a:xfrm>
            <a:off x="7528749" y="4061942"/>
            <a:ext cx="1123453" cy="1453033"/>
          </a:xfrm>
          <a:prstGeom prst="rect">
            <a:avLst/>
          </a:prstGeom>
        </p:spPr>
      </p:pic>
      <p:sp>
        <p:nvSpPr>
          <p:cNvPr id="27" name="TextBox 26"/>
          <p:cNvSpPr txBox="1"/>
          <p:nvPr/>
        </p:nvSpPr>
        <p:spPr>
          <a:xfrm>
            <a:off x="180975" y="5339655"/>
            <a:ext cx="8801100" cy="1384995"/>
          </a:xfrm>
          <a:prstGeom prst="rect">
            <a:avLst/>
          </a:prstGeom>
          <a:solidFill>
            <a:srgbClr val="FFC000"/>
          </a:solidFill>
        </p:spPr>
        <p:txBody>
          <a:bodyPr wrap="square" rtlCol="0">
            <a:spAutoFit/>
          </a:bodyPr>
          <a:lstStyle/>
          <a:p>
            <a:pPr lvl="0"/>
            <a:r>
              <a:rPr lang="en-US" sz="1400" dirty="0">
                <a:solidFill>
                  <a:prstClr val="black"/>
                </a:solidFill>
              </a:rPr>
              <a:t>“The key finding of the Panel is that there are compelling needs for exascale computing capability to support </a:t>
            </a:r>
            <a:r>
              <a:rPr lang="en-US" sz="1400" dirty="0" smtClean="0">
                <a:solidFill>
                  <a:prstClr val="black"/>
                </a:solidFill>
              </a:rPr>
              <a:t>the DOE’s </a:t>
            </a:r>
            <a:r>
              <a:rPr lang="en-US" sz="1400" dirty="0">
                <a:solidFill>
                  <a:prstClr val="black"/>
                </a:solidFill>
              </a:rPr>
              <a:t>missions in energy, national security, fundamental sciences, and the environment. </a:t>
            </a:r>
            <a:r>
              <a:rPr lang="en-US" sz="1400" dirty="0" smtClean="0">
                <a:solidFill>
                  <a:prstClr val="black"/>
                </a:solidFill>
              </a:rPr>
              <a:t>The </a:t>
            </a:r>
            <a:r>
              <a:rPr lang="en-US" sz="1400" dirty="0">
                <a:solidFill>
                  <a:prstClr val="black"/>
                </a:solidFill>
              </a:rPr>
              <a:t>DOE has the necessary assets to initiate a program that would accelerate the development of such capability to meet its own needs and by so doing benefit other national interests.  Failure to initiate an exascale program could lead to a loss of U. S. competitiveness in several critical technologies</a:t>
            </a:r>
            <a:r>
              <a:rPr lang="en-US" sz="1400" dirty="0" smtClean="0">
                <a:solidFill>
                  <a:prstClr val="black"/>
                </a:solidFill>
              </a:rPr>
              <a:t>.”</a:t>
            </a:r>
            <a:r>
              <a:rPr lang="en-US" sz="1400" dirty="0">
                <a:solidFill>
                  <a:prstClr val="black"/>
                </a:solidFill>
              </a:rPr>
              <a:t>	</a:t>
            </a:r>
            <a:r>
              <a:rPr lang="en-US" sz="1200" dirty="0" smtClean="0">
                <a:solidFill>
                  <a:srgbClr val="FF0000"/>
                </a:solidFill>
              </a:rPr>
              <a:t>Exascale Briefing -- 9.23.2011</a:t>
            </a:r>
            <a:endParaRPr lang="en-US" sz="1200" dirty="0">
              <a:solidFill>
                <a:prstClr val="black"/>
              </a:solidFill>
            </a:endParaRPr>
          </a:p>
        </p:txBody>
      </p:sp>
      <p:pic>
        <p:nvPicPr>
          <p:cNvPr id="28" name="Picture 27"/>
          <p:cNvPicPr>
            <a:picLocks noChangeAspect="1"/>
          </p:cNvPicPr>
          <p:nvPr/>
        </p:nvPicPr>
        <p:blipFill>
          <a:blip r:embed="rId3" cstate="print"/>
          <a:stretch>
            <a:fillRect/>
          </a:stretch>
        </p:blipFill>
        <p:spPr>
          <a:xfrm>
            <a:off x="5404684" y="4036631"/>
            <a:ext cx="1319966" cy="1206500"/>
          </a:xfrm>
          <a:prstGeom prst="rect">
            <a:avLst/>
          </a:prstGeom>
          <a:ln>
            <a:solidFill>
              <a:srgbClr val="000000"/>
            </a:solidFill>
          </a:ln>
          <a:effectLst>
            <a:outerShdw blurRad="50800" dist="38100" dir="2700000">
              <a:srgbClr val="000000">
                <a:alpha val="43000"/>
              </a:srgbClr>
            </a:outerShdw>
          </a:effectLst>
        </p:spPr>
      </p:pic>
      <p:sp>
        <p:nvSpPr>
          <p:cNvPr id="29" name="TextBox 28"/>
          <p:cNvSpPr txBox="1"/>
          <p:nvPr/>
        </p:nvSpPr>
        <p:spPr>
          <a:xfrm>
            <a:off x="0" y="1057275"/>
            <a:ext cx="8972549" cy="307777"/>
          </a:xfrm>
          <a:prstGeom prst="rect">
            <a:avLst/>
          </a:prstGeom>
          <a:noFill/>
        </p:spPr>
        <p:txBody>
          <a:bodyPr wrap="square" rtlCol="0">
            <a:spAutoFit/>
          </a:bodyPr>
          <a:lstStyle/>
          <a:p>
            <a:pPr algn="ctr"/>
            <a:r>
              <a:rPr lang="fr-FR" sz="1400" dirty="0">
                <a:hlinkClick r:id="rId4"/>
              </a:rPr>
              <a:t>http://science.energy.gov/ascr/news-and-resources/workshops-and-conferences/grand-challenges/</a:t>
            </a:r>
            <a:endParaRPr lang="en-US" sz="1400" b="1" dirty="0">
              <a:solidFill>
                <a:srgbClr val="C00000"/>
              </a:solidFill>
            </a:endParaRPr>
          </a:p>
        </p:txBody>
      </p:sp>
      <p:pic>
        <p:nvPicPr>
          <p:cNvPr id="31" name="Picture 2" descr="http://science.energy.gov/ascr/news-and-resources/workshops-and-conferences/grand-challenges/~/media/ascr/images/gc/gc-climate.jpg?w=120&amp;h=155&amp;a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2900" y="1496199"/>
            <a:ext cx="1143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http://science.energy.gov/ascr/news-and-resources/workshops-and-conferences/grand-challenges/~/media/ascr/images/gc/gc-hep.jpg?w=118&amp;h=155&amp;as=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9125" y="2301151"/>
            <a:ext cx="1123950" cy="130046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http://science.energy.gov/ascr/news-and-resources/workshops-and-conferences/grand-challenges/~/media/ascr/images/gc/nuclear.jpg?w=120&amp;h=155&amp;as=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6963" y="3135169"/>
            <a:ext cx="1143000" cy="13609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http://science.energy.gov/ascr/news-and-resources/workshops-and-conferences/grand-challenges/~/media/ascr/images/gc/fusion.jpg?w=120&amp;h=155&amp;as=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0774" y="1498431"/>
            <a:ext cx="1143000" cy="147637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http://science.energy.gov/ascr/news-and-resources/workshops-and-conferences/grand-challenges/~/media/ascr/images/gc/ne.jpg?w=120&amp;h=155&amp;as=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0487" y="2105799"/>
            <a:ext cx="1143000" cy="147637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science.energy.gov/ascr/news-and-resources/workshops-and-conferences/grand-challenges/~/media/ascr/images/gc/bes.jpg?w=120&amp;h=155&amp;as=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40525" y="2856906"/>
            <a:ext cx="1143000" cy="143497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descr="http://science.energy.gov/ascr/news-and-resources/workshops-and-conferences/grand-challenges/~/media/ascr/images/gc/bio.jpg?w=120&amp;h=155&amp;as=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34249" y="3681413"/>
            <a:ext cx="1143000" cy="1204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7286</TotalTime>
  <Words>1345</Words>
  <Application>Microsoft Office PowerPoint</Application>
  <PresentationFormat>On-screen Show (4:3)</PresentationFormat>
  <Paragraphs>290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PowerPoint Presentation</vt:lpstr>
      <vt:lpstr>PowerPoint Presentation</vt:lpstr>
      <vt:lpstr>ASCR Programs</vt:lpstr>
      <vt:lpstr>Next-generation Networks for Science  Program </vt:lpstr>
      <vt:lpstr>PowerPoint Presentation</vt:lpstr>
      <vt:lpstr>DOE Network R&amp;D  DOE’s ESnet Capability Projections</vt:lpstr>
      <vt:lpstr>PowerPoint Presentation</vt:lpstr>
      <vt:lpstr>PowerPoint Presentation</vt:lpstr>
      <vt:lpstr>Scientific Grand Challenge Workshops were held starting late 2008</vt:lpstr>
      <vt:lpstr>ASCR/SC SciDAC &amp; Partnerships Activities</vt:lpstr>
      <vt:lpstr>PowerPoint Presentation</vt:lpstr>
      <vt:lpstr>PowerPoint Presentation</vt:lpstr>
      <vt:lpstr>Why Extreme-Scale Scientific Collaboration?</vt:lpstr>
      <vt:lpstr>PowerPoint Presentation</vt:lpstr>
      <vt:lpstr>Additional Observations on Workshop Charge</vt:lpstr>
      <vt:lpstr>PowerPoint Presentation</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mormaLa</dc:creator>
  <cp:lastModifiedBy>Thomas Ndousse-Fetter</cp:lastModifiedBy>
  <cp:revision>554</cp:revision>
  <dcterms:created xsi:type="dcterms:W3CDTF">2008-09-17T19:05:33Z</dcterms:created>
  <dcterms:modified xsi:type="dcterms:W3CDTF">2011-12-06T15:58:36Z</dcterms:modified>
</cp:coreProperties>
</file>