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C0C0C0"/>
    <a:srgbClr val="996633"/>
    <a:srgbClr val="CC00CC"/>
    <a:srgbClr val="666633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 autoAdjust="0"/>
    <p:restoredTop sz="94649" autoAdjust="0"/>
  </p:normalViewPr>
  <p:slideViewPr>
    <p:cSldViewPr>
      <p:cViewPr varScale="1">
        <p:scale>
          <a:sx n="80" d="100"/>
          <a:sy n="80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ＭＳ Ｐゴシック" charset="0"/>
              </a:defRPr>
            </a:lvl1pPr>
          </a:lstStyle>
          <a:p>
            <a:fld id="{2B4C9CAC-DD43-B142-91A6-5944911B79D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7886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LAC_logo_hi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17513"/>
            <a:ext cx="2667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tanford_s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6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New_DOE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A6023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ahoma" pitchFamily="34" charset="0"/>
              <a:ea typeface="+mn-ea"/>
            </a:endParaRPr>
          </a:p>
        </p:txBody>
      </p:sp>
      <p:pic>
        <p:nvPicPr>
          <p:cNvPr id="8" name="Picture 12" descr="slac_logo_2008_revers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1828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14800"/>
            <a:ext cx="64008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3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06FCF-A9B5-FA41-BB59-C61F7AF354B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44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E14C9-7662-294D-A693-FCE55580303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0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14E34-25BF-BE46-B3D4-879F73531F4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34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D4033-DFC7-DE47-BCB2-F97337266A5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47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85800"/>
            <a:ext cx="43434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5E0E1-6344-0E44-8070-F962EC5CF62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093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40A06-1252-4F43-A7A6-436A1EF7F5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604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0BCB8-E176-DC49-B455-ECE1A759F3B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55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65F36-2807-CE4E-82C8-F04E184E441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51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81BF3-ED7F-2E49-86FD-BD8E22786BD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136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E5534-83A0-4445-A8D2-2282C830A07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048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A6023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ahoma" pitchFamily="34" charset="0"/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685800"/>
            <a:ext cx="8839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400800"/>
            <a:ext cx="670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1"/>
                </a:solidFill>
                <a:cs typeface="ＭＳ Ｐゴシック" charset="0"/>
              </a:defRPr>
            </a:lvl1pPr>
          </a:lstStyle>
          <a:p>
            <a:fld id="{D09C4FB0-80EE-674F-A2DE-B57E7DDE90DF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1031" name="Picture 7" descr="slac_logo_2008_revers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7925"/>
            <a:ext cx="152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38100">
            <a:solidFill>
              <a:srgbClr val="A6023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ahoma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rawings/d/1bthO_T_3D_tRUkPi3iitlDhJGkAtYJs9hWBw_ZujaHs/edi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Collaboration for Extreme-Scale Science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Workshop Plan/Strategy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6400800" cy="1295400"/>
          </a:xfrm>
        </p:spPr>
        <p:txBody>
          <a:bodyPr/>
          <a:lstStyle/>
          <a:p>
            <a:r>
              <a:rPr lang="en-US" dirty="0" smtClean="0"/>
              <a:t>Richard P. Mount</a:t>
            </a:r>
          </a:p>
          <a:p>
            <a:r>
              <a:rPr lang="en-US" dirty="0" smtClean="0"/>
              <a:t>Workshop Co-Chair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2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Collaborative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Collaboration is increasingly vital to science.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Especially for DOE science, which is all about delivering the more-than-linear benefits of extreme scale. 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DOE science costs ~$5,000M/year.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A typical collaboration-intensive science (HEP/US LHC) spends perhaps 3% of its budget on the development, maintenance, support and operation of “collaborative” software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What can we expect an ASCR program that is ~0.1% of the DOE/SC budget to deliver?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Workshop Strategy       Richard P. Mount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239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What can we expect an ASCR program to deliver?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Core </a:t>
            </a:r>
            <a:r>
              <a:rPr lang="en-US" sz="2000" dirty="0" err="1" smtClean="0"/>
              <a:t>R&amp;d</a:t>
            </a:r>
            <a:r>
              <a:rPr lang="en-US" sz="2000" dirty="0" smtClean="0"/>
              <a:t> that makes sense in the context of the vision of DOE science for its collaborative future</a:t>
            </a:r>
          </a:p>
          <a:p>
            <a:pPr>
              <a:spcAft>
                <a:spcPts val="1200"/>
              </a:spcAft>
            </a:pPr>
            <a:r>
              <a:rPr lang="en-US" sz="2000" dirty="0" err="1" smtClean="0"/>
              <a:t>r&amp;D</a:t>
            </a:r>
            <a:r>
              <a:rPr lang="en-US" sz="2000" dirty="0" smtClean="0"/>
              <a:t> supporting ASCR’s own responsibilities (e.g. </a:t>
            </a:r>
            <a:r>
              <a:rPr lang="en-US" sz="2000" dirty="0" err="1" smtClean="0"/>
              <a:t>Esnet</a:t>
            </a:r>
            <a:r>
              <a:rPr lang="en-US" sz="2000" dirty="0" smtClean="0"/>
              <a:t>) in the context of the vision …. </a:t>
            </a:r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 smtClean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Workshop Strategy       Richard P. Mount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860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What is the essential input to the ASCR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000" b="1" dirty="0"/>
              <a:t>T</a:t>
            </a:r>
            <a:r>
              <a:rPr lang="en-US" sz="2000" b="1" dirty="0" smtClean="0"/>
              <a:t>he vision of DOE science for its collaborative future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 most important outcome of this workshop will be our vision(s) of how we should perform collaborative science.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Also valuable: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How can we determine what we (DOE, NSF or …) must develop and what will be developed in the wider world</a:t>
            </a:r>
            <a:br>
              <a:rPr lang="en-US" sz="2000" dirty="0" smtClean="0"/>
            </a:br>
            <a:r>
              <a:rPr lang="en-US" sz="2000" dirty="0" smtClean="0"/>
              <a:t>(Short answer may be: we are not good at this, the best we can hope for is a nimble, adaptive strategy)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Identify and prioritize the relevant CS research areas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Not really wanted: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Endless agonizing about the 0.1% versus 3% problem.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Workshop Strategy       Richard P. Mount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363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Workshop Organization – Organizing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Large Committee met 5 times by phone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Large because we attempted to make the OC representative of DOE “application science”, computer science and facilities constituencies. 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Motivation: 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Collaboration for Extreme Scale Science is a vast and, by default, unfocused topic;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The OC brought ~40% of the workshop participants up to speed with many of the issues perceived by the constituencies;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We should be able to hit the ground running.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But please don’t defer to OC members!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Workshop Strategy       Richard P. Mount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371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Workshop Organization – Organizing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Workshop Strategy       Richard P. Mount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6</a:t>
            </a:fld>
            <a:endParaRPr lang="en-US" altLang="ja-JP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416350"/>
              </p:ext>
            </p:extLst>
          </p:nvPr>
        </p:nvGraphicFramePr>
        <p:xfrm>
          <a:off x="304800" y="609600"/>
          <a:ext cx="8534400" cy="5611012"/>
        </p:xfrm>
        <a:graphic>
          <a:graphicData uri="http://schemas.openxmlformats.org/drawingml/2006/table">
            <a:tbl>
              <a:tblPr/>
              <a:tblGrid>
                <a:gridCol w="914400"/>
                <a:gridCol w="1371600"/>
                <a:gridCol w="1524000"/>
                <a:gridCol w="4724400"/>
              </a:tblGrid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Manfred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Auer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Biology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Bader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LLNL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Climate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Lothar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Bauerdick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Fermilab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HEP Experiment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Richard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Brower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Boston U.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LQCD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Terence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Critchlow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PNNL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LBNL/Esnet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Networking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Michael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Ernst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HEP Computing Facility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Ian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Foster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Geist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OLCF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Keith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Jackson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Jeff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Kantor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LSST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Astro Observation/CS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Scott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Klasky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Fusion etc./CS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Miron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Livny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U. Wisconsin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Bronson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Messer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Astro Simulation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Richard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Mount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SLAC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CoChair HEP Experiment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Mike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Papka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ALCF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Ruth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Pordes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Fermilab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OSG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Jeff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Porter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Nuclear Physics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Robert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Ryne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Acclerator Modeling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Nagiza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Samatova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David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Skinner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Co-Chair/CS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Dean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Williams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LLNL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ESG</a:t>
                      </a:r>
                    </a:p>
                  </a:txBody>
                  <a:tcPr marL="11206" marR="11206" marT="112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02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Workshop Strategy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This morning: Discuss and record “The vision(s) of DOE science for its collaborative future” aka Science Requirements Consolidation in three breakout groups: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lphaLcPeriod"/>
            </a:pPr>
            <a:r>
              <a:rPr lang="en-US" sz="2000" dirty="0" smtClean="0"/>
              <a:t>Small-scale science becoming collaborative, data-challenged science”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lphaLcPeriod"/>
            </a:pPr>
            <a:r>
              <a:rPr lang="en-US" sz="2000" dirty="0" smtClean="0"/>
              <a:t>Simulation driven science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lphaLcPeriod"/>
            </a:pPr>
            <a:r>
              <a:rPr lang="en-US" sz="2000" dirty="0" smtClean="0"/>
              <a:t>Data-intensive science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This afternoon: Discuss and prioritize computer science areas in three breakout groups (see </a:t>
            </a:r>
            <a:r>
              <a:rPr lang="en-US" sz="2000" dirty="0" smtClean="0">
                <a:hlinkClick r:id="rId2"/>
              </a:rPr>
              <a:t>Enabling Technologies for Collaboration</a:t>
            </a:r>
            <a:r>
              <a:rPr lang="en-US" sz="2000" dirty="0" smtClean="0"/>
              <a:t>):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lphaLcPeriod"/>
            </a:pPr>
            <a:r>
              <a:rPr lang="en-US" sz="2000" dirty="0" smtClean="0"/>
              <a:t>Technologies for teams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lphaLcPeriod"/>
            </a:pPr>
            <a:r>
              <a:rPr lang="en-US" sz="2000" dirty="0" smtClean="0"/>
              <a:t>Technologies for data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lphaLcPeriod"/>
            </a:pPr>
            <a:r>
              <a:rPr lang="en-US" sz="2000" dirty="0" smtClean="0"/>
              <a:t>Technologies for processing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lphaLcPeriod"/>
            </a:pPr>
            <a:endParaRPr lang="en-US" sz="2000" dirty="0" smtClean="0"/>
          </a:p>
          <a:p>
            <a:pPr marL="857250" lvl="1" indent="-457200">
              <a:spcAft>
                <a:spcPts val="1200"/>
              </a:spcAft>
              <a:buFont typeface="+mj-lt"/>
              <a:buAutoNum type="alphaLcPeriod"/>
            </a:pPr>
            <a:endParaRPr lang="en-US" sz="20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Workshop Strategy       Richard P. Mount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804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Workshop Strategy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 startAt="3"/>
            </a:pPr>
            <a:r>
              <a:rPr lang="en-US" sz="2000" dirty="0" smtClean="0"/>
              <a:t>This evening: Suggest dinner in small groups of like minded (or even better strongly disagreeing) people to firm-up ideas or invent wild ones.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3"/>
            </a:pPr>
            <a:r>
              <a:rPr lang="en-US" sz="2000" dirty="0" smtClean="0"/>
              <a:t>Tomorrow: (Much more) Discussion and writing (bullets would be great, text if possible).</a:t>
            </a:r>
            <a:endParaRPr lang="en-US" sz="2000" dirty="0"/>
          </a:p>
          <a:p>
            <a:pPr marL="0" indent="0">
              <a:spcAft>
                <a:spcPts val="1200"/>
              </a:spcAft>
              <a:buNone/>
            </a:pPr>
            <a:r>
              <a:rPr lang="en-US" sz="2000" dirty="0" smtClean="0"/>
              <a:t>Note on breakouts: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Each breakout is assigned: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Two people as discussion leader/summarizer (they should work out who is who)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One “cop” to make sure that the discussion is relevant to our workshop goals.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Discussion leader/summarizer and cop all appear as “presenters” in the agenda (tribute to my lack of </a:t>
            </a:r>
            <a:r>
              <a:rPr lang="en-US" sz="2000" dirty="0" err="1" smtClean="0"/>
              <a:t>Indico</a:t>
            </a:r>
            <a:r>
              <a:rPr lang="en-US" sz="2000" dirty="0" smtClean="0"/>
              <a:t> skills).</a:t>
            </a:r>
          </a:p>
          <a:p>
            <a:pPr marL="857250" lvl="1" indent="-457200">
              <a:spcAft>
                <a:spcPts val="1200"/>
              </a:spcAft>
              <a:buFont typeface="+mj-lt"/>
              <a:buAutoNum type="alphaLcPeriod"/>
            </a:pPr>
            <a:endParaRPr lang="en-US" sz="20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 startAt="3"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Workshop Strategy       Richard P. Mount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193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Note on “Sustainability”  aka 0.1% versus 3%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</a:t>
            </a:r>
            <a:r>
              <a:rPr lang="en-US" dirty="0" smtClean="0"/>
              <a:t>dvances </a:t>
            </a:r>
            <a:r>
              <a:rPr lang="en-US" dirty="0"/>
              <a:t>in CS will be a vital component in delivering transformative tools for collaborative science;</a:t>
            </a:r>
          </a:p>
          <a:p>
            <a:pPr lvl="0"/>
            <a:r>
              <a:rPr lang="en-US" dirty="0"/>
              <a:t>But these CS advances will cost a very small fraction of the total cost of creation, maintenance, support and evolution of these tools;</a:t>
            </a:r>
          </a:p>
          <a:p>
            <a:pPr lvl="0"/>
            <a:r>
              <a:rPr lang="en-US" dirty="0"/>
              <a:t>DOE/SC needs to develop a vision and process for all </a:t>
            </a:r>
            <a:r>
              <a:rPr lang="en-US" dirty="0" smtClean="0"/>
              <a:t>aspects </a:t>
            </a:r>
            <a:r>
              <a:rPr lang="en-US" dirty="0"/>
              <a:t>of delivering transformative tools</a:t>
            </a:r>
          </a:p>
          <a:p>
            <a:pPr lvl="0"/>
            <a:r>
              <a:rPr lang="en-US" dirty="0" smtClean="0"/>
              <a:t>My opinion - One </a:t>
            </a:r>
            <a:r>
              <a:rPr lang="en-US" dirty="0"/>
              <a:t>aspect of the current </a:t>
            </a:r>
            <a:r>
              <a:rPr lang="en-US" i="1" dirty="0"/>
              <a:t>de facto</a:t>
            </a:r>
            <a:r>
              <a:rPr lang="en-US" dirty="0"/>
              <a:t> situation will remain valuable:</a:t>
            </a:r>
          </a:p>
          <a:p>
            <a:pPr lvl="1"/>
            <a:r>
              <a:rPr lang="en-US" dirty="0"/>
              <a:t>DOE/SC “application sciences” are largely responsible for the resources needed to deploy, maintain and </a:t>
            </a:r>
            <a:r>
              <a:rPr lang="en-US" dirty="0" smtClean="0"/>
              <a:t>support their </a:t>
            </a:r>
            <a:r>
              <a:rPr lang="en-US" dirty="0"/>
              <a:t>tools for collaborative science.</a:t>
            </a:r>
          </a:p>
          <a:p>
            <a:pPr lvl="0"/>
            <a:r>
              <a:rPr lang="en-US" dirty="0" smtClean="0"/>
              <a:t>My Opinion - One </a:t>
            </a:r>
            <a:r>
              <a:rPr lang="en-US" dirty="0"/>
              <a:t>aspect of the current </a:t>
            </a:r>
            <a:r>
              <a:rPr lang="en-US" i="1" dirty="0"/>
              <a:t>de facto</a:t>
            </a:r>
            <a:r>
              <a:rPr lang="en-US" dirty="0"/>
              <a:t> situation </a:t>
            </a:r>
            <a:r>
              <a:rPr lang="en-US" dirty="0" smtClean="0"/>
              <a:t>needs work:</a:t>
            </a:r>
            <a:endParaRPr lang="en-US" dirty="0"/>
          </a:p>
          <a:p>
            <a:pPr lvl="1"/>
            <a:r>
              <a:rPr lang="en-US" dirty="0"/>
              <a:t>DOE/SC “application sciences” do not have effective processes to work together on the deployment, maintenance and support of tools for collaborative science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Note to the “cops”:</a:t>
            </a:r>
          </a:p>
          <a:p>
            <a:pPr lvl="1"/>
            <a:r>
              <a:rPr lang="en-US" dirty="0" smtClean="0"/>
              <a:t>Solving the sustainability problems should NOT become a focus;</a:t>
            </a:r>
          </a:p>
          <a:p>
            <a:pPr lvl="1"/>
            <a:r>
              <a:rPr lang="en-US" dirty="0" smtClean="0"/>
              <a:t>A concise statement on the issue would be fine.</a:t>
            </a:r>
            <a:endParaRPr lang="en-US" dirty="0"/>
          </a:p>
          <a:p>
            <a:pPr marL="400050" lvl="1" indent="0">
              <a:spcAft>
                <a:spcPts val="1200"/>
              </a:spcAft>
              <a:buNone/>
            </a:pPr>
            <a:endParaRPr lang="en-US" sz="20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 startAt="3"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Workshop Strategy       Richard P. Mount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9969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</Template>
  <TotalTime>19728</TotalTime>
  <Words>878</Words>
  <Application>Microsoft Macintosh PowerPoint</Application>
  <PresentationFormat>On-screen Show (4:3)</PresentationFormat>
  <Paragraphs>165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Scientific Collaboration for Extreme-Scale Science  Workshop Plan/Strategy</vt:lpstr>
      <vt:lpstr>DOE Collaborative Science</vt:lpstr>
      <vt:lpstr>What can we expect an ASCR program to deliver?</vt:lpstr>
      <vt:lpstr>What is the essential input to the ASCR program?</vt:lpstr>
      <vt:lpstr>Workshop Organization – Organizing Committee</vt:lpstr>
      <vt:lpstr>Workshop Organization – Organizing Committee</vt:lpstr>
      <vt:lpstr>Workshop Strategy (1)</vt:lpstr>
      <vt:lpstr>Workshop Strategy (2)</vt:lpstr>
      <vt:lpstr>Note on “Sustainability”  aka 0.1% versus 3%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– Updates  Event biasing Cuts per region Restructuring of RunManager</dc:title>
  <dc:creator>makoto</dc:creator>
  <cp:lastModifiedBy>Richard Mount</cp:lastModifiedBy>
  <cp:revision>251</cp:revision>
  <dcterms:created xsi:type="dcterms:W3CDTF">2003-07-01T23:02:37Z</dcterms:created>
  <dcterms:modified xsi:type="dcterms:W3CDTF">2011-12-06T14:53:18Z</dcterms:modified>
</cp:coreProperties>
</file>