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4" r:id="rId2"/>
  </p:sldMasterIdLst>
  <p:notesMasterIdLst>
    <p:notesMasterId r:id="rId31"/>
  </p:notesMasterIdLst>
  <p:handoutMasterIdLst>
    <p:handoutMasterId r:id="rId32"/>
  </p:handoutMasterIdLst>
  <p:sldIdLst>
    <p:sldId id="1293" r:id="rId3"/>
    <p:sldId id="1295" r:id="rId4"/>
    <p:sldId id="1311" r:id="rId5"/>
    <p:sldId id="1331" r:id="rId6"/>
    <p:sldId id="1332" r:id="rId7"/>
    <p:sldId id="1333" r:id="rId8"/>
    <p:sldId id="1334" r:id="rId9"/>
    <p:sldId id="1339" r:id="rId10"/>
    <p:sldId id="1340" r:id="rId11"/>
    <p:sldId id="1312" r:id="rId12"/>
    <p:sldId id="1313" r:id="rId13"/>
    <p:sldId id="1314" r:id="rId14"/>
    <p:sldId id="1338" r:id="rId15"/>
    <p:sldId id="1315" r:id="rId16"/>
    <p:sldId id="1316" r:id="rId17"/>
    <p:sldId id="1337" r:id="rId18"/>
    <p:sldId id="1317" r:id="rId19"/>
    <p:sldId id="1325" r:id="rId20"/>
    <p:sldId id="1318" r:id="rId21"/>
    <p:sldId id="1324" r:id="rId22"/>
    <p:sldId id="1319" r:id="rId23"/>
    <p:sldId id="1326" r:id="rId24"/>
    <p:sldId id="1321" r:id="rId25"/>
    <p:sldId id="1322" r:id="rId26"/>
    <p:sldId id="1328" r:id="rId27"/>
    <p:sldId id="1329" r:id="rId28"/>
    <p:sldId id="1330" r:id="rId29"/>
    <p:sldId id="1336" r:id="rId30"/>
  </p:sldIdLst>
  <p:sldSz cx="9144000" cy="6858000" type="letter"/>
  <p:notesSz cx="6992938" cy="9278938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bg1"/>
        </a:solidFill>
        <a:latin typeface="Helvetic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bg1"/>
        </a:solidFill>
        <a:latin typeface="Helvetic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bg1"/>
        </a:solidFill>
        <a:latin typeface="Helvetic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bg1"/>
        </a:solidFill>
        <a:latin typeface="Helvetic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bg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bg1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bg1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bg1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bg1"/>
        </a:solidFill>
        <a:latin typeface="Helvetica" pitchFamily="34" charset="0"/>
        <a:ea typeface="+mn-ea"/>
        <a:cs typeface="+mn-cs"/>
      </a:defRPr>
    </a:lvl9pPr>
  </p:defaultTextStyle>
  <p:extLst/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san" initials="H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BD49"/>
    <a:srgbClr val="8257E4"/>
    <a:srgbClr val="6C4E91"/>
    <a:srgbClr val="C4C2C2"/>
    <a:srgbClr val="CE2B2E"/>
    <a:srgbClr val="8555E9"/>
    <a:srgbClr val="FFCC66"/>
    <a:srgbClr val="F76681"/>
    <a:srgbClr val="BDBDBD"/>
    <a:srgbClr val="063D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89" autoAdjust="0"/>
    <p:restoredTop sz="86022" autoAdjust="0"/>
  </p:normalViewPr>
  <p:slideViewPr>
    <p:cSldViewPr snapToGrid="0" showGuides="1">
      <p:cViewPr varScale="1">
        <p:scale>
          <a:sx n="100" d="100"/>
          <a:sy n="100" d="100"/>
        </p:scale>
        <p:origin x="-11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10" d="100"/>
        <a:sy n="210" d="100"/>
      </p:scale>
      <p:origin x="0" y="134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printerSettings" Target="printerSettings/printerSettings1.bin"/><Relationship Id="rId34" Type="http://schemas.openxmlformats.org/officeDocument/2006/relationships/commentAuthors" Target="commentAuthors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543675" y="8874125"/>
            <a:ext cx="377825" cy="315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2016" tIns="45201" rIns="92016" bIns="45201" anchor="ctr">
            <a:spAutoFit/>
          </a:bodyPr>
          <a:lstStyle/>
          <a:p>
            <a:pPr algn="r" defTabSz="930275"/>
            <a:fld id="{F1EBDB41-7D80-43AF-AB02-C25A8D84C81E}" type="slidenum">
              <a:rPr lang="en-US" sz="1400">
                <a:solidFill>
                  <a:schemeClr val="tx1"/>
                </a:solidFill>
              </a:rPr>
              <a:pPr algn="r" defTabSz="930275"/>
              <a:t>‹#›</a:t>
            </a:fld>
            <a:endParaRPr 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383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6900"/>
            <a:ext cx="5129212" cy="417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016" tIns="45201" rIns="92016" bIns="452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notes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703263"/>
            <a:ext cx="4621212" cy="34655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543675" y="8874125"/>
            <a:ext cx="377825" cy="315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2016" tIns="45201" rIns="92016" bIns="45201" anchor="ctr">
            <a:spAutoFit/>
          </a:bodyPr>
          <a:lstStyle/>
          <a:p>
            <a:pPr algn="r" defTabSz="930275"/>
            <a:fld id="{4DC5122E-BE24-4464-915C-DEFBBB41958B}" type="slidenum">
              <a:rPr lang="en-US" sz="1400">
                <a:solidFill>
                  <a:schemeClr val="tx1"/>
                </a:solidFill>
              </a:rPr>
              <a:pPr algn="r" defTabSz="930275"/>
              <a:t>‹#›</a:t>
            </a:fld>
            <a:endParaRPr 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5819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800" dirty="0" smtClean="0">
                <a:latin typeface="Arial" pitchFamily="34" charset="0"/>
              </a:rPr>
              <a:t>The dream is about easy collaboration. Please describe this.</a:t>
            </a:r>
            <a:endParaRPr lang="en-US" sz="280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Place pictures.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842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714290D-CF90-452B-8C1E-B5A325CBA1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461A7CA9-240D-954C-BD0D-89F27AF1DE3E}" type="datetimeFigureOut">
              <a:rPr lang="en-US" sz="1800" smtClean="0">
                <a:solidFill>
                  <a:prstClr val="black"/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12/5/11</a:t>
            </a:fld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2AB49AF7-3401-6049-8A08-EC5FAA21A565}" type="slidenum">
              <a:rPr lang="en-US" sz="1800" smtClean="0">
                <a:solidFill>
                  <a:prstClr val="black"/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140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461A7CA9-240D-954C-BD0D-89F27AF1DE3E}" type="datetimeFigureOut">
              <a:rPr lang="en-US" sz="1800" smtClean="0">
                <a:solidFill>
                  <a:prstClr val="black"/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12/5/11</a:t>
            </a:fld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2AB49AF7-3401-6049-8A08-EC5FAA21A565}" type="slidenum">
              <a:rPr lang="en-US" sz="1800" smtClean="0">
                <a:solidFill>
                  <a:prstClr val="black"/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0858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461A7CA9-240D-954C-BD0D-89F27AF1DE3E}" type="datetimeFigureOut">
              <a:rPr lang="en-US" sz="1800" smtClean="0">
                <a:solidFill>
                  <a:prstClr val="black"/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12/5/11</a:t>
            </a:fld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2AB49AF7-3401-6049-8A08-EC5FAA21A565}" type="slidenum">
              <a:rPr lang="en-US" sz="1800" smtClean="0">
                <a:solidFill>
                  <a:prstClr val="black"/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7565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461A7CA9-240D-954C-BD0D-89F27AF1DE3E}" type="datetimeFigureOut">
              <a:rPr lang="en-US" sz="1800" smtClean="0">
                <a:solidFill>
                  <a:prstClr val="black"/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12/5/11</a:t>
            </a:fld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2AB49AF7-3401-6049-8A08-EC5FAA21A565}" type="slidenum">
              <a:rPr lang="en-US" sz="1800" smtClean="0">
                <a:solidFill>
                  <a:prstClr val="black"/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7674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461A7CA9-240D-954C-BD0D-89F27AF1DE3E}" type="datetimeFigureOut">
              <a:rPr lang="en-US" sz="1800" smtClean="0">
                <a:solidFill>
                  <a:prstClr val="black"/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12/5/11</a:t>
            </a:fld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2AB49AF7-3401-6049-8A08-EC5FAA21A565}" type="slidenum">
              <a:rPr lang="en-US" sz="1800" smtClean="0">
                <a:solidFill>
                  <a:prstClr val="black"/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3590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33363" indent="-233363">
              <a:lnSpc>
                <a:spcPct val="100000"/>
              </a:lnSpc>
              <a:defRPr>
                <a:latin typeface="Calibri"/>
                <a:cs typeface="Calibri"/>
              </a:defRPr>
            </a:lvl1pPr>
            <a:lvl2pPr marL="569913" indent="-225425">
              <a:lnSpc>
                <a:spcPct val="100000"/>
              </a:lnSpc>
              <a:defRPr sz="2400">
                <a:solidFill>
                  <a:srgbClr val="C00000"/>
                </a:solidFill>
                <a:latin typeface="Calibri"/>
                <a:cs typeface="Calibri"/>
              </a:defRPr>
            </a:lvl2pPr>
            <a:lvl3pPr marL="690563" indent="-233363">
              <a:lnSpc>
                <a:spcPct val="100000"/>
              </a:lnSpc>
              <a:defRPr sz="2000">
                <a:latin typeface="Calibri"/>
                <a:cs typeface="Calibri"/>
              </a:defRPr>
            </a:lvl3pPr>
            <a:lvl4pPr marL="914400" indent="-223838">
              <a:lnSpc>
                <a:spcPct val="100000"/>
              </a:lnSpc>
              <a:defRPr sz="1800">
                <a:latin typeface="Calibri"/>
                <a:cs typeface="Calibri"/>
              </a:defRPr>
            </a:lvl4pPr>
            <a:lvl5pPr marL="1147763" indent="-233363">
              <a:lnSpc>
                <a:spcPct val="100000"/>
              </a:lnSpc>
              <a:defRPr sz="1600"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2FF0D5-0C58-4005-BE50-46EBDFAB06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3803650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450" y="1219200"/>
            <a:ext cx="3803650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73638B-B732-49E9-A6B3-6BFF647D34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461A7CA9-240D-954C-BD0D-89F27AF1DE3E}" type="datetimeFigureOut">
              <a:rPr lang="en-US" sz="1800" smtClean="0">
                <a:solidFill>
                  <a:prstClr val="black"/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12/5/11</a:t>
            </a:fld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2AB49AF7-3401-6049-8A08-EC5FAA21A565}" type="slidenum">
              <a:rPr lang="en-US" sz="1800" smtClean="0">
                <a:solidFill>
                  <a:prstClr val="black"/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8107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461A7CA9-240D-954C-BD0D-89F27AF1DE3E}" type="datetimeFigureOut">
              <a:rPr lang="en-US" sz="1800" smtClean="0">
                <a:solidFill>
                  <a:prstClr val="black"/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12/5/11</a:t>
            </a:fld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2AB49AF7-3401-6049-8A08-EC5FAA21A565}" type="slidenum">
              <a:rPr lang="en-US" sz="1800" smtClean="0">
                <a:solidFill>
                  <a:prstClr val="black"/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6595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461A7CA9-240D-954C-BD0D-89F27AF1DE3E}" type="datetimeFigureOut">
              <a:rPr lang="en-US" sz="1800" smtClean="0">
                <a:solidFill>
                  <a:prstClr val="black"/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12/5/11</a:t>
            </a:fld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2AB49AF7-3401-6049-8A08-EC5FAA21A565}" type="slidenum">
              <a:rPr lang="en-US" sz="1800" smtClean="0">
                <a:solidFill>
                  <a:prstClr val="black"/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9452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461A7CA9-240D-954C-BD0D-89F27AF1DE3E}" type="datetimeFigureOut">
              <a:rPr lang="en-US" sz="1800" smtClean="0">
                <a:solidFill>
                  <a:prstClr val="black"/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12/5/11</a:t>
            </a:fld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2AB49AF7-3401-6049-8A08-EC5FAA21A565}" type="slidenum">
              <a:rPr lang="en-US" sz="1800" smtClean="0">
                <a:solidFill>
                  <a:prstClr val="black"/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5801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461A7CA9-240D-954C-BD0D-89F27AF1DE3E}" type="datetimeFigureOut">
              <a:rPr lang="en-US" sz="1800" smtClean="0">
                <a:solidFill>
                  <a:prstClr val="black"/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12/5/11</a:t>
            </a:fld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2AB49AF7-3401-6049-8A08-EC5FAA21A565}" type="slidenum">
              <a:rPr lang="en-US" sz="1800" smtClean="0">
                <a:solidFill>
                  <a:prstClr val="black"/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7296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461A7CA9-240D-954C-BD0D-89F27AF1DE3E}" type="datetimeFigureOut">
              <a:rPr lang="en-US" sz="1800" smtClean="0">
                <a:solidFill>
                  <a:prstClr val="black"/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12/5/11</a:t>
            </a:fld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2AB49AF7-3401-6049-8A08-EC5FAA21A565}" type="slidenum">
              <a:rPr lang="en-US" sz="1800" smtClean="0">
                <a:solidFill>
                  <a:prstClr val="black"/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6916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png"/><Relationship Id="rId12" Type="http://schemas.openxmlformats.org/officeDocument/2006/relationships/image" Target="../media/image8.jpe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 cstate="screen">
            <a:lum bright="70000" contrast="-70000"/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14300"/>
            <a:ext cx="8610600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066800"/>
            <a:ext cx="8839200" cy="528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553200"/>
            <a:ext cx="381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fld id="{CE174CB3-77FF-413C-B2EB-3FD6F4C73F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245"/>
          <p:cNvSpPr>
            <a:spLocks noChangeArrowheads="1"/>
          </p:cNvSpPr>
          <p:nvPr/>
        </p:nvSpPr>
        <p:spPr bwMode="auto">
          <a:xfrm>
            <a:off x="127000" y="6507162"/>
            <a:ext cx="327818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kern="1200" dirty="0">
                <a:solidFill>
                  <a:srgbClr val="01673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Managed by UT-Battelle</a:t>
            </a:r>
            <a:br>
              <a:rPr lang="en-US" sz="900" b="1" kern="1200" dirty="0">
                <a:solidFill>
                  <a:srgbClr val="01673E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sz="900" b="1" kern="1200" dirty="0">
                <a:solidFill>
                  <a:srgbClr val="01673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for the Department of Energy</a:t>
            </a:r>
          </a:p>
        </p:txBody>
      </p:sp>
      <p:sp>
        <p:nvSpPr>
          <p:cNvPr id="14" name="Freeform 257"/>
          <p:cNvSpPr>
            <a:spLocks/>
          </p:cNvSpPr>
          <p:nvPr/>
        </p:nvSpPr>
        <p:spPr bwMode="auto">
          <a:xfrm>
            <a:off x="7072313" y="3606800"/>
            <a:ext cx="2071687" cy="3251200"/>
          </a:xfrm>
          <a:custGeom>
            <a:avLst/>
            <a:gdLst/>
            <a:ahLst/>
            <a:cxnLst>
              <a:cxn ang="0">
                <a:pos x="0" y="2336"/>
              </a:cxn>
              <a:cxn ang="0">
                <a:pos x="1486" y="2336"/>
              </a:cxn>
              <a:cxn ang="0">
                <a:pos x="1488" y="0"/>
              </a:cxn>
              <a:cxn ang="0">
                <a:pos x="0" y="2336"/>
              </a:cxn>
            </a:cxnLst>
            <a:rect l="0" t="0" r="r" b="b"/>
            <a:pathLst>
              <a:path w="1488" h="2336">
                <a:moveTo>
                  <a:pt x="0" y="2336"/>
                </a:moveTo>
                <a:lnTo>
                  <a:pt x="1486" y="2336"/>
                </a:lnTo>
                <a:lnTo>
                  <a:pt x="1488" y="0"/>
                </a:lnTo>
                <a:cubicBezTo>
                  <a:pt x="1485" y="1230"/>
                  <a:pt x="879" y="2128"/>
                  <a:pt x="0" y="2336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1673E">
                  <a:alpha val="84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5" name="Picture 258" descr="ORNL_leaf whit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7513" y="6264275"/>
            <a:ext cx="1074737" cy="557213"/>
          </a:xfrm>
          <a:prstGeom prst="rect">
            <a:avLst/>
          </a:prstGeom>
          <a:noFill/>
          <a:effectLst>
            <a:outerShdw algn="ctr" rotWithShape="0">
              <a:srgbClr val="333333"/>
            </a:outerShdw>
          </a:effectLst>
        </p:spPr>
      </p:pic>
      <p:pic>
        <p:nvPicPr>
          <p:cNvPr id="11" name="Picture 1" descr="C:\Users\ywy\AppData\Local\Microsoft\Windows\Temporary Internet Files\Content.Outlook\JD5BBDJ8\adios-logo (2).png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0264" y="6477000"/>
            <a:ext cx="939238" cy="381000"/>
          </a:xfrm>
          <a:prstGeom prst="rect">
            <a:avLst/>
          </a:prstGeom>
          <a:noFill/>
        </p:spPr>
      </p:pic>
      <p:pic>
        <p:nvPicPr>
          <p:cNvPr id="12" name="Picture 2" descr="C:\Users\r78\Documents\DashboardDocs\TASKS\DashboardRelease\eSiMonLOGO.png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6575" y="6492240"/>
            <a:ext cx="506587" cy="365760"/>
          </a:xfrm>
          <a:prstGeom prst="rect">
            <a:avLst/>
          </a:prstGeom>
          <a:noFill/>
        </p:spPr>
      </p:pic>
      <p:pic>
        <p:nvPicPr>
          <p:cNvPr id="18" name="Picture 10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1063" y="6561304"/>
            <a:ext cx="1147654" cy="296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8112" y="6589432"/>
            <a:ext cx="877321" cy="268568"/>
          </a:xfrm>
          <a:prstGeom prst="rect">
            <a:avLst/>
          </a:prstGeom>
        </p:spPr>
      </p:pic>
      <p:pic>
        <p:nvPicPr>
          <p:cNvPr id="3" name="Picture 2" descr="Screen shot 2011-07-08 at 2.56.33 PM.png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6878" y="6475357"/>
            <a:ext cx="1072091" cy="382643"/>
          </a:xfrm>
          <a:prstGeom prst="rect">
            <a:avLst/>
          </a:prstGeom>
        </p:spPr>
      </p:pic>
      <p:pic>
        <p:nvPicPr>
          <p:cNvPr id="4" name="Picture 3" descr="Screen shot 2011-07-08 at 2.57.49 PM.png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52073" cy="213707"/>
          </a:xfrm>
          <a:prstGeom prst="rect">
            <a:avLst/>
          </a:prstGeom>
        </p:spPr>
      </p:pic>
      <p:pic>
        <p:nvPicPr>
          <p:cNvPr id="6" name="Picture 5" descr="Screen shot 2011-07-08 at 2.57.33 PM.pn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276" y="0"/>
            <a:ext cx="380724" cy="23604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2309" y="6487850"/>
            <a:ext cx="899565" cy="3701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0">
          <a:solidFill>
            <a:srgbClr val="800000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CC0099"/>
          </a:solidFill>
          <a:latin typeface="Arial Rounded MT Bold" pitchFamily="34" charset="0"/>
        </a:defRPr>
      </a:lvl2pPr>
      <a:lvl3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CC0099"/>
          </a:solidFill>
          <a:latin typeface="Arial Rounded MT Bold" pitchFamily="34" charset="0"/>
        </a:defRPr>
      </a:lvl3pPr>
      <a:lvl4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CC0099"/>
          </a:solidFill>
          <a:latin typeface="Arial Rounded MT Bold" pitchFamily="34" charset="0"/>
        </a:defRPr>
      </a:lvl4pPr>
      <a:lvl5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CC0099"/>
          </a:solidFill>
          <a:latin typeface="Arial Rounded MT Bold" pitchFamily="34" charset="0"/>
        </a:defRPr>
      </a:lvl5pPr>
      <a:lvl6pPr marL="4572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CC0099"/>
          </a:solidFill>
          <a:latin typeface="Arial Rounded MT Bold" pitchFamily="34" charset="0"/>
        </a:defRPr>
      </a:lvl6pPr>
      <a:lvl7pPr marL="9144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CC0099"/>
          </a:solidFill>
          <a:latin typeface="Arial Rounded MT Bold" pitchFamily="34" charset="0"/>
        </a:defRPr>
      </a:lvl7pPr>
      <a:lvl8pPr marL="13716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CC0099"/>
          </a:solidFill>
          <a:latin typeface="Arial Rounded MT Bold" pitchFamily="34" charset="0"/>
        </a:defRPr>
      </a:lvl8pPr>
      <a:lvl9pPr marL="18288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CC0099"/>
          </a:solidFill>
          <a:latin typeface="Arial Rounded MT Bold" pitchFamily="34" charset="0"/>
        </a:defRPr>
      </a:lvl9pPr>
    </p:titleStyle>
    <p:bodyStyle>
      <a:lvl1pPr marL="341313" indent="-341313" algn="l" defTabSz="457200" rtl="0" eaLnBrk="1" fontAlgn="base" hangingPunct="1">
        <a:lnSpc>
          <a:spcPct val="100000"/>
        </a:lnSpc>
        <a:spcBef>
          <a:spcPts val="700"/>
        </a:spcBef>
        <a:spcAft>
          <a:spcPct val="0"/>
        </a:spcAft>
        <a:buClr>
          <a:srgbClr val="339966"/>
        </a:buClr>
        <a:buSzPct val="80000"/>
        <a:buFont typeface="Arial" charset="0"/>
        <a:buChar char="•"/>
        <a:defRPr sz="2800" b="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465138" indent="-176213" algn="l" defTabSz="457200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rgbClr val="00673E"/>
        </a:buClr>
        <a:buSzPct val="100000"/>
        <a:buFont typeface="Arial" charset="0"/>
        <a:buChar char="•"/>
        <a:defRPr sz="2400" b="0">
          <a:solidFill>
            <a:srgbClr val="009999"/>
          </a:solidFill>
          <a:latin typeface="Calibri" pitchFamily="34" charset="0"/>
        </a:defRPr>
      </a:lvl2pPr>
      <a:lvl3pPr marL="914400" indent="-223838" algn="l" defTabSz="457200" rtl="0" eaLnBrk="1" fontAlgn="base" hangingPunct="1">
        <a:lnSpc>
          <a:spcPct val="100000"/>
        </a:lnSpc>
        <a:spcBef>
          <a:spcPts val="500"/>
        </a:spcBef>
        <a:spcAft>
          <a:spcPct val="0"/>
        </a:spcAft>
        <a:buClr>
          <a:srgbClr val="00673E"/>
        </a:buClr>
        <a:buSzPct val="100000"/>
        <a:buFont typeface="Arial" charset="0"/>
        <a:buChar char="•"/>
        <a:defRPr sz="2400" b="0">
          <a:solidFill>
            <a:srgbClr val="6600CC"/>
          </a:solidFill>
          <a:latin typeface="Calibri" pitchFamily="34" charset="0"/>
        </a:defRPr>
      </a:lvl3pPr>
      <a:lvl4pPr marL="1379538" indent="-241300" algn="l" defTabSz="457200" rtl="0" eaLnBrk="1" fontAlgn="base" hangingPunct="1">
        <a:lnSpc>
          <a:spcPct val="100000"/>
        </a:lnSpc>
        <a:spcBef>
          <a:spcPts val="450"/>
        </a:spcBef>
        <a:spcAft>
          <a:spcPct val="0"/>
        </a:spcAft>
        <a:buClr>
          <a:srgbClr val="00673E"/>
        </a:buClr>
        <a:buSzPct val="100000"/>
        <a:buFont typeface="Arial" charset="0"/>
        <a:buChar char="•"/>
        <a:defRPr sz="2000" b="0">
          <a:solidFill>
            <a:srgbClr val="000000"/>
          </a:solidFill>
          <a:latin typeface="Calibri" pitchFamily="34" charset="0"/>
        </a:defRPr>
      </a:lvl4pPr>
      <a:lvl5pPr marL="2054225" indent="-225425" algn="l" defTabSz="457200" rtl="0" eaLnBrk="1" fontAlgn="base" hangingPunct="1">
        <a:lnSpc>
          <a:spcPct val="124000"/>
        </a:lnSpc>
        <a:spcBef>
          <a:spcPts val="400"/>
        </a:spcBef>
        <a:spcAft>
          <a:spcPct val="0"/>
        </a:spcAft>
        <a:buClr>
          <a:srgbClr val="00673E"/>
        </a:buClr>
        <a:buSzPct val="100000"/>
        <a:buFont typeface="Arial" charset="0"/>
        <a:buChar char="•"/>
        <a:defRPr sz="1400" b="0">
          <a:solidFill>
            <a:srgbClr val="000000"/>
          </a:solidFill>
          <a:latin typeface="Calibri" pitchFamily="34" charset="0"/>
        </a:defRPr>
      </a:lvl5pPr>
      <a:lvl6pPr marL="2511425" indent="-225425" algn="l" defTabSz="457200" rtl="0" eaLnBrk="1" fontAlgn="base" hangingPunct="1">
        <a:lnSpc>
          <a:spcPct val="124000"/>
        </a:lnSpc>
        <a:spcBef>
          <a:spcPts val="400"/>
        </a:spcBef>
        <a:spcAft>
          <a:spcPct val="0"/>
        </a:spcAft>
        <a:buClr>
          <a:srgbClr val="00673E"/>
        </a:buClr>
        <a:buSzPct val="100000"/>
        <a:buFont typeface="Arial" charset="0"/>
        <a:buChar char="•"/>
        <a:defRPr sz="1400">
          <a:solidFill>
            <a:srgbClr val="000000"/>
          </a:solidFill>
          <a:latin typeface="+mn-lt"/>
        </a:defRPr>
      </a:lvl6pPr>
      <a:lvl7pPr marL="2968625" indent="-225425" algn="l" defTabSz="457200" rtl="0" eaLnBrk="1" fontAlgn="base" hangingPunct="1">
        <a:lnSpc>
          <a:spcPct val="124000"/>
        </a:lnSpc>
        <a:spcBef>
          <a:spcPts val="400"/>
        </a:spcBef>
        <a:spcAft>
          <a:spcPct val="0"/>
        </a:spcAft>
        <a:buClr>
          <a:srgbClr val="00673E"/>
        </a:buClr>
        <a:buSzPct val="100000"/>
        <a:buFont typeface="Arial" charset="0"/>
        <a:buChar char="•"/>
        <a:defRPr sz="1400">
          <a:solidFill>
            <a:srgbClr val="000000"/>
          </a:solidFill>
          <a:latin typeface="+mn-lt"/>
        </a:defRPr>
      </a:lvl7pPr>
      <a:lvl8pPr marL="3425825" indent="-225425" algn="l" defTabSz="457200" rtl="0" eaLnBrk="1" fontAlgn="base" hangingPunct="1">
        <a:lnSpc>
          <a:spcPct val="124000"/>
        </a:lnSpc>
        <a:spcBef>
          <a:spcPts val="400"/>
        </a:spcBef>
        <a:spcAft>
          <a:spcPct val="0"/>
        </a:spcAft>
        <a:buClr>
          <a:srgbClr val="00673E"/>
        </a:buClr>
        <a:buSzPct val="100000"/>
        <a:buFont typeface="Arial" charset="0"/>
        <a:buChar char="•"/>
        <a:defRPr sz="1400">
          <a:solidFill>
            <a:srgbClr val="000000"/>
          </a:solidFill>
          <a:latin typeface="+mn-lt"/>
        </a:defRPr>
      </a:lvl8pPr>
      <a:lvl9pPr marL="3883025" indent="-225425" algn="l" defTabSz="457200" rtl="0" eaLnBrk="1" fontAlgn="base" hangingPunct="1">
        <a:lnSpc>
          <a:spcPct val="124000"/>
        </a:lnSpc>
        <a:spcBef>
          <a:spcPts val="400"/>
        </a:spcBef>
        <a:spcAft>
          <a:spcPct val="0"/>
        </a:spcAft>
        <a:buClr>
          <a:srgbClr val="00673E"/>
        </a:buClr>
        <a:buSzPct val="100000"/>
        <a:buFont typeface="Arial" charset="0"/>
        <a:buChar char="•"/>
        <a:defRPr sz="14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5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1066"/>
            <a:ext cx="8229600" cy="5430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238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jpeg"/><Relationship Id="rId1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2"/>
          <p:cNvSpPr>
            <a:spLocks noGrp="1"/>
          </p:cNvSpPr>
          <p:nvPr>
            <p:ph type="ctrTitle"/>
          </p:nvPr>
        </p:nvSpPr>
        <p:spPr>
          <a:xfrm>
            <a:off x="220497" y="608522"/>
            <a:ext cx="8643472" cy="6014668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>
            <a:prstTxWarp prst="textArchUp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ct val="100000"/>
              </a:lnSpc>
            </a:pPr>
            <a:r>
              <a:rPr lang="en-US" sz="8000" dirty="0" smtClean="0">
                <a:solidFill>
                  <a:schemeClr val="accent6">
                    <a:lumMod val="50000"/>
                  </a:schemeClr>
                </a:solidFill>
                <a:effectLst/>
                <a:latin typeface="Calibri"/>
                <a:cs typeface="Calibri"/>
              </a:rPr>
              <a:t>I have a dream</a:t>
            </a:r>
            <a:endParaRPr lang="en-US" sz="8000" dirty="0">
              <a:solidFill>
                <a:schemeClr val="accent6">
                  <a:lumMod val="50000"/>
                </a:schemeClr>
              </a:solidFill>
              <a:effectLst/>
              <a:latin typeface="Calibri"/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5332" y="1718605"/>
            <a:ext cx="3753420" cy="2300916"/>
          </a:xfrm>
        </p:spPr>
        <p:txBody>
          <a:bodyPr/>
          <a:lstStyle/>
          <a:p>
            <a:r>
              <a:rPr lang="en-US" sz="3600" dirty="0" smtClean="0"/>
              <a:t>SCESS </a:t>
            </a:r>
            <a:r>
              <a:rPr lang="en-US" sz="3600" dirty="0" smtClean="0"/>
              <a:t>workshop</a:t>
            </a:r>
          </a:p>
          <a:p>
            <a:r>
              <a:rPr lang="en-US" dirty="0" smtClean="0"/>
              <a:t>December 6, 2011</a:t>
            </a:r>
          </a:p>
          <a:p>
            <a:r>
              <a:rPr lang="en-US" dirty="0" smtClean="0"/>
              <a:t>S. Klasky</a:t>
            </a:r>
          </a:p>
          <a:p>
            <a:r>
              <a:rPr lang="en-US" dirty="0" smtClean="0"/>
              <a:t>H. </a:t>
            </a:r>
            <a:r>
              <a:rPr lang="en-US" dirty="0" err="1" smtClean="0"/>
              <a:t>Abbasi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478" y="1594346"/>
            <a:ext cx="4235956" cy="52295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204410"/>
            <a:ext cx="4305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Times"/>
                <a:cs typeface="Times"/>
              </a:rPr>
              <a:t>“Any </a:t>
            </a:r>
            <a:r>
              <a:rPr lang="en-US" sz="1800" dirty="0">
                <a:solidFill>
                  <a:srgbClr val="000000"/>
                </a:solidFill>
                <a:latin typeface="Times"/>
                <a:cs typeface="Times"/>
              </a:rPr>
              <a:t>intelligent fool can make things bigger and more complex... It takes a touch of genius - and a lot of courage to move in the opposite </a:t>
            </a:r>
            <a:r>
              <a:rPr lang="en-US" sz="1800" dirty="0" smtClean="0">
                <a:solidFill>
                  <a:srgbClr val="000000"/>
                </a:solidFill>
                <a:latin typeface="Times"/>
                <a:cs typeface="Times"/>
              </a:rPr>
              <a:t>direction” Einstein</a:t>
            </a:r>
            <a:endParaRPr lang="en-US" sz="1800" dirty="0">
              <a:solidFill>
                <a:srgbClr val="000000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080425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14300"/>
            <a:ext cx="6204264" cy="581025"/>
          </a:xfrm>
        </p:spPr>
        <p:txBody>
          <a:bodyPr/>
          <a:lstStyle/>
          <a:p>
            <a:r>
              <a:rPr lang="en-US" dirty="0" smtClean="0"/>
              <a:t>What do I really see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859" y="737115"/>
            <a:ext cx="5465857" cy="5621500"/>
          </a:xfrm>
        </p:spPr>
        <p:txBody>
          <a:bodyPr/>
          <a:lstStyle/>
          <a:p>
            <a:r>
              <a:rPr lang="en-US" dirty="0" smtClean="0"/>
              <a:t>How do we make researchers want to work together?</a:t>
            </a:r>
          </a:p>
          <a:p>
            <a:pPr lvl="1"/>
            <a:r>
              <a:rPr lang="en-US" sz="2400" dirty="0" smtClean="0"/>
              <a:t>Make it easy</a:t>
            </a:r>
          </a:p>
          <a:p>
            <a:r>
              <a:rPr lang="en-US" dirty="0" smtClean="0"/>
              <a:t>First things first:</a:t>
            </a:r>
          </a:p>
          <a:p>
            <a:pPr lvl="1"/>
            <a:r>
              <a:rPr lang="en-US" dirty="0" smtClean="0"/>
              <a:t>Get rid of the idea of files!!!!!</a:t>
            </a:r>
          </a:p>
          <a:p>
            <a:r>
              <a:rPr lang="en-US" dirty="0" smtClean="0"/>
              <a:t>Need to know that when we collaborate we can’t always move data</a:t>
            </a:r>
          </a:p>
          <a:p>
            <a:r>
              <a:rPr lang="en-US" dirty="0" smtClean="0"/>
              <a:t>How do </a:t>
            </a:r>
            <a:r>
              <a:rPr lang="en-US" dirty="0" smtClean="0"/>
              <a:t>I just </a:t>
            </a:r>
            <a:r>
              <a:rPr lang="en-US" dirty="0" smtClean="0"/>
              <a:t>run my </a:t>
            </a:r>
            <a:r>
              <a:rPr lang="en-US" dirty="0" smtClean="0"/>
              <a:t>code?</a:t>
            </a:r>
          </a:p>
          <a:p>
            <a:r>
              <a:rPr lang="en-US" dirty="0" smtClean="0"/>
              <a:t>How do I just run “other’s” code?</a:t>
            </a:r>
          </a:p>
          <a:p>
            <a:r>
              <a:rPr lang="en-US" dirty="0" smtClean="0"/>
              <a:t>How can I minimize the difficulties of using all of this software?</a:t>
            </a:r>
            <a:endParaRPr lang="en-US" dirty="0" smtClean="0"/>
          </a:p>
        </p:txBody>
      </p:sp>
      <p:pic>
        <p:nvPicPr>
          <p:cNvPr id="4" name="Picture 3" descr="Screen shot 2011-12-03 at 2.33.2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7" t="1671" r="9708" b="5610"/>
          <a:stretch/>
        </p:blipFill>
        <p:spPr>
          <a:xfrm>
            <a:off x="5574157" y="343949"/>
            <a:ext cx="3393445" cy="63586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13690" y="1658004"/>
            <a:ext cx="2782703" cy="193899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Calibri"/>
                <a:cs typeface="Calibri"/>
              </a:rPr>
              <a:t>Siri</a:t>
            </a:r>
            <a:r>
              <a:rPr lang="en-US" sz="1200" dirty="0" smtClean="0">
                <a:latin typeface="Calibri"/>
                <a:cs typeface="Calibri"/>
              </a:rPr>
              <a:t>: please move file /home/users/</a:t>
            </a:r>
            <a:r>
              <a:rPr lang="en-US" sz="1200" dirty="0" err="1" smtClean="0">
                <a:latin typeface="Calibri"/>
                <a:cs typeface="Calibri"/>
              </a:rPr>
              <a:t>sklasky</a:t>
            </a:r>
            <a:r>
              <a:rPr lang="en-US" sz="1200" dirty="0" smtClean="0">
                <a:latin typeface="Calibri"/>
                <a:cs typeface="Calibri"/>
              </a:rPr>
              <a:t>/T127.81.k=127.t=57.bp from </a:t>
            </a:r>
            <a:r>
              <a:rPr lang="en-US" sz="1200" dirty="0" err="1" smtClean="0">
                <a:latin typeface="Calibri"/>
                <a:cs typeface="Calibri"/>
              </a:rPr>
              <a:t>sklasky@jaguar.ccs.ornl.gov</a:t>
            </a:r>
            <a:r>
              <a:rPr lang="en-US" sz="1200" dirty="0" smtClean="0">
                <a:latin typeface="Calibri"/>
                <a:cs typeface="Calibri"/>
              </a:rPr>
              <a:t> to klasky@franklin.nersc.gov:/scratch/scratchdirs/k/klasky/xgc/test2 and compare it to the data from </a:t>
            </a:r>
            <a:r>
              <a:rPr lang="en-US" sz="1200" dirty="0" err="1" smtClean="0">
                <a:latin typeface="Calibri"/>
                <a:cs typeface="Calibri"/>
              </a:rPr>
              <a:t>shku</a:t>
            </a:r>
            <a:r>
              <a:rPr lang="en-US" sz="1200" dirty="0" smtClean="0">
                <a:latin typeface="Calibri"/>
                <a:cs typeface="Calibri"/>
              </a:rPr>
              <a:t> at shku@franklin.nersc.gov:/scratch/scratchdirs/s/shku/xgc1/out1/d3d.xgc1.k=127.t=57.u=87.h5 and use my analysis code on my laptop  at ~/analysis/</a:t>
            </a:r>
            <a:r>
              <a:rPr lang="en-US" sz="1200" dirty="0" err="1" smtClean="0">
                <a:latin typeface="Calibri"/>
                <a:cs typeface="Calibri"/>
              </a:rPr>
              <a:t>s.diag</a:t>
            </a:r>
            <a:r>
              <a:rPr lang="en-US" sz="1200" dirty="0" smtClean="0">
                <a:latin typeface="Calibri"/>
                <a:cs typeface="Calibri"/>
              </a:rPr>
              <a:t> </a:t>
            </a:r>
            <a:endParaRPr lang="en-US" sz="1200" dirty="0"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82882" y="3579972"/>
            <a:ext cx="2672422" cy="461665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/>
                <a:cs typeface="Calibri"/>
              </a:rPr>
              <a:t>Scott: I am moving the files  ETA = 300 days 12 minutes and 2 seconds</a:t>
            </a:r>
            <a:endParaRPr lang="en-US" sz="1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3144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view from one team I work with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19626" y="1393427"/>
            <a:ext cx="962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52547" y="987746"/>
            <a:ext cx="2465689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Edge </a:t>
            </a:r>
            <a:r>
              <a:rPr lang="en-US" sz="2000" dirty="0" err="1" smtClean="0">
                <a:solidFill>
                  <a:schemeClr val="tx1"/>
                </a:solidFill>
                <a:latin typeface="Calibri"/>
                <a:cs typeface="Calibri"/>
              </a:rPr>
              <a:t>gyrokinetic</a:t>
            </a:r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 code</a:t>
            </a:r>
            <a:endParaRPr lang="en-US" sz="20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2547" y="1634019"/>
            <a:ext cx="244640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Core </a:t>
            </a:r>
            <a:r>
              <a:rPr lang="en-US" sz="2000" dirty="0" err="1" smtClean="0">
                <a:solidFill>
                  <a:schemeClr val="tx1"/>
                </a:solidFill>
                <a:latin typeface="Calibri"/>
                <a:cs typeface="Calibri"/>
              </a:rPr>
              <a:t>gyrokinetic</a:t>
            </a:r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 code</a:t>
            </a:r>
            <a:endParaRPr lang="en-US" sz="20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94752" y="1634019"/>
            <a:ext cx="183262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Core MHD code</a:t>
            </a:r>
            <a:endParaRPr lang="en-US" sz="20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23183" y="1634019"/>
            <a:ext cx="303888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MHD stability analysis code</a:t>
            </a:r>
            <a:endParaRPr lang="en-US" sz="20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2547" y="2456675"/>
            <a:ext cx="179468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Transport Code</a:t>
            </a:r>
            <a:endParaRPr lang="en-US" sz="20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0761" y="992695"/>
            <a:ext cx="1561996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Neutral Code</a:t>
            </a:r>
            <a:endParaRPr lang="en-US" sz="20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73128" y="2456675"/>
            <a:ext cx="103413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RF Code</a:t>
            </a:r>
            <a:endParaRPr lang="en-US" sz="20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99879" y="2456675"/>
            <a:ext cx="197101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Equilibrium Code</a:t>
            </a:r>
            <a:endParaRPr lang="en-US" sz="20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85107" y="4942281"/>
            <a:ext cx="726180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NSTX</a:t>
            </a:r>
            <a:endParaRPr lang="en-US" sz="20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22870" y="4942281"/>
            <a:ext cx="774571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DIII-D</a:t>
            </a:r>
            <a:endParaRPr lang="en-US" sz="20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63615" y="4942281"/>
            <a:ext cx="868322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CMOD</a:t>
            </a:r>
            <a:endParaRPr lang="en-US" sz="20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3157" y="4942281"/>
            <a:ext cx="518091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JET</a:t>
            </a:r>
            <a:endParaRPr lang="en-US" sz="20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63615" y="4942281"/>
            <a:ext cx="868322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CMOD</a:t>
            </a:r>
            <a:endParaRPr lang="en-US" sz="20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61705" y="4942281"/>
            <a:ext cx="710451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EAST</a:t>
            </a:r>
            <a:endParaRPr lang="en-US" sz="20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10133" y="5564571"/>
            <a:ext cx="646331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ITER</a:t>
            </a:r>
            <a:endParaRPr lang="en-US" sz="20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9917" y="3526268"/>
            <a:ext cx="239317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Synthetic Diagnostics</a:t>
            </a:r>
            <a:endParaRPr lang="en-US" sz="20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18340" y="3537562"/>
            <a:ext cx="2612965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Performance Engineers</a:t>
            </a:r>
            <a:endParaRPr lang="en-US" sz="20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69621" y="3540036"/>
            <a:ext cx="67959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SDM</a:t>
            </a:r>
            <a:endParaRPr lang="en-US" sz="20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6125" y="4089298"/>
            <a:ext cx="150175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Visualization</a:t>
            </a:r>
            <a:endParaRPr lang="en-US" sz="20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52561" y="4082953"/>
            <a:ext cx="74747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Math</a:t>
            </a:r>
            <a:endParaRPr lang="en-US" sz="20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3111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These are separate teams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Each team has its own independent mission</a:t>
            </a:r>
          </a:p>
          <a:p>
            <a:pPr lvl="1"/>
            <a:r>
              <a:rPr lang="en-US" sz="2800" dirty="0" smtClean="0"/>
              <a:t>Each team needs to independently collaborate with each other</a:t>
            </a:r>
          </a:p>
          <a:p>
            <a:pPr lvl="2"/>
            <a:r>
              <a:rPr lang="en-US" sz="2400" dirty="0" smtClean="0">
                <a:solidFill>
                  <a:srgbClr val="000000"/>
                </a:solidFill>
              </a:rPr>
              <a:t>To develop code</a:t>
            </a:r>
          </a:p>
          <a:p>
            <a:pPr lvl="2"/>
            <a:r>
              <a:rPr lang="en-US" sz="2400" dirty="0" smtClean="0">
                <a:solidFill>
                  <a:srgbClr val="000000"/>
                </a:solidFill>
              </a:rPr>
              <a:t>To develop science</a:t>
            </a:r>
          </a:p>
          <a:p>
            <a:r>
              <a:rPr lang="en-US" sz="3200" dirty="0" smtClean="0"/>
              <a:t>Teams </a:t>
            </a:r>
            <a:r>
              <a:rPr lang="en-US" sz="3200" dirty="0" smtClean="0"/>
              <a:t>must be able to work efficiently with each other</a:t>
            </a:r>
          </a:p>
          <a:p>
            <a:pPr lvl="1"/>
            <a:r>
              <a:rPr lang="en-US" sz="2800" dirty="0" smtClean="0"/>
              <a:t>Must remove barriers that make it difficult for teams to work with each other</a:t>
            </a:r>
          </a:p>
          <a:p>
            <a:pPr lvl="2"/>
            <a:r>
              <a:rPr lang="en-US" sz="2400" dirty="0" smtClean="0">
                <a:solidFill>
                  <a:srgbClr val="000000"/>
                </a:solidFill>
              </a:rPr>
              <a:t>Example: </a:t>
            </a:r>
            <a:r>
              <a:rPr lang="en-US" sz="2400" dirty="0">
                <a:solidFill>
                  <a:srgbClr val="000000"/>
                </a:solidFill>
              </a:rPr>
              <a:t>Schedule a calls with all of the </a:t>
            </a:r>
            <a:r>
              <a:rPr lang="en-US" sz="2400" dirty="0" smtClean="0">
                <a:solidFill>
                  <a:srgbClr val="000000"/>
                </a:solidFill>
              </a:rPr>
              <a:t>collaborators</a:t>
            </a:r>
            <a:endParaRPr lang="en-US" sz="2400" dirty="0" smtClean="0">
              <a:solidFill>
                <a:srgbClr val="000000"/>
              </a:solidFill>
            </a:endParaRPr>
          </a:p>
          <a:p>
            <a:pPr lvl="2"/>
            <a:r>
              <a:rPr lang="en-US" sz="2400" dirty="0" smtClean="0">
                <a:solidFill>
                  <a:srgbClr val="000000"/>
                </a:solidFill>
              </a:rPr>
              <a:t>Example: Who are the collaborators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340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12-03 at 2.33.2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7" t="1671" r="9708" b="5610"/>
          <a:stretch/>
        </p:blipFill>
        <p:spPr>
          <a:xfrm>
            <a:off x="5679996" y="167565"/>
            <a:ext cx="3393445" cy="635861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auto">
          <a:xfrm>
            <a:off x="6120990" y="1543353"/>
            <a:ext cx="2575402" cy="1287598"/>
          </a:xfrm>
          <a:prstGeom prst="rect">
            <a:avLst/>
          </a:prstGeom>
          <a:solidFill>
            <a:srgbClr val="0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4300"/>
            <a:ext cx="5498674" cy="581025"/>
          </a:xfrm>
        </p:spPr>
        <p:txBody>
          <a:bodyPr/>
          <a:lstStyle/>
          <a:p>
            <a:r>
              <a:rPr lang="en-US" dirty="0" smtClean="0"/>
              <a:t>Science at the extreme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4407473" cy="5283200"/>
          </a:xfrm>
        </p:spPr>
        <p:txBody>
          <a:bodyPr/>
          <a:lstStyle/>
          <a:p>
            <a:r>
              <a:rPr lang="en-US" dirty="0" err="1" smtClean="0"/>
              <a:t>Siri</a:t>
            </a:r>
            <a:r>
              <a:rPr lang="en-US" dirty="0" smtClean="0"/>
              <a:t>: conference me with all of the collaborators who are available to discuss the results from our simulation of XGC for ITER from last week to validate against the </a:t>
            </a:r>
            <a:r>
              <a:rPr lang="en-US" smtClean="0"/>
              <a:t>closest experiment</a:t>
            </a:r>
            <a:endParaRPr lang="en-US" dirty="0" smtClean="0"/>
          </a:p>
          <a:p>
            <a:r>
              <a:rPr lang="en-US" dirty="0" err="1" smtClean="0"/>
              <a:t>Siri</a:t>
            </a:r>
            <a:r>
              <a:rPr lang="en-US" dirty="0" smtClean="0"/>
              <a:t>: please tell me who is using my analysis code and who has downloaded it</a:t>
            </a:r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1595" y="1585226"/>
            <a:ext cx="476578" cy="578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4126" y="1585226"/>
            <a:ext cx="498670" cy="578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0494" y="2255482"/>
            <a:ext cx="440504" cy="578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48418" y="2246663"/>
            <a:ext cx="479141" cy="578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/>
          <a:srcRect t="2305"/>
          <a:stretch>
            <a:fillRect/>
          </a:stretch>
        </p:blipFill>
        <p:spPr bwMode="auto">
          <a:xfrm>
            <a:off x="8020832" y="1590290"/>
            <a:ext cx="522659" cy="576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81792" y="2246663"/>
            <a:ext cx="500336" cy="578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73613" y="2246663"/>
            <a:ext cx="473484" cy="578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78622" y="1585226"/>
            <a:ext cx="475055" cy="578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6112170" y="2848589"/>
            <a:ext cx="2619501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Calibri"/>
                <a:cs typeface="Calibri"/>
              </a:rPr>
              <a:t>Scott here are the people who generated the results, shall I schedule a meeting at a time where everyone can attend the call?</a:t>
            </a:r>
            <a:endParaRPr lang="en-US" sz="1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0939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84125"/>
            <a:ext cx="8839200" cy="5545877"/>
          </a:xfrm>
        </p:spPr>
        <p:txBody>
          <a:bodyPr/>
          <a:lstStyle/>
          <a:p>
            <a:r>
              <a:rPr lang="en-US" dirty="0" smtClean="0"/>
              <a:t>I  believe that complexities can come from </a:t>
            </a:r>
          </a:p>
          <a:p>
            <a:pPr lvl="1"/>
            <a:r>
              <a:rPr lang="en-US" dirty="0" smtClean="0"/>
              <a:t>The problem (complex science/engineering)</a:t>
            </a:r>
          </a:p>
          <a:p>
            <a:pPr lvl="1"/>
            <a:r>
              <a:rPr lang="en-US" dirty="0" smtClean="0"/>
              <a:t>The codes and how they are</a:t>
            </a:r>
          </a:p>
          <a:p>
            <a:pPr lvl="1"/>
            <a:r>
              <a:rPr lang="en-US" dirty="0" smtClean="0"/>
              <a:t>Underlying disruptive infrastructure</a:t>
            </a:r>
          </a:p>
          <a:p>
            <a:pPr lvl="1"/>
            <a:r>
              <a:rPr lang="en-US" dirty="0" smtClean="0"/>
              <a:t>Coordination across codes and research teams</a:t>
            </a:r>
          </a:p>
          <a:p>
            <a:r>
              <a:rPr lang="en-US" dirty="0" smtClean="0"/>
              <a:t>Service-Oriented Architectures have been used in the enterprise to deal with system/application complexity, rapidly changing requirements, evolving target platforms, and diverse teams</a:t>
            </a:r>
          </a:p>
          <a:p>
            <a:r>
              <a:rPr lang="en-US" dirty="0"/>
              <a:t>I believe that the data (both from in-transit and files) need to be self-describing</a:t>
            </a:r>
          </a:p>
          <a:p>
            <a:pPr lvl="1"/>
            <a:r>
              <a:rPr lang="en-US" dirty="0"/>
              <a:t>Failures must NOT occur when some streams are missing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280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dream?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it easy to collaborate by removing all of the barriers</a:t>
            </a:r>
          </a:p>
          <a:p>
            <a:pPr lvl="1"/>
            <a:r>
              <a:rPr lang="en-US" dirty="0" smtClean="0"/>
              <a:t>Data </a:t>
            </a:r>
            <a:r>
              <a:rPr lang="en-US" dirty="0" smtClean="0"/>
              <a:t>should be referenced</a:t>
            </a:r>
            <a:r>
              <a:rPr lang="en-US" dirty="0" smtClean="0"/>
              <a:t>, so researchers will get credit when their data is used</a:t>
            </a:r>
          </a:p>
          <a:p>
            <a:pPr lvl="1"/>
            <a:r>
              <a:rPr lang="en-US" dirty="0" smtClean="0"/>
              <a:t>Codes, (analysis, visualization) are referenced, and the history of the operations of the scientist are recorded in the streams of data (files) so that we know who did what</a:t>
            </a:r>
          </a:p>
          <a:p>
            <a:pPr lvl="1"/>
            <a:r>
              <a:rPr lang="en-US" dirty="0" smtClean="0"/>
              <a:t>Intents can be placed inside of data so that people learn from one-another</a:t>
            </a:r>
          </a:p>
          <a:p>
            <a:r>
              <a:rPr lang="en-US" dirty="0" smtClean="0"/>
              <a:t>Data needs to be secure in places too to protect IP</a:t>
            </a:r>
          </a:p>
          <a:p>
            <a:pPr lvl="1"/>
            <a:r>
              <a:rPr lang="en-US" dirty="0" smtClean="0"/>
              <a:t>Understand who can see what, but remove the barriers from people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443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07300"/>
            <a:ext cx="8839200" cy="5369425"/>
          </a:xfrm>
        </p:spPr>
        <p:txBody>
          <a:bodyPr/>
          <a:lstStyle/>
          <a:p>
            <a:r>
              <a:rPr lang="en-US" dirty="0" smtClean="0"/>
              <a:t>Concept I believe will ease some of the complexity</a:t>
            </a:r>
          </a:p>
          <a:p>
            <a:r>
              <a:rPr lang="en-US" dirty="0" smtClean="0"/>
              <a:t>Metadata placed in streams which can be</a:t>
            </a:r>
          </a:p>
          <a:p>
            <a:pPr lvl="1"/>
            <a:r>
              <a:rPr lang="en-US" dirty="0" smtClean="0"/>
              <a:t>Hints on downstream processing</a:t>
            </a:r>
          </a:p>
          <a:p>
            <a:pPr lvl="1"/>
            <a:r>
              <a:rPr lang="en-US" dirty="0" smtClean="0"/>
              <a:t>What actors in the workflow should be run according to an expert</a:t>
            </a:r>
          </a:p>
          <a:p>
            <a:pPr lvl="1"/>
            <a:r>
              <a:rPr lang="en-US" dirty="0" smtClean="0"/>
              <a:t>Could be hints given by an expert</a:t>
            </a:r>
          </a:p>
          <a:p>
            <a:pPr lvl="1"/>
            <a:r>
              <a:rPr lang="en-US" dirty="0" smtClean="0"/>
              <a:t>Can contain semantic information of how the data should be processed</a:t>
            </a:r>
          </a:p>
          <a:p>
            <a:pPr lvl="1"/>
            <a:r>
              <a:rPr lang="en-US" dirty="0" smtClean="0"/>
              <a:t>How one might operate on the data in the future </a:t>
            </a:r>
          </a:p>
          <a:p>
            <a:r>
              <a:rPr lang="en-US" dirty="0" smtClean="0"/>
              <a:t>Example: Intent for compression</a:t>
            </a:r>
          </a:p>
          <a:p>
            <a:pPr lvl="1"/>
            <a:r>
              <a:rPr lang="en-US" dirty="0" smtClean="0"/>
              <a:t>Place a simple workflow to perform an FFT to remove high frequency components from a signal, then reduce the data with a Gaussian filter, then compress it with ISABELA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393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dreaming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want to be able to run my simulation and couple that to many other services</a:t>
            </a:r>
          </a:p>
          <a:p>
            <a:r>
              <a:rPr lang="en-US" dirty="0" smtClean="0"/>
              <a:t>I can learn that some of these need services I never thought of (without asking anyone else)</a:t>
            </a:r>
          </a:p>
          <a:p>
            <a:r>
              <a:rPr lang="en-US" dirty="0" smtClean="0"/>
              <a:t>I can learn new information, and then publish the data and the paper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381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Somehow this looks complex</a:t>
            </a:r>
            <a:endParaRPr lang="en-US" dirty="0"/>
          </a:p>
        </p:txBody>
      </p:sp>
      <p:pic>
        <p:nvPicPr>
          <p:cNvPr id="4" name="Picture 3" descr="EnablingTechnologiesforCollaboration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0"/>
          <a:stretch/>
        </p:blipFill>
        <p:spPr>
          <a:xfrm>
            <a:off x="54179" y="1246007"/>
            <a:ext cx="9055801" cy="499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725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0" y="114300"/>
            <a:ext cx="5869109" cy="581025"/>
          </a:xfrm>
        </p:spPr>
        <p:txBody>
          <a:bodyPr/>
          <a:lstStyle/>
          <a:p>
            <a:r>
              <a:rPr lang="en-US" dirty="0" smtClean="0"/>
              <a:t>Need the Iphone-</a:t>
            </a:r>
            <a:r>
              <a:rPr lang="en-US" dirty="0" smtClean="0"/>
              <a:t>10s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066800"/>
            <a:ext cx="4460392" cy="5283200"/>
          </a:xfrm>
        </p:spPr>
        <p:txBody>
          <a:bodyPr/>
          <a:lstStyle/>
          <a:p>
            <a:r>
              <a:rPr lang="en-US" dirty="0" smtClean="0"/>
              <a:t>Idea</a:t>
            </a:r>
          </a:p>
          <a:p>
            <a:pPr lvl="1"/>
            <a:r>
              <a:rPr lang="en-US" dirty="0" smtClean="0"/>
              <a:t>Just ask questions and then have the computer </a:t>
            </a:r>
          </a:p>
          <a:p>
            <a:pPr lvl="2"/>
            <a:r>
              <a:rPr lang="en-US" dirty="0" smtClean="0"/>
              <a:t>Run simulations if necessary</a:t>
            </a:r>
          </a:p>
          <a:p>
            <a:pPr lvl="2"/>
            <a:r>
              <a:rPr lang="en-US" dirty="0" smtClean="0"/>
              <a:t>Get data from other simulations</a:t>
            </a:r>
          </a:p>
          <a:p>
            <a:pPr lvl="2"/>
            <a:r>
              <a:rPr lang="en-US" dirty="0" smtClean="0"/>
              <a:t>Ask if it needs input data</a:t>
            </a:r>
          </a:p>
          <a:p>
            <a:pPr lvl="2"/>
            <a:r>
              <a:rPr lang="en-US" dirty="0" smtClean="0"/>
              <a:t>Learn how to reduce the data</a:t>
            </a:r>
          </a:p>
          <a:p>
            <a:pPr lvl="2"/>
            <a:r>
              <a:rPr lang="en-US" dirty="0" smtClean="0"/>
              <a:t>Learn how to present the data</a:t>
            </a:r>
          </a:p>
          <a:p>
            <a:pPr lvl="2"/>
            <a:r>
              <a:rPr lang="en-US" dirty="0" smtClean="0"/>
              <a:t>Change things on the fly</a:t>
            </a:r>
          </a:p>
          <a:p>
            <a:pPr lvl="2"/>
            <a:r>
              <a:rPr lang="en-US" dirty="0" smtClean="0"/>
              <a:t>Be able to access data and knowledge from collaborators to present results</a:t>
            </a:r>
            <a:endParaRPr lang="en-US" dirty="0"/>
          </a:p>
        </p:txBody>
      </p:sp>
      <p:pic>
        <p:nvPicPr>
          <p:cNvPr id="8" name="Picture 7" descr="Screen shot 2011-12-03 at 2.33.2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7" t="1671" r="9708" b="5610"/>
          <a:stretch/>
        </p:blipFill>
        <p:spPr>
          <a:xfrm>
            <a:off x="4868567" y="167565"/>
            <a:ext cx="3393445" cy="63586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62484" y="1587447"/>
            <a:ext cx="24872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Calibri"/>
                <a:cs typeface="Calibri"/>
              </a:rPr>
              <a:t>Siri</a:t>
            </a:r>
            <a:r>
              <a:rPr lang="en-US" sz="1200" dirty="0" smtClean="0">
                <a:latin typeface="Calibri"/>
                <a:cs typeface="Calibri"/>
              </a:rPr>
              <a:t>: Compare the results from my simulation with the closest lab experiments</a:t>
            </a:r>
            <a:endParaRPr lang="en-US" sz="1800" dirty="0"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53145" y="2286635"/>
            <a:ext cx="2220142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/>
                <a:cs typeface="Calibri"/>
              </a:rPr>
              <a:t>Here are your results Scott</a:t>
            </a:r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11" name="Picture 10" descr="Screen shot 2011-12-03 at 2.47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905" y="2778035"/>
            <a:ext cx="2567779" cy="11771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27201" y="4303751"/>
            <a:ext cx="14161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Image from J. Bell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16853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Dream</a:t>
            </a:r>
          </a:p>
          <a:p>
            <a:r>
              <a:rPr lang="en-US" sz="2800" dirty="0" smtClean="0"/>
              <a:t>Thoughts on the reality of the dream</a:t>
            </a:r>
          </a:p>
          <a:p>
            <a:r>
              <a:rPr lang="en-US" sz="2800" dirty="0" smtClean="0"/>
              <a:t>How to move forward from dream to reality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884256" y="4073674"/>
            <a:ext cx="7315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“To 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explain all nature is too difficult a task for any one man or even for any one age. </a:t>
            </a:r>
            <a:r>
              <a:rPr lang="en-US" sz="2000" dirty="0" err="1">
                <a:solidFill>
                  <a:srgbClr val="000000"/>
                </a:solidFill>
                <a:latin typeface="Calibri"/>
                <a:cs typeface="Calibri"/>
              </a:rPr>
              <a:t>'Tis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 much better to do a little with certainty, &amp; leave the rest for others that come after you, than to explain all things by conjecture without making sure of any thing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.” Newton</a:t>
            </a:r>
            <a:endParaRPr lang="en-US" sz="20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6723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I want to make collaboration easy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don’t care about clouds, grids, HPC, exascale, but I do care about getting science done efficiently</a:t>
            </a:r>
          </a:p>
          <a:p>
            <a:r>
              <a:rPr lang="en-US" dirty="0" smtClean="0"/>
              <a:t>Need to make it easy to </a:t>
            </a:r>
          </a:p>
          <a:p>
            <a:pPr lvl="1"/>
            <a:r>
              <a:rPr lang="en-US" dirty="0" smtClean="0"/>
              <a:t>Share data</a:t>
            </a:r>
          </a:p>
          <a:p>
            <a:pPr lvl="1"/>
            <a:r>
              <a:rPr lang="en-US" dirty="0" smtClean="0"/>
              <a:t>Share codes</a:t>
            </a:r>
          </a:p>
          <a:p>
            <a:pPr lvl="1"/>
            <a:r>
              <a:rPr lang="en-US" dirty="0" smtClean="0"/>
              <a:t>Give credit without knowing who did what to advance my science</a:t>
            </a:r>
          </a:p>
          <a:p>
            <a:pPr lvl="1"/>
            <a:r>
              <a:rPr lang="en-US" dirty="0" smtClean="0"/>
              <a:t>Use other codes and tools and technologies to develop more advanced codes</a:t>
            </a:r>
          </a:p>
          <a:p>
            <a:pPr lvl="1"/>
            <a:r>
              <a:rPr lang="en-US" dirty="0" smtClean="0"/>
              <a:t>Must be easier than RTFM</a:t>
            </a:r>
          </a:p>
          <a:p>
            <a:pPr lvl="1"/>
            <a:r>
              <a:rPr lang="en-US" dirty="0" smtClean="0"/>
              <a:t>System needs to decide what to be moved, how to move it, where is the information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512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wait… I want 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ake it easy to code together</a:t>
            </a:r>
          </a:p>
          <a:p>
            <a:pPr lvl="1"/>
            <a:r>
              <a:rPr lang="en-US" dirty="0" smtClean="0"/>
              <a:t>SVN, GIT, …</a:t>
            </a:r>
          </a:p>
          <a:p>
            <a:pPr lvl="1"/>
            <a:r>
              <a:rPr lang="en-US" dirty="0" smtClean="0"/>
              <a:t>Ways to write code together</a:t>
            </a:r>
          </a:p>
          <a:p>
            <a:pPr lvl="1"/>
            <a:r>
              <a:rPr lang="en-US" dirty="0" smtClean="0"/>
              <a:t>Debug together</a:t>
            </a:r>
          </a:p>
          <a:p>
            <a:r>
              <a:rPr lang="en-US" dirty="0" smtClean="0"/>
              <a:t>Collaboration should make it easier to visualize and interpret results together</a:t>
            </a:r>
          </a:p>
          <a:p>
            <a:pPr lvl="1"/>
            <a:r>
              <a:rPr lang="en-US" dirty="0" smtClean="0"/>
              <a:t>Write analysis code together even when people are far apart, and share the code with one-another (automatically plug the code into their software eco-system without any user intervention)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846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to deal with collaborations gone bad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721686"/>
            <a:ext cx="8839200" cy="2628314"/>
          </a:xfrm>
        </p:spPr>
        <p:txBody>
          <a:bodyPr/>
          <a:lstStyle/>
          <a:p>
            <a:r>
              <a:rPr lang="en-US" dirty="0" smtClean="0"/>
              <a:t>I have had several incidents where “collaborators” become competitors</a:t>
            </a:r>
          </a:p>
          <a:p>
            <a:pPr lvl="1"/>
            <a:r>
              <a:rPr lang="en-US" dirty="0" smtClean="0"/>
              <a:t>Worry about IP being taken and not referenced</a:t>
            </a:r>
          </a:p>
          <a:p>
            <a:pPr lvl="1"/>
            <a:r>
              <a:rPr lang="en-US" dirty="0" smtClean="0"/>
              <a:t>Worry about data being used in the wrong context</a:t>
            </a:r>
          </a:p>
          <a:p>
            <a:pPr lvl="1"/>
            <a:r>
              <a:rPr lang="en-US" dirty="0" smtClean="0"/>
              <a:t>Without record of where the idea/data came from it makes people afraid to collaborate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317" y="546788"/>
            <a:ext cx="3934394" cy="31449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56916" y="645110"/>
            <a:ext cx="22303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srgbClr val="000000"/>
                </a:solidFill>
              </a:rPr>
              <a:t>bobheske.wordpress.com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035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Science has gotten very complex</a:t>
            </a:r>
          </a:p>
          <a:p>
            <a:pPr lvl="1"/>
            <a:r>
              <a:rPr lang="en-US" dirty="0" smtClean="0"/>
              <a:t>Science teams are getting more complex</a:t>
            </a:r>
          </a:p>
          <a:p>
            <a:r>
              <a:rPr lang="en-US" dirty="0" smtClean="0"/>
              <a:t>Experiments have gotten complex</a:t>
            </a:r>
          </a:p>
          <a:p>
            <a:pPr lvl="1"/>
            <a:r>
              <a:rPr lang="en-US" dirty="0" smtClean="0"/>
              <a:t>More diagnostics, larger teams, more complexities</a:t>
            </a:r>
          </a:p>
          <a:p>
            <a:r>
              <a:rPr lang="en-US" dirty="0" smtClean="0"/>
              <a:t>Computing hardware has gotten complex</a:t>
            </a:r>
          </a:p>
          <a:p>
            <a:r>
              <a:rPr lang="en-US" dirty="0" smtClean="0"/>
              <a:t>People often want to </a:t>
            </a:r>
            <a:r>
              <a:rPr lang="en-US" dirty="0" smtClean="0"/>
              <a:t>collaborate but find the technologies too limited, and fear the unknown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331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to address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we break down the barriers so people are willing to trust each other?</a:t>
            </a:r>
          </a:p>
          <a:p>
            <a:r>
              <a:rPr lang="en-US" dirty="0" smtClean="0"/>
              <a:t>How do we get away from a lifetime of thinking of files and a new generation which thinks of asking </a:t>
            </a:r>
            <a:r>
              <a:rPr lang="en-US" dirty="0" err="1" smtClean="0"/>
              <a:t>Siri</a:t>
            </a:r>
            <a:r>
              <a:rPr lang="en-US" dirty="0"/>
              <a:t> </a:t>
            </a:r>
            <a:r>
              <a:rPr lang="en-US" dirty="0" smtClean="0"/>
              <a:t>questions?</a:t>
            </a:r>
          </a:p>
          <a:p>
            <a:r>
              <a:rPr lang="en-US" dirty="0" smtClean="0"/>
              <a:t>How do we accurate record the history of data and then intention of people to learn from one another?</a:t>
            </a:r>
          </a:p>
          <a:p>
            <a:r>
              <a:rPr lang="en-US" dirty="0" smtClean="0"/>
              <a:t>How do we help people collaborate even though they don’t realize they are collaborating?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968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what happens if we just build it</a:t>
            </a:r>
            <a:endParaRPr lang="en-US" dirty="0"/>
          </a:p>
        </p:txBody>
      </p:sp>
      <p:pic>
        <p:nvPicPr>
          <p:cNvPr id="7" name="Picture 6" descr="6791.stri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20" y="1003690"/>
            <a:ext cx="8128000" cy="254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2052" y="4484927"/>
            <a:ext cx="7459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We have to plan how we build the collaboration environment or the cat will find us all defective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1481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983"/>
            <a:ext cx="8229600" cy="33930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breakdown of groups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27468"/>
              </p:ext>
            </p:extLst>
          </p:nvPr>
        </p:nvGraphicFramePr>
        <p:xfrm>
          <a:off x="124539" y="871771"/>
          <a:ext cx="8890427" cy="56357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6084"/>
                <a:gridCol w="1514413"/>
                <a:gridCol w="1005986"/>
                <a:gridCol w="1005986"/>
                <a:gridCol w="1005986"/>
                <a:gridCol w="1005986"/>
                <a:gridCol w="1005986"/>
              </a:tblGrid>
              <a:tr h="49979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Type/Condition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Large Simulations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Medium Simulations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Small Simulations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Large Experiments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Medium Experiments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Small experiments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24277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Initial</a:t>
                      </a:r>
                      <a:r>
                        <a:rPr lang="en-US" sz="1400" baseline="0" dirty="0" smtClean="0"/>
                        <a:t> people accessing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&lt;10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&gt;10&lt;100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&gt;100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&gt;10&lt;100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24277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Final People accessing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&lt;10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&gt;100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&gt;100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&gt;10&lt;100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65549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Common data to save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Vis, analysis, performance, code, monitoring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Vis, analysis, monitoring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94477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Typical pains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dirty="0" smtClean="0"/>
                        <a:t>Moving large data.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dirty="0" smtClean="0"/>
                        <a:t>Getting experimental data for Validation.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12174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Tools to make life easier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dirty="0" smtClean="0"/>
                        <a:t>Self-describing data.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dirty="0" smtClean="0"/>
                        <a:t>Workflow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smtClean="0"/>
                        <a:t>monitoring.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baseline="0" dirty="0" smtClean="0"/>
                        <a:t>Portals to share data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12381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Complexity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dirty="0" smtClean="0"/>
                        <a:t>small number of </a:t>
                      </a:r>
                      <a:r>
                        <a:rPr lang="en-US" sz="1200" baseline="0" dirty="0" smtClean="0"/>
                        <a:t>variables which have a large size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baseline="0" dirty="0" smtClean="0"/>
                        <a:t>Medium # of time steps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dirty="0" smtClean="0"/>
                        <a:t>Large number of variables</a:t>
                      </a:r>
                      <a:r>
                        <a:rPr lang="en-US" sz="1200" baseline="0" dirty="0" smtClean="0"/>
                        <a:t> of a medium size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baseline="0" dirty="0" smtClean="0"/>
                        <a:t>Large # of </a:t>
                      </a:r>
                      <a:r>
                        <a:rPr lang="en-US" sz="1200" baseline="0" smtClean="0"/>
                        <a:t>time steps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731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Looking at Rectangles for collaborative activities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8651114"/>
              </p:ext>
            </p:extLst>
          </p:nvPr>
        </p:nvGraphicFramePr>
        <p:xfrm>
          <a:off x="288900" y="1201738"/>
          <a:ext cx="8397900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227"/>
                <a:gridCol w="644353"/>
                <a:gridCol w="673755"/>
                <a:gridCol w="1005825"/>
                <a:gridCol w="839790"/>
                <a:gridCol w="839790"/>
                <a:gridCol w="839790"/>
                <a:gridCol w="839790"/>
                <a:gridCol w="839790"/>
                <a:gridCol w="839790"/>
              </a:tblGrid>
              <a:tr h="37084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Combustion 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</a:rPr>
                        <a:t>Sim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Fusion 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</a:rPr>
                        <a:t>Sim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Supernova 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</a:rPr>
                        <a:t>Sim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Climate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="0" baseline="0" dirty="0" err="1" smtClean="0">
                          <a:solidFill>
                            <a:schemeClr val="tx1"/>
                          </a:solidFill>
                        </a:rPr>
                        <a:t>Sim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LSST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</a:rPr>
                        <a:t>BarBar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LHC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NSTX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SNS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Workflow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Visualization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Queries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Portals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I/O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Data Movement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Security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Monitoring/Steering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Performance data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Transparency of data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74153" y="6039072"/>
            <a:ext cx="5471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Need to prioritize activities for collaboration in each area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0641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Summary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believe the best form of collaboration is when I don’t have to talk to anyone to advance my science (besides </a:t>
            </a:r>
            <a:r>
              <a:rPr lang="en-US" dirty="0" err="1" smtClean="0"/>
              <a:t>Siri</a:t>
            </a:r>
            <a:r>
              <a:rPr lang="en-US" dirty="0" smtClean="0"/>
              <a:t>)</a:t>
            </a:r>
          </a:p>
          <a:p>
            <a:r>
              <a:rPr lang="en-US" dirty="0" smtClean="0"/>
              <a:t>We need to enable large scale collaborations</a:t>
            </a:r>
          </a:p>
          <a:p>
            <a:pPr lvl="1"/>
            <a:r>
              <a:rPr lang="en-US" dirty="0" smtClean="0"/>
              <a:t>Facebook: to collaborate with social interactions</a:t>
            </a:r>
            <a:endParaRPr lang="en-US" dirty="0"/>
          </a:p>
          <a:p>
            <a:r>
              <a:rPr lang="en-US" dirty="0" smtClean="0"/>
              <a:t>We need to make life EASY and use technology to simplify life, and build on each other to promote each other and advance our science</a:t>
            </a:r>
          </a:p>
          <a:p>
            <a:pPr marL="0" indent="0" algn="ctr">
              <a:buNone/>
            </a:pPr>
            <a:r>
              <a:rPr lang="en-US" dirty="0"/>
              <a:t>“If I have seen further it is only by standing on the shoulders of giants.” Newton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28180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dream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680" y="679451"/>
            <a:ext cx="8839200" cy="6090662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2400" dirty="0">
                <a:latin typeface="Bookman Old Style"/>
                <a:cs typeface="Bookman Old Style"/>
              </a:rPr>
              <a:t>I have a dream that one </a:t>
            </a:r>
            <a:r>
              <a:rPr lang="en-US" sz="2400" dirty="0" smtClean="0">
                <a:latin typeface="Bookman Old Style"/>
                <a:cs typeface="Bookman Old Style"/>
              </a:rPr>
              <a:t>day our scientist will </a:t>
            </a:r>
            <a:r>
              <a:rPr lang="en-US" sz="2400" dirty="0">
                <a:latin typeface="Bookman Old Style"/>
                <a:cs typeface="Bookman Old Style"/>
              </a:rPr>
              <a:t>rise up and </a:t>
            </a:r>
            <a:r>
              <a:rPr lang="en-US" sz="2400" dirty="0" smtClean="0">
                <a:latin typeface="Bookman Old Style"/>
                <a:cs typeface="Bookman Old Style"/>
              </a:rPr>
              <a:t>collaborate together in the true meaning of science: “We </a:t>
            </a:r>
            <a:r>
              <a:rPr lang="en-US" sz="2400" dirty="0">
                <a:latin typeface="Bookman Old Style"/>
                <a:cs typeface="Bookman Old Style"/>
              </a:rPr>
              <a:t>hold these truths to be self-evident, that all </a:t>
            </a:r>
            <a:r>
              <a:rPr lang="en-US" sz="2400" dirty="0" smtClean="0">
                <a:latin typeface="Bookman Old Style"/>
                <a:cs typeface="Bookman Old Style"/>
              </a:rPr>
              <a:t>collaborators are treated equal.”</a:t>
            </a:r>
            <a:endParaRPr lang="en-US" sz="2400" dirty="0">
              <a:latin typeface="Bookman Old Style"/>
              <a:cs typeface="Bookman Old Style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2400" dirty="0">
                <a:latin typeface="Bookman Old Style"/>
                <a:cs typeface="Bookman Old Style"/>
              </a:rPr>
              <a:t>I have a dream that one day </a:t>
            </a:r>
            <a:r>
              <a:rPr lang="en-US" sz="2400" dirty="0" smtClean="0">
                <a:latin typeface="Bookman Old Style"/>
                <a:cs typeface="Bookman Old Style"/>
              </a:rPr>
              <a:t>in the offices of DOE, </a:t>
            </a:r>
            <a:r>
              <a:rPr lang="en-US" sz="2400" dirty="0">
                <a:latin typeface="Bookman Old Style"/>
                <a:cs typeface="Bookman Old Style"/>
              </a:rPr>
              <a:t>the </a:t>
            </a:r>
            <a:r>
              <a:rPr lang="en-US" sz="2400" dirty="0" smtClean="0">
                <a:latin typeface="Bookman Old Style"/>
                <a:cs typeface="Bookman Old Style"/>
              </a:rPr>
              <a:t>children of </a:t>
            </a:r>
            <a:r>
              <a:rPr lang="en-US" sz="2400" dirty="0">
                <a:latin typeface="Bookman Old Style"/>
                <a:cs typeface="Bookman Old Style"/>
              </a:rPr>
              <a:t>former </a:t>
            </a:r>
            <a:r>
              <a:rPr lang="en-US" sz="2400" dirty="0" smtClean="0">
                <a:latin typeface="Bookman Old Style"/>
                <a:cs typeface="Bookman Old Style"/>
              </a:rPr>
              <a:t>computer scientists and </a:t>
            </a:r>
            <a:r>
              <a:rPr lang="en-US" sz="2400" dirty="0">
                <a:latin typeface="Bookman Old Style"/>
                <a:cs typeface="Bookman Old Style"/>
              </a:rPr>
              <a:t>the </a:t>
            </a:r>
            <a:r>
              <a:rPr lang="en-US" sz="2400" dirty="0" smtClean="0">
                <a:latin typeface="Bookman Old Style"/>
                <a:cs typeface="Bookman Old Style"/>
              </a:rPr>
              <a:t>children of </a:t>
            </a:r>
            <a:r>
              <a:rPr lang="en-US" sz="2400" dirty="0">
                <a:latin typeface="Bookman Old Style"/>
                <a:cs typeface="Bookman Old Style"/>
              </a:rPr>
              <a:t>former </a:t>
            </a:r>
            <a:r>
              <a:rPr lang="en-US" sz="2400" dirty="0" smtClean="0">
                <a:latin typeface="Bookman Old Style"/>
                <a:cs typeface="Bookman Old Style"/>
              </a:rPr>
              <a:t>physicists will </a:t>
            </a:r>
            <a:r>
              <a:rPr lang="en-US" sz="2400" dirty="0">
                <a:latin typeface="Bookman Old Style"/>
                <a:cs typeface="Bookman Old Style"/>
              </a:rPr>
              <a:t>be able to sit down </a:t>
            </a:r>
            <a:r>
              <a:rPr lang="en-US" sz="2400" dirty="0" smtClean="0">
                <a:latin typeface="Bookman Old Style"/>
                <a:cs typeface="Bookman Old Style"/>
              </a:rPr>
              <a:t>at their </a:t>
            </a:r>
            <a:r>
              <a:rPr lang="en-US" sz="2400" dirty="0" err="1" smtClean="0">
                <a:latin typeface="Bookman Old Style"/>
                <a:cs typeface="Bookman Old Style"/>
              </a:rPr>
              <a:t>ipads</a:t>
            </a:r>
            <a:r>
              <a:rPr lang="en-US" sz="2400" dirty="0" smtClean="0">
                <a:latin typeface="Bookman Old Style"/>
                <a:cs typeface="Bookman Old Style"/>
              </a:rPr>
              <a:t> and seamlessly collaborate together.</a:t>
            </a:r>
            <a:endParaRPr lang="en-US" sz="2400" dirty="0">
              <a:latin typeface="Bookman Old Style"/>
              <a:cs typeface="Bookman Old Style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2400" dirty="0">
                <a:latin typeface="Bookman Old Style"/>
                <a:cs typeface="Bookman Old Style"/>
              </a:rPr>
              <a:t>I have a dream that one day even the </a:t>
            </a:r>
            <a:r>
              <a:rPr lang="en-US" sz="2400" dirty="0" smtClean="0">
                <a:latin typeface="Bookman Old Style"/>
                <a:cs typeface="Bookman Old Style"/>
              </a:rPr>
              <a:t>researchers in impoverished</a:t>
            </a:r>
            <a:r>
              <a:rPr lang="en-US" sz="2400" b="1" dirty="0" smtClean="0">
                <a:latin typeface="Bookman Old Style"/>
                <a:cs typeface="Bookman Old Style"/>
              </a:rPr>
              <a:t> </a:t>
            </a:r>
            <a:r>
              <a:rPr lang="en-US" sz="2400" dirty="0" smtClean="0">
                <a:latin typeface="Bookman Old Style"/>
                <a:cs typeface="Bookman Old Style"/>
              </a:rPr>
              <a:t>universities, with poor network connectivity, </a:t>
            </a:r>
            <a:r>
              <a:rPr lang="en-US" sz="2400" dirty="0">
                <a:latin typeface="Bookman Old Style"/>
                <a:cs typeface="Bookman Old Style"/>
              </a:rPr>
              <a:t>sweltering with the </a:t>
            </a:r>
            <a:r>
              <a:rPr lang="en-US" sz="2400" dirty="0" smtClean="0">
                <a:latin typeface="Bookman Old Style"/>
                <a:cs typeface="Bookman Old Style"/>
              </a:rPr>
              <a:t>lack of computing resources, </a:t>
            </a:r>
            <a:r>
              <a:rPr lang="en-US" sz="2400" dirty="0">
                <a:latin typeface="Bookman Old Style"/>
                <a:cs typeface="Bookman Old Style"/>
              </a:rPr>
              <a:t>will be transformed into an oasis of </a:t>
            </a:r>
            <a:r>
              <a:rPr lang="en-US" sz="2400" dirty="0" smtClean="0">
                <a:latin typeface="Bookman Old Style"/>
                <a:cs typeface="Bookman Old Style"/>
              </a:rPr>
              <a:t>research and innovation.</a:t>
            </a:r>
            <a:endParaRPr lang="en-US" sz="2400" dirty="0">
              <a:latin typeface="Bookman Old Style"/>
              <a:cs typeface="Bookman Old Style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2400" dirty="0">
                <a:latin typeface="Bookman Old Style"/>
                <a:cs typeface="Bookman Old Style"/>
              </a:rPr>
              <a:t>I have a dream that </a:t>
            </a:r>
            <a:r>
              <a:rPr lang="en-US" sz="2400" dirty="0" smtClean="0">
                <a:latin typeface="Bookman Old Style"/>
                <a:cs typeface="Bookman Old Style"/>
              </a:rPr>
              <a:t>all universities and labs will </a:t>
            </a:r>
            <a:r>
              <a:rPr lang="en-US" sz="2400" dirty="0">
                <a:latin typeface="Bookman Old Style"/>
                <a:cs typeface="Bookman Old Style"/>
              </a:rPr>
              <a:t>one day </a:t>
            </a:r>
            <a:r>
              <a:rPr lang="en-US" sz="2400" dirty="0" smtClean="0">
                <a:latin typeface="Bookman Old Style"/>
                <a:cs typeface="Bookman Old Style"/>
              </a:rPr>
              <a:t>collaborate in </a:t>
            </a:r>
            <a:r>
              <a:rPr lang="en-US" sz="2400" dirty="0">
                <a:latin typeface="Bookman Old Style"/>
                <a:cs typeface="Bookman Old Style"/>
              </a:rPr>
              <a:t>a </a:t>
            </a:r>
            <a:r>
              <a:rPr lang="en-US" sz="2400" dirty="0" smtClean="0">
                <a:latin typeface="Bookman Old Style"/>
                <a:cs typeface="Bookman Old Style"/>
              </a:rPr>
              <a:t>world where </a:t>
            </a:r>
            <a:r>
              <a:rPr lang="en-US" sz="2400" dirty="0">
                <a:latin typeface="Bookman Old Style"/>
                <a:cs typeface="Bookman Old Style"/>
              </a:rPr>
              <a:t>they will not be judged by </a:t>
            </a:r>
            <a:r>
              <a:rPr lang="en-US" sz="2400" dirty="0" smtClean="0">
                <a:latin typeface="Bookman Old Style"/>
                <a:cs typeface="Bookman Old Style"/>
              </a:rPr>
              <a:t>their computer equipment and network connectivity but by </a:t>
            </a:r>
            <a:r>
              <a:rPr lang="en-US" sz="2400" dirty="0">
                <a:latin typeface="Bookman Old Style"/>
                <a:cs typeface="Bookman Old Style"/>
              </a:rPr>
              <a:t>the content of their </a:t>
            </a:r>
            <a:r>
              <a:rPr lang="en-US" sz="2400" dirty="0" smtClean="0">
                <a:latin typeface="Bookman Old Style"/>
                <a:cs typeface="Bookman Old Style"/>
              </a:rPr>
              <a:t>innovation.</a:t>
            </a:r>
            <a:endParaRPr lang="en-US" sz="2400" dirty="0">
              <a:latin typeface="Bookman Old Style"/>
              <a:cs typeface="Bookman Old Style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2400" dirty="0">
                <a:latin typeface="Bookman Old Style"/>
                <a:cs typeface="Bookman Old Style"/>
              </a:rPr>
              <a:t>I have a </a:t>
            </a:r>
            <a:r>
              <a:rPr lang="en-US" sz="2400" i="1" dirty="0">
                <a:latin typeface="Bookman Old Style"/>
                <a:cs typeface="Bookman Old Style"/>
              </a:rPr>
              <a:t>dream</a:t>
            </a:r>
            <a:r>
              <a:rPr lang="en-US" sz="2400" dirty="0">
                <a:latin typeface="Bookman Old Style"/>
                <a:cs typeface="Bookman Old Style"/>
              </a:rPr>
              <a:t> today!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2400" dirty="0" smtClean="0">
                <a:latin typeface="Bookman Old Style"/>
                <a:cs typeface="Bookman Old Style"/>
              </a:rPr>
              <a:t>This </a:t>
            </a:r>
            <a:r>
              <a:rPr lang="en-US" sz="2400" dirty="0">
                <a:latin typeface="Bookman Old Style"/>
                <a:cs typeface="Bookman Old Style"/>
              </a:rPr>
              <a:t>is our hope, and this is the faith that I go back to </a:t>
            </a:r>
            <a:r>
              <a:rPr lang="en-US" sz="2400" dirty="0" smtClean="0">
                <a:latin typeface="Bookman Old Style"/>
                <a:cs typeface="Bookman Old Style"/>
              </a:rPr>
              <a:t>Oak Ridge with.</a:t>
            </a:r>
            <a:endParaRPr lang="en-US" sz="2400" dirty="0">
              <a:latin typeface="Bookman Old Style"/>
              <a:cs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2928105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0454"/>
          </a:xfrm>
        </p:spPr>
        <p:txBody>
          <a:bodyPr>
            <a:noAutofit/>
          </a:bodyPr>
          <a:lstStyle/>
          <a:p>
            <a:r>
              <a:rPr lang="en-US" dirty="0" smtClean="0"/>
              <a:t>From ideas to publications</a:t>
            </a:r>
            <a:br>
              <a:rPr lang="en-US" dirty="0" smtClean="0"/>
            </a:br>
            <a:r>
              <a:rPr lang="en-US" dirty="0" smtClean="0"/>
              <a:t>The month in a life of a simulation scientist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857" y="1201066"/>
            <a:ext cx="8722851" cy="5430657"/>
          </a:xfrm>
        </p:spPr>
        <p:txBody>
          <a:bodyPr>
            <a:normAutofit/>
          </a:bodyPr>
          <a:lstStyle/>
          <a:p>
            <a:pPr marL="454025" indent="-454025">
              <a:buFont typeface="+mj-lt"/>
              <a:buAutoNum type="arabicPeriod"/>
            </a:pPr>
            <a:r>
              <a:rPr lang="en-US" dirty="0" smtClean="0"/>
              <a:t>We assume that the scientist (S1) has a code (C1) developed that runs on a large # of cores </a:t>
            </a:r>
            <a:endParaRPr lang="en-US" dirty="0" smtClean="0"/>
          </a:p>
          <a:p>
            <a:pPr marL="454025" indent="-454025">
              <a:buFont typeface="+mj-lt"/>
              <a:buAutoNum type="arabicPeriod"/>
            </a:pPr>
            <a:r>
              <a:rPr lang="en-US" dirty="0" smtClean="0"/>
              <a:t>S1 </a:t>
            </a:r>
            <a:r>
              <a:rPr lang="en-US" dirty="0" smtClean="0"/>
              <a:t>talks to performance engineering scientist (CS1) about the changes he/she will do to incorporate some new physics</a:t>
            </a:r>
          </a:p>
          <a:p>
            <a:pPr marL="454025" indent="-454025">
              <a:buFont typeface="+mj-lt"/>
              <a:buAutoNum type="arabicPeriod"/>
            </a:pPr>
            <a:r>
              <a:rPr lang="en-US" dirty="0" smtClean="0"/>
              <a:t>S1 develops a new piece of physics and places this into C1. </a:t>
            </a:r>
            <a:r>
              <a:rPr lang="en-US" dirty="0" smtClean="0">
                <a:sym typeface="Wingdings"/>
              </a:rPr>
              <a:t> takes a few weeks</a:t>
            </a:r>
            <a:endParaRPr lang="en-US" dirty="0" smtClean="0"/>
          </a:p>
          <a:p>
            <a:pPr marL="454025" indent="-454025">
              <a:buFont typeface="+mj-lt"/>
              <a:buAutoNum type="arabicPeriod"/>
            </a:pPr>
            <a:r>
              <a:rPr lang="en-US" dirty="0" smtClean="0"/>
              <a:t>CS1 works with S1 to make sure that this code runs at scale, and nothing slows down </a:t>
            </a:r>
            <a:r>
              <a:rPr lang="en-US" dirty="0" smtClean="0">
                <a:sym typeface="Wingdings"/>
              </a:rPr>
              <a:t> takes a few weeks</a:t>
            </a:r>
          </a:p>
        </p:txBody>
      </p:sp>
    </p:spTree>
    <p:extLst>
      <p:ext uri="{BB962C8B-B14F-4D97-AF65-F5344CB8AC3E}">
        <p14:creationId xmlns:p14="http://schemas.microsoft.com/office/powerpoint/2010/main" val="2503720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0454"/>
          </a:xfrm>
        </p:spPr>
        <p:txBody>
          <a:bodyPr>
            <a:noAutofit/>
          </a:bodyPr>
          <a:lstStyle/>
          <a:p>
            <a:r>
              <a:rPr lang="en-US" dirty="0" smtClean="0"/>
              <a:t>From ideas to publications</a:t>
            </a:r>
            <a:br>
              <a:rPr lang="en-US" dirty="0" smtClean="0"/>
            </a:br>
            <a:r>
              <a:rPr lang="en-US" dirty="0" smtClean="0"/>
              <a:t>The month in a life of a simulation scientist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857" y="1201066"/>
            <a:ext cx="8722851" cy="5430657"/>
          </a:xfrm>
        </p:spPr>
        <p:txBody>
          <a:bodyPr>
            <a:normAutofit/>
          </a:bodyPr>
          <a:lstStyle/>
          <a:p>
            <a:pPr marL="454025" indent="-454025">
              <a:buFont typeface="+mj-lt"/>
              <a:buAutoNum type="arabicPeriod" startAt="5"/>
            </a:pPr>
            <a:r>
              <a:rPr lang="en-US" sz="2400" dirty="0" smtClean="0">
                <a:sym typeface="Wingdings"/>
              </a:rPr>
              <a:t>In the meantime S1 works on new diagnostics along with his/her colleague (S2) to make sure that some new information will be evaluated.  weeks</a:t>
            </a:r>
          </a:p>
          <a:p>
            <a:pPr marL="454025" indent="-454025">
              <a:buFont typeface="+mj-lt"/>
              <a:buAutoNum type="arabicPeriod" startAt="5"/>
            </a:pPr>
            <a:r>
              <a:rPr lang="en-US" sz="2400" dirty="0" smtClean="0">
                <a:sym typeface="Wingdings"/>
              </a:rPr>
              <a:t>S1 submits the simulation to the supercomputer and waits for the output</a:t>
            </a:r>
          </a:p>
          <a:p>
            <a:pPr marL="454025" indent="-454025">
              <a:buFont typeface="+mj-lt"/>
              <a:buAutoNum type="arabicPeriod" startAt="5"/>
            </a:pPr>
            <a:r>
              <a:rPr lang="en-US" sz="2400" dirty="0" smtClean="0">
                <a:sym typeface="Wingdings"/>
              </a:rPr>
              <a:t>S1 works with S2 and another computer scientist (CS2) to make sure the data is coming out ok, and nothing is going wrong (energy conservation) while the run is occurring</a:t>
            </a:r>
          </a:p>
          <a:p>
            <a:pPr marL="454025" indent="-454025">
              <a:buFont typeface="+mj-lt"/>
              <a:buAutoNum type="arabicPeriod" startAt="5"/>
            </a:pPr>
            <a:r>
              <a:rPr lang="en-US" sz="2400" dirty="0" smtClean="0">
                <a:sym typeface="Wingdings"/>
              </a:rPr>
              <a:t>S1 gets the output of data and then archives the data to HPSS.</a:t>
            </a:r>
          </a:p>
          <a:p>
            <a:pPr marL="454025" indent="-454025">
              <a:buFont typeface="+mj-lt"/>
              <a:buAutoNum type="arabicPeriod" startAt="5"/>
            </a:pPr>
            <a:r>
              <a:rPr lang="en-US" sz="2400" dirty="0" smtClean="0">
                <a:sym typeface="Wingdings"/>
              </a:rPr>
              <a:t>S1 manually takes some of the output, and runs some data reduction routines to make smaller data</a:t>
            </a:r>
          </a:p>
        </p:txBody>
      </p:sp>
    </p:spTree>
    <p:extLst>
      <p:ext uri="{BB962C8B-B14F-4D97-AF65-F5344CB8AC3E}">
        <p14:creationId xmlns:p14="http://schemas.microsoft.com/office/powerpoint/2010/main" val="1715730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5662"/>
          </a:xfrm>
        </p:spPr>
        <p:txBody>
          <a:bodyPr>
            <a:noAutofit/>
          </a:bodyPr>
          <a:lstStyle/>
          <a:p>
            <a:r>
              <a:rPr lang="en-US" dirty="0" smtClean="0"/>
              <a:t>From ideas to publications</a:t>
            </a:r>
            <a:br>
              <a:rPr lang="en-US" dirty="0" smtClean="0"/>
            </a:br>
            <a:r>
              <a:rPr lang="en-US" dirty="0" smtClean="0"/>
              <a:t>The month in a life of a simulation scientist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4025" indent="-454025">
              <a:lnSpc>
                <a:spcPct val="120000"/>
              </a:lnSpc>
              <a:spcBef>
                <a:spcPts val="600"/>
              </a:spcBef>
              <a:buFont typeface="+mj-lt"/>
              <a:buAutoNum type="arabicPeriod" startAt="10"/>
            </a:pPr>
            <a:r>
              <a:rPr lang="en-US" sz="2400" dirty="0" smtClean="0">
                <a:sym typeface="Wingdings"/>
              </a:rPr>
              <a:t>S1 moves the smaller data over to his/her local system</a:t>
            </a:r>
          </a:p>
          <a:p>
            <a:pPr marL="454025" indent="-454025">
              <a:lnSpc>
                <a:spcPct val="120000"/>
              </a:lnSpc>
              <a:spcBef>
                <a:spcPts val="600"/>
              </a:spcBef>
              <a:buFont typeface="+mj-lt"/>
              <a:buAutoNum type="arabicPeriod" startAt="10"/>
            </a:pPr>
            <a:r>
              <a:rPr lang="en-US" sz="2400" dirty="0" smtClean="0">
                <a:sym typeface="Wingdings"/>
              </a:rPr>
              <a:t>S1 analyzes the data, and usually sees that something is wrong the first time and iterates back to step 3 until the data looks right, and then runs a much longer simulation</a:t>
            </a:r>
          </a:p>
          <a:p>
            <a:pPr marL="454025" indent="-454025">
              <a:lnSpc>
                <a:spcPct val="120000"/>
              </a:lnSpc>
              <a:spcBef>
                <a:spcPts val="600"/>
              </a:spcBef>
              <a:buFont typeface="+mj-lt"/>
              <a:buAutoNum type="arabicPeriod" startAt="10"/>
            </a:pPr>
            <a:r>
              <a:rPr lang="en-US" sz="2400" dirty="0" smtClean="0">
                <a:sym typeface="Wingdings"/>
              </a:rPr>
              <a:t>S1 and S2 start collaborating and create new forms of synthetic diagnostics and analyze the data until it looks publishable</a:t>
            </a:r>
          </a:p>
          <a:p>
            <a:pPr marL="454025" indent="-454025">
              <a:lnSpc>
                <a:spcPct val="120000"/>
              </a:lnSpc>
              <a:spcBef>
                <a:spcPts val="600"/>
              </a:spcBef>
              <a:buFont typeface="+mj-lt"/>
              <a:buAutoNum type="arabicPeriod" startAt="10"/>
            </a:pPr>
            <a:r>
              <a:rPr lang="en-US" sz="2400" dirty="0" smtClean="0">
                <a:sym typeface="Wingdings"/>
              </a:rPr>
              <a:t>S1 and S2 work with an experimental scientist (E1) to get experimental data that they can validate against. They might need to have a face to face meeting, or several phone calls to look at the data, and talk about the type of experimental data they can get</a:t>
            </a:r>
          </a:p>
          <a:p>
            <a:pPr marL="454025" indent="-454025">
              <a:lnSpc>
                <a:spcPct val="120000"/>
              </a:lnSpc>
              <a:spcBef>
                <a:spcPts val="600"/>
              </a:spcBef>
              <a:buFont typeface="+mj-lt"/>
              <a:buAutoNum type="arabicPeriod" startAt="10"/>
            </a:pPr>
            <a:r>
              <a:rPr lang="en-US" sz="2400" dirty="0" smtClean="0">
                <a:sym typeface="Wingdings"/>
              </a:rPr>
              <a:t>E1 talks to some more experimental scientist (E2 – E4) to get a better feeling of the “best” data that S1/S2 can use for the validation study</a:t>
            </a:r>
          </a:p>
        </p:txBody>
      </p:sp>
    </p:spTree>
    <p:extLst>
      <p:ext uri="{BB962C8B-B14F-4D97-AF65-F5344CB8AC3E}">
        <p14:creationId xmlns:p14="http://schemas.microsoft.com/office/powerpoint/2010/main" val="3857480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0454"/>
          </a:xfrm>
        </p:spPr>
        <p:txBody>
          <a:bodyPr>
            <a:noAutofit/>
          </a:bodyPr>
          <a:lstStyle/>
          <a:p>
            <a:r>
              <a:rPr lang="en-US" dirty="0" smtClean="0"/>
              <a:t>From ideas to publications</a:t>
            </a:r>
            <a:br>
              <a:rPr lang="en-US" dirty="0" smtClean="0"/>
            </a:br>
            <a:r>
              <a:rPr lang="en-US" dirty="0" smtClean="0"/>
              <a:t>The month in a life of a simulation scientist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15"/>
            </a:pPr>
            <a:r>
              <a:rPr lang="en-US" sz="2400" dirty="0" smtClean="0">
                <a:sym typeface="Wingdings"/>
              </a:rPr>
              <a:t>E1 gives the data to S1, and they iterate on generating the new types of analytics</a:t>
            </a:r>
          </a:p>
          <a:p>
            <a:pPr marL="457200" indent="-457200">
              <a:buFont typeface="+mj-lt"/>
              <a:buAutoNum type="arabicPeriod" startAt="15"/>
            </a:pPr>
            <a:r>
              <a:rPr lang="en-US" sz="2400" dirty="0" smtClean="0">
                <a:sym typeface="Wingdings"/>
              </a:rPr>
              <a:t>S1 gives some of the data to visualization person (V1) to visualize some of the results and show how the data is validated</a:t>
            </a:r>
          </a:p>
          <a:p>
            <a:pPr marL="457200" indent="-457200">
              <a:buFont typeface="+mj-lt"/>
              <a:buAutoNum type="arabicPeriod" startAt="15"/>
            </a:pPr>
            <a:r>
              <a:rPr lang="en-US" sz="2400" dirty="0" smtClean="0">
                <a:sym typeface="Wingdings"/>
              </a:rPr>
              <a:t>S1 talks to more senior people (S3) to make sure results look interesting, and to E1 – E4</a:t>
            </a:r>
          </a:p>
          <a:p>
            <a:pPr marL="457200" indent="-457200">
              <a:buFont typeface="+mj-lt"/>
              <a:buAutoNum type="arabicPeriod" startAt="15"/>
            </a:pPr>
            <a:r>
              <a:rPr lang="en-US" sz="2400" dirty="0" smtClean="0">
                <a:sym typeface="Wingdings"/>
              </a:rPr>
              <a:t>S1 starts writing a paper with everyone, but needs some more results, so they go back to step 6</a:t>
            </a:r>
          </a:p>
          <a:p>
            <a:pPr marL="457200" indent="-457200">
              <a:buFont typeface="+mj-lt"/>
              <a:buAutoNum type="arabicPeriod" startAt="15"/>
            </a:pPr>
            <a:r>
              <a:rPr lang="en-US" sz="2400" dirty="0" smtClean="0">
                <a:sym typeface="Wingdings"/>
              </a:rPr>
              <a:t>They spend time visualizing and analyzing the data collaborative in a shared environment</a:t>
            </a:r>
          </a:p>
          <a:p>
            <a:pPr marL="457200" indent="-457200">
              <a:buFont typeface="+mj-lt"/>
              <a:buAutoNum type="arabicPeriod" startAt="15"/>
            </a:pPr>
            <a:r>
              <a:rPr lang="en-US" sz="2400" dirty="0" smtClean="0">
                <a:sym typeface="Wingdings"/>
              </a:rPr>
              <a:t>Paper is produced, over several meetings and calls, and then submitted to publication</a:t>
            </a:r>
          </a:p>
        </p:txBody>
      </p:sp>
    </p:spTree>
    <p:extLst>
      <p:ext uri="{BB962C8B-B14F-4D97-AF65-F5344CB8AC3E}">
        <p14:creationId xmlns:p14="http://schemas.microsoft.com/office/powerpoint/2010/main" val="191241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aseline="30000" dirty="0" smtClean="0"/>
              <a:t>A month in a life for HEP </a:t>
            </a:r>
            <a:br>
              <a:rPr lang="en-US" baseline="30000" dirty="0" smtClean="0"/>
            </a:br>
            <a:r>
              <a:rPr lang="en-US" sz="4000" baseline="30000" dirty="0" smtClean="0"/>
              <a:t>from </a:t>
            </a:r>
            <a:r>
              <a:rPr lang="en-US" sz="4000" baseline="30000" dirty="0" err="1" smtClean="0"/>
              <a:t>LATBauerdick</a:t>
            </a:r>
            <a:r>
              <a:rPr lang="en-US" sz="4000" baseline="30000" dirty="0" smtClean="0"/>
              <a:t> based on Jeff Porters contribution for NP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1.  The large collaboration provides &amp; maintains many tools &amp; services needed by the experimental scientist (E1):</a:t>
            </a:r>
          </a:p>
          <a:p>
            <a:r>
              <a:rPr lang="en-US" dirty="0" smtClean="0"/>
              <a:t>	1.  Identity management system for collaboration membership</a:t>
            </a:r>
          </a:p>
          <a:p>
            <a:r>
              <a:rPr lang="en-US" dirty="0" smtClean="0"/>
              <a:t>	2.  Software framework for reading data files &amp; unpacking the data into standard structures</a:t>
            </a:r>
          </a:p>
          <a:p>
            <a:r>
              <a:rPr lang="en-US" dirty="0" smtClean="0"/>
              <a:t>	3.  Software repositories to archive and version code used in an analysis</a:t>
            </a:r>
          </a:p>
          <a:p>
            <a:r>
              <a:rPr lang="en-US" dirty="0" smtClean="0"/>
              <a:t>	4.  Software management and deployment systems, including architecture/OS requirements</a:t>
            </a:r>
          </a:p>
          <a:p>
            <a:r>
              <a:rPr lang="en-US" dirty="0" smtClean="0"/>
              <a:t>	5.  Analysis-­‐ready data and simulated detector response data to evaluate systematic corrections</a:t>
            </a:r>
          </a:p>
          <a:p>
            <a:r>
              <a:rPr lang="en-US" dirty="0" smtClean="0"/>
              <a:t>	6.  Systems for locating relevant data and making that data accessible on available analysis facilities</a:t>
            </a:r>
          </a:p>
          <a:p>
            <a:r>
              <a:rPr lang="en-US" dirty="0" smtClean="0"/>
              <a:t>	7.  Protected web-­‐based log area/tools and project-­‐specific email lists for managing information and </a:t>
            </a:r>
            <a:r>
              <a:rPr lang="en-US" dirty="0" smtClean="0"/>
              <a:t>communication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21302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aseline="30000" dirty="0" smtClean="0"/>
              <a:t>A month in a life for HEP </a:t>
            </a:r>
            <a:br>
              <a:rPr lang="en-US" baseline="30000" dirty="0" smtClean="0"/>
            </a:br>
            <a:r>
              <a:rPr lang="en-US" sz="4000" baseline="30000" dirty="0" smtClean="0"/>
              <a:t>from </a:t>
            </a:r>
            <a:r>
              <a:rPr lang="en-US" sz="4000" baseline="30000" dirty="0" err="1" smtClean="0"/>
              <a:t>LATBauerdick</a:t>
            </a:r>
            <a:r>
              <a:rPr lang="en-US" sz="4000" baseline="30000" dirty="0" smtClean="0"/>
              <a:t> based on Jeff Porters contribution for NP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400" dirty="0" smtClean="0"/>
              <a:t>2</a:t>
            </a:r>
            <a:r>
              <a:rPr lang="en-US" sz="1400" dirty="0" smtClean="0"/>
              <a:t>.  E1 works with a group of other collaboration scientists (E2), in the order of 5-10, often not all at the same institution, using computing resources distributed across several computing centers, and working with the collaboration’s physics working groups (PWG)</a:t>
            </a:r>
          </a:p>
          <a:p>
            <a:r>
              <a:rPr lang="en-US" sz="1400" dirty="0" smtClean="0"/>
              <a:t>3.  E1 explores an idea for a new analysis in one or more collaboration PWG. E1 selects or is steered to work within a specific PWG and presents a work plan at a PWG phone/video meeting providing: physics goals, analysis techniques to be used, code to be developed and data sets to be analyzed.</a:t>
            </a:r>
          </a:p>
          <a:p>
            <a:r>
              <a:rPr lang="en-US" sz="1400" dirty="0" smtClean="0"/>
              <a:t>4.  E1 develops the software (some new, but mostly put together from existing code examples and libraries) running over a small subset of pre-­‐staged/local data, sharing code and data sets with E2 &amp; others, communicating via PWG email/news list to leverage PWG  knowledge and procedures.</a:t>
            </a:r>
          </a:p>
          <a:p>
            <a:r>
              <a:rPr lang="en-US" sz="1400" dirty="0" smtClean="0"/>
              <a:t>5.  E1 develops or adapts a larger processing workflow (job-­‐submits, monitoring, post-­‐processing) using collaboration tools (job/data definitions), facility services (grid/batch/disk/tape) &amp; some new + used user-­‐built ad-­‐hoc scripts.</a:t>
            </a:r>
          </a:p>
          <a:p>
            <a:r>
              <a:rPr lang="en-US" sz="1400" dirty="0" smtClean="0"/>
              <a:t>6.  E1 adds &amp; maintains new software &amp; data structures for the project, documents, obtains vetting from PWG, in a collaboration repository</a:t>
            </a:r>
          </a:p>
          <a:p>
            <a:r>
              <a:rPr lang="en-US" sz="1400" dirty="0" smtClean="0"/>
              <a:t>7.  E1 evaluates the ability to have fast, repeatable access to the data and opts to run an input-­‐data reduction pass, speeding up &amp; simplifying analysis iterations.</a:t>
            </a:r>
          </a:p>
          <a:p>
            <a:r>
              <a:rPr lang="en-US" sz="1400" dirty="0" smtClean="0"/>
              <a:t>8.  E1 applies data reduction passes, duplicating data, adding new data structures, pulling data to a nearby facility. This often results in bypassing the collaboration catalog, raising data provenance issues. E1 modifies workflow from #5.</a:t>
            </a:r>
          </a:p>
          <a:p>
            <a:r>
              <a:rPr lang="en-US" sz="1400" dirty="0" smtClean="0"/>
              <a:t>9.  E1 now analyzes larger datasets to refine the analysis, working with E2 and discussing results in regular PWG phone/video meetings. E1’s iterations lead to new cross checks or features to be measured, with summaries saved in protected web-­‐based docs (mostly </a:t>
            </a:r>
            <a:r>
              <a:rPr lang="en-US" sz="1400" dirty="0" err="1" smtClean="0"/>
              <a:t>Twikis</a:t>
            </a:r>
            <a:r>
              <a:rPr lang="en-US" sz="1400" dirty="0" smtClean="0"/>
              <a:t>, CMS, blog).</a:t>
            </a:r>
          </a:p>
          <a:p>
            <a:r>
              <a:rPr lang="en-US" sz="1400" dirty="0" smtClean="0"/>
              <a:t>10.  E1 spends a month at the remote experiment site for shift duty &amp; other work (still attending to the analysis, requiring remote access to the analysis environment) and is asked to use analysis to QA production of new analysis-­‐ready data &amp; report by to production team.</a:t>
            </a:r>
          </a:p>
        </p:txBody>
      </p:sp>
    </p:spTree>
    <p:extLst>
      <p:ext uri="{BB962C8B-B14F-4D97-AF65-F5344CB8AC3E}">
        <p14:creationId xmlns:p14="http://schemas.microsoft.com/office/powerpoint/2010/main" val="2921302308"/>
      </p:ext>
    </p:extLst>
  </p:cSld>
  <p:clrMapOvr>
    <a:masterClrMapping/>
  </p:clrMapOvr>
</p:sld>
</file>

<file path=ppt/theme/theme1.xml><?xml version="1.0" encoding="utf-8"?>
<a:theme xmlns:a="http://schemas.openxmlformats.org/drawingml/2006/main" name="cpes-ahm-12-2008-atlanta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Default Design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51311</TotalTime>
  <Pages>1</Pages>
  <Words>2679</Words>
  <Application>Microsoft Macintosh PowerPoint</Application>
  <PresentationFormat>Letter Paper (8.5x11 in)</PresentationFormat>
  <Paragraphs>249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cpes-ahm-12-2008-atlanta</vt:lpstr>
      <vt:lpstr>Office Theme</vt:lpstr>
      <vt:lpstr>I have a dream</vt:lpstr>
      <vt:lpstr>Outline</vt:lpstr>
      <vt:lpstr>The dream</vt:lpstr>
      <vt:lpstr>From ideas to publications The month in a life of a simulation scientist</vt:lpstr>
      <vt:lpstr>From ideas to publications The month in a life of a simulation scientist</vt:lpstr>
      <vt:lpstr>From ideas to publications The month in a life of a simulation scientist</vt:lpstr>
      <vt:lpstr>From ideas to publications The month in a life of a simulation scientist</vt:lpstr>
      <vt:lpstr>A month in a life for HEP  from LATBauerdick based on Jeff Porters contribution for NP</vt:lpstr>
      <vt:lpstr>A month in a life for HEP  from LATBauerdick based on Jeff Porters contribution for NP</vt:lpstr>
      <vt:lpstr>What do I really see</vt:lpstr>
      <vt:lpstr>A view from one team I work with</vt:lpstr>
      <vt:lpstr>These are separate teams</vt:lpstr>
      <vt:lpstr>Science at the extreme scale</vt:lpstr>
      <vt:lpstr>Complexities</vt:lpstr>
      <vt:lpstr>What is the dream?</vt:lpstr>
      <vt:lpstr>Intents</vt:lpstr>
      <vt:lpstr>More dreaming</vt:lpstr>
      <vt:lpstr>Somehow this looks complex</vt:lpstr>
      <vt:lpstr>Need the Iphone-10s</vt:lpstr>
      <vt:lpstr>What do I want to make collaboration easy</vt:lpstr>
      <vt:lpstr>But wait… I want more</vt:lpstr>
      <vt:lpstr>Need to deal with collaborations gone bad</vt:lpstr>
      <vt:lpstr>Why now?</vt:lpstr>
      <vt:lpstr>Issues to address</vt:lpstr>
      <vt:lpstr>And what happens if we just build it</vt:lpstr>
      <vt:lpstr>A breakdown of groups</vt:lpstr>
      <vt:lpstr>Looking at Rectangles for collaborative activities</vt:lpstr>
      <vt:lpstr>Summary</vt:lpstr>
    </vt:vector>
  </TitlesOfParts>
  <Company>ORNL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adios 1.2</dc:title>
  <dc:creator>Scott A. Klasky</dc:creator>
  <cp:lastModifiedBy>Scott Klasky</cp:lastModifiedBy>
  <cp:revision>1022</cp:revision>
  <cp:lastPrinted>1999-08-03T15:46:08Z</cp:lastPrinted>
  <dcterms:created xsi:type="dcterms:W3CDTF">2011-07-22T21:38:40Z</dcterms:created>
  <dcterms:modified xsi:type="dcterms:W3CDTF">2011-12-06T13:52:55Z</dcterms:modified>
</cp:coreProperties>
</file>