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58" r:id="rId5"/>
    <p:sldId id="259" r:id="rId6"/>
    <p:sldId id="260" r:id="rId7"/>
    <p:sldId id="268" r:id="rId8"/>
    <p:sldId id="269" r:id="rId9"/>
    <p:sldId id="272" r:id="rId10"/>
    <p:sldId id="274" r:id="rId11"/>
    <p:sldId id="27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55685" autoAdjust="0"/>
  </p:normalViewPr>
  <p:slideViewPr>
    <p:cSldViewPr snapToGrid="0" snapToObjects="1">
      <p:cViewPr varScale="1">
        <p:scale>
          <a:sx n="61" d="100"/>
          <a:sy n="61" d="100"/>
        </p:scale>
        <p:origin x="-2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6"/>
    </p:cViewPr>
  </p:outlineViewPr>
  <p:notesTextViewPr>
    <p:cViewPr>
      <p:scale>
        <a:sx n="100" d="100"/>
        <a:sy n="100" d="100"/>
      </p:scale>
      <p:origin x="0" y="590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10F5-177C-0748-BCC4-15005F15FF85}" type="datetimeFigureOut">
              <a:rPr lang="en-US" smtClean="0"/>
              <a:t>12/7/11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77A1-F9E3-084B-A478-B07E4D2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should probably use + Knowledge Engineering components to motivate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7F41-589E-0948-9047-5F25D3345F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04EF-D5D4-1240-9BA7-6DA9BC1548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metrics</a:t>
            </a:r>
          </a:p>
          <a:p>
            <a:r>
              <a:rPr lang="en-US" dirty="0" smtClean="0"/>
              <a:t>  -- accelerated discovery</a:t>
            </a:r>
          </a:p>
          <a:p>
            <a:r>
              <a:rPr lang="en-US" dirty="0" smtClean="0"/>
              <a:t>  -- enhanced collaboration</a:t>
            </a:r>
          </a:p>
          <a:p>
            <a:r>
              <a:rPr lang="en-US" dirty="0" smtClean="0"/>
              <a:t>  -- reduced costs</a:t>
            </a:r>
          </a:p>
          <a:p>
            <a:endParaRPr lang="en-US" dirty="0" smtClean="0"/>
          </a:p>
          <a:p>
            <a:r>
              <a:rPr lang="en-US" dirty="0" smtClean="0"/>
              <a:t>************************************************    </a:t>
            </a:r>
          </a:p>
          <a:p>
            <a:r>
              <a:rPr lang="en-US" dirty="0" smtClean="0"/>
              <a:t>The list of topics</a:t>
            </a:r>
          </a:p>
          <a:p>
            <a:r>
              <a:rPr lang="en-US" dirty="0" smtClean="0"/>
              <a:t> Project management Scheduling, budget management, reporting, risk management</a:t>
            </a:r>
          </a:p>
          <a:p>
            <a:r>
              <a:rPr lang="en-US" dirty="0" smtClean="0"/>
              <a:t> collaborative authoring, data repositories, communications, commodity solutions</a:t>
            </a:r>
          </a:p>
          <a:p>
            <a:r>
              <a:rPr lang="en-US" dirty="0" smtClean="0"/>
              <a:t>****************************************</a:t>
            </a:r>
          </a:p>
          <a:p>
            <a:endParaRPr lang="en-US" dirty="0" smtClean="0"/>
          </a:p>
          <a:p>
            <a:r>
              <a:rPr lang="en-US" dirty="0" smtClean="0"/>
              <a:t>Management of collaboration :</a:t>
            </a:r>
          </a:p>
          <a:p>
            <a:r>
              <a:rPr lang="en-US" dirty="0" smtClean="0"/>
              <a:t>  -- adoption of best practices to step forward -- beyond that how do you go to the next step</a:t>
            </a:r>
          </a:p>
          <a:p>
            <a:r>
              <a:rPr lang="en-US" dirty="0" smtClean="0"/>
              <a:t>  -- investment upfront expecting to scale, or flexible design that scales as you need</a:t>
            </a:r>
          </a:p>
          <a:p>
            <a:r>
              <a:rPr lang="en-US" dirty="0" smtClean="0"/>
              <a:t>      --- component based approach to collaborative technology - good interoperability</a:t>
            </a:r>
          </a:p>
          <a:p>
            <a:r>
              <a:rPr lang="en-US" dirty="0" smtClean="0"/>
              <a:t>  -- whether ideas from industry applicable - self organizing collaboration groups, and </a:t>
            </a:r>
          </a:p>
          <a:p>
            <a:r>
              <a:rPr lang="en-US" dirty="0" smtClean="0"/>
              <a:t>     people in several collaborations at once - makes it different.</a:t>
            </a:r>
          </a:p>
          <a:p>
            <a:r>
              <a:rPr lang="en-US" dirty="0" smtClean="0"/>
              <a:t>  -- Different problem when you are involved in multiple collaborations that each have their own</a:t>
            </a:r>
          </a:p>
          <a:p>
            <a:r>
              <a:rPr lang="en-US" dirty="0" smtClean="0"/>
              <a:t>     standards. Link different technologies to provide a common interface ?</a:t>
            </a:r>
          </a:p>
          <a:p>
            <a:r>
              <a:rPr lang="en-US" dirty="0" smtClean="0"/>
              <a:t> -- A set of higher level abstractions that are common -- differentiated visibility of the information</a:t>
            </a:r>
          </a:p>
          <a:p>
            <a:endParaRPr lang="en-US" dirty="0" smtClean="0"/>
          </a:p>
          <a:p>
            <a:r>
              <a:rPr lang="en-US" dirty="0" smtClean="0"/>
              <a:t>collaborative exploitation of facilities</a:t>
            </a:r>
          </a:p>
          <a:p>
            <a:r>
              <a:rPr lang="en-US" dirty="0" smtClean="0"/>
              <a:t>  How much is already in the industry</a:t>
            </a:r>
          </a:p>
          <a:p>
            <a:r>
              <a:rPr lang="en-US" dirty="0" smtClean="0"/>
              <a:t>  -- essential elements that are there for management of the collaboration, to take the framework</a:t>
            </a:r>
          </a:p>
          <a:p>
            <a:r>
              <a:rPr lang="en-US" dirty="0" smtClean="0"/>
              <a:t>    -- either framework is out there, you can see that it captured the elements for a cohesive</a:t>
            </a:r>
          </a:p>
          <a:p>
            <a:r>
              <a:rPr lang="en-US" dirty="0" smtClean="0"/>
              <a:t>       group to produce, or whether it cannot do so.</a:t>
            </a:r>
          </a:p>
          <a:p>
            <a:r>
              <a:rPr lang="en-US" dirty="0" smtClean="0"/>
              <a:t>    -- one can mesh together resources in a framework - how do you make such frameworks emerge</a:t>
            </a:r>
          </a:p>
          <a:p>
            <a:r>
              <a:rPr lang="en-US" dirty="0" smtClean="0"/>
              <a:t> -- A few high level items that are useful</a:t>
            </a:r>
          </a:p>
          <a:p>
            <a:endParaRPr lang="en-US" dirty="0" smtClean="0"/>
          </a:p>
          <a:p>
            <a:r>
              <a:rPr lang="en-US" dirty="0" smtClean="0"/>
              <a:t>Collaborative exploitation of facilities</a:t>
            </a:r>
          </a:p>
          <a:p>
            <a:r>
              <a:rPr lang="en-US" dirty="0" smtClean="0"/>
              <a:t>  - person-person interaction</a:t>
            </a:r>
          </a:p>
          <a:p>
            <a:r>
              <a:rPr lang="en-US" dirty="0" smtClean="0"/>
              <a:t>     brainstorm, schedule, planning quite complex</a:t>
            </a:r>
          </a:p>
          <a:p>
            <a:r>
              <a:rPr lang="en-US" dirty="0" smtClean="0"/>
              <a:t>     wide variety, </a:t>
            </a:r>
            <a:r>
              <a:rPr lang="en-US" dirty="0" err="1" smtClean="0"/>
              <a:t>skype</a:t>
            </a:r>
            <a:r>
              <a:rPr lang="en-US" dirty="0" smtClean="0"/>
              <a:t>/ or unsolved</a:t>
            </a:r>
          </a:p>
          <a:p>
            <a:r>
              <a:rPr lang="en-US" dirty="0" smtClean="0"/>
              <a:t>    there is a larger problem (group dynamics is the bigger problem)</a:t>
            </a:r>
          </a:p>
          <a:p>
            <a:r>
              <a:rPr lang="en-US" dirty="0" smtClean="0"/>
              <a:t>    manage dynamics -- recognize that the interaction needs to happen so facilitating it is </a:t>
            </a:r>
          </a:p>
          <a:p>
            <a:r>
              <a:rPr lang="en-US" dirty="0" smtClean="0"/>
              <a:t>        a valid contribution to the project. </a:t>
            </a:r>
          </a:p>
          <a:p>
            <a:r>
              <a:rPr lang="en-US" dirty="0" smtClean="0"/>
              <a:t>    In terms of 10 year phase - is it a major challenge </a:t>
            </a:r>
          </a:p>
          <a:p>
            <a:r>
              <a:rPr lang="en-US" dirty="0" smtClean="0"/>
              <a:t>    sharing information - automatic ways of sharing meta-data ( searchable information)</a:t>
            </a:r>
          </a:p>
          <a:p>
            <a:endParaRPr lang="en-US" dirty="0" smtClean="0"/>
          </a:p>
          <a:p>
            <a:r>
              <a:rPr lang="en-US" dirty="0" smtClean="0"/>
              <a:t>  - remote instrumentation monitoring (all </a:t>
            </a:r>
            <a:r>
              <a:rPr lang="en-US" dirty="0" err="1" smtClean="0"/>
              <a:t>capabilitities</a:t>
            </a:r>
            <a:r>
              <a:rPr lang="en-US" dirty="0" smtClean="0"/>
              <a:t> experiments or computations)</a:t>
            </a:r>
          </a:p>
          <a:p>
            <a:r>
              <a:rPr lang="en-US" dirty="0" smtClean="0"/>
              <a:t>     for both simulations and instruments, smaller scale, real time access</a:t>
            </a:r>
          </a:p>
          <a:p>
            <a:r>
              <a:rPr lang="en-US" dirty="0" smtClean="0"/>
              <a:t>     -- scope for </a:t>
            </a:r>
            <a:r>
              <a:rPr lang="en-US" dirty="0" err="1" smtClean="0"/>
              <a:t>collaboratories</a:t>
            </a:r>
            <a:r>
              <a:rPr lang="en-US" dirty="0" smtClean="0"/>
              <a:t> some communities have control rooms</a:t>
            </a:r>
          </a:p>
          <a:p>
            <a:r>
              <a:rPr lang="en-US" dirty="0" smtClean="0"/>
              <a:t>          -- there are different scales. Active issues for these communities.</a:t>
            </a:r>
          </a:p>
          <a:p>
            <a:r>
              <a:rPr lang="en-US" dirty="0" smtClean="0"/>
              <a:t>     -- running large scale simulation commonalities of interfaces -- in-situ</a:t>
            </a:r>
          </a:p>
          <a:p>
            <a:endParaRPr lang="en-US" dirty="0" smtClean="0"/>
          </a:p>
          <a:p>
            <a:r>
              <a:rPr lang="en-US" dirty="0" smtClean="0"/>
              <a:t>  - remote steering</a:t>
            </a:r>
          </a:p>
          <a:p>
            <a:r>
              <a:rPr lang="en-US" dirty="0" smtClean="0"/>
              <a:t>     -- the point where it is feasible where the jitter from lack of capabilities </a:t>
            </a:r>
          </a:p>
          <a:p>
            <a:r>
              <a:rPr lang="en-US" dirty="0" smtClean="0"/>
              <a:t>        wouldn't let this happen.</a:t>
            </a:r>
          </a:p>
          <a:p>
            <a:r>
              <a:rPr lang="en-US" dirty="0" smtClean="0"/>
              <a:t>     -- downstream efforts that can be steered</a:t>
            </a:r>
          </a:p>
          <a:p>
            <a:r>
              <a:rPr lang="en-US" dirty="0" smtClean="0"/>
              <a:t>     -- experiments too -- people in different time zones contribute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- On demand /time critical data analysis (where does that fit)</a:t>
            </a:r>
          </a:p>
          <a:p>
            <a:endParaRPr lang="en-US" dirty="0" smtClean="0"/>
          </a:p>
          <a:p>
            <a:r>
              <a:rPr lang="en-US" dirty="0" smtClean="0"/>
              <a:t>virtual private labs</a:t>
            </a:r>
          </a:p>
          <a:p>
            <a:r>
              <a:rPr lang="en-US" dirty="0" smtClean="0"/>
              <a:t>   --- more of a technology delivery vehicle</a:t>
            </a:r>
          </a:p>
          <a:p>
            <a:r>
              <a:rPr lang="en-US" dirty="0" smtClean="0"/>
              <a:t>   -- important in creating dynamic workplaces for different communities collaborating</a:t>
            </a:r>
          </a:p>
          <a:p>
            <a:r>
              <a:rPr lang="en-US" dirty="0" smtClean="0"/>
              <a:t>      something more than a meeting less than a classical collaboration.</a:t>
            </a:r>
          </a:p>
          <a:p>
            <a:r>
              <a:rPr lang="en-US" dirty="0" smtClean="0"/>
              <a:t>   -- Not efficient if we have to deploy </a:t>
            </a:r>
            <a:r>
              <a:rPr lang="en-US" dirty="0" err="1" smtClean="0"/>
              <a:t>technolgy</a:t>
            </a:r>
            <a:r>
              <a:rPr lang="en-US" dirty="0" smtClean="0"/>
              <a:t> ourselves</a:t>
            </a:r>
          </a:p>
          <a:p>
            <a:r>
              <a:rPr lang="en-US" dirty="0" smtClean="0"/>
              <a:t>    -- notion of making it easy to pull together software important to a specific community</a:t>
            </a:r>
          </a:p>
          <a:p>
            <a:r>
              <a:rPr lang="en-US" dirty="0" smtClean="0"/>
              <a:t>      something that can encourage collaboration</a:t>
            </a:r>
          </a:p>
          <a:p>
            <a:r>
              <a:rPr lang="en-US" dirty="0" smtClean="0"/>
              <a:t>    -- expose some of the resources that external people can script your environment.</a:t>
            </a:r>
          </a:p>
          <a:p>
            <a:endParaRPr lang="en-US" dirty="0" smtClean="0"/>
          </a:p>
          <a:p>
            <a:r>
              <a:rPr lang="en-US" dirty="0" smtClean="0"/>
              <a:t>workflow -- experimental frameworks</a:t>
            </a:r>
          </a:p>
          <a:p>
            <a:r>
              <a:rPr lang="en-US" dirty="0" smtClean="0"/>
              <a:t>  -- a solution to a problem that is not well posed - range of problems to problems</a:t>
            </a:r>
          </a:p>
          <a:p>
            <a:r>
              <a:rPr lang="en-US" dirty="0" smtClean="0"/>
              <a:t>  -- discovery is not just simulation but also all these other steps</a:t>
            </a:r>
          </a:p>
          <a:p>
            <a:r>
              <a:rPr lang="en-US" dirty="0" smtClean="0"/>
              <a:t>  -- Capabilities in existing in workflow that are currently missing, workflows do not handle</a:t>
            </a:r>
          </a:p>
          <a:p>
            <a:r>
              <a:rPr lang="en-US" dirty="0" smtClean="0"/>
              <a:t>     dynamic challenges, share technologies -- a real time capability</a:t>
            </a:r>
          </a:p>
          <a:p>
            <a:r>
              <a:rPr lang="en-US" dirty="0" smtClean="0"/>
              <a:t>  -- concurrent activities, split into parts launch them </a:t>
            </a:r>
            <a:r>
              <a:rPr lang="en-US" dirty="0" err="1" smtClean="0"/>
              <a:t>separatly</a:t>
            </a:r>
            <a:r>
              <a:rPr lang="en-US" dirty="0" smtClean="0"/>
              <a:t>, workflow should be able</a:t>
            </a:r>
          </a:p>
          <a:p>
            <a:r>
              <a:rPr lang="en-US" dirty="0" smtClean="0"/>
              <a:t>     to capture that.</a:t>
            </a:r>
          </a:p>
          <a:p>
            <a:r>
              <a:rPr lang="en-US" dirty="0" smtClean="0"/>
              <a:t>  -- Lots of community need to capture what they are doing with their workflow</a:t>
            </a:r>
          </a:p>
          <a:p>
            <a:endParaRPr lang="en-US" dirty="0" smtClean="0"/>
          </a:p>
          <a:p>
            <a:r>
              <a:rPr lang="en-US" dirty="0" smtClean="0"/>
              <a:t>identity and security</a:t>
            </a:r>
          </a:p>
          <a:p>
            <a:r>
              <a:rPr lang="en-US" dirty="0" smtClean="0"/>
              <a:t>  --- can it be solved with research ?</a:t>
            </a:r>
          </a:p>
          <a:p>
            <a:r>
              <a:rPr lang="en-US" dirty="0" smtClean="0"/>
              <a:t>  -- every solution was blocked because the organization went with a different solution</a:t>
            </a:r>
          </a:p>
          <a:p>
            <a:r>
              <a:rPr lang="en-US" dirty="0" smtClean="0"/>
              <a:t>  -- job category -- a person who can connect a team to cyberinfrastructure needed by many</a:t>
            </a:r>
          </a:p>
          <a:p>
            <a:r>
              <a:rPr lang="en-US" smtClean="0"/>
              <a:t>     teams and no one wants to own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77A1-F9E3-084B-A478-B07E4D22E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time required to create a VO from weeks</a:t>
            </a:r>
            <a:r>
              <a:rPr lang="en-US" dirty="0" smtClean="0">
                <a:sym typeface="Wingdings"/>
              </a:rPr>
              <a:t> to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While also allowing for more powerful multi-modal collaborative spaces</a:t>
            </a:r>
          </a:p>
          <a:p>
            <a:pPr lvl="1"/>
            <a:r>
              <a:rPr lang="en-US" dirty="0" smtClean="0"/>
              <a:t>And for more varied and flexible policies governing access, audit, etc.</a:t>
            </a:r>
          </a:p>
          <a:p>
            <a:r>
              <a:rPr lang="en-US" dirty="0" smtClean="0"/>
              <a:t>Rethink security enforcement, intrusion detection, and incident response based on the needs of team science</a:t>
            </a:r>
          </a:p>
          <a:p>
            <a:pPr lvl="1"/>
            <a:r>
              <a:rPr lang="en-US" dirty="0" smtClean="0"/>
              <a:t>We assert that the VO can provide a powerful organizing framework</a:t>
            </a:r>
          </a:p>
          <a:p>
            <a:pPr lvl="1"/>
            <a:r>
              <a:rPr lang="en-US" b="1" dirty="0" smtClean="0"/>
              <a:t>Virtual private labs </a:t>
            </a:r>
            <a:r>
              <a:rPr lang="en-US" dirty="0" smtClean="0"/>
              <a:t>introduce new opportunities and challenges</a:t>
            </a:r>
          </a:p>
          <a:p>
            <a:pPr lvl="1"/>
            <a:r>
              <a:rPr lang="en-US" dirty="0" smtClean="0"/>
              <a:t>The need for </a:t>
            </a:r>
            <a:r>
              <a:rPr lang="en-US" b="1" dirty="0" smtClean="0"/>
              <a:t>transparent science </a:t>
            </a:r>
            <a:r>
              <a:rPr lang="en-US" dirty="0" smtClean="0"/>
              <a:t>makes everything more difficult</a:t>
            </a:r>
          </a:p>
          <a:p>
            <a:r>
              <a:rPr lang="en-US" dirty="0" smtClean="0"/>
              <a:t>Prepare for a massively instrumented and mobile environment involving many more devices</a:t>
            </a:r>
          </a:p>
          <a:p>
            <a:r>
              <a:rPr lang="en-US" dirty="0" smtClean="0"/>
              <a:t>Leverage large-scale computation for analysis and simulation in support of computer security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while protecting against attacks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5D54D-6D18-EB41-A3C8-895EC403ABB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time required to create a VO from weeks</a:t>
            </a:r>
            <a:r>
              <a:rPr lang="en-US" dirty="0" smtClean="0">
                <a:sym typeface="Wingdings"/>
              </a:rPr>
              <a:t> to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While also allowing for more powerful multi-modal collaborative spaces</a:t>
            </a:r>
          </a:p>
          <a:p>
            <a:pPr lvl="1"/>
            <a:r>
              <a:rPr lang="en-US" dirty="0" smtClean="0"/>
              <a:t>And for more varied and flexible policies governing access, audit, etc.</a:t>
            </a:r>
          </a:p>
          <a:p>
            <a:r>
              <a:rPr lang="en-US" dirty="0" smtClean="0"/>
              <a:t>Rethink security enforcement, intrusion detection, and incident response based on the needs of team science</a:t>
            </a:r>
          </a:p>
          <a:p>
            <a:pPr lvl="1"/>
            <a:r>
              <a:rPr lang="en-US" dirty="0" smtClean="0"/>
              <a:t>We assert that the VO can provide a powerful organizing framework</a:t>
            </a:r>
          </a:p>
          <a:p>
            <a:pPr lvl="1"/>
            <a:r>
              <a:rPr lang="en-US" b="1" dirty="0" smtClean="0"/>
              <a:t>Virtual private labs </a:t>
            </a:r>
            <a:r>
              <a:rPr lang="en-US" dirty="0" smtClean="0"/>
              <a:t>introduce new opportunities and challenges</a:t>
            </a:r>
          </a:p>
          <a:p>
            <a:pPr lvl="1"/>
            <a:r>
              <a:rPr lang="en-US" dirty="0" smtClean="0"/>
              <a:t>The need for </a:t>
            </a:r>
            <a:r>
              <a:rPr lang="en-US" b="1" dirty="0" smtClean="0"/>
              <a:t>transparent science </a:t>
            </a:r>
            <a:r>
              <a:rPr lang="en-US" dirty="0" smtClean="0"/>
              <a:t>makes everything more difficult</a:t>
            </a:r>
          </a:p>
          <a:p>
            <a:r>
              <a:rPr lang="en-US" dirty="0" smtClean="0"/>
              <a:t>Prepare for a massively instrumented and mobile environment involving many more devices</a:t>
            </a:r>
          </a:p>
          <a:p>
            <a:r>
              <a:rPr lang="en-US" dirty="0" smtClean="0"/>
              <a:t>Leverage large-scale computation for analysis and simulation in support of computer security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while protecting against attacks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5D54D-6D18-EB41-A3C8-895EC403ABB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time required to create a VO from weeks</a:t>
            </a:r>
            <a:r>
              <a:rPr lang="en-US" dirty="0" smtClean="0">
                <a:sym typeface="Wingdings"/>
              </a:rPr>
              <a:t> to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While also allowing for more powerful multi-modal collaborative spaces</a:t>
            </a:r>
          </a:p>
          <a:p>
            <a:pPr lvl="1"/>
            <a:r>
              <a:rPr lang="en-US" dirty="0" smtClean="0"/>
              <a:t>And for more varied and flexible policies governing access, audit, etc.</a:t>
            </a:r>
          </a:p>
          <a:p>
            <a:r>
              <a:rPr lang="en-US" dirty="0" smtClean="0"/>
              <a:t>Rethink security enforcement, intrusion detection, and incident response based on the needs of team science</a:t>
            </a:r>
          </a:p>
          <a:p>
            <a:pPr lvl="1"/>
            <a:r>
              <a:rPr lang="en-US" dirty="0" smtClean="0"/>
              <a:t>We assert that the VO can provide a powerful organizing framework</a:t>
            </a:r>
          </a:p>
          <a:p>
            <a:pPr lvl="1"/>
            <a:r>
              <a:rPr lang="en-US" b="1" dirty="0" smtClean="0"/>
              <a:t>Virtual private labs </a:t>
            </a:r>
            <a:r>
              <a:rPr lang="en-US" dirty="0" smtClean="0"/>
              <a:t>introduce new opportunities and challenges</a:t>
            </a:r>
          </a:p>
          <a:p>
            <a:pPr lvl="1"/>
            <a:r>
              <a:rPr lang="en-US" dirty="0" smtClean="0"/>
              <a:t>The need for </a:t>
            </a:r>
            <a:r>
              <a:rPr lang="en-US" b="1" dirty="0" smtClean="0"/>
              <a:t>transparent science </a:t>
            </a:r>
            <a:r>
              <a:rPr lang="en-US" dirty="0" smtClean="0"/>
              <a:t>makes everything more difficult</a:t>
            </a:r>
          </a:p>
          <a:p>
            <a:r>
              <a:rPr lang="en-US" dirty="0" smtClean="0"/>
              <a:t>Prepare for a massively instrumented and mobile environment involving many more devices</a:t>
            </a:r>
          </a:p>
          <a:p>
            <a:r>
              <a:rPr lang="en-US" dirty="0" smtClean="0"/>
              <a:t>Leverage large-scale computation for analysis and simulation in support of computer security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while protecting against attacks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5D54D-6D18-EB41-A3C8-895EC403ABB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A4E1-BFC8-364A-85D2-2D2D5AC8FF66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CA72-0035-694B-8BC0-4B458EBC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Technologies for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4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the discussion are in the “Notes” on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8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/>
        </p:nvSpPr>
        <p:spPr bwMode="auto">
          <a:xfrm>
            <a:off x="324240" y="228600"/>
            <a:ext cx="84406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Calibri" charset="0"/>
              </a:rPr>
              <a:t>Priority Research </a:t>
            </a:r>
            <a:r>
              <a:rPr lang="en-US" sz="2400" b="1" dirty="0" smtClean="0">
                <a:latin typeface="Calibri" charset="0"/>
              </a:rPr>
              <a:t>Direction: 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Secure Federation for Large-Scale Collaborative Science</a:t>
            </a:r>
            <a:endParaRPr lang="en-US" sz="2400" dirty="0">
              <a:latin typeface="Calibri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82972" y="1208973"/>
            <a:ext cx="4225093" cy="471487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Calibri" charset="0"/>
              </a:rPr>
              <a:t>Key emerging </a:t>
            </a:r>
            <a:r>
              <a:rPr lang="en-US" sz="1600" b="1" dirty="0">
                <a:latin typeface="Calibri" charset="0"/>
              </a:rPr>
              <a:t>challenges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4687410" y="1718559"/>
            <a:ext cx="42630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i="1" dirty="0"/>
              <a:t>Rethink security enforcement, intrusion </a:t>
            </a:r>
            <a:br>
              <a:rPr lang="en-US" sz="1600" b="1" i="1" dirty="0"/>
            </a:br>
            <a:r>
              <a:rPr lang="en-US" sz="1600" b="1" i="1" dirty="0" smtClean="0"/>
              <a:t>detection</a:t>
            </a:r>
            <a:r>
              <a:rPr lang="en-US" sz="1600" b="1" i="1" dirty="0"/>
              <a:t>, incident response for team </a:t>
            </a:r>
            <a:r>
              <a:rPr lang="en-US" sz="1600" b="1" i="1" dirty="0" smtClean="0"/>
              <a:t>science</a:t>
            </a:r>
            <a:r>
              <a:rPr lang="en-US" sz="1600" b="1" dirty="0" smtClean="0"/>
              <a:t>:</a:t>
            </a:r>
            <a:endParaRPr lang="en-US" sz="1600" b="1" i="1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Enable instant VOs, that provision secure   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collaborative spaces in minutes not weeks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Leverage VOs as basis for security mechanisms</a:t>
            </a:r>
          </a:p>
          <a:p>
            <a:pPr>
              <a:buFont typeface="Arial" charset="0"/>
              <a:buChar char="•"/>
            </a:pPr>
            <a:r>
              <a:rPr lang="en-US" sz="1600" b="1" u="sng" dirty="0" smtClean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Take systems perspective on DOE-wide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security, integrating data and modeling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Address challenges of massively instrumented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and mobile environment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60582" y="1674762"/>
            <a:ext cx="43648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i="1" dirty="0" smtClean="0">
                <a:latin typeface="Calibri" charset="0"/>
              </a:rPr>
              <a:t>ASCR security technologies underpin science federation projects worldwide</a:t>
            </a:r>
            <a:r>
              <a:rPr lang="en-US" sz="1600" b="1" dirty="0" smtClean="0">
                <a:latin typeface="Calibri" charset="0"/>
              </a:rPr>
              <a:t>. </a:t>
            </a:r>
            <a:r>
              <a:rPr lang="en-US" sz="1600" b="1" i="1" dirty="0" smtClean="0">
                <a:latin typeface="Calibri" charset="0"/>
              </a:rPr>
              <a:t>But now we face</a:t>
            </a:r>
            <a:r>
              <a:rPr lang="en-US" sz="1600" b="1" dirty="0" smtClean="0">
                <a:latin typeface="Calibri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More people</a:t>
            </a:r>
            <a:r>
              <a:rPr lang="en-US" sz="1600" b="1" dirty="0" smtClean="0">
                <a:latin typeface="Calibri" charset="0"/>
              </a:rPr>
              <a:t>: Collaborations larger, more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frequent, more fluid, span more institutions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More resources</a:t>
            </a:r>
            <a:r>
              <a:rPr lang="en-US" sz="1600" b="1" dirty="0" smtClean="0">
                <a:latin typeface="Calibri" charset="0"/>
              </a:rPr>
              <a:t>: Large and diverse data,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computers, sensors, mobile devices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More attacks</a:t>
            </a:r>
            <a:r>
              <a:rPr lang="en-US" sz="1600" b="1" dirty="0" smtClean="0">
                <a:latin typeface="Calibri" charset="0"/>
              </a:rPr>
              <a:t>: More, better connected, smarter,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better equipped adversaries</a:t>
            </a:r>
            <a:endParaRPr lang="en-US" sz="1600" b="1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New technologies</a:t>
            </a:r>
            <a:r>
              <a:rPr lang="en-US" sz="1600" b="1" dirty="0" smtClean="0">
                <a:latin typeface="Calibri" charset="0"/>
              </a:rPr>
              <a:t>: Evolving commodity tech</a:t>
            </a:r>
          </a:p>
          <a:p>
            <a:endParaRPr lang="en-US" sz="1600" b="1" dirty="0">
              <a:latin typeface="Calibri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82973" y="4456105"/>
            <a:ext cx="42031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“Virtual private/team labs” via outsourced IT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provide delivery and enforcement vehicle;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require delivery and sustainability model</a:t>
            </a:r>
            <a:endParaRPr lang="en-US" sz="1600" b="1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Data architectures and their security must be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rethought to enable secure but flexible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sharing</a:t>
            </a:r>
            <a:endParaRPr lang="en-US" sz="1600" b="1" dirty="0" smtClean="0"/>
          </a:p>
          <a:p>
            <a:pPr>
              <a:buFont typeface="Arial" charset="0"/>
              <a:buChar char="•"/>
            </a:pPr>
            <a:r>
              <a:rPr lang="en-US" sz="1600" b="1" dirty="0"/>
              <a:t> </a:t>
            </a:r>
            <a:r>
              <a:rPr lang="en-US" sz="1600" b="1" dirty="0" smtClean="0"/>
              <a:t>HPC analysis and modeling in support of </a:t>
            </a:r>
            <a:br>
              <a:rPr lang="en-US" sz="1600" b="1" dirty="0" smtClean="0"/>
            </a:br>
            <a:r>
              <a:rPr lang="en-US" sz="1600" b="1" dirty="0" smtClean="0"/>
              <a:t>   computer security </a:t>
            </a:r>
            <a:r>
              <a:rPr lang="en-US" sz="1600" b="1" dirty="0" smtClean="0">
                <a:sym typeface="Wingdings"/>
              </a:rPr>
              <a:t> link to applied math</a:t>
            </a:r>
            <a:endParaRPr lang="en-US" sz="1600" b="1" dirty="0" smtClean="0"/>
          </a:p>
          <a:p>
            <a:pPr>
              <a:buFont typeface="Arial" charset="0"/>
              <a:buChar char="•"/>
            </a:pPr>
            <a:endParaRPr lang="en-US" sz="1600" b="1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1600" b="1" dirty="0">
              <a:latin typeface="Calibri" charset="0"/>
            </a:endParaRPr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685078" y="4481505"/>
            <a:ext cx="44589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Intrinsic </a:t>
            </a:r>
            <a:r>
              <a:rPr lang="en-US" sz="1600" b="1" dirty="0"/>
              <a:t>and proactive security mechanisms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   encourage </a:t>
            </a:r>
            <a:r>
              <a:rPr lang="en-US" sz="1600" b="1" dirty="0"/>
              <a:t>rather than discourage collaboration</a:t>
            </a:r>
            <a:endParaRPr lang="en-US" sz="1600" b="1" u="sng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600" b="1" u="sng" dirty="0" smtClean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Virtual </a:t>
            </a:r>
            <a:r>
              <a:rPr lang="en-US" sz="1600" b="1" dirty="0">
                <a:latin typeface="Calibri" charset="0"/>
              </a:rPr>
              <a:t>private </a:t>
            </a:r>
            <a:r>
              <a:rPr lang="en-US" sz="1600" b="1" dirty="0" smtClean="0">
                <a:latin typeface="Calibri" charset="0"/>
              </a:rPr>
              <a:t>labs enable </a:t>
            </a:r>
            <a:r>
              <a:rPr lang="en-US" sz="1600" b="1" dirty="0">
                <a:latin typeface="Calibri" charset="0"/>
              </a:rPr>
              <a:t>secure creation</a:t>
            </a:r>
          </a:p>
          <a:p>
            <a:r>
              <a:rPr lang="en-US" sz="1600" b="1" dirty="0">
                <a:latin typeface="Calibri" charset="0"/>
              </a:rPr>
              <a:t>   and operation of outsourced research IT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By facilitating secure data </a:t>
            </a:r>
            <a:r>
              <a:rPr lang="en-US" sz="1600" b="1" dirty="0">
                <a:latin typeface="Calibri" charset="0"/>
              </a:rPr>
              <a:t>sharing spanning </a:t>
            </a:r>
            <a:r>
              <a:rPr lang="en-US" sz="1600" b="1" dirty="0" smtClean="0">
                <a:latin typeface="Calibri" charset="0"/>
              </a:rPr>
              <a:t/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many modalities, enable transparent science</a:t>
            </a:r>
            <a:endParaRPr lang="en-US" sz="1600" b="1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Deliver value to 26,000 DOE/SC researchers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and 27,000 facility users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4676229" y="1223259"/>
            <a:ext cx="4257988" cy="457200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Calibri" charset="0"/>
              </a:rPr>
              <a:t>Summary of research direction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64958" y="4022716"/>
            <a:ext cx="4225093" cy="458788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charset="0"/>
              </a:rPr>
              <a:t>Potential impact on </a:t>
            </a:r>
            <a:r>
              <a:rPr lang="en-US" sz="1600" b="1" dirty="0" smtClean="0">
                <a:latin typeface="Calibri" charset="0"/>
              </a:rPr>
              <a:t>software/systems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4658215" y="4022716"/>
            <a:ext cx="4257988" cy="458788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charset="0"/>
              </a:rPr>
              <a:t>Potential impact on</a:t>
            </a:r>
            <a:r>
              <a:rPr lang="en-US" sz="1600" b="1" dirty="0" smtClean="0">
                <a:latin typeface="Calibri" charset="0"/>
              </a:rPr>
              <a:t> science communities </a:t>
            </a:r>
          </a:p>
          <a:p>
            <a:pPr algn="ctr"/>
            <a:r>
              <a:rPr lang="en-US" sz="1600" b="1" dirty="0" smtClean="0">
                <a:latin typeface="Calibri" charset="0"/>
              </a:rPr>
              <a:t>or DOE capabilities </a:t>
            </a:r>
          </a:p>
        </p:txBody>
      </p:sp>
    </p:spTree>
    <p:extLst>
      <p:ext uri="{BB962C8B-B14F-4D97-AF65-F5344CB8AC3E}">
        <p14:creationId xmlns:p14="http://schemas.microsoft.com/office/powerpoint/2010/main" val="111210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/>
        </p:nvSpPr>
        <p:spPr bwMode="auto">
          <a:xfrm>
            <a:off x="324240" y="228600"/>
            <a:ext cx="84406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Calibri" charset="0"/>
              </a:rPr>
              <a:t>Priority Research </a:t>
            </a:r>
            <a:r>
              <a:rPr lang="en-US" sz="2400" b="1" dirty="0" smtClean="0">
                <a:latin typeface="Calibri" charset="0"/>
              </a:rPr>
              <a:t>Direction: 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High-Performance Distributed Data Management</a:t>
            </a:r>
            <a:endParaRPr lang="en-US" sz="2400" dirty="0">
              <a:latin typeface="Calibri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82972" y="1208973"/>
            <a:ext cx="4225093" cy="471487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Calibri" charset="0"/>
              </a:rPr>
              <a:t>Key emerging </a:t>
            </a:r>
            <a:r>
              <a:rPr lang="en-US" sz="1600" b="1" dirty="0">
                <a:latin typeface="Calibri" charset="0"/>
              </a:rPr>
              <a:t>challenges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4687410" y="1718559"/>
            <a:ext cx="44565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i="1" dirty="0" smtClean="0"/>
              <a:t>A coordinated, multi-dimensional attack on big data and its place in the research ecosystem</a:t>
            </a:r>
            <a:r>
              <a:rPr lang="en-US" sz="1600" b="1" dirty="0" smtClean="0"/>
              <a:t>:</a:t>
            </a:r>
            <a:endParaRPr lang="en-US" sz="1600" b="1" i="1" dirty="0" smtClean="0">
              <a:latin typeface="Calibri" charset="0"/>
            </a:endParaRPr>
          </a:p>
          <a:p>
            <a:r>
              <a:rPr lang="en-US" sz="1600" b="1" dirty="0" smtClean="0">
                <a:latin typeface="Calibri" charset="0"/>
              </a:rPr>
              <a:t>1) </a:t>
            </a:r>
            <a:r>
              <a:rPr lang="en-US" sz="1600" b="1" u="sng" dirty="0" smtClean="0">
                <a:latin typeface="Calibri" charset="0"/>
              </a:rPr>
              <a:t>End-to-end</a:t>
            </a:r>
            <a:r>
              <a:rPr lang="en-US" sz="1600" b="1" dirty="0" smtClean="0">
                <a:latin typeface="Calibri" charset="0"/>
              </a:rPr>
              <a:t>, </a:t>
            </a:r>
            <a:r>
              <a:rPr lang="en-US" sz="1600" b="1" dirty="0" err="1" smtClean="0">
                <a:latin typeface="Calibri" charset="0"/>
              </a:rPr>
              <a:t>Tbps</a:t>
            </a:r>
            <a:r>
              <a:rPr lang="en-US" sz="1600" b="1" dirty="0" smtClean="0">
                <a:latin typeface="Calibri" charset="0"/>
              </a:rPr>
              <a:t> file system-to-file system,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 with management of large-scale parallelism</a:t>
            </a:r>
          </a:p>
          <a:p>
            <a:r>
              <a:rPr lang="en-US" sz="1600" b="1" dirty="0" smtClean="0">
                <a:latin typeface="Calibri" charset="0"/>
              </a:rPr>
              <a:t>2) </a:t>
            </a:r>
            <a:r>
              <a:rPr lang="en-US" sz="1600" b="1" u="sng" dirty="0" smtClean="0">
                <a:latin typeface="Calibri" charset="0"/>
              </a:rPr>
              <a:t>Top-to-bottom</a:t>
            </a:r>
            <a:r>
              <a:rPr lang="en-US" sz="1600" b="1" dirty="0" smtClean="0">
                <a:latin typeface="Calibri" charset="0"/>
              </a:rPr>
              <a:t>, from problem to answer,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 addressing need for services beyond movement</a:t>
            </a:r>
          </a:p>
          <a:p>
            <a:r>
              <a:rPr lang="en-US" sz="1600" b="1" dirty="0" smtClean="0">
                <a:latin typeface="Calibri" charset="0"/>
              </a:rPr>
              <a:t>3) </a:t>
            </a:r>
            <a:r>
              <a:rPr lang="en-US" sz="1600" b="1" u="sng" dirty="0" smtClean="0">
                <a:latin typeface="Calibri" charset="0"/>
              </a:rPr>
              <a:t>System-wide</a:t>
            </a:r>
            <a:r>
              <a:rPr lang="en-US" sz="1600" b="1" dirty="0" smtClean="0">
                <a:latin typeface="Calibri" charset="0"/>
              </a:rPr>
              <a:t>, with 1000s of 10+ Gbps users,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 encompassing large-scale automation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60582" y="1674762"/>
            <a:ext cx="43648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i="1" dirty="0" smtClean="0">
                <a:latin typeface="Calibri" charset="0"/>
              </a:rPr>
              <a:t>ASCR technologies have made reliable, efficient, secure data movement routine</a:t>
            </a:r>
            <a:r>
              <a:rPr lang="en-US" sz="1600" b="1" dirty="0" smtClean="0">
                <a:latin typeface="Calibri" charset="0"/>
              </a:rPr>
              <a:t>. </a:t>
            </a:r>
            <a:r>
              <a:rPr lang="en-US" sz="1600" b="1" i="1" dirty="0" smtClean="0">
                <a:latin typeface="Calibri" charset="0"/>
              </a:rPr>
              <a:t>But now we face</a:t>
            </a:r>
            <a:r>
              <a:rPr lang="en-US" sz="1600" b="1" dirty="0" smtClean="0">
                <a:latin typeface="Calibri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Big pipes</a:t>
            </a:r>
            <a:r>
              <a:rPr lang="en-US" sz="1600" b="1" dirty="0" smtClean="0">
                <a:latin typeface="Calibri" charset="0"/>
              </a:rPr>
              <a:t>: 100 Gbps will soon be commonplace,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and 1 </a:t>
            </a:r>
            <a:r>
              <a:rPr lang="en-US" sz="1600" b="1" dirty="0" err="1" smtClean="0">
                <a:latin typeface="Calibri" charset="0"/>
              </a:rPr>
              <a:t>Tbps</a:t>
            </a:r>
            <a:r>
              <a:rPr lang="en-US" sz="1600" b="1" dirty="0" smtClean="0">
                <a:latin typeface="Calibri" charset="0"/>
              </a:rPr>
              <a:t> networks are on the horizon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Massive data</a:t>
            </a:r>
            <a:r>
              <a:rPr lang="en-US" sz="1600" b="1" dirty="0" smtClean="0">
                <a:latin typeface="Calibri" charset="0"/>
              </a:rPr>
              <a:t>: Data volumes and complexities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are growing faster than networks, computers 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u="sng" dirty="0" smtClean="0">
                <a:latin typeface="Calibri" charset="0"/>
              </a:rPr>
              <a:t>More demands</a:t>
            </a:r>
            <a:r>
              <a:rPr lang="en-US" sz="1600" b="1" dirty="0" smtClean="0">
                <a:latin typeface="Calibri" charset="0"/>
              </a:rPr>
              <a:t>: Data becomes central to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research progress; more sophisticated data 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| management and sharing capabilities needed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82973" y="4456105"/>
            <a:ext cx="42031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Data services recognized as facility-supported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service: ubiquitous, secure, robust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Data services expand to encompass not just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movement but also storage, analysis,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indexing, sharing, annotation, …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Co-design of file systems, storage systems, </a:t>
            </a:r>
            <a:br>
              <a:rPr lang="en-US" sz="1600" b="1" dirty="0">
                <a:latin typeface="Calibri" charset="0"/>
              </a:rPr>
            </a:br>
            <a:r>
              <a:rPr lang="en-US" sz="1600" b="1" dirty="0">
                <a:latin typeface="Calibri" charset="0"/>
              </a:rPr>
              <a:t>   operating systems, data movement systems, </a:t>
            </a:r>
            <a:br>
              <a:rPr lang="en-US" sz="1600" b="1" dirty="0">
                <a:latin typeface="Calibri" charset="0"/>
              </a:rPr>
            </a:br>
            <a:r>
              <a:rPr lang="en-US" sz="1600" b="1" dirty="0">
                <a:latin typeface="Calibri" charset="0"/>
              </a:rPr>
              <a:t>   networks, </a:t>
            </a:r>
            <a:r>
              <a:rPr lang="en-US" sz="1600" b="1" dirty="0" smtClean="0">
                <a:latin typeface="Calibri" charset="0"/>
              </a:rPr>
              <a:t>applications 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685078" y="4481505"/>
            <a:ext cx="44589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Data pipes never an unnecessary barrier to use </a:t>
            </a:r>
            <a:br>
              <a:rPr lang="en-US" sz="1600" b="1" dirty="0" smtClean="0"/>
            </a:br>
            <a:r>
              <a:rPr lang="en-US" sz="1600" b="1" dirty="0" smtClean="0"/>
              <a:t>   of DOE high-end facilities</a:t>
            </a:r>
          </a:p>
          <a:p>
            <a:pPr>
              <a:buFont typeface="Arial" charset="0"/>
              <a:buChar char="•"/>
            </a:pPr>
            <a:r>
              <a:rPr lang="en-US" sz="1600" b="1" dirty="0" smtClean="0"/>
              <a:t> Data reuse and pace of discovery both increase </a:t>
            </a:r>
            <a:br>
              <a:rPr lang="en-US" sz="1600" b="1" dirty="0" smtClean="0"/>
            </a:br>
            <a:r>
              <a:rPr lang="en-US" sz="1600" b="1" dirty="0" smtClean="0"/>
              <a:t>   by order of magnitude or more</a:t>
            </a:r>
          </a:p>
          <a:p>
            <a:pPr>
              <a:buFont typeface="Arial" charset="0"/>
              <a:buChar char="•"/>
            </a:pPr>
            <a:r>
              <a:rPr lang="en-US" sz="1600" b="1" dirty="0"/>
              <a:t> </a:t>
            </a:r>
            <a:r>
              <a:rPr lang="en-US" sz="1600" b="1" dirty="0" smtClean="0"/>
              <a:t>DOE facilities are used more efficiently due to</a:t>
            </a:r>
            <a:br>
              <a:rPr lang="en-US" sz="1600" b="1" dirty="0" smtClean="0"/>
            </a:br>
            <a:r>
              <a:rPr lang="en-US" sz="1600" b="1" dirty="0" smtClean="0"/>
              <a:t>   more effective engagement of users with tasks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Number of facility users increases significantly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4676229" y="1223259"/>
            <a:ext cx="4257988" cy="457200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Calibri" charset="0"/>
              </a:rPr>
              <a:t>Summary of research direction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64958" y="4022716"/>
            <a:ext cx="4225093" cy="458788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charset="0"/>
              </a:rPr>
              <a:t>Potential impact on </a:t>
            </a:r>
            <a:r>
              <a:rPr lang="en-US" sz="1600" b="1" dirty="0" smtClean="0">
                <a:latin typeface="Calibri" charset="0"/>
              </a:rPr>
              <a:t>software/systems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4658215" y="4022716"/>
            <a:ext cx="4257988" cy="458788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charset="0"/>
              </a:rPr>
              <a:t>Potential impact on</a:t>
            </a:r>
            <a:r>
              <a:rPr lang="en-US" sz="1600" b="1" dirty="0" smtClean="0">
                <a:latin typeface="Calibri" charset="0"/>
              </a:rPr>
              <a:t> science communities </a:t>
            </a:r>
          </a:p>
          <a:p>
            <a:pPr algn="ctr"/>
            <a:r>
              <a:rPr lang="en-US" sz="1600" b="1" dirty="0" smtClean="0">
                <a:latin typeface="Calibri" charset="0"/>
              </a:rPr>
              <a:t>or DOE capabilities </a:t>
            </a:r>
          </a:p>
        </p:txBody>
      </p:sp>
    </p:spTree>
    <p:extLst>
      <p:ext uri="{BB962C8B-B14F-4D97-AF65-F5344CB8AC3E}">
        <p14:creationId xmlns:p14="http://schemas.microsoft.com/office/powerpoint/2010/main" val="27240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/>
        </p:nvSpPr>
        <p:spPr bwMode="auto">
          <a:xfrm>
            <a:off x="324240" y="228600"/>
            <a:ext cx="84406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Calibri" charset="0"/>
              </a:rPr>
              <a:t>Priority Research </a:t>
            </a:r>
            <a:r>
              <a:rPr lang="en-US" sz="2400" b="1" dirty="0" smtClean="0">
                <a:latin typeface="Calibri" charset="0"/>
              </a:rPr>
              <a:t>Direction: 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Virtual Private Labs for Extreme Science</a:t>
            </a:r>
            <a:endParaRPr lang="en-US" sz="2400" dirty="0">
              <a:latin typeface="Calibri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82972" y="1208973"/>
            <a:ext cx="4225093" cy="471487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Calibri" charset="0"/>
              </a:rPr>
              <a:t>Key emerging </a:t>
            </a:r>
            <a:r>
              <a:rPr lang="en-US" sz="1600" b="1" dirty="0">
                <a:latin typeface="Calibri" charset="0"/>
              </a:rPr>
              <a:t>challenges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4687410" y="1718559"/>
            <a:ext cx="42630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Enable the creation of virtual private labs that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provide the resources</a:t>
            </a: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and tools needed for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effective extreme-scale team science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Define platform that facilitates application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development, distribution, </a:t>
            </a: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operation, and use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Address challenges inherent in massive data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and security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Do for extreme science what Apple IOS and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app store does for the consumer market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60582" y="1674762"/>
            <a:ext cx="43648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Increasingly complex science projects involving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large-scale collaboration, data, and workflows    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require many tools from many sources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Individual projects can not feasibly assemble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these tools into a coherent and usable whole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Challenges exacerbated by security, data issues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Sustainability for the increasingly complex and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expensive software required for science success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82973" y="4456105"/>
            <a:ext cx="4203112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New type of facility required to support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outsourced collaborative science applications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New approach to developing and delivering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collaborative applications lowers costs of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producing, delivering, and using those apps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New security challenges relating to massive   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outsourcing and collaboration</a:t>
            </a:r>
          </a:p>
          <a:p>
            <a:pPr>
              <a:buFont typeface="Arial" charset="0"/>
              <a:buChar char="•"/>
            </a:pPr>
            <a:r>
              <a:rPr lang="en-US" sz="1600" b="1" dirty="0">
                <a:latin typeface="Calibri" charset="0"/>
              </a:rPr>
              <a:t> </a:t>
            </a:r>
            <a:r>
              <a:rPr lang="en-US" sz="1600" b="1" dirty="0" smtClean="0">
                <a:latin typeface="Calibri" charset="0"/>
              </a:rPr>
              <a:t>Need for co-design of data architecture and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collaboration architecture </a:t>
            </a:r>
            <a:endParaRPr lang="en-US" sz="1600" b="1" dirty="0" smtClean="0"/>
          </a:p>
          <a:p>
            <a:pPr>
              <a:buFont typeface="Arial" charset="0"/>
              <a:buChar char="•"/>
            </a:pPr>
            <a:endParaRPr lang="en-US" sz="1600" b="1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1600" b="1" dirty="0">
              <a:latin typeface="Calibri" charset="0"/>
            </a:endParaRPr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685078" y="4481505"/>
            <a:ext cx="44589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latin typeface="Calibri" charset="0"/>
              </a:rPr>
              <a:t> Acceleration of on-ramp/off-ramp activities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around extreme-scale computing reduces time </a:t>
            </a:r>
            <a:br>
              <a:rPr lang="en-US" sz="1600" b="1" dirty="0" smtClean="0">
                <a:latin typeface="Calibri" charset="0"/>
              </a:rPr>
            </a:br>
            <a:r>
              <a:rPr lang="en-US" sz="1600" b="1" dirty="0" smtClean="0">
                <a:latin typeface="Calibri" charset="0"/>
              </a:rPr>
              <a:t>   to discovery and increases access to results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Dramatic improvement in quality of research </a:t>
            </a:r>
            <a:br>
              <a:rPr lang="en-US" sz="1600" b="1" dirty="0"/>
            </a:br>
            <a:r>
              <a:rPr lang="en-US" sz="1600" b="1" dirty="0"/>
              <a:t>   tools and access to computing resources </a:t>
            </a:r>
            <a:br>
              <a:rPr lang="en-US" sz="1600" b="1" dirty="0"/>
            </a:br>
            <a:r>
              <a:rPr lang="en-US" sz="1600" b="1" dirty="0"/>
              <a:t>   accelerates discovery across </a:t>
            </a:r>
            <a:r>
              <a:rPr lang="en-US" sz="1600" b="1" dirty="0" smtClean="0"/>
              <a:t>DOE </a:t>
            </a:r>
            <a:r>
              <a:rPr lang="en-US" sz="1600" b="1" smtClean="0"/>
              <a:t>in general</a:t>
            </a:r>
            <a:endParaRPr lang="en-US" sz="1600" b="1" dirty="0"/>
          </a:p>
          <a:p>
            <a:pPr>
              <a:buFont typeface="Arial" charset="0"/>
              <a:buChar char="•"/>
            </a:pPr>
            <a:endParaRPr lang="en-US" sz="1600" b="1" dirty="0">
              <a:latin typeface="Calibri" charset="0"/>
            </a:endParaRP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4676229" y="1223259"/>
            <a:ext cx="4257988" cy="457200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Calibri" charset="0"/>
              </a:rPr>
              <a:t>Summary of research direction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64958" y="4022716"/>
            <a:ext cx="4225093" cy="458788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charset="0"/>
              </a:rPr>
              <a:t>Potential impact on </a:t>
            </a:r>
            <a:r>
              <a:rPr lang="en-US" sz="1600" b="1" dirty="0" smtClean="0">
                <a:latin typeface="Calibri" charset="0"/>
              </a:rPr>
              <a:t>software/systems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4658215" y="4022716"/>
            <a:ext cx="4257988" cy="458788"/>
          </a:xfrm>
          <a:prstGeom prst="rect">
            <a:avLst/>
          </a:prstGeom>
          <a:solidFill>
            <a:srgbClr val="002060">
              <a:alpha val="30196"/>
            </a:srgbClr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charset="0"/>
              </a:rPr>
              <a:t>Potential impact on</a:t>
            </a:r>
            <a:r>
              <a:rPr lang="en-US" sz="1600" b="1" dirty="0" smtClean="0">
                <a:latin typeface="Calibri" charset="0"/>
              </a:rPr>
              <a:t> science communities </a:t>
            </a:r>
          </a:p>
          <a:p>
            <a:pPr algn="ctr"/>
            <a:r>
              <a:rPr lang="en-US" sz="1600" b="1" dirty="0" smtClean="0">
                <a:latin typeface="Calibri" charset="0"/>
              </a:rPr>
              <a:t>or DOE capabilities </a:t>
            </a:r>
          </a:p>
        </p:txBody>
      </p:sp>
    </p:spTree>
    <p:extLst>
      <p:ext uri="{BB962C8B-B14F-4D97-AF65-F5344CB8AC3E}">
        <p14:creationId xmlns:p14="http://schemas.microsoft.com/office/powerpoint/2010/main" val="5768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63449"/>
          </a:xfrm>
        </p:spPr>
        <p:txBody>
          <a:bodyPr>
            <a:noAutofit/>
          </a:bodyPr>
          <a:lstStyle/>
          <a:p>
            <a:r>
              <a:rPr lang="en-US" sz="3600" dirty="0" smtClean="0"/>
              <a:t>DOE-SC’s vitally important 21</a:t>
            </a:r>
            <a:r>
              <a:rPr lang="en-US" sz="3600" baseline="30000" dirty="0" smtClean="0"/>
              <a:t>st </a:t>
            </a:r>
            <a:r>
              <a:rPr lang="en-US" sz="3600" dirty="0" smtClean="0"/>
              <a:t>C research is performed on (at best)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 infrastructure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6" y="1412578"/>
            <a:ext cx="8952314" cy="535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DOE investigators and facility users are all information workers, engaged in consuming and producing data. Yet:</a:t>
            </a:r>
          </a:p>
          <a:p>
            <a:r>
              <a:rPr lang="en-US" sz="2800" dirty="0"/>
              <a:t>J</a:t>
            </a:r>
            <a:r>
              <a:rPr lang="en-US" sz="2800" dirty="0" smtClean="0"/>
              <a:t>ournal article is a primary information exchange method</a:t>
            </a:r>
          </a:p>
          <a:p>
            <a:r>
              <a:rPr lang="en-US" sz="2800" dirty="0"/>
              <a:t>The paper notebook </a:t>
            </a:r>
            <a:r>
              <a:rPr lang="en-US" sz="2800" dirty="0" smtClean="0"/>
              <a:t>is </a:t>
            </a:r>
            <a:r>
              <a:rPr lang="en-US" sz="2800" dirty="0"/>
              <a:t>widely used to document </a:t>
            </a:r>
            <a:r>
              <a:rPr lang="en-US" sz="2800" dirty="0" smtClean="0"/>
              <a:t>research</a:t>
            </a:r>
          </a:p>
          <a:p>
            <a:r>
              <a:rPr lang="en-US" sz="2800" dirty="0" smtClean="0"/>
              <a:t>The desktop drive is a primary data storage method</a:t>
            </a:r>
          </a:p>
          <a:p>
            <a:r>
              <a:rPr lang="en-US" sz="2800" dirty="0" smtClean="0"/>
              <a:t>Most computational results cannot be reproduced</a:t>
            </a:r>
          </a:p>
          <a:p>
            <a:r>
              <a:rPr lang="en-US" sz="2800" dirty="0" smtClean="0"/>
              <a:t>Email, telephone, airplane are primary collaboration tools</a:t>
            </a:r>
          </a:p>
          <a:p>
            <a:r>
              <a:rPr lang="en-US" sz="2800" dirty="0" smtClean="0"/>
              <a:t>Security concerns are a frequent obstacle to collaboration</a:t>
            </a:r>
          </a:p>
          <a:p>
            <a:r>
              <a:rPr lang="en-US" sz="2800" dirty="0" smtClean="0"/>
              <a:t>Much modeling </a:t>
            </a:r>
            <a:r>
              <a:rPr lang="en-US" sz="2800" dirty="0"/>
              <a:t>and simulation is performed using spreadsheets and proprietary </a:t>
            </a:r>
            <a:r>
              <a:rPr lang="en-US" sz="2800" dirty="0" smtClean="0"/>
              <a:t>packages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8C8B-4F56-4E47-88F5-938B241AA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94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Imagine a fully digital laboratory system designed to accelerate discovery to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speeds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430"/>
            <a:ext cx="9143999" cy="4900337"/>
          </a:xfrm>
        </p:spPr>
        <p:txBody>
          <a:bodyPr>
            <a:noAutofit/>
          </a:bodyPr>
          <a:lstStyle/>
          <a:p>
            <a:r>
              <a:rPr lang="en-US" sz="2400" dirty="0"/>
              <a:t>All data, code, </a:t>
            </a:r>
            <a:r>
              <a:rPr lang="en-US" sz="2400" dirty="0" smtClean="0"/>
              <a:t>and documents system-wide are </a:t>
            </a:r>
            <a:r>
              <a:rPr lang="en-US" sz="2400" dirty="0"/>
              <a:t>accessible, discoverable, </a:t>
            </a:r>
            <a:r>
              <a:rPr lang="en-US" sz="2400" dirty="0" smtClean="0"/>
              <a:t>reusable</a:t>
            </a:r>
            <a:r>
              <a:rPr lang="en-US" sz="2400" dirty="0"/>
              <a:t>, reproducible, computable, …</a:t>
            </a:r>
          </a:p>
          <a:p>
            <a:r>
              <a:rPr lang="en-US" sz="2400" dirty="0" smtClean="0"/>
              <a:t>… and are linked by a distributed </a:t>
            </a:r>
            <a:r>
              <a:rPr lang="en-US" sz="2400" dirty="0"/>
              <a:t>knowledge </a:t>
            </a:r>
            <a:r>
              <a:rPr lang="en-US" sz="2400" dirty="0" smtClean="0"/>
              <a:t>base that permits automated navigation of content and connections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dvanced </a:t>
            </a:r>
            <a:r>
              <a:rPr lang="en-US" sz="2400" dirty="0"/>
              <a:t>software and computational processes are available on-demand and used routinely by every </a:t>
            </a:r>
            <a:r>
              <a:rPr lang="en-US" sz="2400" dirty="0" smtClean="0"/>
              <a:t>researcher</a:t>
            </a:r>
          </a:p>
          <a:p>
            <a:r>
              <a:rPr lang="en-US" sz="2400" dirty="0" smtClean="0"/>
              <a:t>Collaboration occurs within spaces that people want to use even when they are not collaborating</a:t>
            </a:r>
          </a:p>
          <a:p>
            <a:r>
              <a:rPr lang="en-US" sz="2400" dirty="0" smtClean="0"/>
              <a:t>Intrinsic and proactive security mechanisms encourage rather than discourage collaboration, while protecting against attacks</a:t>
            </a:r>
          </a:p>
          <a:p>
            <a:r>
              <a:rPr lang="en-US" sz="2400" dirty="0"/>
              <a:t>These capabilities are as intuitive, flexible, and collaborative as </a:t>
            </a:r>
            <a:r>
              <a:rPr lang="en-US" sz="2400" dirty="0" smtClean="0"/>
              <a:t>the best consumer </a:t>
            </a:r>
            <a:r>
              <a:rPr lang="en-US" sz="2400" dirty="0"/>
              <a:t>software </a:t>
            </a:r>
            <a:r>
              <a:rPr lang="en-US" sz="2400" dirty="0" smtClean="0"/>
              <a:t>(Amazon, Apple, Google, </a:t>
            </a:r>
            <a:r>
              <a:rPr lang="en-US" sz="2400" dirty="0"/>
              <a:t>…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8C8B-4F56-4E47-88F5-938B241AA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beautiful figure …</a:t>
            </a:r>
            <a:endParaRPr lang="en-US" dirty="0"/>
          </a:p>
        </p:txBody>
      </p:sp>
      <p:pic>
        <p:nvPicPr>
          <p:cNvPr id="4" name="Picture 3" descr="EnablingTechnologiesforCollabor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0"/>
          <a:stretch/>
        </p:blipFill>
        <p:spPr>
          <a:xfrm>
            <a:off x="54179" y="1246007"/>
            <a:ext cx="9055801" cy="49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ablingTechnologiesforCollabor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 r="70540" b="16031"/>
          <a:stretch/>
        </p:blipFill>
        <p:spPr>
          <a:xfrm>
            <a:off x="0" y="-1"/>
            <a:ext cx="5654724" cy="6899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3372" y="1282154"/>
            <a:ext cx="1758579" cy="1917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ablingTechnologiesforCollabor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55216" r="28666" b="28220"/>
          <a:stretch/>
        </p:blipFill>
        <p:spPr>
          <a:xfrm>
            <a:off x="1076433" y="4133675"/>
            <a:ext cx="8079164" cy="1846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67891" y="5247965"/>
            <a:ext cx="674258" cy="49124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64777" y="1821212"/>
            <a:ext cx="4312925" cy="3378827"/>
          </a:xfrm>
          <a:custGeom>
            <a:avLst/>
            <a:gdLst>
              <a:gd name="connsiteX0" fmla="*/ 0 w 4312925"/>
              <a:gd name="connsiteY0" fmla="*/ 0 h 3378827"/>
              <a:gd name="connsiteX1" fmla="*/ 3043008 w 4312925"/>
              <a:gd name="connsiteY1" fmla="*/ 658991 h 3378827"/>
              <a:gd name="connsiteX2" fmla="*/ 4312925 w 4312925"/>
              <a:gd name="connsiteY2" fmla="*/ 3378827 h 337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2925" h="3378827">
                <a:moveTo>
                  <a:pt x="0" y="0"/>
                </a:moveTo>
                <a:cubicBezTo>
                  <a:pt x="1162093" y="47926"/>
                  <a:pt x="2324187" y="95853"/>
                  <a:pt x="3043008" y="658991"/>
                </a:cubicBezTo>
                <a:cubicBezTo>
                  <a:pt x="3761829" y="1222129"/>
                  <a:pt x="4312925" y="3378827"/>
                  <a:pt x="4312925" y="3378827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17" t="29701" b="20856"/>
          <a:stretch/>
        </p:blipFill>
        <p:spPr>
          <a:xfrm>
            <a:off x="0" y="-10112"/>
            <a:ext cx="9476455" cy="7228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35" y="174782"/>
            <a:ext cx="895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Some of the identities required for current Dark Energy Survey system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														      (Don </a:t>
            </a:r>
            <a:r>
              <a:rPr lang="en-US" sz="2400" dirty="0" err="1" smtClean="0">
                <a:solidFill>
                  <a:schemeClr val="bg1"/>
                </a:solidFill>
              </a:rPr>
              <a:t>Petravick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7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3" y="83874"/>
            <a:ext cx="8686800" cy="790792"/>
          </a:xfrm>
        </p:spPr>
        <p:txBody>
          <a:bodyPr/>
          <a:lstStyle/>
          <a:p>
            <a:r>
              <a:rPr lang="en-US" dirty="0" smtClean="0"/>
              <a:t>Research software as a service</a:t>
            </a:r>
            <a:br>
              <a:rPr lang="en-US" dirty="0" smtClean="0"/>
            </a:br>
            <a:r>
              <a:rPr lang="en-US" dirty="0" smtClean="0"/>
              <a:t>(aka virtual private laboratories)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91970" y="4828656"/>
            <a:ext cx="1454900" cy="884840"/>
            <a:chOff x="61649" y="1084780"/>
            <a:chExt cx="2139224" cy="12874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</p:grpSp>
      <p:sp>
        <p:nvSpPr>
          <p:cNvPr id="14" name="Cloud 13"/>
          <p:cNvSpPr/>
          <p:nvPr/>
        </p:nvSpPr>
        <p:spPr bwMode="auto">
          <a:xfrm>
            <a:off x="5831741" y="4466971"/>
            <a:ext cx="3287229" cy="2238405"/>
          </a:xfrm>
          <a:prstGeom prst="cloud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94269" y="5001262"/>
            <a:ext cx="1454900" cy="884840"/>
            <a:chOff x="61649" y="1084780"/>
            <a:chExt cx="2139224" cy="128741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6535285" y="5178320"/>
            <a:ext cx="1454900" cy="884840"/>
            <a:chOff x="61649" y="1084780"/>
            <a:chExt cx="2139224" cy="128741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237584" y="5350926"/>
            <a:ext cx="1454900" cy="884840"/>
            <a:chOff x="61649" y="1084780"/>
            <a:chExt cx="2139224" cy="1287416"/>
          </a:xfrm>
          <a:solidFill>
            <a:srgbClr val="FFFFFF"/>
          </a:solidFill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grpFill/>
            <a:ln w="190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grpFill/>
            <a:ln w="19050" cmpd="sng">
              <a:solidFill>
                <a:schemeClr val="bg1"/>
              </a:solidFill>
            </a:ln>
          </p:spPr>
        </p:pic>
      </p:grpSp>
      <p:cxnSp>
        <p:nvCxnSpPr>
          <p:cNvPr id="29" name="Curved Connector 28"/>
          <p:cNvCxnSpPr>
            <a:stCxn id="25" idx="3"/>
            <a:endCxn id="14" idx="3"/>
          </p:cNvCxnSpPr>
          <p:nvPr/>
        </p:nvCxnSpPr>
        <p:spPr bwMode="auto">
          <a:xfrm>
            <a:off x="2868453" y="1633314"/>
            <a:ext cx="4606903" cy="2961640"/>
          </a:xfrm>
          <a:prstGeom prst="curvedConnector2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>
            <a:off x="2354965" y="3422315"/>
            <a:ext cx="4538489" cy="1328223"/>
          </a:xfrm>
          <a:prstGeom prst="curvedConnector2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40"/>
          <p:cNvCxnSpPr/>
          <p:nvPr/>
        </p:nvCxnSpPr>
        <p:spPr bwMode="auto">
          <a:xfrm>
            <a:off x="1689167" y="5676509"/>
            <a:ext cx="4068805" cy="12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0" name="Curved Connector 49"/>
          <p:cNvCxnSpPr/>
          <p:nvPr/>
        </p:nvCxnSpPr>
        <p:spPr bwMode="auto">
          <a:xfrm>
            <a:off x="1520993" y="4738209"/>
            <a:ext cx="4538489" cy="548640"/>
          </a:xfrm>
          <a:prstGeom prst="curvedConnector2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03" y="2361027"/>
            <a:ext cx="2417752" cy="1380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3" y="1039539"/>
            <a:ext cx="2770950" cy="1187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33" y="5206070"/>
            <a:ext cx="1579334" cy="12534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03" y="3861118"/>
            <a:ext cx="2330525" cy="1225023"/>
          </a:xfrm>
          <a:prstGeom prst="rect">
            <a:avLst/>
          </a:prstGeom>
        </p:spPr>
      </p:pic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>
          <a:xfrm>
            <a:off x="6553200" y="6572026"/>
            <a:ext cx="2133600" cy="365125"/>
          </a:xfrm>
        </p:spPr>
        <p:txBody>
          <a:bodyPr/>
          <a:lstStyle/>
          <a:p>
            <a:fld id="{50528C8B-4F56-4E47-88F5-938B241AA72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3900" y="1305202"/>
            <a:ext cx="3806432" cy="2677656"/>
          </a:xfrm>
          <a:prstGeom prst="rect">
            <a:avLst/>
          </a:prstGeom>
          <a:solidFill>
            <a:srgbClr val="1B3A68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Provide as an outsourced service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the hardware, software, and processes required for successful research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securely, efficiently, and cost-effectively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91970" y="4828656"/>
            <a:ext cx="1454900" cy="884840"/>
            <a:chOff x="61649" y="1084780"/>
            <a:chExt cx="2139224" cy="12874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</p:grpSp>
      <p:sp>
        <p:nvSpPr>
          <p:cNvPr id="14" name="Cloud 13"/>
          <p:cNvSpPr/>
          <p:nvPr/>
        </p:nvSpPr>
        <p:spPr bwMode="auto">
          <a:xfrm>
            <a:off x="5831741" y="4466971"/>
            <a:ext cx="3287229" cy="2238405"/>
          </a:xfrm>
          <a:prstGeom prst="cloud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94269" y="5001262"/>
            <a:ext cx="1454900" cy="884840"/>
            <a:chOff x="61649" y="1084780"/>
            <a:chExt cx="2139224" cy="128741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6535285" y="5178320"/>
            <a:ext cx="1454900" cy="884840"/>
            <a:chOff x="61649" y="1084780"/>
            <a:chExt cx="2139224" cy="128741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noFill/>
            <a:ln w="19050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237584" y="5350926"/>
            <a:ext cx="1454900" cy="884840"/>
            <a:chOff x="61649" y="1084780"/>
            <a:chExt cx="2139224" cy="1287416"/>
          </a:xfrm>
          <a:solidFill>
            <a:srgbClr val="FFFFFF"/>
          </a:solidFill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9" y="1084780"/>
              <a:ext cx="1701497" cy="1287416"/>
            </a:xfrm>
            <a:prstGeom prst="rect">
              <a:avLst/>
            </a:prstGeom>
            <a:grpFill/>
            <a:ln w="190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311" y="1084780"/>
              <a:ext cx="965562" cy="1287416"/>
            </a:xfrm>
            <a:prstGeom prst="rect">
              <a:avLst/>
            </a:prstGeom>
            <a:grpFill/>
            <a:ln w="19050" cmpd="sng">
              <a:solidFill>
                <a:schemeClr val="bg1"/>
              </a:solidFill>
            </a:ln>
          </p:spPr>
        </p:pic>
      </p:grpSp>
      <p:cxnSp>
        <p:nvCxnSpPr>
          <p:cNvPr id="29" name="Curved Connector 28"/>
          <p:cNvCxnSpPr>
            <a:stCxn id="25" idx="3"/>
            <a:endCxn id="14" idx="3"/>
          </p:cNvCxnSpPr>
          <p:nvPr/>
        </p:nvCxnSpPr>
        <p:spPr bwMode="auto">
          <a:xfrm>
            <a:off x="2868453" y="1633314"/>
            <a:ext cx="4606903" cy="2961640"/>
          </a:xfrm>
          <a:prstGeom prst="curvedConnector2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>
            <a:off x="2354965" y="3422315"/>
            <a:ext cx="4538489" cy="1328223"/>
          </a:xfrm>
          <a:prstGeom prst="curvedConnector2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40"/>
          <p:cNvCxnSpPr/>
          <p:nvPr/>
        </p:nvCxnSpPr>
        <p:spPr bwMode="auto">
          <a:xfrm>
            <a:off x="1689167" y="5676509"/>
            <a:ext cx="4068805" cy="12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0" name="Curved Connector 49"/>
          <p:cNvCxnSpPr/>
          <p:nvPr/>
        </p:nvCxnSpPr>
        <p:spPr bwMode="auto">
          <a:xfrm>
            <a:off x="1520993" y="4738209"/>
            <a:ext cx="4538489" cy="548640"/>
          </a:xfrm>
          <a:prstGeom prst="curvedConnector2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03" y="2361027"/>
            <a:ext cx="2417752" cy="1380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3" y="1039539"/>
            <a:ext cx="2770950" cy="1187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33" y="5206070"/>
            <a:ext cx="1579334" cy="12534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03" y="3861118"/>
            <a:ext cx="2330525" cy="1225023"/>
          </a:xfrm>
          <a:prstGeom prst="rect">
            <a:avLst/>
          </a:prstGeom>
        </p:spPr>
      </p:pic>
      <p:sp>
        <p:nvSpPr>
          <p:cNvPr id="51" name="Content Placeholder 2"/>
          <p:cNvSpPr txBox="1">
            <a:spLocks/>
          </p:cNvSpPr>
          <p:nvPr/>
        </p:nvSpPr>
        <p:spPr>
          <a:xfrm>
            <a:off x="6265195" y="488836"/>
            <a:ext cx="2961635" cy="3081633"/>
          </a:xfrm>
          <a:prstGeom prst="rect">
            <a:avLst/>
          </a:prstGeom>
          <a:solidFill>
            <a:srgbClr val="1B3A68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400">
                <a:solidFill>
                  <a:srgbClr val="35353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2000">
                <a:solidFill>
                  <a:srgbClr val="35353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rgbClr val="35353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2000">
                <a:solidFill>
                  <a:srgbClr val="35353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Potential advantages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Powerful capabilities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Intuitive interfaces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Economies of scale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Professional operations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Elastic capacity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Easier collaboration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Optimization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653039" y="2143548"/>
            <a:ext cx="3511339" cy="3049681"/>
          </a:xfrm>
          <a:prstGeom prst="rect">
            <a:avLst/>
          </a:prstGeom>
          <a:solidFill>
            <a:srgbClr val="008000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400">
                <a:solidFill>
                  <a:srgbClr val="35353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2000">
                <a:solidFill>
                  <a:srgbClr val="35353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rgbClr val="35353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2000">
                <a:solidFill>
                  <a:srgbClr val="35353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Research challenges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    </a:t>
            </a:r>
            <a:r>
              <a:rPr lang="en-US" sz="2000" dirty="0" smtClean="0">
                <a:solidFill>
                  <a:srgbClr val="FFFFFF"/>
                </a:solidFill>
              </a:rPr>
              <a:t>Identification of processes</a:t>
            </a:r>
          </a:p>
          <a:p>
            <a:pPr marL="0" indent="0">
              <a:buClr>
                <a:srgbClr val="378109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Design of key building blocks</a:t>
            </a:r>
          </a:p>
          <a:p>
            <a:pPr marL="0" indent="0">
              <a:buClr>
                <a:srgbClr val="378109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Scalability to massive data</a:t>
            </a:r>
          </a:p>
          <a:p>
            <a:pPr marL="0" indent="0">
              <a:buClr>
                <a:srgbClr val="378109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Human computer interface</a:t>
            </a:r>
          </a:p>
          <a:p>
            <a:pPr marL="0" indent="0">
              <a:buClr>
                <a:srgbClr val="378109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Security</a:t>
            </a:r>
          </a:p>
          <a:p>
            <a:pPr marL="0" indent="0">
              <a:buClr>
                <a:srgbClr val="378109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Integration of collaboration</a:t>
            </a:r>
          </a:p>
          <a:p>
            <a:pPr marL="0" indent="0">
              <a:buClr>
                <a:srgbClr val="378109"/>
              </a:buClr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Economic models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2027856" y="5289871"/>
            <a:ext cx="3064696" cy="1529385"/>
          </a:xfrm>
          <a:prstGeom prst="rect">
            <a:avLst/>
          </a:prstGeom>
          <a:solidFill>
            <a:srgbClr val="FF6600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8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400">
                <a:solidFill>
                  <a:srgbClr val="35353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2000">
                <a:solidFill>
                  <a:srgbClr val="35353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rgbClr val="35353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2000">
                <a:solidFill>
                  <a:srgbClr val="35353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Success metrics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Accelerated discovery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Enhanced collaboration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Reduced costs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>
          <a:xfrm>
            <a:off x="6553200" y="6572026"/>
            <a:ext cx="2133600" cy="365125"/>
          </a:xfrm>
        </p:spPr>
        <p:txBody>
          <a:bodyPr/>
          <a:lstStyle/>
          <a:p>
            <a:fld id="{50528C8B-4F56-4E47-88F5-938B241AA72B}" type="slidenum">
              <a:rPr lang="en-US" smtClean="0"/>
              <a:t>8</a:t>
            </a:fld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9833" y="-203694"/>
            <a:ext cx="8686800" cy="790792"/>
          </a:xfrm>
        </p:spPr>
        <p:txBody>
          <a:bodyPr/>
          <a:lstStyle/>
          <a:p>
            <a:r>
              <a:rPr lang="en-US" dirty="0" smtClean="0"/>
              <a:t>Research software as 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topics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collaboration</a:t>
            </a:r>
          </a:p>
          <a:p>
            <a:r>
              <a:rPr lang="en-US" dirty="0" smtClean="0"/>
              <a:t>Collaborative exploitation of facilities</a:t>
            </a:r>
          </a:p>
          <a:p>
            <a:pPr lvl="1"/>
            <a:r>
              <a:rPr lang="en-US" dirty="0" smtClean="0"/>
              <a:t>Person-person interaction</a:t>
            </a:r>
          </a:p>
          <a:p>
            <a:pPr lvl="1"/>
            <a:r>
              <a:rPr lang="en-US" dirty="0" smtClean="0"/>
              <a:t>Remote instrumentation and monitoring</a:t>
            </a:r>
          </a:p>
          <a:p>
            <a:pPr lvl="1"/>
            <a:r>
              <a:rPr lang="en-US" dirty="0" smtClean="0"/>
              <a:t>Remote steering or control</a:t>
            </a:r>
          </a:p>
          <a:p>
            <a:r>
              <a:rPr lang="en-US" dirty="0" smtClean="0"/>
              <a:t>Virtual private labs</a:t>
            </a:r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Identity and security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1799</Words>
  <Application>Microsoft Macintosh PowerPoint</Application>
  <PresentationFormat>On-screen Show (4:3)</PresentationFormat>
  <Paragraphs>245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Technologies for teams</vt:lpstr>
      <vt:lpstr>DOE-SC’s vitally important 21st C research is performed on (at best) 20th C infrastructure</vt:lpstr>
      <vt:lpstr>Imagine a fully digital laboratory system designed to accelerate discovery to 21st Century speeds …</vt:lpstr>
      <vt:lpstr>That beautiful figure …</vt:lpstr>
      <vt:lpstr>PowerPoint Presentation</vt:lpstr>
      <vt:lpstr>PowerPoint Presentation</vt:lpstr>
      <vt:lpstr>Research software as a service (aka virtual private laboratories)</vt:lpstr>
      <vt:lpstr>Research software as a service</vt:lpstr>
      <vt:lpstr>Those topics again</vt:lpstr>
      <vt:lpstr>Notes from the discussion are in the “Notes” on this slide</vt:lpstr>
      <vt:lpstr>Extra slides</vt:lpstr>
      <vt:lpstr>PowerPoint Presentation</vt:lpstr>
      <vt:lpstr>PowerPoint Presentation</vt:lpstr>
      <vt:lpstr>PowerPoint Presentation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Technologies for teams</dc:title>
  <dc:creator>Ian Foster</dc:creator>
  <cp:lastModifiedBy>Ian Foster</cp:lastModifiedBy>
  <cp:revision>14</cp:revision>
  <dcterms:created xsi:type="dcterms:W3CDTF">2011-12-06T16:27:36Z</dcterms:created>
  <dcterms:modified xsi:type="dcterms:W3CDTF">2011-12-07T19:29:20Z</dcterms:modified>
</cp:coreProperties>
</file>