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8" autoAdjust="0"/>
    <p:restoredTop sz="94660"/>
  </p:normalViewPr>
  <p:slideViewPr>
    <p:cSldViewPr>
      <p:cViewPr varScale="1">
        <p:scale>
          <a:sx n="108" d="100"/>
          <a:sy n="108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2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4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6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FEE7-74D9-4030-B9F9-41C3E77E79B6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30412-3306-4CFA-9D0E-619319C1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Large Scale Simulations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Developers are very closely related (or are the same) as the users</a:t>
            </a:r>
          </a:p>
          <a:p>
            <a:r>
              <a:rPr lang="en-US" dirty="0" smtClean="0"/>
              <a:t>Capture the repetitive tasks as high level shareable workflows</a:t>
            </a:r>
          </a:p>
          <a:p>
            <a:pPr lvl="1"/>
            <a:r>
              <a:rPr lang="en-US" dirty="0" smtClean="0"/>
              <a:t>Discrete teams create sub-workflows that comprise the high level workflows</a:t>
            </a:r>
          </a:p>
          <a:p>
            <a:pPr lvl="1"/>
            <a:r>
              <a:rPr lang="en-US" dirty="0" smtClean="0"/>
              <a:t>Many small groups develop and use services independently but requires standards for integration </a:t>
            </a:r>
          </a:p>
          <a:p>
            <a:r>
              <a:rPr lang="en-US" dirty="0" smtClean="0"/>
              <a:t>Cultural hurdles for sharing data and code need to be overcome through reward and enforcement system</a:t>
            </a:r>
          </a:p>
          <a:p>
            <a:pPr lvl="1"/>
            <a:r>
              <a:rPr lang="en-US" dirty="0" smtClean="0"/>
              <a:t>Provenance capture and tracking aids in protecting intellectual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58235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Collaborative Small Scale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Researchers from small, distributed, “unsupported”  institutions and collaborations must be able to:</a:t>
            </a:r>
          </a:p>
          <a:p>
            <a:pPr marL="795338" lvl="1" indent="-336550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Find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prior experimental data, algorithms, knowledge</a:t>
            </a:r>
          </a:p>
          <a:p>
            <a:pPr marL="1195388" lvl="2" indent="-33655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institutional bridges between computational scientists and experimental scientists.</a:t>
            </a:r>
          </a:p>
          <a:p>
            <a:pPr marL="782638" lvl="1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Collect and Process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heterogeneous data</a:t>
            </a:r>
          </a:p>
          <a:p>
            <a:pPr marL="1182688"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ability to treat data from multiple sources and techniques</a:t>
            </a:r>
          </a:p>
          <a:p>
            <a:pPr marL="782638" lvl="1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Understand and Value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–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 of data</a:t>
            </a:r>
          </a:p>
          <a:p>
            <a:pPr marL="1182688"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extensive metadata and ability to assess its pedigree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 Italic" charset="0"/>
              <a:sym typeface="Calibri Italic" charset="0"/>
            </a:endParaRPr>
          </a:p>
          <a:p>
            <a:pPr marL="782638" lvl="1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Translate and Unify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 – with access to powerful frameworks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Calibri Italic" charset="0"/>
              <a:cs typeface="Calibri Italic" charset="0"/>
              <a:sym typeface="Calibri Italic" charset="0"/>
            </a:endParaRPr>
          </a:p>
          <a:p>
            <a:pPr marL="1182688"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a flexible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 Bold" charset="0"/>
                <a:cs typeface="Calibri Bold" charset="0"/>
                <a:sym typeface="Calibri Bold" charset="0"/>
              </a:rPr>
              <a:t>infrastructure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allow scientists to incorporate heterogeneous data into their own customized analyses</a:t>
            </a:r>
          </a:p>
          <a:p>
            <a:pPr marL="782638" lvl="1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Use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 Italic" charset="0"/>
                <a:cs typeface="Calibri Italic" charset="0"/>
                <a:sym typeface="Calibri Italic" charset="0"/>
              </a:rPr>
              <a:t> – to analyze, produce, and distribute citable results</a:t>
            </a:r>
          </a:p>
          <a:p>
            <a:pPr marL="1182688" lvl="2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Requires the scientists to have access to all of the above, without barriers of of entry</a:t>
            </a:r>
          </a:p>
        </p:txBody>
      </p:sp>
    </p:spTree>
    <p:extLst>
      <p:ext uri="{BB962C8B-B14F-4D97-AF65-F5344CB8AC3E}">
        <p14:creationId xmlns:p14="http://schemas.microsoft.com/office/powerpoint/2010/main" val="138138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Data-Intensive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Build the Virtual Laboratory – policy and service set for automation and leverage for data-intensive analysis</a:t>
            </a:r>
          </a:p>
          <a:p>
            <a:pPr lvl="1"/>
            <a:r>
              <a:rPr lang="en-US" dirty="0" smtClean="0"/>
              <a:t>Develop formats and tools to support higher</a:t>
            </a:r>
            <a:r>
              <a:rPr lang="en-US" dirty="0"/>
              <a:t>-level </a:t>
            </a:r>
            <a:r>
              <a:rPr lang="en-US" dirty="0" smtClean="0"/>
              <a:t>abstractions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ata sets vs. files </a:t>
            </a:r>
            <a:r>
              <a:rPr lang="en-US" dirty="0" smtClean="0">
                <a:sym typeface="Wingdings"/>
              </a:rPr>
              <a:t> higher level semantics</a:t>
            </a:r>
          </a:p>
          <a:p>
            <a:pPr lvl="2"/>
            <a:r>
              <a:rPr lang="en-US" dirty="0" smtClean="0">
                <a:sym typeface="Wingdings"/>
              </a:rPr>
              <a:t>Ability to cite data, reference data</a:t>
            </a:r>
            <a:endParaRPr lang="en-US" dirty="0" smtClean="0"/>
          </a:p>
          <a:p>
            <a:pPr lvl="2"/>
            <a:r>
              <a:rPr lang="en-US" dirty="0" smtClean="0"/>
              <a:t>Desire is to get leverage across communities </a:t>
            </a:r>
            <a:r>
              <a:rPr lang="en-US" dirty="0" smtClean="0">
                <a:sym typeface="Wingdings"/>
              </a:rPr>
              <a:t> data formats and metadata must be portable across and between communities</a:t>
            </a:r>
            <a:endParaRPr lang="en-US" dirty="0" smtClean="0"/>
          </a:p>
          <a:p>
            <a:pPr lvl="1"/>
            <a:r>
              <a:rPr lang="en-US" dirty="0" smtClean="0"/>
              <a:t>The “personal analysis” environment – ability to move analysis easily between large-scale and human-scale resources</a:t>
            </a:r>
          </a:p>
          <a:p>
            <a:r>
              <a:rPr lang="en-US" dirty="0" smtClean="0"/>
              <a:t>Capture of best practice and science requirements</a:t>
            </a:r>
          </a:p>
          <a:p>
            <a:pPr lvl="1"/>
            <a:r>
              <a:rPr lang="en-US" dirty="0" smtClean="0"/>
              <a:t>Methods for closing current gaps and ensuring that new technologies are relevant to the science</a:t>
            </a:r>
          </a:p>
          <a:p>
            <a:pPr lvl="1"/>
            <a:r>
              <a:rPr lang="en-US" dirty="0"/>
              <a:t>Means for capture of requirements from domain </a:t>
            </a:r>
            <a:r>
              <a:rPr lang="en-US" dirty="0" smtClean="0"/>
              <a:t>scientists</a:t>
            </a:r>
          </a:p>
          <a:p>
            <a:pPr lvl="1"/>
            <a:r>
              <a:rPr lang="en-US" dirty="0" smtClean="0"/>
              <a:t>Means for identification and dissemination of practices and technologies that work (or don’t)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8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Higher level abstraction to hide at-scale functionality </a:t>
            </a:r>
          </a:p>
          <a:p>
            <a:pPr lvl="1"/>
            <a:r>
              <a:rPr lang="en-US" dirty="0" smtClean="0"/>
              <a:t>Track the history of the data from inception to publication including accumulated operations</a:t>
            </a:r>
          </a:p>
          <a:p>
            <a:pPr lvl="1"/>
            <a:r>
              <a:rPr lang="en-US" dirty="0" smtClean="0"/>
              <a:t>Plugin </a:t>
            </a:r>
            <a:r>
              <a:rPr lang="en-US" smtClean="0"/>
              <a:t>analysis/visualization services </a:t>
            </a:r>
            <a:endParaRPr lang="en-US" dirty="0" smtClean="0"/>
          </a:p>
          <a:p>
            <a:r>
              <a:rPr lang="en-US" dirty="0" smtClean="0"/>
              <a:t>Tools need to be robust, scalable, usable, flexible, sustainable and provide a value added proposition to encourage use </a:t>
            </a:r>
          </a:p>
          <a:p>
            <a:r>
              <a:rPr lang="en-US" dirty="0" smtClean="0"/>
              <a:t>Find relevant archived experimental data for 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Sensitivity analysis for experimental comparison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396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Large Scale Simulations </vt:lpstr>
      <vt:lpstr>Collaborative Small Scale Science</vt:lpstr>
      <vt:lpstr>Data-Intensive Science</vt:lpstr>
      <vt:lpstr>Commonalities 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Abbasi, Mohammad H.</dc:creator>
  <cp:lastModifiedBy>Raymond Osborn</cp:lastModifiedBy>
  <cp:revision>9</cp:revision>
  <dcterms:created xsi:type="dcterms:W3CDTF">2011-12-06T22:59:29Z</dcterms:created>
  <dcterms:modified xsi:type="dcterms:W3CDTF">2011-12-07T12:44:01Z</dcterms:modified>
</cp:coreProperties>
</file>