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471" r:id="rId2"/>
    <p:sldMasterId id="2147484486" r:id="rId3"/>
    <p:sldMasterId id="2147484488" r:id="rId4"/>
  </p:sldMasterIdLst>
  <p:notesMasterIdLst>
    <p:notesMasterId r:id="rId20"/>
  </p:notesMasterIdLst>
  <p:handoutMasterIdLst>
    <p:handoutMasterId r:id="rId21"/>
  </p:handoutMasterIdLst>
  <p:sldIdLst>
    <p:sldId id="258" r:id="rId5"/>
    <p:sldId id="327" r:id="rId6"/>
    <p:sldId id="325" r:id="rId7"/>
    <p:sldId id="324" r:id="rId8"/>
    <p:sldId id="326" r:id="rId9"/>
    <p:sldId id="328" r:id="rId10"/>
    <p:sldId id="307" r:id="rId11"/>
    <p:sldId id="305" r:id="rId12"/>
    <p:sldId id="311" r:id="rId13"/>
    <p:sldId id="315" r:id="rId14"/>
    <p:sldId id="316" r:id="rId15"/>
    <p:sldId id="317" r:id="rId16"/>
    <p:sldId id="318" r:id="rId17"/>
    <p:sldId id="319" r:id="rId18"/>
    <p:sldId id="329"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146" algn="l" rtl="0" fontAlgn="base">
      <a:spcBef>
        <a:spcPct val="0"/>
      </a:spcBef>
      <a:spcAft>
        <a:spcPct val="0"/>
      </a:spcAft>
      <a:defRPr kern="1200">
        <a:solidFill>
          <a:schemeClr val="tx1"/>
        </a:solidFill>
        <a:latin typeface="Arial" pitchFamily="34" charset="0"/>
        <a:ea typeface="+mn-ea"/>
        <a:cs typeface="+mn-cs"/>
      </a:defRPr>
    </a:lvl2pPr>
    <a:lvl3pPr marL="914293" algn="l" rtl="0" fontAlgn="base">
      <a:spcBef>
        <a:spcPct val="0"/>
      </a:spcBef>
      <a:spcAft>
        <a:spcPct val="0"/>
      </a:spcAft>
      <a:defRPr kern="1200">
        <a:solidFill>
          <a:schemeClr val="tx1"/>
        </a:solidFill>
        <a:latin typeface="Arial" pitchFamily="34" charset="0"/>
        <a:ea typeface="+mn-ea"/>
        <a:cs typeface="+mn-cs"/>
      </a:defRPr>
    </a:lvl3pPr>
    <a:lvl4pPr marL="1371440" algn="l" rtl="0" fontAlgn="base">
      <a:spcBef>
        <a:spcPct val="0"/>
      </a:spcBef>
      <a:spcAft>
        <a:spcPct val="0"/>
      </a:spcAft>
      <a:defRPr kern="1200">
        <a:solidFill>
          <a:schemeClr val="tx1"/>
        </a:solidFill>
        <a:latin typeface="Arial" pitchFamily="34" charset="0"/>
        <a:ea typeface="+mn-ea"/>
        <a:cs typeface="+mn-cs"/>
      </a:defRPr>
    </a:lvl4pPr>
    <a:lvl5pPr marL="1828586" algn="l" rtl="0" fontAlgn="base">
      <a:spcBef>
        <a:spcPct val="0"/>
      </a:spcBef>
      <a:spcAft>
        <a:spcPct val="0"/>
      </a:spcAft>
      <a:defRPr kern="1200">
        <a:solidFill>
          <a:schemeClr val="tx1"/>
        </a:solidFill>
        <a:latin typeface="Arial" pitchFamily="34" charset="0"/>
        <a:ea typeface="+mn-ea"/>
        <a:cs typeface="+mn-cs"/>
      </a:defRPr>
    </a:lvl5pPr>
    <a:lvl6pPr marL="2285733" algn="l" defTabSz="914293" rtl="0" eaLnBrk="1" latinLnBrk="0" hangingPunct="1">
      <a:defRPr kern="1200">
        <a:solidFill>
          <a:schemeClr val="tx1"/>
        </a:solidFill>
        <a:latin typeface="Arial" pitchFamily="34" charset="0"/>
        <a:ea typeface="+mn-ea"/>
        <a:cs typeface="+mn-cs"/>
      </a:defRPr>
    </a:lvl6pPr>
    <a:lvl7pPr marL="2742879" algn="l" defTabSz="914293" rtl="0" eaLnBrk="1" latinLnBrk="0" hangingPunct="1">
      <a:defRPr kern="1200">
        <a:solidFill>
          <a:schemeClr val="tx1"/>
        </a:solidFill>
        <a:latin typeface="Arial" pitchFamily="34" charset="0"/>
        <a:ea typeface="+mn-ea"/>
        <a:cs typeface="+mn-cs"/>
      </a:defRPr>
    </a:lvl7pPr>
    <a:lvl8pPr marL="3200026" algn="l" defTabSz="914293" rtl="0" eaLnBrk="1" latinLnBrk="0" hangingPunct="1">
      <a:defRPr kern="1200">
        <a:solidFill>
          <a:schemeClr val="tx1"/>
        </a:solidFill>
        <a:latin typeface="Arial" pitchFamily="34" charset="0"/>
        <a:ea typeface="+mn-ea"/>
        <a:cs typeface="+mn-cs"/>
      </a:defRPr>
    </a:lvl8pPr>
    <a:lvl9pPr marL="3657172" algn="l" defTabSz="914293"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FEFFF"/>
    <a:srgbClr val="FFFFD9"/>
    <a:srgbClr val="146737"/>
    <a:srgbClr val="F3C828"/>
    <a:srgbClr val="4F8D6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9648" autoAdjust="0"/>
  </p:normalViewPr>
  <p:slideViewPr>
    <p:cSldViewPr>
      <p:cViewPr varScale="1">
        <p:scale>
          <a:sx n="88" d="100"/>
          <a:sy n="88" d="100"/>
        </p:scale>
        <p:origin x="-102" y="-5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ividan\My%20Documents\Pie%20Char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dPt>
            <c:idx val="0"/>
            <c:spPr>
              <a:solidFill>
                <a:srgbClr val="FF0000"/>
              </a:solidFill>
              <a:ln>
                <a:solidFill>
                  <a:sysClr val="windowText" lastClr="000000"/>
                </a:solidFill>
              </a:ln>
            </c:spPr>
          </c:dPt>
          <c:dPt>
            <c:idx val="1"/>
            <c:spPr>
              <a:solidFill>
                <a:srgbClr val="0B21F3"/>
              </a:solidFill>
              <a:ln>
                <a:solidFill>
                  <a:sysClr val="windowText" lastClr="000000"/>
                </a:solidFill>
              </a:ln>
            </c:spPr>
          </c:dPt>
          <c:dPt>
            <c:idx val="2"/>
            <c:spPr>
              <a:solidFill>
                <a:srgbClr val="5960E9"/>
              </a:solidFill>
              <a:ln>
                <a:solidFill>
                  <a:sysClr val="windowText" lastClr="000000"/>
                </a:solidFill>
              </a:ln>
            </c:spPr>
          </c:dPt>
          <c:dPt>
            <c:idx val="3"/>
            <c:spPr>
              <a:solidFill>
                <a:srgbClr val="9490E2"/>
              </a:solidFill>
              <a:ln>
                <a:solidFill>
                  <a:sysClr val="windowText" lastClr="000000"/>
                </a:solidFill>
              </a:ln>
            </c:spPr>
          </c:dPt>
          <c:dPt>
            <c:idx val="4"/>
            <c:spPr>
              <a:solidFill>
                <a:schemeClr val="tx1">
                  <a:lumMod val="50000"/>
                  <a:lumOff val="50000"/>
                </a:schemeClr>
              </a:solidFill>
              <a:ln>
                <a:solidFill>
                  <a:sysClr val="windowText" lastClr="000000"/>
                </a:solidFill>
              </a:ln>
            </c:spPr>
          </c:dPt>
          <c:cat>
            <c:strRef>
              <c:f>Sheet1!$H$136:$H$140</c:f>
              <c:strCache>
                <c:ptCount val="5"/>
                <c:pt idx="0">
                  <c:v>Research</c:v>
                </c:pt>
                <c:pt idx="1">
                  <c:v>Facility Operations</c:v>
                </c:pt>
                <c:pt idx="2">
                  <c:v>Facility Construction</c:v>
                </c:pt>
                <c:pt idx="3">
                  <c:v>Major Items of Equipment</c:v>
                </c:pt>
                <c:pt idx="4">
                  <c:v>All Other</c:v>
                </c:pt>
              </c:strCache>
            </c:strRef>
          </c:cat>
          <c:val>
            <c:numRef>
              <c:f>Sheet1!$I$136:$I$140</c:f>
              <c:numCache>
                <c:formatCode>_("$"* #,##0_);_("$"* \(#,##0\);_("$"* "-"??_);_(@_)</c:formatCode>
                <c:ptCount val="5"/>
                <c:pt idx="0">
                  <c:v>2183513</c:v>
                </c:pt>
                <c:pt idx="1">
                  <c:v>1825836</c:v>
                </c:pt>
                <c:pt idx="2">
                  <c:v>321955</c:v>
                </c:pt>
                <c:pt idx="3">
                  <c:v>258870</c:v>
                </c:pt>
                <c:pt idx="4">
                  <c:v>429826</c:v>
                </c:pt>
              </c:numCache>
            </c:numRef>
          </c:val>
        </c:ser>
        <c:firstSliceAng val="0"/>
      </c:pieChart>
    </c:plotArea>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atin typeface="Arial" charset="0"/>
              </a:defRPr>
            </a:lvl1pPr>
          </a:lstStyle>
          <a:p>
            <a:pPr>
              <a:defRPr/>
            </a:pPr>
            <a:fld id="{E33CD242-9B13-42F6-9E03-B1E407588999}" type="datetimeFigureOut">
              <a:rPr lang="en-US"/>
              <a:pPr>
                <a:defRPr/>
              </a:pPr>
              <a:t>12/6/2011</a:t>
            </a:fld>
            <a:endParaRPr lang="en-US"/>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atin typeface="Arial" charset="0"/>
              </a:defRPr>
            </a:lvl1pPr>
          </a:lstStyle>
          <a:p>
            <a:pPr>
              <a:defRPr/>
            </a:pPr>
            <a:fld id="{CF5FCB19-0D7F-47C2-A1D5-2BFE83A6C6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183" y="0"/>
            <a:ext cx="3037628" cy="464820"/>
          </a:xfrm>
          <a:prstGeom prst="rect">
            <a:avLst/>
          </a:prstGeom>
        </p:spPr>
        <p:txBody>
          <a:bodyPr vert="horz" lIns="91650" tIns="45825" rIns="91650" bIns="45825" rtlCol="0"/>
          <a:lstStyle>
            <a:lvl1pPr algn="r" fontAlgn="auto">
              <a:spcBef>
                <a:spcPts val="0"/>
              </a:spcBef>
              <a:spcAft>
                <a:spcPts val="0"/>
              </a:spcAft>
              <a:defRPr sz="1200">
                <a:latin typeface="+mn-lt"/>
              </a:defRPr>
            </a:lvl1pPr>
          </a:lstStyle>
          <a:p>
            <a:pPr>
              <a:defRPr/>
            </a:pPr>
            <a:fld id="{C09F7488-6672-4103-ABA1-0BED826E039E}" type="datetimeFigureOut">
              <a:rPr lang="en-US"/>
              <a:pPr>
                <a:defRPr/>
              </a:pPr>
              <a:t>12/6/2011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pPr lvl="0"/>
            <a:endParaRPr lang="en-US" noProof="0" smtClean="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1650" tIns="45825" rIns="91650" bIns="458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89"/>
            <a:ext cx="3037628" cy="464820"/>
          </a:xfrm>
          <a:prstGeom prst="rect">
            <a:avLst/>
          </a:prstGeom>
        </p:spPr>
        <p:txBody>
          <a:bodyPr vert="horz" lIns="91650" tIns="45825" rIns="91650" bIns="4582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183" y="8829989"/>
            <a:ext cx="3037628" cy="464820"/>
          </a:xfrm>
          <a:prstGeom prst="rect">
            <a:avLst/>
          </a:prstGeom>
        </p:spPr>
        <p:txBody>
          <a:bodyPr vert="horz" lIns="91650" tIns="45825" rIns="91650" bIns="45825" rtlCol="0" anchor="b"/>
          <a:lstStyle>
            <a:lvl1pPr algn="r" fontAlgn="auto">
              <a:spcBef>
                <a:spcPts val="0"/>
              </a:spcBef>
              <a:spcAft>
                <a:spcPts val="0"/>
              </a:spcAft>
              <a:defRPr sz="1200">
                <a:latin typeface="+mn-lt"/>
              </a:defRPr>
            </a:lvl1pPr>
          </a:lstStyle>
          <a:p>
            <a:pPr>
              <a:defRPr/>
            </a:pPr>
            <a:fld id="{C513E36D-4872-4724-A345-53FD268203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6" algn="l" rtl="0" eaLnBrk="0" fontAlgn="base" hangingPunct="0">
      <a:spcBef>
        <a:spcPct val="30000"/>
      </a:spcBef>
      <a:spcAft>
        <a:spcPct val="0"/>
      </a:spcAft>
      <a:defRPr sz="1200" kern="1200">
        <a:solidFill>
          <a:schemeClr val="tx1"/>
        </a:solidFill>
        <a:latin typeface="+mn-lt"/>
        <a:ea typeface="+mn-ea"/>
        <a:cs typeface="+mn-cs"/>
      </a:defRPr>
    </a:lvl2pPr>
    <a:lvl3pPr marL="914293" algn="l" rtl="0" eaLnBrk="0" fontAlgn="base" hangingPunct="0">
      <a:spcBef>
        <a:spcPct val="30000"/>
      </a:spcBef>
      <a:spcAft>
        <a:spcPct val="0"/>
      </a:spcAft>
      <a:defRPr sz="1200" kern="1200">
        <a:solidFill>
          <a:schemeClr val="tx1"/>
        </a:solidFill>
        <a:latin typeface="+mn-lt"/>
        <a:ea typeface="+mn-ea"/>
        <a:cs typeface="+mn-cs"/>
      </a:defRPr>
    </a:lvl3pPr>
    <a:lvl4pPr marL="1371440" algn="l" rtl="0" eaLnBrk="0" fontAlgn="base" hangingPunct="0">
      <a:spcBef>
        <a:spcPct val="30000"/>
      </a:spcBef>
      <a:spcAft>
        <a:spcPct val="0"/>
      </a:spcAft>
      <a:defRPr sz="1200" kern="1200">
        <a:solidFill>
          <a:schemeClr val="tx1"/>
        </a:solidFill>
        <a:latin typeface="+mn-lt"/>
        <a:ea typeface="+mn-ea"/>
        <a:cs typeface="+mn-cs"/>
      </a:defRPr>
    </a:lvl4pPr>
    <a:lvl5pPr marL="1828586" algn="l"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doe.gov/b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DE8B499-97CB-4718-8CF9-62E1576D92D6}" type="slidenum">
              <a:rPr lang="en-US">
                <a:solidFill>
                  <a:prstClr val="black"/>
                </a:solidFill>
              </a:rPr>
              <a:pPr/>
              <a:t>5</a:t>
            </a:fld>
            <a:endParaRPr lang="en-US">
              <a:solidFill>
                <a:prstClr val="black"/>
              </a:solidFill>
            </a:endParaRPr>
          </a:p>
        </p:txBody>
      </p:sp>
      <p:sp>
        <p:nvSpPr>
          <p:cNvPr id="175107" name="Rectangle 2"/>
          <p:cNvSpPr>
            <a:spLocks noGrp="1" noRot="1" noChangeAspect="1" noChangeArrowheads="1" noTextEdit="1"/>
          </p:cNvSpPr>
          <p:nvPr>
            <p:ph type="sldImg"/>
          </p:nvPr>
        </p:nvSpPr>
        <p:spPr>
          <a:xfrm>
            <a:off x="1190625" y="693738"/>
            <a:ext cx="4629150" cy="3473450"/>
          </a:xfrm>
          <a:ln/>
        </p:spPr>
      </p:sp>
      <p:sp>
        <p:nvSpPr>
          <p:cNvPr id="175108" name="Rectangle 3"/>
          <p:cNvSpPr>
            <a:spLocks noGrp="1" noChangeArrowheads="1"/>
          </p:cNvSpPr>
          <p:nvPr>
            <p:ph type="body" idx="1"/>
          </p:nvPr>
        </p:nvSpPr>
        <p:spPr>
          <a:xfrm>
            <a:off x="186076" y="4648201"/>
            <a:ext cx="6638251" cy="4415790"/>
          </a:xfrm>
          <a:noFill/>
          <a:ln/>
        </p:spPr>
        <p:txBody>
          <a:bodyPr>
            <a:spAutoFit/>
          </a:bodyPr>
          <a:lstStyle/>
          <a:p>
            <a:pPr eaLnBrk="1" hangingPunct="1">
              <a:spcBef>
                <a:spcPct val="75000"/>
              </a:spcBef>
            </a:pPr>
            <a:r>
              <a:rPr lang="en-US" sz="800" dirty="0" smtClean="0">
                <a:latin typeface="Times New Roman" pitchFamily="18" charset="0"/>
              </a:rPr>
              <a:t>CHARACTERISTICS OF A BASIC RESEARCH NEEDS WORKSHOP</a:t>
            </a:r>
          </a:p>
          <a:p>
            <a:pPr eaLnBrk="1" hangingPunct="1">
              <a:spcBef>
                <a:spcPct val="75000"/>
              </a:spcBef>
            </a:pPr>
            <a:r>
              <a:rPr lang="en-US" sz="800" dirty="0" smtClean="0">
                <a:latin typeface="Times New Roman" pitchFamily="18" charset="0"/>
              </a:rPr>
              <a:t>Each workshop has three goals: (1) to summarize, prior to the workshop, the current state of technology and the associated R&amp;D challenges in a Technology Perspectives Factual Document, which is used as a resource document for the basic research community at the workshop and well into the future; (2) to define a set of Proposed Research Directions that address the technology R&amp;D challenges, the so-called technology show stoppers; and (3) to define a set of Science Grand Challenges that, if solved, might result in transformational changes in energy technologies.</a:t>
            </a:r>
          </a:p>
          <a:p>
            <a:pPr eaLnBrk="1" hangingPunct="1">
              <a:spcBef>
                <a:spcPct val="75000"/>
              </a:spcBef>
            </a:pPr>
            <a:r>
              <a:rPr lang="en-US" sz="800" dirty="0" smtClean="0">
                <a:latin typeface="Times New Roman" pitchFamily="18" charset="0"/>
              </a:rPr>
              <a:t>The Basic Research Needs workshops must accomplish a great deal in a short time and their output must be authoritative, influential, and enduring.  To accomplish the goals, the workshop planning, execution, and output stages are defined and structured.  Ideally, each workshop report should serve as a reference document with a long shelf life.  Additionally, the reports should be readily accessible.  All reports are available on the BES website (</a:t>
            </a:r>
            <a:r>
              <a:rPr lang="en-US" sz="800" dirty="0" smtClean="0">
                <a:latin typeface="Times New Roman" pitchFamily="18" charset="0"/>
                <a:hlinkClick r:id="rId3"/>
              </a:rPr>
              <a:t>http://www.sc.doe.gov/bes</a:t>
            </a:r>
            <a:r>
              <a:rPr lang="en-US" sz="800" dirty="0" smtClean="0">
                <a:latin typeface="Times New Roman" pitchFamily="18" charset="0"/>
              </a:rPr>
              <a:t>), usually within 60-75 days of the workshop.</a:t>
            </a:r>
          </a:p>
          <a:p>
            <a:pPr eaLnBrk="1" hangingPunct="1">
              <a:spcBef>
                <a:spcPct val="75000"/>
              </a:spcBef>
            </a:pPr>
            <a:r>
              <a:rPr lang="en-US" sz="800" dirty="0" smtClean="0">
                <a:latin typeface="Times New Roman" pitchFamily="18" charset="0"/>
              </a:rPr>
              <a:t>The workshops are structured so that the participants learn about the status and challenges of a particular energy technology, generate proposed basic research directions to address short-term technology showstoppers, and articulate basic research grand challenges that might lead to transformational changes in energy technologies for the 21st century and beyond.  The workshop reports that result from this process can help define the basic research agenda for a “decades-to-century” national energy agenda.</a:t>
            </a:r>
          </a:p>
          <a:p>
            <a:pPr eaLnBrk="1" hangingPunct="1">
              <a:spcBef>
                <a:spcPct val="75000"/>
              </a:spcBef>
            </a:pPr>
            <a:r>
              <a:rPr lang="en-US" sz="800" dirty="0" smtClean="0">
                <a:latin typeface="Times New Roman" pitchFamily="18" charset="0"/>
              </a:rPr>
              <a:t>Workshop planning begins many months in advance and is performed by the workshop executive group, which is led by strong scientist chairs and co-chairs from academia and/or national laboratories.  The executive group is made up of the workshop chair, co-chair(s), and panel leads.  Participants come primarily from the scientific community and include the workshop chair(s), plenary speakers, panel leads, panelists, and writers.  Each role is assigned tasks to complete before, during, and after the workshop. Technology experts serve as plenary speakers to provide applied perspectives to the scientific community.</a:t>
            </a:r>
          </a:p>
          <a:p>
            <a:pPr eaLnBrk="1" hangingPunct="1">
              <a:spcBef>
                <a:spcPct val="75000"/>
              </a:spcBef>
            </a:pPr>
            <a:r>
              <a:rPr lang="en-US" sz="800" dirty="0" smtClean="0">
                <a:latin typeface="Times New Roman" pitchFamily="18" charset="0"/>
              </a:rPr>
              <a:t>A hallmark of the Basic Research Needs workshops is the production of the Technology Perspectives Factual Document.  This feature describes the current status of technology development and is prepared prior to the workshop.  It provides a common context and language for workshop discussions, it is used to educate workshop participants, and it becomes part of the workshop report.  The Technology Perspectives Factual Document is written by technology experts from inside and outside DOE.  If existing material is available (for example, technology roadmaps), it is included either explicitly or by reference.  The Technology Perspectives Factual Document is not meant to provide the perspectives of the science community.  Instead, science perspectives are garnered as an outcome of the workshop. </a:t>
            </a:r>
          </a:p>
          <a:p>
            <a:pPr eaLnBrk="1" hangingPunct="1">
              <a:spcBef>
                <a:spcPct val="75000"/>
              </a:spcBef>
            </a:pPr>
            <a:r>
              <a:rPr lang="en-US" sz="800" dirty="0" smtClean="0">
                <a:latin typeface="Times New Roman" pitchFamily="18" charset="0"/>
              </a:rPr>
              <a:t>The outputs of the workshop are organized as (1) Panel Surveys describing the current state of science for each panel theme, (2) Priority Research Directions and Cross-Cutting Research Directions listed by each panel, (3) Science Grand Challenges outlined by all participants, and (4) Science and Technology Relationships Charts completed by the participants.  </a:t>
            </a:r>
          </a:p>
          <a:p>
            <a:pPr eaLnBrk="1" hangingPunct="1">
              <a:spcBef>
                <a:spcPct val="75000"/>
              </a:spcBef>
            </a:pPr>
            <a:r>
              <a:rPr lang="en-US" sz="800" dirty="0" smtClean="0">
                <a:latin typeface="Times New Roman" pitchFamily="18" charset="0"/>
              </a:rPr>
              <a:t>The result is a prioritization of the discovery-class and use-inspired basic research pertinent to energy technologies, obtained through a documented process.  Often after the workshop, the chair and co-chair(s) and BES federal staff members participate in outreach activities to communicate the results of the workshop to the scientific community.  Additionally, BES federal staff members brief other interested parties in the federal system, both inside and outside of DOE.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horizontal-logo-white-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5" name="Rectangle 4"/>
          <p:cNvSpPr/>
          <p:nvPr/>
        </p:nvSpPr>
        <p:spPr>
          <a:xfrm>
            <a:off x="304800" y="76200"/>
            <a:ext cx="838200" cy="762000"/>
          </a:xfrm>
          <a:prstGeom prst="rect">
            <a:avLst/>
          </a:prstGeom>
          <a:solidFill>
            <a:srgbClr val="4F8D69"/>
          </a:solidFill>
          <a:ln>
            <a:solidFill>
              <a:srgbClr val="4F8D69"/>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a:ln>
                <a:solidFill>
                  <a:schemeClr val="bg1"/>
                </a:solidFill>
              </a:ln>
            </a:endParaRPr>
          </a:p>
        </p:txBody>
      </p:sp>
      <p:sp>
        <p:nvSpPr>
          <p:cNvPr id="6" name="Rectangle 5"/>
          <p:cNvSpPr/>
          <p:nvPr/>
        </p:nvSpPr>
        <p:spPr>
          <a:xfrm>
            <a:off x="304800" y="622935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457200" y="1981200"/>
            <a:ext cx="8229600" cy="11430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Energy Facts 2011</a:t>
            </a:r>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
        <p:nvSpPr>
          <p:cNvPr id="5" name="Rectangle 4"/>
          <p:cNvSpPr/>
          <p:nvPr userDrawn="1"/>
        </p:nvSpPr>
        <p:spPr>
          <a:xfrm>
            <a:off x="90434" y="6302417"/>
            <a:ext cx="2877578" cy="525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dirty="0" smtClean="0">
                <a:latin typeface="Arial Narrow" pitchFamily="34" charset="0"/>
              </a:rPr>
              <a:t>http://www.science.doe.gov/bes/</a:t>
            </a:r>
            <a:endParaRPr lang="en-US" b="1" dirty="0" smtClean="0">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8C00E1F-7404-4E77-83EA-723D21E4635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D4AF0CC2-603A-4EDE-9BF1-1C53A831D78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77925"/>
            <a:ext cx="4040188" cy="639762"/>
          </a:xfrm>
        </p:spPr>
        <p:txBody>
          <a:bodyPr anchor="b"/>
          <a:lstStyle>
            <a:lvl1pPr marL="0" indent="0">
              <a:buNone/>
              <a:defRPr sz="2200" b="1">
                <a:solidFill>
                  <a:schemeClr val="tx1"/>
                </a:solidFill>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828800"/>
            <a:ext cx="4040188"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89038"/>
            <a:ext cx="4041775" cy="639762"/>
          </a:xfrm>
        </p:spPr>
        <p:txBody>
          <a:bodyPr anchor="b"/>
          <a:lstStyle>
            <a:lvl1pPr marL="0" indent="0">
              <a:buNone/>
              <a:defRPr sz="2200" b="1">
                <a:solidFill>
                  <a:schemeClr val="tx1"/>
                </a:solidFill>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28800"/>
            <a:ext cx="4041775"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8"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928D16F6-23E7-4E3D-BF19-15461268112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dirty="0" smtClean="0"/>
              <a:t>Click to edit Master title style</a:t>
            </a:r>
          </a:p>
        </p:txBody>
      </p:sp>
      <p:sp>
        <p:nvSpPr>
          <p:cNvPr id="3" name="Footer Placeholder 10"/>
          <p:cNvSpPr>
            <a:spLocks noGrp="1"/>
          </p:cNvSpPr>
          <p:nvPr>
            <p:ph type="ftr" sz="quarter" idx="10"/>
          </p:nvPr>
        </p:nvSpPr>
        <p:spPr>
          <a:xfrm>
            <a:off x="3200400" y="6356350"/>
            <a:ext cx="5257800" cy="365125"/>
          </a:xfrm>
        </p:spPr>
        <p:txBody>
          <a:bodyPr/>
          <a:lstStyle>
            <a:lvl1pPr algn="l">
              <a:defRPr sz="1800" b="0">
                <a:solidFill>
                  <a:srgbClr val="146737"/>
                </a:solidFill>
              </a:defRPr>
            </a:lvl1pPr>
          </a:lstStyle>
          <a:p>
            <a:pPr algn="ctr">
              <a:defRPr/>
            </a:pPr>
            <a:r>
              <a:rPr lang="en-US" dirty="0" smtClean="0">
                <a:latin typeface="Arial Narrow" pitchFamily="34" charset="0"/>
              </a:rPr>
              <a:t>http://www.science.doe.gov/bes/</a:t>
            </a:r>
            <a:endParaRPr lang="en-US" b="1" dirty="0" smtClean="0">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BC107A73-9AEB-4966-96A8-7E047C7B0E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lvl1pPr>
              <a:defRPr>
                <a:solidFill>
                  <a:srgbClr val="146737"/>
                </a:solidFill>
              </a:defRPr>
            </a:lvl1p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dirty="0" smtClean="0">
                <a:latin typeface="Arial Narrow" pitchFamily="34" charset="0"/>
              </a:rPr>
              <a:t>http://www.science.doe.gov/bes/</a:t>
            </a:r>
            <a:endParaRPr lang="en-US" b="1" dirty="0" smtClean="0">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58A9CB72-36C0-45D7-A869-40C0A7A6506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512" y="1143000"/>
            <a:ext cx="5145088" cy="3584575"/>
          </a:xfrm>
        </p:spPr>
        <p:txBody>
          <a:bodyPr rtlCol="0">
            <a:normAutofit/>
          </a:bodyPr>
          <a:lstStyle>
            <a:lvl1pPr marL="0" indent="0">
              <a:buNone/>
              <a:defRPr sz="24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905000" y="4800600"/>
            <a:ext cx="5257800" cy="804862"/>
          </a:xfrm>
        </p:spPr>
        <p:txBody>
          <a:bodyPr/>
          <a:lstStyle>
            <a:lvl1pPr marL="0" indent="0">
              <a:buNone/>
              <a:defRPr sz="1400">
                <a:solidFill>
                  <a:schemeClr val="tx1"/>
                </a:solidFill>
              </a:defRPr>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8"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B6FB6A1-B611-411D-8500-530F62AE130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2836863" y="6153150"/>
            <a:ext cx="3944937" cy="476250"/>
          </a:xfrm>
          <a:prstGeom prst="rect">
            <a:avLst/>
          </a:prstGeom>
        </p:spPr>
        <p:txBody>
          <a:bodyPr/>
          <a:lstStyle>
            <a:lvl1pPr algn="ctr">
              <a:defRPr/>
            </a:lvl1pPr>
          </a:lstStyle>
          <a:p>
            <a:r>
              <a:rPr lang="en-US"/>
              <a:t>Strategy for the Future</a:t>
            </a:r>
            <a:endParaRPr lang="en-US">
              <a:cs typeface="Arial" charset="0"/>
            </a:endParaRPr>
          </a:p>
          <a:p>
            <a:r>
              <a:rPr lang="en-US"/>
              <a:t>Page </a:t>
            </a:r>
            <a:fld id="{ADE33024-D916-48AA-95FB-EA8F0C809C27}" type="slidenum">
              <a:rPr lang="en-US"/>
              <a:pPr/>
              <a:t>‹#›</a:t>
            </a:fld>
            <a:endParaRPr lang="en-US"/>
          </a:p>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5267017-3825-456B-8A73-A0E0EBD351E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143000"/>
            <a:ext cx="8229600" cy="50292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pic>
        <p:nvPicPr>
          <p:cNvPr id="1028" name="Picture 9" descr="horizontal-logo-green-text.jpg"/>
          <p:cNvPicPr>
            <a:picLocks noChangeAspect="1"/>
          </p:cNvPicPr>
          <p:nvPr/>
        </p:nvPicPr>
        <p:blipFill>
          <a:blip r:embed="rId10" cstate="print"/>
          <a:srcRect/>
          <a:stretch>
            <a:fillRect/>
          </a:stretch>
        </p:blipFill>
        <p:spPr bwMode="auto">
          <a:xfrm>
            <a:off x="457200" y="6354764"/>
            <a:ext cx="2438400" cy="407987"/>
          </a:xfrm>
          <a:prstGeom prst="rect">
            <a:avLst/>
          </a:prstGeom>
          <a:noFill/>
          <a:ln w="9525">
            <a:noFill/>
            <a:miter lim="800000"/>
            <a:headEnd/>
            <a:tailEnd/>
          </a:ln>
        </p:spPr>
      </p:pic>
      <p:sp>
        <p:nvSpPr>
          <p:cNvPr id="13" name="Footer Placeholder 10"/>
          <p:cNvSpPr>
            <a:spLocks noGrp="1"/>
          </p:cNvSpPr>
          <p:nvPr>
            <p:ph type="ftr" sz="quarter" idx="3"/>
          </p:nvPr>
        </p:nvSpPr>
        <p:spPr>
          <a:xfrm>
            <a:off x="3200400" y="6386514"/>
            <a:ext cx="5257800" cy="365125"/>
          </a:xfrm>
          <a:prstGeom prst="rect">
            <a:avLst/>
          </a:prstGeom>
        </p:spPr>
        <p:txBody>
          <a:bodyPr vert="horz" lIns="91429" tIns="45714" rIns="91429" bIns="45714" rtlCol="0" anchor="ctr"/>
          <a:lstStyle>
            <a:lvl1pPr algn="l" eaLnBrk="1" fontAlgn="auto" hangingPunct="1">
              <a:spcBef>
                <a:spcPts val="0"/>
              </a:spcBef>
              <a:spcAft>
                <a:spcPts val="0"/>
              </a:spcAft>
              <a:buFontTx/>
              <a:buNone/>
              <a:defRPr sz="1800" b="0">
                <a:solidFill>
                  <a:srgbClr val="146737"/>
                </a:solidFill>
                <a:latin typeface="Arial" pitchFamily="34" charset="0"/>
                <a:cs typeface="Arial" pitchFamily="34" charset="0"/>
              </a:defRPr>
            </a:lvl1pPr>
          </a:lstStyle>
          <a:p>
            <a:pPr algn="ctr">
              <a:defRPr/>
            </a:pPr>
            <a:r>
              <a:rPr lang="en-US" dirty="0" smtClean="0">
                <a:latin typeface="Arial Narrow" pitchFamily="34" charset="0"/>
              </a:rPr>
              <a:t>http://www.science.doe.gov/bes/</a:t>
            </a:r>
            <a:endParaRPr lang="en-US" b="1" dirty="0" smtClean="0">
              <a:latin typeface="TimesNewRomanPSMT"/>
            </a:endParaRPr>
          </a:p>
        </p:txBody>
      </p:sp>
      <p:sp>
        <p:nvSpPr>
          <p:cNvPr id="14" name="Slide Number Placeholder 11"/>
          <p:cNvSpPr>
            <a:spLocks noGrp="1"/>
          </p:cNvSpPr>
          <p:nvPr>
            <p:ph type="sldNum" sz="quarter" idx="4"/>
          </p:nvPr>
        </p:nvSpPr>
        <p:spPr>
          <a:xfrm>
            <a:off x="8382000" y="6381751"/>
            <a:ext cx="457200" cy="365125"/>
          </a:xfrm>
          <a:prstGeom prst="rect">
            <a:avLst/>
          </a:prstGeom>
        </p:spPr>
        <p:txBody>
          <a:bodyPr vert="horz" lIns="91429" tIns="45714" rIns="91429" bIns="45714" rtlCol="0" anchor="ctr"/>
          <a:lstStyle>
            <a:lvl1pPr algn="ctr" eaLnBrk="1" fontAlgn="auto" hangingPunct="1">
              <a:spcBef>
                <a:spcPts val="0"/>
              </a:spcBef>
              <a:spcAft>
                <a:spcPts val="0"/>
              </a:spcAft>
              <a:buFontTx/>
              <a:buNone/>
              <a:defRPr sz="1200" b="0">
                <a:solidFill>
                  <a:srgbClr val="146737"/>
                </a:solidFill>
                <a:latin typeface="Arial" pitchFamily="34" charset="0"/>
                <a:cs typeface="Arial" pitchFamily="34" charset="0"/>
              </a:defRPr>
            </a:lvl1pPr>
          </a:lstStyle>
          <a:p>
            <a:pPr>
              <a:defRPr/>
            </a:pPr>
            <a:fld id="{80BAC64D-D53F-4913-8D0F-739E2DA6F26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Lst>
  <p:hf hdr="0" dt="0"/>
  <p:txStyles>
    <p:titleStyle>
      <a:lvl1pPr algn="ctr" rtl="0" eaLnBrk="1" fontAlgn="base" hangingPunct="1">
        <a:spcBef>
          <a:spcPct val="0"/>
        </a:spcBef>
        <a:spcAft>
          <a:spcPct val="0"/>
        </a:spcAft>
        <a:defRPr sz="2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2400">
          <a:solidFill>
            <a:schemeClr val="bg1"/>
          </a:solidFill>
          <a:latin typeface="Arial" charset="0"/>
          <a:cs typeface="Arial" charset="0"/>
        </a:defRPr>
      </a:lvl2pPr>
      <a:lvl3pPr algn="ctr" rtl="0" eaLnBrk="1" fontAlgn="base" hangingPunct="1">
        <a:spcBef>
          <a:spcPct val="0"/>
        </a:spcBef>
        <a:spcAft>
          <a:spcPct val="0"/>
        </a:spcAft>
        <a:defRPr sz="2400">
          <a:solidFill>
            <a:schemeClr val="bg1"/>
          </a:solidFill>
          <a:latin typeface="Arial" charset="0"/>
          <a:cs typeface="Arial" charset="0"/>
        </a:defRPr>
      </a:lvl3pPr>
      <a:lvl4pPr algn="ctr" rtl="0" eaLnBrk="1" fontAlgn="base" hangingPunct="1">
        <a:spcBef>
          <a:spcPct val="0"/>
        </a:spcBef>
        <a:spcAft>
          <a:spcPct val="0"/>
        </a:spcAft>
        <a:defRPr sz="2400">
          <a:solidFill>
            <a:schemeClr val="bg1"/>
          </a:solidFill>
          <a:latin typeface="Arial" charset="0"/>
          <a:cs typeface="Arial" charset="0"/>
        </a:defRPr>
      </a:lvl4pPr>
      <a:lvl5pPr algn="ctr" rtl="0" eaLnBrk="1" fontAlgn="base" hangingPunct="1">
        <a:spcBef>
          <a:spcPct val="0"/>
        </a:spcBef>
        <a:spcAft>
          <a:spcPct val="0"/>
        </a:spcAft>
        <a:defRPr sz="2400">
          <a:solidFill>
            <a:schemeClr val="bg1"/>
          </a:solidFill>
          <a:latin typeface="Arial" charset="0"/>
          <a:cs typeface="Arial" charset="0"/>
        </a:defRPr>
      </a:lvl5pPr>
      <a:lvl6pPr marL="457146" algn="ctr" rtl="0" eaLnBrk="1" fontAlgn="base" hangingPunct="1">
        <a:spcBef>
          <a:spcPct val="0"/>
        </a:spcBef>
        <a:spcAft>
          <a:spcPct val="0"/>
        </a:spcAft>
        <a:defRPr sz="2400">
          <a:solidFill>
            <a:schemeClr val="bg1"/>
          </a:solidFill>
          <a:latin typeface="Arial" charset="0"/>
          <a:cs typeface="Arial" charset="0"/>
        </a:defRPr>
      </a:lvl6pPr>
      <a:lvl7pPr marL="914293" algn="ctr" rtl="0" eaLnBrk="1" fontAlgn="base" hangingPunct="1">
        <a:spcBef>
          <a:spcPct val="0"/>
        </a:spcBef>
        <a:spcAft>
          <a:spcPct val="0"/>
        </a:spcAft>
        <a:defRPr sz="2400">
          <a:solidFill>
            <a:schemeClr val="bg1"/>
          </a:solidFill>
          <a:latin typeface="Arial" charset="0"/>
          <a:cs typeface="Arial" charset="0"/>
        </a:defRPr>
      </a:lvl7pPr>
      <a:lvl8pPr marL="1371440" algn="ctr" rtl="0" eaLnBrk="1" fontAlgn="base" hangingPunct="1">
        <a:spcBef>
          <a:spcPct val="0"/>
        </a:spcBef>
        <a:spcAft>
          <a:spcPct val="0"/>
        </a:spcAft>
        <a:defRPr sz="2400">
          <a:solidFill>
            <a:schemeClr val="bg1"/>
          </a:solidFill>
          <a:latin typeface="Arial" charset="0"/>
          <a:cs typeface="Arial" charset="0"/>
        </a:defRPr>
      </a:lvl8pPr>
      <a:lvl9pPr marL="1828586" algn="ctr" rtl="0" eaLnBrk="1" fontAlgn="base" hangingPunct="1">
        <a:spcBef>
          <a:spcPct val="0"/>
        </a:spcBef>
        <a:spcAft>
          <a:spcPct val="0"/>
        </a:spcAft>
        <a:defRPr sz="2400">
          <a:solidFill>
            <a:schemeClr val="bg1"/>
          </a:solidFill>
          <a:latin typeface="Arial" charset="0"/>
          <a:cs typeface="Arial" charset="0"/>
        </a:defRPr>
      </a:lvl9pPr>
    </p:titleStyle>
    <p:bodyStyle>
      <a:lvl1pPr marL="342860" indent="-342860"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2863" indent="-285717"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2867" indent="-228573"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013" indent="-228573"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159" indent="-228573"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2230" y="162486"/>
            <a:ext cx="5165148" cy="722779"/>
          </a:xfrm>
          <a:prstGeom prst="rect">
            <a:avLst/>
          </a:prstGeom>
          <a:noFill/>
          <a:ln w="9525">
            <a:noFill/>
            <a:miter lim="800000"/>
            <a:headEnd/>
            <a:tailEnd/>
          </a:ln>
          <a:effectLst/>
        </p:spPr>
        <p:txBody>
          <a:bodyPr vert="horz" wrap="square" lIns="91354" tIns="45678" rIns="91354" bIns="4567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491" y="1270467"/>
            <a:ext cx="8229023" cy="5198128"/>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5888" y="6619877"/>
            <a:ext cx="378114" cy="238125"/>
          </a:xfrm>
          <a:prstGeom prst="rect">
            <a:avLst/>
          </a:prstGeom>
          <a:noFill/>
          <a:ln w="9525">
            <a:noFill/>
            <a:miter lim="800000"/>
            <a:headEnd/>
            <a:tailEnd/>
          </a:ln>
          <a:effectLst/>
        </p:spPr>
        <p:txBody>
          <a:bodyPr vert="horz" wrap="square" lIns="91354" tIns="45678" rIns="91354" bIns="45678" numCol="1" anchor="t" anchorCtr="0" compatLnSpc="1">
            <a:prstTxWarp prst="textNoShape">
              <a:avLst/>
            </a:prstTxWarp>
          </a:bodyPr>
          <a:lstStyle>
            <a:lvl1pPr algn="r">
              <a:defRPr sz="1000" b="1"/>
            </a:lvl1pPr>
          </a:lstStyle>
          <a:p>
            <a:pPr>
              <a:defRPr/>
            </a:pPr>
            <a:fld id="{81D57886-3E4D-4C28-94A2-DDBD45A3BE16}" type="slidenum">
              <a:rPr lang="en-US"/>
              <a:pPr>
                <a:defRPr/>
              </a:pPr>
              <a:t>‹#›</a:t>
            </a:fld>
            <a:endParaRPr lang="en-US"/>
          </a:p>
        </p:txBody>
      </p:sp>
      <p:sp>
        <p:nvSpPr>
          <p:cNvPr id="935942" name="Rectangle 6"/>
          <p:cNvSpPr>
            <a:spLocks noChangeArrowheads="1"/>
          </p:cNvSpPr>
          <p:nvPr userDrawn="1"/>
        </p:nvSpPr>
        <p:spPr bwMode="auto">
          <a:xfrm>
            <a:off x="0" y="987519"/>
            <a:ext cx="9144000" cy="4342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478" tIns="41988" rIns="85478" bIns="41988"/>
          <a:lstStyle/>
          <a:p>
            <a:pPr defTabSz="865664" eaLnBrk="0" hangingPunct="0">
              <a:lnSpc>
                <a:spcPct val="85000"/>
              </a:lnSpc>
              <a:defRPr/>
            </a:pPr>
            <a:endParaRPr lang="en-US" sz="2200" b="1" i="1" dirty="0">
              <a:effectLst>
                <a:outerShdw blurRad="38100" dist="38100" dir="2700000" algn="tl">
                  <a:srgbClr val="FFFFFF"/>
                </a:outerShdw>
              </a:effectLst>
              <a:latin typeface="Book Antiqua" pitchFamily="18" charset="0"/>
            </a:endParaRPr>
          </a:p>
        </p:txBody>
      </p:sp>
      <p:pic>
        <p:nvPicPr>
          <p:cNvPr id="4102" name="Picture 7" descr="New_DOE_Logo_Color_042808"/>
          <p:cNvPicPr>
            <a:picLocks noChangeAspect="1" noChangeArrowheads="1"/>
          </p:cNvPicPr>
          <p:nvPr userDrawn="1"/>
        </p:nvPicPr>
        <p:blipFill>
          <a:blip r:embed="rId4" cstate="print"/>
          <a:srcRect/>
          <a:stretch>
            <a:fillRect/>
          </a:stretch>
        </p:blipFill>
        <p:spPr bwMode="auto">
          <a:xfrm>
            <a:off x="266989" y="190500"/>
            <a:ext cx="1925205" cy="4860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3" r:id="rId1"/>
    <p:sldLayoutId id="2147484484" r:id="rId2"/>
  </p:sldLayoutIdLst>
  <p:txStyles>
    <p:titleStyle>
      <a:lvl1pPr algn="ctr" defTabSz="911546"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11546"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11546"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11546"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11546"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10051" algn="ctr" defTabSz="914073"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20103" algn="ctr" defTabSz="914073"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30154" algn="ctr" defTabSz="914073"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40205" algn="ctr" defTabSz="914073"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5037" indent="-225037" algn="l" defTabSz="911546"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2236" indent="-225037" algn="l" defTabSz="911546" rtl="0" eaLnBrk="0" fontAlgn="base" hangingPunct="0">
        <a:spcBef>
          <a:spcPct val="20000"/>
        </a:spcBef>
        <a:spcAft>
          <a:spcPct val="0"/>
        </a:spcAft>
        <a:buChar char="–"/>
        <a:defRPr sz="1800">
          <a:solidFill>
            <a:schemeClr val="tx1"/>
          </a:solidFill>
          <a:latin typeface="+mn-lt"/>
        </a:defRPr>
      </a:lvl2pPr>
      <a:lvl3pPr marL="1139431" indent="-225037" algn="l" defTabSz="911546" rtl="0" eaLnBrk="0" fontAlgn="base" hangingPunct="0">
        <a:spcBef>
          <a:spcPct val="20000"/>
        </a:spcBef>
        <a:spcAft>
          <a:spcPct val="0"/>
        </a:spcAft>
        <a:buChar char="•"/>
        <a:defRPr sz="1800">
          <a:solidFill>
            <a:schemeClr val="tx1"/>
          </a:solidFill>
          <a:latin typeface="+mn-lt"/>
        </a:defRPr>
      </a:lvl3pPr>
      <a:lvl4pPr marL="1596629" indent="-225037" algn="l" defTabSz="911546" rtl="0" eaLnBrk="0" fontAlgn="base" hangingPunct="0">
        <a:spcBef>
          <a:spcPct val="20000"/>
        </a:spcBef>
        <a:spcAft>
          <a:spcPct val="0"/>
        </a:spcAft>
        <a:buChar char="–"/>
        <a:defRPr sz="1800">
          <a:solidFill>
            <a:schemeClr val="tx1"/>
          </a:solidFill>
          <a:latin typeface="+mn-lt"/>
        </a:defRPr>
      </a:lvl4pPr>
      <a:lvl5pPr marL="2053826" indent="-225037" algn="l" defTabSz="911546" rtl="0" eaLnBrk="0" fontAlgn="base" hangingPunct="0">
        <a:spcBef>
          <a:spcPct val="20000"/>
        </a:spcBef>
        <a:spcAft>
          <a:spcPct val="0"/>
        </a:spcAft>
        <a:buChar char="»"/>
        <a:defRPr sz="1800">
          <a:solidFill>
            <a:schemeClr val="tx1"/>
          </a:solidFill>
          <a:latin typeface="+mn-lt"/>
        </a:defRPr>
      </a:lvl5pPr>
      <a:lvl6pPr marL="2466001" indent="-227809" algn="l" defTabSz="914073" rtl="0" fontAlgn="base">
        <a:spcBef>
          <a:spcPct val="20000"/>
        </a:spcBef>
        <a:spcAft>
          <a:spcPct val="0"/>
        </a:spcAft>
        <a:buChar char="»"/>
        <a:defRPr sz="1800">
          <a:solidFill>
            <a:schemeClr val="tx1"/>
          </a:solidFill>
          <a:latin typeface="+mn-lt"/>
        </a:defRPr>
      </a:lvl6pPr>
      <a:lvl7pPr marL="2876055" indent="-227809" algn="l" defTabSz="914073" rtl="0" fontAlgn="base">
        <a:spcBef>
          <a:spcPct val="20000"/>
        </a:spcBef>
        <a:spcAft>
          <a:spcPct val="0"/>
        </a:spcAft>
        <a:buChar char="»"/>
        <a:defRPr sz="1800">
          <a:solidFill>
            <a:schemeClr val="tx1"/>
          </a:solidFill>
          <a:latin typeface="+mn-lt"/>
        </a:defRPr>
      </a:lvl7pPr>
      <a:lvl8pPr marL="3286106" indent="-227809" algn="l" defTabSz="914073" rtl="0" fontAlgn="base">
        <a:spcBef>
          <a:spcPct val="20000"/>
        </a:spcBef>
        <a:spcAft>
          <a:spcPct val="0"/>
        </a:spcAft>
        <a:buChar char="»"/>
        <a:defRPr sz="1800">
          <a:solidFill>
            <a:schemeClr val="tx1"/>
          </a:solidFill>
          <a:latin typeface="+mn-lt"/>
        </a:defRPr>
      </a:lvl8pPr>
      <a:lvl9pPr marL="3696158" indent="-227809" algn="l" defTabSz="914073" rtl="0" fontAlgn="base">
        <a:spcBef>
          <a:spcPct val="20000"/>
        </a:spcBef>
        <a:spcAft>
          <a:spcPct val="0"/>
        </a:spcAft>
        <a:buChar char="»"/>
        <a:defRPr sz="1800">
          <a:solidFill>
            <a:schemeClr val="tx1"/>
          </a:solidFill>
          <a:latin typeface="+mn-lt"/>
        </a:defRPr>
      </a:lvl9pPr>
    </p:bodyStyle>
    <p:otherStyle>
      <a:defPPr>
        <a:defRPr lang="en-US"/>
      </a:defPPr>
      <a:lvl1pPr marL="0" algn="l" defTabSz="820103" rtl="0" eaLnBrk="1" latinLnBrk="0" hangingPunct="1">
        <a:defRPr sz="1600" kern="1200">
          <a:solidFill>
            <a:schemeClr val="tx1"/>
          </a:solidFill>
          <a:latin typeface="+mn-lt"/>
          <a:ea typeface="+mn-ea"/>
          <a:cs typeface="+mn-cs"/>
        </a:defRPr>
      </a:lvl1pPr>
      <a:lvl2pPr marL="410051" algn="l" defTabSz="820103" rtl="0" eaLnBrk="1" latinLnBrk="0" hangingPunct="1">
        <a:defRPr sz="1600" kern="1200">
          <a:solidFill>
            <a:schemeClr val="tx1"/>
          </a:solidFill>
          <a:latin typeface="+mn-lt"/>
          <a:ea typeface="+mn-ea"/>
          <a:cs typeface="+mn-cs"/>
        </a:defRPr>
      </a:lvl2pPr>
      <a:lvl3pPr marL="820103" algn="l" defTabSz="820103" rtl="0" eaLnBrk="1" latinLnBrk="0" hangingPunct="1">
        <a:defRPr sz="1600" kern="1200">
          <a:solidFill>
            <a:schemeClr val="tx1"/>
          </a:solidFill>
          <a:latin typeface="+mn-lt"/>
          <a:ea typeface="+mn-ea"/>
          <a:cs typeface="+mn-cs"/>
        </a:defRPr>
      </a:lvl3pPr>
      <a:lvl4pPr marL="1230154" algn="l" defTabSz="820103" rtl="0" eaLnBrk="1" latinLnBrk="0" hangingPunct="1">
        <a:defRPr sz="1600" kern="1200">
          <a:solidFill>
            <a:schemeClr val="tx1"/>
          </a:solidFill>
          <a:latin typeface="+mn-lt"/>
          <a:ea typeface="+mn-ea"/>
          <a:cs typeface="+mn-cs"/>
        </a:defRPr>
      </a:lvl4pPr>
      <a:lvl5pPr marL="1640205" algn="l" defTabSz="820103" rtl="0" eaLnBrk="1" latinLnBrk="0" hangingPunct="1">
        <a:defRPr sz="1600" kern="1200">
          <a:solidFill>
            <a:schemeClr val="tx1"/>
          </a:solidFill>
          <a:latin typeface="+mn-lt"/>
          <a:ea typeface="+mn-ea"/>
          <a:cs typeface="+mn-cs"/>
        </a:defRPr>
      </a:lvl5pPr>
      <a:lvl6pPr marL="2050257" algn="l" defTabSz="820103" rtl="0" eaLnBrk="1" latinLnBrk="0" hangingPunct="1">
        <a:defRPr sz="1600" kern="1200">
          <a:solidFill>
            <a:schemeClr val="tx1"/>
          </a:solidFill>
          <a:latin typeface="+mn-lt"/>
          <a:ea typeface="+mn-ea"/>
          <a:cs typeface="+mn-cs"/>
        </a:defRPr>
      </a:lvl6pPr>
      <a:lvl7pPr marL="2460309" algn="l" defTabSz="820103" rtl="0" eaLnBrk="1" latinLnBrk="0" hangingPunct="1">
        <a:defRPr sz="1600" kern="1200">
          <a:solidFill>
            <a:schemeClr val="tx1"/>
          </a:solidFill>
          <a:latin typeface="+mn-lt"/>
          <a:ea typeface="+mn-ea"/>
          <a:cs typeface="+mn-cs"/>
        </a:defRPr>
      </a:lvl7pPr>
      <a:lvl8pPr marL="2870360" algn="l" defTabSz="820103" rtl="0" eaLnBrk="1" latinLnBrk="0" hangingPunct="1">
        <a:defRPr sz="1600" kern="1200">
          <a:solidFill>
            <a:schemeClr val="tx1"/>
          </a:solidFill>
          <a:latin typeface="+mn-lt"/>
          <a:ea typeface="+mn-ea"/>
          <a:cs typeface="+mn-cs"/>
        </a:defRPr>
      </a:lvl8pPr>
      <a:lvl9pPr marL="3280412" algn="l" defTabSz="82010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2" name="Picture 9" descr="horizontal-logo-green-text.jpg"/>
          <p:cNvPicPr>
            <a:picLocks noChangeAspect="1"/>
          </p:cNvPicPr>
          <p:nvPr/>
        </p:nvPicPr>
        <p:blipFill>
          <a:blip r:embed="rId4" cstate="print"/>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4"/>
          <p:cNvSpPr>
            <a:spLocks noGrp="1"/>
          </p:cNvSpPr>
          <p:nvPr>
            <p:ph type="ftr" sz="quarter" idx="3"/>
          </p:nvPr>
        </p:nvSpPr>
        <p:spPr>
          <a:xfrm>
            <a:off x="3124200" y="6353969"/>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smtClean="0"/>
              <a:t>Energy Facts 2011</a:t>
            </a:r>
            <a:endParaRPr lang="en-US" dirty="0"/>
          </a:p>
        </p:txBody>
      </p:sp>
      <p:sp>
        <p:nvSpPr>
          <p:cNvPr id="8" name="Slide Number Placeholder 5"/>
          <p:cNvSpPr>
            <a:spLocks noGrp="1"/>
          </p:cNvSpPr>
          <p:nvPr>
            <p:ph type="sldNum" sz="quarter" idx="4"/>
          </p:nvPr>
        </p:nvSpPr>
        <p:spPr>
          <a:xfrm>
            <a:off x="8413750" y="6353969"/>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6EEA275D-5A49-48A8-817D-44C3EA0A3A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7" r:id="rId1"/>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87089"/>
            <a:ext cx="9144000" cy="598714"/>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Insert Title</a:t>
            </a:r>
          </a:p>
        </p:txBody>
      </p:sp>
      <p:sp>
        <p:nvSpPr>
          <p:cNvPr id="7" name="Footer Placeholder 4"/>
          <p:cNvSpPr>
            <a:spLocks noGrp="1"/>
          </p:cNvSpPr>
          <p:nvPr>
            <p:ph type="ftr" sz="quarter" idx="3"/>
          </p:nvPr>
        </p:nvSpPr>
        <p:spPr>
          <a:xfrm>
            <a:off x="3124200" y="6353970"/>
            <a:ext cx="5334000" cy="365125"/>
          </a:xfrm>
          <a:prstGeom prst="rect">
            <a:avLst/>
          </a:prstGeom>
        </p:spPr>
        <p:txBody>
          <a:bodyPr vert="horz" lIns="91429" tIns="45714" rIns="91429" bIns="45714"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r>
              <a:rPr lang="en-US" smtClean="0"/>
              <a:t>Energy Facts 2010</a:t>
            </a:r>
            <a:endParaRPr lang="en-US" dirty="0"/>
          </a:p>
        </p:txBody>
      </p:sp>
      <p:sp>
        <p:nvSpPr>
          <p:cNvPr id="8" name="Slide Number Placeholder 5"/>
          <p:cNvSpPr>
            <a:spLocks noGrp="1"/>
          </p:cNvSpPr>
          <p:nvPr>
            <p:ph type="sldNum" sz="quarter" idx="4"/>
          </p:nvPr>
        </p:nvSpPr>
        <p:spPr>
          <a:xfrm>
            <a:off x="8413750" y="6353970"/>
            <a:ext cx="381000" cy="365125"/>
          </a:xfrm>
          <a:prstGeom prst="rect">
            <a:avLst/>
          </a:prstGeom>
        </p:spPr>
        <p:txBody>
          <a:bodyPr vert="horz" lIns="91429" tIns="45714" rIns="91429" bIns="45714"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fld id="{6EEA275D-5A49-48A8-817D-44C3EA0A3A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Lst>
  <p:hf hdr="0" dt="0"/>
  <p:txStyles>
    <p:titleStyle>
      <a:lvl1pPr algn="ctr" rtl="0" eaLnBrk="0" fontAlgn="base" hangingPunct="0">
        <a:spcBef>
          <a:spcPct val="0"/>
        </a:spcBef>
        <a:spcAft>
          <a:spcPct val="0"/>
        </a:spcAft>
        <a:defRPr sz="2400" kern="1200" baseline="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24.jpeg"/><Relationship Id="rId1" Type="http://schemas.openxmlformats.org/officeDocument/2006/relationships/slideLayout" Target="../slideLayouts/slideLayout1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5638800"/>
            <a:ext cx="3429000" cy="1219200"/>
          </a:xfrm>
        </p:spPr>
        <p:txBody>
          <a:bodyPr/>
          <a:lstStyle/>
          <a:p>
            <a:pPr algn="l" defTabSz="1018699">
              <a:defRPr/>
            </a:pPr>
            <a:r>
              <a:rPr lang="en-US" sz="1400" b="1" dirty="0" smtClean="0">
                <a:solidFill>
                  <a:schemeClr val="tx1"/>
                </a:solidFill>
              </a:rPr>
              <a:t>ASCR-NGNS Workshop</a:t>
            </a:r>
          </a:p>
          <a:p>
            <a:pPr algn="l" defTabSz="1018699">
              <a:defRPr/>
            </a:pPr>
            <a:r>
              <a:rPr lang="en-US" sz="1400" b="1" dirty="0" smtClean="0">
                <a:solidFill>
                  <a:schemeClr val="tx1"/>
                </a:solidFill>
              </a:rPr>
              <a:t>Marriott Washington Center</a:t>
            </a:r>
          </a:p>
          <a:p>
            <a:pPr algn="l" defTabSz="1018699">
              <a:defRPr/>
            </a:pPr>
            <a:r>
              <a:rPr lang="en-US" sz="1400" b="1" dirty="0" smtClean="0">
                <a:solidFill>
                  <a:schemeClr val="tx1"/>
                </a:solidFill>
              </a:rPr>
              <a:t>Gaithersburg, MD</a:t>
            </a:r>
          </a:p>
          <a:p>
            <a:pPr algn="l" defTabSz="1018699">
              <a:defRPr/>
            </a:pPr>
            <a:r>
              <a:rPr lang="en-US" sz="1400" b="1" dirty="0" smtClean="0">
                <a:solidFill>
                  <a:schemeClr val="tx1"/>
                </a:solidFill>
              </a:rPr>
              <a:t>December 6-7, 2011</a:t>
            </a:r>
            <a:endParaRPr lang="en-US" sz="1400" b="1" dirty="0">
              <a:solidFill>
                <a:schemeClr val="tx1"/>
              </a:solidFill>
            </a:endParaRPr>
          </a:p>
        </p:txBody>
      </p:sp>
      <p:sp>
        <p:nvSpPr>
          <p:cNvPr id="9219" name="Title 5"/>
          <p:cNvSpPr>
            <a:spLocks noGrp="1"/>
          </p:cNvSpPr>
          <p:nvPr>
            <p:ph type="title"/>
          </p:nvPr>
        </p:nvSpPr>
        <p:spPr>
          <a:xfrm>
            <a:off x="457200" y="2057400"/>
            <a:ext cx="8229600" cy="3276600"/>
          </a:xfrm>
        </p:spPr>
        <p:txBody>
          <a:bodyPr>
            <a:noAutofit/>
          </a:bodyPr>
          <a:lstStyle/>
          <a:p>
            <a:r>
              <a:rPr lang="en-US" sz="2400" b="0" dirty="0" smtClean="0">
                <a:latin typeface="Arial Black" pitchFamily="34" charset="0"/>
              </a:rPr>
              <a:t/>
            </a:r>
            <a:br>
              <a:rPr lang="en-US" sz="2400" b="0" dirty="0" smtClean="0">
                <a:latin typeface="Arial Black" pitchFamily="34" charset="0"/>
              </a:rPr>
            </a:br>
            <a:r>
              <a:rPr lang="en-US" sz="2400" b="0" dirty="0" smtClean="0">
                <a:latin typeface="Arial Black" pitchFamily="34" charset="0"/>
              </a:rPr>
              <a:t/>
            </a:r>
            <a:br>
              <a:rPr lang="en-US" sz="2400" b="0" dirty="0" smtClean="0">
                <a:latin typeface="Arial Black" pitchFamily="34" charset="0"/>
              </a:rPr>
            </a:br>
            <a:r>
              <a:rPr lang="en-US" sz="2400" b="0" dirty="0" smtClean="0">
                <a:latin typeface="Arial Black" pitchFamily="34" charset="0"/>
              </a:rPr>
              <a:t/>
            </a:r>
            <a:br>
              <a:rPr lang="en-US" sz="2400" b="0" dirty="0" smtClean="0">
                <a:latin typeface="Arial Black" pitchFamily="34" charset="0"/>
              </a:rPr>
            </a:br>
            <a:r>
              <a:rPr lang="en-US" sz="2800" b="0" dirty="0" smtClean="0">
                <a:latin typeface="Arial Black" pitchFamily="34" charset="0"/>
              </a:rPr>
              <a:t>Scientific Collaborations</a:t>
            </a:r>
            <a:br>
              <a:rPr lang="en-US" sz="2800" b="0" dirty="0" smtClean="0">
                <a:latin typeface="Arial Black" pitchFamily="34" charset="0"/>
              </a:rPr>
            </a:br>
            <a:r>
              <a:rPr lang="en-US" sz="2800" b="0" dirty="0" smtClean="0">
                <a:latin typeface="Arial Black" pitchFamily="34" charset="0"/>
              </a:rPr>
              <a:t/>
            </a:r>
            <a:br>
              <a:rPr lang="en-US" sz="2800" b="0" dirty="0" smtClean="0">
                <a:latin typeface="Arial Black" pitchFamily="34" charset="0"/>
              </a:rPr>
            </a:br>
            <a:r>
              <a:rPr lang="en-US" sz="2800" b="0" dirty="0" smtClean="0">
                <a:latin typeface="Arial Black" pitchFamily="34" charset="0"/>
              </a:rPr>
              <a:t> at Extreme-Scale</a:t>
            </a:r>
            <a:br>
              <a:rPr lang="en-US" sz="2800" b="0" dirty="0" smtClean="0">
                <a:latin typeface="Arial Black" pitchFamily="34" charset="0"/>
              </a:rPr>
            </a:br>
            <a:r>
              <a:rPr lang="en-US" sz="2800" b="0" dirty="0" smtClean="0">
                <a:latin typeface="Arial Black" pitchFamily="34" charset="0"/>
              </a:rPr>
              <a:t/>
            </a:r>
            <a:br>
              <a:rPr lang="en-US" sz="2800" b="0" dirty="0" smtClean="0">
                <a:latin typeface="Arial Black" pitchFamily="34" charset="0"/>
              </a:rPr>
            </a:br>
            <a:r>
              <a:rPr lang="en-US" sz="2800" b="0" dirty="0" smtClean="0">
                <a:latin typeface="Arial Black" pitchFamily="34" charset="0"/>
              </a:rPr>
              <a:t>-- 10-year Horizon --</a:t>
            </a:r>
            <a:br>
              <a:rPr lang="en-US" sz="2800" b="0" dirty="0" smtClean="0">
                <a:latin typeface="Arial Black" pitchFamily="34" charset="0"/>
              </a:rPr>
            </a:br>
            <a:r>
              <a:rPr lang="en-US" sz="2400" b="0" dirty="0" smtClean="0">
                <a:latin typeface="Arial Black" pitchFamily="34" charset="0"/>
              </a:rPr>
              <a:t/>
            </a:r>
            <a:br>
              <a:rPr lang="en-US" sz="2400" b="0" dirty="0" smtClean="0">
                <a:latin typeface="Arial Black" pitchFamily="34" charset="0"/>
              </a:rPr>
            </a:br>
            <a:endParaRPr lang="en-US" sz="2400" b="0" dirty="0" smtClean="0">
              <a:latin typeface="Arial Black" pitchFamily="34" charset="0"/>
            </a:endParaRPr>
          </a:p>
        </p:txBody>
      </p:sp>
      <p:sp>
        <p:nvSpPr>
          <p:cNvPr id="4" name="TextBox 3"/>
          <p:cNvSpPr txBox="1"/>
          <p:nvPr/>
        </p:nvSpPr>
        <p:spPr>
          <a:xfrm>
            <a:off x="6324600" y="5675293"/>
            <a:ext cx="2362200" cy="954107"/>
          </a:xfrm>
          <a:prstGeom prst="rect">
            <a:avLst/>
          </a:prstGeom>
          <a:noFill/>
        </p:spPr>
        <p:txBody>
          <a:bodyPr wrap="square" rtlCol="0">
            <a:spAutoFit/>
          </a:bodyPr>
          <a:lstStyle/>
          <a:p>
            <a:pPr algn="r"/>
            <a:r>
              <a:rPr lang="en-US" sz="1400" b="1" dirty="0" smtClean="0"/>
              <a:t>Walt Polansky</a:t>
            </a:r>
          </a:p>
          <a:p>
            <a:pPr algn="r"/>
            <a:r>
              <a:rPr lang="en-US" sz="1400" b="1" dirty="0" smtClean="0"/>
              <a:t>Advanced Scientific Computing Research, Office of Science</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E016162-A5B9-4EC8-A443-571412D8EC95}" type="slidenum">
              <a:rPr lang="en-US"/>
              <a:pPr/>
              <a:t>10</a:t>
            </a:fld>
            <a:endParaRPr lang="en-US"/>
          </a:p>
        </p:txBody>
      </p:sp>
      <p:sp>
        <p:nvSpPr>
          <p:cNvPr id="5122" name="Rectangle 2"/>
          <p:cNvSpPr>
            <a:spLocks noChangeArrowheads="1"/>
          </p:cNvSpPr>
          <p:nvPr/>
        </p:nvSpPr>
        <p:spPr bwMode="auto">
          <a:xfrm>
            <a:off x="1524000" y="0"/>
            <a:ext cx="7620000" cy="944562"/>
          </a:xfrm>
          <a:prstGeom prst="rect">
            <a:avLst/>
          </a:prstGeom>
          <a:noFill/>
          <a:ln w="9525">
            <a:noFill/>
            <a:miter lim="800000"/>
            <a:headEnd/>
            <a:tailEnd/>
          </a:ln>
          <a:effectLst/>
        </p:spPr>
        <p:txBody>
          <a:bodyPr anchor="ctr"/>
          <a:lstStyle/>
          <a:p>
            <a:pPr algn="ctr"/>
            <a:r>
              <a:rPr lang="en-US" sz="3600" dirty="0" smtClean="0">
                <a:solidFill>
                  <a:schemeClr val="tx1"/>
                </a:solidFill>
                <a:latin typeface="Arial Black" pitchFamily="34" charset="0"/>
                <a:sym typeface="Lucida Grande" charset="0"/>
              </a:rPr>
              <a:t>Theory </a:t>
            </a:r>
            <a:r>
              <a:rPr lang="en-US" sz="3600" dirty="0">
                <a:solidFill>
                  <a:schemeClr val="tx1"/>
                </a:solidFill>
                <a:latin typeface="Arial Black" pitchFamily="34" charset="0"/>
                <a:sym typeface="Lucida Grande" charset="0"/>
              </a:rPr>
              <a:t>&amp; </a:t>
            </a:r>
            <a:r>
              <a:rPr lang="en-US" sz="3600" dirty="0" smtClean="0">
                <a:solidFill>
                  <a:schemeClr val="tx1"/>
                </a:solidFill>
                <a:latin typeface="Arial Black" pitchFamily="34" charset="0"/>
                <a:sym typeface="Lucida Grande" charset="0"/>
              </a:rPr>
              <a:t>Algorithms</a:t>
            </a:r>
            <a:endParaRPr lang="en-US" sz="3600" dirty="0">
              <a:solidFill>
                <a:schemeClr val="tx1"/>
              </a:solidFill>
              <a:latin typeface="Arial Black" pitchFamily="34" charset="0"/>
              <a:sym typeface="Lucida Grande" charset="0"/>
            </a:endParaRPr>
          </a:p>
        </p:txBody>
      </p:sp>
      <p:sp>
        <p:nvSpPr>
          <p:cNvPr id="5123" name="Rectangle 3"/>
          <p:cNvSpPr>
            <a:spLocks noChangeArrowheads="1"/>
          </p:cNvSpPr>
          <p:nvPr/>
        </p:nvSpPr>
        <p:spPr bwMode="auto">
          <a:xfrm>
            <a:off x="381000" y="1295400"/>
            <a:ext cx="8305800" cy="5410200"/>
          </a:xfrm>
          <a:prstGeom prst="rect">
            <a:avLst/>
          </a:prstGeom>
          <a:noFill/>
          <a:ln w="9525">
            <a:noFill/>
            <a:miter lim="800000"/>
            <a:headEnd/>
            <a:tailEnd/>
          </a:ln>
          <a:effectLst/>
        </p:spPr>
        <p:txBody>
          <a:bodyPr/>
          <a:lstStyle/>
          <a:p>
            <a:pPr marL="342900" indent="-342900" algn="l">
              <a:lnSpc>
                <a:spcPct val="80000"/>
              </a:lnSpc>
              <a:spcBef>
                <a:spcPts val="800"/>
              </a:spcBef>
              <a:buClr>
                <a:srgbClr val="000000"/>
              </a:buClr>
              <a:buSzPct val="100000"/>
              <a:buFont typeface="Arial" charset="0"/>
              <a:buChar char="•"/>
            </a:pPr>
            <a:r>
              <a:rPr lang="en-US" sz="2000" b="1" dirty="0">
                <a:solidFill>
                  <a:schemeClr val="tx1"/>
                </a:solidFill>
                <a:cs typeface="Arial" pitchFamily="34" charset="0"/>
                <a:sym typeface="Lucida Grande" charset="0"/>
              </a:rPr>
              <a:t>Sustained support for interdisciplinary team consisting of domain scientists (theory and experiment), applied mathematicians, computer scientists working together to meet the theory/algorithm challenges for facilities’ data</a:t>
            </a:r>
          </a:p>
          <a:p>
            <a:pPr marL="742950" lvl="1" indent="-285750" algn="l">
              <a:lnSpc>
                <a:spcPct val="80000"/>
              </a:lnSpc>
              <a:spcBef>
                <a:spcPts val="700"/>
              </a:spcBef>
              <a:buClr>
                <a:srgbClr val="000000"/>
              </a:buClr>
              <a:buSzPct val="100000"/>
              <a:buFont typeface="Arial" charset="0"/>
              <a:buChar char="–"/>
            </a:pPr>
            <a:r>
              <a:rPr lang="en-US" sz="2000" b="1" dirty="0">
                <a:solidFill>
                  <a:schemeClr val="tx1"/>
                </a:solidFill>
                <a:cs typeface="Arial" pitchFamily="34" charset="0"/>
                <a:sym typeface="Lucida Grande" charset="0"/>
              </a:rPr>
              <a:t>Pilot studies </a:t>
            </a:r>
          </a:p>
          <a:p>
            <a:pPr marL="742950" lvl="1" indent="-285750" algn="l">
              <a:lnSpc>
                <a:spcPct val="80000"/>
              </a:lnSpc>
              <a:spcBef>
                <a:spcPts val="700"/>
              </a:spcBef>
              <a:buClr>
                <a:srgbClr val="000000"/>
              </a:buClr>
              <a:buSzPct val="100000"/>
              <a:buFont typeface="Arial" charset="0"/>
              <a:buChar char="–"/>
            </a:pPr>
            <a:r>
              <a:rPr lang="en-US" sz="2000" b="1" dirty="0">
                <a:solidFill>
                  <a:schemeClr val="tx1"/>
                </a:solidFill>
                <a:cs typeface="Arial" pitchFamily="34" charset="0"/>
                <a:sym typeface="Lucida Grande" charset="0"/>
              </a:rPr>
              <a:t>One team for each end station/facility</a:t>
            </a:r>
          </a:p>
          <a:p>
            <a:pPr marL="342900" indent="-342900" algn="l">
              <a:lnSpc>
                <a:spcPct val="80000"/>
              </a:lnSpc>
              <a:spcBef>
                <a:spcPts val="800"/>
              </a:spcBef>
              <a:buClr>
                <a:srgbClr val="000000"/>
              </a:buClr>
              <a:buSzPct val="100000"/>
              <a:buFont typeface="Arial" charset="0"/>
              <a:buChar char="•"/>
            </a:pPr>
            <a:r>
              <a:rPr lang="en-US" sz="2000" b="1" dirty="0">
                <a:solidFill>
                  <a:schemeClr val="tx1"/>
                </a:solidFill>
                <a:cs typeface="Arial" pitchFamily="34" charset="0"/>
                <a:sym typeface="Lucida Grande" charset="0"/>
              </a:rPr>
              <a:t>Inverse problems and solution algorithms (near term 1-3 years), but there is a need for long term R&amp;D</a:t>
            </a:r>
          </a:p>
          <a:p>
            <a:pPr marL="342900" indent="-342900" algn="l">
              <a:lnSpc>
                <a:spcPct val="80000"/>
              </a:lnSpc>
              <a:spcBef>
                <a:spcPts val="800"/>
              </a:spcBef>
              <a:buClr>
                <a:srgbClr val="000000"/>
              </a:buClr>
              <a:buSzPct val="100000"/>
              <a:buFont typeface="Arial" charset="0"/>
              <a:buChar char="•"/>
            </a:pPr>
            <a:r>
              <a:rPr lang="en-US" sz="2000" b="1" dirty="0">
                <a:solidFill>
                  <a:schemeClr val="tx1"/>
                </a:solidFill>
                <a:cs typeface="Arial" pitchFamily="34" charset="0"/>
                <a:sym typeface="Lucida Grande" charset="0"/>
              </a:rPr>
              <a:t>Feature extraction, image analysis (near term 1-3 years), include model based constraint (longer term)</a:t>
            </a:r>
          </a:p>
          <a:p>
            <a:pPr marL="342900" indent="-342900" algn="l">
              <a:lnSpc>
                <a:spcPct val="80000"/>
              </a:lnSpc>
              <a:spcBef>
                <a:spcPts val="800"/>
              </a:spcBef>
              <a:buClr>
                <a:srgbClr val="000000"/>
              </a:buClr>
              <a:buSzPct val="100000"/>
              <a:buFont typeface="Arial" charset="0"/>
              <a:buChar char="•"/>
            </a:pPr>
            <a:r>
              <a:rPr lang="en-US" sz="2000" b="1" dirty="0">
                <a:solidFill>
                  <a:schemeClr val="tx1"/>
                </a:solidFill>
                <a:cs typeface="Arial" pitchFamily="34" charset="0"/>
                <a:sym typeface="Lucida Grande" charset="0"/>
              </a:rPr>
              <a:t>Combine multiple data sources and imaging techniques to provide more reliable solutions (mid-term 5 years)</a:t>
            </a:r>
          </a:p>
          <a:p>
            <a:pPr marL="342900" indent="-342900" algn="l">
              <a:lnSpc>
                <a:spcPct val="80000"/>
              </a:lnSpc>
              <a:spcBef>
                <a:spcPts val="800"/>
              </a:spcBef>
              <a:buClr>
                <a:srgbClr val="000000"/>
              </a:buClr>
              <a:buSzPct val="100000"/>
              <a:buFont typeface="Arial" charset="0"/>
              <a:buChar char="•"/>
            </a:pPr>
            <a:r>
              <a:rPr lang="en-US" sz="2000" b="1" dirty="0" err="1">
                <a:solidFill>
                  <a:schemeClr val="tx1"/>
                </a:solidFill>
                <a:cs typeface="Arial" pitchFamily="34" charset="0"/>
                <a:sym typeface="Lucida Grande" charset="0"/>
              </a:rPr>
              <a:t>Ab</a:t>
            </a:r>
            <a:r>
              <a:rPr lang="en-US" sz="2000" b="1" dirty="0">
                <a:solidFill>
                  <a:schemeClr val="tx1"/>
                </a:solidFill>
                <a:cs typeface="Arial" pitchFamily="34" charset="0"/>
                <a:sym typeface="Lucida Grande" charset="0"/>
              </a:rPr>
              <a:t> initio theory guided experiments for data triage/reduction (long term 5-10 years)</a:t>
            </a:r>
          </a:p>
          <a:p>
            <a:pPr marL="342900" indent="-342900" algn="l">
              <a:lnSpc>
                <a:spcPct val="80000"/>
              </a:lnSpc>
              <a:spcBef>
                <a:spcPts val="800"/>
              </a:spcBef>
              <a:buClr>
                <a:srgbClr val="000000"/>
              </a:buClr>
              <a:buSzPct val="100000"/>
              <a:buFont typeface="Arial" charset="0"/>
              <a:buChar char="•"/>
            </a:pPr>
            <a:r>
              <a:rPr lang="en-US" sz="2000" b="1" dirty="0">
                <a:solidFill>
                  <a:schemeClr val="tx1"/>
                </a:solidFill>
                <a:cs typeface="Arial" pitchFamily="34" charset="0"/>
                <a:sym typeface="Lucida Grande" charset="0"/>
              </a:rPr>
              <a:t>Computational </a:t>
            </a:r>
            <a:r>
              <a:rPr lang="en-US" sz="2000" b="1" dirty="0" err="1">
                <a:solidFill>
                  <a:schemeClr val="tx1"/>
                </a:solidFill>
                <a:cs typeface="Arial" pitchFamily="34" charset="0"/>
                <a:sym typeface="Lucida Grande" charset="0"/>
              </a:rPr>
              <a:t>endstation</a:t>
            </a:r>
            <a:r>
              <a:rPr lang="en-US" sz="2000" b="1" dirty="0">
                <a:solidFill>
                  <a:schemeClr val="tx1"/>
                </a:solidFill>
                <a:cs typeface="Arial" pitchFamily="34" charset="0"/>
                <a:sym typeface="Lucida Grande" charset="0"/>
              </a:rPr>
              <a:t> that couples virtual and real experiments (long term 5-10 years)</a:t>
            </a:r>
          </a:p>
        </p:txBody>
      </p:sp>
      <p:sp>
        <p:nvSpPr>
          <p:cNvPr id="5" name="TextBox 4"/>
          <p:cNvSpPr txBox="1"/>
          <p:nvPr/>
        </p:nvSpPr>
        <p:spPr>
          <a:xfrm>
            <a:off x="0" y="6400800"/>
            <a:ext cx="9144000" cy="307777"/>
          </a:xfrm>
          <a:prstGeom prst="rect">
            <a:avLst/>
          </a:prstGeom>
          <a:noFill/>
        </p:spPr>
        <p:txBody>
          <a:bodyPr wrap="square" rtlCol="0">
            <a:spAutoFit/>
          </a:bodyPr>
          <a:lstStyle/>
          <a:p>
            <a:pPr algn="ctr"/>
            <a:r>
              <a:rPr lang="en-US" sz="1400" b="1" dirty="0" smtClean="0"/>
              <a:t>ASCR-BES Data Workshop Preliminary Findings</a:t>
            </a:r>
            <a:endParaRPr lang="en-US" sz="14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52600" y="162486"/>
            <a:ext cx="7391400" cy="722779"/>
          </a:xfrm>
        </p:spPr>
        <p:txBody>
          <a:bodyPr/>
          <a:lstStyle/>
          <a:p>
            <a:r>
              <a:rPr lang="en-US" sz="2400" dirty="0" smtClean="0">
                <a:latin typeface="Arial Black" pitchFamily="34" charset="0"/>
              </a:rPr>
              <a:t>Enabling </a:t>
            </a:r>
            <a:r>
              <a:rPr lang="en-US" sz="2400" dirty="0">
                <a:latin typeface="Arial Black" pitchFamily="34" charset="0"/>
              </a:rPr>
              <a:t>Transformative Science</a:t>
            </a:r>
          </a:p>
        </p:txBody>
      </p:sp>
      <p:sp>
        <p:nvSpPr>
          <p:cNvPr id="6147" name="Rectangle 3"/>
          <p:cNvSpPr>
            <a:spLocks noGrp="1" noChangeArrowheads="1"/>
          </p:cNvSpPr>
          <p:nvPr>
            <p:ph type="body" idx="1"/>
          </p:nvPr>
        </p:nvSpPr>
        <p:spPr>
          <a:xfrm>
            <a:off x="152400" y="1447800"/>
            <a:ext cx="8839200" cy="4724400"/>
          </a:xfrm>
        </p:spPr>
        <p:txBody>
          <a:bodyPr/>
          <a:lstStyle/>
          <a:p>
            <a:pPr>
              <a:lnSpc>
                <a:spcPct val="90000"/>
              </a:lnSpc>
              <a:buFontTx/>
              <a:buNone/>
            </a:pPr>
            <a:r>
              <a:rPr lang="en-US" sz="2800" dirty="0" smtClean="0">
                <a:latin typeface="Arial" pitchFamily="34" charset="0"/>
                <a:cs typeface="Arial" pitchFamily="34" charset="0"/>
              </a:rPr>
              <a:t>  </a:t>
            </a:r>
            <a:r>
              <a:rPr lang="en-US" sz="2400" dirty="0" smtClean="0">
                <a:latin typeface="Arial" pitchFamily="34" charset="0"/>
                <a:cs typeface="Arial" pitchFamily="34" charset="0"/>
              </a:rPr>
              <a:t>Detector </a:t>
            </a:r>
            <a:r>
              <a:rPr lang="en-US" sz="2400" dirty="0">
                <a:latin typeface="Arial" pitchFamily="34" charset="0"/>
                <a:cs typeface="Arial" pitchFamily="34" charset="0"/>
              </a:rPr>
              <a:t>and source advancements will enable transformative science within BES facilities. Current systems are producing a tremendous amount of data. Future systems will overwhelm current analysis pipelines.</a:t>
            </a:r>
          </a:p>
          <a:p>
            <a:pPr>
              <a:lnSpc>
                <a:spcPct val="90000"/>
              </a:lnSpc>
              <a:buFontTx/>
              <a:buNone/>
            </a:pPr>
            <a:endParaRPr lang="en-US" sz="2400" dirty="0" smtClean="0">
              <a:latin typeface="Arial" pitchFamily="34" charset="0"/>
              <a:cs typeface="Arial" pitchFamily="34" charset="0"/>
            </a:endParaRPr>
          </a:p>
          <a:p>
            <a:pPr>
              <a:lnSpc>
                <a:spcPct val="90000"/>
              </a:lnSpc>
              <a:buFontTx/>
              <a:buNone/>
            </a:pPr>
            <a:endParaRPr lang="en-US" sz="2400" dirty="0">
              <a:latin typeface="Arial" pitchFamily="34" charset="0"/>
              <a:cs typeface="Arial" pitchFamily="34" charset="0"/>
            </a:endParaRPr>
          </a:p>
          <a:p>
            <a:pPr lvl="1">
              <a:lnSpc>
                <a:spcPct val="90000"/>
              </a:lnSpc>
            </a:pPr>
            <a:r>
              <a:rPr lang="en-US" sz="2000" b="1" dirty="0">
                <a:latin typeface="Arial" pitchFamily="34" charset="0"/>
                <a:cs typeface="Arial" pitchFamily="34" charset="0"/>
              </a:rPr>
              <a:t>Integrate theory and analysis components seamlessly within experimental workflow. </a:t>
            </a:r>
          </a:p>
          <a:p>
            <a:pPr lvl="1">
              <a:lnSpc>
                <a:spcPct val="90000"/>
              </a:lnSpc>
            </a:pPr>
            <a:r>
              <a:rPr lang="en-US" sz="2000" b="1" dirty="0">
                <a:latin typeface="Arial" pitchFamily="34" charset="0"/>
                <a:cs typeface="Arial" pitchFamily="34" charset="0"/>
              </a:rPr>
              <a:t>Move analysis to closer to experiment. </a:t>
            </a:r>
          </a:p>
          <a:p>
            <a:pPr lvl="1">
              <a:lnSpc>
                <a:spcPct val="90000"/>
              </a:lnSpc>
            </a:pPr>
            <a:r>
              <a:rPr lang="en-US" sz="2000" b="1" dirty="0">
                <a:latin typeface="Arial" pitchFamily="34" charset="0"/>
                <a:cs typeface="Arial" pitchFamily="34" charset="0"/>
              </a:rPr>
              <a:t>Match data management access and capabilities with advancements in detectors &amp; sources. </a:t>
            </a:r>
          </a:p>
          <a:p>
            <a:pPr>
              <a:lnSpc>
                <a:spcPct val="90000"/>
              </a:lnSpc>
              <a:buNone/>
            </a:pPr>
            <a:endParaRPr lang="en-US" sz="2800" dirty="0"/>
          </a:p>
        </p:txBody>
      </p:sp>
      <p:sp>
        <p:nvSpPr>
          <p:cNvPr id="4" name="TextBox 3"/>
          <p:cNvSpPr txBox="1"/>
          <p:nvPr/>
        </p:nvSpPr>
        <p:spPr>
          <a:xfrm>
            <a:off x="0" y="6400800"/>
            <a:ext cx="9144000" cy="307777"/>
          </a:xfrm>
          <a:prstGeom prst="rect">
            <a:avLst/>
          </a:prstGeom>
          <a:noFill/>
        </p:spPr>
        <p:txBody>
          <a:bodyPr wrap="square" rtlCol="0">
            <a:spAutoFit/>
          </a:bodyPr>
          <a:lstStyle/>
          <a:p>
            <a:pPr algn="ctr"/>
            <a:r>
              <a:rPr lang="en-US" sz="1400" b="1" dirty="0" smtClean="0"/>
              <a:t>ASCR-BES Data Workshop Preliminary </a:t>
            </a:r>
            <a:r>
              <a:rPr lang="en-US" sz="1400" b="1" dirty="0" smtClean="0"/>
              <a:t>Findings</a:t>
            </a:r>
            <a:endParaRPr 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1066800"/>
            <a:ext cx="5715000" cy="1143000"/>
          </a:xfrm>
        </p:spPr>
        <p:txBody>
          <a:bodyPr/>
          <a:lstStyle/>
          <a:p>
            <a:r>
              <a:rPr lang="en-US" sz="2400" dirty="0" smtClean="0">
                <a:effectLst/>
                <a:latin typeface="Arial Black" pitchFamily="34" charset="0"/>
                <a:cs typeface="Arial" pitchFamily="34" charset="0"/>
              </a:rPr>
              <a:t>… components seamlessly </a:t>
            </a:r>
            <a:r>
              <a:rPr lang="en-US" sz="2400" dirty="0">
                <a:effectLst/>
                <a:latin typeface="Arial Black" pitchFamily="34" charset="0"/>
                <a:cs typeface="Arial" pitchFamily="34" charset="0"/>
              </a:rPr>
              <a:t>within experimental workflow.</a:t>
            </a:r>
            <a:r>
              <a:rPr lang="en-US" sz="2400" dirty="0">
                <a:latin typeface="Arial Black" pitchFamily="34" charset="0"/>
                <a:cs typeface="Arial" pitchFamily="34" charset="0"/>
              </a:rPr>
              <a:t> </a:t>
            </a:r>
          </a:p>
        </p:txBody>
      </p:sp>
      <p:sp>
        <p:nvSpPr>
          <p:cNvPr id="7171" name="Rectangle 3"/>
          <p:cNvSpPr>
            <a:spLocks noGrp="1" noChangeArrowheads="1"/>
          </p:cNvSpPr>
          <p:nvPr>
            <p:ph type="body" idx="1"/>
          </p:nvPr>
        </p:nvSpPr>
        <p:spPr>
          <a:xfrm>
            <a:off x="304800" y="2590800"/>
            <a:ext cx="8839200" cy="4724400"/>
          </a:xfrm>
        </p:spPr>
        <p:txBody>
          <a:bodyPr/>
          <a:lstStyle/>
          <a:p>
            <a:pPr>
              <a:lnSpc>
                <a:spcPct val="90000"/>
              </a:lnSpc>
            </a:pPr>
            <a:r>
              <a:rPr lang="en-US" sz="2400" dirty="0">
                <a:latin typeface="Arial" pitchFamily="34" charset="0"/>
                <a:cs typeface="Arial" pitchFamily="34" charset="0"/>
              </a:rPr>
              <a:t>Coupled simulation and experiment</a:t>
            </a:r>
          </a:p>
          <a:p>
            <a:pPr>
              <a:lnSpc>
                <a:spcPct val="90000"/>
              </a:lnSpc>
            </a:pPr>
            <a:r>
              <a:rPr lang="en-US" sz="2400" dirty="0">
                <a:latin typeface="Arial" pitchFamily="34" charset="0"/>
                <a:cs typeface="Arial" pitchFamily="34" charset="0"/>
              </a:rPr>
              <a:t>Theory guidance for experimental design</a:t>
            </a:r>
          </a:p>
          <a:p>
            <a:pPr>
              <a:lnSpc>
                <a:spcPct val="90000"/>
              </a:lnSpc>
            </a:pPr>
            <a:r>
              <a:rPr lang="en-US" sz="2400" dirty="0">
                <a:latin typeface="Arial" pitchFamily="34" charset="0"/>
                <a:cs typeface="Arial" pitchFamily="34" charset="0"/>
              </a:rPr>
              <a:t>Analysis feedback to steer experiment</a:t>
            </a:r>
          </a:p>
          <a:p>
            <a:pPr>
              <a:lnSpc>
                <a:spcPct val="90000"/>
              </a:lnSpc>
            </a:pPr>
            <a:r>
              <a:rPr lang="en-US" sz="2400" dirty="0">
                <a:latin typeface="Arial" pitchFamily="34" charset="0"/>
                <a:cs typeface="Arial" pitchFamily="34" charset="0"/>
              </a:rPr>
              <a:t>Common data formats</a:t>
            </a:r>
          </a:p>
          <a:p>
            <a:pPr>
              <a:lnSpc>
                <a:spcPct val="90000"/>
              </a:lnSpc>
            </a:pPr>
            <a:r>
              <a:rPr lang="en-US" sz="2400" dirty="0">
                <a:latin typeface="Arial" pitchFamily="34" charset="0"/>
                <a:cs typeface="Arial" pitchFamily="34" charset="0"/>
              </a:rPr>
              <a:t>Common community toolsets for analysis and workflow</a:t>
            </a:r>
          </a:p>
          <a:p>
            <a:pPr>
              <a:lnSpc>
                <a:spcPct val="90000"/>
              </a:lnSpc>
            </a:pPr>
            <a:r>
              <a:rPr lang="en-US" sz="2400" dirty="0">
                <a:latin typeface="Arial" pitchFamily="34" charset="0"/>
                <a:cs typeface="Arial" pitchFamily="34" charset="0"/>
              </a:rPr>
              <a:t>Apply ASCR’s investment in visualization and analysis tools (invest in adaptation specific to experiments)</a:t>
            </a:r>
          </a:p>
        </p:txBody>
      </p:sp>
      <p:sp>
        <p:nvSpPr>
          <p:cNvPr id="4" name="TextBox 3"/>
          <p:cNvSpPr txBox="1"/>
          <p:nvPr/>
        </p:nvSpPr>
        <p:spPr>
          <a:xfrm>
            <a:off x="0" y="6400800"/>
            <a:ext cx="9144000" cy="307777"/>
          </a:xfrm>
          <a:prstGeom prst="rect">
            <a:avLst/>
          </a:prstGeom>
          <a:noFill/>
        </p:spPr>
        <p:txBody>
          <a:bodyPr wrap="square" rtlCol="0">
            <a:spAutoFit/>
          </a:bodyPr>
          <a:lstStyle/>
          <a:p>
            <a:pPr algn="ctr"/>
            <a:r>
              <a:rPr lang="en-US" sz="1400" b="1" dirty="0" smtClean="0"/>
              <a:t>ASCR-BES Data Workshop Preliminary </a:t>
            </a:r>
            <a:r>
              <a:rPr lang="en-US" sz="1400" b="1" dirty="0" smtClean="0"/>
              <a:t>Findings</a:t>
            </a:r>
            <a:endParaRPr lang="en-US" sz="1400" b="1" dirty="0"/>
          </a:p>
        </p:txBody>
      </p:sp>
      <p:sp>
        <p:nvSpPr>
          <p:cNvPr id="5" name="Rectangle 2"/>
          <p:cNvSpPr txBox="1">
            <a:spLocks noChangeArrowheads="1"/>
          </p:cNvSpPr>
          <p:nvPr/>
        </p:nvSpPr>
        <p:spPr bwMode="auto">
          <a:xfrm>
            <a:off x="1905000" y="0"/>
            <a:ext cx="7239000" cy="990600"/>
          </a:xfrm>
          <a:prstGeom prst="rect">
            <a:avLst/>
          </a:prstGeom>
          <a:noFill/>
          <a:ln w="9525">
            <a:noFill/>
            <a:miter lim="800000"/>
            <a:headEnd/>
            <a:tailEnd/>
          </a:ln>
          <a:effectLst/>
        </p:spPr>
        <p:txBody>
          <a:bodyPr vert="horz" wrap="square" lIns="91354" tIns="45678" rIns="91354" bIns="45678" numCol="1" anchor="ctr" anchorCtr="0" compatLnSpc="1">
            <a:prstTxWarp prst="textNoShape">
              <a:avLst/>
            </a:prstTxWarp>
          </a:bodyPr>
          <a:lstStyle/>
          <a:p>
            <a:pPr marL="0" marR="0" lvl="0" indent="0" algn="ctr" defTabSz="911546"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Arial Black" pitchFamily="34" charset="0"/>
                <a:ea typeface="+mj-ea"/>
                <a:cs typeface="+mj-cs"/>
              </a:rPr>
              <a:t>Integrate theory and analysis… </a:t>
            </a: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0"/>
            <a:ext cx="7848600" cy="1143000"/>
          </a:xfrm>
        </p:spPr>
        <p:txBody>
          <a:bodyPr/>
          <a:lstStyle/>
          <a:p>
            <a:r>
              <a:rPr lang="en-US" sz="2400" dirty="0">
                <a:effectLst/>
                <a:latin typeface="Arial Black" pitchFamily="34" charset="0"/>
              </a:rPr>
              <a:t>Move analysis to closer to </a:t>
            </a:r>
            <a:r>
              <a:rPr lang="en-US" sz="2400" dirty="0" smtClean="0">
                <a:effectLst/>
                <a:latin typeface="Arial Black" pitchFamily="34" charset="0"/>
              </a:rPr>
              <a:t>experiment </a:t>
            </a:r>
            <a:endParaRPr lang="en-US" sz="2400" dirty="0">
              <a:effectLst/>
              <a:latin typeface="Arial Black" pitchFamily="34" charset="0"/>
            </a:endParaRPr>
          </a:p>
        </p:txBody>
      </p:sp>
      <p:sp>
        <p:nvSpPr>
          <p:cNvPr id="8195" name="Rectangle 3"/>
          <p:cNvSpPr>
            <a:spLocks noGrp="1" noChangeArrowheads="1"/>
          </p:cNvSpPr>
          <p:nvPr>
            <p:ph type="body" idx="1"/>
          </p:nvPr>
        </p:nvSpPr>
        <p:spPr>
          <a:xfrm>
            <a:off x="685800" y="1905000"/>
            <a:ext cx="8305800" cy="3886200"/>
          </a:xfrm>
        </p:spPr>
        <p:txBody>
          <a:bodyPr/>
          <a:lstStyle/>
          <a:p>
            <a:pPr>
              <a:lnSpc>
                <a:spcPct val="90000"/>
              </a:lnSpc>
            </a:pPr>
            <a:r>
              <a:rPr lang="en-US" sz="2400" dirty="0">
                <a:latin typeface="Arial" pitchFamily="34" charset="0"/>
                <a:cs typeface="Arial" pitchFamily="34" charset="0"/>
              </a:rPr>
              <a:t>Real-time (in-situ), streaming analysis at </a:t>
            </a:r>
            <a:r>
              <a:rPr lang="en-US" sz="2400" dirty="0" err="1" smtClean="0">
                <a:latin typeface="Arial" pitchFamily="34" charset="0"/>
                <a:cs typeface="Arial" pitchFamily="34" charset="0"/>
              </a:rPr>
              <a:t>beamline</a:t>
            </a:r>
            <a:r>
              <a:rPr lang="en-US" sz="2400" dirty="0">
                <a:latin typeface="Arial" pitchFamily="34" charset="0"/>
                <a:cs typeface="Arial" pitchFamily="34" charset="0"/>
              </a:rPr>
              <a:t>.</a:t>
            </a:r>
          </a:p>
          <a:p>
            <a:pPr>
              <a:lnSpc>
                <a:spcPct val="90000"/>
              </a:lnSpc>
            </a:pPr>
            <a:r>
              <a:rPr lang="en-US" sz="2400" dirty="0">
                <a:latin typeface="Arial" pitchFamily="34" charset="0"/>
                <a:cs typeface="Arial" pitchFamily="34" charset="0"/>
              </a:rPr>
              <a:t>Local data reduction capabilities</a:t>
            </a:r>
          </a:p>
          <a:p>
            <a:pPr lvl="1">
              <a:lnSpc>
                <a:spcPct val="90000"/>
              </a:lnSpc>
            </a:pPr>
            <a:r>
              <a:rPr lang="en-US" sz="2400" b="1" dirty="0">
                <a:latin typeface="Arial" pitchFamily="34" charset="0"/>
                <a:cs typeface="Arial" pitchFamily="34" charset="0"/>
              </a:rPr>
              <a:t>0 suppression</a:t>
            </a:r>
          </a:p>
          <a:p>
            <a:pPr lvl="1">
              <a:lnSpc>
                <a:spcPct val="90000"/>
              </a:lnSpc>
            </a:pPr>
            <a:r>
              <a:rPr lang="en-US" sz="2400" b="1" dirty="0">
                <a:latin typeface="Arial" pitchFamily="34" charset="0"/>
                <a:cs typeface="Arial" pitchFamily="34" charset="0"/>
              </a:rPr>
              <a:t>Hierarchical filtering</a:t>
            </a:r>
          </a:p>
          <a:p>
            <a:pPr lvl="1">
              <a:lnSpc>
                <a:spcPct val="90000"/>
              </a:lnSpc>
            </a:pPr>
            <a:r>
              <a:rPr lang="en-US" sz="2400" b="1" dirty="0">
                <a:latin typeface="Arial" pitchFamily="34" charset="0"/>
                <a:cs typeface="Arial" pitchFamily="34" charset="0"/>
              </a:rPr>
              <a:t>Baseline and background subtraction</a:t>
            </a:r>
          </a:p>
          <a:p>
            <a:pPr>
              <a:lnSpc>
                <a:spcPct val="90000"/>
              </a:lnSpc>
            </a:pPr>
            <a:r>
              <a:rPr lang="en-US" sz="2400" dirty="0">
                <a:latin typeface="Arial" pitchFamily="34" charset="0"/>
                <a:cs typeface="Arial" pitchFamily="34" charset="0"/>
              </a:rPr>
              <a:t>Live visualization of experiment</a:t>
            </a:r>
          </a:p>
          <a:p>
            <a:pPr>
              <a:lnSpc>
                <a:spcPct val="90000"/>
              </a:lnSpc>
            </a:pPr>
            <a:r>
              <a:rPr lang="en-US" sz="2400" dirty="0">
                <a:latin typeface="Arial" pitchFamily="34" charset="0"/>
                <a:cs typeface="Arial" pitchFamily="34" charset="0"/>
              </a:rPr>
              <a:t>Improve the efficiency of the experiment</a:t>
            </a:r>
          </a:p>
          <a:p>
            <a:pPr>
              <a:lnSpc>
                <a:spcPct val="90000"/>
              </a:lnSpc>
            </a:pPr>
            <a:r>
              <a:rPr lang="en-US" sz="2400" dirty="0">
                <a:latin typeface="Arial" pitchFamily="34" charset="0"/>
                <a:cs typeface="Arial" pitchFamily="34" charset="0"/>
              </a:rPr>
              <a:t>Increase data-quality </a:t>
            </a:r>
          </a:p>
          <a:p>
            <a:pPr>
              <a:lnSpc>
                <a:spcPct val="90000"/>
              </a:lnSpc>
            </a:pPr>
            <a:r>
              <a:rPr lang="en-US" sz="2400" dirty="0">
                <a:latin typeface="Arial" pitchFamily="34" charset="0"/>
                <a:cs typeface="Arial" pitchFamily="34" charset="0"/>
              </a:rPr>
              <a:t>Improve off-line analysis</a:t>
            </a:r>
          </a:p>
        </p:txBody>
      </p:sp>
      <p:sp>
        <p:nvSpPr>
          <p:cNvPr id="5" name="Rectangle 4"/>
          <p:cNvSpPr/>
          <p:nvPr/>
        </p:nvSpPr>
        <p:spPr>
          <a:xfrm>
            <a:off x="0" y="6400800"/>
            <a:ext cx="9144000" cy="307777"/>
          </a:xfrm>
          <a:prstGeom prst="rect">
            <a:avLst/>
          </a:prstGeom>
        </p:spPr>
        <p:txBody>
          <a:bodyPr wrap="square">
            <a:spAutoFit/>
          </a:bodyPr>
          <a:lstStyle/>
          <a:p>
            <a:pPr algn="ctr"/>
            <a:r>
              <a:rPr lang="en-US" sz="1400" b="1" dirty="0" smtClean="0"/>
              <a:t>ASCR-BES Data Workshop Preliminary Findings</a:t>
            </a:r>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3600" y="0"/>
            <a:ext cx="6858000" cy="1219200"/>
          </a:xfrm>
        </p:spPr>
        <p:txBody>
          <a:bodyPr/>
          <a:lstStyle/>
          <a:p>
            <a:r>
              <a:rPr lang="en-US" dirty="0">
                <a:effectLst/>
                <a:latin typeface="Arial Black" pitchFamily="34" charset="0"/>
              </a:rPr>
              <a:t>Match data management </a:t>
            </a:r>
            <a:r>
              <a:rPr lang="en-US" dirty="0" smtClean="0">
                <a:effectLst/>
                <a:latin typeface="Arial Black" pitchFamily="34" charset="0"/>
              </a:rPr>
              <a:t>access and capabilities…</a:t>
            </a:r>
            <a:endParaRPr lang="en-US" sz="4000" dirty="0"/>
          </a:p>
        </p:txBody>
      </p:sp>
      <p:sp>
        <p:nvSpPr>
          <p:cNvPr id="9219" name="Rectangle 3"/>
          <p:cNvSpPr>
            <a:spLocks noGrp="1" noChangeArrowheads="1"/>
          </p:cNvSpPr>
          <p:nvPr>
            <p:ph type="body" idx="1"/>
          </p:nvPr>
        </p:nvSpPr>
        <p:spPr>
          <a:xfrm>
            <a:off x="304800" y="2133600"/>
            <a:ext cx="8839200" cy="4038600"/>
          </a:xfrm>
        </p:spPr>
        <p:txBody>
          <a:bodyPr/>
          <a:lstStyle/>
          <a:p>
            <a:pPr>
              <a:lnSpc>
                <a:spcPct val="90000"/>
              </a:lnSpc>
            </a:pPr>
            <a:r>
              <a:rPr lang="en-US" sz="2400" dirty="0">
                <a:latin typeface="Arial" pitchFamily="34" charset="0"/>
                <a:cs typeface="Arial" pitchFamily="34" charset="0"/>
              </a:rPr>
              <a:t>Remove the bottlenecks</a:t>
            </a:r>
          </a:p>
          <a:p>
            <a:pPr>
              <a:lnSpc>
                <a:spcPct val="90000"/>
              </a:lnSpc>
            </a:pPr>
            <a:r>
              <a:rPr lang="en-US" sz="2400" dirty="0">
                <a:latin typeface="Arial" pitchFamily="34" charset="0"/>
                <a:cs typeface="Arial" pitchFamily="34" charset="0"/>
              </a:rPr>
              <a:t>Apply existing data transport and mobility toolsets</a:t>
            </a:r>
          </a:p>
          <a:p>
            <a:pPr>
              <a:lnSpc>
                <a:spcPct val="90000"/>
              </a:lnSpc>
            </a:pPr>
            <a:r>
              <a:rPr lang="en-US" sz="2400" dirty="0">
                <a:latin typeface="Arial" pitchFamily="34" charset="0"/>
                <a:cs typeface="Arial" pitchFamily="34" charset="0"/>
              </a:rPr>
              <a:t>Apply forefront mathematical techniques to more efficiently extract science from the experiment.</a:t>
            </a:r>
          </a:p>
          <a:p>
            <a:pPr>
              <a:lnSpc>
                <a:spcPct val="90000"/>
              </a:lnSpc>
            </a:pPr>
            <a:r>
              <a:rPr lang="en-US" sz="2400" dirty="0">
                <a:latin typeface="Arial" pitchFamily="34" charset="0"/>
                <a:cs typeface="Arial" pitchFamily="34" charset="0"/>
              </a:rPr>
              <a:t>Interoperability across different facilities/</a:t>
            </a:r>
            <a:r>
              <a:rPr lang="en-US" sz="2400" dirty="0" err="1">
                <a:latin typeface="Arial" pitchFamily="34" charset="0"/>
                <a:cs typeface="Arial" pitchFamily="34" charset="0"/>
              </a:rPr>
              <a:t>beamlines</a:t>
            </a:r>
            <a:endParaRPr lang="en-US" sz="2400" dirty="0">
              <a:latin typeface="Arial" pitchFamily="34" charset="0"/>
              <a:cs typeface="Arial" pitchFamily="34" charset="0"/>
            </a:endParaRPr>
          </a:p>
          <a:p>
            <a:pPr>
              <a:lnSpc>
                <a:spcPct val="90000"/>
              </a:lnSpc>
            </a:pPr>
            <a:r>
              <a:rPr lang="en-US" sz="2400" dirty="0">
                <a:latin typeface="Arial" pitchFamily="34" charset="0"/>
                <a:cs typeface="Arial" pitchFamily="34" charset="0"/>
              </a:rPr>
              <a:t>Combine multiple data sets</a:t>
            </a:r>
          </a:p>
          <a:p>
            <a:pPr>
              <a:lnSpc>
                <a:spcPct val="90000"/>
              </a:lnSpc>
            </a:pPr>
            <a:r>
              <a:rPr lang="en-US" sz="2400" dirty="0">
                <a:latin typeface="Arial" pitchFamily="34" charset="0"/>
                <a:cs typeface="Arial" pitchFamily="34" charset="0"/>
              </a:rPr>
              <a:t>Expandable</a:t>
            </a:r>
          </a:p>
          <a:p>
            <a:pPr>
              <a:lnSpc>
                <a:spcPct val="90000"/>
              </a:lnSpc>
            </a:pPr>
            <a:r>
              <a:rPr lang="en-US" sz="2400" dirty="0">
                <a:latin typeface="Arial" pitchFamily="34" charset="0"/>
                <a:cs typeface="Arial" pitchFamily="34" charset="0"/>
              </a:rPr>
              <a:t>Incorporate legacy data</a:t>
            </a:r>
          </a:p>
          <a:p>
            <a:pPr>
              <a:lnSpc>
                <a:spcPct val="90000"/>
              </a:lnSpc>
            </a:pPr>
            <a:r>
              <a:rPr lang="en-US" sz="2400" dirty="0">
                <a:latin typeface="Arial" pitchFamily="34" charset="0"/>
                <a:cs typeface="Arial" pitchFamily="34" charset="0"/>
              </a:rPr>
              <a:t>Integrated teams of engineers, scientists and computer scientists to solve these problems</a:t>
            </a:r>
          </a:p>
        </p:txBody>
      </p:sp>
      <p:sp>
        <p:nvSpPr>
          <p:cNvPr id="4" name="Rectangle 2"/>
          <p:cNvSpPr txBox="1">
            <a:spLocks noChangeArrowheads="1"/>
          </p:cNvSpPr>
          <p:nvPr/>
        </p:nvSpPr>
        <p:spPr bwMode="auto">
          <a:xfrm>
            <a:off x="0" y="1143000"/>
            <a:ext cx="9144000" cy="1143000"/>
          </a:xfrm>
          <a:prstGeom prst="rect">
            <a:avLst/>
          </a:prstGeom>
          <a:noFill/>
          <a:ln w="9525">
            <a:noFill/>
            <a:miter lim="800000"/>
            <a:headEnd/>
            <a:tailEnd/>
          </a:ln>
          <a:effectLst/>
        </p:spPr>
        <p:txBody>
          <a:bodyPr vert="horz" wrap="square" lIns="91354" tIns="45678" rIns="91354" bIns="45678" numCol="1" anchor="ctr" anchorCtr="0" compatLnSpc="1">
            <a:prstTxWarp prst="textNoShape">
              <a:avLst/>
            </a:prstTxWarp>
          </a:bodyPr>
          <a:lstStyle/>
          <a:p>
            <a:pPr marL="0" marR="0" lvl="0" indent="0" algn="ctr" defTabSz="911546"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ea typeface="+mj-ea"/>
                <a:cs typeface="+mj-cs"/>
              </a:rPr>
              <a:t>… with advancements in detectors &amp; sources. </a:t>
            </a:r>
            <a:r>
              <a:rPr kumimoji="0" lang="en-US" sz="2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Arial Black" pitchFamily="34" charset="0"/>
                <a:ea typeface="+mj-ea"/>
                <a:cs typeface="+mj-cs"/>
              </a:rPr>
              <a:t/>
            </a:r>
            <a:br>
              <a:rPr kumimoji="0" lang="en-US" sz="2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Arial Black" pitchFamily="34" charset="0"/>
                <a:ea typeface="+mj-ea"/>
                <a:cs typeface="+mj-cs"/>
              </a:rPr>
            </a:br>
            <a:endParaRPr kumimoji="0" lang="en-US"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Arial Black" pitchFamily="34" charset="0"/>
              <a:ea typeface="+mj-ea"/>
              <a:cs typeface="+mj-cs"/>
            </a:endParaRPr>
          </a:p>
        </p:txBody>
      </p:sp>
      <p:sp>
        <p:nvSpPr>
          <p:cNvPr id="6" name="Rectangle 5"/>
          <p:cNvSpPr/>
          <p:nvPr/>
        </p:nvSpPr>
        <p:spPr>
          <a:xfrm>
            <a:off x="0" y="6488668"/>
            <a:ext cx="9144000" cy="307777"/>
          </a:xfrm>
          <a:prstGeom prst="rect">
            <a:avLst/>
          </a:prstGeom>
        </p:spPr>
        <p:txBody>
          <a:bodyPr wrap="square">
            <a:spAutoFit/>
          </a:bodyPr>
          <a:lstStyle/>
          <a:p>
            <a:pPr algn="ctr"/>
            <a:r>
              <a:rPr lang="en-US" sz="1400" b="1" dirty="0" smtClean="0"/>
              <a:t>ASCR-BES Data Workshop Preliminary Findings</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7467600" cy="646331"/>
          </a:xfrm>
          <a:prstGeom prst="rect">
            <a:avLst/>
          </a:prstGeom>
          <a:noFill/>
        </p:spPr>
        <p:txBody>
          <a:bodyPr wrap="square" rtlCol="0">
            <a:spAutoFit/>
          </a:bodyPr>
          <a:lstStyle/>
          <a:p>
            <a:pPr algn="ctr"/>
            <a:r>
              <a:rPr lang="en-US" sz="3600" dirty="0" smtClean="0">
                <a:latin typeface="Arial Black" pitchFamily="34" charset="0"/>
              </a:rPr>
              <a:t>Closing Thoughts…</a:t>
            </a:r>
            <a:endParaRPr lang="en-US" sz="3600" dirty="0">
              <a:latin typeface="Arial Black" pitchFamily="34" charset="0"/>
            </a:endParaRPr>
          </a:p>
        </p:txBody>
      </p:sp>
      <p:sp>
        <p:nvSpPr>
          <p:cNvPr id="3" name="TextBox 2"/>
          <p:cNvSpPr txBox="1"/>
          <p:nvPr/>
        </p:nvSpPr>
        <p:spPr>
          <a:xfrm>
            <a:off x="292297" y="1905000"/>
            <a:ext cx="8318303" cy="1877437"/>
          </a:xfrm>
          <a:prstGeom prst="rect">
            <a:avLst/>
          </a:prstGeom>
          <a:noFill/>
        </p:spPr>
        <p:txBody>
          <a:bodyPr wrap="square" rtlCol="0">
            <a:spAutoFit/>
          </a:bodyPr>
          <a:lstStyle/>
          <a:p>
            <a:pPr>
              <a:buFont typeface="Arial" pitchFamily="34" charset="0"/>
              <a:buChar char="•"/>
            </a:pPr>
            <a:r>
              <a:rPr lang="en-US" dirty="0" smtClean="0"/>
              <a:t> </a:t>
            </a:r>
            <a:r>
              <a:rPr lang="en-US" dirty="0" smtClean="0"/>
              <a:t> </a:t>
            </a:r>
            <a:r>
              <a:rPr lang="en-US" b="1" dirty="0" smtClean="0"/>
              <a:t>Opportunities abound, but prioritization will be crucial</a:t>
            </a:r>
          </a:p>
          <a:p>
            <a:pPr lvl="1">
              <a:buSzPct val="80000"/>
              <a:buFont typeface="Arial" pitchFamily="34" charset="0"/>
              <a:buChar char="•"/>
            </a:pPr>
            <a:r>
              <a:rPr lang="en-US" b="1" dirty="0" smtClean="0"/>
              <a:t>  </a:t>
            </a:r>
            <a:r>
              <a:rPr lang="en-US" sz="1600" b="1" dirty="0" smtClean="0"/>
              <a:t>Scientific user community is diverse</a:t>
            </a:r>
          </a:p>
          <a:p>
            <a:pPr lvl="1">
              <a:buSzPct val="80000"/>
              <a:buFont typeface="Arial" pitchFamily="34" charset="0"/>
              <a:buChar char="•"/>
            </a:pPr>
            <a:r>
              <a:rPr lang="en-US" sz="1600" b="1" dirty="0" smtClean="0"/>
              <a:t> </a:t>
            </a:r>
            <a:r>
              <a:rPr lang="en-US" sz="1600" b="1" dirty="0" smtClean="0"/>
              <a:t> Some users think there is no problem now, or in the future</a:t>
            </a:r>
          </a:p>
          <a:p>
            <a:pPr lvl="1">
              <a:buSzPct val="80000"/>
              <a:buFont typeface="Arial" pitchFamily="34" charset="0"/>
              <a:buChar char="•"/>
            </a:pPr>
            <a:r>
              <a:rPr lang="en-US" sz="1600" b="1" dirty="0" smtClean="0"/>
              <a:t> </a:t>
            </a:r>
            <a:r>
              <a:rPr lang="en-US" sz="1600" b="1" dirty="0" smtClean="0"/>
              <a:t> Other users will ‘invent’ solutions to mitigate bottlenecks</a:t>
            </a:r>
          </a:p>
          <a:p>
            <a:pPr lvl="1">
              <a:buSzPct val="80000"/>
              <a:buFont typeface="Arial" pitchFamily="34" charset="0"/>
              <a:buChar char="•"/>
            </a:pPr>
            <a:r>
              <a:rPr lang="en-US" sz="1600" b="1" dirty="0" smtClean="0"/>
              <a:t>  Lack of widely accepted definitions or protocols for key topical NGNS areas, e.g. big data, analysis, fast networks, software toolkits,  middleware, etc.</a:t>
            </a:r>
          </a:p>
          <a:p>
            <a:pPr lvl="1">
              <a:buSzPct val="80000"/>
              <a:buFont typeface="Arial" pitchFamily="34" charset="0"/>
              <a:buChar char="•"/>
            </a:pPr>
            <a:r>
              <a:rPr lang="en-US" sz="1600" b="1" dirty="0" smtClean="0"/>
              <a:t>  </a:t>
            </a:r>
            <a:r>
              <a:rPr lang="en-US" sz="1600" b="1" dirty="0" smtClean="0"/>
              <a:t>In general, users are very protective of their data</a:t>
            </a:r>
            <a:endParaRPr lang="en-US" b="1" dirty="0"/>
          </a:p>
        </p:txBody>
      </p:sp>
      <p:sp>
        <p:nvSpPr>
          <p:cNvPr id="4" name="TextBox 3"/>
          <p:cNvSpPr txBox="1"/>
          <p:nvPr/>
        </p:nvSpPr>
        <p:spPr>
          <a:xfrm>
            <a:off x="0" y="1295400"/>
            <a:ext cx="9144000" cy="369332"/>
          </a:xfrm>
          <a:prstGeom prst="rect">
            <a:avLst/>
          </a:prstGeom>
          <a:noFill/>
        </p:spPr>
        <p:txBody>
          <a:bodyPr wrap="square" rtlCol="0">
            <a:spAutoFit/>
          </a:bodyPr>
          <a:lstStyle/>
          <a:p>
            <a:pPr algn="ctr"/>
            <a:r>
              <a:rPr lang="en-US" b="1" dirty="0" smtClean="0"/>
              <a:t>… on developing model(s) for future scientific collaborations</a:t>
            </a:r>
            <a:endParaRPr lang="en-US" b="1" dirty="0"/>
          </a:p>
        </p:txBody>
      </p:sp>
      <p:sp>
        <p:nvSpPr>
          <p:cNvPr id="5" name="TextBox 4"/>
          <p:cNvSpPr txBox="1"/>
          <p:nvPr/>
        </p:nvSpPr>
        <p:spPr>
          <a:xfrm>
            <a:off x="304800" y="3801070"/>
            <a:ext cx="8001000" cy="923330"/>
          </a:xfrm>
          <a:prstGeom prst="rect">
            <a:avLst/>
          </a:prstGeom>
          <a:noFill/>
        </p:spPr>
        <p:txBody>
          <a:bodyPr wrap="square" rtlCol="0">
            <a:spAutoFit/>
          </a:bodyPr>
          <a:lstStyle/>
          <a:p>
            <a:pPr>
              <a:buFont typeface="Arial" pitchFamily="34" charset="0"/>
              <a:buChar char="•"/>
            </a:pPr>
            <a:r>
              <a:rPr lang="en-US" dirty="0" smtClean="0"/>
              <a:t>  </a:t>
            </a:r>
            <a:r>
              <a:rPr lang="en-US" b="1" dirty="0" smtClean="0"/>
              <a:t>Many </a:t>
            </a:r>
            <a:r>
              <a:rPr lang="en-US" b="1" dirty="0" smtClean="0"/>
              <a:t>stakeholders must be engaged, including facility directors, SC program office(s)</a:t>
            </a:r>
          </a:p>
          <a:p>
            <a:endParaRPr lang="en-US" dirty="0"/>
          </a:p>
        </p:txBody>
      </p:sp>
      <p:sp>
        <p:nvSpPr>
          <p:cNvPr id="6" name="TextBox 5"/>
          <p:cNvSpPr txBox="1"/>
          <p:nvPr/>
        </p:nvSpPr>
        <p:spPr>
          <a:xfrm>
            <a:off x="304800" y="4486870"/>
            <a:ext cx="8001000" cy="923330"/>
          </a:xfrm>
          <a:prstGeom prst="rect">
            <a:avLst/>
          </a:prstGeom>
          <a:noFill/>
        </p:spPr>
        <p:txBody>
          <a:bodyPr wrap="square" rtlCol="0">
            <a:spAutoFit/>
          </a:bodyPr>
          <a:lstStyle/>
          <a:p>
            <a:pPr>
              <a:buFont typeface="Arial" pitchFamily="34" charset="0"/>
              <a:buChar char="•"/>
            </a:pPr>
            <a:r>
              <a:rPr lang="en-US" dirty="0" smtClean="0"/>
              <a:t>  </a:t>
            </a:r>
            <a:r>
              <a:rPr lang="en-US" b="1" dirty="0" smtClean="0"/>
              <a:t>Scientific </a:t>
            </a:r>
            <a:r>
              <a:rPr lang="en-US" b="1" dirty="0" smtClean="0"/>
              <a:t>User Facilities constitute long-term funding commitments; opportunities to increase research productivity might have a short-term window </a:t>
            </a:r>
            <a:endParaRPr lang="en-US" dirty="0"/>
          </a:p>
        </p:txBody>
      </p:sp>
      <p:sp>
        <p:nvSpPr>
          <p:cNvPr id="7" name="TextBox 6"/>
          <p:cNvSpPr txBox="1"/>
          <p:nvPr/>
        </p:nvSpPr>
        <p:spPr>
          <a:xfrm>
            <a:off x="304800" y="5449669"/>
            <a:ext cx="7467600" cy="646331"/>
          </a:xfrm>
          <a:prstGeom prst="rect">
            <a:avLst/>
          </a:prstGeom>
          <a:noFill/>
        </p:spPr>
        <p:txBody>
          <a:bodyPr wrap="square" rtlCol="0">
            <a:spAutoFit/>
          </a:bodyPr>
          <a:lstStyle/>
          <a:p>
            <a:pPr>
              <a:buFont typeface="Arial" pitchFamily="34" charset="0"/>
              <a:buChar char="•"/>
            </a:pPr>
            <a:r>
              <a:rPr lang="en-US" dirty="0" smtClean="0"/>
              <a:t>  </a:t>
            </a:r>
            <a:r>
              <a:rPr lang="en-US" b="1" dirty="0" smtClean="0"/>
              <a:t>Need </a:t>
            </a:r>
            <a:r>
              <a:rPr lang="en-US" b="1" dirty="0" smtClean="0"/>
              <a:t>a compelling story to initially garner and to sustain interest in a new research investment strategy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3" presetClass="emph" presetSubtype="2" fill="hold" grpId="0" nodeType="afterEffect">
                                  <p:stCondLst>
                                    <p:cond delay="2000"/>
                                  </p:stCondLst>
                                  <p:childTnLst>
                                    <p:animClr clrSpc="rgb">
                                      <p:cBhvr override="childStyle">
                                        <p:cTn id="25" dur="2000" fill="hold"/>
                                        <p:tgtEl>
                                          <p:spTgt spid="7"/>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0" y="6261100"/>
            <a:ext cx="9144000" cy="596900"/>
          </a:xfrm>
          <a:prstGeom prst="rect">
            <a:avLst/>
          </a:prstGeom>
          <a:solidFill>
            <a:schemeClr val="tx1"/>
          </a:solidFill>
          <a:ln w="9525">
            <a:solidFill>
              <a:schemeClr val="tx1"/>
            </a:solidFill>
            <a:miter lim="800000"/>
            <a:headEnd/>
            <a:tailEnd/>
          </a:ln>
        </p:spPr>
        <p:txBody>
          <a:bodyPr wrap="none" anchor="ctr"/>
          <a:lstStyle/>
          <a:p>
            <a:endParaRPr lang="en-US" dirty="0">
              <a:solidFill>
                <a:prstClr val="black"/>
              </a:solidFill>
              <a:latin typeface="Arial" charset="0"/>
            </a:endParaRPr>
          </a:p>
        </p:txBody>
      </p:sp>
      <p:sp>
        <p:nvSpPr>
          <p:cNvPr id="13" name="Rectangle 8"/>
          <p:cNvSpPr>
            <a:spLocks noChangeArrowheads="1"/>
          </p:cNvSpPr>
          <p:nvPr/>
        </p:nvSpPr>
        <p:spPr bwMode="auto">
          <a:xfrm>
            <a:off x="0" y="774699"/>
            <a:ext cx="9144000" cy="1221525"/>
          </a:xfrm>
          <a:prstGeom prst="rect">
            <a:avLst/>
          </a:prstGeom>
          <a:solidFill>
            <a:schemeClr val="tx1"/>
          </a:solidFill>
          <a:ln w="9525">
            <a:solidFill>
              <a:schemeClr val="tx1"/>
            </a:solidFill>
            <a:miter lim="800000"/>
            <a:headEnd/>
            <a:tailEnd/>
          </a:ln>
        </p:spPr>
        <p:txBody>
          <a:bodyPr wrap="none" anchor="ctr"/>
          <a:lstStyle/>
          <a:p>
            <a:endParaRPr lang="en-US" dirty="0">
              <a:solidFill>
                <a:prstClr val="black"/>
              </a:solidFill>
              <a:latin typeface="Arial" charset="0"/>
            </a:endParaRPr>
          </a:p>
        </p:txBody>
      </p:sp>
      <p:sp>
        <p:nvSpPr>
          <p:cNvPr id="14" name="Rectangle 8"/>
          <p:cNvSpPr>
            <a:spLocks noChangeArrowheads="1"/>
          </p:cNvSpPr>
          <p:nvPr/>
        </p:nvSpPr>
        <p:spPr bwMode="auto">
          <a:xfrm rot="5400000">
            <a:off x="1443442" y="-1443443"/>
            <a:ext cx="6257111" cy="9143997"/>
          </a:xfrm>
          <a:prstGeom prst="rect">
            <a:avLst/>
          </a:prstGeom>
          <a:solidFill>
            <a:schemeClr val="tx1"/>
          </a:solidFill>
          <a:ln w="9525">
            <a:solidFill>
              <a:schemeClr val="tx1"/>
            </a:solidFill>
            <a:miter lim="800000"/>
            <a:headEnd/>
            <a:tailEnd/>
          </a:ln>
        </p:spPr>
        <p:txBody>
          <a:bodyPr wrap="none" anchor="ctr"/>
          <a:lstStyle/>
          <a:p>
            <a:endParaRPr lang="en-US" dirty="0">
              <a:solidFill>
                <a:prstClr val="black"/>
              </a:solidFill>
              <a:latin typeface="Arial" charset="0"/>
            </a:endParaRPr>
          </a:p>
        </p:txBody>
      </p:sp>
      <p:pic>
        <p:nvPicPr>
          <p:cNvPr id="2060" name="Picture 12" descr="iStock_000007294255XXLarge"/>
          <p:cNvPicPr>
            <a:picLocks noChangeAspect="1" noChangeArrowheads="1"/>
          </p:cNvPicPr>
          <p:nvPr/>
        </p:nvPicPr>
        <p:blipFill>
          <a:blip r:embed="rId3" cstate="print"/>
          <a:srcRect l="20981" t="13474" b="24820"/>
          <a:stretch>
            <a:fillRect/>
          </a:stretch>
        </p:blipFill>
        <p:spPr bwMode="auto">
          <a:xfrm>
            <a:off x="-1" y="816948"/>
            <a:ext cx="8086018" cy="6041052"/>
          </a:xfrm>
          <a:prstGeom prst="rect">
            <a:avLst/>
          </a:prstGeom>
          <a:noFill/>
          <a:ln w="9525">
            <a:noFill/>
            <a:miter lim="800000"/>
            <a:headEnd/>
            <a:tailEnd/>
          </a:ln>
        </p:spPr>
      </p:pic>
      <p:sp>
        <p:nvSpPr>
          <p:cNvPr id="12" name="Text Box 3"/>
          <p:cNvSpPr txBox="1">
            <a:spLocks noChangeArrowheads="1"/>
          </p:cNvSpPr>
          <p:nvPr/>
        </p:nvSpPr>
        <p:spPr bwMode="auto">
          <a:xfrm>
            <a:off x="5226056" y="1348025"/>
            <a:ext cx="3812145" cy="4853388"/>
          </a:xfrm>
          <a:prstGeom prst="rect">
            <a:avLst/>
          </a:prstGeom>
          <a:noFill/>
          <a:ln w="9525">
            <a:noFill/>
            <a:miter lim="800000"/>
            <a:headEnd/>
            <a:tailEnd/>
          </a:ln>
          <a:effectLst/>
        </p:spPr>
        <p:txBody>
          <a:bodyPr wrap="square" lIns="82048" tIns="41025" rIns="82048" bIns="41025">
            <a:spAutoFit/>
          </a:bodyPr>
          <a:lstStyle/>
          <a:p>
            <a:pPr defTabSz="914608">
              <a:lnSpc>
                <a:spcPts val="1800"/>
              </a:lnSpc>
              <a:spcAft>
                <a:spcPts val="1200"/>
              </a:spcAft>
              <a:buClr>
                <a:prstClr val="white"/>
              </a:buClr>
            </a:pPr>
            <a:r>
              <a:rPr lang="en-US" sz="2200" u="sng" dirty="0" smtClean="0">
                <a:solidFill>
                  <a:prstClr val="white"/>
                </a:solidFill>
                <a:latin typeface="Calibri"/>
              </a:rPr>
              <a:t>The Frontiers of Science</a:t>
            </a:r>
          </a:p>
          <a:p>
            <a:pPr marL="509588" lvl="1" indent="-177800">
              <a:lnSpc>
                <a:spcPts val="1800"/>
              </a:lnSpc>
              <a:spcAft>
                <a:spcPts val="1200"/>
              </a:spcAft>
              <a:buClr>
                <a:prstClr val="white"/>
              </a:buClr>
              <a:buFont typeface="Wingdings" pitchFamily="2" charset="2"/>
              <a:buChar char="§"/>
            </a:pPr>
            <a:r>
              <a:rPr lang="en-US" sz="1600" dirty="0" smtClean="0">
                <a:solidFill>
                  <a:prstClr val="white"/>
                </a:solidFill>
                <a:latin typeface="Calibri"/>
                <a:cs typeface="Arial" pitchFamily="34" charset="0"/>
              </a:rPr>
              <a:t>Supporting research that led to over 100 Nobel Prizes during the past 6 decades—22 in the past decade alone</a:t>
            </a:r>
          </a:p>
          <a:p>
            <a:pPr marL="509588" lvl="1" indent="-177800">
              <a:lnSpc>
                <a:spcPts val="1800"/>
              </a:lnSpc>
              <a:spcAft>
                <a:spcPts val="1200"/>
              </a:spcAft>
              <a:buClr>
                <a:prstClr val="white"/>
              </a:buClr>
              <a:buFont typeface="Wingdings" pitchFamily="2" charset="2"/>
              <a:buChar char="§"/>
            </a:pPr>
            <a:r>
              <a:rPr lang="en-US" sz="1600" dirty="0" smtClean="0">
                <a:solidFill>
                  <a:prstClr val="white"/>
                </a:solidFill>
                <a:latin typeface="Calibri"/>
                <a:cs typeface="Arial" pitchFamily="34" charset="0"/>
              </a:rPr>
              <a:t>Providing </a:t>
            </a:r>
            <a:r>
              <a:rPr lang="en-US" sz="2000" dirty="0" smtClean="0">
                <a:solidFill>
                  <a:prstClr val="white"/>
                </a:solidFill>
                <a:latin typeface="Calibri"/>
                <a:cs typeface="Arial" pitchFamily="34" charset="0"/>
              </a:rPr>
              <a:t>45%</a:t>
            </a:r>
            <a:r>
              <a:rPr lang="en-US" sz="1600" dirty="0" smtClean="0">
                <a:solidFill>
                  <a:prstClr val="white"/>
                </a:solidFill>
                <a:latin typeface="Calibri"/>
                <a:cs typeface="Arial" pitchFamily="34" charset="0"/>
              </a:rPr>
              <a:t> of Federal support of basic research in the physical sciences and </a:t>
            </a:r>
            <a:r>
              <a:rPr lang="en-US" sz="1600" dirty="0" smtClean="0">
                <a:solidFill>
                  <a:prstClr val="white"/>
                </a:solidFill>
                <a:latin typeface="Calibri"/>
              </a:rPr>
              <a:t>key components of the Nation’s basic research in biology and computing</a:t>
            </a:r>
            <a:endParaRPr lang="en-US" sz="1600" dirty="0" smtClean="0">
              <a:solidFill>
                <a:prstClr val="white"/>
              </a:solidFill>
              <a:latin typeface="Calibri"/>
              <a:cs typeface="Arial" pitchFamily="34" charset="0"/>
            </a:endParaRPr>
          </a:p>
          <a:p>
            <a:pPr marL="509588" lvl="1" indent="-177800">
              <a:lnSpc>
                <a:spcPts val="1800"/>
              </a:lnSpc>
              <a:spcAft>
                <a:spcPts val="1800"/>
              </a:spcAft>
              <a:buClr>
                <a:prstClr val="white"/>
              </a:buClr>
              <a:buFont typeface="Wingdings" pitchFamily="2" charset="2"/>
              <a:buChar char="§"/>
            </a:pPr>
            <a:r>
              <a:rPr lang="en-US" sz="1600" dirty="0" smtClean="0">
                <a:solidFill>
                  <a:prstClr val="white"/>
                </a:solidFill>
                <a:latin typeface="Calibri"/>
                <a:cs typeface="Arial" pitchFamily="34" charset="0"/>
              </a:rPr>
              <a:t>Supporting over </a:t>
            </a:r>
            <a:r>
              <a:rPr lang="en-US" sz="2000" dirty="0" smtClean="0">
                <a:solidFill>
                  <a:prstClr val="white"/>
                </a:solidFill>
                <a:latin typeface="Calibri"/>
                <a:cs typeface="Arial" pitchFamily="34" charset="0"/>
              </a:rPr>
              <a:t>27,000</a:t>
            </a:r>
            <a:r>
              <a:rPr lang="en-US" sz="1600" dirty="0" smtClean="0">
                <a:solidFill>
                  <a:prstClr val="white"/>
                </a:solidFill>
                <a:latin typeface="Calibri"/>
                <a:cs typeface="Arial" pitchFamily="34" charset="0"/>
              </a:rPr>
              <a:t> Ph.D.s, graduate students, undergraduates, engineers, and support staff at more than 300 institutions</a:t>
            </a:r>
            <a:endParaRPr lang="en-US" sz="800" dirty="0" smtClean="0">
              <a:solidFill>
                <a:prstClr val="white"/>
              </a:solidFill>
              <a:latin typeface="Calibri"/>
            </a:endParaRPr>
          </a:p>
          <a:p>
            <a:pPr marL="228600" indent="-228600" defTabSz="914608">
              <a:lnSpc>
                <a:spcPts val="1800"/>
              </a:lnSpc>
              <a:spcAft>
                <a:spcPts val="1200"/>
              </a:spcAft>
              <a:buClr>
                <a:prstClr val="white"/>
              </a:buClr>
            </a:pPr>
            <a:r>
              <a:rPr lang="en-US" sz="2200" u="sng" dirty="0" smtClean="0">
                <a:solidFill>
                  <a:prstClr val="white"/>
                </a:solidFill>
                <a:latin typeface="Calibri"/>
              </a:rPr>
              <a:t>21</a:t>
            </a:r>
            <a:r>
              <a:rPr lang="en-US" sz="2200" u="sng" baseline="30000" dirty="0" smtClean="0">
                <a:solidFill>
                  <a:prstClr val="white"/>
                </a:solidFill>
                <a:latin typeface="Calibri"/>
              </a:rPr>
              <a:t>st</a:t>
            </a:r>
            <a:r>
              <a:rPr lang="en-US" sz="2200" u="sng" dirty="0" smtClean="0">
                <a:solidFill>
                  <a:prstClr val="white"/>
                </a:solidFill>
                <a:latin typeface="Calibri"/>
              </a:rPr>
              <a:t> Century Tools of Science</a:t>
            </a:r>
          </a:p>
          <a:p>
            <a:pPr marL="509588" lvl="1" indent="-177800" defTabSz="914608">
              <a:lnSpc>
                <a:spcPts val="1800"/>
              </a:lnSpc>
              <a:spcAft>
                <a:spcPts val="1200"/>
              </a:spcAft>
              <a:buClr>
                <a:prstClr val="white"/>
              </a:buClr>
              <a:buFont typeface="Wingdings" pitchFamily="2" charset="2"/>
              <a:buChar char="§"/>
            </a:pPr>
            <a:r>
              <a:rPr lang="en-US" sz="1600" dirty="0" smtClean="0">
                <a:solidFill>
                  <a:prstClr val="white"/>
                </a:solidFill>
                <a:latin typeface="Calibri"/>
                <a:cs typeface="Arial" pitchFamily="34" charset="0"/>
              </a:rPr>
              <a:t>Providing  the world’s largest collection of  scientific user facilities to over </a:t>
            </a:r>
            <a:r>
              <a:rPr lang="en-US" sz="2000" dirty="0" smtClean="0">
                <a:solidFill>
                  <a:prstClr val="white"/>
                </a:solidFill>
                <a:latin typeface="Calibri"/>
                <a:cs typeface="Arial" pitchFamily="34" charset="0"/>
              </a:rPr>
              <a:t>26,000</a:t>
            </a:r>
            <a:r>
              <a:rPr lang="en-US" sz="1600" dirty="0" smtClean="0">
                <a:solidFill>
                  <a:prstClr val="white"/>
                </a:solidFill>
                <a:latin typeface="Calibri"/>
                <a:cs typeface="Arial" pitchFamily="34" charset="0"/>
              </a:rPr>
              <a:t> users each year</a:t>
            </a:r>
            <a:endParaRPr lang="en-US" sz="1600" dirty="0">
              <a:solidFill>
                <a:prstClr val="white"/>
              </a:solidFill>
              <a:latin typeface="Calibri"/>
            </a:endParaRPr>
          </a:p>
        </p:txBody>
      </p:sp>
      <p:sp>
        <p:nvSpPr>
          <p:cNvPr id="10" name="Slide Number Placeholder 3"/>
          <p:cNvSpPr>
            <a:spLocks noGrp="1"/>
          </p:cNvSpPr>
          <p:nvPr>
            <p:ph type="sldNum" sz="quarter" idx="4294967295"/>
          </p:nvPr>
        </p:nvSpPr>
        <p:spPr>
          <a:xfrm>
            <a:off x="8413750" y="6351588"/>
            <a:ext cx="381000" cy="365125"/>
          </a:xfrm>
          <a:prstGeom prst="rect">
            <a:avLst/>
          </a:prstGeom>
        </p:spPr>
        <p:txBody>
          <a:bodyPr/>
          <a:lstStyle/>
          <a:p>
            <a:pPr>
              <a:defRPr/>
            </a:pPr>
            <a:fld id="{6EEA275D-5A49-48A8-817D-44C3EA0A3A2F}" type="slidenum">
              <a:rPr lang="en-US" smtClean="0"/>
              <a:pPr>
                <a:defRPr/>
              </a:pPr>
              <a:t>2</a:t>
            </a:fld>
            <a:endParaRPr lang="en-US" dirty="0"/>
          </a:p>
        </p:txBody>
      </p:sp>
      <p:sp>
        <p:nvSpPr>
          <p:cNvPr id="11" name="Rectangle 10"/>
          <p:cNvSpPr/>
          <p:nvPr/>
        </p:nvSpPr>
        <p:spPr>
          <a:xfrm>
            <a:off x="0" y="412173"/>
            <a:ext cx="9147176" cy="850900"/>
          </a:xfrm>
          <a:prstGeom prst="rect">
            <a:avLst/>
          </a:prstGeom>
          <a:noFill/>
          <a:ln w="9525">
            <a:noFill/>
            <a:miter lim="800000"/>
            <a:headEnd/>
            <a:tailEnd/>
          </a:ln>
        </p:spPr>
        <p:txBody>
          <a:bodyPr lIns="0" rIns="0" anchor="ctr"/>
          <a:lstStyle/>
          <a:p>
            <a:pPr algn="ctr" eaLnBrk="0" hangingPunct="0">
              <a:lnSpc>
                <a:spcPct val="80000"/>
              </a:lnSpc>
              <a:defRPr/>
            </a:pPr>
            <a:r>
              <a:rPr lang="en-US" sz="2400" dirty="0" smtClean="0">
                <a:solidFill>
                  <a:srgbClr val="106636"/>
                </a:solidFill>
                <a:latin typeface="Arial" charset="0"/>
                <a:cs typeface="Arial" charset="0"/>
              </a:rPr>
              <a:t/>
            </a:r>
            <a:br>
              <a:rPr lang="en-US" sz="2400" dirty="0" smtClean="0">
                <a:solidFill>
                  <a:srgbClr val="106636"/>
                </a:solidFill>
                <a:latin typeface="Arial" charset="0"/>
                <a:cs typeface="Arial" charset="0"/>
              </a:rPr>
            </a:br>
            <a:r>
              <a:rPr lang="en-US" sz="2200" dirty="0" smtClean="0">
                <a:solidFill>
                  <a:prstClr val="white"/>
                </a:solidFill>
                <a:latin typeface="Arial" charset="0"/>
                <a:cs typeface="Arial" charset="0"/>
              </a:rPr>
              <a:t>Science to Meet the Nation’s Challenges Today and into the 21</a:t>
            </a:r>
            <a:r>
              <a:rPr lang="en-US" sz="2200" baseline="30000" dirty="0" smtClean="0">
                <a:solidFill>
                  <a:prstClr val="white"/>
                </a:solidFill>
                <a:latin typeface="Arial" charset="0"/>
                <a:cs typeface="Arial" charset="0"/>
              </a:rPr>
              <a:t>st</a:t>
            </a:r>
            <a:r>
              <a:rPr lang="en-US" sz="2200" dirty="0" smtClean="0">
                <a:solidFill>
                  <a:prstClr val="white"/>
                </a:solidFill>
                <a:latin typeface="Arial" charset="0"/>
                <a:cs typeface="Arial" charset="0"/>
              </a:rPr>
              <a:t> Century</a:t>
            </a:r>
          </a:p>
        </p:txBody>
      </p:sp>
      <p:pic>
        <p:nvPicPr>
          <p:cNvPr id="1026" name="Picture 2" descr="N:\My Documents\Unzipped\SC co-branded logo\Color-Seal_White-Mark_SC_Horizontal.png"/>
          <p:cNvPicPr>
            <a:picLocks noChangeAspect="1" noChangeArrowheads="1"/>
          </p:cNvPicPr>
          <p:nvPr/>
        </p:nvPicPr>
        <p:blipFill>
          <a:blip r:embed="rId4" cstate="print"/>
          <a:srcRect/>
          <a:stretch>
            <a:fillRect/>
          </a:stretch>
        </p:blipFill>
        <p:spPr bwMode="auto">
          <a:xfrm>
            <a:off x="98242" y="62722"/>
            <a:ext cx="2267106" cy="378943"/>
          </a:xfrm>
          <a:prstGeom prst="rect">
            <a:avLst/>
          </a:prstGeom>
          <a:noFill/>
        </p:spPr>
      </p:pic>
      <p:sp>
        <p:nvSpPr>
          <p:cNvPr id="15" name="TextBox 14"/>
          <p:cNvSpPr txBox="1"/>
          <p:nvPr/>
        </p:nvSpPr>
        <p:spPr>
          <a:xfrm>
            <a:off x="381000" y="2895600"/>
            <a:ext cx="4648200" cy="1754326"/>
          </a:xfrm>
          <a:prstGeom prst="rect">
            <a:avLst/>
          </a:prstGeom>
          <a:solidFill>
            <a:schemeClr val="bg1">
              <a:lumMod val="95000"/>
              <a:alpha val="70000"/>
            </a:schemeClr>
          </a:solidFill>
          <a:ln w="53975">
            <a:solidFill>
              <a:schemeClr val="bg1"/>
            </a:solidFill>
          </a:ln>
        </p:spPr>
        <p:txBody>
          <a:bodyPr wrap="square" rtlCol="0">
            <a:spAutoFit/>
          </a:bodyPr>
          <a:lstStyle/>
          <a:p>
            <a:r>
              <a:rPr lang="en-US" b="1" dirty="0" smtClean="0"/>
              <a:t>In 2021…</a:t>
            </a:r>
          </a:p>
          <a:p>
            <a:endParaRPr lang="en-US" b="1" dirty="0" smtClean="0"/>
          </a:p>
          <a:p>
            <a:r>
              <a:rPr lang="en-US" b="1" dirty="0" smtClean="0"/>
              <a:t>…</a:t>
            </a:r>
            <a:r>
              <a:rPr lang="en-US" b="1" dirty="0" smtClean="0"/>
              <a:t>what </a:t>
            </a:r>
            <a:r>
              <a:rPr lang="en-US" b="1" dirty="0" smtClean="0"/>
              <a:t>will </a:t>
            </a:r>
            <a:r>
              <a:rPr lang="en-US" b="1" dirty="0" smtClean="0"/>
              <a:t>the Frontiers of Science and Tools </a:t>
            </a:r>
            <a:r>
              <a:rPr lang="en-US" b="1" dirty="0" smtClean="0"/>
              <a:t>of Science look like </a:t>
            </a:r>
            <a:r>
              <a:rPr lang="en-US" b="1" dirty="0" smtClean="0"/>
              <a:t>?</a:t>
            </a:r>
          </a:p>
          <a:p>
            <a:endParaRPr lang="en-US" b="1" dirty="0" smtClean="0"/>
          </a:p>
          <a:p>
            <a:r>
              <a:rPr lang="en-US" b="1" dirty="0" smtClean="0"/>
              <a:t>… where were the NGNS contributions ?</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86200" y="5867400"/>
            <a:ext cx="1981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Title 25"/>
          <p:cNvSpPr>
            <a:spLocks noGrp="1"/>
          </p:cNvSpPr>
          <p:nvPr>
            <p:ph type="title"/>
          </p:nvPr>
        </p:nvSpPr>
        <p:spPr/>
        <p:txBody>
          <a:bodyPr/>
          <a:lstStyle/>
          <a:p>
            <a:endParaRPr lang="en-US" dirty="0"/>
          </a:p>
        </p:txBody>
      </p:sp>
      <p:sp>
        <p:nvSpPr>
          <p:cNvPr id="1945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Advanced Energy 2009</a:t>
            </a:r>
          </a:p>
        </p:txBody>
      </p:sp>
      <p:sp>
        <p:nvSpPr>
          <p:cNvPr id="19478" name="Slide Number Placeholder 2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C8017-4EC2-46C1-8CC2-9651A909D057}"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sp>
        <p:nvSpPr>
          <p:cNvPr id="19460" name="Footer Placeholder 2"/>
          <p:cNvSpPr txBox="1">
            <a:spLocks/>
          </p:cNvSpPr>
          <p:nvPr/>
        </p:nvSpPr>
        <p:spPr bwMode="auto">
          <a:xfrm>
            <a:off x="3200400" y="6381750"/>
            <a:ext cx="5257800" cy="365125"/>
          </a:xfrm>
          <a:prstGeom prst="rect">
            <a:avLst/>
          </a:prstGeom>
          <a:noFill/>
          <a:ln w="9525">
            <a:noFill/>
            <a:miter lim="800000"/>
            <a:headEnd/>
            <a:tailEnd/>
          </a:ln>
        </p:spPr>
        <p:txBody>
          <a:bodyPr/>
          <a:lstStyle/>
          <a:p>
            <a:pPr algn="r"/>
            <a:r>
              <a:rPr lang="en-US" sz="1200">
                <a:solidFill>
                  <a:srgbClr val="106636"/>
                </a:solidFill>
                <a:latin typeface="Arial" charset="0"/>
                <a:cs typeface="Arial" charset="0"/>
              </a:rPr>
              <a:t>Office of Science Program Briefing</a:t>
            </a:r>
          </a:p>
        </p:txBody>
      </p:sp>
      <p:sp>
        <p:nvSpPr>
          <p:cNvPr id="19461" name="Slide Number Placeholder 3"/>
          <p:cNvSpPr txBox="1">
            <a:spLocks/>
          </p:cNvSpPr>
          <p:nvPr/>
        </p:nvSpPr>
        <p:spPr bwMode="auto">
          <a:xfrm>
            <a:off x="8382000" y="6381750"/>
            <a:ext cx="457200" cy="365125"/>
          </a:xfrm>
          <a:prstGeom prst="rect">
            <a:avLst/>
          </a:prstGeom>
          <a:noFill/>
          <a:ln w="9525">
            <a:noFill/>
            <a:miter lim="800000"/>
            <a:headEnd/>
            <a:tailEnd/>
          </a:ln>
        </p:spPr>
        <p:txBody>
          <a:bodyPr/>
          <a:lstStyle/>
          <a:p>
            <a:pPr algn="r"/>
            <a:fld id="{2CC1D9FE-3118-4E96-922F-9CAC16A8D212}" type="slidenum">
              <a:rPr lang="en-US" sz="1200">
                <a:solidFill>
                  <a:srgbClr val="106636"/>
                </a:solidFill>
                <a:latin typeface="Arial" charset="0"/>
                <a:cs typeface="Arial" charset="0"/>
              </a:rPr>
              <a:pPr algn="r"/>
              <a:t>3</a:t>
            </a:fld>
            <a:endParaRPr lang="en-US" sz="1200">
              <a:solidFill>
                <a:srgbClr val="106636"/>
              </a:solidFill>
              <a:latin typeface="Arial" charset="0"/>
              <a:cs typeface="Arial" charset="0"/>
            </a:endParaRPr>
          </a:p>
        </p:txBody>
      </p:sp>
      <p:graphicFrame>
        <p:nvGraphicFramePr>
          <p:cNvPr id="8" name="Chart 7"/>
          <p:cNvGraphicFramePr/>
          <p:nvPr/>
        </p:nvGraphicFramePr>
        <p:xfrm>
          <a:off x="889000" y="1397000"/>
          <a:ext cx="7121525"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19463" name="Text Box 12"/>
          <p:cNvSpPr txBox="1">
            <a:spLocks noChangeArrowheads="1"/>
          </p:cNvSpPr>
          <p:nvPr/>
        </p:nvSpPr>
        <p:spPr bwMode="auto">
          <a:xfrm>
            <a:off x="6683375" y="2813050"/>
            <a:ext cx="2028825" cy="792163"/>
          </a:xfrm>
          <a:prstGeom prst="rect">
            <a:avLst/>
          </a:prstGeom>
          <a:noFill/>
          <a:ln w="19050">
            <a:noFill/>
            <a:miter lim="800000"/>
            <a:headEnd/>
            <a:tailEnd/>
          </a:ln>
        </p:spPr>
        <p:txBody>
          <a:bodyPr wrap="none">
            <a:spAutoFit/>
          </a:bodyPr>
          <a:lstStyle/>
          <a:p>
            <a:pPr algn="ctr" eaLnBrk="0" hangingPunct="0"/>
            <a:r>
              <a:rPr lang="en-US" b="1">
                <a:solidFill>
                  <a:srgbClr val="FF0000"/>
                </a:solidFill>
                <a:latin typeface="Arial Narrow" pitchFamily="34" charset="0"/>
              </a:rPr>
              <a:t>Research</a:t>
            </a:r>
          </a:p>
          <a:p>
            <a:pPr algn="ctr" eaLnBrk="0" hangingPunct="0"/>
            <a:r>
              <a:rPr lang="en-US" sz="1400" b="1">
                <a:solidFill>
                  <a:srgbClr val="FF0000"/>
                </a:solidFill>
                <a:latin typeface="Arial Narrow" pitchFamily="34" charset="0"/>
              </a:rPr>
              <a:t>(About 1/3 of the research </a:t>
            </a:r>
            <a:br>
              <a:rPr lang="en-US" sz="1400" b="1">
                <a:solidFill>
                  <a:srgbClr val="FF0000"/>
                </a:solidFill>
                <a:latin typeface="Arial Narrow" pitchFamily="34" charset="0"/>
              </a:rPr>
            </a:br>
            <a:r>
              <a:rPr lang="en-US" sz="1400" b="1">
                <a:solidFill>
                  <a:srgbClr val="FF0000"/>
                </a:solidFill>
                <a:latin typeface="Arial Narrow" pitchFamily="34" charset="0"/>
              </a:rPr>
              <a:t>is sited at universities)</a:t>
            </a:r>
          </a:p>
        </p:txBody>
      </p:sp>
      <p:sp>
        <p:nvSpPr>
          <p:cNvPr id="19464" name="Text Box 13"/>
          <p:cNvSpPr txBox="1">
            <a:spLocks noChangeArrowheads="1"/>
          </p:cNvSpPr>
          <p:nvPr/>
        </p:nvSpPr>
        <p:spPr bwMode="auto">
          <a:xfrm>
            <a:off x="479425" y="3673475"/>
            <a:ext cx="1874838" cy="366713"/>
          </a:xfrm>
          <a:prstGeom prst="rect">
            <a:avLst/>
          </a:prstGeom>
          <a:noFill/>
          <a:ln w="9525">
            <a:noFill/>
            <a:miter lim="800000"/>
            <a:headEnd/>
            <a:tailEnd/>
          </a:ln>
        </p:spPr>
        <p:txBody>
          <a:bodyPr wrap="none">
            <a:spAutoFit/>
          </a:bodyPr>
          <a:lstStyle/>
          <a:p>
            <a:pPr eaLnBrk="0" hangingPunct="0"/>
            <a:r>
              <a:rPr lang="en-US" b="1">
                <a:solidFill>
                  <a:srgbClr val="0000FF"/>
                </a:solidFill>
                <a:latin typeface="Arial Narrow" pitchFamily="34" charset="0"/>
              </a:rPr>
              <a:t>Facility Operations</a:t>
            </a:r>
          </a:p>
        </p:txBody>
      </p:sp>
      <p:sp>
        <p:nvSpPr>
          <p:cNvPr id="19465" name="Text Box 14"/>
          <p:cNvSpPr txBox="1">
            <a:spLocks noChangeArrowheads="1"/>
          </p:cNvSpPr>
          <p:nvPr/>
        </p:nvSpPr>
        <p:spPr bwMode="auto">
          <a:xfrm>
            <a:off x="485775" y="2378075"/>
            <a:ext cx="2049463" cy="366713"/>
          </a:xfrm>
          <a:prstGeom prst="rect">
            <a:avLst/>
          </a:prstGeom>
          <a:noFill/>
          <a:ln w="9525">
            <a:noFill/>
            <a:miter lim="800000"/>
            <a:headEnd/>
            <a:tailEnd/>
          </a:ln>
        </p:spPr>
        <p:txBody>
          <a:bodyPr wrap="none">
            <a:spAutoFit/>
          </a:bodyPr>
          <a:lstStyle/>
          <a:p>
            <a:pPr eaLnBrk="0" hangingPunct="0"/>
            <a:r>
              <a:rPr lang="en-US" b="1">
                <a:solidFill>
                  <a:srgbClr val="0000FF"/>
                </a:solidFill>
                <a:latin typeface="Arial Narrow" pitchFamily="34" charset="0"/>
              </a:rPr>
              <a:t>Facility Construction</a:t>
            </a:r>
          </a:p>
        </p:txBody>
      </p:sp>
      <p:sp>
        <p:nvSpPr>
          <p:cNvPr id="19466" name="Text Box 15"/>
          <p:cNvSpPr txBox="1">
            <a:spLocks noChangeArrowheads="1"/>
          </p:cNvSpPr>
          <p:nvPr/>
        </p:nvSpPr>
        <p:spPr bwMode="auto">
          <a:xfrm>
            <a:off x="854075" y="1517650"/>
            <a:ext cx="2476500" cy="579438"/>
          </a:xfrm>
          <a:prstGeom prst="rect">
            <a:avLst/>
          </a:prstGeom>
          <a:noFill/>
          <a:ln w="9525">
            <a:noFill/>
            <a:miter lim="800000"/>
            <a:headEnd/>
            <a:tailEnd/>
          </a:ln>
        </p:spPr>
        <p:txBody>
          <a:bodyPr wrap="none">
            <a:spAutoFit/>
          </a:bodyPr>
          <a:lstStyle/>
          <a:p>
            <a:pPr algn="ctr" eaLnBrk="0" hangingPunct="0"/>
            <a:r>
              <a:rPr lang="en-US" b="1">
                <a:solidFill>
                  <a:srgbClr val="0000FF"/>
                </a:solidFill>
                <a:latin typeface="Arial Narrow" pitchFamily="34" charset="0"/>
              </a:rPr>
              <a:t>Major Items of Equipment</a:t>
            </a:r>
          </a:p>
          <a:p>
            <a:pPr algn="ctr" eaLnBrk="0" hangingPunct="0"/>
            <a:r>
              <a:rPr lang="en-US" sz="1400" b="1">
                <a:solidFill>
                  <a:srgbClr val="0000FF"/>
                </a:solidFill>
                <a:latin typeface="Arial Narrow" pitchFamily="34" charset="0"/>
              </a:rPr>
              <a:t>(Includes ITER)</a:t>
            </a:r>
          </a:p>
        </p:txBody>
      </p:sp>
      <p:sp>
        <p:nvSpPr>
          <p:cNvPr id="19467" name="Text Box 16"/>
          <p:cNvSpPr txBox="1">
            <a:spLocks noChangeArrowheads="1"/>
          </p:cNvSpPr>
          <p:nvPr/>
        </p:nvSpPr>
        <p:spPr bwMode="auto">
          <a:xfrm>
            <a:off x="2413000" y="873125"/>
            <a:ext cx="1928813" cy="579438"/>
          </a:xfrm>
          <a:prstGeom prst="rect">
            <a:avLst/>
          </a:prstGeom>
          <a:noFill/>
          <a:ln w="9525">
            <a:noFill/>
            <a:miter lim="800000"/>
            <a:headEnd/>
            <a:tailEnd/>
          </a:ln>
        </p:spPr>
        <p:txBody>
          <a:bodyPr wrap="none">
            <a:spAutoFit/>
          </a:bodyPr>
          <a:lstStyle/>
          <a:p>
            <a:pPr algn="ctr" eaLnBrk="0" hangingPunct="0"/>
            <a:r>
              <a:rPr lang="en-US" b="1">
                <a:solidFill>
                  <a:prstClr val="black"/>
                </a:solidFill>
                <a:latin typeface="Arial Narrow" pitchFamily="34" charset="0"/>
              </a:rPr>
              <a:t>All Other</a:t>
            </a:r>
          </a:p>
          <a:p>
            <a:pPr algn="ctr" eaLnBrk="0" hangingPunct="0"/>
            <a:r>
              <a:rPr lang="en-US" sz="1400" b="1">
                <a:solidFill>
                  <a:prstClr val="black"/>
                </a:solidFill>
                <a:latin typeface="Arial Narrow" pitchFamily="34" charset="0"/>
              </a:rPr>
              <a:t>(Includes SCPD, S&amp;S, …)</a:t>
            </a:r>
          </a:p>
        </p:txBody>
      </p:sp>
      <p:sp>
        <p:nvSpPr>
          <p:cNvPr id="19468" name="Text Box 18"/>
          <p:cNvSpPr txBox="1">
            <a:spLocks noChangeArrowheads="1"/>
          </p:cNvSpPr>
          <p:nvPr/>
        </p:nvSpPr>
        <p:spPr bwMode="auto">
          <a:xfrm>
            <a:off x="6810851" y="1828800"/>
            <a:ext cx="1723549" cy="923330"/>
          </a:xfrm>
          <a:prstGeom prst="rect">
            <a:avLst/>
          </a:prstGeom>
          <a:solidFill>
            <a:srgbClr val="FFFFCC"/>
          </a:solidFill>
          <a:ln w="19050">
            <a:solidFill>
              <a:schemeClr val="tx1"/>
            </a:solidFill>
            <a:miter lim="800000"/>
            <a:headEnd/>
            <a:tailEnd/>
          </a:ln>
        </p:spPr>
        <p:txBody>
          <a:bodyPr wrap="none">
            <a:spAutoFit/>
          </a:bodyPr>
          <a:lstStyle/>
          <a:p>
            <a:pPr algn="ctr" eaLnBrk="0" hangingPunct="0"/>
            <a:r>
              <a:rPr lang="en-US" b="1" dirty="0" smtClean="0">
                <a:solidFill>
                  <a:prstClr val="black"/>
                </a:solidFill>
                <a:latin typeface="Arial Narrow" pitchFamily="34" charset="0"/>
              </a:rPr>
              <a:t>Office of Science</a:t>
            </a:r>
          </a:p>
          <a:p>
            <a:pPr algn="ctr" eaLnBrk="0" hangingPunct="0"/>
            <a:r>
              <a:rPr lang="en-US" b="1" dirty="0" smtClean="0">
                <a:solidFill>
                  <a:prstClr val="black"/>
                </a:solidFill>
                <a:latin typeface="Arial Narrow" pitchFamily="34" charset="0"/>
              </a:rPr>
              <a:t>FY 2010 Budget</a:t>
            </a:r>
            <a:endParaRPr lang="en-US" b="1" dirty="0">
              <a:solidFill>
                <a:prstClr val="black"/>
              </a:solidFill>
              <a:latin typeface="Arial Narrow" pitchFamily="34" charset="0"/>
            </a:endParaRPr>
          </a:p>
          <a:p>
            <a:pPr algn="ctr" eaLnBrk="0" hangingPunct="0"/>
            <a:r>
              <a:rPr lang="en-US" b="1" dirty="0" smtClean="0">
                <a:solidFill>
                  <a:prstClr val="black"/>
                </a:solidFill>
                <a:latin typeface="Arial Narrow" pitchFamily="34" charset="0"/>
              </a:rPr>
              <a:t>$</a:t>
            </a:r>
            <a:r>
              <a:rPr lang="en-US" b="1" dirty="0">
                <a:solidFill>
                  <a:prstClr val="black"/>
                </a:solidFill>
                <a:latin typeface="Arial Narrow" pitchFamily="34" charset="0"/>
              </a:rPr>
              <a:t>4.904B</a:t>
            </a:r>
          </a:p>
        </p:txBody>
      </p:sp>
      <p:pic>
        <p:nvPicPr>
          <p:cNvPr id="19470" name="Picture 8" descr="07-G01159_2nd target"/>
          <p:cNvPicPr>
            <a:picLocks noChangeAspect="1" noChangeArrowheads="1"/>
          </p:cNvPicPr>
          <p:nvPr/>
        </p:nvPicPr>
        <p:blipFill>
          <a:blip r:embed="rId3" cstate="print"/>
          <a:srcRect/>
          <a:stretch>
            <a:fillRect/>
          </a:stretch>
        </p:blipFill>
        <p:spPr bwMode="auto">
          <a:xfrm>
            <a:off x="0" y="5123666"/>
            <a:ext cx="3330480" cy="1734334"/>
          </a:xfrm>
          <a:prstGeom prst="rect">
            <a:avLst/>
          </a:prstGeom>
          <a:noFill/>
          <a:ln w="28575">
            <a:solidFill>
              <a:srgbClr val="0000FF"/>
            </a:solidFill>
            <a:miter lim="800000"/>
            <a:headEnd/>
            <a:tailEnd/>
          </a:ln>
        </p:spPr>
      </p:pic>
      <p:sp>
        <p:nvSpPr>
          <p:cNvPr id="19471" name="Text Box 22"/>
          <p:cNvSpPr txBox="1">
            <a:spLocks noChangeArrowheads="1"/>
          </p:cNvSpPr>
          <p:nvPr/>
        </p:nvSpPr>
        <p:spPr bwMode="auto">
          <a:xfrm>
            <a:off x="250825" y="6519863"/>
            <a:ext cx="3740150" cy="366712"/>
          </a:xfrm>
          <a:prstGeom prst="rect">
            <a:avLst/>
          </a:prstGeom>
          <a:noFill/>
          <a:ln w="9525">
            <a:noFill/>
            <a:miter lim="800000"/>
            <a:headEnd/>
            <a:tailEnd/>
          </a:ln>
        </p:spPr>
        <p:txBody>
          <a:bodyPr wrap="none">
            <a:spAutoFit/>
          </a:bodyPr>
          <a:lstStyle/>
          <a:p>
            <a:pPr eaLnBrk="0" hangingPunct="0"/>
            <a:r>
              <a:rPr lang="en-US">
                <a:solidFill>
                  <a:prstClr val="white"/>
                </a:solidFill>
                <a:latin typeface="Niagara Solid" pitchFamily="82" charset="0"/>
              </a:rPr>
              <a:t>Spallation Neutron Source shown with  proposed 2</a:t>
            </a:r>
            <a:r>
              <a:rPr lang="en-US" baseline="30000">
                <a:solidFill>
                  <a:prstClr val="white"/>
                </a:solidFill>
                <a:latin typeface="Niagara Solid" pitchFamily="82" charset="0"/>
              </a:rPr>
              <a:t>nd</a:t>
            </a:r>
            <a:r>
              <a:rPr lang="en-US">
                <a:solidFill>
                  <a:prstClr val="white"/>
                </a:solidFill>
                <a:latin typeface="Niagara Solid" pitchFamily="82" charset="0"/>
              </a:rPr>
              <a:t> target station</a:t>
            </a:r>
          </a:p>
        </p:txBody>
      </p:sp>
      <p:sp>
        <p:nvSpPr>
          <p:cNvPr id="19472" name="Text Box 23"/>
          <p:cNvSpPr txBox="1">
            <a:spLocks noChangeArrowheads="1"/>
          </p:cNvSpPr>
          <p:nvPr/>
        </p:nvSpPr>
        <p:spPr bwMode="auto">
          <a:xfrm>
            <a:off x="4933950" y="1036638"/>
            <a:ext cx="3238500" cy="461962"/>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Narrow" pitchFamily="34" charset="0"/>
              </a:rPr>
              <a:t>46 EFRCs ($100M), 2 Hubs ($60M), 3 BRCs ($75M)</a:t>
            </a:r>
            <a:br>
              <a:rPr lang="en-US" sz="1200" b="1">
                <a:solidFill>
                  <a:srgbClr val="FF0000"/>
                </a:solidFill>
                <a:latin typeface="Arial Narrow" pitchFamily="34" charset="0"/>
              </a:rPr>
            </a:br>
            <a:r>
              <a:rPr lang="en-US" sz="1200" b="1">
                <a:solidFill>
                  <a:srgbClr val="FF0000"/>
                </a:solidFill>
                <a:latin typeface="Arial Narrow" pitchFamily="34" charset="0"/>
              </a:rPr>
              <a:t>~ 20% (each) of BES research and BER research. </a:t>
            </a:r>
          </a:p>
        </p:txBody>
      </p:sp>
      <p:sp>
        <p:nvSpPr>
          <p:cNvPr id="19473" name="AutoShape 24"/>
          <p:cNvSpPr>
            <a:spLocks/>
          </p:cNvSpPr>
          <p:nvPr/>
        </p:nvSpPr>
        <p:spPr bwMode="auto">
          <a:xfrm rot="-4869828">
            <a:off x="4733132" y="1145381"/>
            <a:ext cx="152400" cy="642937"/>
          </a:xfrm>
          <a:prstGeom prst="rightBrace">
            <a:avLst>
              <a:gd name="adj1" fmla="val 35156"/>
              <a:gd name="adj2" fmla="val 63833"/>
            </a:avLst>
          </a:prstGeom>
          <a:noFill/>
          <a:ln w="9525">
            <a:solidFill>
              <a:srgbClr val="FF0000"/>
            </a:solidFill>
            <a:round/>
            <a:headEnd/>
            <a:tailEnd/>
          </a:ln>
        </p:spPr>
        <p:txBody>
          <a:bodyPr wrap="none" anchor="ctr"/>
          <a:lstStyle/>
          <a:p>
            <a:endParaRPr lang="en-US">
              <a:solidFill>
                <a:prstClr val="black"/>
              </a:solidFill>
              <a:latin typeface="Arial" charset="0"/>
            </a:endParaRPr>
          </a:p>
        </p:txBody>
      </p:sp>
      <p:cxnSp>
        <p:nvCxnSpPr>
          <p:cNvPr id="20" name="Straight Connector 19"/>
          <p:cNvCxnSpPr/>
          <p:nvPr/>
        </p:nvCxnSpPr>
        <p:spPr>
          <a:xfrm rot="5400000" flipH="1" flipV="1">
            <a:off x="3579019" y="2439194"/>
            <a:ext cx="2016125" cy="287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683794" y="2342357"/>
            <a:ext cx="1997075" cy="4778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803651" y="2286000"/>
            <a:ext cx="1917700" cy="638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itle 2"/>
          <p:cNvSpPr txBox="1">
            <a:spLocks/>
          </p:cNvSpPr>
          <p:nvPr/>
        </p:nvSpPr>
        <p:spPr bwMode="auto">
          <a:xfrm>
            <a:off x="0" y="-173038"/>
            <a:ext cx="9144000" cy="1143001"/>
          </a:xfrm>
          <a:prstGeom prst="rect">
            <a:avLst/>
          </a:prstGeom>
          <a:noFill/>
          <a:ln w="9525">
            <a:noFill/>
            <a:miter lim="800000"/>
            <a:headEnd/>
            <a:tailEnd/>
          </a:ln>
        </p:spPr>
        <p:txBody>
          <a:bodyPr anchor="ctr"/>
          <a:lstStyle/>
          <a:p>
            <a:pPr algn="ctr">
              <a:lnSpc>
                <a:spcPts val="2400"/>
              </a:lnSpc>
              <a:defRPr/>
            </a:pPr>
            <a:r>
              <a:rPr lang="en-US" sz="2800" dirty="0">
                <a:solidFill>
                  <a:srgbClr val="106636"/>
                </a:solidFill>
                <a:latin typeface="Arial Black" pitchFamily="34" charset="0"/>
                <a:cs typeface="Arial" charset="0"/>
              </a:rPr>
              <a:t>Support for Research and for </a:t>
            </a:r>
            <a:r>
              <a:rPr lang="en-US" sz="2800" dirty="0" smtClean="0">
                <a:solidFill>
                  <a:srgbClr val="106636"/>
                </a:solidFill>
                <a:latin typeface="Arial Black" pitchFamily="34" charset="0"/>
                <a:cs typeface="Arial" charset="0"/>
              </a:rPr>
              <a:t>Facilities</a:t>
            </a:r>
            <a:endParaRPr lang="en-US" sz="2400" dirty="0">
              <a:solidFill>
                <a:srgbClr val="106636"/>
              </a:solidFill>
              <a:latin typeface="Arial Black" pitchFamily="34" charset="0"/>
              <a:cs typeface="Arial" charset="0"/>
            </a:endParaRPr>
          </a:p>
        </p:txBody>
      </p:sp>
      <p:pic>
        <p:nvPicPr>
          <p:cNvPr id="25" name="Picture 24" descr="pulse-safety-homepage.jpg"/>
          <p:cNvPicPr>
            <a:picLocks noChangeAspect="1"/>
          </p:cNvPicPr>
          <p:nvPr/>
        </p:nvPicPr>
        <p:blipFill>
          <a:blip r:embed="rId4" cstate="print"/>
          <a:stretch>
            <a:fillRect/>
          </a:stretch>
        </p:blipFill>
        <p:spPr>
          <a:xfrm>
            <a:off x="4907660" y="5120014"/>
            <a:ext cx="4236340" cy="173798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p:cNvSpPr txBox="1">
            <a:spLocks/>
          </p:cNvSpPr>
          <p:nvPr/>
        </p:nvSpPr>
        <p:spPr bwMode="auto">
          <a:xfrm>
            <a:off x="0" y="-185738"/>
            <a:ext cx="9144000" cy="1143001"/>
          </a:xfrm>
          <a:prstGeom prst="rect">
            <a:avLst/>
          </a:prstGeom>
          <a:noFill/>
          <a:ln w="9525">
            <a:noFill/>
            <a:miter lim="800000"/>
            <a:headEnd/>
            <a:tailEnd/>
          </a:ln>
        </p:spPr>
        <p:txBody>
          <a:bodyPr anchor="ctr"/>
          <a:lstStyle/>
          <a:p>
            <a:pPr algn="ctr">
              <a:lnSpc>
                <a:spcPts val="2400"/>
              </a:lnSpc>
              <a:defRPr/>
            </a:pPr>
            <a:r>
              <a:rPr lang="en-US" sz="2800" dirty="0">
                <a:solidFill>
                  <a:srgbClr val="106636"/>
                </a:solidFill>
                <a:latin typeface="Arial Black" pitchFamily="34" charset="0"/>
                <a:cs typeface="Arial" charset="0"/>
              </a:rPr>
              <a:t>Breakdown of Users by </a:t>
            </a:r>
            <a:r>
              <a:rPr lang="en-US" sz="2800" dirty="0" smtClean="0">
                <a:solidFill>
                  <a:srgbClr val="106636"/>
                </a:solidFill>
                <a:latin typeface="Arial Black" pitchFamily="34" charset="0"/>
                <a:cs typeface="Arial" charset="0"/>
              </a:rPr>
              <a:t>Facility</a:t>
            </a:r>
            <a:endParaRPr lang="en-US" sz="2800" dirty="0">
              <a:solidFill>
                <a:srgbClr val="106636"/>
              </a:solidFill>
              <a:latin typeface="Arial Black" pitchFamily="34" charset="0"/>
              <a:cs typeface="Arial" charset="0"/>
            </a:endParaRPr>
          </a:p>
        </p:txBody>
      </p:sp>
      <p:sp>
        <p:nvSpPr>
          <p:cNvPr id="20483" name="Rectangle 2"/>
          <p:cNvSpPr txBox="1">
            <a:spLocks noChangeArrowheads="1"/>
          </p:cNvSpPr>
          <p:nvPr/>
        </p:nvSpPr>
        <p:spPr bwMode="auto">
          <a:xfrm>
            <a:off x="50800" y="1920875"/>
            <a:ext cx="2022475" cy="2483757"/>
          </a:xfrm>
          <a:prstGeom prst="rect">
            <a:avLst/>
          </a:prstGeom>
          <a:noFill/>
          <a:ln w="9525">
            <a:noFill/>
            <a:miter lim="800000"/>
            <a:headEnd/>
            <a:tailEnd/>
          </a:ln>
        </p:spPr>
        <p:txBody>
          <a:bodyPr>
            <a:spAutoFit/>
          </a:bodyPr>
          <a:lstStyle/>
          <a:p>
            <a:pPr indent="4763">
              <a:lnSpc>
                <a:spcPct val="120000"/>
              </a:lnSpc>
              <a:spcBef>
                <a:spcPct val="50000"/>
              </a:spcBef>
              <a:buFont typeface="Wingdings" pitchFamily="2" charset="2"/>
              <a:buNone/>
            </a:pPr>
            <a:r>
              <a:rPr lang="en-US" sz="1400" b="1" dirty="0">
                <a:solidFill>
                  <a:prstClr val="black"/>
                </a:solidFill>
                <a:latin typeface="Arial" charset="0"/>
                <a:cs typeface="Arial" charset="0"/>
              </a:rPr>
              <a:t>~</a:t>
            </a:r>
            <a:r>
              <a:rPr lang="en-US" sz="1400" b="1" dirty="0" smtClean="0">
                <a:solidFill>
                  <a:prstClr val="black"/>
                </a:solidFill>
                <a:latin typeface="Arial" charset="0"/>
                <a:cs typeface="Arial" charset="0"/>
              </a:rPr>
              <a:t>26,000 </a:t>
            </a:r>
            <a:r>
              <a:rPr lang="en-US" sz="1400" b="1" dirty="0">
                <a:solidFill>
                  <a:prstClr val="black"/>
                </a:solidFill>
                <a:latin typeface="Arial" charset="0"/>
                <a:cs typeface="Arial" charset="0"/>
              </a:rPr>
              <a:t>users at the facilities in FY 2010</a:t>
            </a:r>
            <a:r>
              <a:rPr lang="en-US" sz="1400" b="1" dirty="0" smtClean="0">
                <a:solidFill>
                  <a:prstClr val="black"/>
                </a:solidFill>
                <a:latin typeface="Arial" charset="0"/>
                <a:cs typeface="Arial" charset="0"/>
              </a:rPr>
              <a:t>:</a:t>
            </a:r>
          </a:p>
          <a:p>
            <a:pPr indent="4763">
              <a:lnSpc>
                <a:spcPct val="120000"/>
              </a:lnSpc>
              <a:spcBef>
                <a:spcPct val="50000"/>
              </a:spcBef>
              <a:buFont typeface="Wingdings" pitchFamily="2" charset="2"/>
              <a:buNone/>
            </a:pPr>
            <a:r>
              <a:rPr lang="en-US" sz="1400" b="1" dirty="0" smtClean="0">
                <a:solidFill>
                  <a:prstClr val="black"/>
                </a:solidFill>
                <a:latin typeface="Arial" charset="0"/>
                <a:cs typeface="Arial" charset="0"/>
              </a:rPr>
              <a:t> ~</a:t>
            </a:r>
            <a:r>
              <a:rPr lang="en-US" sz="1400" b="1" dirty="0">
                <a:solidFill>
                  <a:prstClr val="black"/>
                </a:solidFill>
                <a:latin typeface="Arial" charset="0"/>
                <a:cs typeface="Arial" charset="0"/>
              </a:rPr>
              <a:t>1/2 from universities; </a:t>
            </a:r>
            <a:endParaRPr lang="en-US" sz="1400" b="1" dirty="0" smtClean="0">
              <a:solidFill>
                <a:prstClr val="black"/>
              </a:solidFill>
              <a:latin typeface="Arial" charset="0"/>
              <a:cs typeface="Arial" charset="0"/>
            </a:endParaRPr>
          </a:p>
          <a:p>
            <a:pPr indent="4763">
              <a:lnSpc>
                <a:spcPct val="120000"/>
              </a:lnSpc>
              <a:spcBef>
                <a:spcPct val="50000"/>
              </a:spcBef>
              <a:buFont typeface="Wingdings" pitchFamily="2" charset="2"/>
              <a:buNone/>
            </a:pPr>
            <a:r>
              <a:rPr lang="en-US" sz="1400" b="1" dirty="0" smtClean="0">
                <a:solidFill>
                  <a:prstClr val="black"/>
                </a:solidFill>
                <a:latin typeface="Arial" charset="0"/>
                <a:cs typeface="Arial" charset="0"/>
              </a:rPr>
              <a:t>~</a:t>
            </a:r>
            <a:r>
              <a:rPr lang="en-US" sz="1400" b="1" dirty="0">
                <a:solidFill>
                  <a:prstClr val="black"/>
                </a:solidFill>
                <a:latin typeface="Arial" charset="0"/>
                <a:cs typeface="Arial" charset="0"/>
              </a:rPr>
              <a:t>1/3 from labs</a:t>
            </a:r>
            <a:r>
              <a:rPr lang="en-US" sz="1400" b="1" dirty="0" smtClean="0">
                <a:solidFill>
                  <a:prstClr val="black"/>
                </a:solidFill>
                <a:latin typeface="Arial" charset="0"/>
                <a:cs typeface="Arial" charset="0"/>
              </a:rPr>
              <a:t>;</a:t>
            </a:r>
          </a:p>
          <a:p>
            <a:pPr indent="4763">
              <a:lnSpc>
                <a:spcPct val="120000"/>
              </a:lnSpc>
              <a:spcBef>
                <a:spcPct val="50000"/>
              </a:spcBef>
              <a:buFont typeface="Wingdings" pitchFamily="2" charset="2"/>
              <a:buNone/>
            </a:pPr>
            <a:r>
              <a:rPr lang="en-US" sz="1400" b="1" dirty="0" smtClean="0">
                <a:solidFill>
                  <a:prstClr val="black"/>
                </a:solidFill>
                <a:latin typeface="Arial" charset="0"/>
                <a:cs typeface="Arial" charset="0"/>
              </a:rPr>
              <a:t>~ 1/6 from </a:t>
            </a:r>
            <a:r>
              <a:rPr lang="en-US" sz="1400" b="1" dirty="0">
                <a:solidFill>
                  <a:prstClr val="black"/>
                </a:solidFill>
                <a:latin typeface="Arial" charset="0"/>
                <a:cs typeface="Arial" charset="0"/>
              </a:rPr>
              <a:t>industry, other agencies, and international entities.</a:t>
            </a:r>
          </a:p>
        </p:txBody>
      </p:sp>
      <p:sp>
        <p:nvSpPr>
          <p:cNvPr id="20484" name="Rectangle 3"/>
          <p:cNvSpPr>
            <a:spLocks noChangeArrowheads="1"/>
          </p:cNvSpPr>
          <p:nvPr/>
        </p:nvSpPr>
        <p:spPr bwMode="auto">
          <a:xfrm>
            <a:off x="1908175" y="879475"/>
            <a:ext cx="5327650" cy="338138"/>
          </a:xfrm>
          <a:prstGeom prst="rect">
            <a:avLst/>
          </a:prstGeom>
          <a:noFill/>
          <a:ln w="9525" algn="ctr">
            <a:noFill/>
            <a:miter lim="800000"/>
            <a:headEnd/>
            <a:tailEnd/>
          </a:ln>
        </p:spPr>
        <p:txBody>
          <a:bodyPr>
            <a:spAutoFit/>
          </a:bodyPr>
          <a:lstStyle/>
          <a:p>
            <a:pPr indent="4763" algn="ctr">
              <a:spcBef>
                <a:spcPct val="20000"/>
              </a:spcBef>
              <a:buFont typeface="Wingdings" pitchFamily="2" charset="2"/>
              <a:buNone/>
            </a:pPr>
            <a:r>
              <a:rPr lang="en-US" sz="1600" b="1" dirty="0">
                <a:solidFill>
                  <a:prstClr val="black"/>
                </a:solidFill>
                <a:latin typeface="Arial" charset="0"/>
                <a:cs typeface="Arial" charset="0"/>
              </a:rPr>
              <a:t>Distribution by facility of ~</a:t>
            </a:r>
            <a:r>
              <a:rPr lang="en-US" sz="1600" b="1" dirty="0" smtClean="0">
                <a:solidFill>
                  <a:prstClr val="black"/>
                </a:solidFill>
                <a:latin typeface="Arial" charset="0"/>
                <a:cs typeface="Arial" charset="0"/>
              </a:rPr>
              <a:t>26,000 </a:t>
            </a:r>
            <a:r>
              <a:rPr lang="en-US" sz="1600" b="1" dirty="0">
                <a:solidFill>
                  <a:prstClr val="black"/>
                </a:solidFill>
                <a:latin typeface="Arial" charset="0"/>
                <a:cs typeface="Arial" charset="0"/>
              </a:rPr>
              <a:t>users in FY 2010</a:t>
            </a:r>
          </a:p>
        </p:txBody>
      </p:sp>
      <p:sp>
        <p:nvSpPr>
          <p:cNvPr id="20485" name="Freeform 4"/>
          <p:cNvSpPr>
            <a:spLocks/>
          </p:cNvSpPr>
          <p:nvPr/>
        </p:nvSpPr>
        <p:spPr bwMode="auto">
          <a:xfrm>
            <a:off x="4806950" y="1833563"/>
            <a:ext cx="704850" cy="2081212"/>
          </a:xfrm>
          <a:custGeom>
            <a:avLst/>
            <a:gdLst>
              <a:gd name="T0" fmla="*/ 2147483647 w 112"/>
              <a:gd name="T1" fmla="*/ 2147483647 h 329"/>
              <a:gd name="T2" fmla="*/ 0 w 112"/>
              <a:gd name="T3" fmla="*/ 2147483647 h 329"/>
              <a:gd name="T4" fmla="*/ 0 w 112"/>
              <a:gd name="T5" fmla="*/ 2147483647 h 329"/>
              <a:gd name="T6" fmla="*/ 0 w 112"/>
              <a:gd name="T7" fmla="*/ 2147483647 h 329"/>
              <a:gd name="T8" fmla="*/ 2147483647 w 112"/>
              <a:gd name="T9" fmla="*/ 2147483647 h 329"/>
              <a:gd name="T10" fmla="*/ 0 60000 65536"/>
              <a:gd name="T11" fmla="*/ 0 60000 65536"/>
              <a:gd name="T12" fmla="*/ 0 60000 65536"/>
              <a:gd name="T13" fmla="*/ 0 60000 65536"/>
              <a:gd name="T14" fmla="*/ 0 60000 65536"/>
              <a:gd name="T15" fmla="*/ 0 w 112"/>
              <a:gd name="T16" fmla="*/ 0 h 329"/>
              <a:gd name="T17" fmla="*/ 112 w 112"/>
              <a:gd name="T18" fmla="*/ 329 h 329"/>
            </a:gdLst>
            <a:ahLst/>
            <a:cxnLst>
              <a:cxn ang="T10">
                <a:pos x="T0" y="T1"/>
              </a:cxn>
              <a:cxn ang="T11">
                <a:pos x="T2" y="T3"/>
              </a:cxn>
              <a:cxn ang="T12">
                <a:pos x="T4" y="T5"/>
              </a:cxn>
              <a:cxn ang="T13">
                <a:pos x="T6" y="T7"/>
              </a:cxn>
              <a:cxn ang="T14">
                <a:pos x="T8" y="T9"/>
              </a:cxn>
            </a:cxnLst>
            <a:rect l="T15" t="T16" r="T17" b="T18"/>
            <a:pathLst>
              <a:path w="112" h="329">
                <a:moveTo>
                  <a:pt x="112" y="20"/>
                </a:moveTo>
                <a:cubicBezTo>
                  <a:pt x="76" y="7"/>
                  <a:pt x="38" y="1"/>
                  <a:pt x="0" y="1"/>
                </a:cubicBezTo>
                <a:cubicBezTo>
                  <a:pt x="0" y="0"/>
                  <a:pt x="0" y="1"/>
                  <a:pt x="0" y="1"/>
                </a:cubicBezTo>
                <a:lnTo>
                  <a:pt x="0" y="329"/>
                </a:lnTo>
                <a:lnTo>
                  <a:pt x="112" y="20"/>
                </a:lnTo>
                <a:close/>
              </a:path>
            </a:pathLst>
          </a:custGeom>
          <a:solidFill>
            <a:srgbClr val="3366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86" name="Freeform 5"/>
          <p:cNvSpPr>
            <a:spLocks/>
          </p:cNvSpPr>
          <p:nvPr/>
        </p:nvSpPr>
        <p:spPr bwMode="auto">
          <a:xfrm>
            <a:off x="4806950" y="1958975"/>
            <a:ext cx="1620838" cy="1955800"/>
          </a:xfrm>
          <a:custGeom>
            <a:avLst/>
            <a:gdLst>
              <a:gd name="T0" fmla="*/ 2147483647 w 258"/>
              <a:gd name="T1" fmla="*/ 2147483647 h 309"/>
              <a:gd name="T2" fmla="*/ 2147483647 w 258"/>
              <a:gd name="T3" fmla="*/ 0 h 309"/>
              <a:gd name="T4" fmla="*/ 0 w 258"/>
              <a:gd name="T5" fmla="*/ 2147483647 h 309"/>
              <a:gd name="T6" fmla="*/ 2147483647 w 258"/>
              <a:gd name="T7" fmla="*/ 2147483647 h 309"/>
              <a:gd name="T8" fmla="*/ 0 60000 65536"/>
              <a:gd name="T9" fmla="*/ 0 60000 65536"/>
              <a:gd name="T10" fmla="*/ 0 60000 65536"/>
              <a:gd name="T11" fmla="*/ 0 60000 65536"/>
              <a:gd name="T12" fmla="*/ 0 w 258"/>
              <a:gd name="T13" fmla="*/ 0 h 309"/>
              <a:gd name="T14" fmla="*/ 258 w 258"/>
              <a:gd name="T15" fmla="*/ 309 h 309"/>
            </a:gdLst>
            <a:ahLst/>
            <a:cxnLst>
              <a:cxn ang="T8">
                <a:pos x="T0" y="T1"/>
              </a:cxn>
              <a:cxn ang="T9">
                <a:pos x="T2" y="T3"/>
              </a:cxn>
              <a:cxn ang="T10">
                <a:pos x="T4" y="T5"/>
              </a:cxn>
              <a:cxn ang="T11">
                <a:pos x="T6" y="T7"/>
              </a:cxn>
            </a:cxnLst>
            <a:rect l="T12" t="T13" r="T14" b="T15"/>
            <a:pathLst>
              <a:path w="258" h="309">
                <a:moveTo>
                  <a:pt x="258" y="106"/>
                </a:moveTo>
                <a:cubicBezTo>
                  <a:pt x="220" y="58"/>
                  <a:pt x="169" y="21"/>
                  <a:pt x="112" y="0"/>
                </a:cubicBezTo>
                <a:lnTo>
                  <a:pt x="0" y="309"/>
                </a:lnTo>
                <a:lnTo>
                  <a:pt x="258" y="106"/>
                </a:lnTo>
                <a:close/>
              </a:path>
            </a:pathLst>
          </a:custGeom>
          <a:solidFill>
            <a:srgbClr val="3366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87" name="Freeform 6"/>
          <p:cNvSpPr>
            <a:spLocks/>
          </p:cNvSpPr>
          <p:nvPr/>
        </p:nvSpPr>
        <p:spPr bwMode="auto">
          <a:xfrm>
            <a:off x="4806950" y="2630488"/>
            <a:ext cx="2066925" cy="1852612"/>
          </a:xfrm>
          <a:custGeom>
            <a:avLst/>
            <a:gdLst>
              <a:gd name="T0" fmla="*/ 2147483647 w 329"/>
              <a:gd name="T1" fmla="*/ 2147483647 h 293"/>
              <a:gd name="T2" fmla="*/ 2147483647 w 329"/>
              <a:gd name="T3" fmla="*/ 2147483647 h 293"/>
              <a:gd name="T4" fmla="*/ 2147483647 w 329"/>
              <a:gd name="T5" fmla="*/ 0 h 293"/>
              <a:gd name="T6" fmla="*/ 0 w 329"/>
              <a:gd name="T7" fmla="*/ 2147483647 h 293"/>
              <a:gd name="T8" fmla="*/ 2147483647 w 329"/>
              <a:gd name="T9" fmla="*/ 2147483647 h 293"/>
              <a:gd name="T10" fmla="*/ 0 60000 65536"/>
              <a:gd name="T11" fmla="*/ 0 60000 65536"/>
              <a:gd name="T12" fmla="*/ 0 60000 65536"/>
              <a:gd name="T13" fmla="*/ 0 60000 65536"/>
              <a:gd name="T14" fmla="*/ 0 60000 65536"/>
              <a:gd name="T15" fmla="*/ 0 w 329"/>
              <a:gd name="T16" fmla="*/ 0 h 293"/>
              <a:gd name="T17" fmla="*/ 329 w 329"/>
              <a:gd name="T18" fmla="*/ 293 h 293"/>
            </a:gdLst>
            <a:ahLst/>
            <a:cxnLst>
              <a:cxn ang="T10">
                <a:pos x="T0" y="T1"/>
              </a:cxn>
              <a:cxn ang="T11">
                <a:pos x="T2" y="T3"/>
              </a:cxn>
              <a:cxn ang="T12">
                <a:pos x="T4" y="T5"/>
              </a:cxn>
              <a:cxn ang="T13">
                <a:pos x="T6" y="T7"/>
              </a:cxn>
              <a:cxn ang="T14">
                <a:pos x="T8" y="T9"/>
              </a:cxn>
            </a:cxnLst>
            <a:rect l="T15" t="T16" r="T17" b="T18"/>
            <a:pathLst>
              <a:path w="329" h="293">
                <a:moveTo>
                  <a:pt x="316" y="293"/>
                </a:moveTo>
                <a:cubicBezTo>
                  <a:pt x="324" y="264"/>
                  <a:pt x="329" y="233"/>
                  <a:pt x="329" y="203"/>
                </a:cubicBezTo>
                <a:cubicBezTo>
                  <a:pt x="329" y="129"/>
                  <a:pt x="304" y="58"/>
                  <a:pt x="258" y="0"/>
                </a:cubicBezTo>
                <a:lnTo>
                  <a:pt x="0" y="203"/>
                </a:lnTo>
                <a:lnTo>
                  <a:pt x="316" y="293"/>
                </a:lnTo>
                <a:close/>
              </a:path>
            </a:pathLst>
          </a:custGeom>
          <a:solidFill>
            <a:srgbClr val="3366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88" name="Freeform 7"/>
          <p:cNvSpPr>
            <a:spLocks/>
          </p:cNvSpPr>
          <p:nvPr/>
        </p:nvSpPr>
        <p:spPr bwMode="auto">
          <a:xfrm>
            <a:off x="4806950" y="3914775"/>
            <a:ext cx="1984375" cy="1492250"/>
          </a:xfrm>
          <a:custGeom>
            <a:avLst/>
            <a:gdLst>
              <a:gd name="T0" fmla="*/ 2147483647 w 316"/>
              <a:gd name="T1" fmla="*/ 2147483647 h 236"/>
              <a:gd name="T2" fmla="*/ 2147483647 w 316"/>
              <a:gd name="T3" fmla="*/ 2147483647 h 236"/>
              <a:gd name="T4" fmla="*/ 0 w 316"/>
              <a:gd name="T5" fmla="*/ 0 h 236"/>
              <a:gd name="T6" fmla="*/ 2147483647 w 316"/>
              <a:gd name="T7" fmla="*/ 2147483647 h 236"/>
              <a:gd name="T8" fmla="*/ 0 60000 65536"/>
              <a:gd name="T9" fmla="*/ 0 60000 65536"/>
              <a:gd name="T10" fmla="*/ 0 60000 65536"/>
              <a:gd name="T11" fmla="*/ 0 60000 65536"/>
              <a:gd name="T12" fmla="*/ 0 w 316"/>
              <a:gd name="T13" fmla="*/ 0 h 236"/>
              <a:gd name="T14" fmla="*/ 316 w 316"/>
              <a:gd name="T15" fmla="*/ 236 h 236"/>
            </a:gdLst>
            <a:ahLst/>
            <a:cxnLst>
              <a:cxn ang="T8">
                <a:pos x="T0" y="T1"/>
              </a:cxn>
              <a:cxn ang="T9">
                <a:pos x="T2" y="T3"/>
              </a:cxn>
              <a:cxn ang="T10">
                <a:pos x="T4" y="T5"/>
              </a:cxn>
              <a:cxn ang="T11">
                <a:pos x="T6" y="T7"/>
              </a:cxn>
            </a:cxnLst>
            <a:rect l="T12" t="T13" r="T14" b="T15"/>
            <a:pathLst>
              <a:path w="316" h="236">
                <a:moveTo>
                  <a:pt x="228" y="236"/>
                </a:moveTo>
                <a:cubicBezTo>
                  <a:pt x="270" y="196"/>
                  <a:pt x="300" y="146"/>
                  <a:pt x="316" y="90"/>
                </a:cubicBezTo>
                <a:lnTo>
                  <a:pt x="0" y="0"/>
                </a:lnTo>
                <a:lnTo>
                  <a:pt x="228" y="236"/>
                </a:lnTo>
                <a:close/>
              </a:path>
            </a:pathLst>
          </a:custGeom>
          <a:solidFill>
            <a:srgbClr val="3366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89" name="Freeform 8"/>
          <p:cNvSpPr>
            <a:spLocks/>
          </p:cNvSpPr>
          <p:nvPr/>
        </p:nvSpPr>
        <p:spPr bwMode="auto">
          <a:xfrm>
            <a:off x="4806950" y="3914775"/>
            <a:ext cx="1431925" cy="1662113"/>
          </a:xfrm>
          <a:custGeom>
            <a:avLst/>
            <a:gdLst>
              <a:gd name="T0" fmla="*/ 2147483647 w 228"/>
              <a:gd name="T1" fmla="*/ 2147483647 h 263"/>
              <a:gd name="T2" fmla="*/ 2147483647 w 228"/>
              <a:gd name="T3" fmla="*/ 2147483647 h 263"/>
              <a:gd name="T4" fmla="*/ 0 w 228"/>
              <a:gd name="T5" fmla="*/ 0 h 263"/>
              <a:gd name="T6" fmla="*/ 2147483647 w 228"/>
              <a:gd name="T7" fmla="*/ 2147483647 h 263"/>
              <a:gd name="T8" fmla="*/ 0 60000 65536"/>
              <a:gd name="T9" fmla="*/ 0 60000 65536"/>
              <a:gd name="T10" fmla="*/ 0 60000 65536"/>
              <a:gd name="T11" fmla="*/ 0 60000 65536"/>
              <a:gd name="T12" fmla="*/ 0 w 228"/>
              <a:gd name="T13" fmla="*/ 0 h 263"/>
              <a:gd name="T14" fmla="*/ 228 w 228"/>
              <a:gd name="T15" fmla="*/ 263 h 263"/>
            </a:gdLst>
            <a:ahLst/>
            <a:cxnLst>
              <a:cxn ang="T8">
                <a:pos x="T0" y="T1"/>
              </a:cxn>
              <a:cxn ang="T9">
                <a:pos x="T2" y="T3"/>
              </a:cxn>
              <a:cxn ang="T10">
                <a:pos x="T4" y="T5"/>
              </a:cxn>
              <a:cxn ang="T11">
                <a:pos x="T6" y="T7"/>
              </a:cxn>
            </a:cxnLst>
            <a:rect l="T12" t="T13" r="T14" b="T15"/>
            <a:pathLst>
              <a:path w="228" h="263">
                <a:moveTo>
                  <a:pt x="197" y="263"/>
                </a:moveTo>
                <a:cubicBezTo>
                  <a:pt x="208" y="254"/>
                  <a:pt x="218" y="246"/>
                  <a:pt x="228" y="236"/>
                </a:cubicBezTo>
                <a:lnTo>
                  <a:pt x="0" y="0"/>
                </a:lnTo>
                <a:lnTo>
                  <a:pt x="197" y="263"/>
                </a:lnTo>
                <a:close/>
              </a:path>
            </a:pathLst>
          </a:custGeom>
          <a:solidFill>
            <a:srgbClr val="6699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0" name="Freeform 9"/>
          <p:cNvSpPr>
            <a:spLocks/>
          </p:cNvSpPr>
          <p:nvPr/>
        </p:nvSpPr>
        <p:spPr bwMode="auto">
          <a:xfrm>
            <a:off x="4806950" y="3914775"/>
            <a:ext cx="1238250" cy="1763713"/>
          </a:xfrm>
          <a:custGeom>
            <a:avLst/>
            <a:gdLst>
              <a:gd name="T0" fmla="*/ 2147483647 w 197"/>
              <a:gd name="T1" fmla="*/ 2147483647 h 279"/>
              <a:gd name="T2" fmla="*/ 2147483647 w 197"/>
              <a:gd name="T3" fmla="*/ 2147483647 h 279"/>
              <a:gd name="T4" fmla="*/ 0 w 197"/>
              <a:gd name="T5" fmla="*/ 0 h 279"/>
              <a:gd name="T6" fmla="*/ 2147483647 w 197"/>
              <a:gd name="T7" fmla="*/ 2147483647 h 279"/>
              <a:gd name="T8" fmla="*/ 0 60000 65536"/>
              <a:gd name="T9" fmla="*/ 0 60000 65536"/>
              <a:gd name="T10" fmla="*/ 0 60000 65536"/>
              <a:gd name="T11" fmla="*/ 0 60000 65536"/>
              <a:gd name="T12" fmla="*/ 0 w 197"/>
              <a:gd name="T13" fmla="*/ 0 h 279"/>
              <a:gd name="T14" fmla="*/ 197 w 197"/>
              <a:gd name="T15" fmla="*/ 279 h 279"/>
            </a:gdLst>
            <a:ahLst/>
            <a:cxnLst>
              <a:cxn ang="T8">
                <a:pos x="T0" y="T1"/>
              </a:cxn>
              <a:cxn ang="T9">
                <a:pos x="T2" y="T3"/>
              </a:cxn>
              <a:cxn ang="T10">
                <a:pos x="T4" y="T5"/>
              </a:cxn>
              <a:cxn ang="T11">
                <a:pos x="T6" y="T7"/>
              </a:cxn>
            </a:cxnLst>
            <a:rect l="T12" t="T13" r="T14" b="T15"/>
            <a:pathLst>
              <a:path w="197" h="279">
                <a:moveTo>
                  <a:pt x="174" y="279"/>
                </a:moveTo>
                <a:cubicBezTo>
                  <a:pt x="182" y="274"/>
                  <a:pt x="190" y="268"/>
                  <a:pt x="197" y="263"/>
                </a:cubicBezTo>
                <a:lnTo>
                  <a:pt x="0" y="0"/>
                </a:lnTo>
                <a:lnTo>
                  <a:pt x="174" y="279"/>
                </a:lnTo>
                <a:close/>
              </a:path>
            </a:pathLst>
          </a:custGeom>
          <a:solidFill>
            <a:srgbClr val="6699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1" name="Freeform 10"/>
          <p:cNvSpPr>
            <a:spLocks/>
          </p:cNvSpPr>
          <p:nvPr/>
        </p:nvSpPr>
        <p:spPr bwMode="auto">
          <a:xfrm>
            <a:off x="4806950" y="3914775"/>
            <a:ext cx="1092200" cy="1928813"/>
          </a:xfrm>
          <a:custGeom>
            <a:avLst/>
            <a:gdLst>
              <a:gd name="T0" fmla="*/ 2147483647 w 174"/>
              <a:gd name="T1" fmla="*/ 2147483647 h 305"/>
              <a:gd name="T2" fmla="*/ 2147483647 w 174"/>
              <a:gd name="T3" fmla="*/ 2147483647 h 305"/>
              <a:gd name="T4" fmla="*/ 0 w 174"/>
              <a:gd name="T5" fmla="*/ 0 h 305"/>
              <a:gd name="T6" fmla="*/ 2147483647 w 174"/>
              <a:gd name="T7" fmla="*/ 2147483647 h 305"/>
              <a:gd name="T8" fmla="*/ 0 60000 65536"/>
              <a:gd name="T9" fmla="*/ 0 60000 65536"/>
              <a:gd name="T10" fmla="*/ 0 60000 65536"/>
              <a:gd name="T11" fmla="*/ 0 60000 65536"/>
              <a:gd name="T12" fmla="*/ 0 w 174"/>
              <a:gd name="T13" fmla="*/ 0 h 305"/>
              <a:gd name="T14" fmla="*/ 174 w 174"/>
              <a:gd name="T15" fmla="*/ 305 h 305"/>
            </a:gdLst>
            <a:ahLst/>
            <a:cxnLst>
              <a:cxn ang="T8">
                <a:pos x="T0" y="T1"/>
              </a:cxn>
              <a:cxn ang="T9">
                <a:pos x="T2" y="T3"/>
              </a:cxn>
              <a:cxn ang="T10">
                <a:pos x="T4" y="T5"/>
              </a:cxn>
              <a:cxn ang="T11">
                <a:pos x="T6" y="T7"/>
              </a:cxn>
            </a:cxnLst>
            <a:rect l="T12" t="T13" r="T14" b="T15"/>
            <a:pathLst>
              <a:path w="174" h="305">
                <a:moveTo>
                  <a:pt x="123" y="305"/>
                </a:moveTo>
                <a:cubicBezTo>
                  <a:pt x="141" y="297"/>
                  <a:pt x="158" y="289"/>
                  <a:pt x="174" y="279"/>
                </a:cubicBezTo>
                <a:lnTo>
                  <a:pt x="0" y="0"/>
                </a:lnTo>
                <a:lnTo>
                  <a:pt x="123" y="305"/>
                </a:lnTo>
                <a:close/>
              </a:path>
            </a:pathLst>
          </a:custGeom>
          <a:solidFill>
            <a:srgbClr val="6699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2" name="Freeform 11"/>
          <p:cNvSpPr>
            <a:spLocks/>
          </p:cNvSpPr>
          <p:nvPr/>
        </p:nvSpPr>
        <p:spPr bwMode="auto">
          <a:xfrm>
            <a:off x="4806950" y="3914775"/>
            <a:ext cx="773113" cy="2074863"/>
          </a:xfrm>
          <a:custGeom>
            <a:avLst/>
            <a:gdLst>
              <a:gd name="T0" fmla="*/ 2147483647 w 123"/>
              <a:gd name="T1" fmla="*/ 2147483647 h 328"/>
              <a:gd name="T2" fmla="*/ 2147483647 w 123"/>
              <a:gd name="T3" fmla="*/ 2147483647 h 328"/>
              <a:gd name="T4" fmla="*/ 0 w 123"/>
              <a:gd name="T5" fmla="*/ 0 h 328"/>
              <a:gd name="T6" fmla="*/ 2147483647 w 123"/>
              <a:gd name="T7" fmla="*/ 2147483647 h 328"/>
              <a:gd name="T8" fmla="*/ 0 60000 65536"/>
              <a:gd name="T9" fmla="*/ 0 60000 65536"/>
              <a:gd name="T10" fmla="*/ 0 60000 65536"/>
              <a:gd name="T11" fmla="*/ 0 60000 65536"/>
              <a:gd name="T12" fmla="*/ 0 w 123"/>
              <a:gd name="T13" fmla="*/ 0 h 328"/>
              <a:gd name="T14" fmla="*/ 123 w 123"/>
              <a:gd name="T15" fmla="*/ 328 h 328"/>
            </a:gdLst>
            <a:ahLst/>
            <a:cxnLst>
              <a:cxn ang="T8">
                <a:pos x="T0" y="T1"/>
              </a:cxn>
              <a:cxn ang="T9">
                <a:pos x="T2" y="T3"/>
              </a:cxn>
              <a:cxn ang="T10">
                <a:pos x="T4" y="T5"/>
              </a:cxn>
              <a:cxn ang="T11">
                <a:pos x="T6" y="T7"/>
              </a:cxn>
            </a:cxnLst>
            <a:rect l="T12" t="T13" r="T14" b="T15"/>
            <a:pathLst>
              <a:path w="123" h="328">
                <a:moveTo>
                  <a:pt x="6" y="328"/>
                </a:moveTo>
                <a:cubicBezTo>
                  <a:pt x="46" y="328"/>
                  <a:pt x="86" y="320"/>
                  <a:pt x="123" y="305"/>
                </a:cubicBezTo>
                <a:lnTo>
                  <a:pt x="0" y="0"/>
                </a:lnTo>
                <a:lnTo>
                  <a:pt x="6" y="328"/>
                </a:lnTo>
                <a:close/>
              </a:path>
            </a:pathLst>
          </a:custGeom>
          <a:solidFill>
            <a:srgbClr val="99CC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3" name="Freeform 12"/>
          <p:cNvSpPr>
            <a:spLocks/>
          </p:cNvSpPr>
          <p:nvPr/>
        </p:nvSpPr>
        <p:spPr bwMode="auto">
          <a:xfrm>
            <a:off x="3370263" y="3914775"/>
            <a:ext cx="1474787" cy="2074863"/>
          </a:xfrm>
          <a:custGeom>
            <a:avLst/>
            <a:gdLst>
              <a:gd name="T0" fmla="*/ 0 w 235"/>
              <a:gd name="T1" fmla="*/ 2147483647 h 328"/>
              <a:gd name="T2" fmla="*/ 2147483647 w 235"/>
              <a:gd name="T3" fmla="*/ 2147483647 h 328"/>
              <a:gd name="T4" fmla="*/ 2147483647 w 235"/>
              <a:gd name="T5" fmla="*/ 2147483647 h 328"/>
              <a:gd name="T6" fmla="*/ 2147483647 w 235"/>
              <a:gd name="T7" fmla="*/ 0 h 328"/>
              <a:gd name="T8" fmla="*/ 0 w 235"/>
              <a:gd name="T9" fmla="*/ 2147483647 h 328"/>
              <a:gd name="T10" fmla="*/ 0 60000 65536"/>
              <a:gd name="T11" fmla="*/ 0 60000 65536"/>
              <a:gd name="T12" fmla="*/ 0 60000 65536"/>
              <a:gd name="T13" fmla="*/ 0 60000 65536"/>
              <a:gd name="T14" fmla="*/ 0 60000 65536"/>
              <a:gd name="T15" fmla="*/ 0 w 235"/>
              <a:gd name="T16" fmla="*/ 0 h 328"/>
              <a:gd name="T17" fmla="*/ 235 w 235"/>
              <a:gd name="T18" fmla="*/ 328 h 328"/>
            </a:gdLst>
            <a:ahLst/>
            <a:cxnLst>
              <a:cxn ang="T10">
                <a:pos x="T0" y="T1"/>
              </a:cxn>
              <a:cxn ang="T11">
                <a:pos x="T2" y="T3"/>
              </a:cxn>
              <a:cxn ang="T12">
                <a:pos x="T4" y="T5"/>
              </a:cxn>
              <a:cxn ang="T13">
                <a:pos x="T6" y="T7"/>
              </a:cxn>
              <a:cxn ang="T14">
                <a:pos x="T8" y="T9"/>
              </a:cxn>
            </a:cxnLst>
            <a:rect l="T15" t="T16" r="T17" b="T18"/>
            <a:pathLst>
              <a:path w="235" h="328">
                <a:moveTo>
                  <a:pt x="0" y="236"/>
                </a:moveTo>
                <a:cubicBezTo>
                  <a:pt x="62" y="295"/>
                  <a:pt x="144" y="328"/>
                  <a:pt x="229" y="328"/>
                </a:cubicBezTo>
                <a:cubicBezTo>
                  <a:pt x="231" y="328"/>
                  <a:pt x="233" y="328"/>
                  <a:pt x="235" y="328"/>
                </a:cubicBezTo>
                <a:lnTo>
                  <a:pt x="229" y="0"/>
                </a:lnTo>
                <a:lnTo>
                  <a:pt x="0" y="236"/>
                </a:lnTo>
                <a:close/>
              </a:path>
            </a:pathLst>
          </a:custGeom>
          <a:solidFill>
            <a:srgbClr val="FF66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4" name="Freeform 13"/>
          <p:cNvSpPr>
            <a:spLocks/>
          </p:cNvSpPr>
          <p:nvPr/>
        </p:nvSpPr>
        <p:spPr bwMode="auto">
          <a:xfrm>
            <a:off x="3225800" y="3914775"/>
            <a:ext cx="1581150" cy="1492250"/>
          </a:xfrm>
          <a:custGeom>
            <a:avLst/>
            <a:gdLst>
              <a:gd name="T0" fmla="*/ 0 w 252"/>
              <a:gd name="T1" fmla="*/ 2147483647 h 236"/>
              <a:gd name="T2" fmla="*/ 2147483647 w 252"/>
              <a:gd name="T3" fmla="*/ 2147483647 h 236"/>
              <a:gd name="T4" fmla="*/ 2147483647 w 252"/>
              <a:gd name="T5" fmla="*/ 0 h 236"/>
              <a:gd name="T6" fmla="*/ 0 w 252"/>
              <a:gd name="T7" fmla="*/ 2147483647 h 236"/>
              <a:gd name="T8" fmla="*/ 0 60000 65536"/>
              <a:gd name="T9" fmla="*/ 0 60000 65536"/>
              <a:gd name="T10" fmla="*/ 0 60000 65536"/>
              <a:gd name="T11" fmla="*/ 0 60000 65536"/>
              <a:gd name="T12" fmla="*/ 0 w 252"/>
              <a:gd name="T13" fmla="*/ 0 h 236"/>
              <a:gd name="T14" fmla="*/ 252 w 252"/>
              <a:gd name="T15" fmla="*/ 236 h 236"/>
            </a:gdLst>
            <a:ahLst/>
            <a:cxnLst>
              <a:cxn ang="T8">
                <a:pos x="T0" y="T1"/>
              </a:cxn>
              <a:cxn ang="T9">
                <a:pos x="T2" y="T3"/>
              </a:cxn>
              <a:cxn ang="T10">
                <a:pos x="T4" y="T5"/>
              </a:cxn>
              <a:cxn ang="T11">
                <a:pos x="T6" y="T7"/>
              </a:cxn>
            </a:cxnLst>
            <a:rect l="T12" t="T13" r="T14" b="T15"/>
            <a:pathLst>
              <a:path w="252" h="236">
                <a:moveTo>
                  <a:pt x="0" y="211"/>
                </a:moveTo>
                <a:cubicBezTo>
                  <a:pt x="7" y="220"/>
                  <a:pt x="15" y="228"/>
                  <a:pt x="23" y="236"/>
                </a:cubicBezTo>
                <a:lnTo>
                  <a:pt x="252" y="0"/>
                </a:lnTo>
                <a:lnTo>
                  <a:pt x="0" y="211"/>
                </a:lnTo>
                <a:close/>
              </a:path>
            </a:pathLst>
          </a:custGeom>
          <a:solidFill>
            <a:srgbClr val="FF00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5" name="Freeform 14"/>
          <p:cNvSpPr>
            <a:spLocks/>
          </p:cNvSpPr>
          <p:nvPr/>
        </p:nvSpPr>
        <p:spPr bwMode="auto">
          <a:xfrm>
            <a:off x="3181350" y="3914775"/>
            <a:ext cx="1625600" cy="1333500"/>
          </a:xfrm>
          <a:custGeom>
            <a:avLst/>
            <a:gdLst>
              <a:gd name="T0" fmla="*/ 0 w 259"/>
              <a:gd name="T1" fmla="*/ 2147483647 h 211"/>
              <a:gd name="T2" fmla="*/ 2147483647 w 259"/>
              <a:gd name="T3" fmla="*/ 2147483647 h 211"/>
              <a:gd name="T4" fmla="*/ 2147483647 w 259"/>
              <a:gd name="T5" fmla="*/ 0 h 211"/>
              <a:gd name="T6" fmla="*/ 0 w 259"/>
              <a:gd name="T7" fmla="*/ 2147483647 h 211"/>
              <a:gd name="T8" fmla="*/ 0 60000 65536"/>
              <a:gd name="T9" fmla="*/ 0 60000 65536"/>
              <a:gd name="T10" fmla="*/ 0 60000 65536"/>
              <a:gd name="T11" fmla="*/ 0 60000 65536"/>
              <a:gd name="T12" fmla="*/ 0 w 259"/>
              <a:gd name="T13" fmla="*/ 0 h 211"/>
              <a:gd name="T14" fmla="*/ 259 w 259"/>
              <a:gd name="T15" fmla="*/ 211 h 211"/>
            </a:gdLst>
            <a:ahLst/>
            <a:cxnLst>
              <a:cxn ang="T8">
                <a:pos x="T0" y="T1"/>
              </a:cxn>
              <a:cxn ang="T9">
                <a:pos x="T2" y="T3"/>
              </a:cxn>
              <a:cxn ang="T10">
                <a:pos x="T4" y="T5"/>
              </a:cxn>
              <a:cxn ang="T11">
                <a:pos x="T6" y="T7"/>
              </a:cxn>
            </a:cxnLst>
            <a:rect l="T12" t="T13" r="T14" b="T15"/>
            <a:pathLst>
              <a:path w="259" h="211">
                <a:moveTo>
                  <a:pt x="0" y="202"/>
                </a:moveTo>
                <a:cubicBezTo>
                  <a:pt x="2" y="205"/>
                  <a:pt x="5" y="208"/>
                  <a:pt x="7" y="211"/>
                </a:cubicBezTo>
                <a:lnTo>
                  <a:pt x="259" y="0"/>
                </a:lnTo>
                <a:lnTo>
                  <a:pt x="0" y="202"/>
                </a:lnTo>
                <a:close/>
              </a:path>
            </a:pathLst>
          </a:custGeom>
          <a:solidFill>
            <a:srgbClr val="FFFF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6" name="Freeform 15"/>
          <p:cNvSpPr>
            <a:spLocks/>
          </p:cNvSpPr>
          <p:nvPr/>
        </p:nvSpPr>
        <p:spPr bwMode="auto">
          <a:xfrm>
            <a:off x="2767013" y="3914775"/>
            <a:ext cx="2039937" cy="1277938"/>
          </a:xfrm>
          <a:custGeom>
            <a:avLst/>
            <a:gdLst>
              <a:gd name="T0" fmla="*/ 0 w 325"/>
              <a:gd name="T1" fmla="*/ 2147483647 h 202"/>
              <a:gd name="T2" fmla="*/ 2147483647 w 325"/>
              <a:gd name="T3" fmla="*/ 2147483647 h 202"/>
              <a:gd name="T4" fmla="*/ 2147483647 w 325"/>
              <a:gd name="T5" fmla="*/ 0 h 202"/>
              <a:gd name="T6" fmla="*/ 0 w 325"/>
              <a:gd name="T7" fmla="*/ 2147483647 h 202"/>
              <a:gd name="T8" fmla="*/ 0 60000 65536"/>
              <a:gd name="T9" fmla="*/ 0 60000 65536"/>
              <a:gd name="T10" fmla="*/ 0 60000 65536"/>
              <a:gd name="T11" fmla="*/ 0 60000 65536"/>
              <a:gd name="T12" fmla="*/ 0 w 325"/>
              <a:gd name="T13" fmla="*/ 0 h 202"/>
              <a:gd name="T14" fmla="*/ 325 w 325"/>
              <a:gd name="T15" fmla="*/ 202 h 202"/>
            </a:gdLst>
            <a:ahLst/>
            <a:cxnLst>
              <a:cxn ang="T8">
                <a:pos x="T0" y="T1"/>
              </a:cxn>
              <a:cxn ang="T9">
                <a:pos x="T2" y="T3"/>
              </a:cxn>
              <a:cxn ang="T10">
                <a:pos x="T4" y="T5"/>
              </a:cxn>
              <a:cxn ang="T11">
                <a:pos x="T6" y="T7"/>
              </a:cxn>
            </a:cxnLst>
            <a:rect l="T12" t="T13" r="T14" b="T15"/>
            <a:pathLst>
              <a:path w="325" h="202">
                <a:moveTo>
                  <a:pt x="0" y="51"/>
                </a:moveTo>
                <a:cubicBezTo>
                  <a:pt x="9" y="106"/>
                  <a:pt x="32" y="158"/>
                  <a:pt x="66" y="202"/>
                </a:cubicBezTo>
                <a:lnTo>
                  <a:pt x="325" y="0"/>
                </a:lnTo>
                <a:lnTo>
                  <a:pt x="0" y="51"/>
                </a:lnTo>
                <a:close/>
              </a:path>
            </a:pathLst>
          </a:custGeom>
          <a:solidFill>
            <a:srgbClr val="AA3871"/>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7" name="Freeform 16"/>
          <p:cNvSpPr>
            <a:spLocks/>
          </p:cNvSpPr>
          <p:nvPr/>
        </p:nvSpPr>
        <p:spPr bwMode="auto">
          <a:xfrm>
            <a:off x="2747963" y="3914775"/>
            <a:ext cx="2058987" cy="322263"/>
          </a:xfrm>
          <a:custGeom>
            <a:avLst/>
            <a:gdLst>
              <a:gd name="T0" fmla="*/ 0 w 328"/>
              <a:gd name="T1" fmla="*/ 2147483647 h 51"/>
              <a:gd name="T2" fmla="*/ 2147483647 w 328"/>
              <a:gd name="T3" fmla="*/ 2147483647 h 51"/>
              <a:gd name="T4" fmla="*/ 2147483647 w 328"/>
              <a:gd name="T5" fmla="*/ 0 h 51"/>
              <a:gd name="T6" fmla="*/ 0 w 328"/>
              <a:gd name="T7" fmla="*/ 2147483647 h 51"/>
              <a:gd name="T8" fmla="*/ 0 60000 65536"/>
              <a:gd name="T9" fmla="*/ 0 60000 65536"/>
              <a:gd name="T10" fmla="*/ 0 60000 65536"/>
              <a:gd name="T11" fmla="*/ 0 60000 65536"/>
              <a:gd name="T12" fmla="*/ 0 w 328"/>
              <a:gd name="T13" fmla="*/ 0 h 51"/>
              <a:gd name="T14" fmla="*/ 328 w 328"/>
              <a:gd name="T15" fmla="*/ 51 h 51"/>
            </a:gdLst>
            <a:ahLst/>
            <a:cxnLst>
              <a:cxn ang="T8">
                <a:pos x="T0" y="T1"/>
              </a:cxn>
              <a:cxn ang="T9">
                <a:pos x="T2" y="T3"/>
              </a:cxn>
              <a:cxn ang="T10">
                <a:pos x="T4" y="T5"/>
              </a:cxn>
              <a:cxn ang="T11">
                <a:pos x="T6" y="T7"/>
              </a:cxn>
            </a:cxnLst>
            <a:rect l="T12" t="T13" r="T14" b="T15"/>
            <a:pathLst>
              <a:path w="328" h="51">
                <a:moveTo>
                  <a:pt x="0" y="5"/>
                </a:moveTo>
                <a:cubicBezTo>
                  <a:pt x="0" y="21"/>
                  <a:pt x="1" y="36"/>
                  <a:pt x="3" y="51"/>
                </a:cubicBezTo>
                <a:lnTo>
                  <a:pt x="328" y="0"/>
                </a:lnTo>
                <a:lnTo>
                  <a:pt x="0" y="5"/>
                </a:lnTo>
                <a:close/>
              </a:path>
            </a:pathLst>
          </a:custGeom>
          <a:solidFill>
            <a:srgbClr val="AA3871"/>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8" name="Freeform 17"/>
          <p:cNvSpPr>
            <a:spLocks/>
          </p:cNvSpPr>
          <p:nvPr/>
        </p:nvSpPr>
        <p:spPr bwMode="auto">
          <a:xfrm>
            <a:off x="2741613" y="3306763"/>
            <a:ext cx="2065337" cy="638175"/>
          </a:xfrm>
          <a:custGeom>
            <a:avLst/>
            <a:gdLst>
              <a:gd name="T0" fmla="*/ 2147483647 w 329"/>
              <a:gd name="T1" fmla="*/ 0 h 101"/>
              <a:gd name="T2" fmla="*/ 2147483647 w 329"/>
              <a:gd name="T3" fmla="*/ 2147483647 h 101"/>
              <a:gd name="T4" fmla="*/ 2147483647 w 329"/>
              <a:gd name="T5" fmla="*/ 2147483647 h 101"/>
              <a:gd name="T6" fmla="*/ 2147483647 w 329"/>
              <a:gd name="T7" fmla="*/ 2147483647 h 101"/>
              <a:gd name="T8" fmla="*/ 2147483647 w 329"/>
              <a:gd name="T9" fmla="*/ 0 h 101"/>
              <a:gd name="T10" fmla="*/ 0 60000 65536"/>
              <a:gd name="T11" fmla="*/ 0 60000 65536"/>
              <a:gd name="T12" fmla="*/ 0 60000 65536"/>
              <a:gd name="T13" fmla="*/ 0 60000 65536"/>
              <a:gd name="T14" fmla="*/ 0 60000 65536"/>
              <a:gd name="T15" fmla="*/ 0 w 329"/>
              <a:gd name="T16" fmla="*/ 0 h 101"/>
              <a:gd name="T17" fmla="*/ 329 w 329"/>
              <a:gd name="T18" fmla="*/ 101 h 101"/>
            </a:gdLst>
            <a:ahLst/>
            <a:cxnLst>
              <a:cxn ang="T10">
                <a:pos x="T0" y="T1"/>
              </a:cxn>
              <a:cxn ang="T11">
                <a:pos x="T2" y="T3"/>
              </a:cxn>
              <a:cxn ang="T12">
                <a:pos x="T4" y="T5"/>
              </a:cxn>
              <a:cxn ang="T13">
                <a:pos x="T6" y="T7"/>
              </a:cxn>
              <a:cxn ang="T14">
                <a:pos x="T8" y="T9"/>
              </a:cxn>
            </a:cxnLst>
            <a:rect l="T15" t="T16" r="T17" b="T18"/>
            <a:pathLst>
              <a:path w="329" h="101">
                <a:moveTo>
                  <a:pt x="15" y="0"/>
                </a:moveTo>
                <a:cubicBezTo>
                  <a:pt x="5" y="31"/>
                  <a:pt x="1" y="63"/>
                  <a:pt x="1" y="96"/>
                </a:cubicBezTo>
                <a:cubicBezTo>
                  <a:pt x="0" y="98"/>
                  <a:pt x="1" y="100"/>
                  <a:pt x="1" y="101"/>
                </a:cubicBezTo>
                <a:lnTo>
                  <a:pt x="329" y="96"/>
                </a:lnTo>
                <a:lnTo>
                  <a:pt x="15" y="0"/>
                </a:lnTo>
                <a:close/>
              </a:path>
            </a:pathLst>
          </a:custGeom>
          <a:solidFill>
            <a:srgbClr val="00AA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499" name="Freeform 18"/>
          <p:cNvSpPr>
            <a:spLocks/>
          </p:cNvSpPr>
          <p:nvPr/>
        </p:nvSpPr>
        <p:spPr bwMode="auto">
          <a:xfrm>
            <a:off x="2835275" y="2667000"/>
            <a:ext cx="1971675" cy="1247775"/>
          </a:xfrm>
          <a:custGeom>
            <a:avLst/>
            <a:gdLst>
              <a:gd name="T0" fmla="*/ 2147483647 w 314"/>
              <a:gd name="T1" fmla="*/ 0 h 197"/>
              <a:gd name="T2" fmla="*/ 0 w 314"/>
              <a:gd name="T3" fmla="*/ 2147483647 h 197"/>
              <a:gd name="T4" fmla="*/ 2147483647 w 314"/>
              <a:gd name="T5" fmla="*/ 2147483647 h 197"/>
              <a:gd name="T6" fmla="*/ 2147483647 w 314"/>
              <a:gd name="T7" fmla="*/ 0 h 197"/>
              <a:gd name="T8" fmla="*/ 0 60000 65536"/>
              <a:gd name="T9" fmla="*/ 0 60000 65536"/>
              <a:gd name="T10" fmla="*/ 0 60000 65536"/>
              <a:gd name="T11" fmla="*/ 0 60000 65536"/>
              <a:gd name="T12" fmla="*/ 0 w 314"/>
              <a:gd name="T13" fmla="*/ 0 h 197"/>
              <a:gd name="T14" fmla="*/ 314 w 314"/>
              <a:gd name="T15" fmla="*/ 197 h 197"/>
            </a:gdLst>
            <a:ahLst/>
            <a:cxnLst>
              <a:cxn ang="T8">
                <a:pos x="T0" y="T1"/>
              </a:cxn>
              <a:cxn ang="T9">
                <a:pos x="T2" y="T3"/>
              </a:cxn>
              <a:cxn ang="T10">
                <a:pos x="T4" y="T5"/>
              </a:cxn>
              <a:cxn ang="T11">
                <a:pos x="T6" y="T7"/>
              </a:cxn>
            </a:cxnLst>
            <a:rect l="T12" t="T13" r="T14" b="T15"/>
            <a:pathLst>
              <a:path w="314" h="197">
                <a:moveTo>
                  <a:pt x="52" y="0"/>
                </a:moveTo>
                <a:cubicBezTo>
                  <a:pt x="29" y="30"/>
                  <a:pt x="11" y="64"/>
                  <a:pt x="0" y="101"/>
                </a:cubicBezTo>
                <a:lnTo>
                  <a:pt x="314" y="197"/>
                </a:lnTo>
                <a:lnTo>
                  <a:pt x="52" y="0"/>
                </a:lnTo>
                <a:close/>
              </a:path>
            </a:pathLst>
          </a:custGeom>
          <a:solidFill>
            <a:srgbClr val="00BE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0" name="Freeform 19"/>
          <p:cNvSpPr>
            <a:spLocks/>
          </p:cNvSpPr>
          <p:nvPr/>
        </p:nvSpPr>
        <p:spPr bwMode="auto">
          <a:xfrm>
            <a:off x="3162300" y="2579688"/>
            <a:ext cx="1644650" cy="1335087"/>
          </a:xfrm>
          <a:custGeom>
            <a:avLst/>
            <a:gdLst>
              <a:gd name="T0" fmla="*/ 2147483647 w 262"/>
              <a:gd name="T1" fmla="*/ 0 h 211"/>
              <a:gd name="T2" fmla="*/ 0 w 262"/>
              <a:gd name="T3" fmla="*/ 2147483647 h 211"/>
              <a:gd name="T4" fmla="*/ 2147483647 w 262"/>
              <a:gd name="T5" fmla="*/ 2147483647 h 211"/>
              <a:gd name="T6" fmla="*/ 2147483647 w 262"/>
              <a:gd name="T7" fmla="*/ 0 h 211"/>
              <a:gd name="T8" fmla="*/ 0 60000 65536"/>
              <a:gd name="T9" fmla="*/ 0 60000 65536"/>
              <a:gd name="T10" fmla="*/ 0 60000 65536"/>
              <a:gd name="T11" fmla="*/ 0 60000 65536"/>
              <a:gd name="T12" fmla="*/ 0 w 262"/>
              <a:gd name="T13" fmla="*/ 0 h 211"/>
              <a:gd name="T14" fmla="*/ 262 w 262"/>
              <a:gd name="T15" fmla="*/ 211 h 211"/>
            </a:gdLst>
            <a:ahLst/>
            <a:cxnLst>
              <a:cxn ang="T8">
                <a:pos x="T0" y="T1"/>
              </a:cxn>
              <a:cxn ang="T9">
                <a:pos x="T2" y="T3"/>
              </a:cxn>
              <a:cxn ang="T10">
                <a:pos x="T4" y="T5"/>
              </a:cxn>
              <a:cxn ang="T11">
                <a:pos x="T6" y="T7"/>
              </a:cxn>
            </a:cxnLst>
            <a:rect l="T12" t="T13" r="T14" b="T15"/>
            <a:pathLst>
              <a:path w="262" h="211">
                <a:moveTo>
                  <a:pt x="11" y="0"/>
                </a:moveTo>
                <a:cubicBezTo>
                  <a:pt x="7" y="4"/>
                  <a:pt x="3" y="9"/>
                  <a:pt x="0" y="14"/>
                </a:cubicBezTo>
                <a:lnTo>
                  <a:pt x="262" y="211"/>
                </a:lnTo>
                <a:lnTo>
                  <a:pt x="11" y="0"/>
                </a:lnTo>
                <a:close/>
              </a:path>
            </a:pathLst>
          </a:custGeom>
          <a:solidFill>
            <a:srgbClr val="00D2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1" name="Freeform 20"/>
          <p:cNvSpPr>
            <a:spLocks/>
          </p:cNvSpPr>
          <p:nvPr/>
        </p:nvSpPr>
        <p:spPr bwMode="auto">
          <a:xfrm>
            <a:off x="3232150" y="2420938"/>
            <a:ext cx="1574800" cy="1493837"/>
          </a:xfrm>
          <a:custGeom>
            <a:avLst/>
            <a:gdLst>
              <a:gd name="T0" fmla="*/ 2147483647 w 251"/>
              <a:gd name="T1" fmla="*/ 0 h 236"/>
              <a:gd name="T2" fmla="*/ 0 w 251"/>
              <a:gd name="T3" fmla="*/ 2147483647 h 236"/>
              <a:gd name="T4" fmla="*/ 2147483647 w 251"/>
              <a:gd name="T5" fmla="*/ 2147483647 h 236"/>
              <a:gd name="T6" fmla="*/ 2147483647 w 251"/>
              <a:gd name="T7" fmla="*/ 0 h 236"/>
              <a:gd name="T8" fmla="*/ 0 60000 65536"/>
              <a:gd name="T9" fmla="*/ 0 60000 65536"/>
              <a:gd name="T10" fmla="*/ 0 60000 65536"/>
              <a:gd name="T11" fmla="*/ 0 60000 65536"/>
              <a:gd name="T12" fmla="*/ 0 w 251"/>
              <a:gd name="T13" fmla="*/ 0 h 236"/>
              <a:gd name="T14" fmla="*/ 251 w 251"/>
              <a:gd name="T15" fmla="*/ 236 h 236"/>
            </a:gdLst>
            <a:ahLst/>
            <a:cxnLst>
              <a:cxn ang="T8">
                <a:pos x="T0" y="T1"/>
              </a:cxn>
              <a:cxn ang="T9">
                <a:pos x="T2" y="T3"/>
              </a:cxn>
              <a:cxn ang="T10">
                <a:pos x="T4" y="T5"/>
              </a:cxn>
              <a:cxn ang="T11">
                <a:pos x="T6" y="T7"/>
              </a:cxn>
            </a:cxnLst>
            <a:rect l="T12" t="T13" r="T14" b="T15"/>
            <a:pathLst>
              <a:path w="251" h="236">
                <a:moveTo>
                  <a:pt x="23" y="0"/>
                </a:moveTo>
                <a:cubicBezTo>
                  <a:pt x="15" y="8"/>
                  <a:pt x="7" y="16"/>
                  <a:pt x="0" y="25"/>
                </a:cubicBezTo>
                <a:lnTo>
                  <a:pt x="251" y="236"/>
                </a:lnTo>
                <a:lnTo>
                  <a:pt x="23" y="0"/>
                </a:lnTo>
                <a:close/>
              </a:path>
            </a:pathLst>
          </a:custGeom>
          <a:solidFill>
            <a:srgbClr val="00D2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2" name="Freeform 21"/>
          <p:cNvSpPr>
            <a:spLocks/>
          </p:cNvSpPr>
          <p:nvPr/>
        </p:nvSpPr>
        <p:spPr bwMode="auto">
          <a:xfrm>
            <a:off x="3375025" y="2174875"/>
            <a:ext cx="1431925" cy="1739900"/>
          </a:xfrm>
          <a:custGeom>
            <a:avLst/>
            <a:gdLst>
              <a:gd name="T0" fmla="*/ 2147483647 w 228"/>
              <a:gd name="T1" fmla="*/ 0 h 275"/>
              <a:gd name="T2" fmla="*/ 0 w 228"/>
              <a:gd name="T3" fmla="*/ 2147483647 h 275"/>
              <a:gd name="T4" fmla="*/ 2147483647 w 228"/>
              <a:gd name="T5" fmla="*/ 2147483647 h 275"/>
              <a:gd name="T6" fmla="*/ 2147483647 w 228"/>
              <a:gd name="T7" fmla="*/ 0 h 275"/>
              <a:gd name="T8" fmla="*/ 0 60000 65536"/>
              <a:gd name="T9" fmla="*/ 0 60000 65536"/>
              <a:gd name="T10" fmla="*/ 0 60000 65536"/>
              <a:gd name="T11" fmla="*/ 0 60000 65536"/>
              <a:gd name="T12" fmla="*/ 0 w 228"/>
              <a:gd name="T13" fmla="*/ 0 h 275"/>
              <a:gd name="T14" fmla="*/ 228 w 228"/>
              <a:gd name="T15" fmla="*/ 275 h 275"/>
            </a:gdLst>
            <a:ahLst/>
            <a:cxnLst>
              <a:cxn ang="T8">
                <a:pos x="T0" y="T1"/>
              </a:cxn>
              <a:cxn ang="T9">
                <a:pos x="T2" y="T3"/>
              </a:cxn>
              <a:cxn ang="T10">
                <a:pos x="T4" y="T5"/>
              </a:cxn>
              <a:cxn ang="T11">
                <a:pos x="T6" y="T7"/>
              </a:cxn>
            </a:cxnLst>
            <a:rect l="T12" t="T13" r="T14" b="T15"/>
            <a:pathLst>
              <a:path w="228" h="275">
                <a:moveTo>
                  <a:pt x="49" y="0"/>
                </a:moveTo>
                <a:cubicBezTo>
                  <a:pt x="31" y="11"/>
                  <a:pt x="15" y="24"/>
                  <a:pt x="0" y="39"/>
                </a:cubicBezTo>
                <a:lnTo>
                  <a:pt x="228" y="275"/>
                </a:lnTo>
                <a:lnTo>
                  <a:pt x="49" y="0"/>
                </a:lnTo>
                <a:close/>
              </a:path>
            </a:pathLst>
          </a:custGeom>
          <a:solidFill>
            <a:srgbClr val="FFFF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3" name="Freeform 22"/>
          <p:cNvSpPr>
            <a:spLocks/>
          </p:cNvSpPr>
          <p:nvPr/>
        </p:nvSpPr>
        <p:spPr bwMode="auto">
          <a:xfrm>
            <a:off x="3683000" y="1978025"/>
            <a:ext cx="1123950" cy="1936750"/>
          </a:xfrm>
          <a:custGeom>
            <a:avLst/>
            <a:gdLst>
              <a:gd name="T0" fmla="*/ 2147483647 w 179"/>
              <a:gd name="T1" fmla="*/ 0 h 306"/>
              <a:gd name="T2" fmla="*/ 0 w 179"/>
              <a:gd name="T3" fmla="*/ 2147483647 h 306"/>
              <a:gd name="T4" fmla="*/ 2147483647 w 179"/>
              <a:gd name="T5" fmla="*/ 2147483647 h 306"/>
              <a:gd name="T6" fmla="*/ 2147483647 w 179"/>
              <a:gd name="T7" fmla="*/ 0 h 306"/>
              <a:gd name="T8" fmla="*/ 0 60000 65536"/>
              <a:gd name="T9" fmla="*/ 0 60000 65536"/>
              <a:gd name="T10" fmla="*/ 0 60000 65536"/>
              <a:gd name="T11" fmla="*/ 0 60000 65536"/>
              <a:gd name="T12" fmla="*/ 0 w 179"/>
              <a:gd name="T13" fmla="*/ 0 h 306"/>
              <a:gd name="T14" fmla="*/ 179 w 179"/>
              <a:gd name="T15" fmla="*/ 306 h 306"/>
            </a:gdLst>
            <a:ahLst/>
            <a:cxnLst>
              <a:cxn ang="T8">
                <a:pos x="T0" y="T1"/>
              </a:cxn>
              <a:cxn ang="T9">
                <a:pos x="T2" y="T3"/>
              </a:cxn>
              <a:cxn ang="T10">
                <a:pos x="T4" y="T5"/>
              </a:cxn>
              <a:cxn ang="T11">
                <a:pos x="T6" y="T7"/>
              </a:cxn>
            </a:cxnLst>
            <a:rect l="T12" t="T13" r="T14" b="T15"/>
            <a:pathLst>
              <a:path w="179" h="306">
                <a:moveTo>
                  <a:pt x="61" y="0"/>
                </a:moveTo>
                <a:cubicBezTo>
                  <a:pt x="39" y="8"/>
                  <a:pt x="19" y="18"/>
                  <a:pt x="0" y="31"/>
                </a:cubicBezTo>
                <a:lnTo>
                  <a:pt x="179" y="306"/>
                </a:lnTo>
                <a:lnTo>
                  <a:pt x="61" y="0"/>
                </a:lnTo>
                <a:close/>
              </a:path>
            </a:pathLst>
          </a:custGeom>
          <a:solidFill>
            <a:srgbClr val="FFFF5A"/>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4" name="Freeform 23"/>
          <p:cNvSpPr>
            <a:spLocks/>
          </p:cNvSpPr>
          <p:nvPr/>
        </p:nvSpPr>
        <p:spPr bwMode="auto">
          <a:xfrm>
            <a:off x="4065588" y="1858963"/>
            <a:ext cx="741362" cy="2055812"/>
          </a:xfrm>
          <a:custGeom>
            <a:avLst/>
            <a:gdLst>
              <a:gd name="T0" fmla="*/ 2147483647 w 118"/>
              <a:gd name="T1" fmla="*/ 0 h 325"/>
              <a:gd name="T2" fmla="*/ 0 w 118"/>
              <a:gd name="T3" fmla="*/ 2147483647 h 325"/>
              <a:gd name="T4" fmla="*/ 2147483647 w 118"/>
              <a:gd name="T5" fmla="*/ 2147483647 h 325"/>
              <a:gd name="T6" fmla="*/ 2147483647 w 118"/>
              <a:gd name="T7" fmla="*/ 0 h 325"/>
              <a:gd name="T8" fmla="*/ 0 60000 65536"/>
              <a:gd name="T9" fmla="*/ 0 60000 65536"/>
              <a:gd name="T10" fmla="*/ 0 60000 65536"/>
              <a:gd name="T11" fmla="*/ 0 60000 65536"/>
              <a:gd name="T12" fmla="*/ 0 w 118"/>
              <a:gd name="T13" fmla="*/ 0 h 325"/>
              <a:gd name="T14" fmla="*/ 118 w 118"/>
              <a:gd name="T15" fmla="*/ 325 h 325"/>
            </a:gdLst>
            <a:ahLst/>
            <a:cxnLst>
              <a:cxn ang="T8">
                <a:pos x="T0" y="T1"/>
              </a:cxn>
              <a:cxn ang="T9">
                <a:pos x="T2" y="T3"/>
              </a:cxn>
              <a:cxn ang="T10">
                <a:pos x="T4" y="T5"/>
              </a:cxn>
              <a:cxn ang="T11">
                <a:pos x="T6" y="T7"/>
              </a:cxn>
            </a:cxnLst>
            <a:rect l="T12" t="T13" r="T14" b="T15"/>
            <a:pathLst>
              <a:path w="118" h="325">
                <a:moveTo>
                  <a:pt x="72" y="0"/>
                </a:moveTo>
                <a:cubicBezTo>
                  <a:pt x="47" y="3"/>
                  <a:pt x="23" y="10"/>
                  <a:pt x="0" y="19"/>
                </a:cubicBezTo>
                <a:lnTo>
                  <a:pt x="118" y="325"/>
                </a:lnTo>
                <a:lnTo>
                  <a:pt x="72" y="0"/>
                </a:lnTo>
                <a:close/>
              </a:path>
            </a:pathLst>
          </a:custGeom>
          <a:solidFill>
            <a:srgbClr val="FFFFA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5" name="Freeform 24"/>
          <p:cNvSpPr>
            <a:spLocks/>
          </p:cNvSpPr>
          <p:nvPr/>
        </p:nvSpPr>
        <p:spPr bwMode="auto">
          <a:xfrm>
            <a:off x="4518025" y="1844675"/>
            <a:ext cx="288925" cy="2070100"/>
          </a:xfrm>
          <a:custGeom>
            <a:avLst/>
            <a:gdLst>
              <a:gd name="T0" fmla="*/ 2147483647 w 46"/>
              <a:gd name="T1" fmla="*/ 0 h 327"/>
              <a:gd name="T2" fmla="*/ 0 w 46"/>
              <a:gd name="T3" fmla="*/ 2147483647 h 327"/>
              <a:gd name="T4" fmla="*/ 2147483647 w 46"/>
              <a:gd name="T5" fmla="*/ 2147483647 h 327"/>
              <a:gd name="T6" fmla="*/ 2147483647 w 46"/>
              <a:gd name="T7" fmla="*/ 0 h 327"/>
              <a:gd name="T8" fmla="*/ 0 60000 65536"/>
              <a:gd name="T9" fmla="*/ 0 60000 65536"/>
              <a:gd name="T10" fmla="*/ 0 60000 65536"/>
              <a:gd name="T11" fmla="*/ 0 60000 65536"/>
              <a:gd name="T12" fmla="*/ 0 w 46"/>
              <a:gd name="T13" fmla="*/ 0 h 327"/>
              <a:gd name="T14" fmla="*/ 46 w 46"/>
              <a:gd name="T15" fmla="*/ 327 h 327"/>
            </a:gdLst>
            <a:ahLst/>
            <a:cxnLst>
              <a:cxn ang="T8">
                <a:pos x="T0" y="T1"/>
              </a:cxn>
              <a:cxn ang="T9">
                <a:pos x="T2" y="T3"/>
              </a:cxn>
              <a:cxn ang="T10">
                <a:pos x="T4" y="T5"/>
              </a:cxn>
              <a:cxn ang="T11">
                <a:pos x="T6" y="T7"/>
              </a:cxn>
            </a:cxnLst>
            <a:rect l="T12" t="T13" r="T14" b="T15"/>
            <a:pathLst>
              <a:path w="46" h="327">
                <a:moveTo>
                  <a:pt x="17" y="0"/>
                </a:moveTo>
                <a:cubicBezTo>
                  <a:pt x="11" y="0"/>
                  <a:pt x="5" y="1"/>
                  <a:pt x="0" y="2"/>
                </a:cubicBezTo>
                <a:lnTo>
                  <a:pt x="46" y="327"/>
                </a:lnTo>
                <a:lnTo>
                  <a:pt x="17" y="0"/>
                </a:lnTo>
                <a:close/>
              </a:path>
            </a:pathLst>
          </a:custGeom>
          <a:solidFill>
            <a:srgbClr val="99CC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6" name="Freeform 25"/>
          <p:cNvSpPr>
            <a:spLocks/>
          </p:cNvSpPr>
          <p:nvPr/>
        </p:nvSpPr>
        <p:spPr bwMode="auto">
          <a:xfrm>
            <a:off x="4624388" y="1838325"/>
            <a:ext cx="182562" cy="2076450"/>
          </a:xfrm>
          <a:custGeom>
            <a:avLst/>
            <a:gdLst>
              <a:gd name="T0" fmla="*/ 2147483647 w 29"/>
              <a:gd name="T1" fmla="*/ 0 h 328"/>
              <a:gd name="T2" fmla="*/ 0 w 29"/>
              <a:gd name="T3" fmla="*/ 2147483647 h 328"/>
              <a:gd name="T4" fmla="*/ 2147483647 w 29"/>
              <a:gd name="T5" fmla="*/ 2147483647 h 328"/>
              <a:gd name="T6" fmla="*/ 2147483647 w 29"/>
              <a:gd name="T7" fmla="*/ 0 h 328"/>
              <a:gd name="T8" fmla="*/ 0 60000 65536"/>
              <a:gd name="T9" fmla="*/ 0 60000 65536"/>
              <a:gd name="T10" fmla="*/ 0 60000 65536"/>
              <a:gd name="T11" fmla="*/ 0 60000 65536"/>
              <a:gd name="T12" fmla="*/ 0 w 29"/>
              <a:gd name="T13" fmla="*/ 0 h 328"/>
              <a:gd name="T14" fmla="*/ 29 w 29"/>
              <a:gd name="T15" fmla="*/ 328 h 328"/>
            </a:gdLst>
            <a:ahLst/>
            <a:cxnLst>
              <a:cxn ang="T8">
                <a:pos x="T0" y="T1"/>
              </a:cxn>
              <a:cxn ang="T9">
                <a:pos x="T2" y="T3"/>
              </a:cxn>
              <a:cxn ang="T10">
                <a:pos x="T4" y="T5"/>
              </a:cxn>
              <a:cxn ang="T11">
                <a:pos x="T6" y="T7"/>
              </a:cxn>
            </a:cxnLst>
            <a:rect l="T12" t="T13" r="T14" b="T15"/>
            <a:pathLst>
              <a:path w="29" h="328">
                <a:moveTo>
                  <a:pt x="18" y="0"/>
                </a:moveTo>
                <a:cubicBezTo>
                  <a:pt x="12" y="0"/>
                  <a:pt x="6" y="0"/>
                  <a:pt x="0" y="1"/>
                </a:cubicBezTo>
                <a:lnTo>
                  <a:pt x="29" y="328"/>
                </a:lnTo>
                <a:lnTo>
                  <a:pt x="18" y="0"/>
                </a:lnTo>
                <a:close/>
              </a:path>
            </a:pathLst>
          </a:custGeom>
          <a:solidFill>
            <a:srgbClr val="FF99CC"/>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7" name="Freeform 26"/>
          <p:cNvSpPr>
            <a:spLocks/>
          </p:cNvSpPr>
          <p:nvPr/>
        </p:nvSpPr>
        <p:spPr bwMode="auto">
          <a:xfrm>
            <a:off x="4738688" y="1838325"/>
            <a:ext cx="68262" cy="2076450"/>
          </a:xfrm>
          <a:custGeom>
            <a:avLst/>
            <a:gdLst>
              <a:gd name="T0" fmla="*/ 2147483647 w 11"/>
              <a:gd name="T1" fmla="*/ 0 h 328"/>
              <a:gd name="T2" fmla="*/ 0 w 11"/>
              <a:gd name="T3" fmla="*/ 0 h 328"/>
              <a:gd name="T4" fmla="*/ 2147483647 w 11"/>
              <a:gd name="T5" fmla="*/ 2147483647 h 328"/>
              <a:gd name="T6" fmla="*/ 2147483647 w 11"/>
              <a:gd name="T7" fmla="*/ 0 h 328"/>
              <a:gd name="T8" fmla="*/ 0 60000 65536"/>
              <a:gd name="T9" fmla="*/ 0 60000 65536"/>
              <a:gd name="T10" fmla="*/ 0 60000 65536"/>
              <a:gd name="T11" fmla="*/ 0 60000 65536"/>
              <a:gd name="T12" fmla="*/ 0 w 11"/>
              <a:gd name="T13" fmla="*/ 0 h 328"/>
              <a:gd name="T14" fmla="*/ 11 w 11"/>
              <a:gd name="T15" fmla="*/ 328 h 328"/>
            </a:gdLst>
            <a:ahLst/>
            <a:cxnLst>
              <a:cxn ang="T8">
                <a:pos x="T0" y="T1"/>
              </a:cxn>
              <a:cxn ang="T9">
                <a:pos x="T2" y="T3"/>
              </a:cxn>
              <a:cxn ang="T10">
                <a:pos x="T4" y="T5"/>
              </a:cxn>
              <a:cxn ang="T11">
                <a:pos x="T6" y="T7"/>
              </a:cxn>
            </a:cxnLst>
            <a:rect l="T12" t="T13" r="T14" b="T15"/>
            <a:pathLst>
              <a:path w="11" h="328">
                <a:moveTo>
                  <a:pt x="11" y="0"/>
                </a:moveTo>
                <a:cubicBezTo>
                  <a:pt x="7" y="0"/>
                  <a:pt x="3" y="0"/>
                  <a:pt x="0" y="0"/>
                </a:cubicBezTo>
                <a:lnTo>
                  <a:pt x="11" y="328"/>
                </a:lnTo>
                <a:lnTo>
                  <a:pt x="11" y="0"/>
                </a:lnTo>
                <a:close/>
              </a:path>
            </a:pathLst>
          </a:custGeom>
          <a:solidFill>
            <a:srgbClr val="CC99FF"/>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08" name="Rectangle 27"/>
          <p:cNvSpPr>
            <a:spLocks noChangeArrowheads="1"/>
          </p:cNvSpPr>
          <p:nvPr/>
        </p:nvSpPr>
        <p:spPr bwMode="auto">
          <a:xfrm>
            <a:off x="5094288" y="1676400"/>
            <a:ext cx="33813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SSRL</a:t>
            </a:r>
            <a:endParaRPr lang="en-US" sz="2800" b="1">
              <a:solidFill>
                <a:prstClr val="black"/>
              </a:solidFill>
              <a:latin typeface="Arial" charset="0"/>
            </a:endParaRPr>
          </a:p>
        </p:txBody>
      </p:sp>
      <p:sp>
        <p:nvSpPr>
          <p:cNvPr id="20509" name="Rectangle 28"/>
          <p:cNvSpPr>
            <a:spLocks noChangeArrowheads="1"/>
          </p:cNvSpPr>
          <p:nvPr/>
        </p:nvSpPr>
        <p:spPr bwMode="auto">
          <a:xfrm>
            <a:off x="5962650" y="2019300"/>
            <a:ext cx="256480" cy="153888"/>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latin typeface="Arial" charset="0"/>
              </a:rPr>
              <a:t>ALS</a:t>
            </a:r>
            <a:endParaRPr lang="en-US" sz="2800" b="1" dirty="0">
              <a:solidFill>
                <a:prstClr val="black"/>
              </a:solidFill>
              <a:latin typeface="Arial" charset="0"/>
            </a:endParaRPr>
          </a:p>
        </p:txBody>
      </p:sp>
      <p:sp>
        <p:nvSpPr>
          <p:cNvPr id="20510" name="Rectangle 29"/>
          <p:cNvSpPr>
            <a:spLocks noChangeArrowheads="1"/>
          </p:cNvSpPr>
          <p:nvPr/>
        </p:nvSpPr>
        <p:spPr bwMode="auto">
          <a:xfrm>
            <a:off x="6875463" y="3276600"/>
            <a:ext cx="2603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APS</a:t>
            </a:r>
            <a:endParaRPr lang="en-US" sz="2800" b="1">
              <a:solidFill>
                <a:prstClr val="black"/>
              </a:solidFill>
              <a:latin typeface="Arial" charset="0"/>
            </a:endParaRPr>
          </a:p>
        </p:txBody>
      </p:sp>
      <p:sp>
        <p:nvSpPr>
          <p:cNvPr id="20511" name="Rectangle 30"/>
          <p:cNvSpPr>
            <a:spLocks noChangeArrowheads="1"/>
          </p:cNvSpPr>
          <p:nvPr/>
        </p:nvSpPr>
        <p:spPr bwMode="auto">
          <a:xfrm>
            <a:off x="6670675" y="4981575"/>
            <a:ext cx="338138" cy="152400"/>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latin typeface="Arial" charset="0"/>
              </a:rPr>
              <a:t>NSLS</a:t>
            </a:r>
            <a:endParaRPr lang="en-US" sz="2800" b="1" dirty="0">
              <a:solidFill>
                <a:prstClr val="black"/>
              </a:solidFill>
              <a:latin typeface="Arial" charset="0"/>
            </a:endParaRPr>
          </a:p>
        </p:txBody>
      </p:sp>
      <p:sp>
        <p:nvSpPr>
          <p:cNvPr id="20512" name="Rectangle 31"/>
          <p:cNvSpPr>
            <a:spLocks noChangeArrowheads="1"/>
          </p:cNvSpPr>
          <p:nvPr/>
        </p:nvSpPr>
        <p:spPr bwMode="auto">
          <a:xfrm>
            <a:off x="6202363" y="5521325"/>
            <a:ext cx="296862" cy="152400"/>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latin typeface="Arial" charset="0"/>
              </a:rPr>
              <a:t>HFIR</a:t>
            </a:r>
            <a:endParaRPr lang="en-US" sz="2800" b="1" dirty="0">
              <a:solidFill>
                <a:prstClr val="black"/>
              </a:solidFill>
              <a:latin typeface="Arial" charset="0"/>
            </a:endParaRPr>
          </a:p>
        </p:txBody>
      </p:sp>
      <p:sp>
        <p:nvSpPr>
          <p:cNvPr id="20513" name="Rectangle 32"/>
          <p:cNvSpPr>
            <a:spLocks noChangeArrowheads="1"/>
          </p:cNvSpPr>
          <p:nvPr/>
        </p:nvSpPr>
        <p:spPr bwMode="auto">
          <a:xfrm>
            <a:off x="6026150" y="5694363"/>
            <a:ext cx="338138" cy="152400"/>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latin typeface="Arial" charset="0"/>
              </a:rPr>
              <a:t>Lujan</a:t>
            </a:r>
            <a:endParaRPr lang="en-US" sz="2800" b="1" dirty="0">
              <a:solidFill>
                <a:prstClr val="black"/>
              </a:solidFill>
              <a:latin typeface="Arial" charset="0"/>
            </a:endParaRPr>
          </a:p>
        </p:txBody>
      </p:sp>
      <p:sp>
        <p:nvSpPr>
          <p:cNvPr id="20514" name="Rectangle 33"/>
          <p:cNvSpPr>
            <a:spLocks noChangeArrowheads="1"/>
          </p:cNvSpPr>
          <p:nvPr/>
        </p:nvSpPr>
        <p:spPr bwMode="auto">
          <a:xfrm>
            <a:off x="5737225" y="5840413"/>
            <a:ext cx="2603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SNS</a:t>
            </a:r>
            <a:endParaRPr lang="en-US" sz="2800" b="1">
              <a:solidFill>
                <a:prstClr val="black"/>
              </a:solidFill>
              <a:latin typeface="Arial" charset="0"/>
            </a:endParaRPr>
          </a:p>
        </p:txBody>
      </p:sp>
      <p:sp>
        <p:nvSpPr>
          <p:cNvPr id="20515" name="Rectangle 34"/>
          <p:cNvSpPr>
            <a:spLocks noChangeArrowheads="1"/>
          </p:cNvSpPr>
          <p:nvPr/>
        </p:nvSpPr>
        <p:spPr bwMode="auto">
          <a:xfrm>
            <a:off x="5051425" y="6057900"/>
            <a:ext cx="4302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NSRCs</a:t>
            </a:r>
            <a:endParaRPr lang="en-US" sz="2800" b="1">
              <a:solidFill>
                <a:prstClr val="black"/>
              </a:solidFill>
              <a:latin typeface="Arial" charset="0"/>
            </a:endParaRPr>
          </a:p>
        </p:txBody>
      </p:sp>
      <p:sp>
        <p:nvSpPr>
          <p:cNvPr id="20516" name="Rectangle 35"/>
          <p:cNvSpPr>
            <a:spLocks noChangeArrowheads="1"/>
          </p:cNvSpPr>
          <p:nvPr/>
        </p:nvSpPr>
        <p:spPr bwMode="auto">
          <a:xfrm>
            <a:off x="3646488" y="5961063"/>
            <a:ext cx="444500" cy="153987"/>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NERSC</a:t>
            </a:r>
            <a:endParaRPr lang="en-US" sz="2800" b="1">
              <a:solidFill>
                <a:prstClr val="black"/>
              </a:solidFill>
              <a:latin typeface="Arial" charset="0"/>
            </a:endParaRPr>
          </a:p>
        </p:txBody>
      </p:sp>
      <p:sp>
        <p:nvSpPr>
          <p:cNvPr id="20517" name="Rectangle 36"/>
          <p:cNvSpPr>
            <a:spLocks noChangeArrowheads="1"/>
          </p:cNvSpPr>
          <p:nvPr/>
        </p:nvSpPr>
        <p:spPr bwMode="auto">
          <a:xfrm>
            <a:off x="2973388" y="5389563"/>
            <a:ext cx="3460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OLCF</a:t>
            </a:r>
            <a:endParaRPr lang="en-US" sz="2800" b="1">
              <a:solidFill>
                <a:prstClr val="black"/>
              </a:solidFill>
              <a:latin typeface="Arial" charset="0"/>
            </a:endParaRPr>
          </a:p>
        </p:txBody>
      </p:sp>
      <p:sp>
        <p:nvSpPr>
          <p:cNvPr id="20518" name="Rectangle 37"/>
          <p:cNvSpPr>
            <a:spLocks noChangeArrowheads="1"/>
          </p:cNvSpPr>
          <p:nvPr/>
        </p:nvSpPr>
        <p:spPr bwMode="auto">
          <a:xfrm>
            <a:off x="2835275" y="5222875"/>
            <a:ext cx="3397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ALCF</a:t>
            </a:r>
            <a:endParaRPr lang="en-US" sz="2800" b="1">
              <a:solidFill>
                <a:prstClr val="black"/>
              </a:solidFill>
              <a:latin typeface="Arial" charset="0"/>
            </a:endParaRPr>
          </a:p>
        </p:txBody>
      </p:sp>
      <p:sp>
        <p:nvSpPr>
          <p:cNvPr id="20519" name="Rectangle 38"/>
          <p:cNvSpPr>
            <a:spLocks noChangeArrowheads="1"/>
          </p:cNvSpPr>
          <p:nvPr/>
        </p:nvSpPr>
        <p:spPr bwMode="auto">
          <a:xfrm>
            <a:off x="2347913" y="4700588"/>
            <a:ext cx="53498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Tevatron</a:t>
            </a:r>
            <a:endParaRPr lang="en-US" sz="2800" b="1">
              <a:solidFill>
                <a:prstClr val="black"/>
              </a:solidFill>
              <a:latin typeface="Arial" charset="0"/>
            </a:endParaRPr>
          </a:p>
        </p:txBody>
      </p:sp>
      <p:sp>
        <p:nvSpPr>
          <p:cNvPr id="20520" name="Rectangle 39"/>
          <p:cNvSpPr>
            <a:spLocks noChangeArrowheads="1"/>
          </p:cNvSpPr>
          <p:nvPr/>
        </p:nvSpPr>
        <p:spPr bwMode="auto">
          <a:xfrm>
            <a:off x="2114550" y="4010025"/>
            <a:ext cx="592138" cy="153988"/>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B-Factory</a:t>
            </a:r>
            <a:endParaRPr lang="en-US" sz="2800" b="1">
              <a:solidFill>
                <a:prstClr val="black"/>
              </a:solidFill>
              <a:latin typeface="Arial" charset="0"/>
            </a:endParaRPr>
          </a:p>
        </p:txBody>
      </p:sp>
      <p:sp>
        <p:nvSpPr>
          <p:cNvPr id="20521" name="Rectangle 40"/>
          <p:cNvSpPr>
            <a:spLocks noChangeArrowheads="1"/>
          </p:cNvSpPr>
          <p:nvPr/>
        </p:nvSpPr>
        <p:spPr bwMode="auto">
          <a:xfrm>
            <a:off x="2398713" y="349250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RHIC</a:t>
            </a:r>
            <a:endParaRPr lang="en-US" sz="2800" b="1">
              <a:solidFill>
                <a:prstClr val="black"/>
              </a:solidFill>
              <a:latin typeface="Arial" charset="0"/>
            </a:endParaRPr>
          </a:p>
        </p:txBody>
      </p:sp>
      <p:sp>
        <p:nvSpPr>
          <p:cNvPr id="20522" name="Rectangle 41"/>
          <p:cNvSpPr>
            <a:spLocks noChangeArrowheads="1"/>
          </p:cNvSpPr>
          <p:nvPr/>
        </p:nvSpPr>
        <p:spPr bwMode="auto">
          <a:xfrm>
            <a:off x="2514600" y="2836863"/>
            <a:ext cx="409575" cy="150812"/>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TJNAF</a:t>
            </a:r>
            <a:endParaRPr lang="en-US" sz="2800" b="1">
              <a:solidFill>
                <a:prstClr val="black"/>
              </a:solidFill>
              <a:latin typeface="Arial" charset="0"/>
            </a:endParaRPr>
          </a:p>
        </p:txBody>
      </p:sp>
      <p:sp>
        <p:nvSpPr>
          <p:cNvPr id="20523" name="Rectangle 42"/>
          <p:cNvSpPr>
            <a:spLocks noChangeArrowheads="1"/>
          </p:cNvSpPr>
          <p:nvPr/>
        </p:nvSpPr>
        <p:spPr bwMode="auto">
          <a:xfrm>
            <a:off x="2760663" y="2500313"/>
            <a:ext cx="38893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HRIBF</a:t>
            </a:r>
            <a:endParaRPr lang="en-US" sz="2800" b="1">
              <a:solidFill>
                <a:prstClr val="black"/>
              </a:solidFill>
              <a:latin typeface="Arial" charset="0"/>
            </a:endParaRPr>
          </a:p>
        </p:txBody>
      </p:sp>
      <p:sp>
        <p:nvSpPr>
          <p:cNvPr id="20524" name="Rectangle 43"/>
          <p:cNvSpPr>
            <a:spLocks noChangeArrowheads="1"/>
          </p:cNvSpPr>
          <p:nvPr/>
        </p:nvSpPr>
        <p:spPr bwMode="auto">
          <a:xfrm>
            <a:off x="2890838" y="2317750"/>
            <a:ext cx="423862"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ATLAS</a:t>
            </a:r>
            <a:endParaRPr lang="en-US" sz="2800" b="1">
              <a:solidFill>
                <a:prstClr val="black"/>
              </a:solidFill>
              <a:latin typeface="Arial" charset="0"/>
            </a:endParaRPr>
          </a:p>
        </p:txBody>
      </p:sp>
      <p:sp>
        <p:nvSpPr>
          <p:cNvPr id="20525" name="Rectangle 44"/>
          <p:cNvSpPr>
            <a:spLocks noChangeArrowheads="1"/>
          </p:cNvSpPr>
          <p:nvPr/>
        </p:nvSpPr>
        <p:spPr bwMode="auto">
          <a:xfrm>
            <a:off x="3205163" y="2093913"/>
            <a:ext cx="3524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EMSL</a:t>
            </a:r>
            <a:endParaRPr lang="en-US" sz="2800" b="1">
              <a:solidFill>
                <a:prstClr val="black"/>
              </a:solidFill>
              <a:latin typeface="Arial" charset="0"/>
            </a:endParaRPr>
          </a:p>
        </p:txBody>
      </p:sp>
      <p:sp>
        <p:nvSpPr>
          <p:cNvPr id="20526" name="Rectangle 45"/>
          <p:cNvSpPr>
            <a:spLocks noChangeArrowheads="1"/>
          </p:cNvSpPr>
          <p:nvPr/>
        </p:nvSpPr>
        <p:spPr bwMode="auto">
          <a:xfrm>
            <a:off x="3673475" y="1857375"/>
            <a:ext cx="2032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JGI</a:t>
            </a:r>
            <a:endParaRPr lang="en-US" sz="2800" b="1">
              <a:solidFill>
                <a:prstClr val="black"/>
              </a:solidFill>
              <a:latin typeface="Arial" charset="0"/>
            </a:endParaRPr>
          </a:p>
        </p:txBody>
      </p:sp>
      <p:sp>
        <p:nvSpPr>
          <p:cNvPr id="20527" name="Rectangle 46"/>
          <p:cNvSpPr>
            <a:spLocks noChangeArrowheads="1"/>
          </p:cNvSpPr>
          <p:nvPr/>
        </p:nvSpPr>
        <p:spPr bwMode="auto">
          <a:xfrm>
            <a:off x="4049713" y="1704975"/>
            <a:ext cx="290512"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ARM</a:t>
            </a:r>
            <a:endParaRPr lang="en-US" sz="2800" b="1">
              <a:solidFill>
                <a:prstClr val="black"/>
              </a:solidFill>
              <a:latin typeface="Arial" charset="0"/>
            </a:endParaRPr>
          </a:p>
        </p:txBody>
      </p:sp>
      <p:sp>
        <p:nvSpPr>
          <p:cNvPr id="20528" name="Rectangle 47"/>
          <p:cNvSpPr>
            <a:spLocks noChangeArrowheads="1"/>
          </p:cNvSpPr>
          <p:nvPr/>
        </p:nvSpPr>
        <p:spPr bwMode="auto">
          <a:xfrm rot="-5400000">
            <a:off x="4364831" y="1432719"/>
            <a:ext cx="33178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DIII-D</a:t>
            </a:r>
            <a:endParaRPr lang="en-US" sz="2800" b="1">
              <a:solidFill>
                <a:prstClr val="black"/>
              </a:solidFill>
              <a:latin typeface="Arial" charset="0"/>
            </a:endParaRPr>
          </a:p>
        </p:txBody>
      </p:sp>
      <p:sp>
        <p:nvSpPr>
          <p:cNvPr id="20529" name="Rectangle 48"/>
          <p:cNvSpPr>
            <a:spLocks noChangeArrowheads="1"/>
          </p:cNvSpPr>
          <p:nvPr/>
        </p:nvSpPr>
        <p:spPr bwMode="auto">
          <a:xfrm rot="-5400000">
            <a:off x="4466431" y="1380332"/>
            <a:ext cx="43656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Alcator</a:t>
            </a:r>
            <a:endParaRPr lang="en-US" sz="2800" b="1">
              <a:solidFill>
                <a:prstClr val="black"/>
              </a:solidFill>
              <a:latin typeface="Arial" charset="0"/>
            </a:endParaRPr>
          </a:p>
        </p:txBody>
      </p:sp>
      <p:sp>
        <p:nvSpPr>
          <p:cNvPr id="20530" name="Rectangle 49"/>
          <p:cNvSpPr>
            <a:spLocks noChangeArrowheads="1"/>
          </p:cNvSpPr>
          <p:nvPr/>
        </p:nvSpPr>
        <p:spPr bwMode="auto">
          <a:xfrm rot="-5400000">
            <a:off x="4668838" y="1430337"/>
            <a:ext cx="338138" cy="150813"/>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latin typeface="Arial" charset="0"/>
              </a:rPr>
              <a:t>NSTX</a:t>
            </a:r>
            <a:endParaRPr lang="en-US" sz="2800" b="1">
              <a:solidFill>
                <a:prstClr val="black"/>
              </a:solidFill>
              <a:latin typeface="Arial" charset="0"/>
            </a:endParaRPr>
          </a:p>
        </p:txBody>
      </p:sp>
      <p:sp>
        <p:nvSpPr>
          <p:cNvPr id="20531" name="Freeform 50"/>
          <p:cNvSpPr>
            <a:spLocks/>
          </p:cNvSpPr>
          <p:nvPr/>
        </p:nvSpPr>
        <p:spPr bwMode="auto">
          <a:xfrm>
            <a:off x="3225800" y="3914775"/>
            <a:ext cx="1581150" cy="1492250"/>
          </a:xfrm>
          <a:custGeom>
            <a:avLst/>
            <a:gdLst>
              <a:gd name="T0" fmla="*/ 0 w 252"/>
              <a:gd name="T1" fmla="*/ 2147483647 h 236"/>
              <a:gd name="T2" fmla="*/ 2147483647 w 252"/>
              <a:gd name="T3" fmla="*/ 2147483647 h 236"/>
              <a:gd name="T4" fmla="*/ 2147483647 w 252"/>
              <a:gd name="T5" fmla="*/ 0 h 236"/>
              <a:gd name="T6" fmla="*/ 0 w 252"/>
              <a:gd name="T7" fmla="*/ 2147483647 h 236"/>
              <a:gd name="T8" fmla="*/ 0 60000 65536"/>
              <a:gd name="T9" fmla="*/ 0 60000 65536"/>
              <a:gd name="T10" fmla="*/ 0 60000 65536"/>
              <a:gd name="T11" fmla="*/ 0 60000 65536"/>
              <a:gd name="T12" fmla="*/ 0 w 252"/>
              <a:gd name="T13" fmla="*/ 0 h 236"/>
              <a:gd name="T14" fmla="*/ 252 w 252"/>
              <a:gd name="T15" fmla="*/ 236 h 236"/>
            </a:gdLst>
            <a:ahLst/>
            <a:cxnLst>
              <a:cxn ang="T8">
                <a:pos x="T0" y="T1"/>
              </a:cxn>
              <a:cxn ang="T9">
                <a:pos x="T2" y="T3"/>
              </a:cxn>
              <a:cxn ang="T10">
                <a:pos x="T4" y="T5"/>
              </a:cxn>
              <a:cxn ang="T11">
                <a:pos x="T6" y="T7"/>
              </a:cxn>
            </a:cxnLst>
            <a:rect l="T12" t="T13" r="T14" b="T15"/>
            <a:pathLst>
              <a:path w="252" h="236">
                <a:moveTo>
                  <a:pt x="0" y="211"/>
                </a:moveTo>
                <a:cubicBezTo>
                  <a:pt x="7" y="220"/>
                  <a:pt x="15" y="228"/>
                  <a:pt x="23" y="236"/>
                </a:cubicBezTo>
                <a:lnTo>
                  <a:pt x="252" y="0"/>
                </a:lnTo>
                <a:lnTo>
                  <a:pt x="0" y="211"/>
                </a:lnTo>
                <a:close/>
              </a:path>
            </a:pathLst>
          </a:custGeom>
          <a:solidFill>
            <a:srgbClr val="FF66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2" name="Freeform 51"/>
          <p:cNvSpPr>
            <a:spLocks/>
          </p:cNvSpPr>
          <p:nvPr/>
        </p:nvSpPr>
        <p:spPr bwMode="auto">
          <a:xfrm>
            <a:off x="3181350" y="3914775"/>
            <a:ext cx="1625600" cy="1333500"/>
          </a:xfrm>
          <a:custGeom>
            <a:avLst/>
            <a:gdLst>
              <a:gd name="T0" fmla="*/ 0 w 259"/>
              <a:gd name="T1" fmla="*/ 2147483647 h 211"/>
              <a:gd name="T2" fmla="*/ 2147483647 w 259"/>
              <a:gd name="T3" fmla="*/ 2147483647 h 211"/>
              <a:gd name="T4" fmla="*/ 2147483647 w 259"/>
              <a:gd name="T5" fmla="*/ 0 h 211"/>
              <a:gd name="T6" fmla="*/ 0 w 259"/>
              <a:gd name="T7" fmla="*/ 2147483647 h 211"/>
              <a:gd name="T8" fmla="*/ 0 60000 65536"/>
              <a:gd name="T9" fmla="*/ 0 60000 65536"/>
              <a:gd name="T10" fmla="*/ 0 60000 65536"/>
              <a:gd name="T11" fmla="*/ 0 60000 65536"/>
              <a:gd name="T12" fmla="*/ 0 w 259"/>
              <a:gd name="T13" fmla="*/ 0 h 211"/>
              <a:gd name="T14" fmla="*/ 259 w 259"/>
              <a:gd name="T15" fmla="*/ 211 h 211"/>
            </a:gdLst>
            <a:ahLst/>
            <a:cxnLst>
              <a:cxn ang="T8">
                <a:pos x="T0" y="T1"/>
              </a:cxn>
              <a:cxn ang="T9">
                <a:pos x="T2" y="T3"/>
              </a:cxn>
              <a:cxn ang="T10">
                <a:pos x="T4" y="T5"/>
              </a:cxn>
              <a:cxn ang="T11">
                <a:pos x="T6" y="T7"/>
              </a:cxn>
            </a:cxnLst>
            <a:rect l="T12" t="T13" r="T14" b="T15"/>
            <a:pathLst>
              <a:path w="259" h="211">
                <a:moveTo>
                  <a:pt x="0" y="202"/>
                </a:moveTo>
                <a:cubicBezTo>
                  <a:pt x="2" y="205"/>
                  <a:pt x="5" y="208"/>
                  <a:pt x="7" y="211"/>
                </a:cubicBezTo>
                <a:lnTo>
                  <a:pt x="259" y="0"/>
                </a:lnTo>
                <a:lnTo>
                  <a:pt x="0" y="202"/>
                </a:lnTo>
                <a:close/>
              </a:path>
            </a:pathLst>
          </a:custGeom>
          <a:solidFill>
            <a:srgbClr val="FF660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3" name="Freeform 52"/>
          <p:cNvSpPr>
            <a:spLocks/>
          </p:cNvSpPr>
          <p:nvPr/>
        </p:nvSpPr>
        <p:spPr bwMode="auto">
          <a:xfrm>
            <a:off x="3225800" y="3914775"/>
            <a:ext cx="1581150" cy="1492250"/>
          </a:xfrm>
          <a:custGeom>
            <a:avLst/>
            <a:gdLst>
              <a:gd name="T0" fmla="*/ 0 w 252"/>
              <a:gd name="T1" fmla="*/ 2147483647 h 236"/>
              <a:gd name="T2" fmla="*/ 2147483647 w 252"/>
              <a:gd name="T3" fmla="*/ 2147483647 h 236"/>
              <a:gd name="T4" fmla="*/ 2147483647 w 252"/>
              <a:gd name="T5" fmla="*/ 0 h 236"/>
              <a:gd name="T6" fmla="*/ 0 w 252"/>
              <a:gd name="T7" fmla="*/ 2147483647 h 236"/>
              <a:gd name="T8" fmla="*/ 0 60000 65536"/>
              <a:gd name="T9" fmla="*/ 0 60000 65536"/>
              <a:gd name="T10" fmla="*/ 0 60000 65536"/>
              <a:gd name="T11" fmla="*/ 0 60000 65536"/>
              <a:gd name="T12" fmla="*/ 0 w 252"/>
              <a:gd name="T13" fmla="*/ 0 h 236"/>
              <a:gd name="T14" fmla="*/ 252 w 252"/>
              <a:gd name="T15" fmla="*/ 236 h 236"/>
            </a:gdLst>
            <a:ahLst/>
            <a:cxnLst>
              <a:cxn ang="T8">
                <a:pos x="T0" y="T1"/>
              </a:cxn>
              <a:cxn ang="T9">
                <a:pos x="T2" y="T3"/>
              </a:cxn>
              <a:cxn ang="T10">
                <a:pos x="T4" y="T5"/>
              </a:cxn>
              <a:cxn ang="T11">
                <a:pos x="T6" y="T7"/>
              </a:cxn>
            </a:cxnLst>
            <a:rect l="T12" t="T13" r="T14" b="T15"/>
            <a:pathLst>
              <a:path w="252" h="236">
                <a:moveTo>
                  <a:pt x="0" y="211"/>
                </a:moveTo>
                <a:cubicBezTo>
                  <a:pt x="7" y="220"/>
                  <a:pt x="15" y="228"/>
                  <a:pt x="23" y="236"/>
                </a:cubicBezTo>
                <a:lnTo>
                  <a:pt x="252" y="0"/>
                </a:lnTo>
                <a:lnTo>
                  <a:pt x="0" y="211"/>
                </a:lnTo>
                <a:close/>
              </a:path>
            </a:pathLst>
          </a:custGeom>
          <a:solidFill>
            <a:srgbClr val="FF7D25"/>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4" name="Freeform 53"/>
          <p:cNvSpPr>
            <a:spLocks/>
          </p:cNvSpPr>
          <p:nvPr/>
        </p:nvSpPr>
        <p:spPr bwMode="auto">
          <a:xfrm>
            <a:off x="3181350" y="3914775"/>
            <a:ext cx="1625600" cy="1333500"/>
          </a:xfrm>
          <a:custGeom>
            <a:avLst/>
            <a:gdLst>
              <a:gd name="T0" fmla="*/ 0 w 259"/>
              <a:gd name="T1" fmla="*/ 2147483647 h 211"/>
              <a:gd name="T2" fmla="*/ 2147483647 w 259"/>
              <a:gd name="T3" fmla="*/ 2147483647 h 211"/>
              <a:gd name="T4" fmla="*/ 2147483647 w 259"/>
              <a:gd name="T5" fmla="*/ 0 h 211"/>
              <a:gd name="T6" fmla="*/ 0 w 259"/>
              <a:gd name="T7" fmla="*/ 2147483647 h 211"/>
              <a:gd name="T8" fmla="*/ 0 60000 65536"/>
              <a:gd name="T9" fmla="*/ 0 60000 65536"/>
              <a:gd name="T10" fmla="*/ 0 60000 65536"/>
              <a:gd name="T11" fmla="*/ 0 60000 65536"/>
              <a:gd name="T12" fmla="*/ 0 w 259"/>
              <a:gd name="T13" fmla="*/ 0 h 211"/>
              <a:gd name="T14" fmla="*/ 259 w 259"/>
              <a:gd name="T15" fmla="*/ 211 h 211"/>
            </a:gdLst>
            <a:ahLst/>
            <a:cxnLst>
              <a:cxn ang="T8">
                <a:pos x="T0" y="T1"/>
              </a:cxn>
              <a:cxn ang="T9">
                <a:pos x="T2" y="T3"/>
              </a:cxn>
              <a:cxn ang="T10">
                <a:pos x="T4" y="T5"/>
              </a:cxn>
              <a:cxn ang="T11">
                <a:pos x="T6" y="T7"/>
              </a:cxn>
            </a:cxnLst>
            <a:rect l="T12" t="T13" r="T14" b="T15"/>
            <a:pathLst>
              <a:path w="259" h="211">
                <a:moveTo>
                  <a:pt x="0" y="202"/>
                </a:moveTo>
                <a:cubicBezTo>
                  <a:pt x="2" y="205"/>
                  <a:pt x="5" y="208"/>
                  <a:pt x="7" y="211"/>
                </a:cubicBezTo>
                <a:lnTo>
                  <a:pt x="259" y="0"/>
                </a:lnTo>
                <a:lnTo>
                  <a:pt x="0" y="202"/>
                </a:lnTo>
                <a:close/>
              </a:path>
            </a:pathLst>
          </a:custGeom>
          <a:solidFill>
            <a:srgbClr val="FF7D25"/>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5" name="Freeform 54"/>
          <p:cNvSpPr>
            <a:spLocks/>
          </p:cNvSpPr>
          <p:nvPr/>
        </p:nvSpPr>
        <p:spPr bwMode="auto">
          <a:xfrm>
            <a:off x="4518025" y="1844675"/>
            <a:ext cx="288925" cy="2070100"/>
          </a:xfrm>
          <a:custGeom>
            <a:avLst/>
            <a:gdLst>
              <a:gd name="T0" fmla="*/ 2147483647 w 46"/>
              <a:gd name="T1" fmla="*/ 0 h 327"/>
              <a:gd name="T2" fmla="*/ 0 w 46"/>
              <a:gd name="T3" fmla="*/ 2147483647 h 327"/>
              <a:gd name="T4" fmla="*/ 2147483647 w 46"/>
              <a:gd name="T5" fmla="*/ 2147483647 h 327"/>
              <a:gd name="T6" fmla="*/ 2147483647 w 46"/>
              <a:gd name="T7" fmla="*/ 0 h 327"/>
              <a:gd name="T8" fmla="*/ 0 60000 65536"/>
              <a:gd name="T9" fmla="*/ 0 60000 65536"/>
              <a:gd name="T10" fmla="*/ 0 60000 65536"/>
              <a:gd name="T11" fmla="*/ 0 60000 65536"/>
              <a:gd name="T12" fmla="*/ 0 w 46"/>
              <a:gd name="T13" fmla="*/ 0 h 327"/>
              <a:gd name="T14" fmla="*/ 46 w 46"/>
              <a:gd name="T15" fmla="*/ 327 h 327"/>
            </a:gdLst>
            <a:ahLst/>
            <a:cxnLst>
              <a:cxn ang="T8">
                <a:pos x="T0" y="T1"/>
              </a:cxn>
              <a:cxn ang="T9">
                <a:pos x="T2" y="T3"/>
              </a:cxn>
              <a:cxn ang="T10">
                <a:pos x="T4" y="T5"/>
              </a:cxn>
              <a:cxn ang="T11">
                <a:pos x="T6" y="T7"/>
              </a:cxn>
            </a:cxnLst>
            <a:rect l="T12" t="T13" r="T14" b="T15"/>
            <a:pathLst>
              <a:path w="46" h="327">
                <a:moveTo>
                  <a:pt x="17" y="0"/>
                </a:moveTo>
                <a:cubicBezTo>
                  <a:pt x="11" y="0"/>
                  <a:pt x="5" y="1"/>
                  <a:pt x="0" y="2"/>
                </a:cubicBezTo>
                <a:lnTo>
                  <a:pt x="46" y="327"/>
                </a:lnTo>
                <a:lnTo>
                  <a:pt x="17" y="0"/>
                </a:lnTo>
                <a:close/>
              </a:path>
            </a:pathLst>
          </a:custGeom>
          <a:solidFill>
            <a:srgbClr val="FF505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6" name="Freeform 55"/>
          <p:cNvSpPr>
            <a:spLocks/>
          </p:cNvSpPr>
          <p:nvPr/>
        </p:nvSpPr>
        <p:spPr bwMode="auto">
          <a:xfrm>
            <a:off x="4624388" y="1838325"/>
            <a:ext cx="182562" cy="2076450"/>
          </a:xfrm>
          <a:custGeom>
            <a:avLst/>
            <a:gdLst>
              <a:gd name="T0" fmla="*/ 2147483647 w 29"/>
              <a:gd name="T1" fmla="*/ 0 h 328"/>
              <a:gd name="T2" fmla="*/ 0 w 29"/>
              <a:gd name="T3" fmla="*/ 2147483647 h 328"/>
              <a:gd name="T4" fmla="*/ 2147483647 w 29"/>
              <a:gd name="T5" fmla="*/ 2147483647 h 328"/>
              <a:gd name="T6" fmla="*/ 2147483647 w 29"/>
              <a:gd name="T7" fmla="*/ 0 h 328"/>
              <a:gd name="T8" fmla="*/ 0 60000 65536"/>
              <a:gd name="T9" fmla="*/ 0 60000 65536"/>
              <a:gd name="T10" fmla="*/ 0 60000 65536"/>
              <a:gd name="T11" fmla="*/ 0 60000 65536"/>
              <a:gd name="T12" fmla="*/ 0 w 29"/>
              <a:gd name="T13" fmla="*/ 0 h 328"/>
              <a:gd name="T14" fmla="*/ 29 w 29"/>
              <a:gd name="T15" fmla="*/ 328 h 328"/>
            </a:gdLst>
            <a:ahLst/>
            <a:cxnLst>
              <a:cxn ang="T8">
                <a:pos x="T0" y="T1"/>
              </a:cxn>
              <a:cxn ang="T9">
                <a:pos x="T2" y="T3"/>
              </a:cxn>
              <a:cxn ang="T10">
                <a:pos x="T4" y="T5"/>
              </a:cxn>
              <a:cxn ang="T11">
                <a:pos x="T6" y="T7"/>
              </a:cxn>
            </a:cxnLst>
            <a:rect l="T12" t="T13" r="T14" b="T15"/>
            <a:pathLst>
              <a:path w="29" h="328">
                <a:moveTo>
                  <a:pt x="18" y="0"/>
                </a:moveTo>
                <a:cubicBezTo>
                  <a:pt x="12" y="0"/>
                  <a:pt x="6" y="0"/>
                  <a:pt x="0" y="1"/>
                </a:cubicBezTo>
                <a:lnTo>
                  <a:pt x="29" y="328"/>
                </a:lnTo>
                <a:lnTo>
                  <a:pt x="18" y="0"/>
                </a:lnTo>
                <a:close/>
              </a:path>
            </a:pathLst>
          </a:custGeom>
          <a:solidFill>
            <a:srgbClr val="FF505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7" name="Freeform 56"/>
          <p:cNvSpPr>
            <a:spLocks/>
          </p:cNvSpPr>
          <p:nvPr/>
        </p:nvSpPr>
        <p:spPr bwMode="auto">
          <a:xfrm>
            <a:off x="4738688" y="1838325"/>
            <a:ext cx="68262" cy="2076450"/>
          </a:xfrm>
          <a:custGeom>
            <a:avLst/>
            <a:gdLst>
              <a:gd name="T0" fmla="*/ 2147483647 w 11"/>
              <a:gd name="T1" fmla="*/ 0 h 328"/>
              <a:gd name="T2" fmla="*/ 0 w 11"/>
              <a:gd name="T3" fmla="*/ 0 h 328"/>
              <a:gd name="T4" fmla="*/ 2147483647 w 11"/>
              <a:gd name="T5" fmla="*/ 2147483647 h 328"/>
              <a:gd name="T6" fmla="*/ 2147483647 w 11"/>
              <a:gd name="T7" fmla="*/ 0 h 328"/>
              <a:gd name="T8" fmla="*/ 0 60000 65536"/>
              <a:gd name="T9" fmla="*/ 0 60000 65536"/>
              <a:gd name="T10" fmla="*/ 0 60000 65536"/>
              <a:gd name="T11" fmla="*/ 0 60000 65536"/>
              <a:gd name="T12" fmla="*/ 0 w 11"/>
              <a:gd name="T13" fmla="*/ 0 h 328"/>
              <a:gd name="T14" fmla="*/ 11 w 11"/>
              <a:gd name="T15" fmla="*/ 328 h 328"/>
            </a:gdLst>
            <a:ahLst/>
            <a:cxnLst>
              <a:cxn ang="T8">
                <a:pos x="T0" y="T1"/>
              </a:cxn>
              <a:cxn ang="T9">
                <a:pos x="T2" y="T3"/>
              </a:cxn>
              <a:cxn ang="T10">
                <a:pos x="T4" y="T5"/>
              </a:cxn>
              <a:cxn ang="T11">
                <a:pos x="T6" y="T7"/>
              </a:cxn>
            </a:cxnLst>
            <a:rect l="T12" t="T13" r="T14" b="T15"/>
            <a:pathLst>
              <a:path w="11" h="328">
                <a:moveTo>
                  <a:pt x="11" y="0"/>
                </a:moveTo>
                <a:cubicBezTo>
                  <a:pt x="7" y="0"/>
                  <a:pt x="3" y="0"/>
                  <a:pt x="0" y="0"/>
                </a:cubicBezTo>
                <a:lnTo>
                  <a:pt x="11" y="328"/>
                </a:lnTo>
                <a:lnTo>
                  <a:pt x="11" y="0"/>
                </a:lnTo>
                <a:close/>
              </a:path>
            </a:pathLst>
          </a:custGeom>
          <a:solidFill>
            <a:srgbClr val="FF5050"/>
          </a:solidFill>
          <a:ln w="6350">
            <a:solidFill>
              <a:srgbClr val="000000"/>
            </a:solidFill>
            <a:round/>
            <a:headEnd/>
            <a:tailEnd/>
          </a:ln>
        </p:spPr>
        <p:txBody>
          <a:bodyPr wrap="none">
            <a:spAutoFit/>
          </a:bodyPr>
          <a:lstStyle/>
          <a:p>
            <a:endParaRPr lang="en-US">
              <a:solidFill>
                <a:prstClr val="black"/>
              </a:solidFill>
              <a:latin typeface="Arial" charset="0"/>
            </a:endParaRPr>
          </a:p>
        </p:txBody>
      </p:sp>
      <p:sp>
        <p:nvSpPr>
          <p:cNvPr id="20538" name="Text Box 57"/>
          <p:cNvSpPr txBox="1">
            <a:spLocks noChangeArrowheads="1"/>
          </p:cNvSpPr>
          <p:nvPr/>
        </p:nvSpPr>
        <p:spPr bwMode="auto">
          <a:xfrm>
            <a:off x="5480050" y="3519488"/>
            <a:ext cx="1020763" cy="247650"/>
          </a:xfrm>
          <a:prstGeom prst="rect">
            <a:avLst/>
          </a:prstGeom>
          <a:noFill/>
          <a:ln w="9525">
            <a:noFill/>
            <a:miter lim="800000"/>
            <a:headEnd/>
            <a:tailEnd/>
          </a:ln>
        </p:spPr>
        <p:txBody>
          <a:bodyPr wrap="none">
            <a:spAutoFit/>
          </a:bodyPr>
          <a:lstStyle/>
          <a:p>
            <a:pPr eaLnBrk="0" hangingPunct="0">
              <a:lnSpc>
                <a:spcPct val="85000"/>
              </a:lnSpc>
            </a:pPr>
            <a:r>
              <a:rPr lang="en-US" sz="1200" b="1">
                <a:solidFill>
                  <a:prstClr val="white"/>
                </a:solidFill>
                <a:latin typeface="Calibri" pitchFamily="34" charset="0"/>
              </a:rPr>
              <a:t>Light Sources</a:t>
            </a:r>
          </a:p>
        </p:txBody>
      </p:sp>
      <p:sp>
        <p:nvSpPr>
          <p:cNvPr id="20539" name="Text Box 58"/>
          <p:cNvSpPr txBox="1">
            <a:spLocks noChangeArrowheads="1"/>
          </p:cNvSpPr>
          <p:nvPr/>
        </p:nvSpPr>
        <p:spPr bwMode="auto">
          <a:xfrm>
            <a:off x="5203825" y="4975225"/>
            <a:ext cx="830263" cy="403225"/>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Neutron Sources</a:t>
            </a:r>
          </a:p>
        </p:txBody>
      </p:sp>
      <p:sp>
        <p:nvSpPr>
          <p:cNvPr id="20540" name="Text Box 59"/>
          <p:cNvSpPr txBox="1">
            <a:spLocks noChangeArrowheads="1"/>
          </p:cNvSpPr>
          <p:nvPr/>
        </p:nvSpPr>
        <p:spPr bwMode="auto">
          <a:xfrm>
            <a:off x="4737100" y="5251450"/>
            <a:ext cx="830263" cy="403225"/>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Nano</a:t>
            </a:r>
          </a:p>
          <a:p>
            <a:pPr algn="ctr" eaLnBrk="0" hangingPunct="0">
              <a:lnSpc>
                <a:spcPct val="85000"/>
              </a:lnSpc>
            </a:pPr>
            <a:r>
              <a:rPr lang="en-US" sz="1200" b="1">
                <a:solidFill>
                  <a:prstClr val="black"/>
                </a:solidFill>
                <a:latin typeface="Calibri" pitchFamily="34" charset="0"/>
              </a:rPr>
              <a:t>Centers</a:t>
            </a:r>
          </a:p>
        </p:txBody>
      </p:sp>
      <p:sp>
        <p:nvSpPr>
          <p:cNvPr id="20541" name="Text Box 60"/>
          <p:cNvSpPr txBox="1">
            <a:spLocks noChangeArrowheads="1"/>
          </p:cNvSpPr>
          <p:nvPr/>
        </p:nvSpPr>
        <p:spPr bwMode="auto">
          <a:xfrm>
            <a:off x="3584575" y="5118100"/>
            <a:ext cx="1133475" cy="403225"/>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Computing</a:t>
            </a:r>
          </a:p>
          <a:p>
            <a:pPr algn="ctr" eaLnBrk="0" hangingPunct="0">
              <a:lnSpc>
                <a:spcPct val="85000"/>
              </a:lnSpc>
            </a:pPr>
            <a:r>
              <a:rPr lang="en-US" sz="1200" b="1">
                <a:solidFill>
                  <a:prstClr val="black"/>
                </a:solidFill>
                <a:latin typeface="Calibri" pitchFamily="34" charset="0"/>
              </a:rPr>
              <a:t>Facilities</a:t>
            </a:r>
          </a:p>
        </p:txBody>
      </p:sp>
      <p:sp>
        <p:nvSpPr>
          <p:cNvPr id="20542" name="Text Box 61"/>
          <p:cNvSpPr txBox="1">
            <a:spLocks noChangeArrowheads="1"/>
          </p:cNvSpPr>
          <p:nvPr/>
        </p:nvSpPr>
        <p:spPr bwMode="auto">
          <a:xfrm>
            <a:off x="2860675" y="4060825"/>
            <a:ext cx="1400175" cy="403225"/>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High energy physics facilities</a:t>
            </a:r>
          </a:p>
        </p:txBody>
      </p:sp>
      <p:sp>
        <p:nvSpPr>
          <p:cNvPr id="20543" name="Text Box 62"/>
          <p:cNvSpPr txBox="1">
            <a:spLocks noChangeArrowheads="1"/>
          </p:cNvSpPr>
          <p:nvPr/>
        </p:nvSpPr>
        <p:spPr bwMode="auto">
          <a:xfrm>
            <a:off x="2832100" y="3117850"/>
            <a:ext cx="1400175" cy="403225"/>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Nuclear physics</a:t>
            </a:r>
          </a:p>
          <a:p>
            <a:pPr algn="ctr" eaLnBrk="0" hangingPunct="0">
              <a:lnSpc>
                <a:spcPct val="85000"/>
              </a:lnSpc>
            </a:pPr>
            <a:r>
              <a:rPr lang="en-US" sz="1200" b="1">
                <a:solidFill>
                  <a:prstClr val="black"/>
                </a:solidFill>
                <a:latin typeface="Calibri" pitchFamily="34" charset="0"/>
              </a:rPr>
              <a:t>facilities</a:t>
            </a:r>
          </a:p>
        </p:txBody>
      </p:sp>
      <p:sp>
        <p:nvSpPr>
          <p:cNvPr id="20544" name="Text Box 63"/>
          <p:cNvSpPr txBox="1">
            <a:spLocks noChangeArrowheads="1"/>
          </p:cNvSpPr>
          <p:nvPr/>
        </p:nvSpPr>
        <p:spPr bwMode="auto">
          <a:xfrm>
            <a:off x="3413125" y="2327275"/>
            <a:ext cx="1400175" cy="403225"/>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Bio &amp; Enviro</a:t>
            </a:r>
          </a:p>
          <a:p>
            <a:pPr algn="ctr" eaLnBrk="0" hangingPunct="0">
              <a:lnSpc>
                <a:spcPct val="85000"/>
              </a:lnSpc>
            </a:pPr>
            <a:r>
              <a:rPr lang="en-US" sz="1200" b="1">
                <a:solidFill>
                  <a:prstClr val="black"/>
                </a:solidFill>
                <a:latin typeface="Calibri" pitchFamily="34" charset="0"/>
              </a:rPr>
              <a:t>Facilities</a:t>
            </a:r>
          </a:p>
        </p:txBody>
      </p:sp>
      <p:sp>
        <p:nvSpPr>
          <p:cNvPr id="20545" name="Text Box 64"/>
          <p:cNvSpPr txBox="1">
            <a:spLocks noChangeArrowheads="1"/>
          </p:cNvSpPr>
          <p:nvPr/>
        </p:nvSpPr>
        <p:spPr bwMode="auto">
          <a:xfrm>
            <a:off x="3994150" y="2041525"/>
            <a:ext cx="1400175" cy="247650"/>
          </a:xfrm>
          <a:prstGeom prst="rect">
            <a:avLst/>
          </a:prstGeom>
          <a:noFill/>
          <a:ln w="9525">
            <a:noFill/>
            <a:miter lim="800000"/>
            <a:headEnd/>
            <a:tailEnd/>
          </a:ln>
        </p:spPr>
        <p:txBody>
          <a:bodyPr>
            <a:spAutoFit/>
          </a:bodyPr>
          <a:lstStyle/>
          <a:p>
            <a:pPr algn="ctr" eaLnBrk="0" hangingPunct="0">
              <a:lnSpc>
                <a:spcPct val="85000"/>
              </a:lnSpc>
            </a:pPr>
            <a:r>
              <a:rPr lang="en-US" sz="1200" b="1">
                <a:solidFill>
                  <a:prstClr val="black"/>
                </a:solidFill>
                <a:latin typeface="Calibri" pitchFamily="34" charset="0"/>
              </a:rPr>
              <a:t>FES</a:t>
            </a:r>
          </a:p>
        </p:txBody>
      </p:sp>
      <p:sp>
        <p:nvSpPr>
          <p:cNvPr id="70" name="Footer Placeholder 7"/>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latin typeface="Arial" charset="0"/>
              <a:cs typeface="Arial" charset="0"/>
            </a:endParaRPr>
          </a:p>
        </p:txBody>
      </p:sp>
      <p:sp>
        <p:nvSpPr>
          <p:cNvPr id="69" name="Slide Number Placeholder 39"/>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944929-F3F1-48F8-BC26-BA0BFE417CEF}"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8" name="TextBox 67"/>
          <p:cNvSpPr txBox="1"/>
          <p:nvPr/>
        </p:nvSpPr>
        <p:spPr>
          <a:xfrm>
            <a:off x="7467600" y="4038600"/>
            <a:ext cx="1447800" cy="338554"/>
          </a:xfrm>
          <a:prstGeom prst="rect">
            <a:avLst/>
          </a:prstGeom>
          <a:noFill/>
        </p:spPr>
        <p:txBody>
          <a:bodyPr wrap="square" rtlCol="0">
            <a:spAutoFit/>
          </a:bodyPr>
          <a:lstStyle/>
          <a:p>
            <a:r>
              <a:rPr lang="en-US" sz="1600" b="1" dirty="0" smtClean="0">
                <a:cs typeface="Arial" pitchFamily="34" charset="0"/>
              </a:rPr>
              <a:t> </a:t>
            </a:r>
            <a:endParaRPr lang="en-US" sz="1600" b="1" dirty="0">
              <a:cs typeface="Arial" pitchFamily="34" charset="0"/>
            </a:endParaRPr>
          </a:p>
        </p:txBody>
      </p:sp>
      <p:sp>
        <p:nvSpPr>
          <p:cNvPr id="72" name="Circular Arrow 71"/>
          <p:cNvSpPr/>
          <p:nvPr/>
        </p:nvSpPr>
        <p:spPr>
          <a:xfrm rot="5166754">
            <a:off x="2557782" y="1471964"/>
            <a:ext cx="4959185" cy="4872946"/>
          </a:xfrm>
          <a:prstGeom prst="circularArrow">
            <a:avLst>
              <a:gd name="adj1" fmla="val 0"/>
              <a:gd name="adj2" fmla="val 2618"/>
              <a:gd name="adj3" fmla="val 19321817"/>
              <a:gd name="adj4" fmla="val 10857104"/>
              <a:gd name="adj5" fmla="val 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TextBox 72"/>
          <p:cNvSpPr txBox="1"/>
          <p:nvPr/>
        </p:nvSpPr>
        <p:spPr>
          <a:xfrm>
            <a:off x="7086600" y="2057400"/>
            <a:ext cx="1928733" cy="369332"/>
          </a:xfrm>
          <a:prstGeom prst="rect">
            <a:avLst/>
          </a:prstGeom>
          <a:noFill/>
        </p:spPr>
        <p:txBody>
          <a:bodyPr wrap="none" rtlCol="0">
            <a:spAutoFit/>
          </a:bodyPr>
          <a:lstStyle/>
          <a:p>
            <a:r>
              <a:rPr lang="en-US" b="1" dirty="0" smtClean="0">
                <a:solidFill>
                  <a:schemeClr val="tx2">
                    <a:lumMod val="75000"/>
                  </a:schemeClr>
                </a:solidFill>
              </a:rPr>
              <a:t>40% of all users</a:t>
            </a:r>
            <a:endParaRPr lang="en-US" b="1"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animEffect transition="in" filter="fade">
                                      <p:cBhvr>
                                        <p:cTn id="9"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BES_H_Cover8-03"/>
          <p:cNvPicPr preferRelativeResize="0">
            <a:picLocks noChangeAspect="1" noChangeArrowheads="1"/>
          </p:cNvPicPr>
          <p:nvPr/>
        </p:nvPicPr>
        <p:blipFill>
          <a:blip r:embed="rId3" cstate="print"/>
          <a:srcRect/>
          <a:stretch>
            <a:fillRect/>
          </a:stretch>
        </p:blipFill>
        <p:spPr bwMode="auto">
          <a:xfrm>
            <a:off x="1852613" y="833053"/>
            <a:ext cx="1298448" cy="1678296"/>
          </a:xfrm>
          <a:prstGeom prst="rect">
            <a:avLst/>
          </a:prstGeom>
          <a:noFill/>
          <a:ln w="28575">
            <a:solidFill>
              <a:srgbClr val="FF0000"/>
            </a:solidFill>
            <a:miter lim="800000"/>
            <a:headEnd/>
            <a:tailEnd/>
          </a:ln>
        </p:spPr>
      </p:pic>
      <p:pic>
        <p:nvPicPr>
          <p:cNvPr id="67588" name="Picture 4"/>
          <p:cNvPicPr preferRelativeResize="0">
            <a:picLocks noChangeAspect="1" noChangeArrowheads="1"/>
          </p:cNvPicPr>
          <p:nvPr/>
        </p:nvPicPr>
        <p:blipFill>
          <a:blip r:embed="rId4" cstate="print"/>
          <a:srcRect/>
          <a:stretch>
            <a:fillRect/>
          </a:stretch>
        </p:blipFill>
        <p:spPr bwMode="auto">
          <a:xfrm>
            <a:off x="3291428" y="833053"/>
            <a:ext cx="1298448" cy="1678296"/>
          </a:xfrm>
          <a:prstGeom prst="rect">
            <a:avLst/>
          </a:prstGeom>
          <a:noFill/>
          <a:ln w="28575">
            <a:solidFill>
              <a:srgbClr val="FF0000"/>
            </a:solidFill>
            <a:miter lim="800000"/>
            <a:headEnd/>
            <a:tailEnd/>
          </a:ln>
        </p:spPr>
      </p:pic>
      <p:pic>
        <p:nvPicPr>
          <p:cNvPr id="67589" name="Picture 5"/>
          <p:cNvPicPr preferRelativeResize="0">
            <a:picLocks noChangeAspect="1" noChangeArrowheads="1"/>
          </p:cNvPicPr>
          <p:nvPr/>
        </p:nvPicPr>
        <p:blipFill>
          <a:blip r:embed="rId5" cstate="print">
            <a:lum bright="-10000" contrast="20000"/>
          </a:blip>
          <a:srcRect/>
          <a:stretch>
            <a:fillRect/>
          </a:stretch>
        </p:blipFill>
        <p:spPr bwMode="auto">
          <a:xfrm>
            <a:off x="6169058" y="833053"/>
            <a:ext cx="1298448" cy="1678296"/>
          </a:xfrm>
          <a:prstGeom prst="rect">
            <a:avLst/>
          </a:prstGeom>
          <a:noFill/>
          <a:ln w="28575">
            <a:solidFill>
              <a:srgbClr val="FF0000"/>
            </a:solidFill>
            <a:miter lim="800000"/>
            <a:headEnd/>
            <a:tailEnd/>
          </a:ln>
        </p:spPr>
      </p:pic>
      <p:pic>
        <p:nvPicPr>
          <p:cNvPr id="67590" name="Picture 6"/>
          <p:cNvPicPr preferRelativeResize="0">
            <a:picLocks noChangeAspect="1" noChangeArrowheads="1"/>
          </p:cNvPicPr>
          <p:nvPr/>
        </p:nvPicPr>
        <p:blipFill>
          <a:blip r:embed="rId6" cstate="print"/>
          <a:srcRect/>
          <a:stretch>
            <a:fillRect/>
          </a:stretch>
        </p:blipFill>
        <p:spPr bwMode="auto">
          <a:xfrm>
            <a:off x="7607875" y="833053"/>
            <a:ext cx="1298448" cy="1678299"/>
          </a:xfrm>
          <a:prstGeom prst="rect">
            <a:avLst/>
          </a:prstGeom>
          <a:noFill/>
          <a:ln w="28575">
            <a:solidFill>
              <a:srgbClr val="FF0000"/>
            </a:solidFill>
            <a:miter lim="800000"/>
            <a:headEnd/>
            <a:tailEnd/>
          </a:ln>
        </p:spPr>
      </p:pic>
      <p:pic>
        <p:nvPicPr>
          <p:cNvPr id="67591" name="Picture 7"/>
          <p:cNvPicPr preferRelativeResize="0">
            <a:picLocks noChangeAspect="1" noChangeArrowheads="1"/>
          </p:cNvPicPr>
          <p:nvPr/>
        </p:nvPicPr>
        <p:blipFill>
          <a:blip r:embed="rId7" cstate="print"/>
          <a:srcRect/>
          <a:stretch>
            <a:fillRect/>
          </a:stretch>
        </p:blipFill>
        <p:spPr bwMode="auto">
          <a:xfrm>
            <a:off x="1852613" y="2636453"/>
            <a:ext cx="1298448" cy="1678296"/>
          </a:xfrm>
          <a:prstGeom prst="rect">
            <a:avLst/>
          </a:prstGeom>
          <a:noFill/>
          <a:ln w="28575">
            <a:solidFill>
              <a:srgbClr val="FF0000"/>
            </a:solidFill>
            <a:miter lim="800000"/>
            <a:headEnd/>
            <a:tailEnd/>
          </a:ln>
        </p:spPr>
      </p:pic>
      <p:pic>
        <p:nvPicPr>
          <p:cNvPr id="67592" name="Picture 8" descr="EES_xlg"/>
          <p:cNvPicPr preferRelativeResize="0">
            <a:picLocks noChangeAspect="1" noChangeArrowheads="1"/>
          </p:cNvPicPr>
          <p:nvPr/>
        </p:nvPicPr>
        <p:blipFill>
          <a:blip r:embed="rId8" cstate="print"/>
          <a:srcRect/>
          <a:stretch>
            <a:fillRect/>
          </a:stretch>
        </p:blipFill>
        <p:spPr bwMode="auto">
          <a:xfrm>
            <a:off x="4730243" y="2636453"/>
            <a:ext cx="1298448" cy="1678299"/>
          </a:xfrm>
          <a:prstGeom prst="rect">
            <a:avLst/>
          </a:prstGeom>
          <a:noFill/>
          <a:ln w="28575">
            <a:solidFill>
              <a:srgbClr val="FF0000"/>
            </a:solidFill>
            <a:miter lim="800000"/>
            <a:headEnd/>
            <a:tailEnd/>
          </a:ln>
        </p:spPr>
      </p:pic>
      <p:pic>
        <p:nvPicPr>
          <p:cNvPr id="67593" name="Picture 9" descr="CAT_lg"/>
          <p:cNvPicPr preferRelativeResize="0">
            <a:picLocks noChangeAspect="1" noChangeArrowheads="1"/>
          </p:cNvPicPr>
          <p:nvPr/>
        </p:nvPicPr>
        <p:blipFill>
          <a:blip r:embed="rId9" cstate="print"/>
          <a:srcRect/>
          <a:stretch>
            <a:fillRect/>
          </a:stretch>
        </p:blipFill>
        <p:spPr bwMode="auto">
          <a:xfrm>
            <a:off x="6169058" y="2636453"/>
            <a:ext cx="1298448" cy="1681029"/>
          </a:xfrm>
          <a:prstGeom prst="rect">
            <a:avLst/>
          </a:prstGeom>
          <a:noFill/>
          <a:ln w="28575">
            <a:solidFill>
              <a:srgbClr val="FF0000"/>
            </a:solidFill>
            <a:miter lim="800000"/>
            <a:headEnd/>
            <a:tailEnd/>
          </a:ln>
        </p:spPr>
      </p:pic>
      <p:pic>
        <p:nvPicPr>
          <p:cNvPr id="67594" name="Picture 10" descr="GEO_lg"/>
          <p:cNvPicPr preferRelativeResize="0">
            <a:picLocks noChangeAspect="1" noChangeArrowheads="1"/>
          </p:cNvPicPr>
          <p:nvPr/>
        </p:nvPicPr>
        <p:blipFill>
          <a:blip r:embed="rId10" cstate="print"/>
          <a:srcRect/>
          <a:stretch>
            <a:fillRect/>
          </a:stretch>
        </p:blipFill>
        <p:spPr bwMode="auto">
          <a:xfrm>
            <a:off x="3291428" y="2636453"/>
            <a:ext cx="1298448" cy="1678296"/>
          </a:xfrm>
          <a:prstGeom prst="rect">
            <a:avLst/>
          </a:prstGeom>
          <a:noFill/>
          <a:ln w="28575">
            <a:solidFill>
              <a:srgbClr val="FF0000"/>
            </a:solidFill>
            <a:miter lim="800000"/>
            <a:headEnd/>
            <a:tailEnd/>
          </a:ln>
        </p:spPr>
      </p:pic>
      <p:pic>
        <p:nvPicPr>
          <p:cNvPr id="67595" name="Picture 11" descr="MuEE"/>
          <p:cNvPicPr preferRelativeResize="0">
            <a:picLocks noChangeAspect="1" noChangeArrowheads="1"/>
          </p:cNvPicPr>
          <p:nvPr/>
        </p:nvPicPr>
        <p:blipFill>
          <a:blip r:embed="rId11" cstate="print"/>
          <a:srcRect/>
          <a:stretch>
            <a:fillRect/>
          </a:stretch>
        </p:blipFill>
        <p:spPr bwMode="auto">
          <a:xfrm>
            <a:off x="7607875" y="2636453"/>
            <a:ext cx="1298448" cy="1678296"/>
          </a:xfrm>
          <a:prstGeom prst="rect">
            <a:avLst/>
          </a:prstGeom>
          <a:noFill/>
          <a:ln w="28575">
            <a:solidFill>
              <a:srgbClr val="FF0000"/>
            </a:solidFill>
            <a:miter lim="800000"/>
            <a:headEnd/>
            <a:tailEnd/>
          </a:ln>
        </p:spPr>
      </p:pic>
      <p:pic>
        <p:nvPicPr>
          <p:cNvPr id="67596" name="Picture 12" descr="Cover_921"/>
          <p:cNvPicPr preferRelativeResize="0">
            <a:picLocks noChangeAspect="1" noChangeArrowheads="1"/>
          </p:cNvPicPr>
          <p:nvPr/>
        </p:nvPicPr>
        <p:blipFill>
          <a:blip r:embed="rId12" cstate="print"/>
          <a:srcRect/>
          <a:stretch>
            <a:fillRect/>
          </a:stretch>
        </p:blipFill>
        <p:spPr bwMode="auto">
          <a:xfrm>
            <a:off x="4730243" y="833053"/>
            <a:ext cx="1298448" cy="1678296"/>
          </a:xfrm>
          <a:prstGeom prst="rect">
            <a:avLst/>
          </a:prstGeom>
          <a:noFill/>
          <a:ln w="28575">
            <a:solidFill>
              <a:srgbClr val="FF0000"/>
            </a:solidFill>
            <a:miter lim="800000"/>
            <a:headEnd/>
            <a:tailEnd/>
          </a:ln>
        </p:spPr>
      </p:pic>
      <p:pic>
        <p:nvPicPr>
          <p:cNvPr id="67598" name="Picture 14"/>
          <p:cNvPicPr preferRelativeResize="0">
            <a:picLocks noGrp="1" noChangeAspect="1" noChangeArrowheads="1"/>
          </p:cNvPicPr>
          <p:nvPr>
            <p:ph sz="half" idx="1"/>
          </p:nvPr>
        </p:nvPicPr>
        <p:blipFill>
          <a:blip r:embed="rId13" cstate="print"/>
          <a:srcRect/>
          <a:stretch>
            <a:fillRect/>
          </a:stretch>
        </p:blipFill>
        <p:spPr bwMode="auto">
          <a:xfrm>
            <a:off x="189635" y="1471520"/>
            <a:ext cx="1457614" cy="1780335"/>
          </a:xfrm>
          <a:noFill/>
          <a:ln>
            <a:miter lim="800000"/>
            <a:headEnd/>
            <a:tailEnd/>
          </a:ln>
        </p:spPr>
      </p:pic>
      <p:pic>
        <p:nvPicPr>
          <p:cNvPr id="26" name="Picture 41"/>
          <p:cNvPicPr preferRelativeResize="0">
            <a:picLocks noChangeAspect="1" noChangeArrowheads="1"/>
          </p:cNvPicPr>
          <p:nvPr/>
        </p:nvPicPr>
        <p:blipFill>
          <a:blip r:embed="rId14" cstate="print"/>
          <a:srcRect/>
          <a:stretch>
            <a:fillRect/>
          </a:stretch>
        </p:blipFill>
        <p:spPr bwMode="auto">
          <a:xfrm>
            <a:off x="1828800" y="4572000"/>
            <a:ext cx="1295261" cy="1673352"/>
          </a:xfrm>
          <a:prstGeom prst="rect">
            <a:avLst/>
          </a:prstGeom>
          <a:noFill/>
          <a:ln w="28575">
            <a:solidFill>
              <a:srgbClr val="0033CC"/>
            </a:solidFill>
            <a:miter lim="800000"/>
            <a:headEnd/>
            <a:tailEnd/>
          </a:ln>
        </p:spPr>
      </p:pic>
      <p:pic>
        <p:nvPicPr>
          <p:cNvPr id="27" name="Picture 50" descr="SET_xlg.jpg"/>
          <p:cNvPicPr>
            <a:picLocks noChangeAspect="1"/>
          </p:cNvPicPr>
          <p:nvPr/>
        </p:nvPicPr>
        <p:blipFill>
          <a:blip r:embed="rId15" cstate="print"/>
          <a:srcRect/>
          <a:stretch>
            <a:fillRect/>
          </a:stretch>
        </p:blipFill>
        <p:spPr bwMode="auto">
          <a:xfrm>
            <a:off x="6174123" y="4572000"/>
            <a:ext cx="1292492" cy="1673352"/>
          </a:xfrm>
          <a:prstGeom prst="rect">
            <a:avLst/>
          </a:prstGeom>
          <a:noFill/>
          <a:ln w="28575">
            <a:solidFill>
              <a:srgbClr val="0033CC"/>
            </a:solidFill>
            <a:miter lim="800000"/>
            <a:headEnd/>
            <a:tailEnd/>
          </a:ln>
        </p:spPr>
      </p:pic>
      <p:pic>
        <p:nvPicPr>
          <p:cNvPr id="28" name="Picture 27" descr="SETF_xlg.jpg"/>
          <p:cNvPicPr>
            <a:picLocks noChangeAspect="1"/>
          </p:cNvPicPr>
          <p:nvPr/>
        </p:nvPicPr>
        <p:blipFill>
          <a:blip r:embed="rId16" cstate="print"/>
          <a:stretch>
            <a:fillRect/>
          </a:stretch>
        </p:blipFill>
        <p:spPr>
          <a:xfrm>
            <a:off x="7613446" y="4572000"/>
            <a:ext cx="1292877" cy="1673352"/>
          </a:xfrm>
          <a:prstGeom prst="rect">
            <a:avLst/>
          </a:prstGeom>
          <a:ln w="28575">
            <a:solidFill>
              <a:srgbClr val="0033CC"/>
            </a:solidFill>
          </a:ln>
        </p:spPr>
      </p:pic>
      <p:pic>
        <p:nvPicPr>
          <p:cNvPr id="29" name="Picture 28" descr="CCB2020_xlg.jpg"/>
          <p:cNvPicPr>
            <a:picLocks noChangeAspect="1"/>
          </p:cNvPicPr>
          <p:nvPr/>
        </p:nvPicPr>
        <p:blipFill>
          <a:blip r:embed="rId17" cstate="print"/>
          <a:stretch>
            <a:fillRect/>
          </a:stretch>
        </p:blipFill>
        <p:spPr>
          <a:xfrm>
            <a:off x="3276600" y="4572000"/>
            <a:ext cx="1292878" cy="1673352"/>
          </a:xfrm>
          <a:prstGeom prst="rect">
            <a:avLst/>
          </a:prstGeom>
          <a:ln w="28575">
            <a:solidFill>
              <a:srgbClr val="0033CC"/>
            </a:solidFill>
          </a:ln>
        </p:spPr>
      </p:pic>
      <p:pic>
        <p:nvPicPr>
          <p:cNvPr id="30" name="Picture 29" descr="CMSC_xlg.jpg"/>
          <p:cNvPicPr>
            <a:picLocks noChangeAspect="1"/>
          </p:cNvPicPr>
          <p:nvPr/>
        </p:nvPicPr>
        <p:blipFill>
          <a:blip r:embed="rId18" cstate="print"/>
          <a:stretch>
            <a:fillRect/>
          </a:stretch>
        </p:blipFill>
        <p:spPr>
          <a:xfrm>
            <a:off x="4734416" y="4572000"/>
            <a:ext cx="1292875" cy="1673352"/>
          </a:xfrm>
          <a:prstGeom prst="rect">
            <a:avLst/>
          </a:prstGeom>
          <a:ln w="28575">
            <a:solidFill>
              <a:srgbClr val="0033CC"/>
            </a:solidFill>
          </a:ln>
        </p:spPr>
      </p:pic>
      <p:sp>
        <p:nvSpPr>
          <p:cNvPr id="31" name="Rectangle 2"/>
          <p:cNvSpPr>
            <a:spLocks noGrp="1" noChangeArrowheads="1"/>
          </p:cNvSpPr>
          <p:nvPr>
            <p:ph type="title"/>
          </p:nvPr>
        </p:nvSpPr>
        <p:spPr bwMode="auto">
          <a:xfrm>
            <a:off x="0" y="87089"/>
            <a:ext cx="9144000" cy="598714"/>
          </a:xfrm>
          <a:noFill/>
          <a:ln w="9525">
            <a:noFill/>
            <a:miter lim="800000"/>
            <a:headEnd/>
            <a:tailEnd/>
          </a:ln>
        </p:spPr>
        <p:txBody>
          <a:bodyPr vert="horz" wrap="square" lIns="91429" tIns="45714" rIns="91429" bIns="45714" numCol="1" anchor="ctr" anchorCtr="0" compatLnSpc="1">
            <a:prstTxWarp prst="textNoShape">
              <a:avLst/>
            </a:prstTxWarp>
          </a:bodyPr>
          <a:lstStyle/>
          <a:p>
            <a:pPr defTabSz="820487" eaLnBrk="1" hangingPunct="1"/>
            <a:r>
              <a:rPr lang="en-US" dirty="0" smtClean="0">
                <a:latin typeface="Arial Black" pitchFamily="34" charset="0"/>
                <a:cs typeface="Arial" charset="0"/>
              </a:rPr>
              <a:t>“Basic Research Needs” and Beyond</a:t>
            </a:r>
            <a:endParaRPr lang="en-US" dirty="0">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610600" cy="4114800"/>
          </a:xfrm>
        </p:spPr>
        <p:txBody>
          <a:bodyPr>
            <a:normAutofit/>
          </a:bodyPr>
          <a:lstStyle/>
          <a:p>
            <a:pPr>
              <a:buNone/>
            </a:pPr>
            <a:r>
              <a:rPr lang="en-US" sz="1400" dirty="0" smtClean="0">
                <a:latin typeface="Arial" pitchFamily="34" charset="0"/>
              </a:rPr>
              <a:t>Goals &amp; Objectives</a:t>
            </a:r>
          </a:p>
          <a:p>
            <a:pPr lvl="1">
              <a:buFont typeface="Arial" pitchFamily="34" charset="0"/>
              <a:buChar char="•"/>
            </a:pPr>
            <a:r>
              <a:rPr lang="en-US" sz="1400" b="1" dirty="0" smtClean="0">
                <a:solidFill>
                  <a:schemeClr val="tx1"/>
                </a:solidFill>
                <a:latin typeface="Arial" pitchFamily="34" charset="0"/>
              </a:rPr>
              <a:t>Identify and review the status, successes, and shortcomings of current data (including analysis and visualization) and communication pathways for scientific discovery in the basic energy sciences;</a:t>
            </a:r>
          </a:p>
          <a:p>
            <a:pPr lvl="1">
              <a:buFont typeface="Arial" pitchFamily="34" charset="0"/>
              <a:buChar char="•"/>
            </a:pPr>
            <a:r>
              <a:rPr lang="en-US" sz="1400" b="1" dirty="0" smtClean="0">
                <a:solidFill>
                  <a:schemeClr val="tx1"/>
                </a:solidFill>
                <a:latin typeface="Arial" pitchFamily="34" charset="0"/>
              </a:rPr>
              <a:t>Ascertain the knowledge, methods and tools needed to mitigate present and projected data and communication shortcomings;</a:t>
            </a:r>
          </a:p>
          <a:p>
            <a:pPr lvl="1">
              <a:buFont typeface="Arial" pitchFamily="34" charset="0"/>
              <a:buChar char="•"/>
            </a:pPr>
            <a:r>
              <a:rPr lang="en-US" sz="1400" b="1" dirty="0" smtClean="0">
                <a:solidFill>
                  <a:schemeClr val="tx1"/>
                </a:solidFill>
                <a:latin typeface="Arial" pitchFamily="34" charset="0"/>
              </a:rPr>
              <a:t>Consider opportunities and challenges related to data and communications with the combination of techniques (with different data streams) in single experiments;</a:t>
            </a:r>
          </a:p>
          <a:p>
            <a:pPr lvl="1">
              <a:buFont typeface="Arial" pitchFamily="34" charset="0"/>
              <a:buChar char="•"/>
            </a:pPr>
            <a:r>
              <a:rPr lang="en-US" sz="1400" b="1" dirty="0" smtClean="0">
                <a:solidFill>
                  <a:schemeClr val="tx1"/>
                </a:solidFill>
                <a:latin typeface="Arial" pitchFamily="34" charset="0"/>
              </a:rPr>
              <a:t>Identify research areas in data and communications needed to underpin advances in the basic energy sciences in the next ten years;</a:t>
            </a:r>
          </a:p>
          <a:p>
            <a:pPr lvl="1">
              <a:buFont typeface="Arial" pitchFamily="34" charset="0"/>
              <a:buChar char="•"/>
            </a:pPr>
            <a:r>
              <a:rPr lang="en-US" sz="1400" b="1" dirty="0" smtClean="0">
                <a:solidFill>
                  <a:schemeClr val="tx1"/>
                </a:solidFill>
                <a:latin typeface="Arial" pitchFamily="34" charset="0"/>
              </a:rPr>
              <a:t>Create the foundation for information exchanges and collaborations among ASCR and BES supported researchers, BES scientific user facilities and ASCR computing and networking facilities.</a:t>
            </a:r>
          </a:p>
          <a:p>
            <a:pPr lvl="1">
              <a:buFont typeface="Arial" pitchFamily="34" charset="0"/>
              <a:buChar char="•"/>
            </a:pPr>
            <a:endParaRPr lang="en-US" sz="1000" b="1" dirty="0" smtClean="0">
              <a:solidFill>
                <a:schemeClr val="tx1"/>
              </a:solidFill>
              <a:latin typeface="Arial" pitchFamily="34" charset="0"/>
            </a:endParaRPr>
          </a:p>
          <a:p>
            <a:pPr>
              <a:buNone/>
            </a:pPr>
            <a:r>
              <a:rPr lang="en-US" sz="1400" dirty="0" smtClean="0">
                <a:latin typeface="Arial" pitchFamily="34" charset="0"/>
              </a:rPr>
              <a:t>Co-Chairs</a:t>
            </a:r>
            <a:endParaRPr lang="en-US" sz="1400" b="1" dirty="0" smtClean="0">
              <a:solidFill>
                <a:schemeClr val="tx1"/>
              </a:solidFill>
              <a:latin typeface="Arial" pitchFamily="34" charset="0"/>
            </a:endParaRPr>
          </a:p>
          <a:p>
            <a:pPr lvl="1">
              <a:buFont typeface="Arial" pitchFamily="34" charset="0"/>
              <a:buChar char="•"/>
            </a:pPr>
            <a:r>
              <a:rPr lang="en-US" sz="1400" b="1" dirty="0" smtClean="0">
                <a:solidFill>
                  <a:schemeClr val="tx1"/>
                </a:solidFill>
                <a:latin typeface="Arial" pitchFamily="34" charset="0"/>
              </a:rPr>
              <a:t>Peter Nugent, NERSC</a:t>
            </a:r>
          </a:p>
          <a:p>
            <a:pPr lvl="1">
              <a:buFont typeface="Arial" pitchFamily="34" charset="0"/>
              <a:buChar char="•"/>
            </a:pPr>
            <a:r>
              <a:rPr lang="en-US" sz="1400" b="1" dirty="0" smtClean="0">
                <a:solidFill>
                  <a:schemeClr val="tx1"/>
                </a:solidFill>
                <a:latin typeface="Arial" pitchFamily="34" charset="0"/>
              </a:rPr>
              <a:t>J. Michael Simonson, SNS</a:t>
            </a:r>
            <a:endParaRPr lang="en-US" sz="1400" dirty="0" smtClean="0">
              <a:latin typeface="Arial" pitchFamily="34" charset="0"/>
            </a:endParaRPr>
          </a:p>
        </p:txBody>
      </p:sp>
      <p:sp>
        <p:nvSpPr>
          <p:cNvPr id="2" name="Title 1"/>
          <p:cNvSpPr>
            <a:spLocks noGrp="1"/>
          </p:cNvSpPr>
          <p:nvPr>
            <p:ph type="title"/>
          </p:nvPr>
        </p:nvSpPr>
        <p:spPr>
          <a:xfrm>
            <a:off x="1524000" y="-1"/>
            <a:ext cx="7620000" cy="923925"/>
          </a:xfrm>
        </p:spPr>
        <p:txBody>
          <a:bodyPr>
            <a:normAutofit/>
          </a:bodyPr>
          <a:lstStyle/>
          <a:p>
            <a:r>
              <a:rPr lang="en-US" sz="2400" dirty="0" smtClean="0">
                <a:solidFill>
                  <a:schemeClr val="tx1"/>
                </a:solidFill>
                <a:effectLst/>
                <a:latin typeface="Arial Black" pitchFamily="34" charset="0"/>
              </a:rPr>
              <a:t>ASCR-BES Workshop</a:t>
            </a:r>
            <a:br>
              <a:rPr lang="en-US" sz="2400" dirty="0" smtClean="0">
                <a:solidFill>
                  <a:schemeClr val="tx1"/>
                </a:solidFill>
                <a:effectLst/>
                <a:latin typeface="Arial Black" pitchFamily="34" charset="0"/>
              </a:rPr>
            </a:br>
            <a:r>
              <a:rPr lang="en-US" sz="2400" b="1" dirty="0" smtClean="0">
                <a:latin typeface="Arial" pitchFamily="34" charset="0"/>
              </a:rPr>
              <a:t> </a:t>
            </a:r>
            <a:r>
              <a:rPr lang="en-US" sz="1600" b="1" dirty="0" smtClean="0">
                <a:effectLst/>
                <a:latin typeface="Arial" pitchFamily="34" charset="0"/>
              </a:rPr>
              <a:t>https://www.orau.gov/dataworkshop2011/default1.htm</a:t>
            </a:r>
            <a:endParaRPr lang="en-US" sz="1600" dirty="0">
              <a:solidFill>
                <a:schemeClr val="tx1"/>
              </a:solidFill>
              <a:effectLst/>
              <a:latin typeface="Arial Black" pitchFamily="34" charset="0"/>
            </a:endParaRPr>
          </a:p>
        </p:txBody>
      </p:sp>
      <p:sp>
        <p:nvSpPr>
          <p:cNvPr id="4" name="Slide Number Placeholder 3"/>
          <p:cNvSpPr>
            <a:spLocks noGrp="1"/>
          </p:cNvSpPr>
          <p:nvPr>
            <p:ph type="sldNum" sz="quarter" idx="4294967295"/>
          </p:nvPr>
        </p:nvSpPr>
        <p:spPr>
          <a:xfrm>
            <a:off x="8413750" y="6351589"/>
            <a:ext cx="381000" cy="365125"/>
          </a:xfrm>
          <a:prstGeom prst="rect">
            <a:avLst/>
          </a:prstGeom>
        </p:spPr>
        <p:txBody>
          <a:bodyPr/>
          <a:lstStyle/>
          <a:p>
            <a:pPr>
              <a:defRPr/>
            </a:pPr>
            <a:fld id="{56F4B2E3-7CDC-4972-8D42-2D141A8D5E9A}" type="slidenum">
              <a:rPr lang="en-US" smtClean="0"/>
              <a:pPr>
                <a:defRPr/>
              </a:pPr>
              <a:t>6</a:t>
            </a:fld>
            <a:endParaRPr lang="en-US"/>
          </a:p>
        </p:txBody>
      </p:sp>
      <p:sp>
        <p:nvSpPr>
          <p:cNvPr id="6" name="Rectangle 5"/>
          <p:cNvSpPr/>
          <p:nvPr/>
        </p:nvSpPr>
        <p:spPr>
          <a:xfrm>
            <a:off x="0" y="1066800"/>
            <a:ext cx="9144000" cy="707886"/>
          </a:xfrm>
          <a:prstGeom prst="rect">
            <a:avLst/>
          </a:prstGeom>
        </p:spPr>
        <p:txBody>
          <a:bodyPr wrap="square">
            <a:spAutoFit/>
          </a:bodyPr>
          <a:lstStyle/>
          <a:p>
            <a:pPr marL="342865" lvl="0" indent="-342865" algn="ctr" defTabSz="914400" eaLnBrk="0" fontAlgn="base" hangingPunct="0">
              <a:spcBef>
                <a:spcPct val="20000"/>
              </a:spcBef>
              <a:spcAft>
                <a:spcPct val="0"/>
              </a:spcAft>
            </a:pPr>
            <a:r>
              <a:rPr lang="en-US" sz="1600" b="1" dirty="0" smtClean="0">
                <a:solidFill>
                  <a:prstClr val="black"/>
                </a:solidFill>
                <a:cs typeface="Arial" pitchFamily="34" charset="0"/>
              </a:rPr>
              <a:t>		</a:t>
            </a:r>
            <a:r>
              <a:rPr lang="en-US" sz="2000" dirty="0" smtClean="0">
                <a:solidFill>
                  <a:schemeClr val="accent2">
                    <a:lumMod val="75000"/>
                  </a:schemeClr>
                </a:solidFill>
                <a:latin typeface="Arial Black" pitchFamily="34" charset="0"/>
                <a:cs typeface="Arial" pitchFamily="34" charset="0"/>
              </a:rPr>
              <a:t>“Data and Communications in Basic Energy Sciences: Creating a Pathway for Scientific Discovery”</a:t>
            </a:r>
          </a:p>
        </p:txBody>
      </p:sp>
      <p:sp>
        <p:nvSpPr>
          <p:cNvPr id="7" name="TextBox 6"/>
          <p:cNvSpPr txBox="1"/>
          <p:nvPr/>
        </p:nvSpPr>
        <p:spPr>
          <a:xfrm>
            <a:off x="609600" y="1825823"/>
            <a:ext cx="8534400" cy="307777"/>
          </a:xfrm>
          <a:prstGeom prst="rect">
            <a:avLst/>
          </a:prstGeom>
          <a:noFill/>
        </p:spPr>
        <p:txBody>
          <a:bodyPr wrap="square" rtlCol="0">
            <a:spAutoFit/>
          </a:bodyPr>
          <a:lstStyle/>
          <a:p>
            <a:r>
              <a:rPr lang="en-US" sz="1400" dirty="0" smtClean="0">
                <a:solidFill>
                  <a:schemeClr val="accent2">
                    <a:lumMod val="75000"/>
                  </a:schemeClr>
                </a:solidFill>
                <a:latin typeface="Arial Black" pitchFamily="34" charset="0"/>
              </a:rPr>
              <a:t>October 24-25, 2011 					Bethesda, MD</a:t>
            </a:r>
            <a:endParaRPr lang="en-US" sz="1400" dirty="0">
              <a:solidFill>
                <a:schemeClr val="accent2">
                  <a:lumMod val="75000"/>
                </a:schemeClr>
              </a:solidFill>
              <a:latin typeface="Arial Black" pitchFamily="34" charset="0"/>
            </a:endParaRPr>
          </a:p>
        </p:txBody>
      </p:sp>
      <p:sp>
        <p:nvSpPr>
          <p:cNvPr id="10" name="TextBox 9"/>
          <p:cNvSpPr txBox="1"/>
          <p:nvPr/>
        </p:nvSpPr>
        <p:spPr>
          <a:xfrm>
            <a:off x="4267200" y="5715000"/>
            <a:ext cx="3441968" cy="584775"/>
          </a:xfrm>
          <a:prstGeom prst="rect">
            <a:avLst/>
          </a:prstGeom>
          <a:noFill/>
        </p:spPr>
        <p:txBody>
          <a:bodyPr wrap="none" rtlCol="0">
            <a:spAutoFit/>
          </a:bodyPr>
          <a:lstStyle/>
          <a:p>
            <a:pPr lvl="1">
              <a:buFont typeface="Arial" pitchFamily="34" charset="0"/>
              <a:buChar char="•"/>
            </a:pPr>
            <a:r>
              <a:rPr lang="en-US" sz="1400" b="1" dirty="0" smtClean="0"/>
              <a:t>   Final Report- January </a:t>
            </a:r>
            <a:r>
              <a:rPr lang="en-US" sz="1400" b="1" dirty="0" smtClean="0"/>
              <a:t>23, 2012</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023" cy="5029200"/>
          </a:xfrm>
        </p:spPr>
        <p:txBody>
          <a:bodyPr/>
          <a:lstStyle/>
          <a:p>
            <a:pPr>
              <a:buFont typeface="Arial" pitchFamily="34" charset="0"/>
              <a:buChar char="•"/>
            </a:pPr>
            <a:r>
              <a:rPr lang="en-US" sz="1800" dirty="0" smtClean="0">
                <a:latin typeface="+mj-lt"/>
              </a:rPr>
              <a:t>Other Agencies: Data Driven Science, Storage, Analysis, </a:t>
            </a:r>
            <a:r>
              <a:rPr lang="en-US" sz="1800" dirty="0" smtClean="0">
                <a:latin typeface="+mj-lt"/>
              </a:rPr>
              <a:t>Simulation</a:t>
            </a:r>
          </a:p>
          <a:p>
            <a:pPr>
              <a:buNone/>
            </a:pPr>
            <a:endParaRPr lang="en-US" sz="1800" dirty="0" smtClean="0">
              <a:latin typeface="+mj-lt"/>
            </a:endParaRPr>
          </a:p>
          <a:p>
            <a:pPr>
              <a:buFont typeface="Arial" pitchFamily="34" charset="0"/>
              <a:buChar char="•"/>
            </a:pPr>
            <a:r>
              <a:rPr lang="en-US" sz="1800" dirty="0" smtClean="0">
                <a:latin typeface="+mj-lt"/>
              </a:rPr>
              <a:t>NSF Task Force on Data and Visualization </a:t>
            </a:r>
            <a:endParaRPr lang="en-US" sz="1800" dirty="0" smtClean="0">
              <a:latin typeface="+mj-lt"/>
            </a:endParaRPr>
          </a:p>
          <a:p>
            <a:pPr>
              <a:buFont typeface="Arial" pitchFamily="34" charset="0"/>
              <a:buChar char="•"/>
            </a:pPr>
            <a:endParaRPr lang="en-US" sz="1800" dirty="0" smtClean="0">
              <a:latin typeface="+mj-lt"/>
            </a:endParaRPr>
          </a:p>
          <a:p>
            <a:pPr>
              <a:lnSpc>
                <a:spcPct val="150000"/>
              </a:lnSpc>
              <a:buFont typeface="Arial" pitchFamily="34" charset="0"/>
              <a:buChar char="•"/>
            </a:pPr>
            <a:r>
              <a:rPr lang="en-US" sz="1800" dirty="0" smtClean="0">
                <a:latin typeface="+mj-lt"/>
              </a:rPr>
              <a:t>Other </a:t>
            </a:r>
            <a:r>
              <a:rPr lang="en-US" sz="1800" dirty="0" smtClean="0">
                <a:latin typeface="+mj-lt"/>
              </a:rPr>
              <a:t>Programs in DOE: LHC, RHIC, Climate Research, Leadership Computing…..</a:t>
            </a:r>
          </a:p>
          <a:p>
            <a:pPr>
              <a:buFont typeface="Arial" pitchFamily="34" charset="0"/>
              <a:buChar char="•"/>
            </a:pPr>
            <a:endParaRPr lang="en-US" sz="1800" dirty="0" smtClean="0">
              <a:latin typeface="+mj-lt"/>
            </a:endParaRPr>
          </a:p>
          <a:p>
            <a:pPr>
              <a:buFont typeface="Arial" pitchFamily="34" charset="0"/>
              <a:buChar char="•"/>
            </a:pPr>
            <a:r>
              <a:rPr lang="en-US" sz="1800" dirty="0" smtClean="0">
                <a:latin typeface="+mj-lt"/>
              </a:rPr>
              <a:t>Interagency </a:t>
            </a:r>
            <a:r>
              <a:rPr lang="en-US" sz="1800" dirty="0" smtClean="0">
                <a:latin typeface="+mj-lt"/>
              </a:rPr>
              <a:t>Working Group on Big Data</a:t>
            </a:r>
          </a:p>
          <a:p>
            <a:pPr>
              <a:buFont typeface="Arial" pitchFamily="34" charset="0"/>
              <a:buChar char="•"/>
            </a:pPr>
            <a:endParaRPr lang="en-US" sz="1800" dirty="0" smtClean="0">
              <a:latin typeface="+mj-lt"/>
            </a:endParaRPr>
          </a:p>
          <a:p>
            <a:pPr>
              <a:buFont typeface="Arial" pitchFamily="34" charset="0"/>
              <a:buChar char="•"/>
            </a:pPr>
            <a:r>
              <a:rPr lang="en-US" sz="1800" dirty="0" smtClean="0">
                <a:latin typeface="+mj-lt"/>
              </a:rPr>
              <a:t>Competes </a:t>
            </a:r>
            <a:r>
              <a:rPr lang="en-US" sz="1800" dirty="0" smtClean="0">
                <a:latin typeface="+mj-lt"/>
              </a:rPr>
              <a:t>Act 2010: Working Group on Public Access</a:t>
            </a:r>
          </a:p>
          <a:p>
            <a:pPr>
              <a:buFont typeface="Arial" pitchFamily="34" charset="0"/>
              <a:buChar char="•"/>
            </a:pPr>
            <a:endParaRPr lang="en-US" sz="1800" dirty="0" smtClean="0">
              <a:latin typeface="+mj-lt"/>
            </a:endParaRPr>
          </a:p>
          <a:p>
            <a:pPr>
              <a:buFont typeface="Arial" pitchFamily="34" charset="0"/>
              <a:buChar char="•"/>
            </a:pPr>
            <a:r>
              <a:rPr lang="en-US" sz="1800" dirty="0" smtClean="0">
                <a:latin typeface="+mj-lt"/>
              </a:rPr>
              <a:t>Office </a:t>
            </a:r>
            <a:r>
              <a:rPr lang="en-US" sz="1800" dirty="0" smtClean="0">
                <a:latin typeface="+mj-lt"/>
              </a:rPr>
              <a:t>of Science Working Group on Digital Data</a:t>
            </a:r>
          </a:p>
          <a:p>
            <a:pPr>
              <a:buFont typeface="Arial" pitchFamily="34" charset="0"/>
              <a:buChar char="•"/>
            </a:pPr>
            <a:endParaRPr lang="en-US" sz="1800" dirty="0" smtClean="0">
              <a:latin typeface="+mj-lt"/>
            </a:endParaRPr>
          </a:p>
          <a:p>
            <a:pPr>
              <a:buFont typeface="Arial" pitchFamily="34" charset="0"/>
              <a:buChar char="•"/>
            </a:pPr>
            <a:r>
              <a:rPr lang="en-US" sz="1800" dirty="0" smtClean="0">
                <a:latin typeface="+mj-lt"/>
              </a:rPr>
              <a:t>Data </a:t>
            </a:r>
            <a:r>
              <a:rPr lang="en-US" sz="1800" dirty="0" smtClean="0">
                <a:latin typeface="+mj-lt"/>
              </a:rPr>
              <a:t>Play a Key Role in Materials Genome</a:t>
            </a:r>
          </a:p>
        </p:txBody>
      </p:sp>
      <p:sp>
        <p:nvSpPr>
          <p:cNvPr id="3" name="Title 2"/>
          <p:cNvSpPr>
            <a:spLocks noGrp="1"/>
          </p:cNvSpPr>
          <p:nvPr>
            <p:ph type="title"/>
          </p:nvPr>
        </p:nvSpPr>
        <p:spPr>
          <a:xfrm>
            <a:off x="1295400" y="152400"/>
            <a:ext cx="7848600" cy="722779"/>
          </a:xfrm>
        </p:spPr>
        <p:txBody>
          <a:bodyPr/>
          <a:lstStyle/>
          <a:p>
            <a:r>
              <a:rPr lang="en-US" dirty="0" smtClean="0">
                <a:solidFill>
                  <a:srgbClr val="146737"/>
                </a:solidFill>
                <a:effectLst/>
                <a:latin typeface="Arial Black" pitchFamily="34" charset="0"/>
              </a:rPr>
              <a:t>Big Data Planning</a:t>
            </a:r>
            <a:br>
              <a:rPr lang="en-US" dirty="0" smtClean="0">
                <a:solidFill>
                  <a:srgbClr val="146737"/>
                </a:solidFill>
                <a:effectLst/>
                <a:latin typeface="Arial Black" pitchFamily="34" charset="0"/>
              </a:rPr>
            </a:br>
            <a:r>
              <a:rPr lang="en-US" sz="2000" dirty="0" smtClean="0">
                <a:solidFill>
                  <a:srgbClr val="146737"/>
                </a:solidFill>
                <a:effectLst/>
                <a:latin typeface="Arial Black" pitchFamily="34" charset="0"/>
              </a:rPr>
              <a:t>-- A Broader context --</a:t>
            </a:r>
            <a:endParaRPr lang="en-US" sz="2000" dirty="0">
              <a:solidFill>
                <a:srgbClr val="146737"/>
              </a:solidFill>
              <a:effectLst/>
              <a:latin typeface="Arial Black" pitchFamily="34" charset="0"/>
            </a:endParaRPr>
          </a:p>
        </p:txBody>
      </p:sp>
      <p:sp>
        <p:nvSpPr>
          <p:cNvPr id="6" name="Slide Number Placeholder 6"/>
          <p:cNvSpPr txBox="1">
            <a:spLocks/>
          </p:cNvSpPr>
          <p:nvPr/>
        </p:nvSpPr>
        <p:spPr bwMode="auto">
          <a:xfrm>
            <a:off x="8766175" y="6619875"/>
            <a:ext cx="377825" cy="238125"/>
          </a:xfrm>
          <a:prstGeom prst="rect">
            <a:avLst/>
          </a:prstGeom>
          <a:noFill/>
          <a:ln w="9525">
            <a:noFill/>
            <a:miter lim="800000"/>
            <a:headEnd/>
            <a:tailEnd/>
          </a:ln>
          <a:effectLst/>
        </p:spPr>
        <p:txBody>
          <a:bodyPr vert="horz" wrap="square" lIns="91354" tIns="45678" rIns="91354" bIns="45678"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9FB1BA-DD6A-4E63-87AE-EF9D41260710}" type="slidenum">
              <a:rPr kumimoji="0" lang="en-US" sz="1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570379"/>
          </a:xfrm>
        </p:spPr>
        <p:txBody>
          <a:bodyPr/>
          <a:lstStyle/>
          <a:p>
            <a:r>
              <a:rPr lang="en-US" dirty="0" smtClean="0">
                <a:solidFill>
                  <a:srgbClr val="146737"/>
                </a:solidFill>
                <a:effectLst/>
                <a:latin typeface="Arial Black" pitchFamily="34" charset="0"/>
              </a:rPr>
              <a:t>Data Capabilities &amp; Needs </a:t>
            </a:r>
            <a:endParaRPr lang="en-US" dirty="0">
              <a:solidFill>
                <a:srgbClr val="146737"/>
              </a:solidFill>
              <a:effectLst/>
              <a:latin typeface="Arial Black" pitchFamily="34" charset="0"/>
            </a:endParaRPr>
          </a:p>
        </p:txBody>
      </p:sp>
      <p:sp>
        <p:nvSpPr>
          <p:cNvPr id="3" name="Content Placeholder 2"/>
          <p:cNvSpPr>
            <a:spLocks noGrp="1"/>
          </p:cNvSpPr>
          <p:nvPr>
            <p:ph idx="1"/>
          </p:nvPr>
        </p:nvSpPr>
        <p:spPr>
          <a:xfrm>
            <a:off x="304800" y="1447800"/>
            <a:ext cx="8534400" cy="4267200"/>
          </a:xfrm>
        </p:spPr>
        <p:txBody>
          <a:bodyPr/>
          <a:lstStyle/>
          <a:p>
            <a:pPr>
              <a:buFont typeface="Arial" pitchFamily="34" charset="0"/>
              <a:buChar char="•"/>
            </a:pPr>
            <a:r>
              <a:rPr lang="en-US" dirty="0" smtClean="0"/>
              <a:t>BES facilities have capability to produce </a:t>
            </a:r>
            <a:r>
              <a:rPr lang="en-US" dirty="0" err="1" smtClean="0"/>
              <a:t>TeraBytes</a:t>
            </a:r>
            <a:r>
              <a:rPr lang="en-US" dirty="0" smtClean="0"/>
              <a:t> of data per day from </a:t>
            </a:r>
            <a:r>
              <a:rPr lang="en-US" i="1" dirty="0" smtClean="0"/>
              <a:t>single </a:t>
            </a:r>
            <a:r>
              <a:rPr lang="en-US" dirty="0" smtClean="0"/>
              <a:t>beam </a:t>
            </a:r>
            <a:r>
              <a:rPr lang="en-US" dirty="0" smtClean="0"/>
              <a:t>lines</a:t>
            </a:r>
          </a:p>
          <a:p>
            <a:pPr lvl="1">
              <a:buFont typeface="Arial" pitchFamily="34" charset="0"/>
              <a:buChar char="•"/>
            </a:pPr>
            <a:r>
              <a:rPr lang="en-US" sz="1600" b="1" dirty="0" smtClean="0">
                <a:latin typeface="Arial" pitchFamily="34" charset="0"/>
                <a:cs typeface="Arial" pitchFamily="34" charset="0"/>
              </a:rPr>
              <a:t>Examples: LCLS</a:t>
            </a:r>
            <a:r>
              <a:rPr lang="en-US" sz="1600" b="1" dirty="0" smtClean="0">
                <a:latin typeface="Arial" pitchFamily="34" charset="0"/>
                <a:cs typeface="Arial" pitchFamily="34" charset="0"/>
              </a:rPr>
              <a:t>, SNS, Synchrotron Light Sources, e</a:t>
            </a:r>
            <a:r>
              <a:rPr lang="en-US" sz="1600" b="1" baseline="30000" dirty="0" smtClean="0">
                <a:latin typeface="Arial" pitchFamily="34" charset="0"/>
                <a:cs typeface="Arial" pitchFamily="34" charset="0"/>
              </a:rPr>
              <a:t>-</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Microscopes </a:t>
            </a:r>
          </a:p>
          <a:p>
            <a:pPr lvl="1">
              <a:buFont typeface="Arial" pitchFamily="34" charset="0"/>
              <a:buChar char="•"/>
            </a:pPr>
            <a:endParaRPr lang="en-US" sz="1600" b="1" dirty="0" smtClean="0">
              <a:latin typeface="Arial" pitchFamily="34" charset="0"/>
              <a:cs typeface="Arial" pitchFamily="34" charset="0"/>
            </a:endParaRPr>
          </a:p>
          <a:p>
            <a:pPr>
              <a:buFont typeface="Arial" pitchFamily="34" charset="0"/>
              <a:buChar char="•"/>
            </a:pPr>
            <a:r>
              <a:rPr lang="en-US" dirty="0" smtClean="0"/>
              <a:t>Increasing use of time resolved &amp; </a:t>
            </a:r>
            <a:r>
              <a:rPr lang="en-US" dirty="0" err="1" smtClean="0"/>
              <a:t>tomographic</a:t>
            </a:r>
            <a:r>
              <a:rPr lang="en-US" dirty="0" smtClean="0"/>
              <a:t> </a:t>
            </a:r>
            <a:r>
              <a:rPr lang="en-US" dirty="0" smtClean="0"/>
              <a:t>studies</a:t>
            </a:r>
          </a:p>
          <a:p>
            <a:pPr>
              <a:buNone/>
            </a:pPr>
            <a:endParaRPr lang="en-US" dirty="0" smtClean="0"/>
          </a:p>
          <a:p>
            <a:pPr>
              <a:buFont typeface="Arial" pitchFamily="34" charset="0"/>
              <a:buChar char="•"/>
            </a:pPr>
            <a:r>
              <a:rPr lang="en-US" dirty="0" smtClean="0"/>
              <a:t>Increased need for analysis ‘on the fly’</a:t>
            </a:r>
          </a:p>
          <a:p>
            <a:pPr>
              <a:buFont typeface="Arial" pitchFamily="34" charset="0"/>
              <a:buChar char="•"/>
            </a:pPr>
            <a:endParaRPr lang="en-US" dirty="0" smtClean="0"/>
          </a:p>
          <a:p>
            <a:pPr>
              <a:buFont typeface="Arial" pitchFamily="34" charset="0"/>
              <a:buChar char="•"/>
            </a:pPr>
            <a:r>
              <a:rPr lang="en-US" dirty="0" smtClean="0"/>
              <a:t>Broad </a:t>
            </a:r>
            <a:r>
              <a:rPr lang="en-US" dirty="0" smtClean="0"/>
              <a:t>spectrum of BES data needs requires: </a:t>
            </a:r>
          </a:p>
          <a:p>
            <a:pPr lvl="1">
              <a:buFont typeface="Arial" pitchFamily="34" charset="0"/>
              <a:buChar char="•"/>
            </a:pPr>
            <a:r>
              <a:rPr lang="en-US" dirty="0" smtClean="0"/>
              <a:t>New level of understanding as a result of sophisticated applied mathematics and computer science techniques</a:t>
            </a:r>
          </a:p>
          <a:p>
            <a:pPr lvl="1">
              <a:buFont typeface="Arial" pitchFamily="34" charset="0"/>
              <a:buChar char="•"/>
            </a:pPr>
            <a:r>
              <a:rPr lang="en-US" dirty="0" smtClean="0"/>
              <a:t>New science that extracts the most from </a:t>
            </a:r>
            <a:r>
              <a:rPr lang="en-US" dirty="0" smtClean="0"/>
              <a:t>our (</a:t>
            </a:r>
            <a:r>
              <a:rPr lang="en-US" dirty="0" smtClean="0"/>
              <a:t>i.e. BES) facilities</a:t>
            </a:r>
          </a:p>
          <a:p>
            <a:pPr>
              <a:buNone/>
            </a:pPr>
            <a:endParaRPr lang="en-US" dirty="0" smtClean="0"/>
          </a:p>
          <a:p>
            <a:pPr>
              <a:buNone/>
            </a:pPr>
            <a:endParaRPr lang="en-US" dirty="0" smtClean="0"/>
          </a:p>
          <a:p>
            <a:pPr>
              <a:buNone/>
            </a:pPr>
            <a:endParaRPr lang="en-US" dirty="0" smtClean="0"/>
          </a:p>
          <a:p>
            <a:pPr>
              <a:buNone/>
            </a:pPr>
            <a:endParaRPr lang="en-US" dirty="0" smtClean="0"/>
          </a:p>
          <a:p>
            <a:pPr lvl="1"/>
            <a:endParaRPr lang="en-US" dirty="0" smtClean="0"/>
          </a:p>
          <a:p>
            <a:endParaRPr lang="en-US" dirty="0" smtClean="0"/>
          </a:p>
          <a:p>
            <a:endParaRPr lang="en-US" dirty="0"/>
          </a:p>
        </p:txBody>
      </p:sp>
      <p:sp>
        <p:nvSpPr>
          <p:cNvPr id="4" name="Slide Number Placeholder 6"/>
          <p:cNvSpPr txBox="1">
            <a:spLocks/>
          </p:cNvSpPr>
          <p:nvPr/>
        </p:nvSpPr>
        <p:spPr bwMode="auto">
          <a:xfrm>
            <a:off x="8766175" y="6619875"/>
            <a:ext cx="377825" cy="238125"/>
          </a:xfrm>
          <a:prstGeom prst="rect">
            <a:avLst/>
          </a:prstGeom>
          <a:noFill/>
          <a:ln w="9525">
            <a:noFill/>
            <a:miter lim="800000"/>
            <a:headEnd/>
            <a:tailEnd/>
          </a:ln>
          <a:effectLst/>
        </p:spPr>
        <p:txBody>
          <a:bodyPr vert="horz" wrap="square" lIns="91354" tIns="45678" rIns="91354" bIns="45678"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9FB1BA-DD6A-4E63-87AE-EF9D41260710}" type="slidenum">
              <a:rPr kumimoji="0" lang="en-US" sz="1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TextBox 4"/>
          <p:cNvSpPr txBox="1"/>
          <p:nvPr/>
        </p:nvSpPr>
        <p:spPr>
          <a:xfrm>
            <a:off x="0" y="6324600"/>
            <a:ext cx="8915400" cy="307777"/>
          </a:xfrm>
          <a:prstGeom prst="rect">
            <a:avLst/>
          </a:prstGeom>
          <a:noFill/>
        </p:spPr>
        <p:txBody>
          <a:bodyPr wrap="square" rtlCol="0">
            <a:spAutoFit/>
          </a:bodyPr>
          <a:lstStyle/>
          <a:p>
            <a:pPr algn="ctr"/>
            <a:r>
              <a:rPr lang="en-US" sz="1400" b="1" dirty="0" smtClean="0"/>
              <a:t>Provided to workshop participants by BES</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2486"/>
            <a:ext cx="7696200" cy="722779"/>
          </a:xfrm>
        </p:spPr>
        <p:txBody>
          <a:bodyPr/>
          <a:lstStyle/>
          <a:p>
            <a:r>
              <a:rPr lang="en-US" dirty="0" smtClean="0">
                <a:effectLst/>
                <a:latin typeface="Arial Black" pitchFamily="34" charset="0"/>
              </a:rPr>
              <a:t>Break-out Sessions</a:t>
            </a:r>
            <a:endParaRPr lang="en-US" dirty="0">
              <a:effectLst/>
              <a:latin typeface="Arial Black" pitchFamily="34" charset="0"/>
            </a:endParaRPr>
          </a:p>
        </p:txBody>
      </p:sp>
      <p:sp>
        <p:nvSpPr>
          <p:cNvPr id="3" name="Content Placeholder 2"/>
          <p:cNvSpPr>
            <a:spLocks noGrp="1"/>
          </p:cNvSpPr>
          <p:nvPr>
            <p:ph idx="1"/>
          </p:nvPr>
        </p:nvSpPr>
        <p:spPr>
          <a:xfrm>
            <a:off x="457200" y="1295400"/>
            <a:ext cx="8229023" cy="5198128"/>
          </a:xfrm>
        </p:spPr>
        <p:txBody>
          <a:bodyPr/>
          <a:lstStyle/>
          <a:p>
            <a:r>
              <a:rPr lang="en-US" dirty="0" smtClean="0">
                <a:latin typeface="Arial" pitchFamily="34" charset="0"/>
                <a:cs typeface="Arial" pitchFamily="34" charset="0"/>
              </a:rPr>
              <a:t>Workflow management: Experiment to Science</a:t>
            </a:r>
          </a:p>
          <a:p>
            <a:pPr lvl="1"/>
            <a:r>
              <a:rPr lang="en-US" dirty="0" smtClean="0">
                <a:latin typeface="Arial" pitchFamily="34" charset="0"/>
                <a:cs typeface="Arial" pitchFamily="34" charset="0"/>
              </a:rPr>
              <a:t>Identifying and managing the data path from experiment to publication.</a:t>
            </a:r>
          </a:p>
          <a:p>
            <a:pPr lvl="1"/>
            <a:endParaRPr lang="en-US" dirty="0" smtClean="0">
              <a:latin typeface="Arial" pitchFamily="34" charset="0"/>
              <a:cs typeface="Arial" pitchFamily="34" charset="0"/>
            </a:endParaRPr>
          </a:p>
          <a:p>
            <a:r>
              <a:rPr lang="en-US" dirty="0" smtClean="0">
                <a:latin typeface="Arial" pitchFamily="34" charset="0"/>
                <a:cs typeface="Arial" pitchFamily="34" charset="0"/>
              </a:rPr>
              <a:t>Theory and algorithms</a:t>
            </a:r>
          </a:p>
          <a:p>
            <a:pPr lvl="1"/>
            <a:r>
              <a:rPr lang="en-US" dirty="0" smtClean="0">
                <a:latin typeface="Arial" pitchFamily="34" charset="0"/>
                <a:cs typeface="Arial" pitchFamily="34" charset="0"/>
              </a:rPr>
              <a:t>Recognizing the need for new tools for computation at scale, supporting large data sets and realistic theoretical models.</a:t>
            </a:r>
          </a:p>
          <a:p>
            <a:pPr lvl="1">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Visualization and Analysis</a:t>
            </a:r>
          </a:p>
          <a:p>
            <a:pPr lvl="1"/>
            <a:r>
              <a:rPr lang="en-US" dirty="0" smtClean="0">
                <a:latin typeface="Arial" pitchFamily="34" charset="0"/>
                <a:cs typeface="Arial" pitchFamily="34" charset="0"/>
              </a:rPr>
              <a:t>Supporting near-real-time feedback for experiment optimization and new ways to extract and communicate critical information from large data sets.</a:t>
            </a:r>
          </a:p>
          <a:p>
            <a:pPr lvl="1"/>
            <a:endParaRPr lang="en-US" dirty="0" smtClean="0">
              <a:latin typeface="Arial" pitchFamily="34" charset="0"/>
              <a:cs typeface="Arial" pitchFamily="34" charset="0"/>
            </a:endParaRPr>
          </a:p>
          <a:p>
            <a:r>
              <a:rPr lang="en-US" dirty="0" smtClean="0">
                <a:latin typeface="Arial" pitchFamily="34" charset="0"/>
                <a:cs typeface="Arial" pitchFamily="34" charset="0"/>
              </a:rPr>
              <a:t>Data Processing and Management</a:t>
            </a:r>
          </a:p>
          <a:p>
            <a:pPr lvl="1"/>
            <a:r>
              <a:rPr lang="en-US" dirty="0" smtClean="0">
                <a:latin typeface="Arial" pitchFamily="34" charset="0"/>
                <a:cs typeface="Arial" pitchFamily="34" charset="0"/>
              </a:rPr>
              <a:t>Outlining needs in computational and communication approaches and infrastructure needed to handle unprecedented data volume and information content.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eneral_SC_Template_PP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SC_BES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General_SC_Template_PP07</Template>
  <TotalTime>2239</TotalTime>
  <Words>1889</Words>
  <Application>Microsoft Office PowerPoint</Application>
  <PresentationFormat>On-screen Show (4:3)</PresentationFormat>
  <Paragraphs>215</Paragraphs>
  <Slides>15</Slides>
  <Notes>3</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General_SC_Template_PP07</vt:lpstr>
      <vt:lpstr>5_Default Design</vt:lpstr>
      <vt:lpstr>Office Theme</vt:lpstr>
      <vt:lpstr>1_Office Theme</vt:lpstr>
      <vt:lpstr>   Scientific Collaborations   at Extreme-Scale  -- 10-year Horizon --  </vt:lpstr>
      <vt:lpstr>Slide 2</vt:lpstr>
      <vt:lpstr>Slide 3</vt:lpstr>
      <vt:lpstr>Slide 4</vt:lpstr>
      <vt:lpstr>“Basic Research Needs” and Beyond</vt:lpstr>
      <vt:lpstr>ASCR-BES Workshop  https://www.orau.gov/dataworkshop2011/default1.htm</vt:lpstr>
      <vt:lpstr>Big Data Planning -- A Broader context --</vt:lpstr>
      <vt:lpstr>Data Capabilities &amp; Needs </vt:lpstr>
      <vt:lpstr>Break-out Sessions</vt:lpstr>
      <vt:lpstr>Slide 10</vt:lpstr>
      <vt:lpstr>Enabling Transformative Science</vt:lpstr>
      <vt:lpstr>… components seamlessly within experimental workflow. </vt:lpstr>
      <vt:lpstr>Move analysis to closer to experiment </vt:lpstr>
      <vt:lpstr>Match data management access and capabilities…</vt:lpstr>
      <vt:lpstr>Slide 15</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Science for Advanced Energy</dc:title>
  <dc:creator>hortlin</dc:creator>
  <cp:lastModifiedBy>helpdesk</cp:lastModifiedBy>
  <cp:revision>229</cp:revision>
  <dcterms:created xsi:type="dcterms:W3CDTF">2009-11-16T12:47:45Z</dcterms:created>
  <dcterms:modified xsi:type="dcterms:W3CDTF">2011-12-06T20:24:05Z</dcterms:modified>
</cp:coreProperties>
</file>