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69"/>
  </p:notesMasterIdLst>
  <p:handoutMasterIdLst>
    <p:handoutMasterId r:id="rId70"/>
  </p:handoutMasterIdLst>
  <p:sldIdLst>
    <p:sldId id="314" r:id="rId2"/>
    <p:sldId id="379" r:id="rId3"/>
    <p:sldId id="347" r:id="rId4"/>
    <p:sldId id="315" r:id="rId5"/>
    <p:sldId id="316" r:id="rId6"/>
    <p:sldId id="377" r:id="rId7"/>
    <p:sldId id="348" r:id="rId8"/>
    <p:sldId id="349" r:id="rId9"/>
    <p:sldId id="350" r:id="rId10"/>
    <p:sldId id="371" r:id="rId11"/>
    <p:sldId id="401" r:id="rId12"/>
    <p:sldId id="317" r:id="rId13"/>
    <p:sldId id="402" r:id="rId14"/>
    <p:sldId id="318" r:id="rId15"/>
    <p:sldId id="353" r:id="rId16"/>
    <p:sldId id="352" r:id="rId17"/>
    <p:sldId id="356" r:id="rId18"/>
    <p:sldId id="355" r:id="rId19"/>
    <p:sldId id="354" r:id="rId20"/>
    <p:sldId id="378" r:id="rId21"/>
    <p:sldId id="380" r:id="rId22"/>
    <p:sldId id="357" r:id="rId23"/>
    <p:sldId id="367" r:id="rId24"/>
    <p:sldId id="388" r:id="rId25"/>
    <p:sldId id="333" r:id="rId26"/>
    <p:sldId id="389" r:id="rId27"/>
    <p:sldId id="368" r:id="rId28"/>
    <p:sldId id="340" r:id="rId29"/>
    <p:sldId id="361" r:id="rId30"/>
    <p:sldId id="386" r:id="rId31"/>
    <p:sldId id="360" r:id="rId32"/>
    <p:sldId id="396" r:id="rId33"/>
    <p:sldId id="362" r:id="rId34"/>
    <p:sldId id="366" r:id="rId35"/>
    <p:sldId id="341" r:id="rId36"/>
    <p:sldId id="358" r:id="rId37"/>
    <p:sldId id="359" r:id="rId38"/>
    <p:sldId id="323" r:id="rId39"/>
    <p:sldId id="400" r:id="rId40"/>
    <p:sldId id="395" r:id="rId41"/>
    <p:sldId id="392" r:id="rId42"/>
    <p:sldId id="393" r:id="rId43"/>
    <p:sldId id="325" r:id="rId44"/>
    <p:sldId id="381" r:id="rId45"/>
    <p:sldId id="387" r:id="rId46"/>
    <p:sldId id="382" r:id="rId47"/>
    <p:sldId id="326" r:id="rId48"/>
    <p:sldId id="390" r:id="rId49"/>
    <p:sldId id="328" r:id="rId50"/>
    <p:sldId id="384" r:id="rId51"/>
    <p:sldId id="329" r:id="rId52"/>
    <p:sldId id="372" r:id="rId53"/>
    <p:sldId id="363" r:id="rId54"/>
    <p:sldId id="345" r:id="rId55"/>
    <p:sldId id="344" r:id="rId56"/>
    <p:sldId id="343" r:id="rId57"/>
    <p:sldId id="332" r:id="rId58"/>
    <p:sldId id="364" r:id="rId59"/>
    <p:sldId id="346" r:id="rId60"/>
    <p:sldId id="370" r:id="rId61"/>
    <p:sldId id="394" r:id="rId62"/>
    <p:sldId id="391" r:id="rId63"/>
    <p:sldId id="385" r:id="rId64"/>
    <p:sldId id="399" r:id="rId65"/>
    <p:sldId id="342" r:id="rId66"/>
    <p:sldId id="397" r:id="rId67"/>
    <p:sldId id="39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379" autoAdjust="0"/>
  </p:normalViewPr>
  <p:slideViewPr>
    <p:cSldViewPr snapToGrid="0" snapToObjects="1">
      <p:cViewPr>
        <p:scale>
          <a:sx n="90" d="100"/>
          <a:sy n="90" d="100"/>
        </p:scale>
        <p:origin x="-9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D4BF6-FC1B-6B41-86E0-2D8A4ADF6274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9AD6-0F6F-FC47-802D-D9A1459B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1627-D852-154C-B544-01DD870CEBEE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5026-EA7B-1E49-9B96-2E47CBDB0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63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3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8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8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3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1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3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86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1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0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3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7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7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68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1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5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2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2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1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5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5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53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1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238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0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27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32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5026-EA7B-1E49-9B96-2E47CBDB0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FE39-CC58-8644-9DFC-5D3FCB131890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A630-12AC-3A4C-8760-5DB97D7F47A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103-782C-8346-AC2B-335277BAD1A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C7C6-601B-414F-8470-551684385714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2F1C-7810-CC44-B142-C95849E434F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151-338C-A047-9B16-F6DFACFA2D6D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2620-CF40-CA43-B754-323BEFC7F2A5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C5A1-04C9-AE48-B7EE-5BCE4CA80B0E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29AA-A78B-8040-9F25-E2618695690E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78C6-6A75-1741-8BD3-BD67368DB3D5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7" y="107878"/>
            <a:ext cx="8229600" cy="571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076"/>
            <a:ext cx="8229600" cy="516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BFBE-FBE7-F240-8333-D9FC2F4AE28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E8A6-958A-D14B-86B4-8634046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u="sng" kern="1200">
          <a:solidFill>
            <a:srgbClr val="AD010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2.emf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png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11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6" Type="http://schemas.openxmlformats.org/officeDocument/2006/relationships/image" Target="../media/image9.png"/><Relationship Id="rId7" Type="http://schemas.openxmlformats.org/officeDocument/2006/relationships/oleObject" Target="../embeddings/oleObject8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8.emf"/><Relationship Id="rId11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8074"/>
            <a:ext cx="9144000" cy="14700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Probing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collectivity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in </a:t>
            </a:r>
            <a:r>
              <a:rPr lang="en-US" altLang="zh-CN" sz="3600" b="1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</a:rPr>
              <a:t>pPb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collisions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using </a:t>
            </a:r>
            <a:b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heavy quarks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with CMS detector</a:t>
            </a:r>
            <a:endParaRPr lang="en-US" sz="3600" b="1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670" y="3749313"/>
            <a:ext cx="6400800" cy="227962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Zhenyu Chen</a:t>
            </a:r>
            <a:r>
              <a:rPr lang="en-US" sz="2000" u="none" dirty="0" smtClean="0">
                <a:solidFill>
                  <a:schemeClr val="tx1"/>
                </a:solidFill>
              </a:rPr>
              <a:t> (Rice University)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i="1" u="none" dirty="0">
              <a:solidFill>
                <a:schemeClr val="tx1"/>
              </a:solidFill>
            </a:endParaRPr>
          </a:p>
          <a:p>
            <a:r>
              <a:rPr lang="en-US" sz="2000" u="none" dirty="0" smtClean="0">
                <a:solidFill>
                  <a:schemeClr val="tx1"/>
                </a:solidFill>
              </a:rPr>
              <a:t>BNL Seminar, March 2018</a:t>
            </a:r>
            <a:endParaRPr lang="en-US" sz="2000" u="none" dirty="0">
              <a:solidFill>
                <a:schemeClr val="tx1"/>
              </a:solidFill>
            </a:endParaRPr>
          </a:p>
          <a:p>
            <a:endParaRPr lang="en-US" sz="2400" b="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4"/>
    </mc:Choice>
    <mc:Fallback xmlns="">
      <p:transition xmlns:p14="http://schemas.microsoft.com/office/powerpoint/2010/main" spd="slow" advTm="96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Similar “Flow”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200" y="1079532"/>
            <a:ext cx="3956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Universal trend in </a:t>
            </a:r>
            <a:r>
              <a:rPr kumimoji="1" lang="en-US" altLang="zh-CN" sz="2600" b="1" dirty="0" err="1" smtClean="0"/>
              <a:t>v</a:t>
            </a:r>
            <a:r>
              <a:rPr kumimoji="1" lang="en-US" altLang="zh-CN" sz="2600" b="1" baseline="-25000" dirty="0" err="1" smtClean="0"/>
              <a:t>n</a:t>
            </a:r>
            <a:endParaRPr kumimoji="1" lang="en-US" altLang="zh-CN" sz="2600" b="1" baseline="-25000" dirty="0" smtClean="0"/>
          </a:p>
          <a:p>
            <a:endParaRPr kumimoji="1" lang="en-US" altLang="zh-CN" sz="2600" dirty="0" smtClean="0">
              <a:solidFill>
                <a:srgbClr val="FFFF00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3550027" y="2505906"/>
            <a:ext cx="184731" cy="363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47" dirty="0">
              <a:latin typeface="Helvetica"/>
              <a:cs typeface="Helvetic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19520" y="4245963"/>
            <a:ext cx="29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v2v3v4_N_all_unsub_pPbPbp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1799" y="-1428967"/>
            <a:ext cx="2766058" cy="91183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803160" y="1648572"/>
            <a:ext cx="1384086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 120.092301</a:t>
            </a:r>
            <a:endParaRPr kumimoji="1"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886757" y="1736226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72768" y="1733190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928462" y="1731874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5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Similar “Flow”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57200" y="1079532"/>
            <a:ext cx="3956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Universal trend in </a:t>
            </a:r>
            <a:r>
              <a:rPr kumimoji="1" lang="en-US" altLang="zh-CN" sz="2600" b="1" dirty="0" err="1" smtClean="0"/>
              <a:t>v</a:t>
            </a:r>
            <a:r>
              <a:rPr kumimoji="1" lang="en-US" altLang="zh-CN" sz="2600" b="1" baseline="-25000" dirty="0" err="1" smtClean="0"/>
              <a:t>n</a:t>
            </a:r>
            <a:endParaRPr kumimoji="1" lang="en-US" altLang="zh-CN" sz="2600" b="1" baseline="-25000" dirty="0" smtClean="0"/>
          </a:p>
          <a:p>
            <a:endParaRPr kumimoji="1" lang="en-US" altLang="zh-CN" sz="2600" dirty="0" smtClean="0">
              <a:solidFill>
                <a:srgbClr val="FFFF00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3550027" y="2505906"/>
            <a:ext cx="184731" cy="363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47" dirty="0">
              <a:latin typeface="Helvetica"/>
              <a:cs typeface="Helvetic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19520" y="4245963"/>
            <a:ext cx="29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3" name="图片 2" descr="v2v3v4_N_all_unsub_pPbPbp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1799" y="-1428967"/>
            <a:ext cx="2766058" cy="91183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41698" y="4865698"/>
            <a:ext cx="3956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0000FF"/>
                </a:solidFill>
              </a:rPr>
              <a:t>Key question: </a:t>
            </a:r>
            <a:r>
              <a:rPr kumimoji="1" lang="en-US" altLang="zh-CN" sz="2600" b="1" dirty="0" smtClean="0"/>
              <a:t>Collectivity?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03160" y="1648572"/>
            <a:ext cx="1384086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 120.092301</a:t>
            </a:r>
            <a:endParaRPr kumimoji="1" lang="zh-CN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886757" y="1736226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72768" y="1733190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928462" y="1731874"/>
            <a:ext cx="755386" cy="209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42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Collectivity in small systems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E084-E2BC-6045-8CBA-CCBA336DE07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13" name="组 12"/>
          <p:cNvGrpSpPr/>
          <p:nvPr/>
        </p:nvGrpSpPr>
        <p:grpSpPr>
          <a:xfrm>
            <a:off x="264765" y="1058209"/>
            <a:ext cx="3680934" cy="3578921"/>
            <a:chOff x="3001891" y="1257112"/>
            <a:chExt cx="3258750" cy="3168437"/>
          </a:xfrm>
        </p:grpSpPr>
        <p:pic>
          <p:nvPicPr>
            <p:cNvPr id="7" name="图片 6" descr="v2_PID_allsystems_ppsub_pPb120150_PbPb15018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31358" b="37053"/>
            <a:stretch/>
          </p:blipFill>
          <p:spPr>
            <a:xfrm rot="5400000">
              <a:off x="3290870" y="1455779"/>
              <a:ext cx="3168437" cy="2771104"/>
            </a:xfrm>
            <a:prstGeom prst="rect">
              <a:avLst/>
            </a:prstGeom>
          </p:spPr>
        </p:pic>
        <p:pic>
          <p:nvPicPr>
            <p:cNvPr id="12" name="图片 11" descr="v2_PID_allsystems_ppsub_pPb120150_PbPb15018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93857"/>
            <a:stretch/>
          </p:blipFill>
          <p:spPr>
            <a:xfrm rot="5400000">
              <a:off x="1687154" y="2571850"/>
              <a:ext cx="3168435" cy="538961"/>
            </a:xfrm>
            <a:prstGeom prst="rect">
              <a:avLst/>
            </a:prstGeom>
          </p:spPr>
        </p:pic>
      </p:grpSp>
      <p:pic>
        <p:nvPicPr>
          <p:cNvPr id="14" name="图片 13" descr="Screen Shot 2018-03-12 at 17.34.4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174" r="2254"/>
          <a:stretch/>
        </p:blipFill>
        <p:spPr>
          <a:xfrm>
            <a:off x="4113690" y="1160830"/>
            <a:ext cx="4879019" cy="3219749"/>
          </a:xfrm>
          <a:prstGeom prst="rect">
            <a:avLst/>
          </a:prstGeom>
        </p:spPr>
      </p:pic>
      <p:pic>
        <p:nvPicPr>
          <p:cNvPr id="8" name="图片 7" descr="v2_PID_highN_singl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8604" r="61312" b="77554"/>
          <a:stretch/>
        </p:blipFill>
        <p:spPr>
          <a:xfrm>
            <a:off x="937696" y="1475183"/>
            <a:ext cx="744092" cy="9492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48756" y="750432"/>
            <a:ext cx="1589943" cy="307777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PLB 742 (2015) 200</a:t>
            </a:r>
            <a:endParaRPr kumimoji="1"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399751" y="949144"/>
            <a:ext cx="1579894" cy="307777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PLB 726 (2013) 164</a:t>
            </a:r>
            <a:endParaRPr kumimoji="1" lang="zh-CN" altLang="en-US" sz="1400" dirty="0"/>
          </a:p>
        </p:txBody>
      </p:sp>
      <p:pic>
        <p:nvPicPr>
          <p:cNvPr id="20" name="图片 19" descr="Screen Shot 2018-03-15 at 21.21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0" y="827860"/>
            <a:ext cx="561373" cy="2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Collectivity in small systems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E084-E2BC-6045-8CBA-CCBA336DE07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4632" y="4592307"/>
            <a:ext cx="3337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Mass ordering of v2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36601" y="4592308"/>
            <a:ext cx="3801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Common velocity field</a:t>
            </a:r>
          </a:p>
        </p:txBody>
      </p:sp>
      <p:sp>
        <p:nvSpPr>
          <p:cNvPr id="10" name="右箭头 9"/>
          <p:cNvSpPr/>
          <p:nvPr/>
        </p:nvSpPr>
        <p:spPr>
          <a:xfrm>
            <a:off x="4291366" y="4746242"/>
            <a:ext cx="423363" cy="3077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60189" y="5323484"/>
            <a:ext cx="3837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 smtClean="0">
                <a:solidFill>
                  <a:srgbClr val="0000FF"/>
                </a:solidFill>
              </a:rPr>
              <a:t>Collective phenomena</a:t>
            </a:r>
            <a:endParaRPr kumimoji="1" lang="zh-CN" altLang="en-US" sz="3000" b="1" dirty="0">
              <a:solidFill>
                <a:srgbClr val="0000FF"/>
              </a:solidFill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264765" y="1058209"/>
            <a:ext cx="3680934" cy="3578921"/>
            <a:chOff x="3001891" y="1257112"/>
            <a:chExt cx="3258750" cy="3168437"/>
          </a:xfrm>
        </p:grpSpPr>
        <p:pic>
          <p:nvPicPr>
            <p:cNvPr id="7" name="图片 6" descr="v2_PID_allsystems_ppsub_pPb120150_PbPb15018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31358" b="37053"/>
            <a:stretch/>
          </p:blipFill>
          <p:spPr>
            <a:xfrm rot="5400000">
              <a:off x="3290870" y="1455779"/>
              <a:ext cx="3168437" cy="2771104"/>
            </a:xfrm>
            <a:prstGeom prst="rect">
              <a:avLst/>
            </a:prstGeom>
          </p:spPr>
        </p:pic>
        <p:pic>
          <p:nvPicPr>
            <p:cNvPr id="12" name="图片 11" descr="v2_PID_allsystems_ppsub_pPb120150_PbPb15018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" t="93857"/>
            <a:stretch/>
          </p:blipFill>
          <p:spPr>
            <a:xfrm rot="5400000">
              <a:off x="1687154" y="2571850"/>
              <a:ext cx="3168435" cy="538961"/>
            </a:xfrm>
            <a:prstGeom prst="rect">
              <a:avLst/>
            </a:prstGeom>
          </p:spPr>
        </p:pic>
      </p:grpSp>
      <p:pic>
        <p:nvPicPr>
          <p:cNvPr id="14" name="图片 13" descr="Screen Shot 2018-03-12 at 17.34.4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174" r="2254"/>
          <a:stretch/>
        </p:blipFill>
        <p:spPr>
          <a:xfrm>
            <a:off x="4113690" y="1160830"/>
            <a:ext cx="4879019" cy="3219749"/>
          </a:xfrm>
          <a:prstGeom prst="rect">
            <a:avLst/>
          </a:prstGeom>
        </p:spPr>
      </p:pic>
      <p:pic>
        <p:nvPicPr>
          <p:cNvPr id="8" name="图片 7" descr="v2_PID_highN_singl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8604" r="61312" b="77554"/>
          <a:stretch/>
        </p:blipFill>
        <p:spPr>
          <a:xfrm>
            <a:off x="937696" y="1475183"/>
            <a:ext cx="744092" cy="9492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48756" y="750432"/>
            <a:ext cx="1589943" cy="307777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PLB 742 (2015) 200</a:t>
            </a:r>
            <a:endParaRPr kumimoji="1"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399751" y="949144"/>
            <a:ext cx="1579894" cy="307777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PLB 726 (2013) 164</a:t>
            </a:r>
            <a:endParaRPr kumimoji="1" lang="zh-CN" altLang="en-US" sz="1400" dirty="0"/>
          </a:p>
        </p:txBody>
      </p:sp>
      <p:pic>
        <p:nvPicPr>
          <p:cNvPr id="20" name="图片 19" descr="Screen Shot 2018-03-15 at 21.21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0" y="827860"/>
            <a:ext cx="561373" cy="2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Collectivity in small systems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2657-F244-3A49-923D-620E80267A78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7" name="图片 6" descr="Screen Shot 2018-03-11 at 14.2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9" y="1507838"/>
            <a:ext cx="3583989" cy="24708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6121" y="4874520"/>
            <a:ext cx="5222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{4}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{6}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{8}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…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ＭＳ ゴシック"/>
              </a:rPr>
              <a:t>∞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} </a:t>
            </a:r>
            <a:endParaRPr kumimoji="1" lang="en-US" altLang="zh-CN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</a:endParaRPr>
          </a:p>
          <a:p>
            <a:r>
              <a:rPr kumimoji="1" lang="en-US" altLang="zh-CN" sz="3000" b="1" dirty="0" smtClean="0">
                <a:solidFill>
                  <a:srgbClr val="0000FF"/>
                </a:solidFill>
              </a:rPr>
              <a:t>Direct evidence of collectivity 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3794370" y="852777"/>
            <a:ext cx="3627130" cy="3721533"/>
            <a:chOff x="2967070" y="942572"/>
            <a:chExt cx="3255084" cy="3339804"/>
          </a:xfrm>
        </p:grpSpPr>
        <p:pic>
          <p:nvPicPr>
            <p:cNvPr id="8" name="图片 7" descr="v2_allsystems_unsub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16" b="36929"/>
            <a:stretch/>
          </p:blipFill>
          <p:spPr>
            <a:xfrm rot="5400000">
              <a:off x="3160285" y="1220507"/>
              <a:ext cx="3339803" cy="2783934"/>
            </a:xfrm>
            <a:prstGeom prst="rect">
              <a:avLst/>
            </a:prstGeom>
          </p:spPr>
        </p:pic>
        <p:pic>
          <p:nvPicPr>
            <p:cNvPr id="9" name="图片 8" descr="v2_allsystems_unsub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6" t="94094"/>
            <a:stretch/>
          </p:blipFill>
          <p:spPr>
            <a:xfrm rot="5400000">
              <a:off x="1628815" y="2426306"/>
              <a:ext cx="3194325" cy="517815"/>
            </a:xfrm>
            <a:prstGeom prst="rect">
              <a:avLst/>
            </a:prstGeom>
          </p:spPr>
        </p:pic>
      </p:grpSp>
      <p:pic>
        <p:nvPicPr>
          <p:cNvPr id="11" name="图片 10" descr="v2_allsystems_unsu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64099" r="57382" b="23426"/>
          <a:stretch/>
        </p:blipFill>
        <p:spPr>
          <a:xfrm rot="5400000">
            <a:off x="7417353" y="1673245"/>
            <a:ext cx="1278382" cy="1218773"/>
          </a:xfrm>
          <a:prstGeom prst="rect">
            <a:avLst/>
          </a:prstGeom>
        </p:spPr>
      </p:pic>
      <p:pic>
        <p:nvPicPr>
          <p:cNvPr id="12" name="图片 11" descr="v2_allsystems_unsu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76132" r="66605" b="7255"/>
          <a:stretch/>
        </p:blipFill>
        <p:spPr>
          <a:xfrm rot="5400000">
            <a:off x="8018180" y="530448"/>
            <a:ext cx="628557" cy="1623083"/>
          </a:xfrm>
          <a:prstGeom prst="rect">
            <a:avLst/>
          </a:prstGeom>
        </p:spPr>
      </p:pic>
      <p:sp>
        <p:nvSpPr>
          <p:cNvPr id="13" name="TextBox 95"/>
          <p:cNvSpPr txBox="1"/>
          <p:nvPr/>
        </p:nvSpPr>
        <p:spPr>
          <a:xfrm>
            <a:off x="239107" y="1014884"/>
            <a:ext cx="1996431" cy="553966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/>
                <a:cs typeface="Gill Sans"/>
              </a:rPr>
              <a:t>(</a:t>
            </a:r>
            <a:r>
              <a:rPr lang="en-US" sz="3000" baseline="0" dirty="0" err="1">
                <a:latin typeface="Gill Sans"/>
                <a:cs typeface="Gill Sans"/>
              </a:rPr>
              <a:t>cumulants</a:t>
            </a:r>
            <a:r>
              <a:rPr lang="en-US" sz="3000" baseline="0" dirty="0">
                <a:latin typeface="Gill Sans"/>
                <a:cs typeface="Gill Sans"/>
              </a:rPr>
              <a:t>)</a:t>
            </a:r>
          </a:p>
        </p:txBody>
      </p:sp>
      <p:pic>
        <p:nvPicPr>
          <p:cNvPr id="14" name="图片 13" descr="Screen Shot 2018-03-15 at 21.2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20" y="827860"/>
            <a:ext cx="561373" cy="24256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57077" y="772934"/>
            <a:ext cx="1384086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 115.012301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37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Collectivity in small systems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2657-F244-3A49-923D-620E80267A78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116121" y="4874520"/>
            <a:ext cx="5222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{4}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{6}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{8}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…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{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a typeface="ＭＳ ゴシック"/>
                <a:cs typeface="ＭＳ ゴシック"/>
              </a:rPr>
              <a:t>∞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cs typeface="Gill Sans"/>
              </a:rPr>
              <a:t>} </a:t>
            </a:r>
            <a:endParaRPr kumimoji="1" lang="en-US" altLang="zh-CN" sz="2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</a:endParaRPr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Direct evidence of collectivity </a:t>
            </a:r>
          </a:p>
        </p:txBody>
      </p:sp>
      <p:pic>
        <p:nvPicPr>
          <p:cNvPr id="15" name="图片 14" descr="Screen Shot 2018-03-12 at 17.5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6" y="1039042"/>
            <a:ext cx="4691536" cy="383547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87210" y="951480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EPJC 77 (2017) 428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146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Collectivity in small systems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2657-F244-3A49-923D-620E80267A78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116121" y="4874520"/>
            <a:ext cx="5222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{4}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{6}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{8}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ea typeface="ＭＳ ゴシック"/>
                <a:cs typeface="Gill Sans"/>
              </a:rPr>
              <a:t>≈ …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ea typeface="ＭＳ ゴシック"/>
                <a:cs typeface="Gill Sans"/>
              </a:rPr>
              <a:t>≈ 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v</a:t>
            </a:r>
            <a:r>
              <a:rPr lang="en-US" altLang="zh-CN" sz="2600" b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2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{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ea typeface="ＭＳ ゴシック"/>
                <a:cs typeface="ＭＳ ゴシック"/>
              </a:rPr>
              <a:t>∞</a:t>
            </a:r>
            <a:r>
              <a:rPr lang="en-US" altLang="zh-CN" sz="2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/>
                <a:cs typeface="Gill Sans"/>
              </a:rPr>
              <a:t>} </a:t>
            </a:r>
            <a:endParaRPr kumimoji="1" lang="en-US" altLang="zh-CN" sz="2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Direct evidence of collectivity</a:t>
            </a:r>
          </a:p>
        </p:txBody>
      </p:sp>
      <p:pic>
        <p:nvPicPr>
          <p:cNvPr id="15" name="图片 14" descr="Screen Shot 2018-03-12 at 17.5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86" y="1039042"/>
            <a:ext cx="4691536" cy="3835478"/>
          </a:xfrm>
          <a:prstGeom prst="rect">
            <a:avLst/>
          </a:prstGeom>
        </p:spPr>
      </p:pic>
      <p:grpSp>
        <p:nvGrpSpPr>
          <p:cNvPr id="20" name="组 19"/>
          <p:cNvGrpSpPr/>
          <p:nvPr/>
        </p:nvGrpSpPr>
        <p:grpSpPr>
          <a:xfrm>
            <a:off x="4730024" y="1154490"/>
            <a:ext cx="4263232" cy="3649119"/>
            <a:chOff x="5732723" y="1154491"/>
            <a:chExt cx="4024357" cy="3444654"/>
          </a:xfrm>
        </p:grpSpPr>
        <p:pic>
          <p:nvPicPr>
            <p:cNvPr id="18" name="图片 17" descr="Screen Shot 2018-03-12 at 18.07.2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85"/>
            <a:stretch/>
          </p:blipFill>
          <p:spPr>
            <a:xfrm>
              <a:off x="6311958" y="1154491"/>
              <a:ext cx="3445122" cy="3444654"/>
            </a:xfrm>
            <a:prstGeom prst="rect">
              <a:avLst/>
            </a:prstGeom>
          </p:spPr>
        </p:pic>
        <p:pic>
          <p:nvPicPr>
            <p:cNvPr id="19" name="图片 18" descr="Screen Shot 2018-03-12 at 18.07.2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691"/>
            <a:stretch/>
          </p:blipFill>
          <p:spPr>
            <a:xfrm>
              <a:off x="5732723" y="1154491"/>
              <a:ext cx="676786" cy="3444654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6032629" y="3861133"/>
            <a:ext cx="2562923" cy="282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87210" y="951480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EPJC 77 (2017) 428</a:t>
            </a:r>
            <a:endParaRPr kumimoji="1"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186507" y="951480"/>
            <a:ext cx="2060749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PRC 97 (2018) 024904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6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5" y="538854"/>
            <a:ext cx="7676502" cy="53427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An emerging paradigm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2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5" y="538854"/>
            <a:ext cx="7676502" cy="53427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An emerging paradigm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12597" y="5738212"/>
            <a:ext cx="819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0000FF"/>
                </a:solidFill>
              </a:rPr>
              <a:t>Collectivity confirmed in small systems.</a:t>
            </a:r>
            <a:endParaRPr lang="en-US" altLang="zh-CN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2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5" y="538854"/>
            <a:ext cx="7676502" cy="53427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An emerging paradigm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12597" y="5738212"/>
            <a:ext cx="819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0000FF"/>
                </a:solidFill>
              </a:rPr>
              <a:t>Collectivity confirmed in small systems</a:t>
            </a:r>
            <a:r>
              <a:rPr lang="en-US" altLang="zh-CN" sz="3000" b="1" dirty="0" smtClean="0">
                <a:solidFill>
                  <a:srgbClr val="0000FF"/>
                </a:solidFill>
              </a:rPr>
              <a:t>. 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But QGP?</a:t>
            </a:r>
            <a:r>
              <a:rPr lang="en-US" altLang="zh-CN" sz="3000" b="1" dirty="0" smtClean="0">
                <a:solidFill>
                  <a:srgbClr val="0000FF"/>
                </a:solidFill>
              </a:rPr>
              <a:t> </a:t>
            </a:r>
            <a:endParaRPr lang="en-US" altLang="zh-CN" sz="3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8074"/>
            <a:ext cx="9144000" cy="147002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Probing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collectivity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in </a:t>
            </a:r>
            <a:r>
              <a:rPr lang="en-US" altLang="zh-CN" sz="3600" b="1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</a:rPr>
              <a:t>pPb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altLang="zh-CN" sz="3600" b="1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collisions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using </a:t>
            </a:r>
            <a:b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 D</a:t>
            </a:r>
            <a:r>
              <a:rPr lang="en-US" sz="3600" b="1" u="none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0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+mj-lt"/>
              </a:rPr>
              <a:t> meson </a:t>
            </a:r>
            <a:r>
              <a:rPr lang="en-US" sz="3600" b="1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with CMS detector</a:t>
            </a:r>
            <a:endParaRPr lang="en-US" sz="3600" b="1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26670" y="3749313"/>
            <a:ext cx="6400800" cy="2279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Zhenyu Chen (Rice University)</a:t>
            </a:r>
          </a:p>
          <a:p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BNL Seminar, March 2018</a:t>
            </a: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0370" y="2786039"/>
            <a:ext cx="4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CMS-PAS-HIN-17-003</a:t>
            </a:r>
            <a:endParaRPr kumimoji="1"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4"/>
    </mc:Choice>
    <mc:Fallback xmlns="">
      <p:transition xmlns:p14="http://schemas.microsoft.com/office/powerpoint/2010/main" spd="slow" advTm="96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Hydrodynamic in AA collision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1AD-E150-204E-80C2-D3D156F9A307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2654" y="1009993"/>
            <a:ext cx="7616053" cy="3967817"/>
            <a:chOff x="1566857" y="1872883"/>
            <a:chExt cx="6900429" cy="3498809"/>
          </a:xfrm>
        </p:grpSpPr>
        <p:sp>
          <p:nvSpPr>
            <p:cNvPr id="12" name="Rectangle 41"/>
            <p:cNvSpPr/>
            <p:nvPr/>
          </p:nvSpPr>
          <p:spPr>
            <a:xfrm>
              <a:off x="6378586" y="1872883"/>
              <a:ext cx="2088700" cy="330331"/>
            </a:xfrm>
            <a:prstGeom prst="rect">
              <a:avLst/>
            </a:prstGeom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sz="1400" baseline="0" dirty="0">
                  <a:latin typeface="Gill Sans" charset="0"/>
                  <a:ea typeface="Gill Sans" charset="0"/>
                  <a:cs typeface="Gill Sans" charset="0"/>
                </a:rPr>
                <a:t>PRC 89 (2014) 044906</a:t>
              </a:r>
            </a:p>
          </p:txBody>
        </p:sp>
        <p:grpSp>
          <p:nvGrpSpPr>
            <p:cNvPr id="13" name="Group 7"/>
            <p:cNvGrpSpPr>
              <a:grpSpLocks noChangeAspect="1"/>
            </p:cNvGrpSpPr>
            <p:nvPr/>
          </p:nvGrpSpPr>
          <p:grpSpPr>
            <a:xfrm>
              <a:off x="1566857" y="2171292"/>
              <a:ext cx="6496141" cy="3200400"/>
              <a:chOff x="-692150" y="286676"/>
              <a:chExt cx="11756694" cy="5792073"/>
            </a:xfrm>
          </p:grpSpPr>
          <p:pic>
            <p:nvPicPr>
              <p:cNvPr id="14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92150" y="287549"/>
                <a:ext cx="6413500" cy="5791200"/>
              </a:xfrm>
              <a:prstGeom prst="rect">
                <a:avLst/>
              </a:prstGeom>
            </p:spPr>
          </p:pic>
          <p:pic>
            <p:nvPicPr>
              <p:cNvPr id="15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2444" y="286676"/>
                <a:ext cx="5372100" cy="5791200"/>
              </a:xfrm>
              <a:prstGeom prst="rect">
                <a:avLst/>
              </a:prstGeom>
            </p:spPr>
          </p:pic>
        </p:grpSp>
      </p:grpSp>
      <p:sp>
        <p:nvSpPr>
          <p:cNvPr id="7" name="文本框 6"/>
          <p:cNvSpPr txBox="1"/>
          <p:nvPr/>
        </p:nvSpPr>
        <p:spPr>
          <a:xfrm>
            <a:off x="2127128" y="5103100"/>
            <a:ext cx="67357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smtClean="0"/>
              <a:t>Very successful in describing data</a:t>
            </a:r>
            <a:endParaRPr kumimoji="1"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205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Hydrodynamic in </a:t>
            </a:r>
            <a:r>
              <a:rPr kumimoji="1" lang="en-US" altLang="zh-CN" dirty="0" err="1" smtClean="0"/>
              <a:t>pPb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1AD-E150-204E-80C2-D3D156F9A307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图片 6" descr="Screen Shot 2018-03-14 at 10.0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273"/>
            <a:ext cx="4347663" cy="27940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9947" y="4707760"/>
            <a:ext cx="826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Good agreement between data and model</a:t>
            </a:r>
            <a:endParaRPr kumimoji="1"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61929" y="1204000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is-IS" altLang="zh-CN" sz="1400" dirty="0"/>
              <a:t>PLB 772 (2017) 681</a:t>
            </a:r>
          </a:p>
        </p:txBody>
      </p:sp>
    </p:spTree>
    <p:extLst>
      <p:ext uri="{BB962C8B-B14F-4D97-AF65-F5344CB8AC3E}">
        <p14:creationId xmlns:p14="http://schemas.microsoft.com/office/powerpoint/2010/main" val="28391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Hydrodynamic in </a:t>
            </a:r>
            <a:r>
              <a:rPr kumimoji="1" lang="en-US" altLang="zh-CN" dirty="0" err="1" smtClean="0"/>
              <a:t>pPb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71AD-E150-204E-80C2-D3D156F9A307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</a:p>
        </p:txBody>
      </p:sp>
      <p:pic>
        <p:nvPicPr>
          <p:cNvPr id="7" name="图片 6" descr="Screen Shot 2018-03-14 at 10.0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273"/>
            <a:ext cx="4347663" cy="2794012"/>
          </a:xfrm>
          <a:prstGeom prst="rect">
            <a:avLst/>
          </a:prstGeom>
        </p:spPr>
      </p:pic>
      <p:pic>
        <p:nvPicPr>
          <p:cNvPr id="12" name="图片 11" descr="Screen Shot 2015-09-15 at 14.17.4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4330" r="1788" b="2886"/>
          <a:stretch/>
        </p:blipFill>
        <p:spPr>
          <a:xfrm>
            <a:off x="4347664" y="1258211"/>
            <a:ext cx="4796336" cy="26863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9947" y="4707760"/>
            <a:ext cx="82619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Good agreement between data and model</a:t>
            </a:r>
          </a:p>
          <a:p>
            <a:r>
              <a:rPr kumimoji="1" lang="en-US" altLang="zh-CN" sz="2600" dirty="0" smtClean="0"/>
              <a:t>Extremely sensitive to initial conditions</a:t>
            </a:r>
            <a:endParaRPr kumimoji="1"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61929" y="1204000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is-IS" altLang="zh-CN" sz="1400" dirty="0"/>
              <a:t>PLB 772 (2017) 681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22314" y="834668"/>
            <a:ext cx="2796262" cy="73866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is-IS" altLang="zh-CN" sz="1400" dirty="0" smtClean="0"/>
              <a:t>Most recent calculation:</a:t>
            </a:r>
          </a:p>
          <a:p>
            <a:r>
              <a:rPr kumimoji="1" lang="is-IS" altLang="zh-CN" sz="1400" dirty="0" smtClean="0"/>
              <a:t>PLB </a:t>
            </a:r>
            <a:r>
              <a:rPr kumimoji="1" lang="is-IS" altLang="zh-CN" sz="1400" dirty="0"/>
              <a:t>772 (2017) </a:t>
            </a:r>
            <a:r>
              <a:rPr kumimoji="1" lang="is-IS" altLang="zh-CN" sz="1400" dirty="0" smtClean="0"/>
              <a:t>681</a:t>
            </a:r>
          </a:p>
          <a:p>
            <a:r>
              <a:rPr kumimoji="1" lang="is-IS" altLang="zh-CN" sz="1400" dirty="0" smtClean="0"/>
              <a:t>PRL 113 (2014) 102301</a:t>
            </a:r>
            <a:endParaRPr kumimoji="1" lang="is-IS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4652893" y="3719632"/>
            <a:ext cx="164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/>
              <a:t>B.Schenke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4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Color Glass Condensate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5B73-3238-1A49-B09F-1E9AB9D05413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grpSp>
        <p:nvGrpSpPr>
          <p:cNvPr id="7" name="Group 12"/>
          <p:cNvGrpSpPr/>
          <p:nvPr/>
        </p:nvGrpSpPr>
        <p:grpSpPr>
          <a:xfrm>
            <a:off x="642316" y="1303289"/>
            <a:ext cx="8182254" cy="2796989"/>
            <a:chOff x="642316" y="1507067"/>
            <a:chExt cx="8182254" cy="2796989"/>
          </a:xfrm>
        </p:grpSpPr>
        <p:sp>
          <p:nvSpPr>
            <p:cNvPr id="8" name="TextBox 4"/>
            <p:cNvSpPr txBox="1"/>
            <p:nvPr/>
          </p:nvSpPr>
          <p:spPr>
            <a:xfrm>
              <a:off x="897464" y="2535082"/>
              <a:ext cx="41656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 baseline="0" dirty="0" smtClean="0">
                  <a:solidFill>
                    <a:srgbClr val="0000FF"/>
                  </a:solidFill>
                  <a:latin typeface="+mj-lt"/>
                  <a:ea typeface="Gill Sans" charset="0"/>
                  <a:cs typeface="Gill Sans" charset="0"/>
                </a:rPr>
                <a:t>“Momentum Domains”</a:t>
              </a:r>
            </a:p>
            <a:p>
              <a:pPr algn="ctr"/>
              <a:r>
                <a:rPr lang="en-US" sz="3000" i="1" baseline="0" dirty="0" smtClean="0">
                  <a:solidFill>
                    <a:srgbClr val="0000FF"/>
                  </a:solidFill>
                  <a:latin typeface="+mj-lt"/>
                  <a:ea typeface="Gill Sans" charset="0"/>
                  <a:cs typeface="Gill Sans" charset="0"/>
                </a:rPr>
                <a:t>Or Color Electric Fields</a:t>
              </a:r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E5B2"/>
                </a:clrFrom>
                <a:clrTo>
                  <a:srgbClr val="FCE5B2">
                    <a:alpha val="0"/>
                  </a:srgbClr>
                </a:clrTo>
              </a:clrChange>
            </a:blip>
            <a:srcRect t="34568" r="58976" b="25926"/>
            <a:stretch>
              <a:fillRect/>
            </a:stretch>
          </p:blipFill>
          <p:spPr bwMode="auto">
            <a:xfrm>
              <a:off x="4862169" y="1507067"/>
              <a:ext cx="3962401" cy="279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0"/>
            <p:cNvSpPr txBox="1"/>
            <p:nvPr/>
          </p:nvSpPr>
          <p:spPr>
            <a:xfrm>
              <a:off x="642316" y="1602943"/>
              <a:ext cx="329455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aseline="0" dirty="0" smtClean="0">
                  <a:solidFill>
                    <a:srgbClr val="0000FF"/>
                  </a:solidFill>
                  <a:latin typeface="+mj-lt"/>
                  <a:ea typeface="Gill Sans" charset="0"/>
                  <a:cs typeface="Gill Sans" charset="0"/>
                </a:rPr>
                <a:t>Before the collision,</a:t>
              </a:r>
              <a:endParaRPr lang="en-US" sz="3000" baseline="0" dirty="0">
                <a:solidFill>
                  <a:srgbClr val="0000FF"/>
                </a:solidFill>
                <a:latin typeface="+mj-lt"/>
                <a:ea typeface="Gill Sans" charset="0"/>
                <a:cs typeface="Gill Sans" charset="0"/>
              </a:endParaRPr>
            </a:p>
          </p:txBody>
        </p:sp>
      </p:grpSp>
      <p:sp>
        <p:nvSpPr>
          <p:cNvPr id="11" name="Rectangle 8"/>
          <p:cNvSpPr/>
          <p:nvPr/>
        </p:nvSpPr>
        <p:spPr>
          <a:xfrm>
            <a:off x="694264" y="4298450"/>
            <a:ext cx="7465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aseline="0" dirty="0">
                <a:latin typeface="+mj-lt"/>
                <a:ea typeface="Gill Sans" charset="0"/>
                <a:cs typeface="Gill Sans" charset="0"/>
              </a:rPr>
              <a:t>Non-Geometry related </a:t>
            </a:r>
          </a:p>
          <a:p>
            <a:r>
              <a:rPr lang="en-US" sz="3000" baseline="0" dirty="0">
                <a:latin typeface="+mj-lt"/>
                <a:ea typeface="Gill Sans" charset="0"/>
                <a:cs typeface="Gill Sans" charset="0"/>
              </a:rPr>
              <a:t>No </a:t>
            </a:r>
            <a:r>
              <a:rPr lang="en-US" sz="3000" baseline="0" dirty="0" smtClean="0">
                <a:latin typeface="+mj-lt"/>
                <a:ea typeface="Gill Sans" charset="0"/>
                <a:cs typeface="Gill Sans" charset="0"/>
              </a:rPr>
              <a:t>later-stage interactions </a:t>
            </a:r>
            <a:r>
              <a:rPr lang="en-US" sz="3000" baseline="0" dirty="0">
                <a:latin typeface="+mj-lt"/>
                <a:ea typeface="Gill Sans" charset="0"/>
                <a:cs typeface="Gill Sans" charset="0"/>
              </a:rPr>
              <a:t>as for </a:t>
            </a:r>
            <a:r>
              <a:rPr lang="en-US" sz="3000" baseline="0" dirty="0" smtClean="0">
                <a:latin typeface="+mj-lt"/>
                <a:ea typeface="Gill Sans" charset="0"/>
                <a:cs typeface="Gill Sans" charset="0"/>
              </a:rPr>
              <a:t>Hydro</a:t>
            </a:r>
            <a:endParaRPr lang="en-US" sz="3000" baseline="0" dirty="0">
              <a:latin typeface="+mj-lt"/>
              <a:ea typeface="Gill Sans" charset="0"/>
              <a:cs typeface="Gill Sans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5220947" y="4054445"/>
            <a:ext cx="3540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0" dirty="0" err="1" smtClean="0">
                <a:latin typeface="Gill Sans"/>
                <a:cs typeface="Gill Sans"/>
              </a:rPr>
              <a:t>Lappi</a:t>
            </a:r>
            <a:r>
              <a:rPr lang="en-US" sz="1600" baseline="0" dirty="0" smtClean="0">
                <a:latin typeface="Gill Sans"/>
                <a:cs typeface="Gill Sans"/>
              </a:rPr>
              <a:t>, </a:t>
            </a:r>
            <a:r>
              <a:rPr lang="en-US" sz="1600" baseline="0" dirty="0" err="1" smtClean="0">
                <a:latin typeface="Gill Sans"/>
                <a:cs typeface="Gill Sans"/>
              </a:rPr>
              <a:t>Schenke</a:t>
            </a:r>
            <a:r>
              <a:rPr lang="en-US" sz="1600" baseline="0" dirty="0" smtClean="0">
                <a:latin typeface="Gill Sans"/>
                <a:cs typeface="Gill Sans"/>
              </a:rPr>
              <a:t>,  </a:t>
            </a:r>
            <a:r>
              <a:rPr lang="en-US" sz="1600" baseline="0" dirty="0" err="1" smtClean="0">
                <a:latin typeface="Gill Sans"/>
                <a:cs typeface="Gill Sans"/>
              </a:rPr>
              <a:t>Schlichting</a:t>
            </a:r>
            <a:r>
              <a:rPr lang="en-US" sz="1600" baseline="0" dirty="0" smtClean="0">
                <a:latin typeface="Gill Sans"/>
                <a:cs typeface="Gill Sans"/>
              </a:rPr>
              <a:t>,  </a:t>
            </a:r>
            <a:r>
              <a:rPr lang="en-US" sz="1600" baseline="0" dirty="0" err="1" smtClean="0">
                <a:latin typeface="Gill Sans"/>
                <a:cs typeface="Gill Sans"/>
              </a:rPr>
              <a:t>Venugopalan</a:t>
            </a:r>
            <a:endParaRPr lang="en-US" sz="1600" baseline="0" dirty="0">
              <a:latin typeface="Gill Sans"/>
              <a:cs typeface="Gill San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6929477" y="4354612"/>
            <a:ext cx="1832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0" dirty="0">
                <a:latin typeface="Gill Sans"/>
                <a:cs typeface="Gill Sans"/>
              </a:rPr>
              <a:t>JHEP </a:t>
            </a:r>
            <a:r>
              <a:rPr lang="en-US" sz="1600" baseline="0" dirty="0" smtClean="0">
                <a:latin typeface="Gill Sans"/>
                <a:cs typeface="Gill Sans"/>
              </a:rPr>
              <a:t>01 </a:t>
            </a:r>
            <a:r>
              <a:rPr lang="en-US" sz="1600" baseline="0" dirty="0">
                <a:latin typeface="Gill Sans"/>
                <a:cs typeface="Gill Sans"/>
              </a:rPr>
              <a:t>(2016) 061</a:t>
            </a:r>
          </a:p>
        </p:txBody>
      </p:sp>
    </p:spTree>
    <p:extLst>
      <p:ext uri="{BB962C8B-B14F-4D97-AF65-F5344CB8AC3E}">
        <p14:creationId xmlns:p14="http://schemas.microsoft.com/office/powerpoint/2010/main" val="38401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Color Glass Condensate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264764" y="881009"/>
            <a:ext cx="755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ea typeface="Gill Sans" charset="0"/>
                <a:cs typeface="Gill Sans" charset="0"/>
              </a:rPr>
              <a:t>CGC models confronting data</a:t>
            </a:r>
            <a:endParaRPr lang="en-US" sz="3000" baseline="0" dirty="0" smtClean="0">
              <a:ea typeface="Gill Sans" charset="0"/>
              <a:cs typeface="Gill Sans" charset="0"/>
            </a:endParaRPr>
          </a:p>
        </p:txBody>
      </p:sp>
      <p:pic>
        <p:nvPicPr>
          <p:cNvPr id="9" name="图片 8" descr="Screen Shot 2018-03-14 at 10.1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" y="1762485"/>
            <a:ext cx="4606956" cy="29423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20859" y="1608596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PRL.117.162301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64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Color Glass Condensate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264764" y="881009"/>
            <a:ext cx="755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ea typeface="Gill Sans" charset="0"/>
                <a:cs typeface="Gill Sans" charset="0"/>
              </a:rPr>
              <a:t>CGC models confronting data</a:t>
            </a:r>
            <a:endParaRPr lang="en-US" sz="3000" baseline="0" dirty="0" smtClean="0">
              <a:ea typeface="Gill Sans" charset="0"/>
              <a:cs typeface="Gill Sans" charset="0"/>
            </a:endParaRPr>
          </a:p>
        </p:txBody>
      </p:sp>
      <p:pic>
        <p:nvPicPr>
          <p:cNvPr id="9" name="图片 8" descr="Screen Shot 2018-03-14 at 10.1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" y="1762485"/>
            <a:ext cx="4606956" cy="2942319"/>
          </a:xfrm>
          <a:prstGeom prst="rect">
            <a:avLst/>
          </a:prstGeom>
        </p:spPr>
      </p:pic>
      <p:pic>
        <p:nvPicPr>
          <p:cNvPr id="10" name="图片 9" descr="Screen Shot 2018-03-11 at 14.58.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t="44845" r="1554" b="1801"/>
          <a:stretch/>
        </p:blipFill>
        <p:spPr>
          <a:xfrm>
            <a:off x="4492633" y="2089963"/>
            <a:ext cx="4651367" cy="26148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20859" y="1608596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PRL.117.162301</a:t>
            </a:r>
            <a:endParaRPr kumimoji="1"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796899" y="1600046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PRL.117.162301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11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Color Glass Condensate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264764" y="881009"/>
            <a:ext cx="755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ea typeface="Gill Sans" charset="0"/>
                <a:cs typeface="Gill Sans" charset="0"/>
              </a:rPr>
              <a:t>CGC models confronting data</a:t>
            </a:r>
            <a:endParaRPr lang="en-US" sz="3000" baseline="0" dirty="0" smtClean="0">
              <a:ea typeface="Gill Sans" charset="0"/>
              <a:cs typeface="Gill Sans" charset="0"/>
            </a:endParaRPr>
          </a:p>
        </p:txBody>
      </p:sp>
      <p:pic>
        <p:nvPicPr>
          <p:cNvPr id="12" name="图片 11" descr="Screen Shot 2018-03-14 at 10.1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110"/>
            <a:ext cx="4502332" cy="333870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144159" y="1474335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PRL.120.042002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58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Color Glass Condensate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8" name="Rectangle 8"/>
          <p:cNvSpPr/>
          <p:nvPr/>
        </p:nvSpPr>
        <p:spPr>
          <a:xfrm>
            <a:off x="264764" y="881009"/>
            <a:ext cx="755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ea typeface="Gill Sans" charset="0"/>
                <a:cs typeface="Gill Sans" charset="0"/>
              </a:rPr>
              <a:t>CGC models confronting data</a:t>
            </a:r>
            <a:endParaRPr lang="en-US" sz="3000" baseline="0" dirty="0" smtClean="0"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080" y="5235255"/>
            <a:ext cx="755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baseline="0" dirty="0" smtClean="0">
                <a:ea typeface="Gill Sans" charset="0"/>
                <a:cs typeface="Gill Sans" charset="0"/>
              </a:rPr>
              <a:t>Quantitative comparison</a:t>
            </a:r>
            <a:r>
              <a:rPr lang="en-US" sz="3000" u="sng" dirty="0" smtClean="0">
                <a:ea typeface="Gill Sans" charset="0"/>
                <a:cs typeface="Gill Sans" charset="0"/>
              </a:rPr>
              <a:t> </a:t>
            </a:r>
            <a:r>
              <a:rPr lang="en-US" sz="3000" u="sng" dirty="0">
                <a:ea typeface="Gill Sans" charset="0"/>
                <a:cs typeface="Gill Sans" charset="0"/>
              </a:rPr>
              <a:t>n</a:t>
            </a:r>
            <a:r>
              <a:rPr lang="en-US" sz="3000" u="sng" baseline="0" dirty="0" smtClean="0">
                <a:ea typeface="Gill Sans" charset="0"/>
                <a:cs typeface="Gill Sans" charset="0"/>
              </a:rPr>
              <a:t>ot yet settled</a:t>
            </a:r>
            <a:r>
              <a:rPr lang="is-IS" sz="3000" u="sng" baseline="0" dirty="0" smtClean="0">
                <a:ea typeface="Gill Sans" charset="0"/>
                <a:cs typeface="Gill Sans" charset="0"/>
              </a:rPr>
              <a:t>…</a:t>
            </a:r>
            <a:endParaRPr lang="en-US" sz="3000" u="sng" baseline="0" dirty="0" smtClean="0">
              <a:ea typeface="Gill Sans" charset="0"/>
              <a:cs typeface="Gill Sans" charset="0"/>
            </a:endParaRPr>
          </a:p>
        </p:txBody>
      </p:sp>
      <p:pic>
        <p:nvPicPr>
          <p:cNvPr id="12" name="图片 11" descr="Screen Shot 2018-03-14 at 10.18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110"/>
            <a:ext cx="4502332" cy="3338707"/>
          </a:xfrm>
          <a:prstGeom prst="rect">
            <a:avLst/>
          </a:prstGeom>
        </p:spPr>
      </p:pic>
      <p:pic>
        <p:nvPicPr>
          <p:cNvPr id="13" name="图片 12" descr="Screen Shot 2018-03-14 at 10.21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92" y="1588116"/>
            <a:ext cx="4519307" cy="34281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144159" y="1474335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PRL.120.042002</a:t>
            </a:r>
            <a:endParaRPr kumimoji="1"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7735254" y="1434227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PRL.120.042002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65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9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4E32-FB86-364D-A168-C7C718AB068C}" type="slidenum">
              <a:rPr lang="en-US" smtClean="0"/>
              <a:t>29</a:t>
            </a:fld>
            <a:endParaRPr 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897938"/>
            <a:ext cx="844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What’s missing in the QGP picture?</a:t>
            </a:r>
          </a:p>
          <a:p>
            <a:endParaRPr kumimoji="1" lang="en-US" altLang="zh-CN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A bit of history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2D25-665A-3C48-A0B9-1CC523F74B14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4E32-FB86-364D-A168-C7C718AB068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3" name="Group 6"/>
          <p:cNvGrpSpPr>
            <a:grpSpLocks noChangeAspect="1"/>
          </p:cNvGrpSpPr>
          <p:nvPr/>
        </p:nvGrpSpPr>
        <p:grpSpPr>
          <a:xfrm>
            <a:off x="529585" y="1146749"/>
            <a:ext cx="8068235" cy="3549204"/>
            <a:chOff x="542022" y="1347344"/>
            <a:chExt cx="9017000" cy="3966564"/>
          </a:xfrm>
        </p:grpSpPr>
        <p:pic>
          <p:nvPicPr>
            <p:cNvPr id="14" name="Picture 4" descr="Screen Shot 2014-09-25 at 4.06.2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2" y="1347344"/>
              <a:ext cx="9004300" cy="927100"/>
            </a:xfrm>
            <a:prstGeom prst="rect">
              <a:avLst/>
            </a:prstGeom>
          </p:spPr>
        </p:pic>
        <p:pic>
          <p:nvPicPr>
            <p:cNvPr id="15" name="Picture 5" descr="Screen Shot 2014-09-25 at 4.05.5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22" y="2367508"/>
              <a:ext cx="9017000" cy="2946400"/>
            </a:xfrm>
            <a:prstGeom prst="rect">
              <a:avLst/>
            </a:prstGeom>
          </p:spPr>
        </p:pic>
      </p:grpSp>
      <p:sp>
        <p:nvSpPr>
          <p:cNvPr id="16" name="TextBox 2"/>
          <p:cNvSpPr txBox="1"/>
          <p:nvPr/>
        </p:nvSpPr>
        <p:spPr>
          <a:xfrm>
            <a:off x="5277844" y="2032691"/>
            <a:ext cx="958315" cy="430201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2200" baseline="0" dirty="0">
                <a:latin typeface="Gill Sans" charset="0"/>
                <a:ea typeface="Gill Sans" charset="0"/>
                <a:cs typeface="Gill Sans" charset="0"/>
              </a:rPr>
              <a:t>(2005)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949" y="4989969"/>
            <a:ext cx="76732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Gill Sans" charset="0"/>
                <a:cs typeface="Gill Sans" charset="0"/>
              </a:rPr>
              <a:t>Discovery of a strongly coupled QGP</a:t>
            </a:r>
            <a:endParaRPr kumimoji="1" lang="zh-CN" altLang="en-US" sz="2600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520" y="4809185"/>
            <a:ext cx="1737360" cy="1346454"/>
          </a:xfrm>
          <a:prstGeom prst="rect">
            <a:avLst/>
          </a:prstGeom>
        </p:spPr>
      </p:pic>
      <p:cxnSp>
        <p:nvCxnSpPr>
          <p:cNvPr id="19" name="直线连接符 18"/>
          <p:cNvCxnSpPr/>
          <p:nvPr/>
        </p:nvCxnSpPr>
        <p:spPr>
          <a:xfrm>
            <a:off x="3528025" y="2424408"/>
            <a:ext cx="17498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6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897938"/>
            <a:ext cx="8446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What’s missing in the QGP picture?</a:t>
            </a:r>
          </a:p>
          <a:p>
            <a:r>
              <a:rPr kumimoji="1" lang="en-US" altLang="zh-CN" sz="3000" dirty="0">
                <a:solidFill>
                  <a:srgbClr val="0000FF"/>
                </a:solidFill>
              </a:rPr>
              <a:t>Parton-medium interactions</a:t>
            </a:r>
          </a:p>
          <a:p>
            <a:endParaRPr kumimoji="1" lang="en-US" altLang="zh-CN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897938"/>
            <a:ext cx="8446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What’s missing in the QGP picture?</a:t>
            </a:r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Parton-</a:t>
            </a:r>
            <a:r>
              <a:rPr kumimoji="1" lang="en-US" altLang="zh-CN" sz="3000" dirty="0">
                <a:solidFill>
                  <a:srgbClr val="0000FF"/>
                </a:solidFill>
              </a:rPr>
              <a:t>medium interactions</a:t>
            </a:r>
          </a:p>
          <a:p>
            <a:endParaRPr kumimoji="1" lang="en-US" altLang="zh-CN" sz="3000" dirty="0">
              <a:solidFill>
                <a:srgbClr val="0000FF"/>
              </a:solidFill>
            </a:endParaRPr>
          </a:p>
          <a:p>
            <a:r>
              <a:rPr kumimoji="1" lang="en-US" altLang="zh-CN" sz="3000" dirty="0" smtClean="0"/>
              <a:t>Significant jet quenching in </a:t>
            </a:r>
          </a:p>
          <a:p>
            <a:r>
              <a:rPr kumimoji="1" lang="en-US" altLang="zh-CN" sz="3000" dirty="0" smtClean="0"/>
              <a:t>AA collisions</a:t>
            </a:r>
          </a:p>
          <a:p>
            <a:endParaRPr kumimoji="1" lang="en-US" altLang="zh-CN" sz="3000" dirty="0" smtClean="0"/>
          </a:p>
        </p:txBody>
      </p:sp>
      <p:pic>
        <p:nvPicPr>
          <p:cNvPr id="5" name="图片 4" descr="dijet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16" y="261358"/>
            <a:ext cx="2811438" cy="3562773"/>
          </a:xfrm>
          <a:prstGeom prst="rect">
            <a:avLst/>
          </a:prstGeom>
        </p:spPr>
      </p:pic>
      <p:pic>
        <p:nvPicPr>
          <p:cNvPr id="7" name="图片 6" descr="HI-DijetSupp-151076-1328520-Rho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8" y="3978067"/>
            <a:ext cx="3389416" cy="24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897938"/>
            <a:ext cx="8446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What’s missing in the QGP picture?</a:t>
            </a:r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Parton-</a:t>
            </a:r>
            <a:r>
              <a:rPr kumimoji="1" lang="en-US" altLang="zh-CN" sz="3000" dirty="0">
                <a:solidFill>
                  <a:srgbClr val="0000FF"/>
                </a:solidFill>
              </a:rPr>
              <a:t>medium interactions</a:t>
            </a:r>
          </a:p>
          <a:p>
            <a:endParaRPr kumimoji="1" lang="en-US" altLang="zh-CN" sz="3000" dirty="0">
              <a:solidFill>
                <a:srgbClr val="0000FF"/>
              </a:solidFill>
            </a:endParaRPr>
          </a:p>
          <a:p>
            <a:r>
              <a:rPr kumimoji="1" lang="en-US" altLang="zh-CN" sz="3000" dirty="0" smtClean="0"/>
              <a:t>Significant jet quenching in </a:t>
            </a:r>
          </a:p>
          <a:p>
            <a:r>
              <a:rPr kumimoji="1" lang="en-US" altLang="zh-CN" sz="3000" dirty="0" smtClean="0"/>
              <a:t>AA collisions</a:t>
            </a:r>
          </a:p>
          <a:p>
            <a:endParaRPr kumimoji="1" lang="en-US" altLang="zh-CN" sz="3000" dirty="0" smtClean="0"/>
          </a:p>
          <a:p>
            <a:r>
              <a:rPr kumimoji="1" lang="en-US" altLang="zh-CN" sz="3000" dirty="0" smtClean="0"/>
              <a:t>So far not observed in </a:t>
            </a:r>
          </a:p>
          <a:p>
            <a:r>
              <a:rPr kumimoji="1" lang="en-US" altLang="zh-CN" sz="3000" dirty="0" smtClean="0"/>
              <a:t>small systems</a:t>
            </a:r>
          </a:p>
        </p:txBody>
      </p:sp>
      <p:pic>
        <p:nvPicPr>
          <p:cNvPr id="5" name="图片 4" descr="dijet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16" y="261358"/>
            <a:ext cx="2811438" cy="3562773"/>
          </a:xfrm>
          <a:prstGeom prst="rect">
            <a:avLst/>
          </a:prstGeom>
        </p:spPr>
      </p:pic>
      <p:pic>
        <p:nvPicPr>
          <p:cNvPr id="7" name="图片 6" descr="HI-DijetSupp-151076-1328520-Rho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8" y="3978067"/>
            <a:ext cx="3389416" cy="24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DB47-57BB-5047-AFA1-58A885E4D5DB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What’s next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200" y="897938"/>
            <a:ext cx="84462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What’s missing in the QGP picture?</a:t>
            </a:r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Parton-medium interactions</a:t>
            </a:r>
          </a:p>
          <a:p>
            <a:endParaRPr kumimoji="1" lang="en-US" altLang="zh-CN" sz="3000" dirty="0">
              <a:solidFill>
                <a:srgbClr val="0000FF"/>
              </a:solidFill>
            </a:endParaRPr>
          </a:p>
          <a:p>
            <a:r>
              <a:rPr kumimoji="1" lang="en-US" altLang="zh-CN" sz="3000" dirty="0" smtClean="0"/>
              <a:t>Significant jet quenching in </a:t>
            </a:r>
          </a:p>
          <a:p>
            <a:r>
              <a:rPr kumimoji="1" lang="en-US" altLang="zh-CN" sz="3000" dirty="0" smtClean="0"/>
              <a:t>AA collisions</a:t>
            </a:r>
          </a:p>
          <a:p>
            <a:endParaRPr kumimoji="1" lang="en-US" altLang="zh-CN" sz="3000" dirty="0" smtClean="0"/>
          </a:p>
          <a:p>
            <a:r>
              <a:rPr kumimoji="1" lang="en-US" altLang="zh-CN" sz="3000" dirty="0" smtClean="0"/>
              <a:t>So far not observed in </a:t>
            </a:r>
          </a:p>
          <a:p>
            <a:r>
              <a:rPr kumimoji="1" lang="en-US" altLang="zh-CN" sz="3000" dirty="0" smtClean="0"/>
              <a:t>small systems</a:t>
            </a:r>
          </a:p>
          <a:p>
            <a:endParaRPr kumimoji="1" lang="en-US" altLang="zh-CN" sz="3000" dirty="0"/>
          </a:p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Heavy Flavor quark </a:t>
            </a:r>
            <a:r>
              <a:rPr kumimoji="1" lang="en-US" altLang="zh-CN" sz="3000" dirty="0" smtClean="0"/>
              <a:t>serve </a:t>
            </a:r>
          </a:p>
          <a:p>
            <a:r>
              <a:rPr kumimoji="1" lang="en-US" altLang="zh-CN" sz="3000" dirty="0" smtClean="0"/>
              <a:t>as external probe</a:t>
            </a:r>
          </a:p>
        </p:txBody>
      </p:sp>
      <p:pic>
        <p:nvPicPr>
          <p:cNvPr id="5" name="图片 4" descr="dijet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16" y="261358"/>
            <a:ext cx="2811438" cy="3562773"/>
          </a:xfrm>
          <a:prstGeom prst="rect">
            <a:avLst/>
          </a:prstGeom>
        </p:spPr>
      </p:pic>
      <p:pic>
        <p:nvPicPr>
          <p:cNvPr id="7" name="图片 6" descr="HI-DijetSupp-151076-1328520-Rho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8" y="3978067"/>
            <a:ext cx="3389416" cy="24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Heavy Flavor as external probe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B2B-96EB-7742-9CD9-BFEF7CFC37DA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7" name="图片 6" descr="Screen Shot 2018-03-12 at 09.34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876"/>
          <a:stretch/>
        </p:blipFill>
        <p:spPr>
          <a:xfrm>
            <a:off x="0" y="936423"/>
            <a:ext cx="9144000" cy="2706642"/>
          </a:xfrm>
          <a:prstGeom prst="rect">
            <a:avLst/>
          </a:prstGeom>
        </p:spPr>
      </p:pic>
      <p:pic>
        <p:nvPicPr>
          <p:cNvPr id="10" name="图片 9" descr="Screen Shot 2018-03-12 at 09.38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7" y="3938983"/>
            <a:ext cx="2743200" cy="19177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6477" y="1552151"/>
            <a:ext cx="1398381" cy="21293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42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Heavy Flavor as external probe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B2B-96EB-7742-9CD9-BFEF7CFC37DA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7" name="图片 6" descr="Screen Shot 2018-03-12 at 09.34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876"/>
          <a:stretch/>
        </p:blipFill>
        <p:spPr>
          <a:xfrm>
            <a:off x="0" y="936423"/>
            <a:ext cx="9144000" cy="2706642"/>
          </a:xfrm>
          <a:prstGeom prst="rect">
            <a:avLst/>
          </a:prstGeom>
        </p:spPr>
      </p:pic>
      <p:pic>
        <p:nvPicPr>
          <p:cNvPr id="10" name="图片 9" descr="Screen Shot 2018-03-12 at 09.38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7" y="3938983"/>
            <a:ext cx="2743200" cy="1917700"/>
          </a:xfrm>
          <a:prstGeom prst="rect">
            <a:avLst/>
          </a:prstGeom>
        </p:spPr>
      </p:pic>
      <p:grpSp>
        <p:nvGrpSpPr>
          <p:cNvPr id="35" name="组 34"/>
          <p:cNvGrpSpPr/>
          <p:nvPr/>
        </p:nvGrpSpPr>
        <p:grpSpPr>
          <a:xfrm>
            <a:off x="4900747" y="4181827"/>
            <a:ext cx="3386904" cy="1398218"/>
            <a:chOff x="4849431" y="4156171"/>
            <a:chExt cx="3386904" cy="1398218"/>
          </a:xfrm>
        </p:grpSpPr>
        <p:sp>
          <p:nvSpPr>
            <p:cNvPr id="11" name="矩形 10"/>
            <p:cNvSpPr/>
            <p:nvPr/>
          </p:nvSpPr>
          <p:spPr>
            <a:xfrm>
              <a:off x="5804644" y="4156171"/>
              <a:ext cx="1933305" cy="1398218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FFFF"/>
                </a:gs>
                <a:gs pos="5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箭头连接符 12"/>
            <p:cNvCxnSpPr/>
            <p:nvPr/>
          </p:nvCxnSpPr>
          <p:spPr>
            <a:xfrm>
              <a:off x="4849431" y="5002802"/>
              <a:ext cx="11575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线连接符 15"/>
            <p:cNvCxnSpPr/>
            <p:nvPr/>
          </p:nvCxnSpPr>
          <p:spPr>
            <a:xfrm flipV="1">
              <a:off x="6006971" y="4515344"/>
              <a:ext cx="369133" cy="4874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6376104" y="4515344"/>
              <a:ext cx="577313" cy="6926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/>
            <p:nvPr/>
          </p:nvCxnSpPr>
          <p:spPr>
            <a:xfrm flipV="1">
              <a:off x="6953417" y="4797553"/>
              <a:ext cx="218096" cy="4104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连接符 23"/>
            <p:cNvCxnSpPr/>
            <p:nvPr/>
          </p:nvCxnSpPr>
          <p:spPr>
            <a:xfrm>
              <a:off x="7171513" y="4797553"/>
              <a:ext cx="4490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6966246" y="4617966"/>
              <a:ext cx="6671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7607706" y="4476860"/>
              <a:ext cx="117414" cy="4874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任意形状 29"/>
            <p:cNvSpPr/>
            <p:nvPr/>
          </p:nvSpPr>
          <p:spPr>
            <a:xfrm rot="17665619">
              <a:off x="6472199" y="4330439"/>
              <a:ext cx="530176" cy="318498"/>
            </a:xfrm>
            <a:custGeom>
              <a:avLst/>
              <a:gdLst>
                <a:gd name="connsiteX0" fmla="*/ 0 w 1861781"/>
                <a:gd name="connsiteY0" fmla="*/ 110960 h 1245227"/>
                <a:gd name="connsiteX1" fmla="*/ 123296 w 1861781"/>
                <a:gd name="connsiteY1" fmla="*/ 49315 h 1245227"/>
                <a:gd name="connsiteX2" fmla="*/ 234264 w 1861781"/>
                <a:gd name="connsiteY2" fmla="*/ 24657 h 1245227"/>
                <a:gd name="connsiteX3" fmla="*/ 419209 w 1861781"/>
                <a:gd name="connsiteY3" fmla="*/ 0 h 1245227"/>
                <a:gd name="connsiteX4" fmla="*/ 702791 w 1861781"/>
                <a:gd name="connsiteY4" fmla="*/ 110960 h 1245227"/>
                <a:gd name="connsiteX5" fmla="*/ 715121 w 1861781"/>
                <a:gd name="connsiteY5" fmla="*/ 160276 h 1245227"/>
                <a:gd name="connsiteX6" fmla="*/ 690462 w 1861781"/>
                <a:gd name="connsiteY6" fmla="*/ 332882 h 1245227"/>
                <a:gd name="connsiteX7" fmla="*/ 628813 w 1861781"/>
                <a:gd name="connsiteY7" fmla="*/ 394527 h 1245227"/>
                <a:gd name="connsiteX8" fmla="*/ 505516 w 1861781"/>
                <a:gd name="connsiteY8" fmla="*/ 456172 h 1245227"/>
                <a:gd name="connsiteX9" fmla="*/ 394549 w 1861781"/>
                <a:gd name="connsiteY9" fmla="*/ 505488 h 1245227"/>
                <a:gd name="connsiteX10" fmla="*/ 332901 w 1861781"/>
                <a:gd name="connsiteY10" fmla="*/ 493159 h 1245227"/>
                <a:gd name="connsiteX11" fmla="*/ 295912 w 1861781"/>
                <a:gd name="connsiteY11" fmla="*/ 394527 h 1245227"/>
                <a:gd name="connsiteX12" fmla="*/ 443868 w 1861781"/>
                <a:gd name="connsiteY12" fmla="*/ 246579 h 1245227"/>
                <a:gd name="connsiteX13" fmla="*/ 554835 w 1861781"/>
                <a:gd name="connsiteY13" fmla="*/ 197263 h 1245227"/>
                <a:gd name="connsiteX14" fmla="*/ 727451 w 1861781"/>
                <a:gd name="connsiteY14" fmla="*/ 123289 h 1245227"/>
                <a:gd name="connsiteX15" fmla="*/ 1048022 w 1861781"/>
                <a:gd name="connsiteY15" fmla="*/ 197263 h 1245227"/>
                <a:gd name="connsiteX16" fmla="*/ 1158990 w 1861781"/>
                <a:gd name="connsiteY16" fmla="*/ 369869 h 1245227"/>
                <a:gd name="connsiteX17" fmla="*/ 1183649 w 1861781"/>
                <a:gd name="connsiteY17" fmla="*/ 443843 h 1245227"/>
                <a:gd name="connsiteX18" fmla="*/ 1171319 w 1861781"/>
                <a:gd name="connsiteY18" fmla="*/ 517817 h 1245227"/>
                <a:gd name="connsiteX19" fmla="*/ 1072682 w 1861781"/>
                <a:gd name="connsiteY19" fmla="*/ 653436 h 1245227"/>
                <a:gd name="connsiteX20" fmla="*/ 937055 w 1861781"/>
                <a:gd name="connsiteY20" fmla="*/ 776726 h 1245227"/>
                <a:gd name="connsiteX21" fmla="*/ 863077 w 1861781"/>
                <a:gd name="connsiteY21" fmla="*/ 801384 h 1245227"/>
                <a:gd name="connsiteX22" fmla="*/ 739780 w 1861781"/>
                <a:gd name="connsiteY22" fmla="*/ 789055 h 1245227"/>
                <a:gd name="connsiteX23" fmla="*/ 727451 w 1861781"/>
                <a:gd name="connsiteY23" fmla="*/ 752068 h 1245227"/>
                <a:gd name="connsiteX24" fmla="*/ 752110 w 1861781"/>
                <a:gd name="connsiteY24" fmla="*/ 678094 h 1245227"/>
                <a:gd name="connsiteX25" fmla="*/ 937055 w 1861781"/>
                <a:gd name="connsiteY25" fmla="*/ 542475 h 1245227"/>
                <a:gd name="connsiteX26" fmla="*/ 1109671 w 1861781"/>
                <a:gd name="connsiteY26" fmla="*/ 456172 h 1245227"/>
                <a:gd name="connsiteX27" fmla="*/ 1356265 w 1861781"/>
                <a:gd name="connsiteY27" fmla="*/ 493159 h 1245227"/>
                <a:gd name="connsiteX28" fmla="*/ 1393254 w 1861781"/>
                <a:gd name="connsiteY28" fmla="*/ 567133 h 1245227"/>
                <a:gd name="connsiteX29" fmla="*/ 1405583 w 1861781"/>
                <a:gd name="connsiteY29" fmla="*/ 616449 h 1245227"/>
                <a:gd name="connsiteX30" fmla="*/ 1430243 w 1861781"/>
                <a:gd name="connsiteY30" fmla="*/ 641107 h 1245227"/>
                <a:gd name="connsiteX31" fmla="*/ 1442572 w 1861781"/>
                <a:gd name="connsiteY31" fmla="*/ 690423 h 1245227"/>
                <a:gd name="connsiteX32" fmla="*/ 1417913 w 1861781"/>
                <a:gd name="connsiteY32" fmla="*/ 838371 h 1245227"/>
                <a:gd name="connsiteX33" fmla="*/ 1282286 w 1861781"/>
                <a:gd name="connsiteY33" fmla="*/ 924674 h 1245227"/>
                <a:gd name="connsiteX34" fmla="*/ 1220638 w 1861781"/>
                <a:gd name="connsiteY34" fmla="*/ 937003 h 1245227"/>
                <a:gd name="connsiteX35" fmla="*/ 1109671 w 1861781"/>
                <a:gd name="connsiteY35" fmla="*/ 924674 h 1245227"/>
                <a:gd name="connsiteX36" fmla="*/ 1158990 w 1861781"/>
                <a:gd name="connsiteY36" fmla="*/ 850700 h 1245227"/>
                <a:gd name="connsiteX37" fmla="*/ 1220638 w 1861781"/>
                <a:gd name="connsiteY37" fmla="*/ 826042 h 1245227"/>
                <a:gd name="connsiteX38" fmla="*/ 1368594 w 1861781"/>
                <a:gd name="connsiteY38" fmla="*/ 776726 h 1245227"/>
                <a:gd name="connsiteX39" fmla="*/ 1578199 w 1861781"/>
                <a:gd name="connsiteY39" fmla="*/ 801384 h 1245227"/>
                <a:gd name="connsiteX40" fmla="*/ 1615188 w 1861781"/>
                <a:gd name="connsiteY40" fmla="*/ 850700 h 1245227"/>
                <a:gd name="connsiteX41" fmla="*/ 1639847 w 1861781"/>
                <a:gd name="connsiteY41" fmla="*/ 973990 h 1245227"/>
                <a:gd name="connsiteX42" fmla="*/ 1627518 w 1861781"/>
                <a:gd name="connsiteY42" fmla="*/ 1208240 h 1245227"/>
                <a:gd name="connsiteX43" fmla="*/ 1602858 w 1861781"/>
                <a:gd name="connsiteY43" fmla="*/ 1232898 h 1245227"/>
                <a:gd name="connsiteX44" fmla="*/ 1528880 w 1861781"/>
                <a:gd name="connsiteY44" fmla="*/ 1245227 h 1245227"/>
                <a:gd name="connsiteX45" fmla="*/ 1417913 w 1861781"/>
                <a:gd name="connsiteY45" fmla="*/ 1109608 h 1245227"/>
                <a:gd name="connsiteX46" fmla="*/ 1541210 w 1861781"/>
                <a:gd name="connsiteY46" fmla="*/ 1084951 h 1245227"/>
                <a:gd name="connsiteX47" fmla="*/ 1861781 w 1861781"/>
                <a:gd name="connsiteY47" fmla="*/ 1121937 h 124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61781" h="1245227">
                  <a:moveTo>
                    <a:pt x="0" y="110960"/>
                  </a:moveTo>
                  <a:cubicBezTo>
                    <a:pt x="41099" y="90412"/>
                    <a:pt x="80180" y="65199"/>
                    <a:pt x="123296" y="49315"/>
                  </a:cubicBezTo>
                  <a:cubicBezTo>
                    <a:pt x="158851" y="36216"/>
                    <a:pt x="197021" y="31640"/>
                    <a:pt x="234264" y="24657"/>
                  </a:cubicBezTo>
                  <a:cubicBezTo>
                    <a:pt x="268312" y="18273"/>
                    <a:pt x="388720" y="3811"/>
                    <a:pt x="419209" y="0"/>
                  </a:cubicBezTo>
                  <a:cubicBezTo>
                    <a:pt x="685561" y="38047"/>
                    <a:pt x="656017" y="-44944"/>
                    <a:pt x="702791" y="110960"/>
                  </a:cubicBezTo>
                  <a:cubicBezTo>
                    <a:pt x="707660" y="127190"/>
                    <a:pt x="711011" y="143837"/>
                    <a:pt x="715121" y="160276"/>
                  </a:cubicBezTo>
                  <a:cubicBezTo>
                    <a:pt x="706901" y="217811"/>
                    <a:pt x="703774" y="276308"/>
                    <a:pt x="690462" y="332882"/>
                  </a:cubicBezTo>
                  <a:cubicBezTo>
                    <a:pt x="682242" y="367813"/>
                    <a:pt x="653471" y="376035"/>
                    <a:pt x="628813" y="394527"/>
                  </a:cubicBezTo>
                  <a:cubicBezTo>
                    <a:pt x="543708" y="458352"/>
                    <a:pt x="598618" y="437553"/>
                    <a:pt x="505516" y="456172"/>
                  </a:cubicBezTo>
                  <a:cubicBezTo>
                    <a:pt x="468031" y="481161"/>
                    <a:pt x="445517" y="500855"/>
                    <a:pt x="394549" y="505488"/>
                  </a:cubicBezTo>
                  <a:cubicBezTo>
                    <a:pt x="373679" y="507385"/>
                    <a:pt x="353450" y="497269"/>
                    <a:pt x="332901" y="493159"/>
                  </a:cubicBezTo>
                  <a:cubicBezTo>
                    <a:pt x="325299" y="477956"/>
                    <a:pt x="289987" y="416250"/>
                    <a:pt x="295912" y="394527"/>
                  </a:cubicBezTo>
                  <a:cubicBezTo>
                    <a:pt x="319284" y="308833"/>
                    <a:pt x="370006" y="285680"/>
                    <a:pt x="443868" y="246579"/>
                  </a:cubicBezTo>
                  <a:cubicBezTo>
                    <a:pt x="479642" y="227641"/>
                    <a:pt x="518155" y="214380"/>
                    <a:pt x="554835" y="197263"/>
                  </a:cubicBezTo>
                  <a:cubicBezTo>
                    <a:pt x="698542" y="130203"/>
                    <a:pt x="554190" y="188258"/>
                    <a:pt x="727451" y="123289"/>
                  </a:cubicBezTo>
                  <a:cubicBezTo>
                    <a:pt x="825064" y="136599"/>
                    <a:pt x="969385" y="111482"/>
                    <a:pt x="1048022" y="197263"/>
                  </a:cubicBezTo>
                  <a:cubicBezTo>
                    <a:pt x="1122766" y="278797"/>
                    <a:pt x="1128805" y="286867"/>
                    <a:pt x="1158990" y="369869"/>
                  </a:cubicBezTo>
                  <a:cubicBezTo>
                    <a:pt x="1167873" y="394296"/>
                    <a:pt x="1183649" y="443843"/>
                    <a:pt x="1183649" y="443843"/>
                  </a:cubicBezTo>
                  <a:cubicBezTo>
                    <a:pt x="1179539" y="468501"/>
                    <a:pt x="1180934" y="494742"/>
                    <a:pt x="1171319" y="517817"/>
                  </a:cubicBezTo>
                  <a:cubicBezTo>
                    <a:pt x="1160761" y="543155"/>
                    <a:pt x="1093135" y="631280"/>
                    <a:pt x="1072682" y="653436"/>
                  </a:cubicBezTo>
                  <a:cubicBezTo>
                    <a:pt x="1060395" y="666746"/>
                    <a:pt x="981874" y="756808"/>
                    <a:pt x="937055" y="776726"/>
                  </a:cubicBezTo>
                  <a:cubicBezTo>
                    <a:pt x="913302" y="787282"/>
                    <a:pt x="887736" y="793165"/>
                    <a:pt x="863077" y="801384"/>
                  </a:cubicBezTo>
                  <a:cubicBezTo>
                    <a:pt x="821978" y="797274"/>
                    <a:pt x="778597" y="803170"/>
                    <a:pt x="739780" y="789055"/>
                  </a:cubicBezTo>
                  <a:cubicBezTo>
                    <a:pt x="727566" y="784614"/>
                    <a:pt x="726016" y="764984"/>
                    <a:pt x="727451" y="752068"/>
                  </a:cubicBezTo>
                  <a:cubicBezTo>
                    <a:pt x="730322" y="726235"/>
                    <a:pt x="735320" y="697935"/>
                    <a:pt x="752110" y="678094"/>
                  </a:cubicBezTo>
                  <a:cubicBezTo>
                    <a:pt x="767566" y="659828"/>
                    <a:pt x="899289" y="563245"/>
                    <a:pt x="937055" y="542475"/>
                  </a:cubicBezTo>
                  <a:cubicBezTo>
                    <a:pt x="993422" y="511475"/>
                    <a:pt x="1109671" y="456172"/>
                    <a:pt x="1109671" y="456172"/>
                  </a:cubicBezTo>
                  <a:cubicBezTo>
                    <a:pt x="1152409" y="458546"/>
                    <a:pt x="1309147" y="417775"/>
                    <a:pt x="1356265" y="493159"/>
                  </a:cubicBezTo>
                  <a:cubicBezTo>
                    <a:pt x="1370877" y="516537"/>
                    <a:pt x="1380924" y="542475"/>
                    <a:pt x="1393254" y="567133"/>
                  </a:cubicBezTo>
                  <a:cubicBezTo>
                    <a:pt x="1397364" y="583572"/>
                    <a:pt x="1398005" y="601293"/>
                    <a:pt x="1405583" y="616449"/>
                  </a:cubicBezTo>
                  <a:cubicBezTo>
                    <a:pt x="1410782" y="626846"/>
                    <a:pt x="1425044" y="630710"/>
                    <a:pt x="1430243" y="641107"/>
                  </a:cubicBezTo>
                  <a:cubicBezTo>
                    <a:pt x="1437821" y="656263"/>
                    <a:pt x="1438462" y="673984"/>
                    <a:pt x="1442572" y="690423"/>
                  </a:cubicBezTo>
                  <a:cubicBezTo>
                    <a:pt x="1434352" y="739739"/>
                    <a:pt x="1442194" y="794667"/>
                    <a:pt x="1417913" y="838371"/>
                  </a:cubicBezTo>
                  <a:cubicBezTo>
                    <a:pt x="1395658" y="878428"/>
                    <a:pt x="1330822" y="912541"/>
                    <a:pt x="1282286" y="924674"/>
                  </a:cubicBezTo>
                  <a:cubicBezTo>
                    <a:pt x="1261955" y="929756"/>
                    <a:pt x="1241187" y="932893"/>
                    <a:pt x="1220638" y="937003"/>
                  </a:cubicBezTo>
                  <a:cubicBezTo>
                    <a:pt x="1183649" y="932893"/>
                    <a:pt x="1131303" y="954958"/>
                    <a:pt x="1109671" y="924674"/>
                  </a:cubicBezTo>
                  <a:cubicBezTo>
                    <a:pt x="1092445" y="900559"/>
                    <a:pt x="1136839" y="870388"/>
                    <a:pt x="1158990" y="850700"/>
                  </a:cubicBezTo>
                  <a:cubicBezTo>
                    <a:pt x="1175532" y="835997"/>
                    <a:pt x="1199767" y="833408"/>
                    <a:pt x="1220638" y="826042"/>
                  </a:cubicBezTo>
                  <a:cubicBezTo>
                    <a:pt x="1269661" y="808741"/>
                    <a:pt x="1368594" y="776726"/>
                    <a:pt x="1368594" y="776726"/>
                  </a:cubicBezTo>
                  <a:cubicBezTo>
                    <a:pt x="1438462" y="784945"/>
                    <a:pt x="1510815" y="781170"/>
                    <a:pt x="1578199" y="801384"/>
                  </a:cubicBezTo>
                  <a:cubicBezTo>
                    <a:pt x="1597881" y="807288"/>
                    <a:pt x="1605998" y="832321"/>
                    <a:pt x="1615188" y="850700"/>
                  </a:cubicBezTo>
                  <a:cubicBezTo>
                    <a:pt x="1624386" y="869095"/>
                    <a:pt x="1638298" y="964697"/>
                    <a:pt x="1639847" y="973990"/>
                  </a:cubicBezTo>
                  <a:cubicBezTo>
                    <a:pt x="1635737" y="1052073"/>
                    <a:pt x="1638577" y="1130835"/>
                    <a:pt x="1627518" y="1208240"/>
                  </a:cubicBezTo>
                  <a:cubicBezTo>
                    <a:pt x="1625874" y="1219748"/>
                    <a:pt x="1613742" y="1228817"/>
                    <a:pt x="1602858" y="1232898"/>
                  </a:cubicBezTo>
                  <a:cubicBezTo>
                    <a:pt x="1579450" y="1241675"/>
                    <a:pt x="1553539" y="1241117"/>
                    <a:pt x="1528880" y="1245227"/>
                  </a:cubicBezTo>
                  <a:cubicBezTo>
                    <a:pt x="1487479" y="1241087"/>
                    <a:pt x="1278487" y="1261699"/>
                    <a:pt x="1417913" y="1109608"/>
                  </a:cubicBezTo>
                  <a:cubicBezTo>
                    <a:pt x="1446235" y="1078713"/>
                    <a:pt x="1541210" y="1084951"/>
                    <a:pt x="1541210" y="1084951"/>
                  </a:cubicBezTo>
                  <a:cubicBezTo>
                    <a:pt x="1848736" y="1097764"/>
                    <a:pt x="1767312" y="1027475"/>
                    <a:pt x="1861781" y="1121937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任意形状 30"/>
            <p:cNvSpPr/>
            <p:nvPr/>
          </p:nvSpPr>
          <p:spPr>
            <a:xfrm rot="21040984">
              <a:off x="7068073" y="4966657"/>
              <a:ext cx="530176" cy="318498"/>
            </a:xfrm>
            <a:custGeom>
              <a:avLst/>
              <a:gdLst>
                <a:gd name="connsiteX0" fmla="*/ 0 w 1861781"/>
                <a:gd name="connsiteY0" fmla="*/ 110960 h 1245227"/>
                <a:gd name="connsiteX1" fmla="*/ 123296 w 1861781"/>
                <a:gd name="connsiteY1" fmla="*/ 49315 h 1245227"/>
                <a:gd name="connsiteX2" fmla="*/ 234264 w 1861781"/>
                <a:gd name="connsiteY2" fmla="*/ 24657 h 1245227"/>
                <a:gd name="connsiteX3" fmla="*/ 419209 w 1861781"/>
                <a:gd name="connsiteY3" fmla="*/ 0 h 1245227"/>
                <a:gd name="connsiteX4" fmla="*/ 702791 w 1861781"/>
                <a:gd name="connsiteY4" fmla="*/ 110960 h 1245227"/>
                <a:gd name="connsiteX5" fmla="*/ 715121 w 1861781"/>
                <a:gd name="connsiteY5" fmla="*/ 160276 h 1245227"/>
                <a:gd name="connsiteX6" fmla="*/ 690462 w 1861781"/>
                <a:gd name="connsiteY6" fmla="*/ 332882 h 1245227"/>
                <a:gd name="connsiteX7" fmla="*/ 628813 w 1861781"/>
                <a:gd name="connsiteY7" fmla="*/ 394527 h 1245227"/>
                <a:gd name="connsiteX8" fmla="*/ 505516 w 1861781"/>
                <a:gd name="connsiteY8" fmla="*/ 456172 h 1245227"/>
                <a:gd name="connsiteX9" fmla="*/ 394549 w 1861781"/>
                <a:gd name="connsiteY9" fmla="*/ 505488 h 1245227"/>
                <a:gd name="connsiteX10" fmla="*/ 332901 w 1861781"/>
                <a:gd name="connsiteY10" fmla="*/ 493159 h 1245227"/>
                <a:gd name="connsiteX11" fmla="*/ 295912 w 1861781"/>
                <a:gd name="connsiteY11" fmla="*/ 394527 h 1245227"/>
                <a:gd name="connsiteX12" fmla="*/ 443868 w 1861781"/>
                <a:gd name="connsiteY12" fmla="*/ 246579 h 1245227"/>
                <a:gd name="connsiteX13" fmla="*/ 554835 w 1861781"/>
                <a:gd name="connsiteY13" fmla="*/ 197263 h 1245227"/>
                <a:gd name="connsiteX14" fmla="*/ 727451 w 1861781"/>
                <a:gd name="connsiteY14" fmla="*/ 123289 h 1245227"/>
                <a:gd name="connsiteX15" fmla="*/ 1048022 w 1861781"/>
                <a:gd name="connsiteY15" fmla="*/ 197263 h 1245227"/>
                <a:gd name="connsiteX16" fmla="*/ 1158990 w 1861781"/>
                <a:gd name="connsiteY16" fmla="*/ 369869 h 1245227"/>
                <a:gd name="connsiteX17" fmla="*/ 1183649 w 1861781"/>
                <a:gd name="connsiteY17" fmla="*/ 443843 h 1245227"/>
                <a:gd name="connsiteX18" fmla="*/ 1171319 w 1861781"/>
                <a:gd name="connsiteY18" fmla="*/ 517817 h 1245227"/>
                <a:gd name="connsiteX19" fmla="*/ 1072682 w 1861781"/>
                <a:gd name="connsiteY19" fmla="*/ 653436 h 1245227"/>
                <a:gd name="connsiteX20" fmla="*/ 937055 w 1861781"/>
                <a:gd name="connsiteY20" fmla="*/ 776726 h 1245227"/>
                <a:gd name="connsiteX21" fmla="*/ 863077 w 1861781"/>
                <a:gd name="connsiteY21" fmla="*/ 801384 h 1245227"/>
                <a:gd name="connsiteX22" fmla="*/ 739780 w 1861781"/>
                <a:gd name="connsiteY22" fmla="*/ 789055 h 1245227"/>
                <a:gd name="connsiteX23" fmla="*/ 727451 w 1861781"/>
                <a:gd name="connsiteY23" fmla="*/ 752068 h 1245227"/>
                <a:gd name="connsiteX24" fmla="*/ 752110 w 1861781"/>
                <a:gd name="connsiteY24" fmla="*/ 678094 h 1245227"/>
                <a:gd name="connsiteX25" fmla="*/ 937055 w 1861781"/>
                <a:gd name="connsiteY25" fmla="*/ 542475 h 1245227"/>
                <a:gd name="connsiteX26" fmla="*/ 1109671 w 1861781"/>
                <a:gd name="connsiteY26" fmla="*/ 456172 h 1245227"/>
                <a:gd name="connsiteX27" fmla="*/ 1356265 w 1861781"/>
                <a:gd name="connsiteY27" fmla="*/ 493159 h 1245227"/>
                <a:gd name="connsiteX28" fmla="*/ 1393254 w 1861781"/>
                <a:gd name="connsiteY28" fmla="*/ 567133 h 1245227"/>
                <a:gd name="connsiteX29" fmla="*/ 1405583 w 1861781"/>
                <a:gd name="connsiteY29" fmla="*/ 616449 h 1245227"/>
                <a:gd name="connsiteX30" fmla="*/ 1430243 w 1861781"/>
                <a:gd name="connsiteY30" fmla="*/ 641107 h 1245227"/>
                <a:gd name="connsiteX31" fmla="*/ 1442572 w 1861781"/>
                <a:gd name="connsiteY31" fmla="*/ 690423 h 1245227"/>
                <a:gd name="connsiteX32" fmla="*/ 1417913 w 1861781"/>
                <a:gd name="connsiteY32" fmla="*/ 838371 h 1245227"/>
                <a:gd name="connsiteX33" fmla="*/ 1282286 w 1861781"/>
                <a:gd name="connsiteY33" fmla="*/ 924674 h 1245227"/>
                <a:gd name="connsiteX34" fmla="*/ 1220638 w 1861781"/>
                <a:gd name="connsiteY34" fmla="*/ 937003 h 1245227"/>
                <a:gd name="connsiteX35" fmla="*/ 1109671 w 1861781"/>
                <a:gd name="connsiteY35" fmla="*/ 924674 h 1245227"/>
                <a:gd name="connsiteX36" fmla="*/ 1158990 w 1861781"/>
                <a:gd name="connsiteY36" fmla="*/ 850700 h 1245227"/>
                <a:gd name="connsiteX37" fmla="*/ 1220638 w 1861781"/>
                <a:gd name="connsiteY37" fmla="*/ 826042 h 1245227"/>
                <a:gd name="connsiteX38" fmla="*/ 1368594 w 1861781"/>
                <a:gd name="connsiteY38" fmla="*/ 776726 h 1245227"/>
                <a:gd name="connsiteX39" fmla="*/ 1578199 w 1861781"/>
                <a:gd name="connsiteY39" fmla="*/ 801384 h 1245227"/>
                <a:gd name="connsiteX40" fmla="*/ 1615188 w 1861781"/>
                <a:gd name="connsiteY40" fmla="*/ 850700 h 1245227"/>
                <a:gd name="connsiteX41" fmla="*/ 1639847 w 1861781"/>
                <a:gd name="connsiteY41" fmla="*/ 973990 h 1245227"/>
                <a:gd name="connsiteX42" fmla="*/ 1627518 w 1861781"/>
                <a:gd name="connsiteY42" fmla="*/ 1208240 h 1245227"/>
                <a:gd name="connsiteX43" fmla="*/ 1602858 w 1861781"/>
                <a:gd name="connsiteY43" fmla="*/ 1232898 h 1245227"/>
                <a:gd name="connsiteX44" fmla="*/ 1528880 w 1861781"/>
                <a:gd name="connsiteY44" fmla="*/ 1245227 h 1245227"/>
                <a:gd name="connsiteX45" fmla="*/ 1417913 w 1861781"/>
                <a:gd name="connsiteY45" fmla="*/ 1109608 h 1245227"/>
                <a:gd name="connsiteX46" fmla="*/ 1541210 w 1861781"/>
                <a:gd name="connsiteY46" fmla="*/ 1084951 h 1245227"/>
                <a:gd name="connsiteX47" fmla="*/ 1861781 w 1861781"/>
                <a:gd name="connsiteY47" fmla="*/ 1121937 h 124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61781" h="1245227">
                  <a:moveTo>
                    <a:pt x="0" y="110960"/>
                  </a:moveTo>
                  <a:cubicBezTo>
                    <a:pt x="41099" y="90412"/>
                    <a:pt x="80180" y="65199"/>
                    <a:pt x="123296" y="49315"/>
                  </a:cubicBezTo>
                  <a:cubicBezTo>
                    <a:pt x="158851" y="36216"/>
                    <a:pt x="197021" y="31640"/>
                    <a:pt x="234264" y="24657"/>
                  </a:cubicBezTo>
                  <a:cubicBezTo>
                    <a:pt x="268312" y="18273"/>
                    <a:pt x="388720" y="3811"/>
                    <a:pt x="419209" y="0"/>
                  </a:cubicBezTo>
                  <a:cubicBezTo>
                    <a:pt x="685561" y="38047"/>
                    <a:pt x="656017" y="-44944"/>
                    <a:pt x="702791" y="110960"/>
                  </a:cubicBezTo>
                  <a:cubicBezTo>
                    <a:pt x="707660" y="127190"/>
                    <a:pt x="711011" y="143837"/>
                    <a:pt x="715121" y="160276"/>
                  </a:cubicBezTo>
                  <a:cubicBezTo>
                    <a:pt x="706901" y="217811"/>
                    <a:pt x="703774" y="276308"/>
                    <a:pt x="690462" y="332882"/>
                  </a:cubicBezTo>
                  <a:cubicBezTo>
                    <a:pt x="682242" y="367813"/>
                    <a:pt x="653471" y="376035"/>
                    <a:pt x="628813" y="394527"/>
                  </a:cubicBezTo>
                  <a:cubicBezTo>
                    <a:pt x="543708" y="458352"/>
                    <a:pt x="598618" y="437553"/>
                    <a:pt x="505516" y="456172"/>
                  </a:cubicBezTo>
                  <a:cubicBezTo>
                    <a:pt x="468031" y="481161"/>
                    <a:pt x="445517" y="500855"/>
                    <a:pt x="394549" y="505488"/>
                  </a:cubicBezTo>
                  <a:cubicBezTo>
                    <a:pt x="373679" y="507385"/>
                    <a:pt x="353450" y="497269"/>
                    <a:pt x="332901" y="493159"/>
                  </a:cubicBezTo>
                  <a:cubicBezTo>
                    <a:pt x="325299" y="477956"/>
                    <a:pt x="289987" y="416250"/>
                    <a:pt x="295912" y="394527"/>
                  </a:cubicBezTo>
                  <a:cubicBezTo>
                    <a:pt x="319284" y="308833"/>
                    <a:pt x="370006" y="285680"/>
                    <a:pt x="443868" y="246579"/>
                  </a:cubicBezTo>
                  <a:cubicBezTo>
                    <a:pt x="479642" y="227641"/>
                    <a:pt x="518155" y="214380"/>
                    <a:pt x="554835" y="197263"/>
                  </a:cubicBezTo>
                  <a:cubicBezTo>
                    <a:pt x="698542" y="130203"/>
                    <a:pt x="554190" y="188258"/>
                    <a:pt x="727451" y="123289"/>
                  </a:cubicBezTo>
                  <a:cubicBezTo>
                    <a:pt x="825064" y="136599"/>
                    <a:pt x="969385" y="111482"/>
                    <a:pt x="1048022" y="197263"/>
                  </a:cubicBezTo>
                  <a:cubicBezTo>
                    <a:pt x="1122766" y="278797"/>
                    <a:pt x="1128805" y="286867"/>
                    <a:pt x="1158990" y="369869"/>
                  </a:cubicBezTo>
                  <a:cubicBezTo>
                    <a:pt x="1167873" y="394296"/>
                    <a:pt x="1183649" y="443843"/>
                    <a:pt x="1183649" y="443843"/>
                  </a:cubicBezTo>
                  <a:cubicBezTo>
                    <a:pt x="1179539" y="468501"/>
                    <a:pt x="1180934" y="494742"/>
                    <a:pt x="1171319" y="517817"/>
                  </a:cubicBezTo>
                  <a:cubicBezTo>
                    <a:pt x="1160761" y="543155"/>
                    <a:pt x="1093135" y="631280"/>
                    <a:pt x="1072682" y="653436"/>
                  </a:cubicBezTo>
                  <a:cubicBezTo>
                    <a:pt x="1060395" y="666746"/>
                    <a:pt x="981874" y="756808"/>
                    <a:pt x="937055" y="776726"/>
                  </a:cubicBezTo>
                  <a:cubicBezTo>
                    <a:pt x="913302" y="787282"/>
                    <a:pt x="887736" y="793165"/>
                    <a:pt x="863077" y="801384"/>
                  </a:cubicBezTo>
                  <a:cubicBezTo>
                    <a:pt x="821978" y="797274"/>
                    <a:pt x="778597" y="803170"/>
                    <a:pt x="739780" y="789055"/>
                  </a:cubicBezTo>
                  <a:cubicBezTo>
                    <a:pt x="727566" y="784614"/>
                    <a:pt x="726016" y="764984"/>
                    <a:pt x="727451" y="752068"/>
                  </a:cubicBezTo>
                  <a:cubicBezTo>
                    <a:pt x="730322" y="726235"/>
                    <a:pt x="735320" y="697935"/>
                    <a:pt x="752110" y="678094"/>
                  </a:cubicBezTo>
                  <a:cubicBezTo>
                    <a:pt x="767566" y="659828"/>
                    <a:pt x="899289" y="563245"/>
                    <a:pt x="937055" y="542475"/>
                  </a:cubicBezTo>
                  <a:cubicBezTo>
                    <a:pt x="993422" y="511475"/>
                    <a:pt x="1109671" y="456172"/>
                    <a:pt x="1109671" y="456172"/>
                  </a:cubicBezTo>
                  <a:cubicBezTo>
                    <a:pt x="1152409" y="458546"/>
                    <a:pt x="1309147" y="417775"/>
                    <a:pt x="1356265" y="493159"/>
                  </a:cubicBezTo>
                  <a:cubicBezTo>
                    <a:pt x="1370877" y="516537"/>
                    <a:pt x="1380924" y="542475"/>
                    <a:pt x="1393254" y="567133"/>
                  </a:cubicBezTo>
                  <a:cubicBezTo>
                    <a:pt x="1397364" y="583572"/>
                    <a:pt x="1398005" y="601293"/>
                    <a:pt x="1405583" y="616449"/>
                  </a:cubicBezTo>
                  <a:cubicBezTo>
                    <a:pt x="1410782" y="626846"/>
                    <a:pt x="1425044" y="630710"/>
                    <a:pt x="1430243" y="641107"/>
                  </a:cubicBezTo>
                  <a:cubicBezTo>
                    <a:pt x="1437821" y="656263"/>
                    <a:pt x="1438462" y="673984"/>
                    <a:pt x="1442572" y="690423"/>
                  </a:cubicBezTo>
                  <a:cubicBezTo>
                    <a:pt x="1434352" y="739739"/>
                    <a:pt x="1442194" y="794667"/>
                    <a:pt x="1417913" y="838371"/>
                  </a:cubicBezTo>
                  <a:cubicBezTo>
                    <a:pt x="1395658" y="878428"/>
                    <a:pt x="1330822" y="912541"/>
                    <a:pt x="1282286" y="924674"/>
                  </a:cubicBezTo>
                  <a:cubicBezTo>
                    <a:pt x="1261955" y="929756"/>
                    <a:pt x="1241187" y="932893"/>
                    <a:pt x="1220638" y="937003"/>
                  </a:cubicBezTo>
                  <a:cubicBezTo>
                    <a:pt x="1183649" y="932893"/>
                    <a:pt x="1131303" y="954958"/>
                    <a:pt x="1109671" y="924674"/>
                  </a:cubicBezTo>
                  <a:cubicBezTo>
                    <a:pt x="1092445" y="900559"/>
                    <a:pt x="1136839" y="870388"/>
                    <a:pt x="1158990" y="850700"/>
                  </a:cubicBezTo>
                  <a:cubicBezTo>
                    <a:pt x="1175532" y="835997"/>
                    <a:pt x="1199767" y="833408"/>
                    <a:pt x="1220638" y="826042"/>
                  </a:cubicBezTo>
                  <a:cubicBezTo>
                    <a:pt x="1269661" y="808741"/>
                    <a:pt x="1368594" y="776726"/>
                    <a:pt x="1368594" y="776726"/>
                  </a:cubicBezTo>
                  <a:cubicBezTo>
                    <a:pt x="1438462" y="784945"/>
                    <a:pt x="1510815" y="781170"/>
                    <a:pt x="1578199" y="801384"/>
                  </a:cubicBezTo>
                  <a:cubicBezTo>
                    <a:pt x="1597881" y="807288"/>
                    <a:pt x="1605998" y="832321"/>
                    <a:pt x="1615188" y="850700"/>
                  </a:cubicBezTo>
                  <a:cubicBezTo>
                    <a:pt x="1624386" y="869095"/>
                    <a:pt x="1638298" y="964697"/>
                    <a:pt x="1639847" y="973990"/>
                  </a:cubicBezTo>
                  <a:cubicBezTo>
                    <a:pt x="1635737" y="1052073"/>
                    <a:pt x="1638577" y="1130835"/>
                    <a:pt x="1627518" y="1208240"/>
                  </a:cubicBezTo>
                  <a:cubicBezTo>
                    <a:pt x="1625874" y="1219748"/>
                    <a:pt x="1613742" y="1228817"/>
                    <a:pt x="1602858" y="1232898"/>
                  </a:cubicBezTo>
                  <a:cubicBezTo>
                    <a:pt x="1579450" y="1241675"/>
                    <a:pt x="1553539" y="1241117"/>
                    <a:pt x="1528880" y="1245227"/>
                  </a:cubicBezTo>
                  <a:cubicBezTo>
                    <a:pt x="1487479" y="1241087"/>
                    <a:pt x="1278487" y="1261699"/>
                    <a:pt x="1417913" y="1109608"/>
                  </a:cubicBezTo>
                  <a:cubicBezTo>
                    <a:pt x="1446235" y="1078713"/>
                    <a:pt x="1541210" y="1084951"/>
                    <a:pt x="1541210" y="1084951"/>
                  </a:cubicBezTo>
                  <a:cubicBezTo>
                    <a:pt x="1848736" y="1097764"/>
                    <a:pt x="1767312" y="1027475"/>
                    <a:pt x="1861781" y="1121937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221477" y="4617966"/>
              <a:ext cx="269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c</a:t>
              </a:r>
              <a:endParaRPr kumimoji="1"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171513" y="4274288"/>
              <a:ext cx="282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u</a:t>
              </a:r>
              <a:endParaRPr kumimoji="1"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86632" y="4476860"/>
              <a:ext cx="549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D</a:t>
              </a:r>
              <a:r>
                <a:rPr kumimoji="1" lang="en-US" altLang="zh-CN" baseline="30000" dirty="0" smtClean="0"/>
                <a:t>0</a:t>
              </a:r>
              <a:endParaRPr kumimoji="1" lang="zh-CN" altLang="en-US" baseline="300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93179" y="5646361"/>
            <a:ext cx="385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Charm quark expected to flow!!</a:t>
            </a:r>
            <a:endParaRPr kumimoji="1" lang="zh-CN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Heavy Flavor as external probe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B2B-96EB-7742-9CD9-BFEF7CFC37DA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54288" y="5105416"/>
            <a:ext cx="8133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Significant interaction between HF and QGP in AA</a:t>
            </a:r>
            <a:endParaRPr kumimoji="1" lang="zh-CN" altLang="en-US" sz="3000" dirty="0"/>
          </a:p>
        </p:txBody>
      </p:sp>
      <p:pic>
        <p:nvPicPr>
          <p:cNvPr id="10" name="图片 9" descr="Screen Shot 2018-03-13 at 10.12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" y="1394431"/>
            <a:ext cx="4567189" cy="29493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04449" y="1215884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PRL.118.212301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66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Heavy Flavor as external probe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B2B-96EB-7742-9CD9-BFEF7CFC37DA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5" name="图片 4" descr="D0vshadron_v2_SP_cent30to50_D0vn1_charged1_theory0_npjpsi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326" y="852746"/>
            <a:ext cx="3990905" cy="415963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4288" y="5105416"/>
            <a:ext cx="8133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Significant interaction between HF and QGP in AA</a:t>
            </a:r>
            <a:endParaRPr kumimoji="1" lang="zh-CN" altLang="en-US" sz="3000" dirty="0"/>
          </a:p>
        </p:txBody>
      </p:sp>
      <p:pic>
        <p:nvPicPr>
          <p:cNvPr id="10" name="图片 9" descr="Screen Shot 2018-03-13 at 10.1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" y="1394431"/>
            <a:ext cx="4567189" cy="29493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04449" y="1215884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PRL.118.212301</a:t>
            </a: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384039" y="666323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arxiv.1708.03497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66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Heavy Flavor as external probe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B2B-96EB-7742-9CD9-BFEF7CFC37DA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5" name="图片 4" descr="D0vshadron_v2_SP_cent30to50_D0vn1_charged1_theory0_npjpsi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326" y="852746"/>
            <a:ext cx="3990905" cy="415963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54288" y="5105416"/>
            <a:ext cx="8133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Significant interaction between HF and QGP in AA</a:t>
            </a:r>
            <a:endParaRPr kumimoji="1" lang="zh-CN" altLang="en-US" sz="3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64134" y="5595274"/>
            <a:ext cx="8133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Do we see the same in small systems?</a:t>
            </a:r>
            <a:endParaRPr kumimoji="1" lang="zh-CN" altLang="en-US" sz="3000" dirty="0">
              <a:solidFill>
                <a:srgbClr val="0000FF"/>
              </a:solidFill>
            </a:endParaRPr>
          </a:p>
        </p:txBody>
      </p:sp>
      <p:pic>
        <p:nvPicPr>
          <p:cNvPr id="8" name="图片 7" descr="Screen Shot 2018-03-13 at 10.1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" y="1394431"/>
            <a:ext cx="4567189" cy="29493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04449" y="1215884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PRL.118.212301</a:t>
            </a:r>
            <a:endParaRPr kumimoji="1" lang="zh-CN" alt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384039" y="666323"/>
            <a:ext cx="1598064" cy="3077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arxiv.1708.03497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19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reconstruction in </a:t>
            </a:r>
            <a:r>
              <a:rPr lang="en-US" altLang="zh-CN" sz="4000" dirty="0" err="1" smtClean="0"/>
              <a:t>pPb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974" y="861987"/>
            <a:ext cx="8550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-&gt; Kπ (BR = 3.88+0.05%)</a:t>
            </a:r>
            <a:endParaRPr kumimoji="1" lang="en-US" altLang="zh-CN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2702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The long range “Ridge”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2D25-665A-3C48-A0B9-1CC523F74B14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4E32-FB86-364D-A168-C7C718AB068C}" type="slidenum">
              <a:rPr lang="en-US" smtClean="0"/>
              <a:t>4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66670"/>
          <a:stretch/>
        </p:blipFill>
        <p:spPr>
          <a:xfrm>
            <a:off x="6016886" y="1334305"/>
            <a:ext cx="2895337" cy="28200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04396" y="4154368"/>
            <a:ext cx="1651451" cy="307777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/>
              <a:t>PLB 724 (2013) 213</a:t>
            </a:r>
            <a:endParaRPr kumimoji="1"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69522" y="5255854"/>
            <a:ext cx="70365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/>
              <a:t>Hydrodynamic expansion of QGP in AA collisions</a:t>
            </a:r>
            <a:endParaRPr lang="en-US" altLang="zh-CN" sz="2600" dirty="0"/>
          </a:p>
        </p:txBody>
      </p:sp>
      <p:pic>
        <p:nvPicPr>
          <p:cNvPr id="16" name="Picture 15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7" y="1219351"/>
            <a:ext cx="4084331" cy="32771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pic>
      <p:sp>
        <p:nvSpPr>
          <p:cNvPr id="18" name="Left-Right Arrow 63"/>
          <p:cNvSpPr/>
          <p:nvPr/>
        </p:nvSpPr>
        <p:spPr>
          <a:xfrm rot="19817914">
            <a:off x="7368167" y="3042123"/>
            <a:ext cx="1415894" cy="365760"/>
          </a:xfrm>
          <a:prstGeom prst="leftRightArrow">
            <a:avLst/>
          </a:prstGeom>
          <a:gradFill>
            <a:gsLst>
              <a:gs pos="95000">
                <a:schemeClr val="accent6">
                  <a:tint val="50000"/>
                  <a:satMod val="300000"/>
                  <a:alpha val="70000"/>
                </a:schemeClr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19" name="TextBox 61"/>
          <p:cNvSpPr txBox="1"/>
          <p:nvPr/>
        </p:nvSpPr>
        <p:spPr>
          <a:xfrm>
            <a:off x="7620041" y="2189335"/>
            <a:ext cx="1278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baseline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“Ridge”</a:t>
            </a:r>
            <a:endParaRPr lang="en-US" sz="3000" i="1" baseline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7948871" y="1572582"/>
            <a:ext cx="792656" cy="4214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prstTxWarp prst="textNoShape">
              <a:avLst/>
            </a:prstTxWarp>
            <a:spAutoFit/>
          </a:bodyPr>
          <a:lstStyle/>
          <a:p>
            <a:pPr algn="ctr" defTabSz="454186"/>
            <a:r>
              <a:rPr lang="en-US" sz="2200" b="1" baseline="0" dirty="0">
                <a:solidFill>
                  <a:srgbClr val="000000"/>
                </a:solidFill>
                <a:latin typeface="Helvetica"/>
                <a:cs typeface="Helvetica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3712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reconstruction in </a:t>
            </a:r>
            <a:r>
              <a:rPr lang="en-US" altLang="zh-CN" sz="4000" dirty="0" err="1" smtClean="0"/>
              <a:t>pPb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974" y="861987"/>
            <a:ext cx="8550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-&gt; Kπ (BR = 3.88+0.05%); </a:t>
            </a:r>
            <a:r>
              <a:rPr kumimoji="1" lang="en-US" altLang="zh-CN" sz="2600" b="1" dirty="0" smtClean="0"/>
              <a:t>large amount of data needed!!</a:t>
            </a:r>
          </a:p>
        </p:txBody>
      </p:sp>
    </p:spTree>
    <p:extLst>
      <p:ext uri="{BB962C8B-B14F-4D97-AF65-F5344CB8AC3E}">
        <p14:creationId xmlns:p14="http://schemas.microsoft.com/office/powerpoint/2010/main" val="42234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reconstruction in </a:t>
            </a:r>
            <a:r>
              <a:rPr lang="en-US" altLang="zh-CN" sz="4000" dirty="0" err="1" smtClean="0"/>
              <a:t>pPb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37974" y="861987"/>
            <a:ext cx="8550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-&gt; Kπ (BR = 3.88+0.05%); </a:t>
            </a:r>
            <a:r>
              <a:rPr kumimoji="1" lang="en-US" altLang="zh-CN" sz="2600" b="1" dirty="0" smtClean="0"/>
              <a:t>large amount of data needed!!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4517" y="5440929"/>
            <a:ext cx="5661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00FF"/>
                </a:solidFill>
              </a:rPr>
              <a:t>Heavy ion people are “monsters” </a:t>
            </a:r>
            <a:br>
              <a:rPr kumimoji="1" lang="en-US" altLang="zh-CN" sz="2200" dirty="0" smtClean="0">
                <a:solidFill>
                  <a:srgbClr val="0000FF"/>
                </a:solidFill>
              </a:rPr>
            </a:br>
            <a:r>
              <a:rPr kumimoji="1" lang="en-US" altLang="zh-CN" sz="2200" dirty="0" smtClean="0">
                <a:solidFill>
                  <a:srgbClr val="0000FF"/>
                </a:solidFill>
              </a:rPr>
              <a:t>						– CMS DAQ shifter</a:t>
            </a:r>
          </a:p>
        </p:txBody>
      </p:sp>
      <p:pic>
        <p:nvPicPr>
          <p:cNvPr id="10" name="图片 9" descr="30322348983_91e3e57321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4" y="1473910"/>
            <a:ext cx="5226638" cy="39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reconstruction in </a:t>
            </a:r>
            <a:r>
              <a:rPr lang="en-US" altLang="zh-CN" sz="4000" dirty="0" err="1" smtClean="0"/>
              <a:t>pPb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37974" y="861987"/>
            <a:ext cx="8550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-&gt; Kπ (BR = 3.88+0.05%); </a:t>
            </a:r>
            <a:r>
              <a:rPr kumimoji="1" lang="en-US" altLang="zh-CN" sz="2600" b="1" dirty="0" smtClean="0"/>
              <a:t>large amount of data needed!!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7856" y="2331666"/>
            <a:ext cx="329797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2016 </a:t>
            </a:r>
            <a:r>
              <a:rPr kumimoji="1" lang="en-US" altLang="zh-CN" sz="2600" dirty="0" err="1" smtClean="0"/>
              <a:t>pPb</a:t>
            </a:r>
            <a:r>
              <a:rPr kumimoji="1" lang="en-US" altLang="zh-CN" sz="2600" dirty="0" smtClean="0"/>
              <a:t> 8.16 </a:t>
            </a:r>
            <a:r>
              <a:rPr kumimoji="1" lang="en-US" altLang="zh-CN" sz="2600" dirty="0" err="1" smtClean="0"/>
              <a:t>TeV</a:t>
            </a:r>
            <a:endParaRPr kumimoji="1" lang="en-US" altLang="zh-CN" sz="2600" dirty="0" smtClean="0"/>
          </a:p>
          <a:p>
            <a:endParaRPr kumimoji="1" lang="en-US" altLang="zh-CN" sz="2600" dirty="0" smtClean="0"/>
          </a:p>
          <a:p>
            <a:r>
              <a:rPr kumimoji="1" lang="en-US" altLang="zh-CN" sz="2600" dirty="0" err="1" smtClean="0"/>
              <a:t>HighMultiplicity</a:t>
            </a:r>
            <a:r>
              <a:rPr kumimoji="1" lang="en-US" altLang="zh-CN" sz="2600" dirty="0" smtClean="0"/>
              <a:t> </a:t>
            </a:r>
          </a:p>
          <a:p>
            <a:r>
              <a:rPr kumimoji="1" lang="en-US" altLang="zh-CN" sz="2600" dirty="0" smtClean="0"/>
              <a:t>(</a:t>
            </a:r>
            <a:r>
              <a:rPr kumimoji="1" lang="en-US" altLang="zh-CN" sz="2600" dirty="0" err="1" smtClean="0"/>
              <a:t>Ntrk</a:t>
            </a:r>
            <a:r>
              <a:rPr kumimoji="1" lang="en-US" altLang="zh-CN" sz="2600" dirty="0" smtClean="0"/>
              <a:t> &gt; 185):  550 M</a:t>
            </a:r>
          </a:p>
          <a:p>
            <a:endParaRPr kumimoji="1" lang="en-US" altLang="zh-CN" sz="2600" dirty="0"/>
          </a:p>
          <a:p>
            <a:r>
              <a:rPr kumimoji="1" lang="en-US" altLang="zh-CN" sz="2600" dirty="0" err="1"/>
              <a:t>MinimumBias</a:t>
            </a:r>
            <a:r>
              <a:rPr kumimoji="1" lang="en-US" altLang="zh-CN" sz="2600" dirty="0"/>
              <a:t>: 7 </a:t>
            </a:r>
            <a:r>
              <a:rPr kumimoji="1" lang="en-US" altLang="zh-CN" sz="2600" dirty="0" smtClean="0"/>
              <a:t>B</a:t>
            </a:r>
            <a:endParaRPr kumimoji="1" lang="en-US" altLang="zh-CN" sz="2600" dirty="0"/>
          </a:p>
          <a:p>
            <a:endParaRPr kumimoji="1" lang="en-US" altLang="zh-CN" sz="2600" dirty="0"/>
          </a:p>
          <a:p>
            <a:endParaRPr kumimoji="1" lang="en-US" altLang="zh-CN" sz="2400" dirty="0"/>
          </a:p>
        </p:txBody>
      </p:sp>
      <p:pic>
        <p:nvPicPr>
          <p:cNvPr id="10" name="图片 9" descr="30322348983_91e3e57321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4" y="1473910"/>
            <a:ext cx="5226638" cy="3919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24517" y="5440929"/>
            <a:ext cx="5661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00FF"/>
                </a:solidFill>
              </a:rPr>
              <a:t>“</a:t>
            </a:r>
            <a:r>
              <a:rPr kumimoji="1" lang="en-US" altLang="zh-CN" sz="2200" dirty="0">
                <a:solidFill>
                  <a:srgbClr val="0000FF"/>
                </a:solidFill>
              </a:rPr>
              <a:t>M</a:t>
            </a:r>
            <a:r>
              <a:rPr kumimoji="1" lang="en-US" altLang="zh-CN" sz="2200" dirty="0" smtClean="0">
                <a:solidFill>
                  <a:srgbClr val="0000FF"/>
                </a:solidFill>
              </a:rPr>
              <a:t>onsters” are happy</a:t>
            </a:r>
            <a:br>
              <a:rPr kumimoji="1" lang="en-US" altLang="zh-CN" sz="2200" dirty="0" smtClean="0">
                <a:solidFill>
                  <a:srgbClr val="0000FF"/>
                </a:solidFill>
              </a:rPr>
            </a:br>
            <a:r>
              <a:rPr kumimoji="1" lang="en-US" altLang="zh-CN" sz="2200" dirty="0" smtClean="0">
                <a:solidFill>
                  <a:srgbClr val="0000FF"/>
                </a:solidFill>
              </a:rPr>
              <a:t>						– CMS HI group</a:t>
            </a:r>
          </a:p>
        </p:txBody>
      </p:sp>
    </p:spTree>
    <p:extLst>
      <p:ext uri="{BB962C8B-B14F-4D97-AF65-F5344CB8AC3E}">
        <p14:creationId xmlns:p14="http://schemas.microsoft.com/office/powerpoint/2010/main" val="42855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reconstruction in </a:t>
            </a:r>
            <a:r>
              <a:rPr lang="en-US" altLang="zh-CN" sz="4000" dirty="0" err="1" smtClean="0"/>
              <a:t>pPb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4065835" y="1621139"/>
            <a:ext cx="4743803" cy="4412659"/>
            <a:chOff x="0" y="0"/>
            <a:chExt cx="5982286" cy="5567434"/>
          </a:xfrm>
        </p:grpSpPr>
        <p:pic>
          <p:nvPicPr>
            <p:cNvPr id="10" name="图片 9" descr="mass_vn_fi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401"/>
            <a:stretch/>
          </p:blipFill>
          <p:spPr>
            <a:xfrm>
              <a:off x="0" y="4771972"/>
              <a:ext cx="5982286" cy="795462"/>
            </a:xfrm>
            <a:prstGeom prst="rect">
              <a:avLst/>
            </a:prstGeom>
          </p:spPr>
        </p:pic>
        <p:pic>
          <p:nvPicPr>
            <p:cNvPr id="11" name="图片 10" descr="mass_vn_fit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38"/>
            <a:stretch/>
          </p:blipFill>
          <p:spPr>
            <a:xfrm>
              <a:off x="0" y="0"/>
              <a:ext cx="5982286" cy="4818604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767856" y="2331666"/>
            <a:ext cx="329797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2016 </a:t>
            </a:r>
            <a:r>
              <a:rPr kumimoji="1" lang="en-US" altLang="zh-CN" sz="2600" dirty="0" err="1" smtClean="0"/>
              <a:t>pPb</a:t>
            </a:r>
            <a:r>
              <a:rPr kumimoji="1" lang="en-US" altLang="zh-CN" sz="2600" dirty="0" smtClean="0"/>
              <a:t> 8.16 </a:t>
            </a:r>
            <a:r>
              <a:rPr kumimoji="1" lang="en-US" altLang="zh-CN" sz="2600" dirty="0" err="1" smtClean="0"/>
              <a:t>TeV</a:t>
            </a:r>
            <a:endParaRPr kumimoji="1" lang="en-US" altLang="zh-CN" sz="2600" dirty="0" smtClean="0"/>
          </a:p>
          <a:p>
            <a:endParaRPr kumimoji="1" lang="en-US" altLang="zh-CN" sz="2600" dirty="0" smtClean="0"/>
          </a:p>
          <a:p>
            <a:r>
              <a:rPr kumimoji="1" lang="en-US" altLang="zh-CN" sz="2600" dirty="0" err="1" smtClean="0"/>
              <a:t>HighMultiplicity</a:t>
            </a:r>
            <a:r>
              <a:rPr kumimoji="1" lang="en-US" altLang="zh-CN" sz="2600" dirty="0" smtClean="0"/>
              <a:t> </a:t>
            </a:r>
          </a:p>
          <a:p>
            <a:r>
              <a:rPr kumimoji="1" lang="en-US" altLang="zh-CN" sz="2600" dirty="0" smtClean="0"/>
              <a:t>(</a:t>
            </a:r>
            <a:r>
              <a:rPr kumimoji="1" lang="en-US" altLang="zh-CN" sz="2600" dirty="0" err="1" smtClean="0"/>
              <a:t>Ntrk</a:t>
            </a:r>
            <a:r>
              <a:rPr kumimoji="1" lang="en-US" altLang="zh-CN" sz="2600" dirty="0" smtClean="0"/>
              <a:t> &gt; 185):  550 M</a:t>
            </a:r>
          </a:p>
          <a:p>
            <a:endParaRPr kumimoji="1" lang="en-US" altLang="zh-CN" sz="2600" dirty="0"/>
          </a:p>
          <a:p>
            <a:r>
              <a:rPr kumimoji="1" lang="en-US" altLang="zh-CN" sz="2600" dirty="0" err="1"/>
              <a:t>MinimumBias</a:t>
            </a:r>
            <a:r>
              <a:rPr kumimoji="1" lang="en-US" altLang="zh-CN" sz="2600" dirty="0"/>
              <a:t>: 7 </a:t>
            </a:r>
            <a:r>
              <a:rPr kumimoji="1" lang="en-US" altLang="zh-CN" sz="2600" dirty="0" smtClean="0"/>
              <a:t>B</a:t>
            </a:r>
            <a:endParaRPr kumimoji="1" lang="en-US" altLang="zh-CN" sz="2600" dirty="0"/>
          </a:p>
          <a:p>
            <a:endParaRPr kumimoji="1" lang="en-US" altLang="zh-CN" sz="2600" dirty="0"/>
          </a:p>
          <a:p>
            <a:endParaRPr kumimoji="1" lang="en-US" altLang="zh-CN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737974" y="861987"/>
            <a:ext cx="8550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/>
              <a:t>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-&gt; Kπ (BR = 3.88+0.05%); </a:t>
            </a:r>
            <a:r>
              <a:rPr kumimoji="1" lang="en-US" altLang="zh-CN" sz="2600" b="1" dirty="0" smtClean="0"/>
              <a:t>large amount of data needed!!</a:t>
            </a:r>
          </a:p>
        </p:txBody>
      </p:sp>
    </p:spTree>
    <p:extLst>
      <p:ext uri="{BB962C8B-B14F-4D97-AF65-F5344CB8AC3E}">
        <p14:creationId xmlns:p14="http://schemas.microsoft.com/office/powerpoint/2010/main" val="28736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Screen Shot 2018-03-15 at 21.09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58" y="1558383"/>
            <a:ext cx="5629588" cy="261950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Non-prompt 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fraction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12" name="图片 11" descr="D0DCACarto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7" r="29108"/>
          <a:stretch/>
        </p:blipFill>
        <p:spPr>
          <a:xfrm>
            <a:off x="1785758" y="3445774"/>
            <a:ext cx="4302951" cy="54410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5770" y="886853"/>
            <a:ext cx="813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D</a:t>
            </a:r>
            <a:r>
              <a:rPr kumimoji="1" lang="en-US" altLang="zh-CN" sz="3200" baseline="30000" dirty="0" smtClean="0"/>
              <a:t>0</a:t>
            </a:r>
            <a:r>
              <a:rPr kumimoji="1" lang="en-US" altLang="zh-CN" sz="3200" dirty="0" smtClean="0"/>
              <a:t> DCA distinguish prompt and non-prompt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3508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Non-prompt 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fraction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14" name="图片 13" descr="MC_DCA_prompt_nonprompt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513" y="1408503"/>
            <a:ext cx="3983001" cy="42291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5770" y="886853"/>
            <a:ext cx="813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D</a:t>
            </a:r>
            <a:r>
              <a:rPr kumimoji="1" lang="en-US" altLang="zh-CN" sz="3200" baseline="30000" dirty="0" smtClean="0"/>
              <a:t>0</a:t>
            </a:r>
            <a:r>
              <a:rPr kumimoji="1" lang="en-US" altLang="zh-CN" sz="3200" dirty="0" smtClean="0"/>
              <a:t> DCA distinguish prompt and non-prompt</a:t>
            </a:r>
            <a:endParaRPr kumimoji="1" lang="zh-CN" altLang="en-US" sz="3000" dirty="0"/>
          </a:p>
        </p:txBody>
      </p:sp>
      <p:pic>
        <p:nvPicPr>
          <p:cNvPr id="5" name="图片 4" descr="Screen Shot 2018-03-15 at 21.09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" y="2345879"/>
            <a:ext cx="4767442" cy="22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Non-prompt 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fraction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3E28-BACE-5942-8A58-16A35B7ACF75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14" name="图片 13" descr="MC_DCA_prompt_nonprompt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513" y="1408503"/>
            <a:ext cx="3983001" cy="42291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75770" y="886853"/>
            <a:ext cx="81337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D</a:t>
            </a:r>
            <a:r>
              <a:rPr kumimoji="1" lang="en-US" altLang="zh-CN" sz="3200" baseline="30000" dirty="0" smtClean="0"/>
              <a:t>0</a:t>
            </a:r>
            <a:r>
              <a:rPr kumimoji="1" lang="en-US" altLang="zh-CN" sz="3200" dirty="0" smtClean="0"/>
              <a:t> DCA distinguish prompt and non-prompt</a:t>
            </a:r>
            <a:endParaRPr kumimoji="1" lang="zh-CN" altLang="en-US" sz="3000" dirty="0"/>
          </a:p>
        </p:txBody>
      </p:sp>
      <p:pic>
        <p:nvPicPr>
          <p:cNvPr id="10" name="图片 9" descr="largeDCA_promptfit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462" y="1408853"/>
            <a:ext cx="3971662" cy="42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correlation with charged hadron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1649-E150-F141-A09A-9E94E8F19B80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13" name="图片 12" descr="2D_highN_d0_comb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5921" y="1362941"/>
            <a:ext cx="4004146" cy="4196582"/>
          </a:xfrm>
          <a:prstGeom prst="rect">
            <a:avLst/>
          </a:prstGeom>
        </p:spPr>
      </p:pic>
      <p:pic>
        <p:nvPicPr>
          <p:cNvPr id="14" name="图片 13" descr="2D_lowN_d0_comb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095" y="1362940"/>
            <a:ext cx="4004145" cy="41965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0979" y="5418268"/>
            <a:ext cx="3743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|</a:t>
            </a:r>
            <a:r>
              <a:rPr kumimoji="1" lang="en-US" altLang="zh-CN" sz="3000" dirty="0" err="1" smtClean="0"/>
              <a:t>M</a:t>
            </a:r>
            <a:r>
              <a:rPr kumimoji="1" lang="en-US" altLang="zh-CN" sz="3000" baseline="-25000" dirty="0" err="1" smtClean="0"/>
              <a:t>inv</a:t>
            </a:r>
            <a:r>
              <a:rPr kumimoji="1" lang="en-US" altLang="zh-CN" sz="3000" dirty="0" smtClean="0"/>
              <a:t>- M</a:t>
            </a:r>
            <a:r>
              <a:rPr kumimoji="1" lang="en-US" altLang="zh-CN" sz="3000" baseline="-25000" dirty="0" smtClean="0"/>
              <a:t>D0</a:t>
            </a:r>
            <a:r>
              <a:rPr kumimoji="1" lang="en-US" altLang="zh-CN" sz="3000" dirty="0" smtClean="0"/>
              <a:t>| &lt; 0.4 </a:t>
            </a:r>
            <a:r>
              <a:rPr kumimoji="1" lang="en-US" altLang="zh-CN" sz="3000" dirty="0" err="1" smtClean="0"/>
              <a:t>GeV</a:t>
            </a:r>
            <a:endParaRPr kumimoji="1" lang="zh-CN" altLang="en-US" sz="3000" dirty="0"/>
          </a:p>
        </p:txBody>
      </p:sp>
      <p:sp>
        <p:nvSpPr>
          <p:cNvPr id="10" name="文本框 9"/>
          <p:cNvSpPr txBox="1"/>
          <p:nvPr/>
        </p:nvSpPr>
        <p:spPr>
          <a:xfrm>
            <a:off x="273867" y="925647"/>
            <a:ext cx="294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err="1" smtClean="0"/>
              <a:t>N</a:t>
            </a:r>
            <a:r>
              <a:rPr kumimoji="1" lang="en-US" altLang="zh-CN" sz="3000" baseline="-25000" dirty="0" err="1" smtClean="0"/>
              <a:t>trk</a:t>
            </a:r>
            <a:r>
              <a:rPr kumimoji="1" lang="en-US" altLang="zh-CN" sz="3000" baseline="30000" dirty="0" err="1" smtClean="0"/>
              <a:t>offline</a:t>
            </a:r>
            <a:r>
              <a:rPr kumimoji="1" lang="en-US" altLang="zh-CN" sz="3000" dirty="0" smtClean="0"/>
              <a:t> &lt; 35</a:t>
            </a:r>
            <a:endParaRPr kumimoji="1" lang="zh-CN" altLang="en-US" sz="3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840709" y="925647"/>
            <a:ext cx="3627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 smtClean="0"/>
              <a:t>185 &lt; </a:t>
            </a:r>
            <a:r>
              <a:rPr kumimoji="1" lang="en-US" altLang="zh-CN" sz="3000" dirty="0" err="1" smtClean="0"/>
              <a:t>N</a:t>
            </a:r>
            <a:r>
              <a:rPr kumimoji="1" lang="en-US" altLang="zh-CN" sz="3000" baseline="-25000" dirty="0" err="1" smtClean="0"/>
              <a:t>trk</a:t>
            </a:r>
            <a:r>
              <a:rPr kumimoji="1" lang="en-US" altLang="zh-CN" sz="3000" baseline="30000" dirty="0" err="1" smtClean="0"/>
              <a:t>offline</a:t>
            </a:r>
            <a:r>
              <a:rPr kumimoji="1" lang="en-US" altLang="zh-CN" sz="3000" dirty="0" smtClean="0"/>
              <a:t> &lt; 250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755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0_mass_vnfit_combine_pt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1"/>
          <a:stretch/>
        </p:blipFill>
        <p:spPr>
          <a:xfrm rot="5400000">
            <a:off x="4626414" y="1083440"/>
            <a:ext cx="4243382" cy="4541438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signal v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 extraction</a:t>
            </a:r>
            <a:endParaRPr kumimoji="1" lang="zh-CN" altLang="en-US" sz="4000" baseline="-25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059A-3C59-C647-98A9-EB588AF9039E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10" name="图片 9" descr="Screen Shot 2017-11-07 at 16.5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0" y="5475850"/>
            <a:ext cx="7438435" cy="792113"/>
          </a:xfrm>
          <a:prstGeom prst="rect">
            <a:avLst/>
          </a:prstGeom>
        </p:spPr>
      </p:pic>
      <p:pic>
        <p:nvPicPr>
          <p:cNvPr id="5" name="图片 4" descr="Screen Shot 2018-01-26 at 16.05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38" y="2843458"/>
            <a:ext cx="459142" cy="577207"/>
          </a:xfrm>
          <a:prstGeom prst="rect">
            <a:avLst/>
          </a:prstGeom>
        </p:spPr>
      </p:pic>
      <p:pic>
        <p:nvPicPr>
          <p:cNvPr id="13" name="图片 12" descr="Screen Shot 2018-01-26 at 16.06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7" y="5019888"/>
            <a:ext cx="1502162" cy="3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D</a:t>
            </a:r>
            <a:r>
              <a:rPr lang="en-US" altLang="zh-CN" sz="4000" baseline="30000" dirty="0" smtClean="0"/>
              <a:t>0</a:t>
            </a:r>
            <a:r>
              <a:rPr lang="en-US" altLang="zh-CN" sz="4000" dirty="0" smtClean="0"/>
              <a:t> signal v</a:t>
            </a:r>
            <a:r>
              <a:rPr lang="en-US" altLang="zh-CN" sz="4000" baseline="-25000" dirty="0" smtClean="0"/>
              <a:t>2</a:t>
            </a:r>
            <a:r>
              <a:rPr lang="en-US" altLang="zh-CN" sz="4000" dirty="0" smtClean="0"/>
              <a:t> extraction</a:t>
            </a:r>
            <a:endParaRPr kumimoji="1" lang="zh-CN" altLang="en-US" sz="4000" baseline="-25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059A-3C59-C647-98A9-EB588AF9039E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10" name="图片 9" descr="Screen Shot 2017-11-07 at 16.5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0" y="5475850"/>
            <a:ext cx="7438435" cy="792113"/>
          </a:xfrm>
          <a:prstGeom prst="rect">
            <a:avLst/>
          </a:prstGeom>
        </p:spPr>
      </p:pic>
      <p:pic>
        <p:nvPicPr>
          <p:cNvPr id="12" name="图片 11" descr="D0_mass_vnfit_combine_pt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3886" y="-1161419"/>
            <a:ext cx="4231053" cy="9018825"/>
          </a:xfrm>
          <a:prstGeom prst="rect">
            <a:avLst/>
          </a:prstGeom>
        </p:spPr>
      </p:pic>
      <p:pic>
        <p:nvPicPr>
          <p:cNvPr id="5" name="图片 4" descr="Screen Shot 2018-01-26 at 16.05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38" y="2843458"/>
            <a:ext cx="459142" cy="577207"/>
          </a:xfrm>
          <a:prstGeom prst="rect">
            <a:avLst/>
          </a:prstGeom>
        </p:spPr>
      </p:pic>
      <p:pic>
        <p:nvPicPr>
          <p:cNvPr id="6" name="图片 5" descr="Screen Shot 2018-01-26 at 16.06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10" y="5019888"/>
            <a:ext cx="1502162" cy="394317"/>
          </a:xfrm>
          <a:prstGeom prst="rect">
            <a:avLst/>
          </a:prstGeom>
        </p:spPr>
      </p:pic>
      <p:pic>
        <p:nvPicPr>
          <p:cNvPr id="13" name="图片 12" descr="Screen Shot 2018-01-26 at 16.06.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7" y="5019888"/>
            <a:ext cx="1502162" cy="3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Omnipresent “Ridge”</a:t>
            </a:r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165-AA39-604D-8526-A22738EF5635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4E32-FB86-364D-A168-C7C718AB068C}" type="slidenum">
              <a:rPr lang="en-US" smtClean="0"/>
              <a:t>5</a:t>
            </a:fld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26670" y="2232017"/>
            <a:ext cx="258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Add something here to demonstrate the expansion, probably from Wei’s talk</a:t>
            </a:r>
            <a:endParaRPr kumimoji="1" lang="zh-CN" altLang="en-US" dirty="0"/>
          </a:p>
        </p:txBody>
      </p:sp>
      <p:grpSp>
        <p:nvGrpSpPr>
          <p:cNvPr id="13" name="组 12"/>
          <p:cNvGrpSpPr/>
          <p:nvPr/>
        </p:nvGrpSpPr>
        <p:grpSpPr>
          <a:xfrm>
            <a:off x="239107" y="1334305"/>
            <a:ext cx="8686800" cy="2820063"/>
            <a:chOff x="306170" y="922485"/>
            <a:chExt cx="8686800" cy="28200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170" y="922485"/>
              <a:ext cx="8686800" cy="2820063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8260881" y="2290728"/>
              <a:ext cx="691716" cy="453609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405672" y="4306768"/>
            <a:ext cx="1651451" cy="307777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/>
              <a:t>PLB 724 (2013) 213</a:t>
            </a:r>
            <a:endParaRPr kumimoji="1"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72408" y="4306768"/>
            <a:ext cx="1666202" cy="307777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/>
              <a:t>JHEP 09 (2010) 091</a:t>
            </a:r>
            <a:endParaRPr kumimoji="1"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356796" y="4306768"/>
            <a:ext cx="1651451" cy="307777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1400" dirty="0"/>
              <a:t>PLB 724 (2013) 213</a:t>
            </a:r>
            <a:endParaRPr kumimoji="1" lang="zh-CN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402254" y="5222402"/>
            <a:ext cx="85749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0000FF"/>
                </a:solidFill>
              </a:rPr>
              <a:t>What is the origin of the long range 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“Ridge” </a:t>
            </a:r>
            <a:r>
              <a:rPr lang="en-US" altLang="zh-CN" sz="2600" b="1" dirty="0">
                <a:solidFill>
                  <a:srgbClr val="0000FF"/>
                </a:solidFill>
              </a:rPr>
              <a:t>in small system</a:t>
            </a:r>
            <a:r>
              <a:rPr lang="en-US" altLang="zh-CN" sz="2600" b="1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r>
              <a:rPr lang="en-US" altLang="zh-CN" sz="2600" b="1" dirty="0" smtClean="0">
                <a:solidFill>
                  <a:srgbClr val="FF0000"/>
                </a:solidFill>
              </a:rPr>
              <a:t>A small droplet of QGP? Other QCD effect (CGC)?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/>
          <a:srcRect l="66670"/>
          <a:stretch/>
        </p:blipFill>
        <p:spPr>
          <a:xfrm>
            <a:off x="6016886" y="1334305"/>
            <a:ext cx="2895337" cy="2820063"/>
          </a:xfrm>
          <a:prstGeom prst="rect">
            <a:avLst/>
          </a:prstGeom>
        </p:spPr>
      </p:pic>
      <p:sp>
        <p:nvSpPr>
          <p:cNvPr id="23" name="Left-Right Arrow 63"/>
          <p:cNvSpPr/>
          <p:nvPr/>
        </p:nvSpPr>
        <p:spPr>
          <a:xfrm rot="19817914">
            <a:off x="7368167" y="3042123"/>
            <a:ext cx="1415894" cy="365760"/>
          </a:xfrm>
          <a:prstGeom prst="leftRightArrow">
            <a:avLst/>
          </a:prstGeom>
          <a:gradFill>
            <a:gsLst>
              <a:gs pos="95000">
                <a:schemeClr val="accent6">
                  <a:tint val="50000"/>
                  <a:satMod val="300000"/>
                  <a:alpha val="70000"/>
                </a:schemeClr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24" name="Left-Right Arrow 63"/>
          <p:cNvSpPr/>
          <p:nvPr/>
        </p:nvSpPr>
        <p:spPr>
          <a:xfrm rot="19817914">
            <a:off x="4492880" y="3087960"/>
            <a:ext cx="1415894" cy="365760"/>
          </a:xfrm>
          <a:prstGeom prst="leftRightArrow">
            <a:avLst/>
          </a:prstGeom>
          <a:gradFill>
            <a:gsLst>
              <a:gs pos="95000">
                <a:schemeClr val="accent6">
                  <a:tint val="50000"/>
                  <a:satMod val="300000"/>
                  <a:alpha val="70000"/>
                </a:schemeClr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25" name="Left-Right Arrow 63"/>
          <p:cNvSpPr/>
          <p:nvPr/>
        </p:nvSpPr>
        <p:spPr>
          <a:xfrm rot="19817914">
            <a:off x="1579105" y="3240360"/>
            <a:ext cx="1415894" cy="365760"/>
          </a:xfrm>
          <a:prstGeom prst="leftRightArrow">
            <a:avLst/>
          </a:prstGeom>
          <a:gradFill>
            <a:gsLst>
              <a:gs pos="95000">
                <a:schemeClr val="accent6">
                  <a:tint val="50000"/>
                  <a:satMod val="300000"/>
                  <a:alpha val="70000"/>
                </a:schemeClr>
              </a:gs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26" name="TextBox 61"/>
          <p:cNvSpPr txBox="1"/>
          <p:nvPr/>
        </p:nvSpPr>
        <p:spPr>
          <a:xfrm>
            <a:off x="7620041" y="2189335"/>
            <a:ext cx="1278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baseline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“Ridge”</a:t>
            </a:r>
            <a:endParaRPr lang="en-US" sz="3000" i="1" baseline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TextBox 61"/>
          <p:cNvSpPr txBox="1"/>
          <p:nvPr/>
        </p:nvSpPr>
        <p:spPr>
          <a:xfrm>
            <a:off x="4765736" y="2239113"/>
            <a:ext cx="1278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baseline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“Ridge”</a:t>
            </a:r>
            <a:endParaRPr lang="en-US" sz="3000" i="1" baseline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TextBox 61"/>
          <p:cNvSpPr txBox="1"/>
          <p:nvPr/>
        </p:nvSpPr>
        <p:spPr>
          <a:xfrm>
            <a:off x="1823232" y="2221429"/>
            <a:ext cx="1278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baseline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“Ridge”</a:t>
            </a:r>
            <a:endParaRPr lang="en-US" sz="3000" i="1" baseline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2651" y="1347133"/>
            <a:ext cx="1051994" cy="256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477908" y="1347133"/>
            <a:ext cx="844174" cy="261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47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2vspt_NCQ_deta1p05_sub_noD_noOmega_noCascad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4" r="48913"/>
          <a:stretch/>
        </p:blipFill>
        <p:spPr>
          <a:xfrm rot="5400000">
            <a:off x="2459304" y="136225"/>
            <a:ext cx="4053855" cy="54742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Strange and charm hadron v</a:t>
            </a:r>
            <a:r>
              <a:rPr lang="en-US" altLang="zh-CN" sz="4000" baseline="-25000" dirty="0" smtClean="0"/>
              <a:t>2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DCD8-B4F6-E042-A242-E38B4780E554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7199" y="4973681"/>
            <a:ext cx="83821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000000"/>
                </a:solidFill>
              </a:rPr>
              <a:t>Mass ordering at low </a:t>
            </a:r>
            <a:r>
              <a:rPr kumimoji="1" lang="en-US" altLang="zh-CN" sz="2800" dirty="0" err="1" smtClean="0">
                <a:solidFill>
                  <a:srgbClr val="000000"/>
                </a:solidFill>
              </a:rPr>
              <a:t>p</a:t>
            </a:r>
            <a:r>
              <a:rPr kumimoji="1" lang="en-US" altLang="zh-CN" sz="2800" baseline="-25000" dirty="0" err="1" smtClean="0">
                <a:solidFill>
                  <a:srgbClr val="000000"/>
                </a:solidFill>
              </a:rPr>
              <a:t>T</a:t>
            </a:r>
            <a:endParaRPr kumimoji="1" lang="en-US" altLang="zh-CN" sz="2800" dirty="0" smtClean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8472" y="107878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892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2vspt_NCQ_deta1p05_sub_noD_noOmega_noCascad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r="48763"/>
          <a:stretch/>
        </p:blipFill>
        <p:spPr>
          <a:xfrm rot="5400000">
            <a:off x="2475095" y="120442"/>
            <a:ext cx="4060152" cy="5512109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Strange and charm hadron v</a:t>
            </a:r>
            <a:r>
              <a:rPr lang="en-US" altLang="zh-CN" sz="4000" baseline="-25000" dirty="0" smtClean="0"/>
              <a:t>2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DCD8-B4F6-E042-A242-E38B4780E554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7199" y="4973681"/>
            <a:ext cx="83821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000000"/>
                </a:solidFill>
              </a:rPr>
              <a:t>Mass ordering at low </a:t>
            </a:r>
            <a:r>
              <a:rPr kumimoji="1" lang="en-US" altLang="zh-CN" sz="2800" dirty="0" err="1" smtClean="0">
                <a:solidFill>
                  <a:srgbClr val="000000"/>
                </a:solidFill>
              </a:rPr>
              <a:t>p</a:t>
            </a:r>
            <a:r>
              <a:rPr kumimoji="1" lang="en-US" altLang="zh-CN" sz="2800" baseline="-25000" dirty="0" err="1" smtClean="0">
                <a:solidFill>
                  <a:srgbClr val="000000"/>
                </a:solidFill>
              </a:rPr>
              <a:t>T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, hold for multi-strange hadrons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8472" y="107878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169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Strange and charm hadron v</a:t>
            </a:r>
            <a:r>
              <a:rPr lang="en-US" altLang="zh-CN" sz="4000" baseline="-25000" dirty="0"/>
              <a:t>2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F942-5337-674A-BBF5-435192BCC390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5" name="图片 4" descr="v2vspt_NCQ_deta1p05_su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6" r="48812"/>
          <a:stretch/>
        </p:blipFill>
        <p:spPr>
          <a:xfrm rot="5400000">
            <a:off x="2510119" y="85412"/>
            <a:ext cx="4081490" cy="560349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1541" y="4928317"/>
            <a:ext cx="8382107" cy="175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>
                <a:solidFill>
                  <a:srgbClr val="000000"/>
                </a:solidFill>
              </a:rPr>
              <a:t>Significant v</a:t>
            </a:r>
            <a:r>
              <a:rPr kumimoji="1"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signal, follow </a:t>
            </a:r>
            <a:r>
              <a:rPr kumimoji="1" lang="en-US" altLang="zh-CN" sz="2800" dirty="0">
                <a:solidFill>
                  <a:srgbClr val="000000"/>
                </a:solidFill>
              </a:rPr>
              <a:t>m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ass ordering at low </a:t>
            </a:r>
            <a:r>
              <a:rPr kumimoji="1" lang="en-US" altLang="zh-CN" sz="2800" dirty="0" err="1" smtClean="0">
                <a:solidFill>
                  <a:srgbClr val="000000"/>
                </a:solidFill>
              </a:rPr>
              <a:t>p</a:t>
            </a:r>
            <a:r>
              <a:rPr kumimoji="1" lang="en-US" altLang="zh-CN" sz="2800" baseline="-25000" dirty="0" err="1" smtClean="0">
                <a:solidFill>
                  <a:srgbClr val="000000"/>
                </a:solidFill>
              </a:rPr>
              <a:t>T</a:t>
            </a:r>
            <a:endParaRPr kumimoji="1" lang="en-US" altLang="zh-CN" sz="2800" baseline="-250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dirty="0" smtClean="0">
                <a:solidFill>
                  <a:srgbClr val="000000"/>
                </a:solidFill>
              </a:rPr>
              <a:t>D</a:t>
            </a:r>
            <a:r>
              <a:rPr kumimoji="1" lang="en-US" altLang="zh-CN" sz="2800" baseline="30000" dirty="0" smtClean="0">
                <a:solidFill>
                  <a:srgbClr val="000000"/>
                </a:solidFill>
              </a:rPr>
              <a:t>0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share the common velocity field</a:t>
            </a:r>
          </a:p>
          <a:p>
            <a:pPr>
              <a:lnSpc>
                <a:spcPct val="130000"/>
              </a:lnSpc>
            </a:pPr>
            <a:endParaRPr kumimoji="1"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38472" y="107878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439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880" y="5099721"/>
            <a:ext cx="86487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Flowing medium at some stage consists of constituent quarks</a:t>
            </a:r>
          </a:p>
        </p:txBody>
      </p:sp>
      <p:pic>
        <p:nvPicPr>
          <p:cNvPr id="5" name="图片 4" descr="Screen Shot 2018-03-13 at 11.03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/>
          <a:stretch/>
        </p:blipFill>
        <p:spPr>
          <a:xfrm>
            <a:off x="1624937" y="1305835"/>
            <a:ext cx="5779853" cy="35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2vspt_NCQ_deta1p05_sub_noD_noOmeg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8" t="50904"/>
          <a:stretch/>
        </p:blipFill>
        <p:spPr>
          <a:xfrm rot="5400000">
            <a:off x="660071" y="592397"/>
            <a:ext cx="3195557" cy="4499333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7500" y="4600761"/>
            <a:ext cx="86487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NCQ scaling holds for strange hadrons.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65" y="845071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275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2vspt_NCQ_deta1p05_sub_no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8" t="51232"/>
          <a:stretch/>
        </p:blipFill>
        <p:spPr>
          <a:xfrm rot="5400000">
            <a:off x="644629" y="609791"/>
            <a:ext cx="3193601" cy="4466491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4100" y="4600761"/>
            <a:ext cx="88265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NCQ scaling holds for strange hadrons. Except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Ω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 How about </a:t>
            </a:r>
            <a:r>
              <a:rPr kumimoji="1" lang="en-US" altLang="zh-CN" sz="2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65" y="845071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752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2vspt_NCQ_deta1p05_su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41895" y="578175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4100" y="4600761"/>
            <a:ext cx="8826500" cy="111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NCQ scaling holds for strange hadrons. Except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Ω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 How about </a:t>
            </a:r>
            <a:r>
              <a:rPr kumimoji="1" lang="en-US" altLang="zh-CN" sz="2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dirty="0">
                <a:solidFill>
                  <a:srgbClr val="000000"/>
                </a:solidFill>
              </a:rPr>
              <a:t>D</a:t>
            </a:r>
            <a:r>
              <a:rPr kumimoji="1" lang="en-US" altLang="zh-CN" sz="2600" baseline="30000" dirty="0">
                <a:solidFill>
                  <a:srgbClr val="000000"/>
                </a:solidFill>
              </a:rPr>
              <a:t>0</a:t>
            </a:r>
            <a:r>
              <a:rPr kumimoji="1" lang="en-US" altLang="zh-CN" sz="2600" dirty="0">
                <a:solidFill>
                  <a:srgbClr val="000000"/>
                </a:solidFill>
              </a:rPr>
              <a:t> results significantly 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lower</a:t>
            </a:r>
            <a:endParaRPr kumimoji="1" lang="en-US" altLang="zh-CN" sz="2600" dirty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065" y="845071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327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v2vspt_NCQ_deta1p05_su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41895" y="578175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" name="图片 6" descr="v2vspt_NCQ_deta1p05_su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r="359" b="49643"/>
          <a:stretch/>
        </p:blipFill>
        <p:spPr>
          <a:xfrm rot="5400000">
            <a:off x="5207619" y="514282"/>
            <a:ext cx="3203478" cy="4618049"/>
          </a:xfrm>
          <a:prstGeom prst="rect">
            <a:avLst/>
          </a:prstGeom>
        </p:spPr>
      </p:pic>
      <p:pic>
        <p:nvPicPr>
          <p:cNvPr id="11" name="图片 10" descr="Screen Shot 2018-01-27 at 13.54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43" y="1251722"/>
            <a:ext cx="1021383" cy="25300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4100" y="4600761"/>
            <a:ext cx="8826500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NCQ scaling holds for strange hadrons. Except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Ω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 How about </a:t>
            </a:r>
            <a:r>
              <a:rPr kumimoji="1" lang="en-US" altLang="zh-CN" sz="2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dirty="0">
                <a:solidFill>
                  <a:srgbClr val="000000"/>
                </a:solidFill>
              </a:rPr>
              <a:t>D</a:t>
            </a:r>
            <a:r>
              <a:rPr kumimoji="1" lang="en-US" altLang="zh-CN" sz="2600" baseline="30000" dirty="0">
                <a:solidFill>
                  <a:srgbClr val="000000"/>
                </a:solidFill>
              </a:rPr>
              <a:t>0</a:t>
            </a:r>
            <a:r>
              <a:rPr kumimoji="1" lang="en-US" altLang="zh-CN" sz="2600" dirty="0">
                <a:solidFill>
                  <a:srgbClr val="000000"/>
                </a:solidFill>
              </a:rPr>
              <a:t> results significantly lower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dirty="0">
                <a:solidFill>
                  <a:srgbClr val="000000"/>
                </a:solidFill>
              </a:rPr>
              <a:t>Different than observation in </a:t>
            </a:r>
            <a:r>
              <a:rPr kumimoji="1" lang="en-US" altLang="zh-CN" sz="2600" dirty="0" err="1">
                <a:solidFill>
                  <a:srgbClr val="000000"/>
                </a:solidFill>
              </a:rPr>
              <a:t>PbPb</a:t>
            </a:r>
            <a:r>
              <a:rPr kumimoji="1" lang="en-US" altLang="zh-CN" sz="2600" dirty="0">
                <a:solidFill>
                  <a:srgbClr val="000000"/>
                </a:solidFill>
              </a:rPr>
              <a:t> </a:t>
            </a:r>
            <a:endParaRPr kumimoji="1" lang="en-US" altLang="zh-CN" sz="2600" dirty="0" smtClean="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70658" y="2018459"/>
            <a:ext cx="1326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err="1" smtClean="0"/>
              <a:t>PbPb</a:t>
            </a:r>
            <a:endParaRPr kumimoji="1" lang="zh-CN" altLang="en-US" sz="26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3592893" y="2018459"/>
            <a:ext cx="1326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err="1"/>
              <a:t>p</a:t>
            </a:r>
            <a:r>
              <a:rPr kumimoji="1" lang="en-US" altLang="zh-CN" sz="2600" b="1" dirty="0" err="1" smtClean="0"/>
              <a:t>Pb</a:t>
            </a:r>
            <a:endParaRPr kumimoji="1" lang="zh-CN" altLang="en-US" sz="26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8065" y="845071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500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Number of constituent quark scaling</a:t>
            </a:r>
            <a:endParaRPr kumimoji="1" lang="zh-CN" altLang="en-US" sz="4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E6C8-DEE0-9F4A-A584-D6BBB23149EF}" type="datetime1">
              <a:rPr lang="en-US" altLang="zh-CN" smtClean="0"/>
              <a:t>3/20/18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  <p:pic>
        <p:nvPicPr>
          <p:cNvPr id="7" name="图片 6" descr="v2vspt_NCQ_deta1p05_su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r="359" b="49643"/>
          <a:stretch/>
        </p:blipFill>
        <p:spPr>
          <a:xfrm rot="5400000">
            <a:off x="5207619" y="514282"/>
            <a:ext cx="3203478" cy="4618049"/>
          </a:xfrm>
          <a:prstGeom prst="rect">
            <a:avLst/>
          </a:prstGeom>
        </p:spPr>
      </p:pic>
      <p:pic>
        <p:nvPicPr>
          <p:cNvPr id="11" name="图片 10" descr="Screen Shot 2018-01-27 at 13.5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43" y="1251722"/>
            <a:ext cx="1021383" cy="2530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7500" y="4203102"/>
            <a:ext cx="8648700" cy="215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FF"/>
                </a:solidFill>
              </a:rPr>
              <a:t>In hydro-QGP picture:</a:t>
            </a:r>
          </a:p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Charm quark shows less collectivity in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pPb</a:t>
            </a:r>
            <a:endParaRPr kumimoji="1" lang="en-US" altLang="zh-CN" sz="26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Due to small system size and different mean free path?</a:t>
            </a:r>
            <a:endParaRPr kumimoji="1" lang="en-US" altLang="zh-CN" sz="26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600" dirty="0" smtClean="0">
                <a:solidFill>
                  <a:srgbClr val="0000FF"/>
                </a:solidFill>
              </a:rPr>
              <a:t>Look forward to see interpretation in CGC picture</a:t>
            </a:r>
          </a:p>
        </p:txBody>
      </p:sp>
      <p:pic>
        <p:nvPicPr>
          <p:cNvPr id="14" name="图片 13" descr="v2vspt_NCQ_deta1p05_sub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41895" y="578175"/>
            <a:ext cx="3216544" cy="450033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065" y="845071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970658" y="2018459"/>
            <a:ext cx="1326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err="1" smtClean="0"/>
              <a:t>PbPb</a:t>
            </a:r>
            <a:endParaRPr kumimoji="1" lang="zh-CN" altLang="en-US" sz="2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592893" y="2018459"/>
            <a:ext cx="1326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 err="1"/>
              <a:t>p</a:t>
            </a:r>
            <a:r>
              <a:rPr kumimoji="1" lang="en-US" altLang="zh-CN" sz="2600" b="1" dirty="0" err="1" smtClean="0"/>
              <a:t>Pb</a:t>
            </a:r>
            <a:endParaRPr kumimoji="1" lang="zh-CN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882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v2vspt_NCQ_deta1p05_su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67553" y="2420256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600" dirty="0" smtClean="0"/>
              <a:t>New results of D</a:t>
            </a:r>
            <a:r>
              <a:rPr kumimoji="1" lang="en-US" altLang="zh-CN" sz="2600" baseline="30000" dirty="0" smtClean="0"/>
              <a:t>0</a:t>
            </a:r>
            <a:r>
              <a:rPr kumimoji="1" lang="en-US" altLang="zh-CN" sz="2600" dirty="0" smtClean="0"/>
              <a:t> meson flow in high-multiplicity </a:t>
            </a:r>
            <a:r>
              <a:rPr kumimoji="1" lang="en-US" altLang="zh-CN" sz="2600" dirty="0" err="1" smtClean="0"/>
              <a:t>pPb</a:t>
            </a:r>
            <a:endParaRPr kumimoji="1" lang="en-US" altLang="zh-CN" sz="2600" dirty="0" smtClean="0"/>
          </a:p>
          <a:p>
            <a:r>
              <a:rPr kumimoji="1" lang="en-US" altLang="zh-CN" sz="2600" dirty="0" smtClean="0"/>
              <a:t>Indication of charm quark – medium interaction observed</a:t>
            </a:r>
          </a:p>
          <a:p>
            <a:r>
              <a:rPr kumimoji="1" lang="en-US" altLang="zh-CN" sz="2600" dirty="0" smtClean="0"/>
              <a:t>Weaker collective behavior for charm than for light quarks</a:t>
            </a:r>
          </a:p>
          <a:p>
            <a:r>
              <a:rPr kumimoji="1" lang="en-US" altLang="zh-CN" sz="2600" dirty="0" smtClean="0"/>
              <a:t>Different than large system</a:t>
            </a:r>
            <a:endParaRPr kumimoji="1" lang="zh-CN" altLang="en-US" sz="26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12" name="图片 11" descr="v2vspt_NCQ_deta1p05_su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r="359" b="49643"/>
          <a:stretch/>
        </p:blipFill>
        <p:spPr>
          <a:xfrm rot="5400000">
            <a:off x="5233235" y="2339925"/>
            <a:ext cx="3203478" cy="461804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00720" y="5987018"/>
            <a:ext cx="2286000" cy="36933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CMS-PAS-HIN-17-003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663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How small a QGP fluid can be?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741795" y="952747"/>
            <a:ext cx="4623595" cy="543096"/>
          </a:xfrm>
          <a:prstGeom prst="rect">
            <a:avLst/>
          </a:prstGeom>
          <a:noFill/>
        </p:spPr>
        <p:txBody>
          <a:bodyPr wrap="none" lIns="80626" tIns="40312" rIns="80626" bIns="40312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Hydrodynamic applies when: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37871"/>
              </p:ext>
            </p:extLst>
          </p:nvPr>
        </p:nvGraphicFramePr>
        <p:xfrm>
          <a:off x="2950205" y="1614655"/>
          <a:ext cx="2420471" cy="77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0205" y="1614655"/>
                        <a:ext cx="2420471" cy="7786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>
          <a:xfrm>
            <a:off x="553156" y="2584480"/>
            <a:ext cx="3380998" cy="3657600"/>
            <a:chOff x="519287" y="2559083"/>
            <a:chExt cx="3630706" cy="3927737"/>
          </a:xfrm>
        </p:grpSpPr>
        <p:sp>
          <p:nvSpPr>
            <p:cNvPr id="10" name="Rectangle 7"/>
            <p:cNvSpPr/>
            <p:nvPr/>
          </p:nvSpPr>
          <p:spPr>
            <a:xfrm>
              <a:off x="519287" y="6015663"/>
              <a:ext cx="3618699" cy="4711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pic>
          <p:nvPicPr>
            <p:cNvPr id="11" name="Picture 6" descr="Screen Shot 2016-08-10 at 4.21.29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87" y="2559083"/>
              <a:ext cx="3630706" cy="3662277"/>
            </a:xfrm>
            <a:prstGeom prst="rect">
              <a:avLst/>
            </a:prstGeom>
          </p:spPr>
        </p:pic>
      </p:grpSp>
      <p:grpSp>
        <p:nvGrpSpPr>
          <p:cNvPr id="12" name="Group 23"/>
          <p:cNvGrpSpPr>
            <a:grpSpLocks noChangeAspect="1"/>
          </p:cNvGrpSpPr>
          <p:nvPr/>
        </p:nvGrpSpPr>
        <p:grpSpPr>
          <a:xfrm>
            <a:off x="3911344" y="2889882"/>
            <a:ext cx="1222509" cy="2871216"/>
            <a:chOff x="7766886" y="2022850"/>
            <a:chExt cx="572048" cy="1343522"/>
          </a:xfrm>
        </p:grpSpPr>
        <p:cxnSp>
          <p:nvCxnSpPr>
            <p:cNvPr id="13" name="Straight Arrow Connector 25"/>
            <p:cNvCxnSpPr/>
            <p:nvPr/>
          </p:nvCxnSpPr>
          <p:spPr>
            <a:xfrm flipV="1">
              <a:off x="7978469" y="2038724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26"/>
            <p:cNvCxnSpPr/>
            <p:nvPr/>
          </p:nvCxnSpPr>
          <p:spPr>
            <a:xfrm>
              <a:off x="7965784" y="2854772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27"/>
            <p:cNvSpPr/>
            <p:nvPr/>
          </p:nvSpPr>
          <p:spPr>
            <a:xfrm>
              <a:off x="7766886" y="2585311"/>
              <a:ext cx="572048" cy="2160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L~</a:t>
              </a:r>
              <a:r>
                <a:rPr lang="en-US" baseline="0" dirty="0" smtClean="0">
                  <a:latin typeface="Gill Sans" charset="0"/>
                  <a:ea typeface="Gill Sans" charset="0"/>
                  <a:cs typeface="Gill Sans" charset="0"/>
                </a:rPr>
                <a:t>10 </a:t>
              </a:r>
              <a:r>
                <a:rPr lang="en-US" baseline="0" dirty="0" err="1">
                  <a:latin typeface="Gill Sans" charset="0"/>
                  <a:ea typeface="Gill Sans" charset="0"/>
                  <a:cs typeface="Gill Sans" charset="0"/>
                </a:rPr>
                <a:t>fm</a:t>
              </a:r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  </a:t>
              </a:r>
            </a:p>
          </p:txBody>
        </p:sp>
        <p:cxnSp>
          <p:nvCxnSpPr>
            <p:cNvPr id="16" name="Straight Connector 28"/>
            <p:cNvCxnSpPr/>
            <p:nvPr/>
          </p:nvCxnSpPr>
          <p:spPr>
            <a:xfrm>
              <a:off x="7854659" y="202285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0"/>
            <p:cNvCxnSpPr/>
            <p:nvPr/>
          </p:nvCxnSpPr>
          <p:spPr>
            <a:xfrm>
              <a:off x="7848319" y="336580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0"/>
          <p:cNvSpPr txBox="1"/>
          <p:nvPr/>
        </p:nvSpPr>
        <p:spPr>
          <a:xfrm>
            <a:off x="652472" y="2586778"/>
            <a:ext cx="793164" cy="57956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  <a:latin typeface="Helvetica"/>
                <a:cs typeface="Helvetica"/>
              </a:rPr>
              <a:t>AA</a:t>
            </a:r>
          </a:p>
        </p:txBody>
      </p:sp>
      <p:graphicFrame>
        <p:nvGraphicFramePr>
          <p:cNvPr id="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45717"/>
              </p:ext>
            </p:extLst>
          </p:nvPr>
        </p:nvGraphicFramePr>
        <p:xfrm>
          <a:off x="1209371" y="5770135"/>
          <a:ext cx="2017059" cy="47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371" y="5770135"/>
                        <a:ext cx="2017059" cy="4711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3"/>
          <p:cNvSpPr txBox="1"/>
          <p:nvPr/>
        </p:nvSpPr>
        <p:spPr>
          <a:xfrm>
            <a:off x="5456528" y="1668813"/>
            <a:ext cx="2770944" cy="553966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(mean free path)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6039563" y="2179773"/>
            <a:ext cx="1589629" cy="55394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~ 1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/(g</a:t>
            </a:r>
            <a:r>
              <a:rPr lang="en-US" sz="3000" baseline="30000" dirty="0" smtClean="0"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T)</a:t>
            </a:r>
            <a:endParaRPr lang="en-US" sz="3000" baseline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41"/>
          <p:cNvCxnSpPr/>
          <p:nvPr/>
        </p:nvCxnSpPr>
        <p:spPr>
          <a:xfrm>
            <a:off x="1434680" y="4546026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85571"/>
              </p:ext>
            </p:extLst>
          </p:nvPr>
        </p:nvGraphicFramePr>
        <p:xfrm>
          <a:off x="1527189" y="4594204"/>
          <a:ext cx="640080" cy="38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Equation" r:id="rId9" imgW="381000" imgH="228600" progId="Equation.3">
                  <p:embed/>
                </p:oleObj>
              </mc:Choice>
              <mc:Fallback>
                <p:oleObj name="Equation" r:id="rId9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7189" y="4594204"/>
                        <a:ext cx="640080" cy="384048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24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/>
              <a:t>Confirmation of charm collectivity with multi-particle correlation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2vspt_NCQ_deta1p05_su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67553" y="2267724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/>
              <a:t>Confirmation of charm collectivity with multi-particle correlation</a:t>
            </a:r>
          </a:p>
          <a:p>
            <a:r>
              <a:rPr kumimoji="1" lang="en-US" altLang="zh-CN" sz="2600" dirty="0"/>
              <a:t>J/</a:t>
            </a:r>
            <a:r>
              <a:rPr kumimoji="1" lang="en-US" altLang="zh-CN" sz="2600" dirty="0" err="1"/>
              <a:t>ψ</a:t>
            </a:r>
            <a:r>
              <a:rPr kumimoji="1" lang="en-US" altLang="zh-CN" sz="2600" dirty="0"/>
              <a:t> (hidden charm) </a:t>
            </a:r>
            <a:r>
              <a:rPr kumimoji="1" lang="en-US" altLang="zh-CN" sz="2600" dirty="0" smtClean="0"/>
              <a:t>flow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v2vspt_NCQ_deta1p05_su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67553" y="2267724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/>
              <a:t>Confirmation of charm collectivity with multi-particle correlation</a:t>
            </a:r>
          </a:p>
          <a:p>
            <a:r>
              <a:rPr kumimoji="1" lang="en-US" altLang="zh-CN" sz="2600" dirty="0"/>
              <a:t>J/</a:t>
            </a:r>
            <a:r>
              <a:rPr kumimoji="1" lang="en-US" altLang="zh-CN" sz="2600" dirty="0" err="1"/>
              <a:t>ψ</a:t>
            </a:r>
            <a:r>
              <a:rPr kumimoji="1" lang="en-US" altLang="zh-CN" sz="2600" dirty="0"/>
              <a:t> (hidden charm) </a:t>
            </a:r>
            <a:r>
              <a:rPr kumimoji="1" lang="en-US" altLang="zh-CN" sz="2600" dirty="0" smtClean="0"/>
              <a:t>flow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722582" y="3554169"/>
            <a:ext cx="416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8000"/>
                </a:solidFill>
              </a:rPr>
              <a:t>Naïve extrapolation to 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 upper limit: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(D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–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(K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(c)           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c+u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 – 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(u)</a:t>
            </a:r>
            <a:endParaRPr kumimoji="1" lang="zh-CN" alt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v2vspt_NCQ_deta1p05_su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67553" y="2267724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/>
              <a:t>Confirmation of charm collectivity with multi-particle correlation</a:t>
            </a:r>
          </a:p>
          <a:p>
            <a:r>
              <a:rPr kumimoji="1" lang="en-US" altLang="zh-CN" sz="2600" dirty="0"/>
              <a:t>J/</a:t>
            </a:r>
            <a:r>
              <a:rPr kumimoji="1" lang="en-US" altLang="zh-CN" sz="2600" dirty="0" err="1"/>
              <a:t>ψ</a:t>
            </a:r>
            <a:r>
              <a:rPr kumimoji="1" lang="en-US" altLang="zh-CN" sz="2600" dirty="0"/>
              <a:t> (hidden charm) </a:t>
            </a:r>
            <a:r>
              <a:rPr kumimoji="1" lang="en-US" altLang="zh-CN" sz="2600" dirty="0" smtClean="0"/>
              <a:t>flow</a:t>
            </a:r>
            <a:endParaRPr kumimoji="1" lang="zh-CN" altLang="en-US" sz="2600" b="1" dirty="0">
              <a:solidFill>
                <a:srgbClr val="0000FF"/>
              </a:solidFill>
            </a:endParaRPr>
          </a:p>
          <a:p>
            <a:endParaRPr kumimoji="1" lang="en-US" altLang="zh-CN" sz="260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13" name="任意形状 12"/>
          <p:cNvSpPr/>
          <p:nvPr/>
        </p:nvSpPr>
        <p:spPr>
          <a:xfrm>
            <a:off x="1471432" y="4828435"/>
            <a:ext cx="2545634" cy="509140"/>
          </a:xfrm>
          <a:custGeom>
            <a:avLst/>
            <a:gdLst>
              <a:gd name="connsiteX0" fmla="*/ 0 w 2545634"/>
              <a:gd name="connsiteY0" fmla="*/ 414026 h 509140"/>
              <a:gd name="connsiteX1" fmla="*/ 313309 w 2545634"/>
              <a:gd name="connsiteY1" fmla="*/ 95114 h 509140"/>
              <a:gd name="connsiteX2" fmla="*/ 654592 w 2545634"/>
              <a:gd name="connsiteY2" fmla="*/ 0 h 509140"/>
              <a:gd name="connsiteX3" fmla="*/ 1035038 w 2545634"/>
              <a:gd name="connsiteY3" fmla="*/ 27975 h 509140"/>
              <a:gd name="connsiteX4" fmla="*/ 1505001 w 2545634"/>
              <a:gd name="connsiteY4" fmla="*/ 173443 h 509140"/>
              <a:gd name="connsiteX5" fmla="*/ 2014128 w 2545634"/>
              <a:gd name="connsiteY5" fmla="*/ 251772 h 509140"/>
              <a:gd name="connsiteX6" fmla="*/ 2545634 w 2545634"/>
              <a:gd name="connsiteY6" fmla="*/ 509140 h 50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34" h="509140">
                <a:moveTo>
                  <a:pt x="0" y="414026"/>
                </a:moveTo>
                <a:lnTo>
                  <a:pt x="313309" y="95114"/>
                </a:lnTo>
                <a:lnTo>
                  <a:pt x="654592" y="0"/>
                </a:lnTo>
                <a:lnTo>
                  <a:pt x="1035038" y="27975"/>
                </a:lnTo>
                <a:lnTo>
                  <a:pt x="1505001" y="173443"/>
                </a:lnTo>
                <a:lnTo>
                  <a:pt x="2014128" y="251772"/>
                </a:lnTo>
                <a:lnTo>
                  <a:pt x="2545634" y="509140"/>
                </a:ln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722582" y="3554169"/>
            <a:ext cx="416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8000"/>
                </a:solidFill>
              </a:rPr>
              <a:t>Naïve extrapolation to 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 upper limit: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(D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–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(K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(c)           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c+u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 – 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(u)</a:t>
            </a:r>
            <a:endParaRPr kumimoji="1" lang="zh-CN" alt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v2vspt_NCQ_deta1p05_su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 t="50952"/>
          <a:stretch/>
        </p:blipFill>
        <p:spPr>
          <a:xfrm rot="5400000">
            <a:off x="667553" y="2267724"/>
            <a:ext cx="3216544" cy="4500334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Outlook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962076"/>
            <a:ext cx="8433424" cy="5164087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/>
              <a:t>Confirmation of charm collectivity with multi-particle correlation</a:t>
            </a:r>
          </a:p>
          <a:p>
            <a:r>
              <a:rPr kumimoji="1" lang="en-US" altLang="zh-CN" sz="2600" dirty="0"/>
              <a:t>J/</a:t>
            </a:r>
            <a:r>
              <a:rPr kumimoji="1" lang="en-US" altLang="zh-CN" sz="2600" dirty="0" err="1"/>
              <a:t>ψ</a:t>
            </a:r>
            <a:r>
              <a:rPr kumimoji="1" lang="en-US" altLang="zh-CN" sz="2600" dirty="0"/>
              <a:t> (hidden charm) flow </a:t>
            </a:r>
            <a:r>
              <a:rPr kumimoji="1" lang="en-US" altLang="zh-CN" sz="2600" dirty="0" smtClean="0"/>
              <a:t>– </a:t>
            </a:r>
            <a:r>
              <a:rPr kumimoji="1" lang="en-US" altLang="zh-CN" sz="2600" b="1" dirty="0" smtClean="0">
                <a:solidFill>
                  <a:srgbClr val="0000FF"/>
                </a:solidFill>
              </a:rPr>
              <a:t>Stay tuned</a:t>
            </a:r>
            <a:endParaRPr kumimoji="1" lang="zh-CN" altLang="en-US" sz="2600" b="1" dirty="0">
              <a:solidFill>
                <a:srgbClr val="0000FF"/>
              </a:solidFill>
            </a:endParaRPr>
          </a:p>
          <a:p>
            <a:endParaRPr kumimoji="1" lang="en-US" altLang="zh-CN" sz="260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6761-DFA4-E84F-89A9-212674558929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13" name="任意形状 12"/>
          <p:cNvSpPr/>
          <p:nvPr/>
        </p:nvSpPr>
        <p:spPr>
          <a:xfrm>
            <a:off x="1471432" y="4828435"/>
            <a:ext cx="2545634" cy="509140"/>
          </a:xfrm>
          <a:custGeom>
            <a:avLst/>
            <a:gdLst>
              <a:gd name="connsiteX0" fmla="*/ 0 w 2545634"/>
              <a:gd name="connsiteY0" fmla="*/ 414026 h 509140"/>
              <a:gd name="connsiteX1" fmla="*/ 313309 w 2545634"/>
              <a:gd name="connsiteY1" fmla="*/ 95114 h 509140"/>
              <a:gd name="connsiteX2" fmla="*/ 654592 w 2545634"/>
              <a:gd name="connsiteY2" fmla="*/ 0 h 509140"/>
              <a:gd name="connsiteX3" fmla="*/ 1035038 w 2545634"/>
              <a:gd name="connsiteY3" fmla="*/ 27975 h 509140"/>
              <a:gd name="connsiteX4" fmla="*/ 1505001 w 2545634"/>
              <a:gd name="connsiteY4" fmla="*/ 173443 h 509140"/>
              <a:gd name="connsiteX5" fmla="*/ 2014128 w 2545634"/>
              <a:gd name="connsiteY5" fmla="*/ 251772 h 509140"/>
              <a:gd name="connsiteX6" fmla="*/ 2545634 w 2545634"/>
              <a:gd name="connsiteY6" fmla="*/ 509140 h 50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34" h="509140">
                <a:moveTo>
                  <a:pt x="0" y="414026"/>
                </a:moveTo>
                <a:lnTo>
                  <a:pt x="313309" y="95114"/>
                </a:lnTo>
                <a:lnTo>
                  <a:pt x="654592" y="0"/>
                </a:lnTo>
                <a:lnTo>
                  <a:pt x="1035038" y="27975"/>
                </a:lnTo>
                <a:lnTo>
                  <a:pt x="1505001" y="173443"/>
                </a:lnTo>
                <a:lnTo>
                  <a:pt x="2014128" y="251772"/>
                </a:lnTo>
                <a:lnTo>
                  <a:pt x="2545634" y="509140"/>
                </a:lnTo>
              </a:path>
            </a:pathLst>
          </a:cu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22582" y="3554169"/>
            <a:ext cx="416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8000"/>
                </a:solidFill>
              </a:rPr>
              <a:t>Naïve extrapolation to 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 upper limit: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>
                <a:solidFill>
                  <a:srgbClr val="008000"/>
                </a:solidFill>
              </a:rPr>
              <a:t>J/</a:t>
            </a:r>
            <a:r>
              <a:rPr kumimoji="1" lang="en-US" altLang="zh-CN" sz="2400" b="1" dirty="0" err="1">
                <a:solidFill>
                  <a:srgbClr val="008000"/>
                </a:solidFill>
              </a:rPr>
              <a:t>ψ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(D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–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(K</a:t>
            </a:r>
            <a:r>
              <a:rPr kumimoji="1" lang="en-US" altLang="zh-CN" sz="2400" b="1" baseline="30000" dirty="0" smtClean="0">
                <a:solidFill>
                  <a:srgbClr val="008000"/>
                </a:solidFill>
              </a:rPr>
              <a:t>0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/ 2</a:t>
            </a:r>
          </a:p>
          <a:p>
            <a:r>
              <a:rPr kumimoji="1" lang="en-US" altLang="zh-CN" sz="2400" b="1" dirty="0">
                <a:solidFill>
                  <a:srgbClr val="008000"/>
                </a:solidFill>
              </a:rPr>
              <a:t>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(c)            =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</a:t>
            </a:r>
            <a:r>
              <a:rPr kumimoji="1" lang="en-US" altLang="zh-CN" sz="2400" b="1" dirty="0" err="1" smtClean="0">
                <a:solidFill>
                  <a:srgbClr val="008000"/>
                </a:solidFill>
              </a:rPr>
              <a:t>c+u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)  –  v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2</a:t>
            </a:r>
            <a:r>
              <a:rPr kumimoji="1" lang="en-US" altLang="zh-CN" sz="2400" b="1" dirty="0" smtClean="0">
                <a:solidFill>
                  <a:srgbClr val="008000"/>
                </a:solidFill>
              </a:rPr>
              <a:t>(u)</a:t>
            </a:r>
            <a:endParaRPr kumimoji="1" lang="zh-CN" alt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Back 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Back up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66</a:t>
            </a:fld>
            <a:endParaRPr lang="en-US"/>
          </a:p>
        </p:txBody>
      </p:sp>
      <p:pic>
        <p:nvPicPr>
          <p:cNvPr id="7" name="图片 6" descr="v2vspt_N_deta1p0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>
          <a:xfrm rot="5400000">
            <a:off x="476254" y="710160"/>
            <a:ext cx="3580190" cy="4532698"/>
          </a:xfrm>
          <a:prstGeom prst="rect">
            <a:avLst/>
          </a:prstGeom>
        </p:spPr>
      </p:pic>
      <p:pic>
        <p:nvPicPr>
          <p:cNvPr id="8" name="图片 7" descr="v2vspt_N_deta1p0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8"/>
          <a:stretch/>
        </p:blipFill>
        <p:spPr>
          <a:xfrm rot="5400000">
            <a:off x="5033518" y="656122"/>
            <a:ext cx="3580190" cy="46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Back up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E8A6-958A-D14B-86B4-8634046B4991}" type="slidenum">
              <a:rPr lang="en-US" smtClean="0"/>
              <a:t>67</a:t>
            </a:fld>
            <a:endParaRPr lang="en-US"/>
          </a:p>
        </p:txBody>
      </p:sp>
      <p:pic>
        <p:nvPicPr>
          <p:cNvPr id="9" name="图片 8" descr="v2vspt_NCQ_deta1p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6138"/>
            <a:ext cx="3956721" cy="60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How small a QGP fluid can be?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41795" y="952747"/>
            <a:ext cx="4623595" cy="543096"/>
          </a:xfrm>
          <a:prstGeom prst="rect">
            <a:avLst/>
          </a:prstGeom>
          <a:noFill/>
        </p:spPr>
        <p:txBody>
          <a:bodyPr wrap="none" lIns="80626" tIns="40312" rIns="80626" bIns="40312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Hydrodynamic applies when: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28913"/>
              </p:ext>
            </p:extLst>
          </p:nvPr>
        </p:nvGraphicFramePr>
        <p:xfrm>
          <a:off x="2950205" y="1614655"/>
          <a:ext cx="2420471" cy="77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0205" y="1614655"/>
                        <a:ext cx="2420471" cy="7786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>
          <a:xfrm>
            <a:off x="553156" y="2584480"/>
            <a:ext cx="3380998" cy="3657600"/>
            <a:chOff x="519287" y="2559083"/>
            <a:chExt cx="3630706" cy="3927737"/>
          </a:xfrm>
        </p:grpSpPr>
        <p:sp>
          <p:nvSpPr>
            <p:cNvPr id="10" name="Rectangle 7"/>
            <p:cNvSpPr/>
            <p:nvPr/>
          </p:nvSpPr>
          <p:spPr>
            <a:xfrm>
              <a:off x="519287" y="6015663"/>
              <a:ext cx="3618699" cy="4711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pic>
          <p:nvPicPr>
            <p:cNvPr id="11" name="Picture 6" descr="Screen Shot 2016-08-10 at 4.21.29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87" y="2559083"/>
              <a:ext cx="3630706" cy="3662277"/>
            </a:xfrm>
            <a:prstGeom prst="rect">
              <a:avLst/>
            </a:prstGeom>
          </p:spPr>
        </p:pic>
      </p:grpSp>
      <p:grpSp>
        <p:nvGrpSpPr>
          <p:cNvPr id="12" name="Group 23"/>
          <p:cNvGrpSpPr>
            <a:grpSpLocks noChangeAspect="1"/>
          </p:cNvGrpSpPr>
          <p:nvPr/>
        </p:nvGrpSpPr>
        <p:grpSpPr>
          <a:xfrm>
            <a:off x="3911344" y="2889882"/>
            <a:ext cx="1222509" cy="2871216"/>
            <a:chOff x="7766886" y="2022850"/>
            <a:chExt cx="572048" cy="1343522"/>
          </a:xfrm>
        </p:grpSpPr>
        <p:cxnSp>
          <p:nvCxnSpPr>
            <p:cNvPr id="13" name="Straight Arrow Connector 25"/>
            <p:cNvCxnSpPr/>
            <p:nvPr/>
          </p:nvCxnSpPr>
          <p:spPr>
            <a:xfrm flipV="1">
              <a:off x="7978469" y="2038724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26"/>
            <p:cNvCxnSpPr/>
            <p:nvPr/>
          </p:nvCxnSpPr>
          <p:spPr>
            <a:xfrm>
              <a:off x="7965784" y="2854772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27"/>
            <p:cNvSpPr/>
            <p:nvPr/>
          </p:nvSpPr>
          <p:spPr>
            <a:xfrm>
              <a:off x="7766886" y="2585311"/>
              <a:ext cx="572048" cy="2160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L~</a:t>
              </a:r>
              <a:r>
                <a:rPr lang="en-US" baseline="0" dirty="0" smtClean="0">
                  <a:latin typeface="Gill Sans" charset="0"/>
                  <a:ea typeface="Gill Sans" charset="0"/>
                  <a:cs typeface="Gill Sans" charset="0"/>
                </a:rPr>
                <a:t>10 </a:t>
              </a:r>
              <a:r>
                <a:rPr lang="en-US" baseline="0" dirty="0" err="1">
                  <a:latin typeface="Gill Sans" charset="0"/>
                  <a:ea typeface="Gill Sans" charset="0"/>
                  <a:cs typeface="Gill Sans" charset="0"/>
                </a:rPr>
                <a:t>fm</a:t>
              </a:r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  </a:t>
              </a:r>
            </a:p>
          </p:txBody>
        </p:sp>
        <p:cxnSp>
          <p:nvCxnSpPr>
            <p:cNvPr id="16" name="Straight Connector 28"/>
            <p:cNvCxnSpPr/>
            <p:nvPr/>
          </p:nvCxnSpPr>
          <p:spPr>
            <a:xfrm>
              <a:off x="7854659" y="202285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0"/>
            <p:cNvCxnSpPr/>
            <p:nvPr/>
          </p:nvCxnSpPr>
          <p:spPr>
            <a:xfrm>
              <a:off x="7848319" y="336580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0"/>
          <p:cNvSpPr txBox="1"/>
          <p:nvPr/>
        </p:nvSpPr>
        <p:spPr>
          <a:xfrm>
            <a:off x="652472" y="2586778"/>
            <a:ext cx="793164" cy="57956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  <a:latin typeface="Helvetica"/>
                <a:cs typeface="Helvetica"/>
              </a:rPr>
              <a:t>AA</a:t>
            </a:r>
          </a:p>
        </p:txBody>
      </p:sp>
      <p:graphicFrame>
        <p:nvGraphicFramePr>
          <p:cNvPr id="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01991"/>
              </p:ext>
            </p:extLst>
          </p:nvPr>
        </p:nvGraphicFramePr>
        <p:xfrm>
          <a:off x="1209371" y="5770135"/>
          <a:ext cx="2017059" cy="47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371" y="5770135"/>
                        <a:ext cx="2017059" cy="4711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3"/>
          <p:cNvSpPr txBox="1"/>
          <p:nvPr/>
        </p:nvSpPr>
        <p:spPr>
          <a:xfrm>
            <a:off x="5456528" y="1668813"/>
            <a:ext cx="2770944" cy="553966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(mean free path)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6039563" y="2179773"/>
            <a:ext cx="1589629" cy="55394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~ 1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/(g</a:t>
            </a:r>
            <a:r>
              <a:rPr lang="en-US" sz="3000" baseline="30000" dirty="0" smtClean="0"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T)</a:t>
            </a:r>
            <a:endParaRPr lang="en-US" sz="3000" baseline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41"/>
          <p:cNvCxnSpPr/>
          <p:nvPr/>
        </p:nvCxnSpPr>
        <p:spPr>
          <a:xfrm>
            <a:off x="1434680" y="4546026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95479"/>
              </p:ext>
            </p:extLst>
          </p:nvPr>
        </p:nvGraphicFramePr>
        <p:xfrm>
          <a:off x="1527189" y="4594204"/>
          <a:ext cx="640080" cy="38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Equation" r:id="rId9" imgW="381000" imgH="228600" progId="Equation.3">
                  <p:embed/>
                </p:oleObj>
              </mc:Choice>
              <mc:Fallback>
                <p:oleObj name="Equation" r:id="rId9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7189" y="4594204"/>
                        <a:ext cx="640080" cy="384048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5"/>
          <p:cNvGrpSpPr/>
          <p:nvPr/>
        </p:nvGrpSpPr>
        <p:grpSpPr>
          <a:xfrm>
            <a:off x="5167409" y="2946725"/>
            <a:ext cx="3549971" cy="1633324"/>
            <a:chOff x="5739976" y="3992117"/>
            <a:chExt cx="4023302" cy="1851101"/>
          </a:xfrm>
        </p:grpSpPr>
        <p:grpSp>
          <p:nvGrpSpPr>
            <p:cNvPr id="25" name="Group 35"/>
            <p:cNvGrpSpPr>
              <a:grpSpLocks noChangeAspect="1"/>
            </p:cNvGrpSpPr>
            <p:nvPr/>
          </p:nvGrpSpPr>
          <p:grpSpPr>
            <a:xfrm>
              <a:off x="8102148" y="4913981"/>
              <a:ext cx="1661130" cy="914400"/>
              <a:chOff x="7848319" y="2022850"/>
              <a:chExt cx="2440687" cy="1343522"/>
            </a:xfrm>
          </p:grpSpPr>
          <p:cxnSp>
            <p:nvCxnSpPr>
              <p:cNvPr id="30" name="Straight Arrow Connector 36"/>
              <p:cNvCxnSpPr/>
              <p:nvPr/>
            </p:nvCxnSpPr>
            <p:spPr>
              <a:xfrm flipV="1">
                <a:off x="7978469" y="2038724"/>
                <a:ext cx="0" cy="51160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7"/>
              <p:cNvCxnSpPr/>
              <p:nvPr/>
            </p:nvCxnSpPr>
            <p:spPr>
              <a:xfrm>
                <a:off x="7965784" y="2854772"/>
                <a:ext cx="0" cy="51160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Rectangle 38"/>
              <p:cNvSpPr/>
              <p:nvPr/>
            </p:nvSpPr>
            <p:spPr>
              <a:xfrm>
                <a:off x="8184966" y="2306389"/>
                <a:ext cx="2104040" cy="61501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L~1 </a:t>
                </a:r>
                <a:r>
                  <a:rPr lang="en-US" baseline="0" dirty="0" err="1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fm</a:t>
                </a:r>
                <a:r>
                  <a:rPr lang="en-US" baseline="0" dirty="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  </a:t>
                </a:r>
              </a:p>
            </p:txBody>
          </p:sp>
          <p:cxnSp>
            <p:nvCxnSpPr>
              <p:cNvPr id="33" name="Straight Connector 39"/>
              <p:cNvCxnSpPr/>
              <p:nvPr/>
            </p:nvCxnSpPr>
            <p:spPr>
              <a:xfrm>
                <a:off x="7854659" y="2022850"/>
                <a:ext cx="246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7848319" y="3365800"/>
                <a:ext cx="246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12"/>
            <p:cNvSpPr txBox="1"/>
            <p:nvPr/>
          </p:nvSpPr>
          <p:spPr>
            <a:xfrm>
              <a:off x="5739976" y="3992117"/>
              <a:ext cx="3890097" cy="6278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000" baseline="0" dirty="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rPr>
                <a:t>Too small and dilute?</a:t>
              </a: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8128004" y="4682085"/>
              <a:ext cx="209288" cy="575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27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pic>
          <p:nvPicPr>
            <p:cNvPr id="28" name="Picture 4" descr="Untitle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542" y="4880114"/>
              <a:ext cx="957008" cy="963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9" name="TextBox 8"/>
            <p:cNvSpPr txBox="1"/>
            <p:nvPr/>
          </p:nvSpPr>
          <p:spPr>
            <a:xfrm>
              <a:off x="6332285" y="5001933"/>
              <a:ext cx="601704" cy="5755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700" baseline="0" dirty="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rPr>
                <a:t>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64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How small a QGP fluid can be?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41795" y="952747"/>
            <a:ext cx="4623595" cy="543096"/>
          </a:xfrm>
          <a:prstGeom prst="rect">
            <a:avLst/>
          </a:prstGeom>
          <a:noFill/>
        </p:spPr>
        <p:txBody>
          <a:bodyPr wrap="none" lIns="80626" tIns="40312" rIns="80626" bIns="40312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Hydrodynamic applies when: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33378"/>
              </p:ext>
            </p:extLst>
          </p:nvPr>
        </p:nvGraphicFramePr>
        <p:xfrm>
          <a:off x="2950205" y="1614655"/>
          <a:ext cx="2420471" cy="77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0205" y="1614655"/>
                        <a:ext cx="2420471" cy="7786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"/>
          <p:cNvGrpSpPr>
            <a:grpSpLocks noChangeAspect="1"/>
          </p:cNvGrpSpPr>
          <p:nvPr/>
        </p:nvGrpSpPr>
        <p:grpSpPr>
          <a:xfrm>
            <a:off x="553156" y="2584480"/>
            <a:ext cx="3380998" cy="3657600"/>
            <a:chOff x="519287" y="2559083"/>
            <a:chExt cx="3630706" cy="3927737"/>
          </a:xfrm>
        </p:grpSpPr>
        <p:sp>
          <p:nvSpPr>
            <p:cNvPr id="10" name="Rectangle 7"/>
            <p:cNvSpPr/>
            <p:nvPr/>
          </p:nvSpPr>
          <p:spPr>
            <a:xfrm>
              <a:off x="519287" y="6015663"/>
              <a:ext cx="3618699" cy="4711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pic>
          <p:nvPicPr>
            <p:cNvPr id="11" name="Picture 6" descr="Screen Shot 2016-08-10 at 4.21.29 A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87" y="2559083"/>
              <a:ext cx="3630706" cy="3662277"/>
            </a:xfrm>
            <a:prstGeom prst="rect">
              <a:avLst/>
            </a:prstGeom>
          </p:spPr>
        </p:pic>
      </p:grpSp>
      <p:grpSp>
        <p:nvGrpSpPr>
          <p:cNvPr id="12" name="Group 23"/>
          <p:cNvGrpSpPr>
            <a:grpSpLocks noChangeAspect="1"/>
          </p:cNvGrpSpPr>
          <p:nvPr/>
        </p:nvGrpSpPr>
        <p:grpSpPr>
          <a:xfrm>
            <a:off x="3911344" y="2889882"/>
            <a:ext cx="1222509" cy="2871216"/>
            <a:chOff x="7766886" y="2022850"/>
            <a:chExt cx="572048" cy="1343522"/>
          </a:xfrm>
        </p:grpSpPr>
        <p:cxnSp>
          <p:nvCxnSpPr>
            <p:cNvPr id="13" name="Straight Arrow Connector 25"/>
            <p:cNvCxnSpPr/>
            <p:nvPr/>
          </p:nvCxnSpPr>
          <p:spPr>
            <a:xfrm flipV="1">
              <a:off x="7978469" y="2038724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26"/>
            <p:cNvCxnSpPr/>
            <p:nvPr/>
          </p:nvCxnSpPr>
          <p:spPr>
            <a:xfrm>
              <a:off x="7965784" y="2854772"/>
              <a:ext cx="0" cy="5116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27"/>
            <p:cNvSpPr/>
            <p:nvPr/>
          </p:nvSpPr>
          <p:spPr>
            <a:xfrm>
              <a:off x="7766886" y="2585311"/>
              <a:ext cx="572048" cy="2160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L~</a:t>
              </a:r>
              <a:r>
                <a:rPr lang="en-US" baseline="0" dirty="0" smtClean="0">
                  <a:latin typeface="Gill Sans" charset="0"/>
                  <a:ea typeface="Gill Sans" charset="0"/>
                  <a:cs typeface="Gill Sans" charset="0"/>
                </a:rPr>
                <a:t>10 </a:t>
              </a:r>
              <a:r>
                <a:rPr lang="en-US" baseline="0" dirty="0" err="1">
                  <a:latin typeface="Gill Sans" charset="0"/>
                  <a:ea typeface="Gill Sans" charset="0"/>
                  <a:cs typeface="Gill Sans" charset="0"/>
                </a:rPr>
                <a:t>fm</a:t>
              </a:r>
              <a:r>
                <a:rPr lang="en-US" baseline="0" dirty="0">
                  <a:latin typeface="Gill Sans" charset="0"/>
                  <a:ea typeface="Gill Sans" charset="0"/>
                  <a:cs typeface="Gill Sans" charset="0"/>
                </a:rPr>
                <a:t>  </a:t>
              </a:r>
            </a:p>
          </p:txBody>
        </p:sp>
        <p:cxnSp>
          <p:nvCxnSpPr>
            <p:cNvPr id="16" name="Straight Connector 28"/>
            <p:cNvCxnSpPr/>
            <p:nvPr/>
          </p:nvCxnSpPr>
          <p:spPr>
            <a:xfrm>
              <a:off x="7854659" y="202285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0"/>
            <p:cNvCxnSpPr/>
            <p:nvPr/>
          </p:nvCxnSpPr>
          <p:spPr>
            <a:xfrm>
              <a:off x="7848319" y="3365800"/>
              <a:ext cx="246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0"/>
          <p:cNvSpPr txBox="1"/>
          <p:nvPr/>
        </p:nvSpPr>
        <p:spPr>
          <a:xfrm>
            <a:off x="652472" y="2586778"/>
            <a:ext cx="793164" cy="57956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  <a:latin typeface="Helvetica"/>
                <a:cs typeface="Helvetica"/>
              </a:rPr>
              <a:t>AA</a:t>
            </a:r>
          </a:p>
        </p:txBody>
      </p:sp>
      <p:graphicFrame>
        <p:nvGraphicFramePr>
          <p:cNvPr id="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87296"/>
              </p:ext>
            </p:extLst>
          </p:nvPr>
        </p:nvGraphicFramePr>
        <p:xfrm>
          <a:off x="1209371" y="5770135"/>
          <a:ext cx="2017059" cy="47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Equation" r:id="rId7" imgW="977900" imgH="228600" progId="Equation.3">
                  <p:embed/>
                </p:oleObj>
              </mc:Choice>
              <mc:Fallback>
                <p:oleObj name="Equation" r:id="rId7" imgW="97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371" y="5770135"/>
                        <a:ext cx="2017059" cy="4711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3"/>
          <p:cNvSpPr txBox="1"/>
          <p:nvPr/>
        </p:nvSpPr>
        <p:spPr>
          <a:xfrm>
            <a:off x="5456528" y="1668813"/>
            <a:ext cx="2770944" cy="553966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(mean free path)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6039563" y="2179773"/>
            <a:ext cx="1589629" cy="553943"/>
          </a:xfrm>
          <a:prstGeom prst="rect">
            <a:avLst/>
          </a:prstGeom>
          <a:noFill/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latin typeface="Gill Sans" charset="0"/>
                <a:ea typeface="Gill Sans" charset="0"/>
                <a:cs typeface="Gill Sans" charset="0"/>
              </a:rPr>
              <a:t>~ 1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/(g</a:t>
            </a:r>
            <a:r>
              <a:rPr lang="en-US" sz="3000" baseline="30000" dirty="0" smtClean="0"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3000" baseline="0" dirty="0" smtClean="0">
                <a:latin typeface="Gill Sans" charset="0"/>
                <a:ea typeface="Gill Sans" charset="0"/>
                <a:cs typeface="Gill Sans" charset="0"/>
              </a:rPr>
              <a:t>T)</a:t>
            </a:r>
            <a:endParaRPr lang="en-US" sz="3000" baseline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41"/>
          <p:cNvCxnSpPr/>
          <p:nvPr/>
        </p:nvCxnSpPr>
        <p:spPr>
          <a:xfrm>
            <a:off x="1434680" y="4546026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18480"/>
              </p:ext>
            </p:extLst>
          </p:nvPr>
        </p:nvGraphicFramePr>
        <p:xfrm>
          <a:off x="1527189" y="4594204"/>
          <a:ext cx="640080" cy="38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9" imgW="381000" imgH="228600" progId="Equation.3">
                  <p:embed/>
                </p:oleObj>
              </mc:Choice>
              <mc:Fallback>
                <p:oleObj name="Equation" r:id="rId9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7189" y="4594204"/>
                        <a:ext cx="640080" cy="384048"/>
                      </a:xfrm>
                      <a:prstGeom prst="rect">
                        <a:avLst/>
                      </a:prstGeom>
                      <a:noFill/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5687918" y="3729722"/>
            <a:ext cx="3027349" cy="849798"/>
            <a:chOff x="5687918" y="3729722"/>
            <a:chExt cx="3027349" cy="849798"/>
          </a:xfrm>
        </p:grpSpPr>
        <p:grpSp>
          <p:nvGrpSpPr>
            <p:cNvPr id="46" name="Group 35"/>
            <p:cNvGrpSpPr>
              <a:grpSpLocks noChangeAspect="1"/>
            </p:cNvGrpSpPr>
            <p:nvPr/>
          </p:nvGrpSpPr>
          <p:grpSpPr>
            <a:xfrm>
              <a:off x="7249564" y="3760135"/>
              <a:ext cx="1465703" cy="806824"/>
              <a:chOff x="7848319" y="2022850"/>
              <a:chExt cx="2440687" cy="1343522"/>
            </a:xfrm>
          </p:grpSpPr>
          <p:cxnSp>
            <p:nvCxnSpPr>
              <p:cNvPr id="47" name="Straight Arrow Connector 36"/>
              <p:cNvCxnSpPr/>
              <p:nvPr/>
            </p:nvCxnSpPr>
            <p:spPr>
              <a:xfrm flipV="1">
                <a:off x="7978469" y="2038724"/>
                <a:ext cx="0" cy="51160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37"/>
              <p:cNvCxnSpPr/>
              <p:nvPr/>
            </p:nvCxnSpPr>
            <p:spPr>
              <a:xfrm>
                <a:off x="7965784" y="2854772"/>
                <a:ext cx="0" cy="51160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ectangle 38"/>
              <p:cNvSpPr/>
              <p:nvPr/>
            </p:nvSpPr>
            <p:spPr>
              <a:xfrm>
                <a:off x="8184966" y="2306388"/>
                <a:ext cx="2104040" cy="61501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baseline="0" dirty="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L~1 </a:t>
                </a:r>
                <a:r>
                  <a:rPr lang="en-US" baseline="0" dirty="0" err="1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fm</a:t>
                </a:r>
                <a:r>
                  <a:rPr lang="en-US" baseline="0" dirty="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</a:rPr>
                  <a:t>  </a:t>
                </a:r>
              </a:p>
            </p:txBody>
          </p:sp>
          <p:cxnSp>
            <p:nvCxnSpPr>
              <p:cNvPr id="50" name="Straight Connector 39"/>
              <p:cNvCxnSpPr/>
              <p:nvPr/>
            </p:nvCxnSpPr>
            <p:spPr>
              <a:xfrm>
                <a:off x="7854659" y="2022850"/>
                <a:ext cx="246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40"/>
              <p:cNvCxnSpPr/>
              <p:nvPr/>
            </p:nvCxnSpPr>
            <p:spPr>
              <a:xfrm>
                <a:off x="7848319" y="3365800"/>
                <a:ext cx="246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" descr="Untitle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151" y="3729722"/>
              <a:ext cx="844419" cy="8497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4" name="TextBox 45"/>
            <p:cNvSpPr txBox="1"/>
            <p:nvPr/>
          </p:nvSpPr>
          <p:spPr>
            <a:xfrm>
              <a:off x="5687918" y="3837744"/>
              <a:ext cx="530808" cy="5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387" tIns="45693" rIns="91387" bIns="45693" rtlCol="0">
              <a:spAutoFit/>
            </a:bodyPr>
            <a:lstStyle/>
            <a:p>
              <a:r>
                <a:rPr lang="en-US" sz="2700" baseline="0" dirty="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</a:rPr>
                <a:t>pp</a:t>
              </a:r>
            </a:p>
          </p:txBody>
        </p:sp>
      </p:grpSp>
      <p:sp>
        <p:nvSpPr>
          <p:cNvPr id="55" name="TextBox 53"/>
          <p:cNvSpPr txBox="1"/>
          <p:nvPr/>
        </p:nvSpPr>
        <p:spPr>
          <a:xfrm>
            <a:off x="5212535" y="2955235"/>
            <a:ext cx="2854351" cy="553966"/>
          </a:xfrm>
          <a:prstGeom prst="rect">
            <a:avLst/>
          </a:prstGeom>
          <a:noFill/>
          <a:ln>
            <a:noFill/>
          </a:ln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aseline="0" dirty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</a:rPr>
              <a:t>Small but dense!?</a:t>
            </a:r>
          </a:p>
        </p:txBody>
      </p:sp>
      <p:sp>
        <p:nvSpPr>
          <p:cNvPr id="56" name="TextBox 54"/>
          <p:cNvSpPr txBox="1"/>
          <p:nvPr/>
        </p:nvSpPr>
        <p:spPr>
          <a:xfrm>
            <a:off x="8019082" y="2983027"/>
            <a:ext cx="804323" cy="553966"/>
          </a:xfrm>
          <a:prstGeom prst="rect">
            <a:avLst/>
          </a:prstGeom>
          <a:noFill/>
          <a:ln>
            <a:noFill/>
          </a:ln>
        </p:spPr>
        <p:txBody>
          <a:bodyPr wrap="none" lIns="91387" tIns="45693" rIns="91387" bIns="45693" rtlCol="0">
            <a:spAutoFit/>
          </a:bodyPr>
          <a:lstStyle/>
          <a:p>
            <a:r>
              <a:rPr lang="en-US" sz="3000" b="1" baseline="0" dirty="0">
                <a:solidFill>
                  <a:srgbClr val="FF0000"/>
                </a:solidFill>
                <a:latin typeface="Helvetica"/>
                <a:cs typeface="Helvetica"/>
              </a:rPr>
              <a:t>T↑</a:t>
            </a:r>
          </a:p>
        </p:txBody>
      </p:sp>
    </p:spTree>
    <p:extLst>
      <p:ext uri="{BB962C8B-B14F-4D97-AF65-F5344CB8AC3E}">
        <p14:creationId xmlns:p14="http://schemas.microsoft.com/office/powerpoint/2010/main" val="8238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Quantify the “Ridge”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8572-88E8-744E-BBAA-BED77C6A78B6}" type="datetime1">
              <a:rPr lang="en-US" altLang="zh-CN" smtClean="0"/>
              <a:t>3/20/18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Zhenyu Chen - BNL seminar</a:t>
            </a:r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7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341740" y="909752"/>
            <a:ext cx="3418684" cy="3329500"/>
            <a:chOff x="239107" y="909752"/>
            <a:chExt cx="3418684" cy="33295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/>
            <a:srcRect l="33212" r="33454"/>
            <a:stretch/>
          </p:blipFill>
          <p:spPr>
            <a:xfrm>
              <a:off x="239107" y="909752"/>
              <a:ext cx="3418684" cy="3329500"/>
            </a:xfrm>
            <a:prstGeom prst="rect">
              <a:avLst/>
            </a:prstGeom>
          </p:spPr>
        </p:pic>
        <p:sp>
          <p:nvSpPr>
            <p:cNvPr id="28" name="Freeform 93"/>
            <p:cNvSpPr>
              <a:spLocks noChangeAspect="1"/>
            </p:cNvSpPr>
            <p:nvPr/>
          </p:nvSpPr>
          <p:spPr>
            <a:xfrm>
              <a:off x="1667793" y="2012105"/>
              <a:ext cx="1552331" cy="1713309"/>
            </a:xfrm>
            <a:custGeom>
              <a:avLst/>
              <a:gdLst>
                <a:gd name="connsiteX0" fmla="*/ 1076747 w 1076751"/>
                <a:gd name="connsiteY0" fmla="*/ 753346 h 1030376"/>
                <a:gd name="connsiteX1" fmla="*/ 967890 w 1076751"/>
                <a:gd name="connsiteY1" fmla="*/ 590060 h 1030376"/>
                <a:gd name="connsiteX2" fmla="*/ 940675 w 1076751"/>
                <a:gd name="connsiteY2" fmla="*/ 544703 h 1030376"/>
                <a:gd name="connsiteX3" fmla="*/ 895318 w 1076751"/>
                <a:gd name="connsiteY3" fmla="*/ 453989 h 1030376"/>
                <a:gd name="connsiteX4" fmla="*/ 836354 w 1076751"/>
                <a:gd name="connsiteY4" fmla="*/ 467596 h 1030376"/>
                <a:gd name="connsiteX5" fmla="*/ 795533 w 1076751"/>
                <a:gd name="connsiteY5" fmla="*/ 458525 h 1030376"/>
                <a:gd name="connsiteX6" fmla="*/ 759247 w 1076751"/>
                <a:gd name="connsiteY6" fmla="*/ 399560 h 1030376"/>
                <a:gd name="connsiteX7" fmla="*/ 727497 w 1076751"/>
                <a:gd name="connsiteY7" fmla="*/ 331525 h 1030376"/>
                <a:gd name="connsiteX8" fmla="*/ 691211 w 1076751"/>
                <a:gd name="connsiteY8" fmla="*/ 263489 h 1030376"/>
                <a:gd name="connsiteX9" fmla="*/ 632247 w 1076751"/>
                <a:gd name="connsiteY9" fmla="*/ 109275 h 1030376"/>
                <a:gd name="connsiteX10" fmla="*/ 595961 w 1076751"/>
                <a:gd name="connsiteY10" fmla="*/ 18560 h 1030376"/>
                <a:gd name="connsiteX11" fmla="*/ 391854 w 1076751"/>
                <a:gd name="connsiteY11" fmla="*/ 9489 h 1030376"/>
                <a:gd name="connsiteX12" fmla="*/ 183211 w 1076751"/>
                <a:gd name="connsiteY12" fmla="*/ 127418 h 1030376"/>
                <a:gd name="connsiteX13" fmla="*/ 1783 w 1076751"/>
                <a:gd name="connsiteY13" fmla="*/ 254418 h 1030376"/>
                <a:gd name="connsiteX14" fmla="*/ 92497 w 1076751"/>
                <a:gd name="connsiteY14" fmla="*/ 240810 h 1030376"/>
                <a:gd name="connsiteX15" fmla="*/ 124247 w 1076751"/>
                <a:gd name="connsiteY15" fmla="*/ 263489 h 1030376"/>
                <a:gd name="connsiteX16" fmla="*/ 151461 w 1076751"/>
                <a:gd name="connsiteY16" fmla="*/ 313382 h 1030376"/>
                <a:gd name="connsiteX17" fmla="*/ 183211 w 1076751"/>
                <a:gd name="connsiteY17" fmla="*/ 376882 h 1030376"/>
                <a:gd name="connsiteX18" fmla="*/ 214961 w 1076751"/>
                <a:gd name="connsiteY18" fmla="*/ 453989 h 1030376"/>
                <a:gd name="connsiteX19" fmla="*/ 233104 w 1076751"/>
                <a:gd name="connsiteY19" fmla="*/ 517489 h 1030376"/>
                <a:gd name="connsiteX20" fmla="*/ 269390 w 1076751"/>
                <a:gd name="connsiteY20" fmla="*/ 558310 h 1030376"/>
                <a:gd name="connsiteX21" fmla="*/ 292068 w 1076751"/>
                <a:gd name="connsiteY21" fmla="*/ 630882 h 1030376"/>
                <a:gd name="connsiteX22" fmla="*/ 323818 w 1076751"/>
                <a:gd name="connsiteY22" fmla="*/ 685310 h 1030376"/>
                <a:gd name="connsiteX23" fmla="*/ 364640 w 1076751"/>
                <a:gd name="connsiteY23" fmla="*/ 694382 h 1030376"/>
                <a:gd name="connsiteX24" fmla="*/ 432675 w 1076751"/>
                <a:gd name="connsiteY24" fmla="*/ 717060 h 1030376"/>
                <a:gd name="connsiteX25" fmla="*/ 491640 w 1076751"/>
                <a:gd name="connsiteY25" fmla="*/ 771489 h 1030376"/>
                <a:gd name="connsiteX26" fmla="*/ 527925 w 1076751"/>
                <a:gd name="connsiteY26" fmla="*/ 862203 h 1030376"/>
                <a:gd name="connsiteX27" fmla="*/ 568747 w 1076751"/>
                <a:gd name="connsiteY27" fmla="*/ 925703 h 1030376"/>
                <a:gd name="connsiteX28" fmla="*/ 618640 w 1076751"/>
                <a:gd name="connsiteY28" fmla="*/ 1030025 h 1030376"/>
                <a:gd name="connsiteX29" fmla="*/ 713890 w 1076751"/>
                <a:gd name="connsiteY29" fmla="*/ 961989 h 1030376"/>
                <a:gd name="connsiteX30" fmla="*/ 790997 w 1076751"/>
                <a:gd name="connsiteY30" fmla="*/ 907560 h 1030376"/>
                <a:gd name="connsiteX31" fmla="*/ 854497 w 1076751"/>
                <a:gd name="connsiteY31" fmla="*/ 866739 h 1030376"/>
                <a:gd name="connsiteX32" fmla="*/ 899854 w 1076751"/>
                <a:gd name="connsiteY32" fmla="*/ 834989 h 1030376"/>
                <a:gd name="connsiteX33" fmla="*/ 963354 w 1076751"/>
                <a:gd name="connsiteY33" fmla="*/ 825918 h 1030376"/>
                <a:gd name="connsiteX34" fmla="*/ 1076747 w 1076751"/>
                <a:gd name="connsiteY34" fmla="*/ 753346 h 10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6751" h="1030376">
                  <a:moveTo>
                    <a:pt x="1076747" y="753346"/>
                  </a:moveTo>
                  <a:cubicBezTo>
                    <a:pt x="1077503" y="714036"/>
                    <a:pt x="990569" y="624834"/>
                    <a:pt x="967890" y="590060"/>
                  </a:cubicBezTo>
                  <a:cubicBezTo>
                    <a:pt x="945211" y="555286"/>
                    <a:pt x="952770" y="567381"/>
                    <a:pt x="940675" y="544703"/>
                  </a:cubicBezTo>
                  <a:cubicBezTo>
                    <a:pt x="928580" y="522025"/>
                    <a:pt x="912705" y="466840"/>
                    <a:pt x="895318" y="453989"/>
                  </a:cubicBezTo>
                  <a:cubicBezTo>
                    <a:pt x="877931" y="441138"/>
                    <a:pt x="852985" y="466840"/>
                    <a:pt x="836354" y="467596"/>
                  </a:cubicBezTo>
                  <a:cubicBezTo>
                    <a:pt x="819723" y="468352"/>
                    <a:pt x="808384" y="469864"/>
                    <a:pt x="795533" y="458525"/>
                  </a:cubicBezTo>
                  <a:cubicBezTo>
                    <a:pt x="782682" y="447186"/>
                    <a:pt x="770586" y="420727"/>
                    <a:pt x="759247" y="399560"/>
                  </a:cubicBezTo>
                  <a:cubicBezTo>
                    <a:pt x="747908" y="378393"/>
                    <a:pt x="738836" y="354203"/>
                    <a:pt x="727497" y="331525"/>
                  </a:cubicBezTo>
                  <a:cubicBezTo>
                    <a:pt x="716158" y="308847"/>
                    <a:pt x="707086" y="300531"/>
                    <a:pt x="691211" y="263489"/>
                  </a:cubicBezTo>
                  <a:cubicBezTo>
                    <a:pt x="675336" y="226447"/>
                    <a:pt x="648122" y="150096"/>
                    <a:pt x="632247" y="109275"/>
                  </a:cubicBezTo>
                  <a:cubicBezTo>
                    <a:pt x="616372" y="68453"/>
                    <a:pt x="636026" y="35191"/>
                    <a:pt x="595961" y="18560"/>
                  </a:cubicBezTo>
                  <a:cubicBezTo>
                    <a:pt x="555896" y="1929"/>
                    <a:pt x="460645" y="-8654"/>
                    <a:pt x="391854" y="9489"/>
                  </a:cubicBezTo>
                  <a:cubicBezTo>
                    <a:pt x="323063" y="27632"/>
                    <a:pt x="248223" y="86596"/>
                    <a:pt x="183211" y="127418"/>
                  </a:cubicBezTo>
                  <a:cubicBezTo>
                    <a:pt x="118199" y="168240"/>
                    <a:pt x="16902" y="235519"/>
                    <a:pt x="1783" y="254418"/>
                  </a:cubicBezTo>
                  <a:cubicBezTo>
                    <a:pt x="-13336" y="273317"/>
                    <a:pt x="72086" y="239298"/>
                    <a:pt x="92497" y="240810"/>
                  </a:cubicBezTo>
                  <a:cubicBezTo>
                    <a:pt x="112908" y="242322"/>
                    <a:pt x="114420" y="251394"/>
                    <a:pt x="124247" y="263489"/>
                  </a:cubicBezTo>
                  <a:cubicBezTo>
                    <a:pt x="134074" y="275584"/>
                    <a:pt x="141634" y="294483"/>
                    <a:pt x="151461" y="313382"/>
                  </a:cubicBezTo>
                  <a:cubicBezTo>
                    <a:pt x="161288" y="332281"/>
                    <a:pt x="172628" y="353447"/>
                    <a:pt x="183211" y="376882"/>
                  </a:cubicBezTo>
                  <a:cubicBezTo>
                    <a:pt x="193794" y="400317"/>
                    <a:pt x="206645" y="430554"/>
                    <a:pt x="214961" y="453989"/>
                  </a:cubicBezTo>
                  <a:cubicBezTo>
                    <a:pt x="223277" y="477424"/>
                    <a:pt x="224033" y="500102"/>
                    <a:pt x="233104" y="517489"/>
                  </a:cubicBezTo>
                  <a:cubicBezTo>
                    <a:pt x="242175" y="534876"/>
                    <a:pt x="259563" y="539411"/>
                    <a:pt x="269390" y="558310"/>
                  </a:cubicBezTo>
                  <a:cubicBezTo>
                    <a:pt x="279217" y="577209"/>
                    <a:pt x="282997" y="609715"/>
                    <a:pt x="292068" y="630882"/>
                  </a:cubicBezTo>
                  <a:cubicBezTo>
                    <a:pt x="301139" y="652049"/>
                    <a:pt x="311723" y="674727"/>
                    <a:pt x="323818" y="685310"/>
                  </a:cubicBezTo>
                  <a:cubicBezTo>
                    <a:pt x="335913" y="695893"/>
                    <a:pt x="346497" y="689090"/>
                    <a:pt x="364640" y="694382"/>
                  </a:cubicBezTo>
                  <a:cubicBezTo>
                    <a:pt x="382783" y="699674"/>
                    <a:pt x="411508" y="704209"/>
                    <a:pt x="432675" y="717060"/>
                  </a:cubicBezTo>
                  <a:cubicBezTo>
                    <a:pt x="453842" y="729911"/>
                    <a:pt x="475765" y="747299"/>
                    <a:pt x="491640" y="771489"/>
                  </a:cubicBezTo>
                  <a:cubicBezTo>
                    <a:pt x="507515" y="795679"/>
                    <a:pt x="515074" y="836501"/>
                    <a:pt x="527925" y="862203"/>
                  </a:cubicBezTo>
                  <a:cubicBezTo>
                    <a:pt x="540776" y="887905"/>
                    <a:pt x="553628" y="897733"/>
                    <a:pt x="568747" y="925703"/>
                  </a:cubicBezTo>
                  <a:cubicBezTo>
                    <a:pt x="583866" y="953673"/>
                    <a:pt x="594450" y="1023977"/>
                    <a:pt x="618640" y="1030025"/>
                  </a:cubicBezTo>
                  <a:cubicBezTo>
                    <a:pt x="642830" y="1036073"/>
                    <a:pt x="713890" y="961989"/>
                    <a:pt x="713890" y="961989"/>
                  </a:cubicBezTo>
                  <a:cubicBezTo>
                    <a:pt x="742616" y="941578"/>
                    <a:pt x="767563" y="923435"/>
                    <a:pt x="790997" y="907560"/>
                  </a:cubicBezTo>
                  <a:cubicBezTo>
                    <a:pt x="814431" y="891685"/>
                    <a:pt x="836354" y="878834"/>
                    <a:pt x="854497" y="866739"/>
                  </a:cubicBezTo>
                  <a:cubicBezTo>
                    <a:pt x="872640" y="854644"/>
                    <a:pt x="881711" y="841793"/>
                    <a:pt x="899854" y="834989"/>
                  </a:cubicBezTo>
                  <a:cubicBezTo>
                    <a:pt x="917997" y="828186"/>
                    <a:pt x="932360" y="838013"/>
                    <a:pt x="963354" y="825918"/>
                  </a:cubicBezTo>
                  <a:cubicBezTo>
                    <a:pt x="994348" y="813823"/>
                    <a:pt x="1075991" y="792656"/>
                    <a:pt x="1076747" y="753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51000"/>
                    <a:satMod val="130000"/>
                    <a:alpha val="74000"/>
                  </a:schemeClr>
                </a:gs>
                <a:gs pos="80000">
                  <a:schemeClr val="accent4">
                    <a:shade val="93000"/>
                    <a:satMod val="130000"/>
                    <a:alpha val="74000"/>
                  </a:schemeClr>
                </a:gs>
                <a:gs pos="100000">
                  <a:schemeClr val="accent4">
                    <a:shade val="94000"/>
                    <a:satMod val="135000"/>
                    <a:alpha val="7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3000" baseline="0" dirty="0" err="1">
                <a:latin typeface="Gill Sans"/>
                <a:cs typeface="Gill Sans"/>
              </a:endParaRPr>
            </a:p>
          </p:txBody>
        </p:sp>
      </p:grpSp>
      <p:grpSp>
        <p:nvGrpSpPr>
          <p:cNvPr id="29" name="Group 94"/>
          <p:cNvGrpSpPr/>
          <p:nvPr/>
        </p:nvGrpSpPr>
        <p:grpSpPr>
          <a:xfrm>
            <a:off x="4503581" y="563395"/>
            <a:ext cx="4399864" cy="3491105"/>
            <a:chOff x="4939235" y="909752"/>
            <a:chExt cx="4045530" cy="3209956"/>
          </a:xfrm>
        </p:grpSpPr>
        <p:sp>
          <p:nvSpPr>
            <p:cNvPr id="30" name="TextBox 95"/>
            <p:cNvSpPr txBox="1"/>
            <p:nvPr/>
          </p:nvSpPr>
          <p:spPr>
            <a:xfrm>
              <a:off x="6436827" y="909752"/>
              <a:ext cx="25202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aseline="0" dirty="0">
                  <a:latin typeface="Gill Sans"/>
                  <a:cs typeface="Gill Sans"/>
                </a:rPr>
                <a:t>“Flow” analysis</a:t>
              </a:r>
            </a:p>
          </p:txBody>
        </p:sp>
        <p:pic>
          <p:nvPicPr>
            <p:cNvPr id="31" name="Picture 96"/>
            <p:cNvPicPr>
              <a:picLocks/>
            </p:cNvPicPr>
            <p:nvPr/>
          </p:nvPicPr>
          <p:blipFill rotWithShape="1">
            <a:blip r:embed="rId4"/>
            <a:srcRect t="2" b="-449"/>
            <a:stretch/>
          </p:blipFill>
          <p:spPr>
            <a:xfrm rot="16200000" flipH="1" flipV="1">
              <a:off x="5658980" y="793923"/>
              <a:ext cx="2606040" cy="4045530"/>
            </a:xfrm>
            <a:prstGeom prst="rect">
              <a:avLst/>
            </a:prstGeom>
          </p:spPr>
        </p:pic>
      </p:grpSp>
      <p:grpSp>
        <p:nvGrpSpPr>
          <p:cNvPr id="37" name="Group 99"/>
          <p:cNvGrpSpPr/>
          <p:nvPr/>
        </p:nvGrpSpPr>
        <p:grpSpPr>
          <a:xfrm>
            <a:off x="5136713" y="4163909"/>
            <a:ext cx="3405506" cy="2443690"/>
            <a:chOff x="5085914" y="4180842"/>
            <a:chExt cx="3405506" cy="2443690"/>
          </a:xfrm>
        </p:grpSpPr>
        <p:grpSp>
          <p:nvGrpSpPr>
            <p:cNvPr id="38" name="Group 100"/>
            <p:cNvGrpSpPr>
              <a:grpSpLocks noChangeAspect="1"/>
            </p:cNvGrpSpPr>
            <p:nvPr/>
          </p:nvGrpSpPr>
          <p:grpSpPr>
            <a:xfrm>
              <a:off x="5757845" y="4795732"/>
              <a:ext cx="2733575" cy="1828800"/>
              <a:chOff x="-533400" y="0"/>
              <a:chExt cx="10820400" cy="7239000"/>
            </a:xfrm>
          </p:grpSpPr>
          <p:sp>
            <p:nvSpPr>
              <p:cNvPr id="40" name="Oval 102"/>
              <p:cNvSpPr/>
              <p:nvPr/>
            </p:nvSpPr>
            <p:spPr>
              <a:xfrm>
                <a:off x="457200" y="12954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Oval 103"/>
              <p:cNvSpPr/>
              <p:nvPr/>
            </p:nvSpPr>
            <p:spPr>
              <a:xfrm>
                <a:off x="990600" y="34290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104"/>
              <p:cNvSpPr/>
              <p:nvPr/>
            </p:nvSpPr>
            <p:spPr>
              <a:xfrm>
                <a:off x="1828800" y="41148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Oval 105"/>
              <p:cNvSpPr/>
              <p:nvPr/>
            </p:nvSpPr>
            <p:spPr>
              <a:xfrm>
                <a:off x="4114800" y="43434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Oval 106"/>
              <p:cNvSpPr/>
              <p:nvPr/>
            </p:nvSpPr>
            <p:spPr>
              <a:xfrm>
                <a:off x="6172200" y="37338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107"/>
              <p:cNvSpPr/>
              <p:nvPr/>
            </p:nvSpPr>
            <p:spPr>
              <a:xfrm>
                <a:off x="6553200" y="12954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Oval 108"/>
              <p:cNvSpPr/>
              <p:nvPr/>
            </p:nvSpPr>
            <p:spPr>
              <a:xfrm>
                <a:off x="5638800" y="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109"/>
              <p:cNvSpPr/>
              <p:nvPr/>
            </p:nvSpPr>
            <p:spPr>
              <a:xfrm>
                <a:off x="1371600" y="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Oval 110"/>
              <p:cNvSpPr/>
              <p:nvPr/>
            </p:nvSpPr>
            <p:spPr>
              <a:xfrm>
                <a:off x="4419600" y="12954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111"/>
              <p:cNvSpPr/>
              <p:nvPr/>
            </p:nvSpPr>
            <p:spPr>
              <a:xfrm>
                <a:off x="3429000" y="30480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112"/>
              <p:cNvSpPr/>
              <p:nvPr/>
            </p:nvSpPr>
            <p:spPr>
              <a:xfrm>
                <a:off x="5410200" y="24384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13"/>
              <p:cNvSpPr/>
              <p:nvPr/>
            </p:nvSpPr>
            <p:spPr>
              <a:xfrm>
                <a:off x="4572000" y="32004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14"/>
              <p:cNvSpPr/>
              <p:nvPr/>
            </p:nvSpPr>
            <p:spPr>
              <a:xfrm>
                <a:off x="1905000" y="19812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15"/>
              <p:cNvSpPr/>
              <p:nvPr/>
            </p:nvSpPr>
            <p:spPr>
              <a:xfrm>
                <a:off x="2514600" y="9144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16"/>
              <p:cNvSpPr/>
              <p:nvPr/>
            </p:nvSpPr>
            <p:spPr>
              <a:xfrm>
                <a:off x="3581400" y="762000"/>
                <a:ext cx="2286000" cy="2286000"/>
              </a:xfrm>
              <a:prstGeom prst="ellipse">
                <a:avLst/>
              </a:prstGeom>
              <a:solidFill>
                <a:srgbClr val="00B050">
                  <a:alpha val="75000"/>
                </a:srgbClr>
              </a:solidFill>
              <a:ln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17"/>
              <p:cNvSpPr/>
              <p:nvPr/>
            </p:nvSpPr>
            <p:spPr>
              <a:xfrm>
                <a:off x="3352800" y="1981200"/>
                <a:ext cx="2286000" cy="2286000"/>
              </a:xfrm>
              <a:prstGeom prst="ellipse">
                <a:avLst/>
              </a:prstGeom>
              <a:solidFill>
                <a:srgbClr val="FF0000">
                  <a:alpha val="61000"/>
                </a:srgbClr>
              </a:solidFill>
              <a:ln>
                <a:solidFill>
                  <a:srgbClr val="AD1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18"/>
              <p:cNvSpPr/>
              <p:nvPr/>
            </p:nvSpPr>
            <p:spPr>
              <a:xfrm>
                <a:off x="-533400" y="28956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19"/>
              <p:cNvSpPr/>
              <p:nvPr/>
            </p:nvSpPr>
            <p:spPr>
              <a:xfrm>
                <a:off x="304800" y="45720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Oval 120"/>
              <p:cNvSpPr/>
              <p:nvPr/>
            </p:nvSpPr>
            <p:spPr>
              <a:xfrm>
                <a:off x="6553200" y="49530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121"/>
              <p:cNvSpPr/>
              <p:nvPr/>
            </p:nvSpPr>
            <p:spPr>
              <a:xfrm>
                <a:off x="7772400" y="35052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0" name="Oval 122"/>
              <p:cNvSpPr/>
              <p:nvPr/>
            </p:nvSpPr>
            <p:spPr>
              <a:xfrm>
                <a:off x="8001000" y="762000"/>
                <a:ext cx="2286000" cy="22860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9" name="Rectangle 101"/>
            <p:cNvSpPr/>
            <p:nvPr/>
          </p:nvSpPr>
          <p:spPr>
            <a:xfrm>
              <a:off x="5085914" y="4180842"/>
              <a:ext cx="274947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aseline="0" dirty="0" smtClean="0">
                  <a:latin typeface="Gill Sans" charset="0"/>
                  <a:ea typeface="Gill Sans" charset="0"/>
                  <a:cs typeface="Gill Sans" charset="0"/>
                </a:rPr>
                <a:t>Initial Geometry</a:t>
              </a:r>
              <a:endParaRPr lang="en-US" sz="3000" baseline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Freeform 54"/>
          <p:cNvSpPr>
            <a:spLocks noChangeAspect="1"/>
          </p:cNvSpPr>
          <p:nvPr/>
        </p:nvSpPr>
        <p:spPr bwMode="auto">
          <a:xfrm rot="16609027">
            <a:off x="6615025" y="4749799"/>
            <a:ext cx="1060786" cy="1646138"/>
          </a:xfrm>
          <a:custGeom>
            <a:avLst/>
            <a:gdLst>
              <a:gd name="T0" fmla="*/ 373957725 w 1492584"/>
              <a:gd name="T1" fmla="*/ 2147483647 h 1437373"/>
              <a:gd name="T2" fmla="*/ 2147483647 w 1492584"/>
              <a:gd name="T3" fmla="*/ 2147483647 h 1437373"/>
              <a:gd name="T4" fmla="*/ 2147483647 w 1492584"/>
              <a:gd name="T5" fmla="*/ 2147483647 h 1437373"/>
              <a:gd name="T6" fmla="*/ 2147483647 w 1492584"/>
              <a:gd name="T7" fmla="*/ 2147483647 h 1437373"/>
              <a:gd name="T8" fmla="*/ 2147483647 w 1492584"/>
              <a:gd name="T9" fmla="*/ 2147483647 h 1437373"/>
              <a:gd name="T10" fmla="*/ 2147483647 w 1492584"/>
              <a:gd name="T11" fmla="*/ 2147483647 h 1437373"/>
              <a:gd name="T12" fmla="*/ 2147483647 w 1492584"/>
              <a:gd name="T13" fmla="*/ 2147483647 h 1437373"/>
              <a:gd name="T14" fmla="*/ 2147483647 w 1492584"/>
              <a:gd name="T15" fmla="*/ 2147483647 h 1437373"/>
              <a:gd name="T16" fmla="*/ 2147483647 w 1492584"/>
              <a:gd name="T17" fmla="*/ 2147483647 h 1437373"/>
              <a:gd name="T18" fmla="*/ 2147483647 w 1492584"/>
              <a:gd name="T19" fmla="*/ 2147483647 h 1437373"/>
              <a:gd name="T20" fmla="*/ 873880505 w 1492584"/>
              <a:gd name="T21" fmla="*/ 2147483647 h 1437373"/>
              <a:gd name="T22" fmla="*/ 47617215 w 1492584"/>
              <a:gd name="T23" fmla="*/ 2147483647 h 1437373"/>
              <a:gd name="T24" fmla="*/ 373957725 w 1492584"/>
              <a:gd name="T25" fmla="*/ 2147483647 h 14373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2584"/>
              <a:gd name="T40" fmla="*/ 0 h 1437373"/>
              <a:gd name="T41" fmla="*/ 1492584 w 1492584"/>
              <a:gd name="T42" fmla="*/ 1437373 h 14373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2584" h="1437373">
                <a:moveTo>
                  <a:pt x="50399" y="752374"/>
                </a:moveTo>
                <a:cubicBezTo>
                  <a:pt x="94381" y="650640"/>
                  <a:pt x="231675" y="437949"/>
                  <a:pt x="319907" y="328863"/>
                </a:cubicBezTo>
                <a:cubicBezTo>
                  <a:pt x="408139" y="219777"/>
                  <a:pt x="473911" y="152400"/>
                  <a:pt x="579789" y="97857"/>
                </a:cubicBezTo>
                <a:cubicBezTo>
                  <a:pt x="685667" y="43314"/>
                  <a:pt x="838067" y="0"/>
                  <a:pt x="955174" y="1604"/>
                </a:cubicBezTo>
                <a:cubicBezTo>
                  <a:pt x="1072281" y="3208"/>
                  <a:pt x="1195806" y="40105"/>
                  <a:pt x="1282433" y="107482"/>
                </a:cubicBezTo>
                <a:cubicBezTo>
                  <a:pt x="1369060" y="174859"/>
                  <a:pt x="1457292" y="280737"/>
                  <a:pt x="1474938" y="405865"/>
                </a:cubicBezTo>
                <a:cubicBezTo>
                  <a:pt x="1492584" y="530993"/>
                  <a:pt x="1458896" y="715477"/>
                  <a:pt x="1388311" y="858252"/>
                </a:cubicBezTo>
                <a:cubicBezTo>
                  <a:pt x="1317726" y="1001027"/>
                  <a:pt x="1166930" y="1169469"/>
                  <a:pt x="1051427" y="1262513"/>
                </a:cubicBezTo>
                <a:cubicBezTo>
                  <a:pt x="935924" y="1355557"/>
                  <a:pt x="812400" y="1395663"/>
                  <a:pt x="695292" y="1416518"/>
                </a:cubicBezTo>
                <a:cubicBezTo>
                  <a:pt x="578185" y="1437373"/>
                  <a:pt x="445035" y="1427747"/>
                  <a:pt x="348782" y="1387642"/>
                </a:cubicBezTo>
                <a:cubicBezTo>
                  <a:pt x="252529" y="1347537"/>
                  <a:pt x="174837" y="1254760"/>
                  <a:pt x="117776" y="1175886"/>
                </a:cubicBezTo>
                <a:cubicBezTo>
                  <a:pt x="60715" y="1097012"/>
                  <a:pt x="12834" y="991402"/>
                  <a:pt x="6417" y="914400"/>
                </a:cubicBezTo>
                <a:cubicBezTo>
                  <a:pt x="0" y="837398"/>
                  <a:pt x="37699" y="882984"/>
                  <a:pt x="50399" y="752374"/>
                </a:cubicBezTo>
                <a:close/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2118"/>
          </a:p>
        </p:txBody>
      </p:sp>
      <p:sp>
        <p:nvSpPr>
          <p:cNvPr id="63" name="Freeform 126"/>
          <p:cNvSpPr>
            <a:spLocks noChangeAspect="1"/>
          </p:cNvSpPr>
          <p:nvPr/>
        </p:nvSpPr>
        <p:spPr>
          <a:xfrm rot="1975027">
            <a:off x="6466428" y="4890454"/>
            <a:ext cx="1384144" cy="1371600"/>
          </a:xfrm>
          <a:custGeom>
            <a:avLst/>
            <a:gdLst>
              <a:gd name="connsiteX0" fmla="*/ 691116 w 1759688"/>
              <a:gd name="connsiteY0" fmla="*/ 0 h 1743739"/>
              <a:gd name="connsiteX1" fmla="*/ 818707 w 1759688"/>
              <a:gd name="connsiteY1" fmla="*/ 31897 h 1743739"/>
              <a:gd name="connsiteX2" fmla="*/ 898451 w 1759688"/>
              <a:gd name="connsiteY2" fmla="*/ 85060 h 1743739"/>
              <a:gd name="connsiteX3" fmla="*/ 956930 w 1759688"/>
              <a:gd name="connsiteY3" fmla="*/ 127590 h 1743739"/>
              <a:gd name="connsiteX4" fmla="*/ 1010093 w 1759688"/>
              <a:gd name="connsiteY4" fmla="*/ 196702 h 1743739"/>
              <a:gd name="connsiteX5" fmla="*/ 1068572 w 1759688"/>
              <a:gd name="connsiteY5" fmla="*/ 313660 h 1743739"/>
              <a:gd name="connsiteX6" fmla="*/ 1116418 w 1759688"/>
              <a:gd name="connsiteY6" fmla="*/ 404037 h 1743739"/>
              <a:gd name="connsiteX7" fmla="*/ 1153632 w 1759688"/>
              <a:gd name="connsiteY7" fmla="*/ 441251 h 1743739"/>
              <a:gd name="connsiteX8" fmla="*/ 1281223 w 1759688"/>
              <a:gd name="connsiteY8" fmla="*/ 441251 h 1743739"/>
              <a:gd name="connsiteX9" fmla="*/ 1376916 w 1759688"/>
              <a:gd name="connsiteY9" fmla="*/ 425302 h 1743739"/>
              <a:gd name="connsiteX10" fmla="*/ 1483241 w 1759688"/>
              <a:gd name="connsiteY10" fmla="*/ 425302 h 1743739"/>
              <a:gd name="connsiteX11" fmla="*/ 1573618 w 1759688"/>
              <a:gd name="connsiteY11" fmla="*/ 467832 h 1743739"/>
              <a:gd name="connsiteX12" fmla="*/ 1663995 w 1759688"/>
              <a:gd name="connsiteY12" fmla="*/ 568842 h 1743739"/>
              <a:gd name="connsiteX13" fmla="*/ 1743739 w 1759688"/>
              <a:gd name="connsiteY13" fmla="*/ 637953 h 1743739"/>
              <a:gd name="connsiteX14" fmla="*/ 1759688 w 1759688"/>
              <a:gd name="connsiteY14" fmla="*/ 696432 h 1743739"/>
              <a:gd name="connsiteX15" fmla="*/ 1727790 w 1759688"/>
              <a:gd name="connsiteY15" fmla="*/ 845288 h 1743739"/>
              <a:gd name="connsiteX16" fmla="*/ 1663995 w 1759688"/>
              <a:gd name="connsiteY16" fmla="*/ 983511 h 1743739"/>
              <a:gd name="connsiteX17" fmla="*/ 1578935 w 1759688"/>
              <a:gd name="connsiteY17" fmla="*/ 1052623 h 1743739"/>
              <a:gd name="connsiteX18" fmla="*/ 1446028 w 1759688"/>
              <a:gd name="connsiteY18" fmla="*/ 1095153 h 1743739"/>
              <a:gd name="connsiteX19" fmla="*/ 1350335 w 1759688"/>
              <a:gd name="connsiteY19" fmla="*/ 1132367 h 1743739"/>
              <a:gd name="connsiteX20" fmla="*/ 1329069 w 1759688"/>
              <a:gd name="connsiteY20" fmla="*/ 1169581 h 1743739"/>
              <a:gd name="connsiteX21" fmla="*/ 1297172 w 1759688"/>
              <a:gd name="connsiteY21" fmla="*/ 1286539 h 1743739"/>
              <a:gd name="connsiteX22" fmla="*/ 1286539 w 1759688"/>
              <a:gd name="connsiteY22" fmla="*/ 1408814 h 1743739"/>
              <a:gd name="connsiteX23" fmla="*/ 1228060 w 1759688"/>
              <a:gd name="connsiteY23" fmla="*/ 1568302 h 1743739"/>
              <a:gd name="connsiteX24" fmla="*/ 1148316 w 1759688"/>
              <a:gd name="connsiteY24" fmla="*/ 1679944 h 1743739"/>
              <a:gd name="connsiteX25" fmla="*/ 1057939 w 1759688"/>
              <a:gd name="connsiteY25" fmla="*/ 1743739 h 1743739"/>
              <a:gd name="connsiteX26" fmla="*/ 903767 w 1759688"/>
              <a:gd name="connsiteY26" fmla="*/ 1695893 h 1743739"/>
              <a:gd name="connsiteX27" fmla="*/ 770860 w 1759688"/>
              <a:gd name="connsiteY27" fmla="*/ 1621465 h 1743739"/>
              <a:gd name="connsiteX28" fmla="*/ 701748 w 1759688"/>
              <a:gd name="connsiteY28" fmla="*/ 1520456 h 1743739"/>
              <a:gd name="connsiteX29" fmla="*/ 659218 w 1759688"/>
              <a:gd name="connsiteY29" fmla="*/ 1424763 h 1743739"/>
              <a:gd name="connsiteX30" fmla="*/ 632637 w 1759688"/>
              <a:gd name="connsiteY30" fmla="*/ 1360967 h 1743739"/>
              <a:gd name="connsiteX31" fmla="*/ 595423 w 1759688"/>
              <a:gd name="connsiteY31" fmla="*/ 1339702 h 1743739"/>
              <a:gd name="connsiteX32" fmla="*/ 451883 w 1759688"/>
              <a:gd name="connsiteY32" fmla="*/ 1323753 h 1743739"/>
              <a:gd name="connsiteX33" fmla="*/ 340241 w 1759688"/>
              <a:gd name="connsiteY33" fmla="*/ 1307804 h 1743739"/>
              <a:gd name="connsiteX34" fmla="*/ 260497 w 1759688"/>
              <a:gd name="connsiteY34" fmla="*/ 1286539 h 1743739"/>
              <a:gd name="connsiteX35" fmla="*/ 154172 w 1759688"/>
              <a:gd name="connsiteY35" fmla="*/ 1222744 h 1743739"/>
              <a:gd name="connsiteX36" fmla="*/ 85060 w 1759688"/>
              <a:gd name="connsiteY36" fmla="*/ 1174897 h 1743739"/>
              <a:gd name="connsiteX37" fmla="*/ 21265 w 1759688"/>
              <a:gd name="connsiteY37" fmla="*/ 1111102 h 1743739"/>
              <a:gd name="connsiteX38" fmla="*/ 0 w 1759688"/>
              <a:gd name="connsiteY38" fmla="*/ 1031358 h 1743739"/>
              <a:gd name="connsiteX39" fmla="*/ 37214 w 1759688"/>
              <a:gd name="connsiteY39" fmla="*/ 914400 h 1743739"/>
              <a:gd name="connsiteX40" fmla="*/ 101009 w 1759688"/>
              <a:gd name="connsiteY40" fmla="*/ 818707 h 1743739"/>
              <a:gd name="connsiteX41" fmla="*/ 170121 w 1759688"/>
              <a:gd name="connsiteY41" fmla="*/ 738963 h 1743739"/>
              <a:gd name="connsiteX42" fmla="*/ 292395 w 1759688"/>
              <a:gd name="connsiteY42" fmla="*/ 653902 h 1743739"/>
              <a:gd name="connsiteX43" fmla="*/ 382772 w 1759688"/>
              <a:gd name="connsiteY43" fmla="*/ 616688 h 1743739"/>
              <a:gd name="connsiteX44" fmla="*/ 435935 w 1759688"/>
              <a:gd name="connsiteY44" fmla="*/ 579474 h 1743739"/>
              <a:gd name="connsiteX45" fmla="*/ 446567 w 1759688"/>
              <a:gd name="connsiteY45" fmla="*/ 451883 h 1743739"/>
              <a:gd name="connsiteX46" fmla="*/ 446567 w 1759688"/>
              <a:gd name="connsiteY46" fmla="*/ 334925 h 1743739"/>
              <a:gd name="connsiteX47" fmla="*/ 494414 w 1759688"/>
              <a:gd name="connsiteY47" fmla="*/ 202018 h 1743739"/>
              <a:gd name="connsiteX48" fmla="*/ 574158 w 1759688"/>
              <a:gd name="connsiteY48" fmla="*/ 74428 h 1743739"/>
              <a:gd name="connsiteX49" fmla="*/ 691116 w 1759688"/>
              <a:gd name="connsiteY49" fmla="*/ 0 h 17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59688" h="1743739">
                <a:moveTo>
                  <a:pt x="691116" y="0"/>
                </a:moveTo>
                <a:lnTo>
                  <a:pt x="818707" y="31897"/>
                </a:lnTo>
                <a:lnTo>
                  <a:pt x="898451" y="85060"/>
                </a:lnTo>
                <a:lnTo>
                  <a:pt x="956930" y="127590"/>
                </a:lnTo>
                <a:lnTo>
                  <a:pt x="1010093" y="196702"/>
                </a:lnTo>
                <a:lnTo>
                  <a:pt x="1068572" y="313660"/>
                </a:lnTo>
                <a:lnTo>
                  <a:pt x="1116418" y="404037"/>
                </a:lnTo>
                <a:lnTo>
                  <a:pt x="1153632" y="441251"/>
                </a:lnTo>
                <a:lnTo>
                  <a:pt x="1281223" y="441251"/>
                </a:lnTo>
                <a:lnTo>
                  <a:pt x="1376916" y="425302"/>
                </a:lnTo>
                <a:lnTo>
                  <a:pt x="1483241" y="425302"/>
                </a:lnTo>
                <a:lnTo>
                  <a:pt x="1573618" y="467832"/>
                </a:lnTo>
                <a:lnTo>
                  <a:pt x="1663995" y="568842"/>
                </a:lnTo>
                <a:lnTo>
                  <a:pt x="1743739" y="637953"/>
                </a:lnTo>
                <a:lnTo>
                  <a:pt x="1759688" y="696432"/>
                </a:lnTo>
                <a:lnTo>
                  <a:pt x="1727790" y="845288"/>
                </a:lnTo>
                <a:lnTo>
                  <a:pt x="1663995" y="983511"/>
                </a:lnTo>
                <a:lnTo>
                  <a:pt x="1578935" y="1052623"/>
                </a:lnTo>
                <a:lnTo>
                  <a:pt x="1446028" y="1095153"/>
                </a:lnTo>
                <a:lnTo>
                  <a:pt x="1350335" y="1132367"/>
                </a:lnTo>
                <a:lnTo>
                  <a:pt x="1329069" y="1169581"/>
                </a:lnTo>
                <a:lnTo>
                  <a:pt x="1297172" y="1286539"/>
                </a:lnTo>
                <a:lnTo>
                  <a:pt x="1286539" y="1408814"/>
                </a:lnTo>
                <a:lnTo>
                  <a:pt x="1228060" y="1568302"/>
                </a:lnTo>
                <a:lnTo>
                  <a:pt x="1148316" y="1679944"/>
                </a:lnTo>
                <a:lnTo>
                  <a:pt x="1057939" y="1743739"/>
                </a:lnTo>
                <a:lnTo>
                  <a:pt x="903767" y="1695893"/>
                </a:lnTo>
                <a:lnTo>
                  <a:pt x="770860" y="1621465"/>
                </a:lnTo>
                <a:lnTo>
                  <a:pt x="701748" y="1520456"/>
                </a:lnTo>
                <a:lnTo>
                  <a:pt x="659218" y="1424763"/>
                </a:lnTo>
                <a:lnTo>
                  <a:pt x="632637" y="1360967"/>
                </a:lnTo>
                <a:lnTo>
                  <a:pt x="595423" y="1339702"/>
                </a:lnTo>
                <a:lnTo>
                  <a:pt x="451883" y="1323753"/>
                </a:lnTo>
                <a:lnTo>
                  <a:pt x="340241" y="1307804"/>
                </a:lnTo>
                <a:lnTo>
                  <a:pt x="260497" y="1286539"/>
                </a:lnTo>
                <a:lnTo>
                  <a:pt x="154172" y="1222744"/>
                </a:lnTo>
                <a:lnTo>
                  <a:pt x="85060" y="1174897"/>
                </a:lnTo>
                <a:lnTo>
                  <a:pt x="21265" y="1111102"/>
                </a:lnTo>
                <a:lnTo>
                  <a:pt x="0" y="1031358"/>
                </a:lnTo>
                <a:lnTo>
                  <a:pt x="37214" y="914400"/>
                </a:lnTo>
                <a:lnTo>
                  <a:pt x="101009" y="818707"/>
                </a:lnTo>
                <a:lnTo>
                  <a:pt x="170121" y="738963"/>
                </a:lnTo>
                <a:lnTo>
                  <a:pt x="292395" y="653902"/>
                </a:lnTo>
                <a:lnTo>
                  <a:pt x="382772" y="616688"/>
                </a:lnTo>
                <a:lnTo>
                  <a:pt x="435935" y="579474"/>
                </a:lnTo>
                <a:lnTo>
                  <a:pt x="446567" y="451883"/>
                </a:lnTo>
                <a:lnTo>
                  <a:pt x="446567" y="334925"/>
                </a:lnTo>
                <a:lnTo>
                  <a:pt x="494414" y="202018"/>
                </a:lnTo>
                <a:lnTo>
                  <a:pt x="574158" y="74428"/>
                </a:lnTo>
                <a:lnTo>
                  <a:pt x="691116" y="0"/>
                </a:lnTo>
                <a:close/>
              </a:path>
            </a:pathLst>
          </a:custGeom>
          <a:ln w="76200">
            <a:solidFill>
              <a:srgbClr val="006F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64" name="Freeform 125"/>
          <p:cNvSpPr>
            <a:spLocks noChangeAspect="1"/>
          </p:cNvSpPr>
          <p:nvPr/>
        </p:nvSpPr>
        <p:spPr>
          <a:xfrm rot="5400000">
            <a:off x="6378610" y="4979089"/>
            <a:ext cx="1280160" cy="1190737"/>
          </a:xfrm>
          <a:custGeom>
            <a:avLst/>
            <a:gdLst>
              <a:gd name="connsiteX0" fmla="*/ 701749 w 1446028"/>
              <a:gd name="connsiteY0" fmla="*/ 260498 h 1345019"/>
              <a:gd name="connsiteX1" fmla="*/ 802758 w 1446028"/>
              <a:gd name="connsiteY1" fmla="*/ 186070 h 1345019"/>
              <a:gd name="connsiteX2" fmla="*/ 903767 w 1446028"/>
              <a:gd name="connsiteY2" fmla="*/ 95693 h 1345019"/>
              <a:gd name="connsiteX3" fmla="*/ 1041991 w 1446028"/>
              <a:gd name="connsiteY3" fmla="*/ 26582 h 1345019"/>
              <a:gd name="connsiteX4" fmla="*/ 1132367 w 1446028"/>
              <a:gd name="connsiteY4" fmla="*/ 0 h 1345019"/>
              <a:gd name="connsiteX5" fmla="*/ 1228060 w 1446028"/>
              <a:gd name="connsiteY5" fmla="*/ 0 h 1345019"/>
              <a:gd name="connsiteX6" fmla="*/ 1329070 w 1446028"/>
              <a:gd name="connsiteY6" fmla="*/ 15949 h 1345019"/>
              <a:gd name="connsiteX7" fmla="*/ 1398181 w 1446028"/>
              <a:gd name="connsiteY7" fmla="*/ 85061 h 1345019"/>
              <a:gd name="connsiteX8" fmla="*/ 1446028 w 1446028"/>
              <a:gd name="connsiteY8" fmla="*/ 207335 h 1345019"/>
              <a:gd name="connsiteX9" fmla="*/ 1403498 w 1446028"/>
              <a:gd name="connsiteY9" fmla="*/ 377456 h 1345019"/>
              <a:gd name="connsiteX10" fmla="*/ 1286540 w 1446028"/>
              <a:gd name="connsiteY10" fmla="*/ 536945 h 1345019"/>
              <a:gd name="connsiteX11" fmla="*/ 1174898 w 1446028"/>
              <a:gd name="connsiteY11" fmla="*/ 627321 h 1345019"/>
              <a:gd name="connsiteX12" fmla="*/ 1105786 w 1446028"/>
              <a:gd name="connsiteY12" fmla="*/ 669852 h 1345019"/>
              <a:gd name="connsiteX13" fmla="*/ 1068572 w 1446028"/>
              <a:gd name="connsiteY13" fmla="*/ 707066 h 1345019"/>
              <a:gd name="connsiteX14" fmla="*/ 1068572 w 1446028"/>
              <a:gd name="connsiteY14" fmla="*/ 781493 h 1345019"/>
              <a:gd name="connsiteX15" fmla="*/ 1100470 w 1446028"/>
              <a:gd name="connsiteY15" fmla="*/ 930349 h 1345019"/>
              <a:gd name="connsiteX16" fmla="*/ 1105786 w 1446028"/>
              <a:gd name="connsiteY16" fmla="*/ 1057940 h 1345019"/>
              <a:gd name="connsiteX17" fmla="*/ 1068572 w 1446028"/>
              <a:gd name="connsiteY17" fmla="*/ 1180214 h 1345019"/>
              <a:gd name="connsiteX18" fmla="*/ 983512 w 1446028"/>
              <a:gd name="connsiteY18" fmla="*/ 1291856 h 1345019"/>
              <a:gd name="connsiteX19" fmla="*/ 893135 w 1446028"/>
              <a:gd name="connsiteY19" fmla="*/ 1334386 h 1345019"/>
              <a:gd name="connsiteX20" fmla="*/ 770860 w 1446028"/>
              <a:gd name="connsiteY20" fmla="*/ 1345019 h 1345019"/>
              <a:gd name="connsiteX21" fmla="*/ 616688 w 1446028"/>
              <a:gd name="connsiteY21" fmla="*/ 1254642 h 1345019"/>
              <a:gd name="connsiteX22" fmla="*/ 547577 w 1446028"/>
              <a:gd name="connsiteY22" fmla="*/ 1132368 h 1345019"/>
              <a:gd name="connsiteX23" fmla="*/ 515679 w 1446028"/>
              <a:gd name="connsiteY23" fmla="*/ 956931 h 1345019"/>
              <a:gd name="connsiteX24" fmla="*/ 505046 w 1446028"/>
              <a:gd name="connsiteY24" fmla="*/ 829340 h 1345019"/>
              <a:gd name="connsiteX25" fmla="*/ 489098 w 1446028"/>
              <a:gd name="connsiteY25" fmla="*/ 818707 h 1345019"/>
              <a:gd name="connsiteX26" fmla="*/ 478465 w 1446028"/>
              <a:gd name="connsiteY26" fmla="*/ 802759 h 1345019"/>
              <a:gd name="connsiteX27" fmla="*/ 340242 w 1446028"/>
              <a:gd name="connsiteY27" fmla="*/ 760228 h 1345019"/>
              <a:gd name="connsiteX28" fmla="*/ 170121 w 1446028"/>
              <a:gd name="connsiteY28" fmla="*/ 696433 h 1345019"/>
              <a:gd name="connsiteX29" fmla="*/ 63795 w 1446028"/>
              <a:gd name="connsiteY29" fmla="*/ 606056 h 1345019"/>
              <a:gd name="connsiteX30" fmla="*/ 10633 w 1446028"/>
              <a:gd name="connsiteY30" fmla="*/ 510363 h 1345019"/>
              <a:gd name="connsiteX31" fmla="*/ 0 w 1446028"/>
              <a:gd name="connsiteY31" fmla="*/ 393405 h 1345019"/>
              <a:gd name="connsiteX32" fmla="*/ 31898 w 1446028"/>
              <a:gd name="connsiteY32" fmla="*/ 303028 h 1345019"/>
              <a:gd name="connsiteX33" fmla="*/ 127591 w 1446028"/>
              <a:gd name="connsiteY33" fmla="*/ 228600 h 1345019"/>
              <a:gd name="connsiteX34" fmla="*/ 287079 w 1446028"/>
              <a:gd name="connsiteY34" fmla="*/ 186070 h 1345019"/>
              <a:gd name="connsiteX35" fmla="*/ 425302 w 1446028"/>
              <a:gd name="connsiteY35" fmla="*/ 186070 h 1345019"/>
              <a:gd name="connsiteX36" fmla="*/ 579474 w 1446028"/>
              <a:gd name="connsiteY36" fmla="*/ 217968 h 1345019"/>
              <a:gd name="connsiteX37" fmla="*/ 648586 w 1446028"/>
              <a:gd name="connsiteY37" fmla="*/ 249866 h 1345019"/>
              <a:gd name="connsiteX38" fmla="*/ 701749 w 1446028"/>
              <a:gd name="connsiteY38" fmla="*/ 260498 h 134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6028" h="1345019">
                <a:moveTo>
                  <a:pt x="701749" y="260498"/>
                </a:moveTo>
                <a:lnTo>
                  <a:pt x="802758" y="186070"/>
                </a:lnTo>
                <a:lnTo>
                  <a:pt x="903767" y="95693"/>
                </a:lnTo>
                <a:lnTo>
                  <a:pt x="1041991" y="26582"/>
                </a:lnTo>
                <a:lnTo>
                  <a:pt x="1132367" y="0"/>
                </a:lnTo>
                <a:lnTo>
                  <a:pt x="1228060" y="0"/>
                </a:lnTo>
                <a:lnTo>
                  <a:pt x="1329070" y="15949"/>
                </a:lnTo>
                <a:lnTo>
                  <a:pt x="1398181" y="85061"/>
                </a:lnTo>
                <a:lnTo>
                  <a:pt x="1446028" y="207335"/>
                </a:lnTo>
                <a:lnTo>
                  <a:pt x="1403498" y="377456"/>
                </a:lnTo>
                <a:lnTo>
                  <a:pt x="1286540" y="536945"/>
                </a:lnTo>
                <a:lnTo>
                  <a:pt x="1174898" y="627321"/>
                </a:lnTo>
                <a:lnTo>
                  <a:pt x="1105786" y="669852"/>
                </a:lnTo>
                <a:lnTo>
                  <a:pt x="1068572" y="707066"/>
                </a:lnTo>
                <a:lnTo>
                  <a:pt x="1068572" y="781493"/>
                </a:lnTo>
                <a:lnTo>
                  <a:pt x="1100470" y="930349"/>
                </a:lnTo>
                <a:lnTo>
                  <a:pt x="1105786" y="1057940"/>
                </a:lnTo>
                <a:lnTo>
                  <a:pt x="1068572" y="1180214"/>
                </a:lnTo>
                <a:lnTo>
                  <a:pt x="983512" y="1291856"/>
                </a:lnTo>
                <a:lnTo>
                  <a:pt x="893135" y="1334386"/>
                </a:lnTo>
                <a:lnTo>
                  <a:pt x="770860" y="1345019"/>
                </a:lnTo>
                <a:lnTo>
                  <a:pt x="616688" y="1254642"/>
                </a:lnTo>
                <a:lnTo>
                  <a:pt x="547577" y="1132368"/>
                </a:lnTo>
                <a:lnTo>
                  <a:pt x="515679" y="956931"/>
                </a:lnTo>
                <a:lnTo>
                  <a:pt x="505046" y="829340"/>
                </a:lnTo>
                <a:lnTo>
                  <a:pt x="489098" y="818707"/>
                </a:lnTo>
                <a:lnTo>
                  <a:pt x="478465" y="802759"/>
                </a:lnTo>
                <a:lnTo>
                  <a:pt x="340242" y="760228"/>
                </a:lnTo>
                <a:lnTo>
                  <a:pt x="170121" y="696433"/>
                </a:lnTo>
                <a:lnTo>
                  <a:pt x="63795" y="606056"/>
                </a:lnTo>
                <a:lnTo>
                  <a:pt x="10633" y="510363"/>
                </a:lnTo>
                <a:lnTo>
                  <a:pt x="0" y="393405"/>
                </a:lnTo>
                <a:lnTo>
                  <a:pt x="31898" y="303028"/>
                </a:lnTo>
                <a:lnTo>
                  <a:pt x="127591" y="228600"/>
                </a:lnTo>
                <a:lnTo>
                  <a:pt x="287079" y="186070"/>
                </a:lnTo>
                <a:lnTo>
                  <a:pt x="425302" y="186070"/>
                </a:lnTo>
                <a:lnTo>
                  <a:pt x="579474" y="217968"/>
                </a:lnTo>
                <a:lnTo>
                  <a:pt x="648586" y="249866"/>
                </a:lnTo>
                <a:lnTo>
                  <a:pt x="701749" y="260498"/>
                </a:lnTo>
                <a:close/>
              </a:path>
            </a:pathLst>
          </a:custGeom>
          <a:ln w="76200">
            <a:solidFill>
              <a:srgbClr val="0432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3000" baseline="0" dirty="0" err="1">
              <a:latin typeface="Gill Sans"/>
              <a:cs typeface="Gill Sans"/>
            </a:endParaRPr>
          </a:p>
        </p:txBody>
      </p:sp>
      <p:sp>
        <p:nvSpPr>
          <p:cNvPr id="77" name="Oval 4"/>
          <p:cNvSpPr>
            <a:spLocks/>
          </p:cNvSpPr>
          <p:nvPr/>
        </p:nvSpPr>
        <p:spPr bwMode="auto">
          <a:xfrm>
            <a:off x="581100" y="4948526"/>
            <a:ext cx="707356" cy="1070413"/>
          </a:xfrm>
          <a:prstGeom prst="ellipse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200"/>
          </a:p>
        </p:txBody>
      </p:sp>
      <p:sp>
        <p:nvSpPr>
          <p:cNvPr id="78" name="AutoShape 5"/>
          <p:cNvSpPr>
            <a:spLocks/>
          </p:cNvSpPr>
          <p:nvPr/>
        </p:nvSpPr>
        <p:spPr bwMode="auto">
          <a:xfrm>
            <a:off x="1859535" y="4972190"/>
            <a:ext cx="884195" cy="884639"/>
          </a:xfrm>
          <a:prstGeom prst="triangle">
            <a:avLst>
              <a:gd name="adj" fmla="val 50000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200"/>
          </a:p>
        </p:txBody>
      </p:sp>
      <p:sp>
        <p:nvSpPr>
          <p:cNvPr id="79" name="AutoShape 6"/>
          <p:cNvSpPr>
            <a:spLocks/>
          </p:cNvSpPr>
          <p:nvPr/>
        </p:nvSpPr>
        <p:spPr bwMode="auto">
          <a:xfrm>
            <a:off x="3322757" y="5037275"/>
            <a:ext cx="884197" cy="884639"/>
          </a:xfrm>
          <a:prstGeom prst="roundRect">
            <a:avLst>
              <a:gd name="adj" fmla="val 15000"/>
            </a:avLst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200"/>
          </a:p>
        </p:txBody>
      </p:sp>
      <p:sp>
        <p:nvSpPr>
          <p:cNvPr id="80" name="Rectangle 8"/>
          <p:cNvSpPr>
            <a:spLocks/>
          </p:cNvSpPr>
          <p:nvPr/>
        </p:nvSpPr>
        <p:spPr bwMode="auto">
          <a:xfrm>
            <a:off x="800009" y="5291302"/>
            <a:ext cx="291768" cy="3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2</a:t>
            </a:r>
          </a:p>
        </p:txBody>
      </p:sp>
      <p:sp>
        <p:nvSpPr>
          <p:cNvPr id="81" name="Rectangle 8"/>
          <p:cNvSpPr>
            <a:spLocks/>
          </p:cNvSpPr>
          <p:nvPr/>
        </p:nvSpPr>
        <p:spPr bwMode="auto">
          <a:xfrm>
            <a:off x="2158352" y="5342515"/>
            <a:ext cx="256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3</a:t>
            </a:r>
          </a:p>
        </p:txBody>
      </p:sp>
      <p:sp>
        <p:nvSpPr>
          <p:cNvPr id="82" name="Rectangle 8"/>
          <p:cNvSpPr>
            <a:spLocks/>
          </p:cNvSpPr>
          <p:nvPr/>
        </p:nvSpPr>
        <p:spPr bwMode="auto">
          <a:xfrm>
            <a:off x="3632046" y="5336966"/>
            <a:ext cx="256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 smtClean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4</a:t>
            </a:r>
          </a:p>
        </p:txBody>
      </p:sp>
      <p:sp>
        <p:nvSpPr>
          <p:cNvPr id="83" name="Rectangle 17"/>
          <p:cNvSpPr>
            <a:spLocks/>
          </p:cNvSpPr>
          <p:nvPr/>
        </p:nvSpPr>
        <p:spPr bwMode="auto">
          <a:xfrm>
            <a:off x="4267660" y="5261648"/>
            <a:ext cx="446183" cy="3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>
                <a:latin typeface="Helvetica"/>
                <a:ea typeface="ＭＳ Ｐゴシック" charset="0"/>
                <a:cs typeface="Helvetica"/>
              </a:rPr>
              <a:t>+...</a:t>
            </a:r>
          </a:p>
        </p:txBody>
      </p:sp>
      <p:sp>
        <p:nvSpPr>
          <p:cNvPr id="84" name="Rectangle 17"/>
          <p:cNvSpPr>
            <a:spLocks/>
          </p:cNvSpPr>
          <p:nvPr/>
        </p:nvSpPr>
        <p:spPr bwMode="auto">
          <a:xfrm>
            <a:off x="2878533" y="5305003"/>
            <a:ext cx="13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 smtClean="0">
                <a:latin typeface="Helvetica"/>
                <a:ea typeface="ＭＳ Ｐゴシック" charset="0"/>
                <a:cs typeface="Helvetica"/>
              </a:rPr>
              <a:t>+</a:t>
            </a:r>
            <a:endParaRPr lang="en-US" baseline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85" name="Rectangle 17"/>
          <p:cNvSpPr>
            <a:spLocks/>
          </p:cNvSpPr>
          <p:nvPr/>
        </p:nvSpPr>
        <p:spPr bwMode="auto">
          <a:xfrm>
            <a:off x="1517089" y="5279313"/>
            <a:ext cx="13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 smtClean="0">
                <a:latin typeface="Helvetica"/>
                <a:ea typeface="ＭＳ Ｐゴシック" charset="0"/>
                <a:cs typeface="Helvetica"/>
              </a:rPr>
              <a:t>+</a:t>
            </a:r>
            <a:endParaRPr lang="en-US" baseline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86" name="Rectangle 17"/>
          <p:cNvSpPr>
            <a:spLocks/>
          </p:cNvSpPr>
          <p:nvPr/>
        </p:nvSpPr>
        <p:spPr bwMode="auto">
          <a:xfrm>
            <a:off x="4955614" y="5304719"/>
            <a:ext cx="13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aseline="0" dirty="0" smtClean="0">
                <a:latin typeface="Helvetica"/>
                <a:ea typeface="ＭＳ Ｐゴシック" charset="0"/>
                <a:cs typeface="Helvetica"/>
              </a:rPr>
              <a:t>=</a:t>
            </a:r>
            <a:endParaRPr lang="en-US" baseline="0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87" name="TextBox 70"/>
          <p:cNvSpPr txBox="1"/>
          <p:nvPr/>
        </p:nvSpPr>
        <p:spPr>
          <a:xfrm>
            <a:off x="405884" y="5959504"/>
            <a:ext cx="110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>
                <a:latin typeface="Helvetica"/>
                <a:cs typeface="Helvetica"/>
              </a:rPr>
              <a:t>cos2Δ</a:t>
            </a:r>
            <a:r>
              <a:rPr lang="en-US" sz="2000" baseline="0" dirty="0">
                <a:latin typeface="Helvetica"/>
                <a:ea typeface="Lucida Grande"/>
                <a:cs typeface="Helvetica"/>
              </a:rPr>
              <a:t>ϕ</a:t>
            </a:r>
            <a:endParaRPr lang="en-US" sz="2000" baseline="0" dirty="0">
              <a:latin typeface="Helvetica"/>
              <a:cs typeface="Helvetica"/>
            </a:endParaRPr>
          </a:p>
        </p:txBody>
      </p:sp>
      <p:sp>
        <p:nvSpPr>
          <p:cNvPr id="88" name="TextBox 70"/>
          <p:cNvSpPr txBox="1"/>
          <p:nvPr/>
        </p:nvSpPr>
        <p:spPr>
          <a:xfrm>
            <a:off x="1730648" y="5959504"/>
            <a:ext cx="110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Helvetica"/>
                <a:cs typeface="Helvetica"/>
              </a:rPr>
              <a:t>cos3Δ</a:t>
            </a:r>
            <a:r>
              <a:rPr lang="en-US" sz="2000" baseline="0" dirty="0" smtClean="0">
                <a:latin typeface="Helvetica"/>
                <a:ea typeface="Lucida Grande"/>
                <a:cs typeface="Helvetica"/>
              </a:rPr>
              <a:t>ϕ</a:t>
            </a:r>
            <a:endParaRPr lang="en-US" sz="2000" baseline="0" dirty="0">
              <a:latin typeface="Helvetica"/>
              <a:cs typeface="Helvetica"/>
            </a:endParaRPr>
          </a:p>
        </p:txBody>
      </p:sp>
      <p:sp>
        <p:nvSpPr>
          <p:cNvPr id="89" name="TextBox 70"/>
          <p:cNvSpPr txBox="1"/>
          <p:nvPr/>
        </p:nvSpPr>
        <p:spPr>
          <a:xfrm>
            <a:off x="3218466" y="5959504"/>
            <a:ext cx="110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Helvetica"/>
                <a:cs typeface="Helvetica"/>
              </a:rPr>
              <a:t>cos4Δ</a:t>
            </a:r>
            <a:r>
              <a:rPr lang="en-US" sz="2000" baseline="0" dirty="0" smtClean="0">
                <a:latin typeface="Helvetica"/>
                <a:ea typeface="Lucida Grande"/>
                <a:cs typeface="Helvetica"/>
              </a:rPr>
              <a:t>ϕ</a:t>
            </a:r>
            <a:endParaRPr lang="en-US" sz="2000" baseline="0" dirty="0">
              <a:latin typeface="Helvetica"/>
              <a:cs typeface="Helvetica"/>
            </a:endParaRPr>
          </a:p>
        </p:txBody>
      </p:sp>
      <p:pic>
        <p:nvPicPr>
          <p:cNvPr id="7" name="图片 6" descr="Screen Shot 2018-03-15 at 21.19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56" y="2061156"/>
            <a:ext cx="512492" cy="7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35077</TotalTime>
  <Words>2089</Words>
  <Application>Microsoft Macintosh PowerPoint</Application>
  <PresentationFormat>全屏显示(4:3)</PresentationFormat>
  <Paragraphs>547</Paragraphs>
  <Slides>67</Slides>
  <Notes>59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9" baseType="lpstr">
      <vt:lpstr>Custom Design</vt:lpstr>
      <vt:lpstr>Equation</vt:lpstr>
      <vt:lpstr>Probing collectivity in pPb collisions using  heavy quarks with CMS detector</vt:lpstr>
      <vt:lpstr>Probing collectivity in pPb collisions using   D0 meson with CMS detector</vt:lpstr>
      <vt:lpstr>A bit of history</vt:lpstr>
      <vt:lpstr>The long range “Ridge”</vt:lpstr>
      <vt:lpstr>Omnipresent “Ridge”</vt:lpstr>
      <vt:lpstr>How small a QGP fluid can be?</vt:lpstr>
      <vt:lpstr>How small a QGP fluid can be?</vt:lpstr>
      <vt:lpstr>How small a QGP fluid can be?</vt:lpstr>
      <vt:lpstr>Quantify the “Ridge”</vt:lpstr>
      <vt:lpstr>Similar “Flow”</vt:lpstr>
      <vt:lpstr>Similar “Flow”</vt:lpstr>
      <vt:lpstr>Collectivity in small systems</vt:lpstr>
      <vt:lpstr>Collectivity in small systems</vt:lpstr>
      <vt:lpstr>Collectivity in small systems</vt:lpstr>
      <vt:lpstr>Collectivity in small systems</vt:lpstr>
      <vt:lpstr>Collectivity in small systems</vt:lpstr>
      <vt:lpstr>An emerging paradigm </vt:lpstr>
      <vt:lpstr>An emerging paradigm </vt:lpstr>
      <vt:lpstr>An emerging paradigm </vt:lpstr>
      <vt:lpstr>Hydrodynamic in AA collision</vt:lpstr>
      <vt:lpstr>Hydrodynamic in pPb</vt:lpstr>
      <vt:lpstr>Hydrodynamic in pPb</vt:lpstr>
      <vt:lpstr>Color Glass Condensate</vt:lpstr>
      <vt:lpstr>Color Glass Condensate</vt:lpstr>
      <vt:lpstr>Color Glass Condensate</vt:lpstr>
      <vt:lpstr>Color Glass Condensate</vt:lpstr>
      <vt:lpstr>Color Glass Condensate</vt:lpstr>
      <vt:lpstr>What’s next</vt:lpstr>
      <vt:lpstr>What’s next</vt:lpstr>
      <vt:lpstr>What’s next</vt:lpstr>
      <vt:lpstr>What’s next</vt:lpstr>
      <vt:lpstr>What’s next</vt:lpstr>
      <vt:lpstr>What’s next</vt:lpstr>
      <vt:lpstr>Heavy Flavor as external probe</vt:lpstr>
      <vt:lpstr>Heavy Flavor as external probe</vt:lpstr>
      <vt:lpstr>Heavy Flavor as external probe</vt:lpstr>
      <vt:lpstr>Heavy Flavor as external probe</vt:lpstr>
      <vt:lpstr>Heavy Flavor as external probe</vt:lpstr>
      <vt:lpstr>D0 reconstruction in pPb</vt:lpstr>
      <vt:lpstr>D0 reconstruction in pPb</vt:lpstr>
      <vt:lpstr>D0 reconstruction in pPb</vt:lpstr>
      <vt:lpstr>D0 reconstruction in pPb</vt:lpstr>
      <vt:lpstr>D0 reconstruction in pPb</vt:lpstr>
      <vt:lpstr>Non-prompt D0 fraction</vt:lpstr>
      <vt:lpstr>Non-prompt D0 fraction</vt:lpstr>
      <vt:lpstr>Non-prompt D0 fraction</vt:lpstr>
      <vt:lpstr>D0 correlation with charged hadron</vt:lpstr>
      <vt:lpstr>D0 signal v2 extraction</vt:lpstr>
      <vt:lpstr>D0 signal v2 extraction</vt:lpstr>
      <vt:lpstr>Strange and charm hadron v2</vt:lpstr>
      <vt:lpstr>Strange and charm hadron v2</vt:lpstr>
      <vt:lpstr>Strange and charm hadron v2</vt:lpstr>
      <vt:lpstr>Number of constituent quark scaling</vt:lpstr>
      <vt:lpstr>Number of constituent quark scaling</vt:lpstr>
      <vt:lpstr>Number of constituent quark scaling</vt:lpstr>
      <vt:lpstr>Number of constituent quark scaling</vt:lpstr>
      <vt:lpstr>Number of constituent quark scaling</vt:lpstr>
      <vt:lpstr>Number of constituent quark scaling</vt:lpstr>
      <vt:lpstr>Summary</vt:lpstr>
      <vt:lpstr>Outlook</vt:lpstr>
      <vt:lpstr>Outlook</vt:lpstr>
      <vt:lpstr>Outlook</vt:lpstr>
      <vt:lpstr>Outlook</vt:lpstr>
      <vt:lpstr>Outlook</vt:lpstr>
      <vt:lpstr>Back up</vt:lpstr>
      <vt:lpstr>Back up</vt:lpstr>
      <vt:lpstr>Back up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Guilbaud</dc:creator>
  <cp:lastModifiedBy>Zhenyu Chen</cp:lastModifiedBy>
  <cp:revision>1110</cp:revision>
  <dcterms:created xsi:type="dcterms:W3CDTF">2015-01-16T12:39:10Z</dcterms:created>
  <dcterms:modified xsi:type="dcterms:W3CDTF">2018-03-20T21:54:12Z</dcterms:modified>
</cp:coreProperties>
</file>