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90" r:id="rId3"/>
    <p:sldId id="292" r:id="rId4"/>
    <p:sldId id="259" r:id="rId5"/>
    <p:sldId id="270" r:id="rId6"/>
    <p:sldId id="261" r:id="rId7"/>
    <p:sldId id="260" r:id="rId8"/>
    <p:sldId id="279" r:id="rId9"/>
    <p:sldId id="289" r:id="rId10"/>
    <p:sldId id="280" r:id="rId11"/>
    <p:sldId id="266" r:id="rId12"/>
    <p:sldId id="283" r:id="rId13"/>
    <p:sldId id="284" r:id="rId14"/>
    <p:sldId id="285" r:id="rId15"/>
    <p:sldId id="286" r:id="rId16"/>
    <p:sldId id="294" r:id="rId17"/>
    <p:sldId id="293" r:id="rId18"/>
    <p:sldId id="274" r:id="rId19"/>
    <p:sldId id="291"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2152"/>
    <a:srgbClr val="555C92"/>
    <a:srgbClr val="5F5F9F"/>
    <a:srgbClr val="4D608D"/>
    <a:srgbClr val="6077B1"/>
    <a:srgbClr val="5A5CB1"/>
    <a:srgbClr val="FEB822"/>
    <a:srgbClr val="730A03"/>
    <a:srgbClr val="7E7F81"/>
    <a:srgbClr val="9C9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8" autoAdjust="0"/>
    <p:restoredTop sz="94674"/>
  </p:normalViewPr>
  <p:slideViewPr>
    <p:cSldViewPr snapToGrid="0" snapToObjects="1">
      <p:cViewPr varScale="1">
        <p:scale>
          <a:sx n="122" d="100"/>
          <a:sy n="122" d="100"/>
        </p:scale>
        <p:origin x="-127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94DB20-47C7-D44A-ABFA-E59C990A32CF}" type="datetimeFigureOut">
              <a:rPr lang="en-US" smtClean="0"/>
              <a:t>2/14/18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65EE1-396E-724B-B528-27BAC7A57BE1}" type="slidenum">
              <a:rPr lang="en-US" smtClean="0"/>
              <a:t>‹#›</a:t>
            </a:fld>
            <a:endParaRPr lang="en-US"/>
          </a:p>
        </p:txBody>
      </p:sp>
    </p:spTree>
    <p:extLst>
      <p:ext uri="{BB962C8B-B14F-4D97-AF65-F5344CB8AC3E}">
        <p14:creationId xmlns:p14="http://schemas.microsoft.com/office/powerpoint/2010/main" val="3022259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sz="quarter"/>
          </p:nvPr>
        </p:nvSpPr>
        <p:spPr/>
        <p:txBody>
          <a:bodyPr/>
          <a:lstStyle>
            <a:lvl1pPr>
              <a:tabLst>
                <a:tab pos="723900" algn="l"/>
                <a:tab pos="1447800" algn="l"/>
                <a:tab pos="2171700" algn="l"/>
                <a:tab pos="2895600" algn="l"/>
              </a:tabLst>
              <a:defRPr sz="2800">
                <a:solidFill>
                  <a:schemeClr val="bg1"/>
                </a:solidFill>
                <a:latin typeface="Arial" charset="0"/>
                <a:ea typeface="ＭＳ Ｐゴシック" charset="0"/>
                <a:cs typeface="ＭＳ Ｐゴシック" charset="0"/>
              </a:defRPr>
            </a:lvl1pPr>
            <a:lvl2pPr>
              <a:tabLst>
                <a:tab pos="723900" algn="l"/>
                <a:tab pos="1447800" algn="l"/>
                <a:tab pos="2171700" algn="l"/>
                <a:tab pos="2895600" algn="l"/>
              </a:tabLst>
              <a:defRPr sz="2800">
                <a:solidFill>
                  <a:schemeClr val="bg1"/>
                </a:solidFill>
                <a:latin typeface="Arial" charset="0"/>
                <a:ea typeface="ＭＳ Ｐゴシック" charset="0"/>
              </a:defRPr>
            </a:lvl2pPr>
            <a:lvl3pPr>
              <a:tabLst>
                <a:tab pos="723900" algn="l"/>
                <a:tab pos="1447800" algn="l"/>
                <a:tab pos="2171700" algn="l"/>
                <a:tab pos="2895600" algn="l"/>
              </a:tabLst>
              <a:defRPr sz="2800">
                <a:solidFill>
                  <a:schemeClr val="bg1"/>
                </a:solidFill>
                <a:latin typeface="Arial" charset="0"/>
                <a:ea typeface="ＭＳ Ｐゴシック" charset="0"/>
              </a:defRPr>
            </a:lvl3pPr>
            <a:lvl4pPr>
              <a:tabLst>
                <a:tab pos="723900" algn="l"/>
                <a:tab pos="1447800" algn="l"/>
                <a:tab pos="2171700" algn="l"/>
                <a:tab pos="2895600" algn="l"/>
              </a:tabLst>
              <a:defRPr sz="2800">
                <a:solidFill>
                  <a:schemeClr val="bg1"/>
                </a:solidFill>
                <a:latin typeface="Arial" charset="0"/>
                <a:ea typeface="ＭＳ Ｐゴシック" charset="0"/>
              </a:defRPr>
            </a:lvl4pPr>
            <a:lvl5pPr>
              <a:tabLst>
                <a:tab pos="723900" algn="l"/>
                <a:tab pos="1447800" algn="l"/>
                <a:tab pos="2171700" algn="l"/>
                <a:tab pos="28956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9pPr>
          </a:lstStyle>
          <a:p>
            <a:pPr>
              <a:defRPr/>
            </a:pPr>
            <a:fld id="{243A9CCC-88DA-684E-86E7-69559986A79A}" type="slidenum">
              <a:rPr lang="en-US" sz="1200" smtClean="0">
                <a:solidFill>
                  <a:srgbClr val="000000"/>
                </a:solidFill>
                <a:latin typeface="Times New Roman" charset="0"/>
              </a:rPr>
              <a:pPr>
                <a:defRPr/>
              </a:pPr>
              <a:t>8</a:t>
            </a:fld>
            <a:endParaRPr lang="en-US" sz="1200" smtClean="0">
              <a:solidFill>
                <a:srgbClr val="000000"/>
              </a:solidFill>
              <a:latin typeface="Times New Roman" charset="0"/>
            </a:endParaRPr>
          </a:p>
        </p:txBody>
      </p:sp>
      <p:sp>
        <p:nvSpPr>
          <p:cNvPr id="20481" name="Text Box 1"/>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9pPr>
          </a:lstStyle>
          <a:p>
            <a:pPr algn="r" eaLnBrk="1">
              <a:buClrTx/>
              <a:buFontTx/>
              <a:buNone/>
              <a:defRPr/>
            </a:pPr>
            <a:fld id="{65E568EA-5BCA-0542-BF52-1950C0D49885}" type="slidenum">
              <a:rPr lang="en-US" sz="1200" smtClean="0">
                <a:solidFill>
                  <a:srgbClr val="000000"/>
                </a:solidFill>
                <a:latin typeface="Times New Roman" charset="0"/>
              </a:rPr>
              <a:pPr algn="r" eaLnBrk="1">
                <a:buClrTx/>
                <a:buFontTx/>
                <a:buNone/>
                <a:defRPr/>
              </a:pPr>
              <a:t>8</a:t>
            </a:fld>
            <a:endParaRPr lang="en-US" sz="1200" smtClean="0">
              <a:solidFill>
                <a:srgbClr val="000000"/>
              </a:solidFill>
              <a:latin typeface="Times New Roman" charset="0"/>
            </a:endParaRPr>
          </a:p>
        </p:txBody>
      </p:sp>
      <p:sp>
        <p:nvSpPr>
          <p:cNvPr id="20482"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9pPr>
          </a:lstStyle>
          <a:p>
            <a:pPr algn="r" eaLnBrk="1">
              <a:buClrTx/>
              <a:buFontTx/>
              <a:buNone/>
              <a:defRPr/>
            </a:pPr>
            <a:fld id="{B9AF460B-1C7D-A74C-8B41-9D74D74A1565}" type="slidenum">
              <a:rPr lang="en-US" sz="1200" smtClean="0">
                <a:solidFill>
                  <a:srgbClr val="000000"/>
                </a:solidFill>
                <a:latin typeface="Times New Roman" charset="0"/>
              </a:rPr>
              <a:pPr algn="r" eaLnBrk="1">
                <a:buClrTx/>
                <a:buFontTx/>
                <a:buNone/>
                <a:defRPr/>
              </a:pPr>
              <a:t>8</a:t>
            </a:fld>
            <a:endParaRPr lang="en-US" sz="1200" smtClean="0">
              <a:solidFill>
                <a:srgbClr val="000000"/>
              </a:solidFill>
              <a:latin typeface="Times New Roman" charset="0"/>
            </a:endParaRPr>
          </a:p>
        </p:txBody>
      </p:sp>
      <p:sp>
        <p:nvSpPr>
          <p:cNvPr id="2048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p>
        </p:txBody>
      </p:sp>
      <p:sp>
        <p:nvSpPr>
          <p:cNvPr id="20484" name="Text Box 4"/>
          <p:cNvSpPr>
            <a:spLocks noGrp="1" noChangeArrowheads="1"/>
          </p:cNvSpPr>
          <p:nvPr>
            <p:ph type="body"/>
          </p:nvPr>
        </p:nvSpPr>
        <p:spPr>
          <a:xfrm>
            <a:off x="914400" y="4343400"/>
            <a:ext cx="5029200" cy="4208463"/>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sz="quarter"/>
          </p:nvPr>
        </p:nvSpPr>
        <p:spPr/>
        <p:txBody>
          <a:bodyPr/>
          <a:lstStyle>
            <a:lvl1pPr>
              <a:tabLst>
                <a:tab pos="723900" algn="l"/>
                <a:tab pos="1447800" algn="l"/>
                <a:tab pos="2171700" algn="l"/>
                <a:tab pos="2895600" algn="l"/>
              </a:tabLst>
              <a:defRPr sz="2800">
                <a:solidFill>
                  <a:schemeClr val="bg1"/>
                </a:solidFill>
                <a:latin typeface="Arial" charset="0"/>
                <a:ea typeface="ＭＳ Ｐゴシック" charset="0"/>
                <a:cs typeface="ＭＳ Ｐゴシック" charset="0"/>
              </a:defRPr>
            </a:lvl1pPr>
            <a:lvl2pPr>
              <a:tabLst>
                <a:tab pos="723900" algn="l"/>
                <a:tab pos="1447800" algn="l"/>
                <a:tab pos="2171700" algn="l"/>
                <a:tab pos="2895600" algn="l"/>
              </a:tabLst>
              <a:defRPr sz="2800">
                <a:solidFill>
                  <a:schemeClr val="bg1"/>
                </a:solidFill>
                <a:latin typeface="Arial" charset="0"/>
                <a:ea typeface="ＭＳ Ｐゴシック" charset="0"/>
              </a:defRPr>
            </a:lvl2pPr>
            <a:lvl3pPr>
              <a:tabLst>
                <a:tab pos="723900" algn="l"/>
                <a:tab pos="1447800" algn="l"/>
                <a:tab pos="2171700" algn="l"/>
                <a:tab pos="2895600" algn="l"/>
              </a:tabLst>
              <a:defRPr sz="2800">
                <a:solidFill>
                  <a:schemeClr val="bg1"/>
                </a:solidFill>
                <a:latin typeface="Arial" charset="0"/>
                <a:ea typeface="ＭＳ Ｐゴシック" charset="0"/>
              </a:defRPr>
            </a:lvl3pPr>
            <a:lvl4pPr>
              <a:tabLst>
                <a:tab pos="723900" algn="l"/>
                <a:tab pos="1447800" algn="l"/>
                <a:tab pos="2171700" algn="l"/>
                <a:tab pos="2895600" algn="l"/>
              </a:tabLst>
              <a:defRPr sz="2800">
                <a:solidFill>
                  <a:schemeClr val="bg1"/>
                </a:solidFill>
                <a:latin typeface="Arial" charset="0"/>
                <a:ea typeface="ＭＳ Ｐゴシック" charset="0"/>
              </a:defRPr>
            </a:lvl4pPr>
            <a:lvl5pPr>
              <a:tabLst>
                <a:tab pos="723900" algn="l"/>
                <a:tab pos="1447800" algn="l"/>
                <a:tab pos="2171700" algn="l"/>
                <a:tab pos="28956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9pPr>
          </a:lstStyle>
          <a:p>
            <a:pPr>
              <a:defRPr/>
            </a:pPr>
            <a:fld id="{243A9CCC-88DA-684E-86E7-69559986A79A}" type="slidenum">
              <a:rPr lang="en-US" sz="1200" smtClean="0">
                <a:solidFill>
                  <a:srgbClr val="000000"/>
                </a:solidFill>
                <a:latin typeface="Times New Roman" charset="0"/>
              </a:rPr>
              <a:pPr>
                <a:defRPr/>
              </a:pPr>
              <a:t>9</a:t>
            </a:fld>
            <a:endParaRPr lang="en-US" sz="1200" smtClean="0">
              <a:solidFill>
                <a:srgbClr val="000000"/>
              </a:solidFill>
              <a:latin typeface="Times New Roman" charset="0"/>
            </a:endParaRPr>
          </a:p>
        </p:txBody>
      </p:sp>
      <p:sp>
        <p:nvSpPr>
          <p:cNvPr id="20481" name="Text Box 1"/>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9pPr>
          </a:lstStyle>
          <a:p>
            <a:pPr algn="r" eaLnBrk="1">
              <a:buClrTx/>
              <a:buFontTx/>
              <a:buNone/>
              <a:defRPr/>
            </a:pPr>
            <a:fld id="{65E568EA-5BCA-0542-BF52-1950C0D49885}" type="slidenum">
              <a:rPr lang="en-US" sz="1200" smtClean="0">
                <a:solidFill>
                  <a:srgbClr val="000000"/>
                </a:solidFill>
                <a:latin typeface="Times New Roman" charset="0"/>
              </a:rPr>
              <a:pPr algn="r" eaLnBrk="1">
                <a:buClrTx/>
                <a:buFontTx/>
                <a:buNone/>
                <a:defRPr/>
              </a:pPr>
              <a:t>9</a:t>
            </a:fld>
            <a:endParaRPr lang="en-US" sz="1200" smtClean="0">
              <a:solidFill>
                <a:srgbClr val="000000"/>
              </a:solidFill>
              <a:latin typeface="Times New Roman" charset="0"/>
            </a:endParaRPr>
          </a:p>
        </p:txBody>
      </p:sp>
      <p:sp>
        <p:nvSpPr>
          <p:cNvPr id="20482"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9pPr>
          </a:lstStyle>
          <a:p>
            <a:pPr algn="r" eaLnBrk="1">
              <a:buClrTx/>
              <a:buFontTx/>
              <a:buNone/>
              <a:defRPr/>
            </a:pPr>
            <a:fld id="{B9AF460B-1C7D-A74C-8B41-9D74D74A1565}" type="slidenum">
              <a:rPr lang="en-US" sz="1200" smtClean="0">
                <a:solidFill>
                  <a:srgbClr val="000000"/>
                </a:solidFill>
                <a:latin typeface="Times New Roman" charset="0"/>
              </a:rPr>
              <a:pPr algn="r" eaLnBrk="1">
                <a:buClrTx/>
                <a:buFontTx/>
                <a:buNone/>
                <a:defRPr/>
              </a:pPr>
              <a:t>9</a:t>
            </a:fld>
            <a:endParaRPr lang="en-US" sz="1200" smtClean="0">
              <a:solidFill>
                <a:srgbClr val="000000"/>
              </a:solidFill>
              <a:latin typeface="Times New Roman" charset="0"/>
            </a:endParaRPr>
          </a:p>
        </p:txBody>
      </p:sp>
      <p:sp>
        <p:nvSpPr>
          <p:cNvPr id="2048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p>
        </p:txBody>
      </p:sp>
      <p:sp>
        <p:nvSpPr>
          <p:cNvPr id="20484" name="Text Box 4"/>
          <p:cNvSpPr>
            <a:spLocks noGrp="1" noChangeArrowheads="1"/>
          </p:cNvSpPr>
          <p:nvPr>
            <p:ph type="body"/>
          </p:nvPr>
        </p:nvSpPr>
        <p:spPr>
          <a:xfrm>
            <a:off x="914400" y="4343400"/>
            <a:ext cx="5029200" cy="4208463"/>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sz="quarter"/>
          </p:nvPr>
        </p:nvSpPr>
        <p:spPr/>
        <p:txBody>
          <a:bodyPr/>
          <a:lstStyle>
            <a:lvl1pPr>
              <a:tabLst>
                <a:tab pos="723900" algn="l"/>
                <a:tab pos="1447800" algn="l"/>
                <a:tab pos="2171700" algn="l"/>
                <a:tab pos="2895600" algn="l"/>
              </a:tabLst>
              <a:defRPr sz="2800">
                <a:solidFill>
                  <a:schemeClr val="bg1"/>
                </a:solidFill>
                <a:latin typeface="Arial" charset="0"/>
                <a:ea typeface="ＭＳ Ｐゴシック" charset="0"/>
                <a:cs typeface="ＭＳ Ｐゴシック" charset="0"/>
              </a:defRPr>
            </a:lvl1pPr>
            <a:lvl2pPr>
              <a:tabLst>
                <a:tab pos="723900" algn="l"/>
                <a:tab pos="1447800" algn="l"/>
                <a:tab pos="2171700" algn="l"/>
                <a:tab pos="2895600" algn="l"/>
              </a:tabLst>
              <a:defRPr sz="2800">
                <a:solidFill>
                  <a:schemeClr val="bg1"/>
                </a:solidFill>
                <a:latin typeface="Arial" charset="0"/>
                <a:ea typeface="ＭＳ Ｐゴシック" charset="0"/>
              </a:defRPr>
            </a:lvl2pPr>
            <a:lvl3pPr>
              <a:tabLst>
                <a:tab pos="723900" algn="l"/>
                <a:tab pos="1447800" algn="l"/>
                <a:tab pos="2171700" algn="l"/>
                <a:tab pos="2895600" algn="l"/>
              </a:tabLst>
              <a:defRPr sz="2800">
                <a:solidFill>
                  <a:schemeClr val="bg1"/>
                </a:solidFill>
                <a:latin typeface="Arial" charset="0"/>
                <a:ea typeface="ＭＳ Ｐゴシック" charset="0"/>
              </a:defRPr>
            </a:lvl3pPr>
            <a:lvl4pPr>
              <a:tabLst>
                <a:tab pos="723900" algn="l"/>
                <a:tab pos="1447800" algn="l"/>
                <a:tab pos="2171700" algn="l"/>
                <a:tab pos="2895600" algn="l"/>
              </a:tabLst>
              <a:defRPr sz="2800">
                <a:solidFill>
                  <a:schemeClr val="bg1"/>
                </a:solidFill>
                <a:latin typeface="Arial" charset="0"/>
                <a:ea typeface="ＭＳ Ｐゴシック" charset="0"/>
              </a:defRPr>
            </a:lvl4pPr>
            <a:lvl5pPr>
              <a:tabLst>
                <a:tab pos="723900" algn="l"/>
                <a:tab pos="1447800" algn="l"/>
                <a:tab pos="2171700" algn="l"/>
                <a:tab pos="28956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9pPr>
          </a:lstStyle>
          <a:p>
            <a:pPr>
              <a:defRPr/>
            </a:pPr>
            <a:fld id="{243A9CCC-88DA-684E-86E7-69559986A79A}" type="slidenum">
              <a:rPr lang="en-US" sz="1200" smtClean="0">
                <a:solidFill>
                  <a:srgbClr val="000000"/>
                </a:solidFill>
                <a:latin typeface="Times New Roman" charset="0"/>
              </a:rPr>
              <a:pPr>
                <a:defRPr/>
              </a:pPr>
              <a:t>10</a:t>
            </a:fld>
            <a:endParaRPr lang="en-US" sz="1200" smtClean="0">
              <a:solidFill>
                <a:srgbClr val="000000"/>
              </a:solidFill>
              <a:latin typeface="Times New Roman" charset="0"/>
            </a:endParaRPr>
          </a:p>
        </p:txBody>
      </p:sp>
      <p:sp>
        <p:nvSpPr>
          <p:cNvPr id="20481" name="Text Box 1"/>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9pPr>
          </a:lstStyle>
          <a:p>
            <a:pPr algn="r" eaLnBrk="1">
              <a:buClrTx/>
              <a:buFontTx/>
              <a:buNone/>
              <a:defRPr/>
            </a:pPr>
            <a:fld id="{65E568EA-5BCA-0542-BF52-1950C0D49885}" type="slidenum">
              <a:rPr lang="en-US" sz="1200" smtClean="0">
                <a:solidFill>
                  <a:srgbClr val="000000"/>
                </a:solidFill>
                <a:latin typeface="Times New Roman" charset="0"/>
              </a:rPr>
              <a:pPr algn="r" eaLnBrk="1">
                <a:buClrTx/>
                <a:buFontTx/>
                <a:buNone/>
                <a:defRPr/>
              </a:pPr>
              <a:t>10</a:t>
            </a:fld>
            <a:endParaRPr lang="en-US" sz="1200" smtClean="0">
              <a:solidFill>
                <a:srgbClr val="000000"/>
              </a:solidFill>
              <a:latin typeface="Times New Roman" charset="0"/>
            </a:endParaRPr>
          </a:p>
        </p:txBody>
      </p:sp>
      <p:sp>
        <p:nvSpPr>
          <p:cNvPr id="20482"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9pPr>
          </a:lstStyle>
          <a:p>
            <a:pPr algn="r" eaLnBrk="1">
              <a:buClrTx/>
              <a:buFontTx/>
              <a:buNone/>
              <a:defRPr/>
            </a:pPr>
            <a:fld id="{B9AF460B-1C7D-A74C-8B41-9D74D74A1565}" type="slidenum">
              <a:rPr lang="en-US" sz="1200" smtClean="0">
                <a:solidFill>
                  <a:srgbClr val="000000"/>
                </a:solidFill>
                <a:latin typeface="Times New Roman" charset="0"/>
              </a:rPr>
              <a:pPr algn="r" eaLnBrk="1">
                <a:buClrTx/>
                <a:buFontTx/>
                <a:buNone/>
                <a:defRPr/>
              </a:pPr>
              <a:t>10</a:t>
            </a:fld>
            <a:endParaRPr lang="en-US" sz="1200" smtClean="0">
              <a:solidFill>
                <a:srgbClr val="000000"/>
              </a:solidFill>
              <a:latin typeface="Times New Roman" charset="0"/>
            </a:endParaRPr>
          </a:p>
        </p:txBody>
      </p:sp>
      <p:sp>
        <p:nvSpPr>
          <p:cNvPr id="2048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p>
        </p:txBody>
      </p:sp>
      <p:sp>
        <p:nvSpPr>
          <p:cNvPr id="20484" name="Text Box 4"/>
          <p:cNvSpPr>
            <a:spLocks noGrp="1" noChangeArrowheads="1"/>
          </p:cNvSpPr>
          <p:nvPr>
            <p:ph type="body"/>
          </p:nvPr>
        </p:nvSpPr>
        <p:spPr>
          <a:xfrm>
            <a:off x="914400" y="4343400"/>
            <a:ext cx="5029200" cy="4208463"/>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sz="quarter"/>
          </p:nvPr>
        </p:nvSpPr>
        <p:spPr/>
        <p:txBody>
          <a:bodyPr/>
          <a:lstStyle>
            <a:lvl1pPr>
              <a:tabLst>
                <a:tab pos="723900" algn="l"/>
                <a:tab pos="1447800" algn="l"/>
                <a:tab pos="2171700" algn="l"/>
                <a:tab pos="2895600" algn="l"/>
              </a:tabLst>
              <a:defRPr sz="2800">
                <a:solidFill>
                  <a:schemeClr val="bg1"/>
                </a:solidFill>
                <a:latin typeface="Arial" charset="0"/>
                <a:ea typeface="ＭＳ Ｐゴシック" charset="0"/>
                <a:cs typeface="ＭＳ Ｐゴシック" charset="0"/>
              </a:defRPr>
            </a:lvl1pPr>
            <a:lvl2pPr>
              <a:tabLst>
                <a:tab pos="723900" algn="l"/>
                <a:tab pos="1447800" algn="l"/>
                <a:tab pos="2171700" algn="l"/>
                <a:tab pos="2895600" algn="l"/>
              </a:tabLst>
              <a:defRPr sz="2800">
                <a:solidFill>
                  <a:schemeClr val="bg1"/>
                </a:solidFill>
                <a:latin typeface="Arial" charset="0"/>
                <a:ea typeface="ＭＳ Ｐゴシック" charset="0"/>
              </a:defRPr>
            </a:lvl2pPr>
            <a:lvl3pPr>
              <a:tabLst>
                <a:tab pos="723900" algn="l"/>
                <a:tab pos="1447800" algn="l"/>
                <a:tab pos="2171700" algn="l"/>
                <a:tab pos="2895600" algn="l"/>
              </a:tabLst>
              <a:defRPr sz="2800">
                <a:solidFill>
                  <a:schemeClr val="bg1"/>
                </a:solidFill>
                <a:latin typeface="Arial" charset="0"/>
                <a:ea typeface="ＭＳ Ｐゴシック" charset="0"/>
              </a:defRPr>
            </a:lvl3pPr>
            <a:lvl4pPr>
              <a:tabLst>
                <a:tab pos="723900" algn="l"/>
                <a:tab pos="1447800" algn="l"/>
                <a:tab pos="2171700" algn="l"/>
                <a:tab pos="2895600" algn="l"/>
              </a:tabLst>
              <a:defRPr sz="2800">
                <a:solidFill>
                  <a:schemeClr val="bg1"/>
                </a:solidFill>
                <a:latin typeface="Arial" charset="0"/>
                <a:ea typeface="ＭＳ Ｐゴシック" charset="0"/>
              </a:defRPr>
            </a:lvl4pPr>
            <a:lvl5pPr>
              <a:tabLst>
                <a:tab pos="723900" algn="l"/>
                <a:tab pos="1447800" algn="l"/>
                <a:tab pos="2171700" algn="l"/>
                <a:tab pos="28956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9pPr>
          </a:lstStyle>
          <a:p>
            <a:pPr>
              <a:defRPr/>
            </a:pPr>
            <a:fld id="{765F65D6-6766-A14F-B22C-765CC16AA282}" type="slidenum">
              <a:rPr lang="en-US" sz="1200" smtClean="0">
                <a:solidFill>
                  <a:srgbClr val="000000"/>
                </a:solidFill>
                <a:latin typeface="Times New Roman" charset="0"/>
              </a:rPr>
              <a:pPr>
                <a:defRPr/>
              </a:pPr>
              <a:t>18</a:t>
            </a:fld>
            <a:endParaRPr lang="en-US" sz="1200" smtClean="0">
              <a:solidFill>
                <a:srgbClr val="000000"/>
              </a:solidFill>
              <a:latin typeface="Times New Roman" charset="0"/>
            </a:endParaRPr>
          </a:p>
        </p:txBody>
      </p:sp>
      <p:sp>
        <p:nvSpPr>
          <p:cNvPr id="20481" name="Text Box 1"/>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9pPr>
          </a:lstStyle>
          <a:p>
            <a:pPr algn="r" eaLnBrk="1">
              <a:buClrTx/>
              <a:buFontTx/>
              <a:buNone/>
              <a:defRPr/>
            </a:pPr>
            <a:fld id="{E5938745-88CA-6640-87BE-EFA4672AF20C}" type="slidenum">
              <a:rPr lang="en-US" sz="1200" smtClean="0">
                <a:solidFill>
                  <a:srgbClr val="000000"/>
                </a:solidFill>
                <a:latin typeface="Times New Roman" charset="0"/>
              </a:rPr>
              <a:pPr algn="r" eaLnBrk="1">
                <a:buClrTx/>
                <a:buFontTx/>
                <a:buNone/>
                <a:defRPr/>
              </a:pPr>
              <a:t>18</a:t>
            </a:fld>
            <a:endParaRPr lang="en-US" sz="1200" smtClean="0">
              <a:solidFill>
                <a:srgbClr val="000000"/>
              </a:solidFill>
              <a:latin typeface="Times New Roman" charset="0"/>
            </a:endParaRPr>
          </a:p>
        </p:txBody>
      </p:sp>
      <p:sp>
        <p:nvSpPr>
          <p:cNvPr id="20482"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9pPr>
          </a:lstStyle>
          <a:p>
            <a:pPr algn="r" eaLnBrk="1">
              <a:buClrTx/>
              <a:buFontTx/>
              <a:buNone/>
              <a:defRPr/>
            </a:pPr>
            <a:fld id="{FF47819E-EA2D-0843-88A7-C6C34F5B3806}" type="slidenum">
              <a:rPr lang="en-US" sz="1200" smtClean="0">
                <a:solidFill>
                  <a:srgbClr val="000000"/>
                </a:solidFill>
                <a:latin typeface="Times New Roman" charset="0"/>
              </a:rPr>
              <a:pPr algn="r" eaLnBrk="1">
                <a:buClrTx/>
                <a:buFontTx/>
                <a:buNone/>
                <a:defRPr/>
              </a:pPr>
              <a:t>18</a:t>
            </a:fld>
            <a:endParaRPr lang="en-US" sz="1200" smtClean="0">
              <a:solidFill>
                <a:srgbClr val="000000"/>
              </a:solidFill>
              <a:latin typeface="Times New Roman" charset="0"/>
            </a:endParaRPr>
          </a:p>
        </p:txBody>
      </p:sp>
      <p:sp>
        <p:nvSpPr>
          <p:cNvPr id="2048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p>
        </p:txBody>
      </p:sp>
      <p:sp>
        <p:nvSpPr>
          <p:cNvPr id="20484" name="Text Box 4"/>
          <p:cNvSpPr>
            <a:spLocks noGrp="1" noChangeArrowheads="1"/>
          </p:cNvSpPr>
          <p:nvPr>
            <p:ph type="body"/>
          </p:nvPr>
        </p:nvSpPr>
        <p:spPr>
          <a:xfrm>
            <a:off x="914400" y="4343400"/>
            <a:ext cx="5029200" cy="4208463"/>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sz="quarter"/>
          </p:nvPr>
        </p:nvSpPr>
        <p:spPr/>
        <p:txBody>
          <a:bodyPr/>
          <a:lstStyle>
            <a:lvl1pPr>
              <a:tabLst>
                <a:tab pos="723900" algn="l"/>
                <a:tab pos="1447800" algn="l"/>
                <a:tab pos="2171700" algn="l"/>
                <a:tab pos="2895600" algn="l"/>
              </a:tabLst>
              <a:defRPr sz="2800">
                <a:solidFill>
                  <a:schemeClr val="bg1"/>
                </a:solidFill>
                <a:latin typeface="Arial" charset="0"/>
                <a:ea typeface="ＭＳ Ｐゴシック" charset="0"/>
                <a:cs typeface="ＭＳ Ｐゴシック" charset="0"/>
              </a:defRPr>
            </a:lvl1pPr>
            <a:lvl2pPr>
              <a:tabLst>
                <a:tab pos="723900" algn="l"/>
                <a:tab pos="1447800" algn="l"/>
                <a:tab pos="2171700" algn="l"/>
                <a:tab pos="2895600" algn="l"/>
              </a:tabLst>
              <a:defRPr sz="2800">
                <a:solidFill>
                  <a:schemeClr val="bg1"/>
                </a:solidFill>
                <a:latin typeface="Arial" charset="0"/>
                <a:ea typeface="ＭＳ Ｐゴシック" charset="0"/>
              </a:defRPr>
            </a:lvl2pPr>
            <a:lvl3pPr>
              <a:tabLst>
                <a:tab pos="723900" algn="l"/>
                <a:tab pos="1447800" algn="l"/>
                <a:tab pos="2171700" algn="l"/>
                <a:tab pos="2895600" algn="l"/>
              </a:tabLst>
              <a:defRPr sz="2800">
                <a:solidFill>
                  <a:schemeClr val="bg1"/>
                </a:solidFill>
                <a:latin typeface="Arial" charset="0"/>
                <a:ea typeface="ＭＳ Ｐゴシック" charset="0"/>
              </a:defRPr>
            </a:lvl3pPr>
            <a:lvl4pPr>
              <a:tabLst>
                <a:tab pos="723900" algn="l"/>
                <a:tab pos="1447800" algn="l"/>
                <a:tab pos="2171700" algn="l"/>
                <a:tab pos="2895600" algn="l"/>
              </a:tabLst>
              <a:defRPr sz="2800">
                <a:solidFill>
                  <a:schemeClr val="bg1"/>
                </a:solidFill>
                <a:latin typeface="Arial" charset="0"/>
                <a:ea typeface="ＭＳ Ｐゴシック" charset="0"/>
              </a:defRPr>
            </a:lvl4pPr>
            <a:lvl5pPr>
              <a:tabLst>
                <a:tab pos="723900" algn="l"/>
                <a:tab pos="1447800" algn="l"/>
                <a:tab pos="2171700" algn="l"/>
                <a:tab pos="28956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800">
                <a:solidFill>
                  <a:schemeClr val="bg1"/>
                </a:solidFill>
                <a:latin typeface="Arial" charset="0"/>
                <a:ea typeface="ＭＳ Ｐゴシック" charset="0"/>
              </a:defRPr>
            </a:lvl9pPr>
          </a:lstStyle>
          <a:p>
            <a:pPr>
              <a:defRPr/>
            </a:pPr>
            <a:fld id="{765F65D6-6766-A14F-B22C-765CC16AA282}" type="slidenum">
              <a:rPr lang="en-US" sz="1200" smtClean="0">
                <a:solidFill>
                  <a:srgbClr val="000000"/>
                </a:solidFill>
                <a:latin typeface="Times New Roman" charset="0"/>
              </a:rPr>
              <a:pPr>
                <a:defRPr/>
              </a:pPr>
              <a:t>19</a:t>
            </a:fld>
            <a:endParaRPr lang="en-US" sz="1200" smtClean="0">
              <a:solidFill>
                <a:srgbClr val="000000"/>
              </a:solidFill>
              <a:latin typeface="Times New Roman" charset="0"/>
            </a:endParaRPr>
          </a:p>
        </p:txBody>
      </p:sp>
      <p:sp>
        <p:nvSpPr>
          <p:cNvPr id="20481" name="Text Box 1"/>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9pPr>
          </a:lstStyle>
          <a:p>
            <a:pPr algn="r" eaLnBrk="1">
              <a:buClrTx/>
              <a:buFontTx/>
              <a:buNone/>
              <a:defRPr/>
            </a:pPr>
            <a:fld id="{E5938745-88CA-6640-87BE-EFA4672AF20C}" type="slidenum">
              <a:rPr lang="en-US" sz="1200" smtClean="0">
                <a:solidFill>
                  <a:srgbClr val="000000"/>
                </a:solidFill>
                <a:latin typeface="Times New Roman" charset="0"/>
              </a:rPr>
              <a:pPr algn="r" eaLnBrk="1">
                <a:buClrTx/>
                <a:buFontTx/>
                <a:buNone/>
                <a:defRPr/>
              </a:pPr>
              <a:t>19</a:t>
            </a:fld>
            <a:endParaRPr lang="en-US" sz="1200" smtClean="0">
              <a:solidFill>
                <a:srgbClr val="000000"/>
              </a:solidFill>
              <a:latin typeface="Times New Roman" charset="0"/>
            </a:endParaRPr>
          </a:p>
        </p:txBody>
      </p:sp>
      <p:sp>
        <p:nvSpPr>
          <p:cNvPr id="20482" name="Text Box 2"/>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bg1"/>
                </a:solidFill>
                <a:latin typeface="Arial" charset="0"/>
                <a:ea typeface="ＭＳ Ｐゴシック" charset="0"/>
              </a:defRPr>
            </a:lvl9pPr>
          </a:lstStyle>
          <a:p>
            <a:pPr algn="r" eaLnBrk="1">
              <a:buClrTx/>
              <a:buFontTx/>
              <a:buNone/>
              <a:defRPr/>
            </a:pPr>
            <a:fld id="{FF47819E-EA2D-0843-88A7-C6C34F5B3806}" type="slidenum">
              <a:rPr lang="en-US" sz="1200" smtClean="0">
                <a:solidFill>
                  <a:srgbClr val="000000"/>
                </a:solidFill>
                <a:latin typeface="Times New Roman" charset="0"/>
              </a:rPr>
              <a:pPr algn="r" eaLnBrk="1">
                <a:buClrTx/>
                <a:buFontTx/>
                <a:buNone/>
                <a:defRPr/>
              </a:pPr>
              <a:t>19</a:t>
            </a:fld>
            <a:endParaRPr lang="en-US" sz="1200" smtClean="0">
              <a:solidFill>
                <a:srgbClr val="000000"/>
              </a:solidFill>
              <a:latin typeface="Times New Roman" charset="0"/>
            </a:endParaRPr>
          </a:p>
        </p:txBody>
      </p:sp>
      <p:sp>
        <p:nvSpPr>
          <p:cNvPr id="2048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p>
        </p:txBody>
      </p:sp>
      <p:sp>
        <p:nvSpPr>
          <p:cNvPr id="20484" name="Text Box 4"/>
          <p:cNvSpPr>
            <a:spLocks noGrp="1" noChangeArrowheads="1"/>
          </p:cNvSpPr>
          <p:nvPr>
            <p:ph type="body"/>
          </p:nvPr>
        </p:nvSpPr>
        <p:spPr>
          <a:xfrm>
            <a:off x="914400" y="4343400"/>
            <a:ext cx="5029200" cy="4208463"/>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smtClean="0"/>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2.jpg"/><Relationship Id="rId5" Type="http://schemas.openxmlformats.org/officeDocument/2006/relationships/image" Target="../media/image12.png"/><Relationship Id="rId6"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9675" y="1503839"/>
            <a:ext cx="8338930" cy="2387600"/>
          </a:xfrm>
        </p:spPr>
        <p:txBody>
          <a:bodyPr>
            <a:normAutofit/>
          </a:bodyPr>
          <a:lstStyle/>
          <a:p>
            <a:pPr algn="ctr"/>
            <a:r>
              <a:rPr lang="en-US" sz="3600" dirty="0" smtClean="0"/>
              <a:t>Archival </a:t>
            </a:r>
            <a:r>
              <a:rPr lang="en-US" sz="3600" dirty="0"/>
              <a:t>Storage </a:t>
            </a:r>
            <a:r>
              <a:rPr lang="en-US" sz="3600" dirty="0" smtClean="0"/>
              <a:t>at</a:t>
            </a:r>
            <a:br>
              <a:rPr lang="en-US" sz="3600" dirty="0" smtClean="0"/>
            </a:br>
            <a:r>
              <a:rPr lang="en-US" sz="3600" dirty="0" smtClean="0"/>
              <a:t/>
            </a:r>
            <a:br>
              <a:rPr lang="en-US" sz="3600" dirty="0" smtClean="0"/>
            </a:br>
            <a:r>
              <a:rPr lang="en-US" sz="3200" dirty="0"/>
              <a:t/>
            </a:r>
            <a:br>
              <a:rPr lang="en-US" sz="3200" dirty="0"/>
            </a:br>
            <a:endParaRPr lang="en-US" sz="3200" dirty="0"/>
          </a:p>
        </p:txBody>
      </p:sp>
      <p:pic>
        <p:nvPicPr>
          <p:cNvPr id="7" name="Picture 6"/>
          <p:cNvPicPr>
            <a:picLocks noChangeAspect="1"/>
          </p:cNvPicPr>
          <p:nvPr/>
        </p:nvPicPr>
        <p:blipFill>
          <a:blip r:embed="rId2"/>
          <a:stretch>
            <a:fillRect/>
          </a:stretch>
        </p:blipFill>
        <p:spPr>
          <a:xfrm>
            <a:off x="1808507" y="2434517"/>
            <a:ext cx="5503792" cy="1136421"/>
          </a:xfrm>
          <a:prstGeom prst="rect">
            <a:avLst/>
          </a:prstGeom>
        </p:spPr>
      </p:pic>
      <p:pic>
        <p:nvPicPr>
          <p:cNvPr id="2" name="Picture 1"/>
          <p:cNvPicPr>
            <a:picLocks noChangeAspect="1"/>
          </p:cNvPicPr>
          <p:nvPr/>
        </p:nvPicPr>
        <p:blipFill>
          <a:blip r:embed="rId3"/>
          <a:stretch>
            <a:fillRect/>
          </a:stretch>
        </p:blipFill>
        <p:spPr>
          <a:xfrm>
            <a:off x="598502" y="4295287"/>
            <a:ext cx="2836333" cy="718538"/>
          </a:xfrm>
          <a:prstGeom prst="rect">
            <a:avLst/>
          </a:prstGeom>
        </p:spPr>
      </p:pic>
      <p:sp>
        <p:nvSpPr>
          <p:cNvPr id="3" name="Subtitle 2"/>
          <p:cNvSpPr>
            <a:spLocks noGrp="1"/>
          </p:cNvSpPr>
          <p:nvPr>
            <p:ph type="subTitle" idx="1"/>
          </p:nvPr>
        </p:nvSpPr>
        <p:spPr>
          <a:xfrm>
            <a:off x="526598" y="5753849"/>
            <a:ext cx="2908237" cy="595189"/>
          </a:xfrm>
        </p:spPr>
        <p:txBody>
          <a:bodyPr>
            <a:noAutofit/>
          </a:bodyPr>
          <a:lstStyle/>
          <a:p>
            <a:pPr>
              <a:spcBef>
                <a:spcPts val="200"/>
              </a:spcBef>
            </a:pPr>
            <a:r>
              <a:rPr lang="en-US" sz="1800" dirty="0" smtClean="0"/>
              <a:t>Feb </a:t>
            </a:r>
            <a:r>
              <a:rPr lang="en-US" sz="1800" dirty="0"/>
              <a:t>15</a:t>
            </a:r>
            <a:r>
              <a:rPr lang="en-US" sz="1800" baseline="30000" dirty="0"/>
              <a:t>th</a:t>
            </a:r>
            <a:r>
              <a:rPr lang="en-US" sz="1800" dirty="0"/>
              <a:t>, </a:t>
            </a:r>
            <a:r>
              <a:rPr lang="en-US" sz="1800" dirty="0" smtClean="0"/>
              <a:t>2018</a:t>
            </a:r>
            <a:endParaRPr lang="en-US" sz="1800" dirty="0"/>
          </a:p>
        </p:txBody>
      </p:sp>
      <p:sp>
        <p:nvSpPr>
          <p:cNvPr id="8" name="Subtitle 2"/>
          <p:cNvSpPr txBox="1">
            <a:spLocks/>
          </p:cNvSpPr>
          <p:nvPr/>
        </p:nvSpPr>
        <p:spPr>
          <a:xfrm>
            <a:off x="459675" y="4977438"/>
            <a:ext cx="3869268" cy="59518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200"/>
              </a:spcBef>
            </a:pPr>
            <a:r>
              <a:rPr lang="en-US" sz="5000" b="1" dirty="0" smtClean="0">
                <a:gradFill flip="none" rotWithShape="1">
                  <a:gsLst>
                    <a:gs pos="0">
                      <a:schemeClr val="tx1"/>
                    </a:gs>
                    <a:gs pos="100000">
                      <a:schemeClr val="bg1">
                        <a:lumMod val="65000"/>
                      </a:schemeClr>
                    </a:gs>
                  </a:gsLst>
                  <a:lin ang="0" scaled="1"/>
                  <a:tileRect/>
                </a:gradFill>
              </a:rPr>
              <a:t>Overview</a:t>
            </a:r>
            <a:endParaRPr lang="en-US" sz="5000" b="1" dirty="0">
              <a:gradFill flip="none" rotWithShape="1">
                <a:gsLst>
                  <a:gs pos="0">
                    <a:schemeClr val="tx1"/>
                  </a:gs>
                  <a:gs pos="100000">
                    <a:schemeClr val="bg1">
                      <a:lumMod val="65000"/>
                    </a:schemeClr>
                  </a:gs>
                </a:gsLst>
                <a:lin ang="0" scaled="1"/>
                <a:tileRect/>
              </a:gradFill>
            </a:endParaRPr>
          </a:p>
        </p:txBody>
      </p:sp>
    </p:spTree>
    <p:extLst>
      <p:ext uri="{BB962C8B-B14F-4D97-AF65-F5344CB8AC3E}">
        <p14:creationId xmlns:p14="http://schemas.microsoft.com/office/powerpoint/2010/main" val="76914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138"/>
          <p:cNvPicPr>
            <a:picLocks noChangeAspect="1"/>
          </p:cNvPicPr>
          <p:nvPr/>
        </p:nvPicPr>
        <p:blipFill>
          <a:blip r:embed="rId3"/>
          <a:stretch>
            <a:fillRect/>
          </a:stretch>
        </p:blipFill>
        <p:spPr>
          <a:xfrm>
            <a:off x="4274379" y="1901368"/>
            <a:ext cx="1512614" cy="673014"/>
          </a:xfrm>
          <a:prstGeom prst="rect">
            <a:avLst/>
          </a:prstGeom>
        </p:spPr>
      </p:pic>
      <p:pic>
        <p:nvPicPr>
          <p:cNvPr id="3" name="Picture 2"/>
          <p:cNvPicPr>
            <a:picLocks noChangeAspect="1"/>
          </p:cNvPicPr>
          <p:nvPr/>
        </p:nvPicPr>
        <p:blipFill>
          <a:blip r:embed="rId4"/>
          <a:stretch>
            <a:fillRect/>
          </a:stretch>
        </p:blipFill>
        <p:spPr>
          <a:xfrm>
            <a:off x="293315" y="3025840"/>
            <a:ext cx="2540000" cy="2209800"/>
          </a:xfrm>
          <a:prstGeom prst="rect">
            <a:avLst/>
          </a:prstGeom>
        </p:spPr>
      </p:pic>
      <p:pic>
        <p:nvPicPr>
          <p:cNvPr id="76" name="Picture 75"/>
          <p:cNvPicPr>
            <a:picLocks noChangeAspect="1"/>
          </p:cNvPicPr>
          <p:nvPr/>
        </p:nvPicPr>
        <p:blipFill>
          <a:blip r:embed="rId5"/>
          <a:stretch>
            <a:fillRect/>
          </a:stretch>
        </p:blipFill>
        <p:spPr>
          <a:xfrm>
            <a:off x="6487659" y="1948761"/>
            <a:ext cx="3009239" cy="4234887"/>
          </a:xfrm>
          <a:prstGeom prst="rect">
            <a:avLst/>
          </a:prstGeom>
        </p:spPr>
      </p:pic>
      <p:sp>
        <p:nvSpPr>
          <p:cNvPr id="77" name="Rectangle 76"/>
          <p:cNvSpPr/>
          <p:nvPr/>
        </p:nvSpPr>
        <p:spPr>
          <a:xfrm>
            <a:off x="6298041" y="1950873"/>
            <a:ext cx="3198857" cy="4232775"/>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6"/>
          <a:stretch>
            <a:fillRect/>
          </a:stretch>
        </p:blipFill>
        <p:spPr>
          <a:xfrm>
            <a:off x="4953000" y="3581400"/>
            <a:ext cx="685800" cy="573698"/>
          </a:xfrm>
          <a:prstGeom prst="rect">
            <a:avLst/>
          </a:prstGeom>
        </p:spPr>
      </p:pic>
      <p:pic>
        <p:nvPicPr>
          <p:cNvPr id="38" name="Picture 37"/>
          <p:cNvPicPr>
            <a:picLocks noChangeAspect="1"/>
          </p:cNvPicPr>
          <p:nvPr/>
        </p:nvPicPr>
        <p:blipFill>
          <a:blip r:embed="rId6"/>
          <a:stretch>
            <a:fillRect/>
          </a:stretch>
        </p:blipFill>
        <p:spPr>
          <a:xfrm>
            <a:off x="4953000" y="4267200"/>
            <a:ext cx="685800" cy="573698"/>
          </a:xfrm>
          <a:prstGeom prst="rect">
            <a:avLst/>
          </a:prstGeom>
        </p:spPr>
      </p:pic>
      <p:pic>
        <p:nvPicPr>
          <p:cNvPr id="40" name="Picture 39"/>
          <p:cNvPicPr>
            <a:picLocks noChangeAspect="1"/>
          </p:cNvPicPr>
          <p:nvPr/>
        </p:nvPicPr>
        <p:blipFill>
          <a:blip r:embed="rId6"/>
          <a:stretch>
            <a:fillRect/>
          </a:stretch>
        </p:blipFill>
        <p:spPr>
          <a:xfrm>
            <a:off x="4953000" y="4953000"/>
            <a:ext cx="685800" cy="573698"/>
          </a:xfrm>
          <a:prstGeom prst="rect">
            <a:avLst/>
          </a:prstGeom>
        </p:spPr>
      </p:pic>
      <p:pic>
        <p:nvPicPr>
          <p:cNvPr id="19" name="Picture 18"/>
          <p:cNvPicPr>
            <a:picLocks noChangeAspect="1"/>
          </p:cNvPicPr>
          <p:nvPr/>
        </p:nvPicPr>
        <p:blipFill>
          <a:blip r:embed="rId6"/>
          <a:stretch>
            <a:fillRect/>
          </a:stretch>
        </p:blipFill>
        <p:spPr>
          <a:xfrm>
            <a:off x="4953000" y="2895600"/>
            <a:ext cx="685800" cy="573698"/>
          </a:xfrm>
          <a:prstGeom prst="rect">
            <a:avLst/>
          </a:prstGeom>
        </p:spPr>
      </p:pic>
      <p:sp>
        <p:nvSpPr>
          <p:cNvPr id="16" name="Rounded Rectangle 15"/>
          <p:cNvSpPr/>
          <p:nvPr/>
        </p:nvSpPr>
        <p:spPr bwMode="auto">
          <a:xfrm>
            <a:off x="3124200" y="1981200"/>
            <a:ext cx="5029200" cy="4114800"/>
          </a:xfrm>
          <a:prstGeom prst="roundRect">
            <a:avLst/>
          </a:prstGeom>
          <a:no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3" name="TextBox 12"/>
          <p:cNvSpPr txBox="1"/>
          <p:nvPr/>
        </p:nvSpPr>
        <p:spPr>
          <a:xfrm>
            <a:off x="228600" y="861383"/>
            <a:ext cx="8458200" cy="461665"/>
          </a:xfrm>
          <a:prstGeom prst="rect">
            <a:avLst/>
          </a:prstGeom>
          <a:noFill/>
        </p:spPr>
        <p:txBody>
          <a:bodyPr wrap="square">
            <a:spAutoFit/>
          </a:bodyPr>
          <a:lstStyle/>
          <a:p>
            <a:pPr>
              <a:spcBef>
                <a:spcPts val="600"/>
              </a:spcBef>
              <a:spcAft>
                <a:spcPts val="600"/>
              </a:spcAft>
              <a:defRPr/>
            </a:pPr>
            <a:r>
              <a:rPr lang="en-US" sz="2400" dirty="0" smtClean="0"/>
              <a:t>Retrieving data on demand</a:t>
            </a:r>
            <a:endParaRPr lang="en-US" sz="2400" dirty="0">
              <a:cs typeface="+mn-cs"/>
            </a:endParaRPr>
          </a:p>
        </p:txBody>
      </p:sp>
      <p:pic>
        <p:nvPicPr>
          <p:cNvPr id="2" name="Picture 1"/>
          <p:cNvPicPr>
            <a:picLocks noChangeAspect="1"/>
          </p:cNvPicPr>
          <p:nvPr/>
        </p:nvPicPr>
        <p:blipFill>
          <a:blip r:embed="rId7"/>
          <a:stretch>
            <a:fillRect/>
          </a:stretch>
        </p:blipFill>
        <p:spPr>
          <a:xfrm>
            <a:off x="3352800" y="3200400"/>
            <a:ext cx="1256690" cy="1676400"/>
          </a:xfrm>
          <a:prstGeom prst="rect">
            <a:avLst/>
          </a:prstGeom>
        </p:spPr>
      </p:pic>
      <p:sp>
        <p:nvSpPr>
          <p:cNvPr id="47" name="TextBox 46"/>
          <p:cNvSpPr txBox="1"/>
          <p:nvPr/>
        </p:nvSpPr>
        <p:spPr>
          <a:xfrm>
            <a:off x="4800600" y="2590800"/>
            <a:ext cx="1143000" cy="307777"/>
          </a:xfrm>
          <a:prstGeom prst="rect">
            <a:avLst/>
          </a:prstGeom>
          <a:noFill/>
        </p:spPr>
        <p:txBody>
          <a:bodyPr wrap="square">
            <a:spAutoFit/>
          </a:bodyPr>
          <a:lstStyle/>
          <a:p>
            <a:pPr>
              <a:spcBef>
                <a:spcPts val="600"/>
              </a:spcBef>
              <a:spcAft>
                <a:spcPts val="600"/>
              </a:spcAft>
              <a:defRPr/>
            </a:pPr>
            <a:r>
              <a:rPr lang="en-US" sz="1400" dirty="0" smtClean="0">
                <a:solidFill>
                  <a:schemeClr val="accent2">
                    <a:lumMod val="60000"/>
                    <a:lumOff val="40000"/>
                  </a:schemeClr>
                </a:solidFill>
                <a:cs typeface="+mn-cs"/>
              </a:rPr>
              <a:t>Disk cache</a:t>
            </a:r>
            <a:endParaRPr lang="en-US" sz="1400" dirty="0">
              <a:solidFill>
                <a:schemeClr val="accent2">
                  <a:lumMod val="60000"/>
                  <a:lumOff val="40000"/>
                </a:schemeClr>
              </a:solidFill>
              <a:cs typeface="+mn-cs"/>
            </a:endParaRPr>
          </a:p>
        </p:txBody>
      </p:sp>
      <p:cxnSp>
        <p:nvCxnSpPr>
          <p:cNvPr id="8" name="Straight Arrow Connector 7"/>
          <p:cNvCxnSpPr/>
          <p:nvPr/>
        </p:nvCxnSpPr>
        <p:spPr bwMode="auto">
          <a:xfrm flipH="1">
            <a:off x="2459163" y="3262348"/>
            <a:ext cx="2402538" cy="206950"/>
          </a:xfrm>
          <a:prstGeom prst="straightConnector1">
            <a:avLst/>
          </a:prstGeom>
          <a:solidFill>
            <a:srgbClr val="00B8FF"/>
          </a:solidFill>
          <a:ln w="28575" cap="flat" cmpd="sng" algn="ctr">
            <a:solidFill>
              <a:srgbClr val="339D29"/>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p:cNvCxnSpPr/>
          <p:nvPr/>
        </p:nvCxnSpPr>
        <p:spPr bwMode="auto">
          <a:xfrm flipH="1" flipV="1">
            <a:off x="2459163" y="3709011"/>
            <a:ext cx="2402537" cy="253389"/>
          </a:xfrm>
          <a:prstGeom prst="straightConnector1">
            <a:avLst/>
          </a:prstGeom>
          <a:solidFill>
            <a:srgbClr val="00B8FF"/>
          </a:solidFill>
          <a:ln w="28575" cap="flat" cmpd="sng" algn="ctr">
            <a:solidFill>
              <a:srgbClr val="339D29"/>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p:nvPr/>
        </p:nvCxnSpPr>
        <p:spPr bwMode="auto">
          <a:xfrm flipH="1" flipV="1">
            <a:off x="823444" y="4435540"/>
            <a:ext cx="3935040" cy="109520"/>
          </a:xfrm>
          <a:prstGeom prst="straightConnector1">
            <a:avLst/>
          </a:prstGeom>
          <a:solidFill>
            <a:srgbClr val="00B8FF"/>
          </a:solidFill>
          <a:ln w="28575" cap="flat" cmpd="sng" algn="ctr">
            <a:solidFill>
              <a:srgbClr val="339D29"/>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p:nvPr/>
        </p:nvCxnSpPr>
        <p:spPr bwMode="auto">
          <a:xfrm flipH="1" flipV="1">
            <a:off x="823444" y="4740340"/>
            <a:ext cx="3935041" cy="609601"/>
          </a:xfrm>
          <a:prstGeom prst="straightConnector1">
            <a:avLst/>
          </a:prstGeom>
          <a:solidFill>
            <a:srgbClr val="00B8FF"/>
          </a:solidFill>
          <a:ln w="28575" cap="flat" cmpd="sng" algn="ctr">
            <a:solidFill>
              <a:srgbClr val="339D29"/>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8" name="Picture 17"/>
          <p:cNvPicPr>
            <a:picLocks noChangeAspect="1"/>
          </p:cNvPicPr>
          <p:nvPr/>
        </p:nvPicPr>
        <p:blipFill>
          <a:blip r:embed="rId8"/>
          <a:stretch>
            <a:fillRect/>
          </a:stretch>
        </p:blipFill>
        <p:spPr>
          <a:xfrm>
            <a:off x="4953000" y="3124200"/>
            <a:ext cx="685800" cy="319596"/>
          </a:xfrm>
          <a:prstGeom prst="rect">
            <a:avLst/>
          </a:prstGeom>
          <a:solidFill>
            <a:srgbClr val="FFC22E"/>
          </a:solidFill>
        </p:spPr>
      </p:pic>
      <p:pic>
        <p:nvPicPr>
          <p:cNvPr id="41" name="Picture 40"/>
          <p:cNvPicPr>
            <a:picLocks noChangeAspect="1"/>
          </p:cNvPicPr>
          <p:nvPr/>
        </p:nvPicPr>
        <p:blipFill>
          <a:blip r:embed="rId8"/>
          <a:stretch>
            <a:fillRect/>
          </a:stretch>
        </p:blipFill>
        <p:spPr>
          <a:xfrm>
            <a:off x="4953000" y="3810000"/>
            <a:ext cx="685800" cy="319596"/>
          </a:xfrm>
          <a:prstGeom prst="rect">
            <a:avLst/>
          </a:prstGeom>
          <a:solidFill>
            <a:srgbClr val="FFC22E"/>
          </a:solidFill>
        </p:spPr>
      </p:pic>
      <p:pic>
        <p:nvPicPr>
          <p:cNvPr id="42" name="Picture 41"/>
          <p:cNvPicPr>
            <a:picLocks noChangeAspect="1"/>
          </p:cNvPicPr>
          <p:nvPr/>
        </p:nvPicPr>
        <p:blipFill>
          <a:blip r:embed="rId8"/>
          <a:stretch>
            <a:fillRect/>
          </a:stretch>
        </p:blipFill>
        <p:spPr>
          <a:xfrm>
            <a:off x="4953000" y="4495800"/>
            <a:ext cx="685800" cy="319596"/>
          </a:xfrm>
          <a:prstGeom prst="rect">
            <a:avLst/>
          </a:prstGeom>
          <a:solidFill>
            <a:srgbClr val="FFC22E"/>
          </a:solidFill>
        </p:spPr>
      </p:pic>
      <p:pic>
        <p:nvPicPr>
          <p:cNvPr id="43" name="Picture 42"/>
          <p:cNvPicPr>
            <a:picLocks noChangeAspect="1"/>
          </p:cNvPicPr>
          <p:nvPr/>
        </p:nvPicPr>
        <p:blipFill>
          <a:blip r:embed="rId8"/>
          <a:stretch>
            <a:fillRect/>
          </a:stretch>
        </p:blipFill>
        <p:spPr>
          <a:xfrm>
            <a:off x="4953000" y="5181600"/>
            <a:ext cx="685800" cy="319596"/>
          </a:xfrm>
          <a:prstGeom prst="rect">
            <a:avLst/>
          </a:prstGeom>
          <a:solidFill>
            <a:srgbClr val="FFC22E"/>
          </a:solidFill>
        </p:spPr>
      </p:pic>
      <p:pic>
        <p:nvPicPr>
          <p:cNvPr id="44" name="Picture 43"/>
          <p:cNvPicPr>
            <a:picLocks noChangeAspect="1"/>
          </p:cNvPicPr>
          <p:nvPr/>
        </p:nvPicPr>
        <p:blipFill>
          <a:blip r:embed="rId9"/>
          <a:stretch>
            <a:fillRect/>
          </a:stretch>
        </p:blipFill>
        <p:spPr>
          <a:xfrm>
            <a:off x="6629400" y="2347948"/>
            <a:ext cx="914400" cy="258792"/>
          </a:xfrm>
          <a:prstGeom prst="rect">
            <a:avLst/>
          </a:prstGeom>
        </p:spPr>
      </p:pic>
      <p:pic>
        <p:nvPicPr>
          <p:cNvPr id="45" name="Picture 44"/>
          <p:cNvPicPr>
            <a:picLocks noChangeAspect="1"/>
          </p:cNvPicPr>
          <p:nvPr/>
        </p:nvPicPr>
        <p:blipFill>
          <a:blip r:embed="rId10"/>
          <a:stretch>
            <a:fillRect/>
          </a:stretch>
        </p:blipFill>
        <p:spPr>
          <a:xfrm>
            <a:off x="6705600" y="2362200"/>
            <a:ext cx="672860" cy="127611"/>
          </a:xfrm>
          <a:prstGeom prst="rect">
            <a:avLst/>
          </a:prstGeom>
        </p:spPr>
      </p:pic>
      <p:pic>
        <p:nvPicPr>
          <p:cNvPr id="46" name="Picture 45"/>
          <p:cNvPicPr>
            <a:picLocks noChangeAspect="1"/>
          </p:cNvPicPr>
          <p:nvPr/>
        </p:nvPicPr>
        <p:blipFill>
          <a:blip r:embed="rId9"/>
          <a:stretch>
            <a:fillRect/>
          </a:stretch>
        </p:blipFill>
        <p:spPr>
          <a:xfrm>
            <a:off x="6629400" y="2652748"/>
            <a:ext cx="914400" cy="258792"/>
          </a:xfrm>
          <a:prstGeom prst="rect">
            <a:avLst/>
          </a:prstGeom>
        </p:spPr>
      </p:pic>
      <p:pic>
        <p:nvPicPr>
          <p:cNvPr id="50" name="Picture 49"/>
          <p:cNvPicPr>
            <a:picLocks noChangeAspect="1"/>
          </p:cNvPicPr>
          <p:nvPr/>
        </p:nvPicPr>
        <p:blipFill>
          <a:blip r:embed="rId10"/>
          <a:stretch>
            <a:fillRect/>
          </a:stretch>
        </p:blipFill>
        <p:spPr>
          <a:xfrm>
            <a:off x="6705600" y="2667000"/>
            <a:ext cx="672860" cy="127611"/>
          </a:xfrm>
          <a:prstGeom prst="rect">
            <a:avLst/>
          </a:prstGeom>
        </p:spPr>
      </p:pic>
      <p:pic>
        <p:nvPicPr>
          <p:cNvPr id="51" name="Picture 50"/>
          <p:cNvPicPr>
            <a:picLocks noChangeAspect="1"/>
          </p:cNvPicPr>
          <p:nvPr/>
        </p:nvPicPr>
        <p:blipFill>
          <a:blip r:embed="rId9"/>
          <a:stretch>
            <a:fillRect/>
          </a:stretch>
        </p:blipFill>
        <p:spPr>
          <a:xfrm>
            <a:off x="6629400" y="2957548"/>
            <a:ext cx="914400" cy="258792"/>
          </a:xfrm>
          <a:prstGeom prst="rect">
            <a:avLst/>
          </a:prstGeom>
        </p:spPr>
      </p:pic>
      <p:pic>
        <p:nvPicPr>
          <p:cNvPr id="52" name="Picture 51"/>
          <p:cNvPicPr>
            <a:picLocks noChangeAspect="1"/>
          </p:cNvPicPr>
          <p:nvPr/>
        </p:nvPicPr>
        <p:blipFill>
          <a:blip r:embed="rId10"/>
          <a:stretch>
            <a:fillRect/>
          </a:stretch>
        </p:blipFill>
        <p:spPr>
          <a:xfrm>
            <a:off x="6705600" y="2971800"/>
            <a:ext cx="672860" cy="127611"/>
          </a:xfrm>
          <a:prstGeom prst="rect">
            <a:avLst/>
          </a:prstGeom>
        </p:spPr>
      </p:pic>
      <p:pic>
        <p:nvPicPr>
          <p:cNvPr id="53" name="Picture 52"/>
          <p:cNvPicPr>
            <a:picLocks noChangeAspect="1"/>
          </p:cNvPicPr>
          <p:nvPr/>
        </p:nvPicPr>
        <p:blipFill>
          <a:blip r:embed="rId9"/>
          <a:stretch>
            <a:fillRect/>
          </a:stretch>
        </p:blipFill>
        <p:spPr>
          <a:xfrm>
            <a:off x="6629400" y="3262348"/>
            <a:ext cx="914400" cy="258792"/>
          </a:xfrm>
          <a:prstGeom prst="rect">
            <a:avLst/>
          </a:prstGeom>
        </p:spPr>
      </p:pic>
      <p:pic>
        <p:nvPicPr>
          <p:cNvPr id="55" name="Picture 54"/>
          <p:cNvPicPr>
            <a:picLocks noChangeAspect="1"/>
          </p:cNvPicPr>
          <p:nvPr/>
        </p:nvPicPr>
        <p:blipFill>
          <a:blip r:embed="rId9"/>
          <a:stretch>
            <a:fillRect/>
          </a:stretch>
        </p:blipFill>
        <p:spPr>
          <a:xfrm>
            <a:off x="6629400" y="3567148"/>
            <a:ext cx="914400" cy="258792"/>
          </a:xfrm>
          <a:prstGeom prst="rect">
            <a:avLst/>
          </a:prstGeom>
        </p:spPr>
      </p:pic>
      <p:pic>
        <p:nvPicPr>
          <p:cNvPr id="56" name="Picture 55"/>
          <p:cNvPicPr>
            <a:picLocks noChangeAspect="1"/>
          </p:cNvPicPr>
          <p:nvPr/>
        </p:nvPicPr>
        <p:blipFill>
          <a:blip r:embed="rId10"/>
          <a:stretch>
            <a:fillRect/>
          </a:stretch>
        </p:blipFill>
        <p:spPr>
          <a:xfrm>
            <a:off x="6705600" y="3581400"/>
            <a:ext cx="672860" cy="127611"/>
          </a:xfrm>
          <a:prstGeom prst="rect">
            <a:avLst/>
          </a:prstGeom>
        </p:spPr>
      </p:pic>
      <p:pic>
        <p:nvPicPr>
          <p:cNvPr id="57" name="Picture 56"/>
          <p:cNvPicPr>
            <a:picLocks noChangeAspect="1"/>
          </p:cNvPicPr>
          <p:nvPr/>
        </p:nvPicPr>
        <p:blipFill>
          <a:blip r:embed="rId9"/>
          <a:stretch>
            <a:fillRect/>
          </a:stretch>
        </p:blipFill>
        <p:spPr>
          <a:xfrm>
            <a:off x="6629400" y="3871948"/>
            <a:ext cx="914400" cy="258792"/>
          </a:xfrm>
          <a:prstGeom prst="rect">
            <a:avLst/>
          </a:prstGeom>
        </p:spPr>
      </p:pic>
      <p:pic>
        <p:nvPicPr>
          <p:cNvPr id="58" name="Picture 57"/>
          <p:cNvPicPr>
            <a:picLocks noChangeAspect="1"/>
          </p:cNvPicPr>
          <p:nvPr/>
        </p:nvPicPr>
        <p:blipFill>
          <a:blip r:embed="rId10"/>
          <a:stretch>
            <a:fillRect/>
          </a:stretch>
        </p:blipFill>
        <p:spPr>
          <a:xfrm>
            <a:off x="6705600" y="3886200"/>
            <a:ext cx="672860" cy="127611"/>
          </a:xfrm>
          <a:prstGeom prst="rect">
            <a:avLst/>
          </a:prstGeom>
        </p:spPr>
      </p:pic>
      <p:pic>
        <p:nvPicPr>
          <p:cNvPr id="59" name="Picture 58"/>
          <p:cNvPicPr>
            <a:picLocks noChangeAspect="1"/>
          </p:cNvPicPr>
          <p:nvPr/>
        </p:nvPicPr>
        <p:blipFill>
          <a:blip r:embed="rId9"/>
          <a:stretch>
            <a:fillRect/>
          </a:stretch>
        </p:blipFill>
        <p:spPr>
          <a:xfrm>
            <a:off x="6629400" y="4176748"/>
            <a:ext cx="914400" cy="258792"/>
          </a:xfrm>
          <a:prstGeom prst="rect">
            <a:avLst/>
          </a:prstGeom>
        </p:spPr>
      </p:pic>
      <p:pic>
        <p:nvPicPr>
          <p:cNvPr id="61" name="Picture 60"/>
          <p:cNvPicPr>
            <a:picLocks noChangeAspect="1"/>
          </p:cNvPicPr>
          <p:nvPr/>
        </p:nvPicPr>
        <p:blipFill>
          <a:blip r:embed="rId9"/>
          <a:stretch>
            <a:fillRect/>
          </a:stretch>
        </p:blipFill>
        <p:spPr>
          <a:xfrm>
            <a:off x="6629400" y="4481548"/>
            <a:ext cx="914400" cy="258792"/>
          </a:xfrm>
          <a:prstGeom prst="rect">
            <a:avLst/>
          </a:prstGeom>
        </p:spPr>
      </p:pic>
      <p:pic>
        <p:nvPicPr>
          <p:cNvPr id="62" name="Picture 61"/>
          <p:cNvPicPr>
            <a:picLocks noChangeAspect="1"/>
          </p:cNvPicPr>
          <p:nvPr/>
        </p:nvPicPr>
        <p:blipFill>
          <a:blip r:embed="rId10"/>
          <a:stretch>
            <a:fillRect/>
          </a:stretch>
        </p:blipFill>
        <p:spPr>
          <a:xfrm>
            <a:off x="6705600" y="4495800"/>
            <a:ext cx="672860" cy="127611"/>
          </a:xfrm>
          <a:prstGeom prst="rect">
            <a:avLst/>
          </a:prstGeom>
        </p:spPr>
      </p:pic>
      <p:pic>
        <p:nvPicPr>
          <p:cNvPr id="63" name="Picture 62"/>
          <p:cNvPicPr>
            <a:picLocks noChangeAspect="1"/>
          </p:cNvPicPr>
          <p:nvPr/>
        </p:nvPicPr>
        <p:blipFill>
          <a:blip r:embed="rId9"/>
          <a:stretch>
            <a:fillRect/>
          </a:stretch>
        </p:blipFill>
        <p:spPr>
          <a:xfrm>
            <a:off x="6629400" y="4786348"/>
            <a:ext cx="914400" cy="258792"/>
          </a:xfrm>
          <a:prstGeom prst="rect">
            <a:avLst/>
          </a:prstGeom>
        </p:spPr>
      </p:pic>
      <p:pic>
        <p:nvPicPr>
          <p:cNvPr id="64" name="Picture 63"/>
          <p:cNvPicPr>
            <a:picLocks noChangeAspect="1"/>
          </p:cNvPicPr>
          <p:nvPr/>
        </p:nvPicPr>
        <p:blipFill>
          <a:blip r:embed="rId10"/>
          <a:stretch>
            <a:fillRect/>
          </a:stretch>
        </p:blipFill>
        <p:spPr>
          <a:xfrm>
            <a:off x="6705600" y="4800600"/>
            <a:ext cx="672860" cy="127611"/>
          </a:xfrm>
          <a:prstGeom prst="rect">
            <a:avLst/>
          </a:prstGeom>
        </p:spPr>
      </p:pic>
      <p:pic>
        <p:nvPicPr>
          <p:cNvPr id="65" name="Picture 64"/>
          <p:cNvPicPr>
            <a:picLocks noChangeAspect="1"/>
          </p:cNvPicPr>
          <p:nvPr/>
        </p:nvPicPr>
        <p:blipFill>
          <a:blip r:embed="rId9"/>
          <a:stretch>
            <a:fillRect/>
          </a:stretch>
        </p:blipFill>
        <p:spPr>
          <a:xfrm>
            <a:off x="6629400" y="5091148"/>
            <a:ext cx="914400" cy="258792"/>
          </a:xfrm>
          <a:prstGeom prst="rect">
            <a:avLst/>
          </a:prstGeom>
        </p:spPr>
      </p:pic>
      <p:pic>
        <p:nvPicPr>
          <p:cNvPr id="66" name="Picture 65"/>
          <p:cNvPicPr>
            <a:picLocks noChangeAspect="1"/>
          </p:cNvPicPr>
          <p:nvPr/>
        </p:nvPicPr>
        <p:blipFill>
          <a:blip r:embed="rId10"/>
          <a:stretch>
            <a:fillRect/>
          </a:stretch>
        </p:blipFill>
        <p:spPr>
          <a:xfrm>
            <a:off x="6705600" y="5105400"/>
            <a:ext cx="672860" cy="127611"/>
          </a:xfrm>
          <a:prstGeom prst="rect">
            <a:avLst/>
          </a:prstGeom>
        </p:spPr>
      </p:pic>
      <p:pic>
        <p:nvPicPr>
          <p:cNvPr id="67" name="Picture 66"/>
          <p:cNvPicPr>
            <a:picLocks noChangeAspect="1"/>
          </p:cNvPicPr>
          <p:nvPr/>
        </p:nvPicPr>
        <p:blipFill>
          <a:blip r:embed="rId9"/>
          <a:stretch>
            <a:fillRect/>
          </a:stretch>
        </p:blipFill>
        <p:spPr>
          <a:xfrm>
            <a:off x="6629400" y="5395948"/>
            <a:ext cx="914400" cy="258792"/>
          </a:xfrm>
          <a:prstGeom prst="rect">
            <a:avLst/>
          </a:prstGeom>
        </p:spPr>
      </p:pic>
      <p:pic>
        <p:nvPicPr>
          <p:cNvPr id="68" name="Picture 67"/>
          <p:cNvPicPr>
            <a:picLocks noChangeAspect="1"/>
          </p:cNvPicPr>
          <p:nvPr/>
        </p:nvPicPr>
        <p:blipFill>
          <a:blip r:embed="rId10"/>
          <a:stretch>
            <a:fillRect/>
          </a:stretch>
        </p:blipFill>
        <p:spPr>
          <a:xfrm>
            <a:off x="6705600" y="5410200"/>
            <a:ext cx="672860" cy="127611"/>
          </a:xfrm>
          <a:prstGeom prst="rect">
            <a:avLst/>
          </a:prstGeom>
        </p:spPr>
      </p:pic>
      <p:pic>
        <p:nvPicPr>
          <p:cNvPr id="69" name="Picture 68"/>
          <p:cNvPicPr>
            <a:picLocks noChangeAspect="1"/>
          </p:cNvPicPr>
          <p:nvPr/>
        </p:nvPicPr>
        <p:blipFill>
          <a:blip r:embed="rId9"/>
          <a:stretch>
            <a:fillRect/>
          </a:stretch>
        </p:blipFill>
        <p:spPr>
          <a:xfrm>
            <a:off x="6629400" y="5700748"/>
            <a:ext cx="914400" cy="258792"/>
          </a:xfrm>
          <a:prstGeom prst="rect">
            <a:avLst/>
          </a:prstGeom>
        </p:spPr>
      </p:pic>
      <p:pic>
        <p:nvPicPr>
          <p:cNvPr id="70" name="Picture 69"/>
          <p:cNvPicPr>
            <a:picLocks noChangeAspect="1"/>
          </p:cNvPicPr>
          <p:nvPr/>
        </p:nvPicPr>
        <p:blipFill>
          <a:blip r:embed="rId10"/>
          <a:stretch>
            <a:fillRect/>
          </a:stretch>
        </p:blipFill>
        <p:spPr>
          <a:xfrm>
            <a:off x="6705600" y="5715000"/>
            <a:ext cx="672860" cy="127611"/>
          </a:xfrm>
          <a:prstGeom prst="rect">
            <a:avLst/>
          </a:prstGeom>
        </p:spPr>
      </p:pic>
      <p:cxnSp>
        <p:nvCxnSpPr>
          <p:cNvPr id="72" name="Straight Arrow Connector 71"/>
          <p:cNvCxnSpPr/>
          <p:nvPr/>
        </p:nvCxnSpPr>
        <p:spPr bwMode="auto">
          <a:xfrm flipH="1">
            <a:off x="5496246" y="2497406"/>
            <a:ext cx="1064218" cy="794187"/>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Straight Arrow Connector 72"/>
          <p:cNvCxnSpPr>
            <a:endCxn id="18" idx="3"/>
          </p:cNvCxnSpPr>
          <p:nvPr/>
        </p:nvCxnSpPr>
        <p:spPr bwMode="auto">
          <a:xfrm flipH="1">
            <a:off x="5638800" y="2794611"/>
            <a:ext cx="990600" cy="489387"/>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4" name="Straight Arrow Connector 73"/>
          <p:cNvCxnSpPr/>
          <p:nvPr/>
        </p:nvCxnSpPr>
        <p:spPr bwMode="auto">
          <a:xfrm flipH="1">
            <a:off x="5638800" y="3070471"/>
            <a:ext cx="990600" cy="321273"/>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Arrow Connector 78"/>
          <p:cNvCxnSpPr>
            <a:endCxn id="41" idx="3"/>
          </p:cNvCxnSpPr>
          <p:nvPr/>
        </p:nvCxnSpPr>
        <p:spPr bwMode="auto">
          <a:xfrm flipH="1">
            <a:off x="5638800" y="3709011"/>
            <a:ext cx="921664" cy="260787"/>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Arrow Connector 79"/>
          <p:cNvCxnSpPr/>
          <p:nvPr/>
        </p:nvCxnSpPr>
        <p:spPr bwMode="auto">
          <a:xfrm flipH="1">
            <a:off x="5638800" y="3962400"/>
            <a:ext cx="990600" cy="51411"/>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Arrow Connector 95"/>
          <p:cNvCxnSpPr>
            <a:endCxn id="42" idx="3"/>
          </p:cNvCxnSpPr>
          <p:nvPr/>
        </p:nvCxnSpPr>
        <p:spPr bwMode="auto">
          <a:xfrm flipH="1">
            <a:off x="5638800" y="4562562"/>
            <a:ext cx="990600" cy="93036"/>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p:nvPr/>
        </p:nvCxnSpPr>
        <p:spPr bwMode="auto">
          <a:xfrm flipH="1" flipV="1">
            <a:off x="5638800" y="4786348"/>
            <a:ext cx="921664" cy="90452"/>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Arrow Connector 111"/>
          <p:cNvCxnSpPr>
            <a:endCxn id="43" idx="3"/>
          </p:cNvCxnSpPr>
          <p:nvPr/>
        </p:nvCxnSpPr>
        <p:spPr bwMode="auto">
          <a:xfrm flipH="1">
            <a:off x="5638800" y="5233011"/>
            <a:ext cx="848859" cy="108387"/>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Arrow Connector 112"/>
          <p:cNvCxnSpPr>
            <a:stCxn id="67" idx="1"/>
          </p:cNvCxnSpPr>
          <p:nvPr/>
        </p:nvCxnSpPr>
        <p:spPr bwMode="auto">
          <a:xfrm flipH="1" flipV="1">
            <a:off x="5638800" y="5349940"/>
            <a:ext cx="990600" cy="175404"/>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Arrow Connector 113"/>
          <p:cNvCxnSpPr/>
          <p:nvPr/>
        </p:nvCxnSpPr>
        <p:spPr bwMode="auto">
          <a:xfrm flipH="1" flipV="1">
            <a:off x="5638800" y="5486400"/>
            <a:ext cx="990600" cy="356211"/>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5" name="Title 1"/>
          <p:cNvSpPr txBox="1">
            <a:spLocks/>
          </p:cNvSpPr>
          <p:nvPr/>
        </p:nvSpPr>
        <p:spPr>
          <a:xfrm>
            <a:off x="0" y="0"/>
            <a:ext cx="9144000" cy="698499"/>
          </a:xfrm>
          <a:prstGeom prst="rect">
            <a:avLst/>
          </a:prstGeom>
          <a:solidFill>
            <a:schemeClr val="tx1">
              <a:alpha val="67000"/>
            </a:schemeClr>
          </a:solidFill>
        </p:spPr>
        <p:txBody>
          <a:bodyPr>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smtClean="0">
                <a:solidFill>
                  <a:schemeClr val="bg1"/>
                </a:solidFill>
              </a:rPr>
              <a:t>    High Throughput Data Archiving</a:t>
            </a:r>
            <a:endParaRPr lang="en-US" dirty="0">
              <a:solidFill>
                <a:schemeClr val="bg1"/>
              </a:solidFill>
            </a:endParaRPr>
          </a:p>
        </p:txBody>
      </p:sp>
      <p:sp>
        <p:nvSpPr>
          <p:cNvPr id="138" name="TextBox 137"/>
          <p:cNvSpPr txBox="1"/>
          <p:nvPr/>
        </p:nvSpPr>
        <p:spPr>
          <a:xfrm>
            <a:off x="138093" y="5270363"/>
            <a:ext cx="2830885" cy="461665"/>
          </a:xfrm>
          <a:prstGeom prst="rect">
            <a:avLst/>
          </a:prstGeom>
          <a:noFill/>
        </p:spPr>
        <p:txBody>
          <a:bodyPr wrap="square">
            <a:spAutoFit/>
          </a:bodyPr>
          <a:lstStyle/>
          <a:p>
            <a:pPr>
              <a:spcBef>
                <a:spcPts val="600"/>
              </a:spcBef>
              <a:spcAft>
                <a:spcPts val="600"/>
              </a:spcAft>
              <a:defRPr/>
            </a:pPr>
            <a:r>
              <a:rPr lang="en-US" sz="2400" dirty="0" smtClean="0"/>
              <a:t>Data processing</a:t>
            </a:r>
            <a:endParaRPr lang="en-US" sz="2400" dirty="0">
              <a:cs typeface="+mn-cs"/>
            </a:endParaRPr>
          </a:p>
        </p:txBody>
      </p:sp>
      <p:sp>
        <p:nvSpPr>
          <p:cNvPr id="60" name="TextBox 59"/>
          <p:cNvSpPr txBox="1"/>
          <p:nvPr/>
        </p:nvSpPr>
        <p:spPr>
          <a:xfrm>
            <a:off x="261868" y="1702401"/>
            <a:ext cx="2571448" cy="1323439"/>
          </a:xfrm>
          <a:prstGeom prst="rect">
            <a:avLst/>
          </a:prstGeom>
          <a:noFill/>
        </p:spPr>
        <p:txBody>
          <a:bodyPr wrap="square">
            <a:spAutoFit/>
          </a:bodyPr>
          <a:lstStyle/>
          <a:p>
            <a:pPr marL="342900" indent="-342900">
              <a:buFont typeface="Arial"/>
              <a:buChar char="•"/>
              <a:defRPr/>
            </a:pPr>
            <a:r>
              <a:rPr lang="en-US" sz="2000" dirty="0" err="1" smtClean="0">
                <a:latin typeface="+mj-lt"/>
              </a:rPr>
              <a:t>dCache</a:t>
            </a:r>
            <a:endParaRPr lang="en-US" sz="2000" dirty="0" smtClean="0">
              <a:latin typeface="+mj-lt"/>
            </a:endParaRPr>
          </a:p>
          <a:p>
            <a:pPr marL="342900" indent="-342900">
              <a:buFont typeface="Arial"/>
              <a:buChar char="•"/>
              <a:defRPr/>
            </a:pPr>
            <a:r>
              <a:rPr lang="en-US" sz="2000" dirty="0" smtClean="0">
                <a:latin typeface="+mj-lt"/>
              </a:rPr>
              <a:t>CRS</a:t>
            </a:r>
          </a:p>
          <a:p>
            <a:pPr marL="342900" indent="-342900">
              <a:buFont typeface="Arial"/>
              <a:buChar char="•"/>
              <a:defRPr/>
            </a:pPr>
            <a:r>
              <a:rPr lang="en-US" sz="2000" dirty="0" smtClean="0">
                <a:latin typeface="+mj-lt"/>
              </a:rPr>
              <a:t>Data Carousel</a:t>
            </a:r>
          </a:p>
          <a:p>
            <a:pPr marL="342900" indent="-342900">
              <a:buFont typeface="Arial"/>
              <a:buChar char="•"/>
              <a:defRPr/>
            </a:pPr>
            <a:r>
              <a:rPr lang="en-US" sz="2000" b="1" dirty="0" err="1" smtClean="0">
                <a:solidFill>
                  <a:schemeClr val="bg1">
                    <a:lumMod val="50000"/>
                  </a:schemeClr>
                </a:solidFill>
                <a:latin typeface="+mj-lt"/>
              </a:rPr>
              <a:t>BNLBox</a:t>
            </a:r>
            <a:endParaRPr lang="en-US" sz="2000" b="1" dirty="0">
              <a:solidFill>
                <a:schemeClr val="bg1">
                  <a:lumMod val="50000"/>
                </a:schemeClr>
              </a:solidFill>
              <a:latin typeface="+mj-lt"/>
            </a:endParaRPr>
          </a:p>
        </p:txBody>
      </p:sp>
    </p:spTree>
    <p:extLst>
      <p:ext uri="{BB962C8B-B14F-4D97-AF65-F5344CB8AC3E}">
        <p14:creationId xmlns:p14="http://schemas.microsoft.com/office/powerpoint/2010/main" val="89421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45"/>
                                        </p:tgtEl>
                                        <p:attrNameLst>
                                          <p:attrName>style.visibility</p:attrName>
                                        </p:attrNameLst>
                                      </p:cBhvr>
                                      <p:to>
                                        <p:strVal val="visible"/>
                                      </p:to>
                                    </p:set>
                                    <p:animScale>
                                      <p:cBhvr>
                                        <p:cTn id="10"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45"/>
                                        </p:tgtEl>
                                        <p:attrNameLst>
                                          <p:attrName>ppt_x</p:attrName>
                                          <p:attrName>ppt_y</p:attrName>
                                        </p:attrNameLst>
                                      </p:cBhvr>
                                    </p:animMotion>
                                    <p:animEffect transition="in" filter="fade">
                                      <p:cBhvr>
                                        <p:cTn id="12" dur="1000"/>
                                        <p:tgtEl>
                                          <p:spTgt spid="45"/>
                                        </p:tgtEl>
                                      </p:cBhvr>
                                    </p:animEffec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52"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Scale>
                                      <p:cBhvr>
                                        <p:cTn id="17"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0"/>
                                        </p:tgtEl>
                                        <p:attrNameLst>
                                          <p:attrName>ppt_x</p:attrName>
                                          <p:attrName>ppt_y</p:attrName>
                                        </p:attrNameLst>
                                      </p:cBhvr>
                                    </p:animMotion>
                                    <p:animEffect transition="in" filter="fade">
                                      <p:cBhvr>
                                        <p:cTn id="19" dur="1000"/>
                                        <p:tgtEl>
                                          <p:spTgt spid="50"/>
                                        </p:tgtEl>
                                      </p:cBhvr>
                                    </p:animEffect>
                                  </p:childTnLst>
                                </p:cTn>
                              </p:par>
                              <p:par>
                                <p:cTn id="20" presetID="1"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par>
                                <p:cTn id="22" presetID="52"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Scale>
                                      <p:cBhvr>
                                        <p:cTn id="24"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2"/>
                                        </p:tgtEl>
                                        <p:attrNameLst>
                                          <p:attrName>ppt_x</p:attrName>
                                          <p:attrName>ppt_y</p:attrName>
                                        </p:attrNameLst>
                                      </p:cBhvr>
                                    </p:animMotion>
                                    <p:animEffect transition="in" filter="fade">
                                      <p:cBhvr>
                                        <p:cTn id="26" dur="1000"/>
                                        <p:tgtEl>
                                          <p:spTgt spid="52"/>
                                        </p:tgtEl>
                                      </p:cBhvr>
                                    </p:animEffec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52"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Scale>
                                      <p:cBhvr>
                                        <p:cTn id="33"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6"/>
                                        </p:tgtEl>
                                        <p:attrNameLst>
                                          <p:attrName>ppt_x</p:attrName>
                                          <p:attrName>ppt_y</p:attrName>
                                        </p:attrNameLst>
                                      </p:cBhvr>
                                    </p:animMotion>
                                    <p:animEffect transition="in" filter="fade">
                                      <p:cBhvr>
                                        <p:cTn id="35" dur="1000"/>
                                        <p:tgtEl>
                                          <p:spTgt spid="56"/>
                                        </p:tgtEl>
                                      </p:cBhvr>
                                    </p:animEffect>
                                  </p:childTnLst>
                                </p:cTn>
                              </p:par>
                              <p:par>
                                <p:cTn id="36" presetID="1" presetClass="entr" presetSubtype="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childTnLst>
                                </p:cTn>
                              </p:par>
                              <p:par>
                                <p:cTn id="38" presetID="52" presetClass="entr" presetSubtype="0"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Scale>
                                      <p:cBhvr>
                                        <p:cTn id="40"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8"/>
                                        </p:tgtEl>
                                        <p:attrNameLst>
                                          <p:attrName>ppt_x</p:attrName>
                                          <p:attrName>ppt_y</p:attrName>
                                        </p:attrNameLst>
                                      </p:cBhvr>
                                    </p:animMotion>
                                    <p:animEffect transition="in" filter="fade">
                                      <p:cBhvr>
                                        <p:cTn id="42" dur="1000"/>
                                        <p:tgtEl>
                                          <p:spTgt spid="58"/>
                                        </p:tgtEl>
                                      </p:cBhvr>
                                    </p:animEffec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52"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Scale>
                                      <p:cBhvr>
                                        <p:cTn id="49" dur="10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2"/>
                                        </p:tgtEl>
                                        <p:attrNameLst>
                                          <p:attrName>ppt_x</p:attrName>
                                          <p:attrName>ppt_y</p:attrName>
                                        </p:attrNameLst>
                                      </p:cBhvr>
                                    </p:animMotion>
                                    <p:animEffect transition="in" filter="fade">
                                      <p:cBhvr>
                                        <p:cTn id="51" dur="1000"/>
                                        <p:tgtEl>
                                          <p:spTgt spid="62"/>
                                        </p:tgtEl>
                                      </p:cBhvr>
                                    </p:animEffect>
                                  </p:childTnLst>
                                </p:cTn>
                              </p:par>
                              <p:par>
                                <p:cTn id="52" presetID="1" presetClass="entr" presetSubtype="0"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childTnLst>
                                </p:cTn>
                              </p:par>
                              <p:par>
                                <p:cTn id="54" presetID="52" presetClass="entr" presetSubtype="0" fill="hold" nodeType="withEffect">
                                  <p:stCondLst>
                                    <p:cond delay="0"/>
                                  </p:stCondLst>
                                  <p:childTnLst>
                                    <p:set>
                                      <p:cBhvr>
                                        <p:cTn id="55" dur="1" fill="hold">
                                          <p:stCondLst>
                                            <p:cond delay="0"/>
                                          </p:stCondLst>
                                        </p:cTn>
                                        <p:tgtEl>
                                          <p:spTgt spid="64"/>
                                        </p:tgtEl>
                                        <p:attrNameLst>
                                          <p:attrName>style.visibility</p:attrName>
                                        </p:attrNameLst>
                                      </p:cBhvr>
                                      <p:to>
                                        <p:strVal val="visible"/>
                                      </p:to>
                                    </p:set>
                                    <p:animScale>
                                      <p:cBhvr>
                                        <p:cTn id="56"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64"/>
                                        </p:tgtEl>
                                        <p:attrNameLst>
                                          <p:attrName>ppt_x</p:attrName>
                                          <p:attrName>ppt_y</p:attrName>
                                        </p:attrNameLst>
                                      </p:cBhvr>
                                    </p:animMotion>
                                    <p:animEffect transition="in" filter="fade">
                                      <p:cBhvr>
                                        <p:cTn id="58" dur="1000"/>
                                        <p:tgtEl>
                                          <p:spTgt spid="64"/>
                                        </p:tgtEl>
                                      </p:cBhvr>
                                    </p:animEffect>
                                  </p:childTnLst>
                                </p:cTn>
                              </p:par>
                              <p:par>
                                <p:cTn id="59" presetID="1"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52" presetClass="entr" presetSubtype="0"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Scale>
                                      <p:cBhvr>
                                        <p:cTn id="63"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66"/>
                                        </p:tgtEl>
                                        <p:attrNameLst>
                                          <p:attrName>ppt_x</p:attrName>
                                          <p:attrName>ppt_y</p:attrName>
                                        </p:attrNameLst>
                                      </p:cBhvr>
                                    </p:animMotion>
                                    <p:animEffect transition="in" filter="fade">
                                      <p:cBhvr>
                                        <p:cTn id="65" dur="1000"/>
                                        <p:tgtEl>
                                          <p:spTgt spid="66"/>
                                        </p:tgtEl>
                                      </p:cBhvr>
                                    </p:animEffect>
                                  </p:childTnLst>
                                </p:cTn>
                              </p:par>
                              <p:par>
                                <p:cTn id="66" presetID="1" presetClass="entr" presetSubtype="0" fill="hold" nodeType="withEffect">
                                  <p:stCondLst>
                                    <p:cond delay="0"/>
                                  </p:stCondLst>
                                  <p:childTnLst>
                                    <p:set>
                                      <p:cBhvr>
                                        <p:cTn id="67" dur="1" fill="hold">
                                          <p:stCondLst>
                                            <p:cond delay="0"/>
                                          </p:stCondLst>
                                        </p:cTn>
                                        <p:tgtEl>
                                          <p:spTgt spid="67"/>
                                        </p:tgtEl>
                                        <p:attrNameLst>
                                          <p:attrName>style.visibility</p:attrName>
                                        </p:attrNameLst>
                                      </p:cBhvr>
                                      <p:to>
                                        <p:strVal val="visible"/>
                                      </p:to>
                                    </p:set>
                                  </p:childTnLst>
                                </p:cTn>
                              </p:par>
                              <p:par>
                                <p:cTn id="68" presetID="52" presetClass="entr" presetSubtype="0" fill="hold" nodeType="withEffect">
                                  <p:stCondLst>
                                    <p:cond delay="0"/>
                                  </p:stCondLst>
                                  <p:childTnLst>
                                    <p:set>
                                      <p:cBhvr>
                                        <p:cTn id="69" dur="1" fill="hold">
                                          <p:stCondLst>
                                            <p:cond delay="0"/>
                                          </p:stCondLst>
                                        </p:cTn>
                                        <p:tgtEl>
                                          <p:spTgt spid="68"/>
                                        </p:tgtEl>
                                        <p:attrNameLst>
                                          <p:attrName>style.visibility</p:attrName>
                                        </p:attrNameLst>
                                      </p:cBhvr>
                                      <p:to>
                                        <p:strVal val="visible"/>
                                      </p:to>
                                    </p:set>
                                    <p:animScale>
                                      <p:cBhvr>
                                        <p:cTn id="70"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68"/>
                                        </p:tgtEl>
                                        <p:attrNameLst>
                                          <p:attrName>ppt_x</p:attrName>
                                          <p:attrName>ppt_y</p:attrName>
                                        </p:attrNameLst>
                                      </p:cBhvr>
                                    </p:animMotion>
                                    <p:animEffect transition="in" filter="fade">
                                      <p:cBhvr>
                                        <p:cTn id="72" dur="1000"/>
                                        <p:tgtEl>
                                          <p:spTgt spid="68"/>
                                        </p:tgtEl>
                                      </p:cBhvr>
                                    </p:animEffect>
                                  </p:childTnLst>
                                </p:cTn>
                              </p:par>
                              <p:par>
                                <p:cTn id="73" presetID="1" presetClass="entr" presetSubtype="0"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52" presetClass="entr" presetSubtype="0" fill="hold" nodeType="withEffect">
                                  <p:stCondLst>
                                    <p:cond delay="0"/>
                                  </p:stCondLst>
                                  <p:childTnLst>
                                    <p:set>
                                      <p:cBhvr>
                                        <p:cTn id="76" dur="1" fill="hold">
                                          <p:stCondLst>
                                            <p:cond delay="0"/>
                                          </p:stCondLst>
                                        </p:cTn>
                                        <p:tgtEl>
                                          <p:spTgt spid="70"/>
                                        </p:tgtEl>
                                        <p:attrNameLst>
                                          <p:attrName>style.visibility</p:attrName>
                                        </p:attrNameLst>
                                      </p:cBhvr>
                                      <p:to>
                                        <p:strVal val="visible"/>
                                      </p:to>
                                    </p:set>
                                    <p:animScale>
                                      <p:cBhvr>
                                        <p:cTn id="77"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70"/>
                                        </p:tgtEl>
                                        <p:attrNameLst>
                                          <p:attrName>ppt_x</p:attrName>
                                          <p:attrName>ppt_y</p:attrName>
                                        </p:attrNameLst>
                                      </p:cBhvr>
                                    </p:animMotion>
                                    <p:animEffect transition="in" filter="fade">
                                      <p:cBhvr>
                                        <p:cTn id="79" dur="1000"/>
                                        <p:tgtEl>
                                          <p:spTgt spid="70"/>
                                        </p:tgtEl>
                                      </p:cBhvr>
                                    </p:animEffect>
                                  </p:childTnLst>
                                </p:cTn>
                              </p:par>
                            </p:childTnLst>
                          </p:cTn>
                        </p:par>
                        <p:par>
                          <p:cTn id="80" fill="hold">
                            <p:stCondLst>
                              <p:cond delay="1000"/>
                            </p:stCondLst>
                            <p:childTnLst>
                              <p:par>
                                <p:cTn id="81" presetID="22" presetClass="entr" presetSubtype="2" repeatCount="10000" fill="remove"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right)">
                                      <p:cBhvr>
                                        <p:cTn id="83" dur="500"/>
                                        <p:tgtEl>
                                          <p:spTgt spid="72"/>
                                        </p:tgtEl>
                                      </p:cBhvr>
                                    </p:animEffect>
                                  </p:childTnLst>
                                </p:cTn>
                              </p:par>
                              <p:par>
                                <p:cTn id="84" presetID="22" presetClass="entr" presetSubtype="2" repeatCount="10000" fill="remove"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wipe(right)">
                                      <p:cBhvr>
                                        <p:cTn id="86" dur="500"/>
                                        <p:tgtEl>
                                          <p:spTgt spid="73"/>
                                        </p:tgtEl>
                                      </p:cBhvr>
                                    </p:animEffect>
                                  </p:childTnLst>
                                </p:cTn>
                              </p:par>
                              <p:par>
                                <p:cTn id="87" presetID="22" presetClass="entr" presetSubtype="2" repeatCount="10000" fill="remove"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wipe(right)">
                                      <p:cBhvr>
                                        <p:cTn id="89" dur="500"/>
                                        <p:tgtEl>
                                          <p:spTgt spid="74"/>
                                        </p:tgtEl>
                                      </p:cBhvr>
                                    </p:animEffect>
                                  </p:childTnLst>
                                </p:cTn>
                              </p:par>
                              <p:par>
                                <p:cTn id="90" presetID="22" presetClass="entr" presetSubtype="2" repeatCount="10000" fill="remove" nodeType="withEffect">
                                  <p:stCondLst>
                                    <p:cond delay="0"/>
                                  </p:stCondLst>
                                  <p:childTnLst>
                                    <p:set>
                                      <p:cBhvr>
                                        <p:cTn id="91" dur="1" fill="hold">
                                          <p:stCondLst>
                                            <p:cond delay="0"/>
                                          </p:stCondLst>
                                        </p:cTn>
                                        <p:tgtEl>
                                          <p:spTgt spid="79"/>
                                        </p:tgtEl>
                                        <p:attrNameLst>
                                          <p:attrName>style.visibility</p:attrName>
                                        </p:attrNameLst>
                                      </p:cBhvr>
                                      <p:to>
                                        <p:strVal val="visible"/>
                                      </p:to>
                                    </p:set>
                                    <p:animEffect transition="in" filter="wipe(right)">
                                      <p:cBhvr>
                                        <p:cTn id="92" dur="500"/>
                                        <p:tgtEl>
                                          <p:spTgt spid="79"/>
                                        </p:tgtEl>
                                      </p:cBhvr>
                                    </p:animEffect>
                                  </p:childTnLst>
                                </p:cTn>
                              </p:par>
                              <p:par>
                                <p:cTn id="93" presetID="22" presetClass="entr" presetSubtype="2" repeatCount="10000" fill="remove"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wipe(right)">
                                      <p:cBhvr>
                                        <p:cTn id="95" dur="500"/>
                                        <p:tgtEl>
                                          <p:spTgt spid="80"/>
                                        </p:tgtEl>
                                      </p:cBhvr>
                                    </p:animEffect>
                                  </p:childTnLst>
                                </p:cTn>
                              </p:par>
                              <p:par>
                                <p:cTn id="96" presetID="22" presetClass="entr" presetSubtype="2" repeatCount="10000" fill="remove" nodeType="withEffect">
                                  <p:stCondLst>
                                    <p:cond delay="0"/>
                                  </p:stCondLst>
                                  <p:childTnLst>
                                    <p:set>
                                      <p:cBhvr>
                                        <p:cTn id="97" dur="1" fill="hold">
                                          <p:stCondLst>
                                            <p:cond delay="0"/>
                                          </p:stCondLst>
                                        </p:cTn>
                                        <p:tgtEl>
                                          <p:spTgt spid="96"/>
                                        </p:tgtEl>
                                        <p:attrNameLst>
                                          <p:attrName>style.visibility</p:attrName>
                                        </p:attrNameLst>
                                      </p:cBhvr>
                                      <p:to>
                                        <p:strVal val="visible"/>
                                      </p:to>
                                    </p:set>
                                    <p:animEffect transition="in" filter="wipe(right)">
                                      <p:cBhvr>
                                        <p:cTn id="98" dur="500"/>
                                        <p:tgtEl>
                                          <p:spTgt spid="96"/>
                                        </p:tgtEl>
                                      </p:cBhvr>
                                    </p:animEffect>
                                  </p:childTnLst>
                                </p:cTn>
                              </p:par>
                              <p:par>
                                <p:cTn id="99" presetID="22" presetClass="entr" presetSubtype="2" repeatCount="10000" fill="remove" nodeType="with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wipe(right)">
                                      <p:cBhvr>
                                        <p:cTn id="101" dur="500"/>
                                        <p:tgtEl>
                                          <p:spTgt spid="97"/>
                                        </p:tgtEl>
                                      </p:cBhvr>
                                    </p:animEffect>
                                  </p:childTnLst>
                                </p:cTn>
                              </p:par>
                              <p:par>
                                <p:cTn id="102" presetID="22" presetClass="entr" presetSubtype="2" repeatCount="10000" fill="remove" nodeType="withEffect">
                                  <p:stCondLst>
                                    <p:cond delay="0"/>
                                  </p:stCondLst>
                                  <p:childTnLst>
                                    <p:set>
                                      <p:cBhvr>
                                        <p:cTn id="103" dur="1" fill="hold">
                                          <p:stCondLst>
                                            <p:cond delay="0"/>
                                          </p:stCondLst>
                                        </p:cTn>
                                        <p:tgtEl>
                                          <p:spTgt spid="112"/>
                                        </p:tgtEl>
                                        <p:attrNameLst>
                                          <p:attrName>style.visibility</p:attrName>
                                        </p:attrNameLst>
                                      </p:cBhvr>
                                      <p:to>
                                        <p:strVal val="visible"/>
                                      </p:to>
                                    </p:set>
                                    <p:animEffect transition="in" filter="wipe(right)">
                                      <p:cBhvr>
                                        <p:cTn id="104" dur="500"/>
                                        <p:tgtEl>
                                          <p:spTgt spid="112"/>
                                        </p:tgtEl>
                                      </p:cBhvr>
                                    </p:animEffect>
                                  </p:childTnLst>
                                </p:cTn>
                              </p:par>
                              <p:par>
                                <p:cTn id="105" presetID="22" presetClass="entr" presetSubtype="2" repeatCount="10000" fill="remove" nodeType="withEffect">
                                  <p:stCondLst>
                                    <p:cond delay="0"/>
                                  </p:stCondLst>
                                  <p:childTnLst>
                                    <p:set>
                                      <p:cBhvr>
                                        <p:cTn id="106" dur="1" fill="hold">
                                          <p:stCondLst>
                                            <p:cond delay="0"/>
                                          </p:stCondLst>
                                        </p:cTn>
                                        <p:tgtEl>
                                          <p:spTgt spid="113"/>
                                        </p:tgtEl>
                                        <p:attrNameLst>
                                          <p:attrName>style.visibility</p:attrName>
                                        </p:attrNameLst>
                                      </p:cBhvr>
                                      <p:to>
                                        <p:strVal val="visible"/>
                                      </p:to>
                                    </p:set>
                                    <p:animEffect transition="in" filter="wipe(right)">
                                      <p:cBhvr>
                                        <p:cTn id="107" dur="500"/>
                                        <p:tgtEl>
                                          <p:spTgt spid="113"/>
                                        </p:tgtEl>
                                      </p:cBhvr>
                                    </p:animEffect>
                                  </p:childTnLst>
                                </p:cTn>
                              </p:par>
                              <p:par>
                                <p:cTn id="108" presetID="22" presetClass="entr" presetSubtype="2" repeatCount="10000" fill="remove" nodeType="withEffect">
                                  <p:stCondLst>
                                    <p:cond delay="0"/>
                                  </p:stCondLst>
                                  <p:childTnLst>
                                    <p:set>
                                      <p:cBhvr>
                                        <p:cTn id="109" dur="1" fill="hold">
                                          <p:stCondLst>
                                            <p:cond delay="0"/>
                                          </p:stCondLst>
                                        </p:cTn>
                                        <p:tgtEl>
                                          <p:spTgt spid="114"/>
                                        </p:tgtEl>
                                        <p:attrNameLst>
                                          <p:attrName>style.visibility</p:attrName>
                                        </p:attrNameLst>
                                      </p:cBhvr>
                                      <p:to>
                                        <p:strVal val="visible"/>
                                      </p:to>
                                    </p:set>
                                    <p:animEffect transition="in" filter="wipe(right)">
                                      <p:cBhvr>
                                        <p:cTn id="110" dur="500"/>
                                        <p:tgtEl>
                                          <p:spTgt spid="114"/>
                                        </p:tgtEl>
                                      </p:cBhvr>
                                    </p:animEffect>
                                  </p:childTnLst>
                                </p:cTn>
                              </p:par>
                              <p:par>
                                <p:cTn id="111" presetID="22" presetClass="entr" presetSubtype="4"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down)">
                                      <p:cBhvr>
                                        <p:cTn id="113" dur="5000"/>
                                        <p:tgtEl>
                                          <p:spTgt spid="18"/>
                                        </p:tgtEl>
                                      </p:cBhvr>
                                    </p:animEffect>
                                  </p:childTnLst>
                                </p:cTn>
                              </p:par>
                              <p:par>
                                <p:cTn id="114" presetID="22" presetClass="entr" presetSubtype="4" fill="hold" nodeType="with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wipe(down)">
                                      <p:cBhvr>
                                        <p:cTn id="116" dur="5000"/>
                                        <p:tgtEl>
                                          <p:spTgt spid="41"/>
                                        </p:tgtEl>
                                      </p:cBhvr>
                                    </p:animEffect>
                                  </p:childTnLst>
                                </p:cTn>
                              </p:par>
                              <p:par>
                                <p:cTn id="117" presetID="22" presetClass="entr" presetSubtype="4" fill="hold" nodeType="with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down)">
                                      <p:cBhvr>
                                        <p:cTn id="119" dur="5000"/>
                                        <p:tgtEl>
                                          <p:spTgt spid="42"/>
                                        </p:tgtEl>
                                      </p:cBhvr>
                                    </p:animEffect>
                                  </p:childTnLst>
                                </p:cTn>
                              </p:par>
                              <p:par>
                                <p:cTn id="120" presetID="22" presetClass="entr" presetSubtype="4" fill="hold"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wipe(down)">
                                      <p:cBhvr>
                                        <p:cTn id="122" dur="5000"/>
                                        <p:tgtEl>
                                          <p:spTgt spid="43"/>
                                        </p:tgtEl>
                                      </p:cBhvr>
                                    </p:animEffect>
                                  </p:childTnLst>
                                </p:cTn>
                              </p:par>
                              <p:par>
                                <p:cTn id="123" presetID="22" presetClass="entr" presetSubtype="2" repeatCount="8000" fill="remove" nodeType="with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wipe(right)">
                                      <p:cBhvr>
                                        <p:cTn id="125" dur="500"/>
                                        <p:tgtEl>
                                          <p:spTgt spid="8"/>
                                        </p:tgtEl>
                                      </p:cBhvr>
                                    </p:animEffect>
                                  </p:childTnLst>
                                </p:cTn>
                              </p:par>
                              <p:par>
                                <p:cTn id="126" presetID="22" presetClass="entr" presetSubtype="2" repeatCount="8000" fill="remove"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wipe(right)">
                                      <p:cBhvr>
                                        <p:cTn id="128" dur="500"/>
                                        <p:tgtEl>
                                          <p:spTgt spid="26"/>
                                        </p:tgtEl>
                                      </p:cBhvr>
                                    </p:animEffect>
                                  </p:childTnLst>
                                </p:cTn>
                              </p:par>
                              <p:par>
                                <p:cTn id="129" presetID="22" presetClass="entr" presetSubtype="2" repeatCount="8000" fill="remove" nodeType="with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wipe(right)">
                                      <p:cBhvr>
                                        <p:cTn id="131" dur="500"/>
                                        <p:tgtEl>
                                          <p:spTgt spid="27"/>
                                        </p:tgtEl>
                                      </p:cBhvr>
                                    </p:animEffect>
                                  </p:childTnLst>
                                </p:cTn>
                              </p:par>
                              <p:par>
                                <p:cTn id="132" presetID="22" presetClass="entr" presetSubtype="2" repeatCount="8000" fill="remove"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wipe(right)">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969333" y="2022370"/>
            <a:ext cx="5455481" cy="3341934"/>
          </a:xfrm>
          <a:prstGeom prst="rect">
            <a:avLst/>
          </a:prstGeom>
        </p:spPr>
      </p:pic>
      <p:sp>
        <p:nvSpPr>
          <p:cNvPr id="10" name="Left Arrow 9"/>
          <p:cNvSpPr/>
          <p:nvPr/>
        </p:nvSpPr>
        <p:spPr>
          <a:xfrm rot="10800000">
            <a:off x="269873" y="1238248"/>
            <a:ext cx="1285875" cy="1111251"/>
          </a:xfrm>
          <a:prstGeom prst="leftArrow">
            <a:avLst/>
          </a:prstGeom>
          <a:blipFill rotWithShape="1">
            <a:blip r:embed="rId3"/>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698499"/>
          </a:xfrm>
          <a:solidFill>
            <a:schemeClr val="tx1">
              <a:alpha val="67000"/>
            </a:schemeClr>
          </a:solidFill>
        </p:spPr>
        <p:txBody>
          <a:bodyPr>
            <a:normAutofit fontScale="90000"/>
          </a:bodyPr>
          <a:lstStyle/>
          <a:p>
            <a:r>
              <a:rPr lang="en-US" dirty="0" smtClean="0">
                <a:solidFill>
                  <a:schemeClr val="bg1"/>
                </a:solidFill>
              </a:rPr>
              <a:t>   </a:t>
            </a:r>
            <a:r>
              <a:rPr lang="en-US" dirty="0">
                <a:solidFill>
                  <a:schemeClr val="bg1"/>
                </a:solidFill>
              </a:rPr>
              <a:t> </a:t>
            </a:r>
            <a:r>
              <a:rPr lang="en-US" dirty="0" smtClean="0">
                <a:solidFill>
                  <a:schemeClr val="bg1"/>
                </a:solidFill>
              </a:rPr>
              <a:t>Tape Storage </a:t>
            </a:r>
            <a:r>
              <a:rPr lang="mr-IN" dirty="0" smtClean="0">
                <a:solidFill>
                  <a:schemeClr val="bg1"/>
                </a:solidFill>
              </a:rPr>
              <a:t>–</a:t>
            </a:r>
            <a:r>
              <a:rPr lang="en-US" dirty="0" smtClean="0">
                <a:solidFill>
                  <a:schemeClr val="bg1"/>
                </a:solidFill>
              </a:rPr>
              <a:t> Archive Performance</a:t>
            </a:r>
            <a:endParaRPr lang="en-US" dirty="0">
              <a:solidFill>
                <a:schemeClr val="bg1"/>
              </a:solidFill>
            </a:endParaRPr>
          </a:p>
        </p:txBody>
      </p:sp>
      <p:sp>
        <p:nvSpPr>
          <p:cNvPr id="8" name="TextBox 7"/>
          <p:cNvSpPr txBox="1"/>
          <p:nvPr/>
        </p:nvSpPr>
        <p:spPr>
          <a:xfrm>
            <a:off x="132439" y="2772052"/>
            <a:ext cx="2615350" cy="400110"/>
          </a:xfrm>
          <a:prstGeom prst="rect">
            <a:avLst/>
          </a:prstGeom>
          <a:noFill/>
        </p:spPr>
        <p:txBody>
          <a:bodyPr wrap="square" rtlCol="0">
            <a:spAutoFit/>
          </a:bodyPr>
          <a:lstStyle/>
          <a:p>
            <a:r>
              <a:rPr lang="en-US" sz="2000" b="1" dirty="0" smtClean="0">
                <a:solidFill>
                  <a:schemeClr val="accent1"/>
                </a:solidFill>
              </a:rPr>
              <a:t>ATLAS 2017</a:t>
            </a:r>
            <a:endParaRPr lang="en-US" sz="1600" b="1" dirty="0">
              <a:solidFill>
                <a:schemeClr val="accent1"/>
              </a:solidFill>
            </a:endParaRPr>
          </a:p>
        </p:txBody>
      </p:sp>
      <p:sp>
        <p:nvSpPr>
          <p:cNvPr id="9" name="TextBox 8"/>
          <p:cNvSpPr txBox="1"/>
          <p:nvPr/>
        </p:nvSpPr>
        <p:spPr>
          <a:xfrm>
            <a:off x="132439" y="3172162"/>
            <a:ext cx="2836894" cy="1508105"/>
          </a:xfrm>
          <a:prstGeom prst="rect">
            <a:avLst/>
          </a:prstGeom>
          <a:noFill/>
        </p:spPr>
        <p:txBody>
          <a:bodyPr wrap="square" rtlCol="0">
            <a:spAutoFit/>
          </a:bodyPr>
          <a:lstStyle/>
          <a:p>
            <a:r>
              <a:rPr lang="en-US" dirty="0" smtClean="0"/>
              <a:t>Data Taking</a:t>
            </a:r>
          </a:p>
          <a:p>
            <a:endParaRPr lang="en-US" sz="800" dirty="0" smtClean="0"/>
          </a:p>
          <a:p>
            <a:endParaRPr lang="en-US" sz="800" dirty="0"/>
          </a:p>
          <a:p>
            <a:r>
              <a:rPr lang="en-US" dirty="0" smtClean="0"/>
              <a:t>Tape write peak: 3.4 GB/s</a:t>
            </a:r>
          </a:p>
          <a:p>
            <a:r>
              <a:rPr lang="en-US" dirty="0" smtClean="0"/>
              <a:t>Tape write </a:t>
            </a:r>
            <a:r>
              <a:rPr lang="en-US" dirty="0" err="1" smtClean="0"/>
              <a:t>avg</a:t>
            </a:r>
            <a:r>
              <a:rPr lang="en-US" dirty="0" smtClean="0"/>
              <a:t>: 2.8 GB/s</a:t>
            </a:r>
          </a:p>
          <a:p>
            <a:endParaRPr lang="en-US" sz="800" dirty="0" smtClean="0"/>
          </a:p>
          <a:p>
            <a:r>
              <a:rPr lang="en-US" sz="1400" dirty="0" smtClean="0"/>
              <a:t>Sample: Nov 14, 2017</a:t>
            </a:r>
            <a:endParaRPr lang="en-US" sz="1400" dirty="0"/>
          </a:p>
        </p:txBody>
      </p:sp>
      <p:pic>
        <p:nvPicPr>
          <p:cNvPr id="6" name="Picture 5"/>
          <p:cNvPicPr>
            <a:picLocks noChangeAspect="1"/>
          </p:cNvPicPr>
          <p:nvPr/>
        </p:nvPicPr>
        <p:blipFill>
          <a:blip r:embed="rId4"/>
          <a:stretch>
            <a:fillRect/>
          </a:stretch>
        </p:blipFill>
        <p:spPr>
          <a:xfrm>
            <a:off x="1685141" y="995762"/>
            <a:ext cx="1108858" cy="1560490"/>
          </a:xfrm>
          <a:prstGeom prst="rect">
            <a:avLst/>
          </a:prstGeom>
        </p:spPr>
      </p:pic>
      <p:sp>
        <p:nvSpPr>
          <p:cNvPr id="5" name="TextBox 4"/>
          <p:cNvSpPr txBox="1"/>
          <p:nvPr/>
        </p:nvSpPr>
        <p:spPr>
          <a:xfrm>
            <a:off x="341315" y="1603846"/>
            <a:ext cx="1166812" cy="369332"/>
          </a:xfrm>
          <a:prstGeom prst="rect">
            <a:avLst/>
          </a:prstGeom>
          <a:noFill/>
        </p:spPr>
        <p:txBody>
          <a:bodyPr wrap="square" rtlCol="0">
            <a:spAutoFit/>
          </a:bodyPr>
          <a:lstStyle/>
          <a:p>
            <a:r>
              <a:rPr lang="en-US" dirty="0" smtClean="0">
                <a:solidFill>
                  <a:srgbClr val="FFFFFF"/>
                </a:solidFill>
              </a:rPr>
              <a:t>2.8 GB/s</a:t>
            </a:r>
            <a:endParaRPr lang="en-US" dirty="0">
              <a:solidFill>
                <a:srgbClr val="FFFFFF"/>
              </a:solidFill>
            </a:endParaRPr>
          </a:p>
        </p:txBody>
      </p:sp>
      <p:cxnSp>
        <p:nvCxnSpPr>
          <p:cNvPr id="13" name="Straight Arrow Connector 12"/>
          <p:cNvCxnSpPr/>
          <p:nvPr/>
        </p:nvCxnSpPr>
        <p:spPr>
          <a:xfrm flipV="1">
            <a:off x="2923223" y="2700632"/>
            <a:ext cx="3726959" cy="1195078"/>
          </a:xfrm>
          <a:prstGeom prst="straightConnector1">
            <a:avLst/>
          </a:prstGeom>
          <a:ln>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0242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6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500"/>
                            </p:stCondLst>
                            <p:childTnLst>
                              <p:par>
                                <p:cTn id="18" presetID="2" presetClass="entr" presetSubtype="8"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499"/>
          </a:xfrm>
          <a:solidFill>
            <a:schemeClr val="tx1">
              <a:alpha val="67000"/>
            </a:schemeClr>
          </a:solidFill>
        </p:spPr>
        <p:txBody>
          <a:bodyPr>
            <a:normAutofit fontScale="90000"/>
          </a:bodyPr>
          <a:lstStyle/>
          <a:p>
            <a:r>
              <a:rPr lang="en-US" dirty="0">
                <a:solidFill>
                  <a:schemeClr val="bg1"/>
                </a:solidFill>
              </a:rPr>
              <a:t>    Tape Storage </a:t>
            </a:r>
            <a:r>
              <a:rPr lang="mr-IN" dirty="0">
                <a:solidFill>
                  <a:schemeClr val="bg1"/>
                </a:solidFill>
              </a:rPr>
              <a:t>–</a:t>
            </a:r>
            <a:r>
              <a:rPr lang="en-US" dirty="0">
                <a:solidFill>
                  <a:schemeClr val="bg1"/>
                </a:solidFill>
              </a:rPr>
              <a:t> </a:t>
            </a:r>
            <a:r>
              <a:rPr lang="en-US" dirty="0" smtClean="0">
                <a:solidFill>
                  <a:schemeClr val="bg1"/>
                </a:solidFill>
              </a:rPr>
              <a:t>Recall </a:t>
            </a:r>
            <a:r>
              <a:rPr lang="en-US" dirty="0">
                <a:solidFill>
                  <a:schemeClr val="bg1"/>
                </a:solidFill>
              </a:rPr>
              <a:t>Performance</a:t>
            </a:r>
          </a:p>
        </p:txBody>
      </p:sp>
      <p:sp>
        <p:nvSpPr>
          <p:cNvPr id="7" name="Rectangle 6"/>
          <p:cNvSpPr/>
          <p:nvPr/>
        </p:nvSpPr>
        <p:spPr>
          <a:xfrm>
            <a:off x="7452590" y="3865799"/>
            <a:ext cx="479266" cy="263578"/>
          </a:xfrm>
          <a:prstGeom prst="rect">
            <a:avLst/>
          </a:prstGeom>
          <a:gradFill>
            <a:gsLst>
              <a:gs pos="0">
                <a:schemeClr val="accent6">
                  <a:lumMod val="60000"/>
                  <a:lumOff val="40000"/>
                </a:schemeClr>
              </a:gs>
              <a:gs pos="100000">
                <a:schemeClr val="accent6">
                  <a:alpha val="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399505" y="830878"/>
            <a:ext cx="5631378" cy="4996856"/>
          </a:xfrm>
          <a:prstGeom prst="rect">
            <a:avLst/>
          </a:prstGeom>
        </p:spPr>
      </p:pic>
      <p:sp>
        <p:nvSpPr>
          <p:cNvPr id="13" name="TextBox 12"/>
          <p:cNvSpPr txBox="1"/>
          <p:nvPr/>
        </p:nvSpPr>
        <p:spPr>
          <a:xfrm>
            <a:off x="1" y="4038744"/>
            <a:ext cx="3490655" cy="369332"/>
          </a:xfrm>
          <a:prstGeom prst="rect">
            <a:avLst/>
          </a:prstGeom>
          <a:noFill/>
        </p:spPr>
        <p:txBody>
          <a:bodyPr wrap="square" rtlCol="0">
            <a:spAutoFit/>
          </a:bodyPr>
          <a:lstStyle/>
          <a:p>
            <a:r>
              <a:rPr lang="en-US" dirty="0">
                <a:solidFill>
                  <a:schemeClr val="accent6"/>
                </a:solidFill>
              </a:rPr>
              <a:t>15:00 </a:t>
            </a:r>
            <a:r>
              <a:rPr lang="mr-IN" dirty="0">
                <a:solidFill>
                  <a:schemeClr val="accent6"/>
                </a:solidFill>
              </a:rPr>
              <a:t>–</a:t>
            </a:r>
            <a:r>
              <a:rPr lang="en-US" dirty="0">
                <a:solidFill>
                  <a:schemeClr val="accent6"/>
                </a:solidFill>
              </a:rPr>
              <a:t> 21:00 sample: 1.3 GB/s</a:t>
            </a:r>
          </a:p>
        </p:txBody>
      </p:sp>
      <p:sp>
        <p:nvSpPr>
          <p:cNvPr id="18" name="TextBox 17"/>
          <p:cNvSpPr txBox="1"/>
          <p:nvPr/>
        </p:nvSpPr>
        <p:spPr>
          <a:xfrm>
            <a:off x="1" y="4375810"/>
            <a:ext cx="3490655" cy="369332"/>
          </a:xfrm>
          <a:prstGeom prst="rect">
            <a:avLst/>
          </a:prstGeom>
          <a:noFill/>
        </p:spPr>
        <p:txBody>
          <a:bodyPr wrap="square" rtlCol="0">
            <a:spAutoFit/>
          </a:bodyPr>
          <a:lstStyle/>
          <a:p>
            <a:r>
              <a:rPr lang="en-US" dirty="0">
                <a:solidFill>
                  <a:schemeClr val="accent6"/>
                </a:solidFill>
              </a:rPr>
              <a:t>1.3 / 10 Drives = 132 </a:t>
            </a:r>
            <a:r>
              <a:rPr lang="en-US" dirty="0" smtClean="0">
                <a:solidFill>
                  <a:schemeClr val="accent6"/>
                </a:solidFill>
              </a:rPr>
              <a:t>MB</a:t>
            </a:r>
            <a:r>
              <a:rPr lang="en-US" dirty="0">
                <a:solidFill>
                  <a:schemeClr val="accent6"/>
                </a:solidFill>
              </a:rPr>
              <a:t>/s/drive</a:t>
            </a:r>
          </a:p>
        </p:txBody>
      </p:sp>
      <p:sp>
        <p:nvSpPr>
          <p:cNvPr id="20" name="TextBox 19"/>
          <p:cNvSpPr txBox="1"/>
          <p:nvPr/>
        </p:nvSpPr>
        <p:spPr>
          <a:xfrm>
            <a:off x="1" y="4758986"/>
            <a:ext cx="3272467" cy="646331"/>
          </a:xfrm>
          <a:prstGeom prst="rect">
            <a:avLst/>
          </a:prstGeom>
          <a:noFill/>
        </p:spPr>
        <p:txBody>
          <a:bodyPr wrap="square" rtlCol="0">
            <a:spAutoFit/>
          </a:bodyPr>
          <a:lstStyle/>
          <a:p>
            <a:r>
              <a:rPr lang="en-US" dirty="0"/>
              <a:t>All overheads included</a:t>
            </a:r>
          </a:p>
          <a:p>
            <a:r>
              <a:rPr lang="en-US" dirty="0"/>
              <a:t>(mount/dismount, seek </a:t>
            </a:r>
            <a:r>
              <a:rPr lang="mr-IN" dirty="0"/>
              <a:t>…</a:t>
            </a:r>
            <a:r>
              <a:rPr lang="en-US" dirty="0"/>
              <a:t> )</a:t>
            </a:r>
          </a:p>
        </p:txBody>
      </p:sp>
      <p:pic>
        <p:nvPicPr>
          <p:cNvPr id="5" name="Picture 4"/>
          <p:cNvPicPr>
            <a:picLocks noChangeAspect="1"/>
          </p:cNvPicPr>
          <p:nvPr/>
        </p:nvPicPr>
        <p:blipFill>
          <a:blip r:embed="rId3"/>
          <a:stretch>
            <a:fillRect/>
          </a:stretch>
        </p:blipFill>
        <p:spPr>
          <a:xfrm rot="558474">
            <a:off x="1403689" y="4255645"/>
            <a:ext cx="2051166" cy="609663"/>
          </a:xfrm>
          <a:prstGeom prst="rect">
            <a:avLst/>
          </a:prstGeom>
        </p:spPr>
      </p:pic>
      <p:sp>
        <p:nvSpPr>
          <p:cNvPr id="21" name="TextBox 20"/>
          <p:cNvSpPr txBox="1"/>
          <p:nvPr/>
        </p:nvSpPr>
        <p:spPr>
          <a:xfrm>
            <a:off x="4180123" y="4191144"/>
            <a:ext cx="3272467" cy="369332"/>
          </a:xfrm>
          <a:prstGeom prst="rect">
            <a:avLst/>
          </a:prstGeom>
          <a:noFill/>
        </p:spPr>
        <p:txBody>
          <a:bodyPr wrap="square" rtlCol="0">
            <a:spAutoFit/>
          </a:bodyPr>
          <a:lstStyle/>
          <a:p>
            <a:r>
              <a:rPr lang="en-US" dirty="0">
                <a:solidFill>
                  <a:schemeClr val="accent6"/>
                </a:solidFill>
              </a:rPr>
              <a:t>LTO-5 max speed: 140 MB/s</a:t>
            </a:r>
          </a:p>
        </p:txBody>
      </p:sp>
      <p:sp>
        <p:nvSpPr>
          <p:cNvPr id="22" name="TextBox 21"/>
          <p:cNvSpPr txBox="1"/>
          <p:nvPr/>
        </p:nvSpPr>
        <p:spPr>
          <a:xfrm>
            <a:off x="15977" y="632923"/>
            <a:ext cx="2757872" cy="1600438"/>
          </a:xfrm>
          <a:prstGeom prst="rect">
            <a:avLst/>
          </a:prstGeom>
          <a:noFill/>
        </p:spPr>
        <p:txBody>
          <a:bodyPr wrap="square" rtlCol="0">
            <a:spAutoFit/>
          </a:bodyPr>
          <a:lstStyle/>
          <a:p>
            <a:r>
              <a:rPr lang="en-US" sz="3200" b="1" dirty="0">
                <a:solidFill>
                  <a:srgbClr val="4472C4"/>
                </a:solidFill>
              </a:rPr>
              <a:t>PHENIX</a:t>
            </a:r>
            <a:endParaRPr lang="en-US" sz="3200" b="1" dirty="0"/>
          </a:p>
          <a:p>
            <a:endParaRPr lang="en-US" sz="800" dirty="0"/>
          </a:p>
          <a:p>
            <a:r>
              <a:rPr lang="en-US" dirty="0">
                <a:solidFill>
                  <a:srgbClr val="008000"/>
                </a:solidFill>
              </a:rPr>
              <a:t>Restored 406 TB from LTO-5 Media</a:t>
            </a:r>
          </a:p>
          <a:p>
            <a:endParaRPr lang="en-US" sz="800" dirty="0">
              <a:solidFill>
                <a:srgbClr val="008000"/>
              </a:solidFill>
            </a:endParaRPr>
          </a:p>
          <a:p>
            <a:r>
              <a:rPr lang="en-US" sz="1400" dirty="0">
                <a:solidFill>
                  <a:srgbClr val="008000"/>
                </a:solidFill>
              </a:rPr>
              <a:t>Sample: Jan 18 - 22</a:t>
            </a:r>
          </a:p>
        </p:txBody>
      </p:sp>
      <p:sp>
        <p:nvSpPr>
          <p:cNvPr id="23" name="TextBox 22"/>
          <p:cNvSpPr txBox="1"/>
          <p:nvPr/>
        </p:nvSpPr>
        <p:spPr>
          <a:xfrm>
            <a:off x="15977" y="2233361"/>
            <a:ext cx="2757872" cy="369332"/>
          </a:xfrm>
          <a:prstGeom prst="rect">
            <a:avLst/>
          </a:prstGeom>
          <a:noFill/>
        </p:spPr>
        <p:txBody>
          <a:bodyPr wrap="square" rtlCol="0">
            <a:spAutoFit/>
          </a:bodyPr>
          <a:lstStyle/>
          <a:p>
            <a:r>
              <a:rPr lang="en-US" dirty="0"/>
              <a:t>42,196 files requested</a:t>
            </a:r>
          </a:p>
        </p:txBody>
      </p:sp>
      <p:sp>
        <p:nvSpPr>
          <p:cNvPr id="24" name="TextBox 23"/>
          <p:cNvSpPr txBox="1"/>
          <p:nvPr/>
        </p:nvSpPr>
        <p:spPr>
          <a:xfrm>
            <a:off x="1" y="2622908"/>
            <a:ext cx="2757872" cy="369332"/>
          </a:xfrm>
          <a:prstGeom prst="rect">
            <a:avLst/>
          </a:prstGeom>
          <a:noFill/>
        </p:spPr>
        <p:txBody>
          <a:bodyPr wrap="square" rtlCol="0">
            <a:spAutoFit/>
          </a:bodyPr>
          <a:lstStyle/>
          <a:p>
            <a:r>
              <a:rPr lang="en-US" dirty="0"/>
              <a:t>Average file size: 10 GB</a:t>
            </a:r>
          </a:p>
        </p:txBody>
      </p:sp>
      <p:sp>
        <p:nvSpPr>
          <p:cNvPr id="25" name="TextBox 24"/>
          <p:cNvSpPr txBox="1"/>
          <p:nvPr/>
        </p:nvSpPr>
        <p:spPr>
          <a:xfrm>
            <a:off x="-1" y="3055347"/>
            <a:ext cx="3586509" cy="369332"/>
          </a:xfrm>
          <a:prstGeom prst="rect">
            <a:avLst/>
          </a:prstGeom>
          <a:noFill/>
        </p:spPr>
        <p:txBody>
          <a:bodyPr wrap="square" rtlCol="0">
            <a:spAutoFit/>
          </a:bodyPr>
          <a:lstStyle/>
          <a:p>
            <a:r>
              <a:rPr lang="en-US" dirty="0"/>
              <a:t>Destination disk limit: &lt;1.5 GB/s</a:t>
            </a:r>
          </a:p>
        </p:txBody>
      </p:sp>
      <p:sp>
        <p:nvSpPr>
          <p:cNvPr id="26" name="TextBox 25"/>
          <p:cNvSpPr txBox="1"/>
          <p:nvPr/>
        </p:nvSpPr>
        <p:spPr>
          <a:xfrm>
            <a:off x="1" y="3329306"/>
            <a:ext cx="3272467" cy="646331"/>
          </a:xfrm>
          <a:prstGeom prst="rect">
            <a:avLst/>
          </a:prstGeom>
          <a:noFill/>
        </p:spPr>
        <p:txBody>
          <a:bodyPr wrap="square" rtlCol="0">
            <a:spAutoFit/>
          </a:bodyPr>
          <a:lstStyle/>
          <a:p>
            <a:r>
              <a:rPr lang="en-US" dirty="0"/>
              <a:t>Need to adjust staging drives, to keep @ &lt;1.5 GB/s</a:t>
            </a:r>
          </a:p>
        </p:txBody>
      </p:sp>
    </p:spTree>
    <p:extLst>
      <p:ext uri="{BB962C8B-B14F-4D97-AF65-F5344CB8AC3E}">
        <p14:creationId xmlns:p14="http://schemas.microsoft.com/office/powerpoint/2010/main" val="3709020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0" y="0"/>
            <a:ext cx="9144000" cy="698499"/>
          </a:xfrm>
          <a:prstGeom prst="rect">
            <a:avLst/>
          </a:prstGeom>
          <a:solidFill>
            <a:schemeClr val="tx1">
              <a:alpha val="67000"/>
            </a:schemeClr>
          </a:solidFill>
        </p:spPr>
        <p:txBody>
          <a:bodyPr>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smtClean="0">
                <a:solidFill>
                  <a:schemeClr val="bg1"/>
                </a:solidFill>
              </a:rPr>
              <a:t>    High Throughput Data Archiving</a:t>
            </a:r>
            <a:endParaRPr lang="en-US" dirty="0">
              <a:solidFill>
                <a:schemeClr val="bg1"/>
              </a:solidFill>
            </a:endParaRPr>
          </a:p>
        </p:txBody>
      </p:sp>
      <p:pic>
        <p:nvPicPr>
          <p:cNvPr id="8" name="Picture 7"/>
          <p:cNvPicPr>
            <a:picLocks noChangeAspect="1"/>
          </p:cNvPicPr>
          <p:nvPr/>
        </p:nvPicPr>
        <p:blipFill>
          <a:blip r:embed="rId2"/>
          <a:stretch>
            <a:fillRect/>
          </a:stretch>
        </p:blipFill>
        <p:spPr>
          <a:xfrm>
            <a:off x="0" y="1906057"/>
            <a:ext cx="8311444" cy="2474543"/>
          </a:xfrm>
          <a:prstGeom prst="rect">
            <a:avLst/>
          </a:prstGeom>
        </p:spPr>
      </p:pic>
      <p:sp>
        <p:nvSpPr>
          <p:cNvPr id="19" name="TextBox 18"/>
          <p:cNvSpPr txBox="1"/>
          <p:nvPr/>
        </p:nvSpPr>
        <p:spPr>
          <a:xfrm>
            <a:off x="-28222" y="1481169"/>
            <a:ext cx="3786968" cy="369332"/>
          </a:xfrm>
          <a:prstGeom prst="rect">
            <a:avLst/>
          </a:prstGeom>
          <a:noFill/>
        </p:spPr>
        <p:txBody>
          <a:bodyPr wrap="square" rtlCol="0">
            <a:spAutoFit/>
          </a:bodyPr>
          <a:lstStyle/>
          <a:p>
            <a:r>
              <a:rPr lang="en-US" dirty="0" smtClean="0"/>
              <a:t>Max Archive: 165.4 TB/day</a:t>
            </a:r>
            <a:endParaRPr lang="en-US" dirty="0"/>
          </a:p>
        </p:txBody>
      </p:sp>
      <p:pic>
        <p:nvPicPr>
          <p:cNvPr id="10" name="Picture 9"/>
          <p:cNvPicPr>
            <a:picLocks noChangeAspect="1"/>
          </p:cNvPicPr>
          <p:nvPr/>
        </p:nvPicPr>
        <p:blipFill>
          <a:blip r:embed="rId3"/>
          <a:stretch>
            <a:fillRect/>
          </a:stretch>
        </p:blipFill>
        <p:spPr>
          <a:xfrm>
            <a:off x="14112" y="4910306"/>
            <a:ext cx="9144000" cy="340770"/>
          </a:xfrm>
          <a:prstGeom prst="rect">
            <a:avLst/>
          </a:prstGeom>
        </p:spPr>
      </p:pic>
      <p:sp>
        <p:nvSpPr>
          <p:cNvPr id="27" name="TextBox 26"/>
          <p:cNvSpPr txBox="1"/>
          <p:nvPr/>
        </p:nvSpPr>
        <p:spPr>
          <a:xfrm>
            <a:off x="-12245" y="809312"/>
            <a:ext cx="2757872" cy="584776"/>
          </a:xfrm>
          <a:prstGeom prst="rect">
            <a:avLst/>
          </a:prstGeom>
          <a:noFill/>
        </p:spPr>
        <p:txBody>
          <a:bodyPr wrap="square" rtlCol="0">
            <a:spAutoFit/>
          </a:bodyPr>
          <a:lstStyle/>
          <a:p>
            <a:r>
              <a:rPr lang="en-US" sz="3200" b="1" dirty="0" smtClean="0">
                <a:solidFill>
                  <a:srgbClr val="4472C4"/>
                </a:solidFill>
              </a:rPr>
              <a:t>ATLAS</a:t>
            </a:r>
            <a:endParaRPr lang="en-US" sz="3200" b="1" dirty="0"/>
          </a:p>
        </p:txBody>
      </p:sp>
      <p:sp>
        <p:nvSpPr>
          <p:cNvPr id="28" name="TextBox 27"/>
          <p:cNvSpPr txBox="1"/>
          <p:nvPr/>
        </p:nvSpPr>
        <p:spPr>
          <a:xfrm>
            <a:off x="-28222" y="4540974"/>
            <a:ext cx="3786968" cy="369332"/>
          </a:xfrm>
          <a:prstGeom prst="rect">
            <a:avLst/>
          </a:prstGeom>
          <a:noFill/>
        </p:spPr>
        <p:txBody>
          <a:bodyPr wrap="square" rtlCol="0">
            <a:spAutoFit/>
          </a:bodyPr>
          <a:lstStyle/>
          <a:p>
            <a:r>
              <a:rPr lang="en-US" dirty="0" smtClean="0"/>
              <a:t>Max Recall: 200 TB/day</a:t>
            </a:r>
            <a:endParaRPr lang="en-US" dirty="0"/>
          </a:p>
        </p:txBody>
      </p:sp>
    </p:spTree>
    <p:extLst>
      <p:ext uri="{BB962C8B-B14F-4D97-AF65-F5344CB8AC3E}">
        <p14:creationId xmlns:p14="http://schemas.microsoft.com/office/powerpoint/2010/main" val="1831475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1394088"/>
            <a:ext cx="9144000" cy="5116073"/>
          </a:xfrm>
          <a:prstGeom prst="rect">
            <a:avLst/>
          </a:prstGeom>
        </p:spPr>
      </p:pic>
      <p:sp>
        <p:nvSpPr>
          <p:cNvPr id="17" name="Title 1"/>
          <p:cNvSpPr txBox="1">
            <a:spLocks/>
          </p:cNvSpPr>
          <p:nvPr/>
        </p:nvSpPr>
        <p:spPr>
          <a:xfrm>
            <a:off x="0" y="0"/>
            <a:ext cx="9144000" cy="698499"/>
          </a:xfrm>
          <a:prstGeom prst="rect">
            <a:avLst/>
          </a:prstGeom>
          <a:solidFill>
            <a:schemeClr val="tx1">
              <a:alpha val="67000"/>
            </a:schemeClr>
          </a:solidFill>
        </p:spPr>
        <p:txBody>
          <a:bodyPr>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smtClean="0">
                <a:solidFill>
                  <a:schemeClr val="bg1"/>
                </a:solidFill>
              </a:rPr>
              <a:t>    High Throughput Data Archiving</a:t>
            </a:r>
            <a:endParaRPr lang="en-US" dirty="0">
              <a:solidFill>
                <a:schemeClr val="bg1"/>
              </a:solidFill>
            </a:endParaRPr>
          </a:p>
        </p:txBody>
      </p:sp>
      <p:sp>
        <p:nvSpPr>
          <p:cNvPr id="19" name="TextBox 18"/>
          <p:cNvSpPr txBox="1"/>
          <p:nvPr/>
        </p:nvSpPr>
        <p:spPr>
          <a:xfrm>
            <a:off x="-28222" y="1481169"/>
            <a:ext cx="8212666" cy="369332"/>
          </a:xfrm>
          <a:prstGeom prst="rect">
            <a:avLst/>
          </a:prstGeom>
          <a:noFill/>
        </p:spPr>
        <p:txBody>
          <a:bodyPr wrap="square" rtlCol="0">
            <a:spAutoFit/>
          </a:bodyPr>
          <a:lstStyle/>
          <a:p>
            <a:r>
              <a:rPr lang="en-US" dirty="0" smtClean="0"/>
              <a:t>Hourly tape mounts in 2017</a:t>
            </a:r>
            <a:endParaRPr lang="en-US" dirty="0"/>
          </a:p>
        </p:txBody>
      </p:sp>
      <p:sp>
        <p:nvSpPr>
          <p:cNvPr id="27" name="TextBox 26"/>
          <p:cNvSpPr txBox="1"/>
          <p:nvPr/>
        </p:nvSpPr>
        <p:spPr>
          <a:xfrm>
            <a:off x="-12246" y="809312"/>
            <a:ext cx="6961967" cy="584776"/>
          </a:xfrm>
          <a:prstGeom prst="rect">
            <a:avLst/>
          </a:prstGeom>
          <a:noFill/>
        </p:spPr>
        <p:txBody>
          <a:bodyPr wrap="square" rtlCol="0">
            <a:spAutoFit/>
          </a:bodyPr>
          <a:lstStyle/>
          <a:p>
            <a:r>
              <a:rPr lang="en-US" sz="3200" b="1" dirty="0" smtClean="0">
                <a:solidFill>
                  <a:srgbClr val="4472C4"/>
                </a:solidFill>
              </a:rPr>
              <a:t>24x7 Data Access</a:t>
            </a:r>
            <a:endParaRPr lang="en-US" sz="3200" b="1" dirty="0"/>
          </a:p>
        </p:txBody>
      </p:sp>
    </p:spTree>
    <p:extLst>
      <p:ext uri="{BB962C8B-B14F-4D97-AF65-F5344CB8AC3E}">
        <p14:creationId xmlns:p14="http://schemas.microsoft.com/office/powerpoint/2010/main" val="24086736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98499"/>
          </a:xfrm>
          <a:prstGeom prst="rect">
            <a:avLst/>
          </a:prstGeom>
          <a:solidFill>
            <a:schemeClr val="tx1">
              <a:alpha val="67000"/>
            </a:schemeClr>
          </a:solidFill>
        </p:spPr>
        <p:txBody>
          <a:bodyPr>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smtClean="0">
                <a:gradFill flip="none" rotWithShape="1">
                  <a:gsLst>
                    <a:gs pos="0">
                      <a:schemeClr val="bg1"/>
                    </a:gs>
                    <a:gs pos="100000">
                      <a:schemeClr val="bg1">
                        <a:lumMod val="50000"/>
                      </a:schemeClr>
                    </a:gs>
                  </a:gsLst>
                  <a:lin ang="16200000" scaled="0"/>
                  <a:tileRect/>
                </a:gradFill>
              </a:rPr>
              <a:t>  RHIC Run 18</a:t>
            </a:r>
            <a:r>
              <a:rPr lang="en-US" dirty="0" smtClean="0">
                <a:solidFill>
                  <a:schemeClr val="bg1"/>
                </a:solidFill>
              </a:rPr>
              <a:t>  </a:t>
            </a:r>
            <a:r>
              <a:rPr lang="en-US" dirty="0" smtClean="0">
                <a:gradFill flip="none" rotWithShape="1">
                  <a:gsLst>
                    <a:gs pos="0">
                      <a:schemeClr val="bg1"/>
                    </a:gs>
                    <a:gs pos="100000">
                      <a:schemeClr val="accent4">
                        <a:lumMod val="75000"/>
                      </a:schemeClr>
                    </a:gs>
                  </a:gsLst>
                  <a:lin ang="16200000" scaled="0"/>
                  <a:tileRect/>
                </a:gradFill>
              </a:rPr>
              <a:t>Mock </a:t>
            </a:r>
            <a:r>
              <a:rPr lang="en-US" dirty="0">
                <a:gradFill flip="none" rotWithShape="1">
                  <a:gsLst>
                    <a:gs pos="0">
                      <a:schemeClr val="bg1"/>
                    </a:gs>
                    <a:gs pos="100000">
                      <a:schemeClr val="accent4">
                        <a:lumMod val="75000"/>
                      </a:schemeClr>
                    </a:gs>
                  </a:gsLst>
                  <a:lin ang="16200000" scaled="0"/>
                  <a:tileRect/>
                </a:gradFill>
              </a:rPr>
              <a:t>Data </a:t>
            </a:r>
            <a:r>
              <a:rPr lang="en-US" dirty="0" smtClean="0">
                <a:gradFill flip="none" rotWithShape="1">
                  <a:gsLst>
                    <a:gs pos="0">
                      <a:schemeClr val="bg1"/>
                    </a:gs>
                    <a:gs pos="100000">
                      <a:schemeClr val="accent4">
                        <a:lumMod val="75000"/>
                      </a:schemeClr>
                    </a:gs>
                  </a:gsLst>
                  <a:lin ang="16200000" scaled="0"/>
                  <a:tileRect/>
                </a:gradFill>
              </a:rPr>
              <a:t>Challenge</a:t>
            </a:r>
            <a:endParaRPr lang="en-US" dirty="0">
              <a:gradFill flip="none" rotWithShape="1">
                <a:gsLst>
                  <a:gs pos="0">
                    <a:schemeClr val="bg1"/>
                  </a:gs>
                  <a:gs pos="100000">
                    <a:schemeClr val="accent4">
                      <a:lumMod val="75000"/>
                    </a:schemeClr>
                  </a:gs>
                </a:gsLst>
                <a:lin ang="16200000" scaled="0"/>
                <a:tileRect/>
              </a:gradFill>
            </a:endParaRPr>
          </a:p>
          <a:p>
            <a:endParaRPr lang="en-US" dirty="0">
              <a:solidFill>
                <a:schemeClr val="bg1"/>
              </a:solidFill>
            </a:endParaRPr>
          </a:p>
        </p:txBody>
      </p:sp>
      <p:sp>
        <p:nvSpPr>
          <p:cNvPr id="6" name="TextBox 5"/>
          <p:cNvSpPr txBox="1"/>
          <p:nvPr/>
        </p:nvSpPr>
        <p:spPr>
          <a:xfrm>
            <a:off x="0" y="734818"/>
            <a:ext cx="8882481" cy="369332"/>
          </a:xfrm>
          <a:prstGeom prst="rect">
            <a:avLst/>
          </a:prstGeom>
          <a:noFill/>
        </p:spPr>
        <p:txBody>
          <a:bodyPr wrap="square" rtlCol="0">
            <a:spAutoFit/>
          </a:bodyPr>
          <a:lstStyle/>
          <a:p>
            <a:r>
              <a:rPr lang="en-US" dirty="0" smtClean="0"/>
              <a:t>Expect same data throughput and volume like 2017</a:t>
            </a:r>
            <a:endParaRPr lang="en-US" dirty="0"/>
          </a:p>
        </p:txBody>
      </p:sp>
      <p:sp>
        <p:nvSpPr>
          <p:cNvPr id="7" name="TextBox 6"/>
          <p:cNvSpPr txBox="1"/>
          <p:nvPr/>
        </p:nvSpPr>
        <p:spPr>
          <a:xfrm>
            <a:off x="0" y="1104150"/>
            <a:ext cx="3739444" cy="738664"/>
          </a:xfrm>
          <a:prstGeom prst="rect">
            <a:avLst/>
          </a:prstGeom>
          <a:noFill/>
        </p:spPr>
        <p:txBody>
          <a:bodyPr wrap="square" rtlCol="0">
            <a:spAutoFit/>
          </a:bodyPr>
          <a:lstStyle/>
          <a:p>
            <a:r>
              <a:rPr lang="en-US" sz="1400" dirty="0"/>
              <a:t>The 1.5 hours MDC test went successfully.  </a:t>
            </a:r>
            <a:endParaRPr lang="en-US" sz="1400" dirty="0" smtClean="0"/>
          </a:p>
          <a:p>
            <a:r>
              <a:rPr lang="en-US" sz="1400" dirty="0" smtClean="0"/>
              <a:t>Demonstrated </a:t>
            </a:r>
            <a:r>
              <a:rPr lang="en-US" sz="1400" dirty="0"/>
              <a:t>full production service: data taking and normal staging at the same time. </a:t>
            </a:r>
          </a:p>
        </p:txBody>
      </p:sp>
      <p:sp>
        <p:nvSpPr>
          <p:cNvPr id="8" name="TextBox 7"/>
          <p:cNvSpPr txBox="1"/>
          <p:nvPr/>
        </p:nvSpPr>
        <p:spPr>
          <a:xfrm>
            <a:off x="0" y="1964461"/>
            <a:ext cx="3598333" cy="1200329"/>
          </a:xfrm>
          <a:prstGeom prst="rect">
            <a:avLst/>
          </a:prstGeom>
          <a:noFill/>
        </p:spPr>
        <p:txBody>
          <a:bodyPr wrap="square" rtlCol="0">
            <a:spAutoFit/>
          </a:bodyPr>
          <a:lstStyle/>
          <a:p>
            <a:r>
              <a:rPr lang="en-US" dirty="0"/>
              <a:t>Data injection stayed sustain at </a:t>
            </a:r>
            <a:r>
              <a:rPr lang="en-US" b="1" dirty="0">
                <a:solidFill>
                  <a:srgbClr val="FF0000"/>
                </a:solidFill>
              </a:rPr>
              <a:t>1.6 GB/s</a:t>
            </a:r>
            <a:r>
              <a:rPr lang="en-US" dirty="0"/>
              <a:t> for ~1.5 hours.  Received ~7 TB in total, 1895 files, average file size 3.7 GB.</a:t>
            </a:r>
          </a:p>
        </p:txBody>
      </p:sp>
      <p:pic>
        <p:nvPicPr>
          <p:cNvPr id="11" name="Picture 10"/>
          <p:cNvPicPr>
            <a:picLocks noChangeAspect="1"/>
          </p:cNvPicPr>
          <p:nvPr/>
        </p:nvPicPr>
        <p:blipFill>
          <a:blip r:embed="rId2"/>
          <a:stretch>
            <a:fillRect/>
          </a:stretch>
        </p:blipFill>
        <p:spPr>
          <a:xfrm>
            <a:off x="3675944" y="1270758"/>
            <a:ext cx="5415139" cy="5415139"/>
          </a:xfrm>
          <a:prstGeom prst="rect">
            <a:avLst/>
          </a:prstGeom>
        </p:spPr>
      </p:pic>
      <p:sp>
        <p:nvSpPr>
          <p:cNvPr id="12" name="Rectangle 11"/>
          <p:cNvSpPr/>
          <p:nvPr/>
        </p:nvSpPr>
        <p:spPr>
          <a:xfrm>
            <a:off x="0" y="3296558"/>
            <a:ext cx="3739444" cy="923330"/>
          </a:xfrm>
          <a:prstGeom prst="rect">
            <a:avLst/>
          </a:prstGeom>
        </p:spPr>
        <p:txBody>
          <a:bodyPr wrap="square">
            <a:spAutoFit/>
          </a:bodyPr>
          <a:lstStyle/>
          <a:p>
            <a:r>
              <a:rPr lang="en-US" dirty="0" smtClean="0"/>
              <a:t>Migration </a:t>
            </a:r>
            <a:r>
              <a:rPr lang="en-US" dirty="0"/>
              <a:t>was able to do </a:t>
            </a:r>
            <a:r>
              <a:rPr lang="en-US" dirty="0" smtClean="0"/>
              <a:t>average </a:t>
            </a:r>
            <a:r>
              <a:rPr lang="en-US" b="1" dirty="0" smtClean="0">
                <a:solidFill>
                  <a:srgbClr val="FF0000"/>
                </a:solidFill>
              </a:rPr>
              <a:t>1.7 </a:t>
            </a:r>
            <a:r>
              <a:rPr lang="en-US" b="1" dirty="0">
                <a:solidFill>
                  <a:srgbClr val="FF0000"/>
                </a:solidFill>
              </a:rPr>
              <a:t>GB/s</a:t>
            </a:r>
            <a:r>
              <a:rPr lang="en-US" dirty="0"/>
              <a:t>, or </a:t>
            </a:r>
            <a:r>
              <a:rPr lang="en-US" b="1" dirty="0">
                <a:solidFill>
                  <a:srgbClr val="70AD47"/>
                </a:solidFill>
              </a:rPr>
              <a:t>214</a:t>
            </a:r>
            <a:r>
              <a:rPr lang="en-US" dirty="0">
                <a:solidFill>
                  <a:srgbClr val="70AD47"/>
                </a:solidFill>
              </a:rPr>
              <a:t> </a:t>
            </a:r>
            <a:r>
              <a:rPr lang="en-US" dirty="0"/>
              <a:t>MB/s/drive; also took ~1.5 hours to complete.</a:t>
            </a:r>
          </a:p>
        </p:txBody>
      </p:sp>
      <p:pic>
        <p:nvPicPr>
          <p:cNvPr id="15" name="Picture 14"/>
          <p:cNvPicPr>
            <a:picLocks noChangeAspect="1"/>
          </p:cNvPicPr>
          <p:nvPr/>
        </p:nvPicPr>
        <p:blipFill>
          <a:blip r:embed="rId3"/>
          <a:stretch>
            <a:fillRect/>
          </a:stretch>
        </p:blipFill>
        <p:spPr>
          <a:xfrm>
            <a:off x="49389" y="4347529"/>
            <a:ext cx="3789958" cy="1897737"/>
          </a:xfrm>
          <a:prstGeom prst="rect">
            <a:avLst/>
          </a:prstGeom>
        </p:spPr>
      </p:pic>
      <p:cxnSp>
        <p:nvCxnSpPr>
          <p:cNvPr id="21" name="Straight Arrow Connector 20"/>
          <p:cNvCxnSpPr/>
          <p:nvPr/>
        </p:nvCxnSpPr>
        <p:spPr>
          <a:xfrm>
            <a:off x="781553" y="3893934"/>
            <a:ext cx="1988775" cy="1067692"/>
          </a:xfrm>
          <a:prstGeom prst="straightConnector1">
            <a:avLst/>
          </a:prstGeom>
          <a:ln>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949401" y="3156478"/>
            <a:ext cx="3989241" cy="0"/>
          </a:xfrm>
          <a:prstGeom prst="straightConnector1">
            <a:avLst/>
          </a:prstGeom>
          <a:ln>
            <a:solidFill>
              <a:srgbClr val="0000FF"/>
            </a:solidFill>
            <a:prstDash val="dash"/>
            <a:tailEnd type="non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180123" y="2586057"/>
            <a:ext cx="3272467" cy="369332"/>
          </a:xfrm>
          <a:prstGeom prst="rect">
            <a:avLst/>
          </a:prstGeom>
          <a:noFill/>
        </p:spPr>
        <p:txBody>
          <a:bodyPr wrap="square" rtlCol="0">
            <a:spAutoFit/>
          </a:bodyPr>
          <a:lstStyle/>
          <a:p>
            <a:r>
              <a:rPr lang="en-US" dirty="0">
                <a:solidFill>
                  <a:schemeClr val="accent6"/>
                </a:solidFill>
              </a:rPr>
              <a:t>LTO</a:t>
            </a:r>
            <a:r>
              <a:rPr lang="en-US" dirty="0" smtClean="0">
                <a:solidFill>
                  <a:schemeClr val="accent6"/>
                </a:solidFill>
              </a:rPr>
              <a:t>-7 </a:t>
            </a:r>
            <a:r>
              <a:rPr lang="en-US" dirty="0">
                <a:solidFill>
                  <a:schemeClr val="accent6"/>
                </a:solidFill>
              </a:rPr>
              <a:t>max speed: </a:t>
            </a:r>
            <a:r>
              <a:rPr lang="en-US" dirty="0" smtClean="0">
                <a:solidFill>
                  <a:schemeClr val="accent6"/>
                </a:solidFill>
              </a:rPr>
              <a:t>300 </a:t>
            </a:r>
            <a:r>
              <a:rPr lang="en-US" dirty="0">
                <a:solidFill>
                  <a:schemeClr val="accent6"/>
                </a:solidFill>
              </a:rPr>
              <a:t>MB/s</a:t>
            </a:r>
          </a:p>
        </p:txBody>
      </p:sp>
    </p:spTree>
    <p:extLst>
      <p:ext uri="{BB962C8B-B14F-4D97-AF65-F5344CB8AC3E}">
        <p14:creationId xmlns:p14="http://schemas.microsoft.com/office/powerpoint/2010/main" val="2185813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22" presetClass="entr" presetSubtype="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54820" y="904875"/>
            <a:ext cx="5769744" cy="2230437"/>
          </a:xfrm>
          <a:prstGeom prst="rect">
            <a:avLst/>
          </a:prstGeom>
        </p:spPr>
      </p:pic>
      <p:pic>
        <p:nvPicPr>
          <p:cNvPr id="4" name="Picture 3"/>
          <p:cNvPicPr>
            <a:picLocks noChangeAspect="1"/>
          </p:cNvPicPr>
          <p:nvPr/>
        </p:nvPicPr>
        <p:blipFill>
          <a:blip r:embed="rId3"/>
          <a:stretch>
            <a:fillRect/>
          </a:stretch>
        </p:blipFill>
        <p:spPr>
          <a:xfrm>
            <a:off x="5908941" y="904875"/>
            <a:ext cx="2750872" cy="2230437"/>
          </a:xfrm>
          <a:prstGeom prst="rect">
            <a:avLst/>
          </a:prstGeom>
        </p:spPr>
      </p:pic>
      <p:sp>
        <p:nvSpPr>
          <p:cNvPr id="2" name="Title 1"/>
          <p:cNvSpPr>
            <a:spLocks noGrp="1"/>
          </p:cNvSpPr>
          <p:nvPr>
            <p:ph type="title"/>
          </p:nvPr>
        </p:nvSpPr>
        <p:spPr>
          <a:xfrm>
            <a:off x="0" y="0"/>
            <a:ext cx="9144000" cy="698499"/>
          </a:xfrm>
          <a:solidFill>
            <a:schemeClr val="tx1">
              <a:alpha val="67000"/>
            </a:schemeClr>
          </a:solidFill>
        </p:spPr>
        <p:txBody>
          <a:bodyPr/>
          <a:lstStyle/>
          <a:p>
            <a:r>
              <a:rPr lang="en-US" dirty="0" smtClean="0">
                <a:solidFill>
                  <a:schemeClr val="bg1"/>
                </a:solidFill>
              </a:rPr>
              <a:t>   </a:t>
            </a:r>
            <a:r>
              <a:rPr lang="en-US" dirty="0">
                <a:solidFill>
                  <a:schemeClr val="bg1"/>
                </a:solidFill>
              </a:rPr>
              <a:t> </a:t>
            </a:r>
            <a:r>
              <a:rPr lang="en-US" dirty="0" smtClean="0">
                <a:solidFill>
                  <a:schemeClr val="bg1"/>
                </a:solidFill>
              </a:rPr>
              <a:t>Tape Storage - Usage</a:t>
            </a:r>
            <a:endParaRPr lang="en-US" dirty="0">
              <a:solidFill>
                <a:schemeClr val="bg1"/>
              </a:solidFill>
            </a:endParaRPr>
          </a:p>
        </p:txBody>
      </p:sp>
      <p:sp>
        <p:nvSpPr>
          <p:cNvPr id="8" name="TextBox 7"/>
          <p:cNvSpPr txBox="1"/>
          <p:nvPr/>
        </p:nvSpPr>
        <p:spPr>
          <a:xfrm>
            <a:off x="445319" y="1801813"/>
            <a:ext cx="2615350" cy="461665"/>
          </a:xfrm>
          <a:prstGeom prst="rect">
            <a:avLst/>
          </a:prstGeom>
          <a:noFill/>
        </p:spPr>
        <p:txBody>
          <a:bodyPr wrap="square" rtlCol="0">
            <a:spAutoFit/>
          </a:bodyPr>
          <a:lstStyle/>
          <a:p>
            <a:r>
              <a:rPr lang="en-US" sz="2400" b="1" dirty="0" smtClean="0"/>
              <a:t>Tape Usages</a:t>
            </a:r>
            <a:endParaRPr lang="en-US" sz="2400" b="1" dirty="0"/>
          </a:p>
        </p:txBody>
      </p:sp>
      <p:sp>
        <p:nvSpPr>
          <p:cNvPr id="9" name="TextBox 8"/>
          <p:cNvSpPr txBox="1"/>
          <p:nvPr/>
        </p:nvSpPr>
        <p:spPr>
          <a:xfrm>
            <a:off x="445320" y="2263478"/>
            <a:ext cx="3021775" cy="400110"/>
          </a:xfrm>
          <a:prstGeom prst="rect">
            <a:avLst/>
          </a:prstGeom>
          <a:noFill/>
        </p:spPr>
        <p:txBody>
          <a:bodyPr wrap="square" rtlCol="0">
            <a:spAutoFit/>
          </a:bodyPr>
          <a:lstStyle/>
          <a:p>
            <a:r>
              <a:rPr lang="en-US" sz="2000" dirty="0" smtClean="0"/>
              <a:t>In 2017</a:t>
            </a:r>
          </a:p>
        </p:txBody>
      </p:sp>
      <p:sp>
        <p:nvSpPr>
          <p:cNvPr id="7" name="Left Arrow 6"/>
          <p:cNvSpPr/>
          <p:nvPr/>
        </p:nvSpPr>
        <p:spPr>
          <a:xfrm rot="10800000">
            <a:off x="5516562" y="3571995"/>
            <a:ext cx="1448066" cy="1111251"/>
          </a:xfrm>
          <a:prstGeom prst="leftArrow">
            <a:avLst/>
          </a:prstGeom>
          <a:blipFill rotWithShape="1">
            <a:blip r:embed="rId4"/>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5"/>
          <a:stretch>
            <a:fillRect/>
          </a:stretch>
        </p:blipFill>
        <p:spPr>
          <a:xfrm>
            <a:off x="7162046" y="3571997"/>
            <a:ext cx="1497768" cy="2107801"/>
          </a:xfrm>
          <a:prstGeom prst="rect">
            <a:avLst/>
          </a:prstGeom>
        </p:spPr>
      </p:pic>
      <p:sp>
        <p:nvSpPr>
          <p:cNvPr id="12" name="TextBox 11"/>
          <p:cNvSpPr txBox="1"/>
          <p:nvPr/>
        </p:nvSpPr>
        <p:spPr>
          <a:xfrm>
            <a:off x="5654941" y="3945408"/>
            <a:ext cx="1166812" cy="369332"/>
          </a:xfrm>
          <a:prstGeom prst="rect">
            <a:avLst/>
          </a:prstGeom>
          <a:noFill/>
        </p:spPr>
        <p:txBody>
          <a:bodyPr wrap="square" rtlCol="0">
            <a:spAutoFit/>
          </a:bodyPr>
          <a:lstStyle/>
          <a:p>
            <a:r>
              <a:rPr lang="en-US" dirty="0" smtClean="0">
                <a:solidFill>
                  <a:srgbClr val="FFFFFF"/>
                </a:solidFill>
              </a:rPr>
              <a:t>20.8 PB</a:t>
            </a:r>
            <a:endParaRPr lang="en-US" dirty="0">
              <a:solidFill>
                <a:srgbClr val="FFFFFF"/>
              </a:solidFill>
            </a:endParaRPr>
          </a:p>
        </p:txBody>
      </p:sp>
      <p:sp>
        <p:nvSpPr>
          <p:cNvPr id="13" name="Left Arrow 12"/>
          <p:cNvSpPr/>
          <p:nvPr/>
        </p:nvSpPr>
        <p:spPr>
          <a:xfrm>
            <a:off x="5516561" y="4786310"/>
            <a:ext cx="1341441" cy="1111251"/>
          </a:xfrm>
          <a:prstGeom prst="leftArrow">
            <a:avLst/>
          </a:prstGeom>
          <a:blipFill rotWithShape="1">
            <a:blip r:embed="rId6"/>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5691189" y="5151908"/>
            <a:ext cx="1217233" cy="369332"/>
          </a:xfrm>
          <a:prstGeom prst="rect">
            <a:avLst/>
          </a:prstGeom>
          <a:noFill/>
        </p:spPr>
        <p:txBody>
          <a:bodyPr wrap="square" rtlCol="0">
            <a:spAutoFit/>
          </a:bodyPr>
          <a:lstStyle/>
          <a:p>
            <a:r>
              <a:rPr lang="en-US" dirty="0" smtClean="0">
                <a:solidFill>
                  <a:schemeClr val="bg1"/>
                </a:solidFill>
              </a:rPr>
              <a:t>24.8 PB</a:t>
            </a:r>
            <a:endParaRPr lang="en-US" dirty="0">
              <a:solidFill>
                <a:schemeClr val="bg1"/>
              </a:solidFill>
            </a:endParaRPr>
          </a:p>
        </p:txBody>
      </p:sp>
      <p:sp>
        <p:nvSpPr>
          <p:cNvPr id="16" name="TextBox 15"/>
          <p:cNvSpPr txBox="1"/>
          <p:nvPr/>
        </p:nvSpPr>
        <p:spPr>
          <a:xfrm>
            <a:off x="254820" y="3608409"/>
            <a:ext cx="5094148" cy="923330"/>
          </a:xfrm>
          <a:prstGeom prst="rect">
            <a:avLst/>
          </a:prstGeom>
          <a:noFill/>
        </p:spPr>
        <p:txBody>
          <a:bodyPr wrap="square" rtlCol="0">
            <a:spAutoFit/>
          </a:bodyPr>
          <a:lstStyle/>
          <a:p>
            <a:r>
              <a:rPr lang="en-US" b="1" dirty="0" smtClean="0">
                <a:solidFill>
                  <a:srgbClr val="4472C4"/>
                </a:solidFill>
              </a:rPr>
              <a:t>Archived to tape:</a:t>
            </a:r>
          </a:p>
          <a:p>
            <a:pPr lvl="1"/>
            <a:r>
              <a:rPr lang="is-IS" dirty="0" smtClean="0"/>
              <a:t>19,412,702 files </a:t>
            </a:r>
            <a:r>
              <a:rPr lang="mr-IN" dirty="0" smtClean="0"/>
              <a:t>–</a:t>
            </a:r>
            <a:r>
              <a:rPr lang="is-IS" dirty="0" smtClean="0"/>
              <a:t> Average 53,185 files/day</a:t>
            </a:r>
          </a:p>
          <a:p>
            <a:pPr lvl="1"/>
            <a:r>
              <a:rPr lang="en-US" dirty="0" smtClean="0"/>
              <a:t>20.8 PB </a:t>
            </a:r>
            <a:r>
              <a:rPr lang="mr-IN" dirty="0" smtClean="0"/>
              <a:t>–</a:t>
            </a:r>
            <a:r>
              <a:rPr lang="en-US" dirty="0" smtClean="0"/>
              <a:t> Average 58.4 TB / day</a:t>
            </a:r>
          </a:p>
        </p:txBody>
      </p:sp>
      <p:sp>
        <p:nvSpPr>
          <p:cNvPr id="17" name="TextBox 16"/>
          <p:cNvSpPr txBox="1"/>
          <p:nvPr/>
        </p:nvSpPr>
        <p:spPr>
          <a:xfrm>
            <a:off x="254820" y="4551743"/>
            <a:ext cx="5094148" cy="1200329"/>
          </a:xfrm>
          <a:prstGeom prst="rect">
            <a:avLst/>
          </a:prstGeom>
          <a:noFill/>
        </p:spPr>
        <p:txBody>
          <a:bodyPr wrap="square" rtlCol="0">
            <a:spAutoFit/>
          </a:bodyPr>
          <a:lstStyle/>
          <a:p>
            <a:pPr lvl="1"/>
            <a:endParaRPr lang="en-US" dirty="0" smtClean="0">
              <a:solidFill>
                <a:srgbClr val="4472C4"/>
              </a:solidFill>
            </a:endParaRPr>
          </a:p>
          <a:p>
            <a:r>
              <a:rPr lang="en-US" b="1" dirty="0" smtClean="0">
                <a:solidFill>
                  <a:srgbClr val="4472C4"/>
                </a:solidFill>
              </a:rPr>
              <a:t>Restored from tape:</a:t>
            </a:r>
          </a:p>
          <a:p>
            <a:pPr lvl="1"/>
            <a:r>
              <a:rPr lang="is-IS" dirty="0" smtClean="0"/>
              <a:t>11,693,141 files</a:t>
            </a:r>
            <a:r>
              <a:rPr lang="en-US" dirty="0"/>
              <a:t> </a:t>
            </a:r>
            <a:r>
              <a:rPr lang="en-US" dirty="0" smtClean="0"/>
              <a:t>- Average 32,036 files/day, </a:t>
            </a:r>
          </a:p>
          <a:p>
            <a:pPr lvl="1"/>
            <a:r>
              <a:rPr lang="en-US" dirty="0" smtClean="0"/>
              <a:t>24.8 PB - Average  69.5 TB/day</a:t>
            </a:r>
          </a:p>
        </p:txBody>
      </p:sp>
    </p:spTree>
    <p:extLst>
      <p:ext uri="{BB962C8B-B14F-4D97-AF65-F5344CB8AC3E}">
        <p14:creationId xmlns:p14="http://schemas.microsoft.com/office/powerpoint/2010/main" val="2613348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12" presetClass="entr" presetSubtype="8" fill="hold" grpId="0" nodeType="afterEffect">
                                  <p:stCondLst>
                                    <p:cond delay="3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ppt_x</p:attrName>
                                        </p:attrNameLst>
                                      </p:cBhvr>
                                      <p:tavLst>
                                        <p:tav tm="0">
                                          <p:val>
                                            <p:strVal val="#ppt_x-#ppt_w*1.125000"/>
                                          </p:val>
                                        </p:tav>
                                        <p:tav tm="100000">
                                          <p:val>
                                            <p:strVal val="#ppt_x"/>
                                          </p:val>
                                        </p:tav>
                                      </p:tavLst>
                                    </p:anim>
                                    <p:animEffect transition="in" filter="wipe(right)">
                                      <p:cBhvr>
                                        <p:cTn id="21" dur="500"/>
                                        <p:tgtEl>
                                          <p:spTgt spid="7"/>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0"/>
                            </p:stCondLst>
                            <p:childTnLst>
                              <p:par>
                                <p:cTn id="31" presetID="12" presetClass="entr" presetSubtype="2" fill="hold" grpId="0" nodeType="after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ppt_x</p:attrName>
                                        </p:attrNameLst>
                                      </p:cBhvr>
                                      <p:tavLst>
                                        <p:tav tm="0">
                                          <p:val>
                                            <p:strVal val="#ppt_x+#ppt_w*1.125000"/>
                                          </p:val>
                                        </p:tav>
                                        <p:tav tm="100000">
                                          <p:val>
                                            <p:strVal val="#ppt_x"/>
                                          </p:val>
                                        </p:tav>
                                      </p:tavLst>
                                    </p:anim>
                                    <p:animEffect transition="in" filter="wipe(left)">
                                      <p:cBhvr>
                                        <p:cTn id="34" dur="500"/>
                                        <p:tgtEl>
                                          <p:spTgt spid="13"/>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ppt_x</p:attrName>
                                        </p:attrNameLst>
                                      </p:cBhvr>
                                      <p:tavLst>
                                        <p:tav tm="0">
                                          <p:val>
                                            <p:strVal val="#ppt_x+#ppt_w*1.125000"/>
                                          </p:val>
                                        </p:tav>
                                        <p:tav tm="100000">
                                          <p:val>
                                            <p:strVal val="#ppt_x"/>
                                          </p:val>
                                        </p:tav>
                                      </p:tavLst>
                                    </p:anim>
                                    <p:animEffect transition="in" filter="wipe(lef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P spid="12" grpId="0"/>
      <p:bldP spid="13" grpId="0" animBg="1"/>
      <p:bldP spid="14"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54820" y="904875"/>
            <a:ext cx="5769744" cy="2230437"/>
          </a:xfrm>
          <a:prstGeom prst="rect">
            <a:avLst/>
          </a:prstGeom>
        </p:spPr>
      </p:pic>
      <p:pic>
        <p:nvPicPr>
          <p:cNvPr id="4" name="Picture 3"/>
          <p:cNvPicPr>
            <a:picLocks noChangeAspect="1"/>
          </p:cNvPicPr>
          <p:nvPr/>
        </p:nvPicPr>
        <p:blipFill>
          <a:blip r:embed="rId3"/>
          <a:stretch>
            <a:fillRect/>
          </a:stretch>
        </p:blipFill>
        <p:spPr>
          <a:xfrm>
            <a:off x="5908941" y="904875"/>
            <a:ext cx="2750872" cy="2230437"/>
          </a:xfrm>
          <a:prstGeom prst="rect">
            <a:avLst/>
          </a:prstGeom>
        </p:spPr>
      </p:pic>
      <p:sp>
        <p:nvSpPr>
          <p:cNvPr id="2" name="Title 1"/>
          <p:cNvSpPr>
            <a:spLocks noGrp="1"/>
          </p:cNvSpPr>
          <p:nvPr>
            <p:ph type="title"/>
          </p:nvPr>
        </p:nvSpPr>
        <p:spPr>
          <a:xfrm>
            <a:off x="0" y="0"/>
            <a:ext cx="9144000" cy="698499"/>
          </a:xfrm>
          <a:solidFill>
            <a:schemeClr val="tx1">
              <a:alpha val="67000"/>
            </a:schemeClr>
          </a:solidFill>
        </p:spPr>
        <p:txBody>
          <a:bodyPr/>
          <a:lstStyle/>
          <a:p>
            <a:r>
              <a:rPr lang="en-US" dirty="0" smtClean="0">
                <a:solidFill>
                  <a:schemeClr val="bg1"/>
                </a:solidFill>
              </a:rPr>
              <a:t>    Capacity</a:t>
            </a:r>
            <a:endParaRPr lang="en-US" dirty="0">
              <a:solidFill>
                <a:schemeClr val="bg1"/>
              </a:solidFill>
            </a:endParaRPr>
          </a:p>
        </p:txBody>
      </p:sp>
      <p:sp>
        <p:nvSpPr>
          <p:cNvPr id="8" name="TextBox 7"/>
          <p:cNvSpPr txBox="1"/>
          <p:nvPr/>
        </p:nvSpPr>
        <p:spPr>
          <a:xfrm>
            <a:off x="445319" y="1801813"/>
            <a:ext cx="2615350" cy="461665"/>
          </a:xfrm>
          <a:prstGeom prst="rect">
            <a:avLst/>
          </a:prstGeom>
          <a:noFill/>
        </p:spPr>
        <p:txBody>
          <a:bodyPr wrap="square" rtlCol="0">
            <a:spAutoFit/>
          </a:bodyPr>
          <a:lstStyle/>
          <a:p>
            <a:r>
              <a:rPr lang="en-US" sz="2400" b="1" dirty="0" smtClean="0"/>
              <a:t>Tape Capacity</a:t>
            </a:r>
            <a:endParaRPr lang="en-US" sz="2400" b="1" dirty="0"/>
          </a:p>
        </p:txBody>
      </p:sp>
      <p:sp>
        <p:nvSpPr>
          <p:cNvPr id="9" name="TextBox 8"/>
          <p:cNvSpPr txBox="1"/>
          <p:nvPr/>
        </p:nvSpPr>
        <p:spPr>
          <a:xfrm>
            <a:off x="445320" y="2263478"/>
            <a:ext cx="3021775" cy="369332"/>
          </a:xfrm>
          <a:prstGeom prst="rect">
            <a:avLst/>
          </a:prstGeom>
          <a:noFill/>
        </p:spPr>
        <p:txBody>
          <a:bodyPr wrap="square" rtlCol="0">
            <a:spAutoFit/>
          </a:bodyPr>
          <a:lstStyle/>
          <a:p>
            <a:r>
              <a:rPr lang="en-US" dirty="0" smtClean="0"/>
              <a:t>Over 32,000 slots available</a:t>
            </a:r>
          </a:p>
        </p:txBody>
      </p:sp>
      <p:pic>
        <p:nvPicPr>
          <p:cNvPr id="11" name="Picture 10"/>
          <p:cNvPicPr>
            <a:picLocks noChangeAspect="1"/>
          </p:cNvPicPr>
          <p:nvPr/>
        </p:nvPicPr>
        <p:blipFill>
          <a:blip r:embed="rId4"/>
          <a:stretch>
            <a:fillRect/>
          </a:stretch>
        </p:blipFill>
        <p:spPr>
          <a:xfrm>
            <a:off x="7047076" y="3478494"/>
            <a:ext cx="1612738" cy="2269598"/>
          </a:xfrm>
          <a:prstGeom prst="rect">
            <a:avLst/>
          </a:prstGeom>
        </p:spPr>
      </p:pic>
      <p:sp>
        <p:nvSpPr>
          <p:cNvPr id="16" name="TextBox 15"/>
          <p:cNvSpPr txBox="1"/>
          <p:nvPr/>
        </p:nvSpPr>
        <p:spPr>
          <a:xfrm>
            <a:off x="254820" y="3608409"/>
            <a:ext cx="5094148" cy="584776"/>
          </a:xfrm>
          <a:prstGeom prst="rect">
            <a:avLst/>
          </a:prstGeom>
          <a:noFill/>
        </p:spPr>
        <p:txBody>
          <a:bodyPr wrap="square" rtlCol="0">
            <a:spAutoFit/>
          </a:bodyPr>
          <a:lstStyle/>
          <a:p>
            <a:r>
              <a:rPr lang="en-US" sz="3200" b="1" dirty="0" smtClean="0">
                <a:solidFill>
                  <a:srgbClr val="4472C4"/>
                </a:solidFill>
              </a:rPr>
              <a:t>LTO-7: 6 TB,  </a:t>
            </a:r>
            <a:r>
              <a:rPr lang="en-US" sz="3200" b="1" dirty="0" smtClean="0">
                <a:solidFill>
                  <a:srgbClr val="FF0000"/>
                </a:solidFill>
              </a:rPr>
              <a:t>194 PB</a:t>
            </a:r>
          </a:p>
        </p:txBody>
      </p:sp>
      <p:sp>
        <p:nvSpPr>
          <p:cNvPr id="15" name="TextBox 14"/>
          <p:cNvSpPr txBox="1"/>
          <p:nvPr/>
        </p:nvSpPr>
        <p:spPr>
          <a:xfrm>
            <a:off x="254820" y="4345585"/>
            <a:ext cx="5094148" cy="584776"/>
          </a:xfrm>
          <a:prstGeom prst="rect">
            <a:avLst/>
          </a:prstGeom>
          <a:noFill/>
        </p:spPr>
        <p:txBody>
          <a:bodyPr wrap="square" rtlCol="0">
            <a:spAutoFit/>
          </a:bodyPr>
          <a:lstStyle/>
          <a:p>
            <a:r>
              <a:rPr lang="en-US" sz="3200" b="1" dirty="0" smtClean="0">
                <a:solidFill>
                  <a:srgbClr val="4472C4"/>
                </a:solidFill>
              </a:rPr>
              <a:t>LTO-8: 12 TB,  </a:t>
            </a:r>
            <a:r>
              <a:rPr lang="en-US" sz="3200" b="1" dirty="0" smtClean="0">
                <a:solidFill>
                  <a:srgbClr val="FF0000"/>
                </a:solidFill>
              </a:rPr>
              <a:t>388 PB</a:t>
            </a:r>
          </a:p>
        </p:txBody>
      </p:sp>
      <p:sp>
        <p:nvSpPr>
          <p:cNvPr id="18" name="TextBox 17"/>
          <p:cNvSpPr txBox="1"/>
          <p:nvPr/>
        </p:nvSpPr>
        <p:spPr>
          <a:xfrm>
            <a:off x="254820" y="5106992"/>
            <a:ext cx="5094148" cy="584776"/>
          </a:xfrm>
          <a:prstGeom prst="rect">
            <a:avLst/>
          </a:prstGeom>
          <a:noFill/>
        </p:spPr>
        <p:txBody>
          <a:bodyPr wrap="square" rtlCol="0">
            <a:spAutoFit/>
          </a:bodyPr>
          <a:lstStyle/>
          <a:p>
            <a:r>
              <a:rPr lang="en-US" sz="3200" b="1" dirty="0" smtClean="0">
                <a:solidFill>
                  <a:srgbClr val="4472C4"/>
                </a:solidFill>
              </a:rPr>
              <a:t>LTO-9: 24 TB</a:t>
            </a:r>
            <a:endParaRPr lang="en-US" sz="3200" b="1" dirty="0" smtClean="0">
              <a:solidFill>
                <a:srgbClr val="FF0000"/>
              </a:solidFill>
            </a:endParaRPr>
          </a:p>
        </p:txBody>
      </p:sp>
      <p:sp>
        <p:nvSpPr>
          <p:cNvPr id="19" name="TextBox 18"/>
          <p:cNvSpPr txBox="1"/>
          <p:nvPr/>
        </p:nvSpPr>
        <p:spPr>
          <a:xfrm>
            <a:off x="254820" y="5106992"/>
            <a:ext cx="5094148" cy="584776"/>
          </a:xfrm>
          <a:prstGeom prst="rect">
            <a:avLst/>
          </a:prstGeom>
          <a:solidFill>
            <a:schemeClr val="bg1">
              <a:alpha val="67000"/>
            </a:schemeClr>
          </a:solidFill>
        </p:spPr>
        <p:txBody>
          <a:bodyPr wrap="square" rtlCol="0">
            <a:spAutoFit/>
          </a:bodyPr>
          <a:lstStyle/>
          <a:p>
            <a:endParaRPr lang="en-US" sz="3200" b="1" dirty="0" smtClean="0">
              <a:solidFill>
                <a:srgbClr val="FF0000"/>
              </a:solidFill>
            </a:endParaRPr>
          </a:p>
        </p:txBody>
      </p:sp>
      <p:sp>
        <p:nvSpPr>
          <p:cNvPr id="20" name="TextBox 19"/>
          <p:cNvSpPr txBox="1"/>
          <p:nvPr/>
        </p:nvSpPr>
        <p:spPr>
          <a:xfrm>
            <a:off x="3140598" y="5095022"/>
            <a:ext cx="2288299" cy="584776"/>
          </a:xfrm>
          <a:prstGeom prst="rect">
            <a:avLst/>
          </a:prstGeom>
          <a:noFill/>
        </p:spPr>
        <p:txBody>
          <a:bodyPr wrap="square" rtlCol="0">
            <a:spAutoFit/>
          </a:bodyPr>
          <a:lstStyle/>
          <a:p>
            <a:r>
              <a:rPr lang="en-US" sz="3200" i="1" dirty="0" smtClean="0">
                <a:solidFill>
                  <a:srgbClr val="4472C4"/>
                </a:solidFill>
              </a:rPr>
              <a:t>After 2020</a:t>
            </a:r>
            <a:endParaRPr lang="en-US" sz="3200" i="1" dirty="0" smtClean="0">
              <a:solidFill>
                <a:srgbClr val="FF0000"/>
              </a:solidFill>
            </a:endParaRPr>
          </a:p>
        </p:txBody>
      </p:sp>
    </p:spTree>
    <p:extLst>
      <p:ext uri="{BB962C8B-B14F-4D97-AF65-F5344CB8AC3E}">
        <p14:creationId xmlns:p14="http://schemas.microsoft.com/office/powerpoint/2010/main" val="527837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10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100"/>
                            </p:stCondLst>
                            <p:childTnLst>
                              <p:par>
                                <p:cTn id="21" presetID="1" presetClass="entr" presetSubtype="0" fill="hold" grpId="0" nodeType="afterEffect">
                                  <p:stCondLst>
                                    <p:cond delay="10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200"/>
                            </p:stCondLst>
                            <p:childTnLst>
                              <p:par>
                                <p:cTn id="26" presetID="1" presetClass="entr" presetSubtype="0" fill="hold" grpId="0" nodeType="afterEffect">
                                  <p:stCondLst>
                                    <p:cond delay="20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5" grpId="0"/>
      <p:bldP spid="18" grpId="0"/>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914400"/>
            <a:ext cx="8763000" cy="5062924"/>
          </a:xfrm>
          <a:prstGeom prst="rect">
            <a:avLst/>
          </a:prstGeom>
          <a:noFill/>
        </p:spPr>
        <p:txBody>
          <a:bodyPr wrap="square">
            <a:spAutoFit/>
          </a:bodyPr>
          <a:lstStyle/>
          <a:p>
            <a:pPr>
              <a:defRPr/>
            </a:pPr>
            <a:r>
              <a:rPr lang="en-US" sz="2400" b="1" dirty="0">
                <a:solidFill>
                  <a:srgbClr val="000000"/>
                </a:solidFill>
                <a:cs typeface="+mn-cs"/>
              </a:rPr>
              <a:t>Conclusions </a:t>
            </a:r>
            <a:endParaRPr lang="en-US" sz="2400" b="1" dirty="0" smtClean="0">
              <a:solidFill>
                <a:srgbClr val="000000"/>
              </a:solidFill>
              <a:cs typeface="+mn-cs"/>
            </a:endParaRPr>
          </a:p>
          <a:p>
            <a:pPr marL="342900" indent="-342900">
              <a:spcBef>
                <a:spcPts val="600"/>
              </a:spcBef>
              <a:spcAft>
                <a:spcPts val="600"/>
              </a:spcAft>
              <a:buFont typeface="Arial"/>
              <a:buChar char="•"/>
              <a:defRPr/>
            </a:pPr>
            <a:r>
              <a:rPr lang="en-US" sz="2200" dirty="0" smtClean="0">
                <a:solidFill>
                  <a:srgbClr val="000000"/>
                </a:solidFill>
                <a:cs typeface="+mn-cs"/>
              </a:rPr>
              <a:t>We </a:t>
            </a:r>
            <a:r>
              <a:rPr lang="en-US" sz="2200" dirty="0">
                <a:solidFill>
                  <a:srgbClr val="000000"/>
                </a:solidFill>
                <a:cs typeface="+mn-cs"/>
              </a:rPr>
              <a:t>have implemented an active tape-storage data archive currently holding </a:t>
            </a:r>
            <a:r>
              <a:rPr lang="en-US" sz="2200" dirty="0" smtClean="0">
                <a:solidFill>
                  <a:srgbClr val="000000"/>
                </a:solidFill>
                <a:cs typeface="+mn-cs"/>
              </a:rPr>
              <a:t>100+ PB </a:t>
            </a:r>
            <a:r>
              <a:rPr lang="en-US" sz="2200" dirty="0">
                <a:solidFill>
                  <a:srgbClr val="000000"/>
                </a:solidFill>
                <a:cs typeface="+mn-cs"/>
              </a:rPr>
              <a:t>of scientific data and serving scientists from multiple collaborations </a:t>
            </a:r>
            <a:r>
              <a:rPr lang="en-US" sz="2200" dirty="0" smtClean="0">
                <a:solidFill>
                  <a:srgbClr val="000000"/>
                </a:solidFill>
                <a:cs typeface="+mn-cs"/>
              </a:rPr>
              <a:t>worldwide</a:t>
            </a:r>
          </a:p>
          <a:p>
            <a:pPr marL="342900" indent="-342900">
              <a:spcBef>
                <a:spcPts val="600"/>
              </a:spcBef>
              <a:spcAft>
                <a:spcPts val="600"/>
              </a:spcAft>
              <a:buFont typeface="Arial"/>
              <a:buChar char="•"/>
              <a:defRPr/>
            </a:pPr>
            <a:r>
              <a:rPr lang="en-US" sz="2200" dirty="0" smtClean="0">
                <a:solidFill>
                  <a:srgbClr val="000000"/>
                </a:solidFill>
                <a:cs typeface="+mn-cs"/>
              </a:rPr>
              <a:t>The </a:t>
            </a:r>
            <a:r>
              <a:rPr lang="en-US" sz="2200" dirty="0">
                <a:solidFill>
                  <a:srgbClr val="000000"/>
                </a:solidFill>
                <a:cs typeface="+mn-cs"/>
              </a:rPr>
              <a:t>archive and the underlying tape storage complex are managed in a very efficient way by a suite of in-house developed </a:t>
            </a:r>
            <a:r>
              <a:rPr lang="en-US" sz="2200" dirty="0" smtClean="0">
                <a:solidFill>
                  <a:srgbClr val="000000"/>
                </a:solidFill>
                <a:cs typeface="+mn-cs"/>
              </a:rPr>
              <a:t>optimization and monitoring </a:t>
            </a:r>
            <a:r>
              <a:rPr lang="en-US" sz="2200" dirty="0">
                <a:solidFill>
                  <a:srgbClr val="000000"/>
                </a:solidFill>
                <a:cs typeface="+mn-cs"/>
              </a:rPr>
              <a:t>tools </a:t>
            </a:r>
            <a:endParaRPr lang="en-US" sz="2200" dirty="0" smtClean="0">
              <a:solidFill>
                <a:srgbClr val="000000"/>
              </a:solidFill>
              <a:cs typeface="+mn-cs"/>
            </a:endParaRPr>
          </a:p>
          <a:p>
            <a:pPr marL="342900" indent="-342900">
              <a:spcBef>
                <a:spcPts val="600"/>
              </a:spcBef>
              <a:spcAft>
                <a:spcPts val="600"/>
              </a:spcAft>
              <a:buFont typeface="Arial"/>
              <a:buChar char="•"/>
              <a:defRPr/>
            </a:pPr>
            <a:r>
              <a:rPr lang="en-US" sz="2200" dirty="0" smtClean="0">
                <a:solidFill>
                  <a:srgbClr val="000000"/>
                </a:solidFill>
                <a:cs typeface="+mn-cs"/>
              </a:rPr>
              <a:t>The </a:t>
            </a:r>
            <a:r>
              <a:rPr lang="en-US" sz="2200" dirty="0">
                <a:solidFill>
                  <a:srgbClr val="000000"/>
                </a:solidFill>
                <a:cs typeface="+mn-cs"/>
              </a:rPr>
              <a:t>data archive volume can grow </a:t>
            </a:r>
            <a:r>
              <a:rPr lang="en-US" sz="2200" dirty="0" smtClean="0">
                <a:solidFill>
                  <a:srgbClr val="000000"/>
                </a:solidFill>
                <a:cs typeface="+mn-cs"/>
              </a:rPr>
              <a:t>virtually unlimited, with </a:t>
            </a:r>
            <a:r>
              <a:rPr lang="en-US" sz="2200" dirty="0">
                <a:solidFill>
                  <a:srgbClr val="000000"/>
                </a:solidFill>
                <a:cs typeface="+mn-cs"/>
              </a:rPr>
              <a:t>the addition of relevant tape storage resources (media, libraries and tape drives) </a:t>
            </a:r>
            <a:endParaRPr lang="en-US" sz="2200" dirty="0" smtClean="0">
              <a:solidFill>
                <a:srgbClr val="000000"/>
              </a:solidFill>
              <a:cs typeface="+mn-cs"/>
            </a:endParaRPr>
          </a:p>
          <a:p>
            <a:pPr marL="342900" indent="-342900">
              <a:spcBef>
                <a:spcPts val="600"/>
              </a:spcBef>
              <a:spcAft>
                <a:spcPts val="600"/>
              </a:spcAft>
              <a:buFont typeface="Arial"/>
              <a:buChar char="•"/>
              <a:defRPr/>
            </a:pPr>
            <a:r>
              <a:rPr lang="en-US" sz="2200" dirty="0">
                <a:solidFill>
                  <a:srgbClr val="000000"/>
                </a:solidFill>
                <a:cs typeface="+mn-cs"/>
              </a:rPr>
              <a:t>Tape is still the leader in cost per GB and power efficiency. </a:t>
            </a:r>
            <a:r>
              <a:rPr lang="en-US" sz="2200" dirty="0" smtClean="0">
                <a:solidFill>
                  <a:srgbClr val="000000"/>
                </a:solidFill>
                <a:cs typeface="+mn-cs"/>
              </a:rPr>
              <a:t> The implementation </a:t>
            </a:r>
            <a:r>
              <a:rPr lang="en-US" sz="2200" dirty="0">
                <a:solidFill>
                  <a:srgbClr val="000000"/>
                </a:solidFill>
                <a:cs typeface="+mn-cs"/>
              </a:rPr>
              <a:t>concept is based on </a:t>
            </a:r>
            <a:r>
              <a:rPr lang="en-US" sz="2200" dirty="0" smtClean="0">
                <a:solidFill>
                  <a:srgbClr val="000000"/>
                </a:solidFill>
                <a:cs typeface="+mn-cs"/>
              </a:rPr>
              <a:t>the </a:t>
            </a:r>
            <a:r>
              <a:rPr lang="en-US" sz="2200" dirty="0">
                <a:solidFill>
                  <a:srgbClr val="000000"/>
                </a:solidFill>
                <a:cs typeface="+mn-cs"/>
              </a:rPr>
              <a:t>most cost-effective and energy efficient (green) memory model available today </a:t>
            </a:r>
          </a:p>
        </p:txBody>
      </p:sp>
      <p:sp>
        <p:nvSpPr>
          <p:cNvPr id="6" name="Title 1"/>
          <p:cNvSpPr txBox="1">
            <a:spLocks/>
          </p:cNvSpPr>
          <p:nvPr/>
        </p:nvSpPr>
        <p:spPr>
          <a:xfrm>
            <a:off x="0" y="0"/>
            <a:ext cx="9144000" cy="698499"/>
          </a:xfrm>
          <a:prstGeom prst="rect">
            <a:avLst/>
          </a:prstGeom>
          <a:solidFill>
            <a:schemeClr val="tx1">
              <a:alpha val="67000"/>
            </a:schemeClr>
          </a:solidFill>
        </p:spPr>
        <p:txBody>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smtClean="0">
                <a:solidFill>
                  <a:schemeClr val="bg1"/>
                </a:solidFill>
              </a:rPr>
              <a:t>    Conclusions</a:t>
            </a:r>
            <a:endParaRPr lang="en-US" dirty="0">
              <a:solidFill>
                <a:schemeClr val="bg1"/>
              </a:solidFill>
            </a:endParaRPr>
          </a:p>
        </p:txBody>
      </p:sp>
    </p:spTree>
    <p:extLst>
      <p:ext uri="{BB962C8B-B14F-4D97-AF65-F5344CB8AC3E}">
        <p14:creationId xmlns:p14="http://schemas.microsoft.com/office/powerpoint/2010/main" val="70871010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4933" y="1515533"/>
            <a:ext cx="7992533" cy="2846933"/>
          </a:xfrm>
          <a:prstGeom prst="rect">
            <a:avLst/>
          </a:prstGeom>
          <a:noFill/>
        </p:spPr>
        <p:txBody>
          <a:bodyPr wrap="square">
            <a:spAutoFit/>
          </a:bodyPr>
          <a:lstStyle/>
          <a:p>
            <a:pPr>
              <a:defRPr/>
            </a:pPr>
            <a:r>
              <a:rPr lang="en-US" sz="2400" b="1" dirty="0" smtClean="0">
                <a:solidFill>
                  <a:srgbClr val="000000"/>
                </a:solidFill>
              </a:rPr>
              <a:t>We can have further discussion if necessary</a:t>
            </a:r>
            <a:r>
              <a:rPr lang="mr-IN" sz="2400" b="1" dirty="0" smtClean="0">
                <a:solidFill>
                  <a:srgbClr val="000000"/>
                </a:solidFill>
              </a:rPr>
              <a:t>…</a:t>
            </a:r>
            <a:endParaRPr lang="en-US" sz="2400" b="1" dirty="0" smtClean="0">
              <a:solidFill>
                <a:srgbClr val="000000"/>
              </a:solidFill>
              <a:cs typeface="+mn-cs"/>
            </a:endParaRPr>
          </a:p>
          <a:p>
            <a:pPr marL="342900" indent="-342900">
              <a:spcBef>
                <a:spcPts val="600"/>
              </a:spcBef>
              <a:spcAft>
                <a:spcPts val="600"/>
              </a:spcAft>
              <a:buFont typeface="Arial"/>
              <a:buChar char="•"/>
              <a:defRPr/>
            </a:pPr>
            <a:r>
              <a:rPr lang="en-US" sz="2200" dirty="0" smtClean="0">
                <a:solidFill>
                  <a:srgbClr val="000000"/>
                </a:solidFill>
                <a:cs typeface="+mn-cs"/>
              </a:rPr>
              <a:t>Why use Tape?</a:t>
            </a:r>
          </a:p>
          <a:p>
            <a:pPr marL="800100" lvl="1" indent="-342900">
              <a:spcBef>
                <a:spcPts val="600"/>
              </a:spcBef>
              <a:spcAft>
                <a:spcPts val="600"/>
              </a:spcAft>
              <a:buFont typeface="Arial"/>
              <a:buChar char="•"/>
              <a:defRPr/>
            </a:pPr>
            <a:r>
              <a:rPr lang="en-US" sz="2200" dirty="0" smtClean="0">
                <a:solidFill>
                  <a:srgbClr val="000000"/>
                </a:solidFill>
              </a:rPr>
              <a:t>Reliability, life expectancy, cost</a:t>
            </a:r>
            <a:r>
              <a:rPr lang="mr-IN" sz="2200" dirty="0" smtClean="0">
                <a:solidFill>
                  <a:srgbClr val="000000"/>
                </a:solidFill>
              </a:rPr>
              <a:t>…</a:t>
            </a:r>
            <a:r>
              <a:rPr lang="en-US" sz="2200" dirty="0" smtClean="0">
                <a:solidFill>
                  <a:srgbClr val="000000"/>
                </a:solidFill>
              </a:rPr>
              <a:t> </a:t>
            </a:r>
          </a:p>
          <a:p>
            <a:pPr marL="800100" lvl="1" indent="-342900">
              <a:spcBef>
                <a:spcPts val="600"/>
              </a:spcBef>
              <a:spcAft>
                <a:spcPts val="600"/>
              </a:spcAft>
              <a:buFont typeface="Arial"/>
              <a:buChar char="•"/>
              <a:defRPr/>
            </a:pPr>
            <a:r>
              <a:rPr lang="en-US" sz="2200" dirty="0" smtClean="0">
                <a:solidFill>
                  <a:srgbClr val="000000"/>
                </a:solidFill>
                <a:cs typeface="+mn-cs"/>
              </a:rPr>
              <a:t>Advantages and Disadvantages</a:t>
            </a:r>
          </a:p>
          <a:p>
            <a:pPr marL="342900" indent="-342900">
              <a:spcBef>
                <a:spcPts val="600"/>
              </a:spcBef>
              <a:spcAft>
                <a:spcPts val="600"/>
              </a:spcAft>
              <a:buFont typeface="Arial"/>
              <a:buChar char="•"/>
              <a:defRPr/>
            </a:pPr>
            <a:r>
              <a:rPr lang="en-US" sz="2200" dirty="0" smtClean="0">
                <a:solidFill>
                  <a:srgbClr val="000000"/>
                </a:solidFill>
                <a:cs typeface="+mn-cs"/>
              </a:rPr>
              <a:t>In-house </a:t>
            </a:r>
            <a:r>
              <a:rPr lang="en-US" sz="2200" dirty="0">
                <a:solidFill>
                  <a:srgbClr val="000000"/>
                </a:solidFill>
              </a:rPr>
              <a:t>t</a:t>
            </a:r>
            <a:r>
              <a:rPr lang="en-US" sz="2200" dirty="0" smtClean="0">
                <a:solidFill>
                  <a:srgbClr val="000000"/>
                </a:solidFill>
                <a:cs typeface="+mn-cs"/>
              </a:rPr>
              <a:t>ape storage VS Cloud</a:t>
            </a:r>
          </a:p>
          <a:p>
            <a:pPr marL="342900" indent="-342900">
              <a:spcBef>
                <a:spcPts val="600"/>
              </a:spcBef>
              <a:spcAft>
                <a:spcPts val="600"/>
              </a:spcAft>
              <a:buFont typeface="Arial"/>
              <a:buChar char="•"/>
              <a:defRPr/>
            </a:pPr>
            <a:r>
              <a:rPr lang="en-US" sz="2200" dirty="0" smtClean="0">
                <a:solidFill>
                  <a:srgbClr val="000000"/>
                </a:solidFill>
                <a:cs typeface="+mn-cs"/>
              </a:rPr>
              <a:t>The future of archival storages</a:t>
            </a:r>
          </a:p>
        </p:txBody>
      </p:sp>
      <p:sp>
        <p:nvSpPr>
          <p:cNvPr id="6" name="Title 1"/>
          <p:cNvSpPr txBox="1">
            <a:spLocks/>
          </p:cNvSpPr>
          <p:nvPr/>
        </p:nvSpPr>
        <p:spPr>
          <a:xfrm>
            <a:off x="0" y="0"/>
            <a:ext cx="9144000" cy="698499"/>
          </a:xfrm>
          <a:prstGeom prst="rect">
            <a:avLst/>
          </a:prstGeom>
          <a:solidFill>
            <a:schemeClr val="tx1">
              <a:alpha val="67000"/>
            </a:schemeClr>
          </a:solidFill>
        </p:spPr>
        <p:txBody>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smtClean="0">
                <a:solidFill>
                  <a:schemeClr val="bg1"/>
                </a:solidFill>
              </a:rPr>
              <a:t>    Technology Meeting? </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1700185" y="4893179"/>
            <a:ext cx="733183" cy="726184"/>
          </a:xfrm>
          <a:prstGeom prst="rect">
            <a:avLst/>
          </a:prstGeom>
        </p:spPr>
      </p:pic>
      <p:sp>
        <p:nvSpPr>
          <p:cNvPr id="3" name="TextBox 2"/>
          <p:cNvSpPr txBox="1"/>
          <p:nvPr/>
        </p:nvSpPr>
        <p:spPr>
          <a:xfrm>
            <a:off x="2433368" y="5093782"/>
            <a:ext cx="1722895" cy="369332"/>
          </a:xfrm>
          <a:prstGeom prst="rect">
            <a:avLst/>
          </a:prstGeom>
          <a:noFill/>
        </p:spPr>
        <p:txBody>
          <a:bodyPr wrap="square" rtlCol="0">
            <a:spAutoFit/>
          </a:bodyPr>
          <a:lstStyle/>
          <a:p>
            <a:r>
              <a:rPr lang="en-US" dirty="0" err="1" smtClean="0"/>
              <a:t>dyu@bnl.gov</a:t>
            </a:r>
            <a:endParaRPr lang="en-US" dirty="0"/>
          </a:p>
        </p:txBody>
      </p:sp>
    </p:spTree>
    <p:extLst>
      <p:ext uri="{BB962C8B-B14F-4D97-AF65-F5344CB8AC3E}">
        <p14:creationId xmlns:p14="http://schemas.microsoft.com/office/powerpoint/2010/main" val="35573490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98499"/>
          </a:xfrm>
          <a:prstGeom prst="rect">
            <a:avLst/>
          </a:prstGeom>
          <a:solidFill>
            <a:schemeClr val="tx1">
              <a:alpha val="67000"/>
            </a:schemeClr>
          </a:solidFill>
        </p:spPr>
        <p:txBody>
          <a:bodyPr>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smtClean="0">
                <a:solidFill>
                  <a:schemeClr val="bg1"/>
                </a:solidFill>
              </a:rPr>
              <a:t>    What is HPSS?</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1993292" y="1287596"/>
            <a:ext cx="4983226" cy="1218893"/>
          </a:xfrm>
          <a:prstGeom prst="rect">
            <a:avLst/>
          </a:prstGeom>
        </p:spPr>
      </p:pic>
      <p:sp>
        <p:nvSpPr>
          <p:cNvPr id="6" name="TextBox 5"/>
          <p:cNvSpPr txBox="1"/>
          <p:nvPr/>
        </p:nvSpPr>
        <p:spPr>
          <a:xfrm>
            <a:off x="1893893" y="2506490"/>
            <a:ext cx="5421308" cy="461665"/>
          </a:xfrm>
          <a:prstGeom prst="rect">
            <a:avLst/>
          </a:prstGeom>
          <a:noFill/>
        </p:spPr>
        <p:txBody>
          <a:bodyPr wrap="square">
            <a:spAutoFit/>
          </a:bodyPr>
          <a:lstStyle/>
          <a:p>
            <a:pPr>
              <a:spcBef>
                <a:spcPts val="600"/>
              </a:spcBef>
              <a:spcAft>
                <a:spcPts val="600"/>
              </a:spcAft>
              <a:defRPr/>
            </a:pPr>
            <a:r>
              <a:rPr lang="en-US" sz="2400" b="1" dirty="0">
                <a:solidFill>
                  <a:schemeClr val="tx1">
                    <a:lumMod val="50000"/>
                    <a:lumOff val="50000"/>
                  </a:schemeClr>
                </a:solidFill>
              </a:rPr>
              <a:t>High Performance Storage System</a:t>
            </a:r>
            <a:endParaRPr lang="en-US" sz="2400" dirty="0">
              <a:solidFill>
                <a:schemeClr val="tx1">
                  <a:lumMod val="50000"/>
                  <a:lumOff val="50000"/>
                </a:schemeClr>
              </a:solidFill>
            </a:endParaRPr>
          </a:p>
        </p:txBody>
      </p:sp>
      <p:sp>
        <p:nvSpPr>
          <p:cNvPr id="8" name="Rectangle 7"/>
          <p:cNvSpPr/>
          <p:nvPr/>
        </p:nvSpPr>
        <p:spPr>
          <a:xfrm>
            <a:off x="621663" y="5243690"/>
            <a:ext cx="4947593" cy="307777"/>
          </a:xfrm>
          <a:prstGeom prst="rect">
            <a:avLst/>
          </a:prstGeom>
        </p:spPr>
        <p:txBody>
          <a:bodyPr wrap="square">
            <a:spAutoFit/>
          </a:bodyPr>
          <a:lstStyle/>
          <a:p>
            <a:r>
              <a:rPr lang="en-US" sz="1400" dirty="0"/>
              <a:t>http://</a:t>
            </a:r>
            <a:r>
              <a:rPr lang="en-US" sz="1400" dirty="0" err="1"/>
              <a:t>www.hpss-collaboration.org</a:t>
            </a:r>
            <a:r>
              <a:rPr lang="en-US" sz="1400" dirty="0"/>
              <a:t>/</a:t>
            </a:r>
            <a:r>
              <a:rPr lang="en-US" sz="1400" dirty="0" err="1"/>
              <a:t>index.shtml</a:t>
            </a:r>
            <a:endParaRPr lang="en-US" sz="1400" dirty="0"/>
          </a:p>
        </p:txBody>
      </p:sp>
      <p:sp>
        <p:nvSpPr>
          <p:cNvPr id="2" name="Rectangle 1"/>
          <p:cNvSpPr/>
          <p:nvPr/>
        </p:nvSpPr>
        <p:spPr>
          <a:xfrm>
            <a:off x="621663" y="3565863"/>
            <a:ext cx="8004170" cy="369332"/>
          </a:xfrm>
          <a:prstGeom prst="rect">
            <a:avLst/>
          </a:prstGeom>
          <a:solidFill>
            <a:srgbClr val="FFFF00">
              <a:alpha val="36000"/>
            </a:srgbClr>
          </a:solidFill>
        </p:spPr>
        <p:txBody>
          <a:bodyPr wrap="square">
            <a:spAutoFit/>
          </a:bodyPr>
          <a:lstStyle/>
          <a:p>
            <a:endParaRPr lang="en-US" dirty="0"/>
          </a:p>
        </p:txBody>
      </p:sp>
      <p:sp>
        <p:nvSpPr>
          <p:cNvPr id="9" name="Rectangle 8"/>
          <p:cNvSpPr/>
          <p:nvPr/>
        </p:nvSpPr>
        <p:spPr>
          <a:xfrm>
            <a:off x="621663" y="3902929"/>
            <a:ext cx="3417837" cy="369332"/>
          </a:xfrm>
          <a:prstGeom prst="rect">
            <a:avLst/>
          </a:prstGeom>
          <a:solidFill>
            <a:srgbClr val="FFFF00">
              <a:alpha val="36000"/>
            </a:srgbClr>
          </a:solidFill>
        </p:spPr>
        <p:txBody>
          <a:bodyPr wrap="square">
            <a:spAutoFit/>
          </a:bodyPr>
          <a:lstStyle/>
          <a:p>
            <a:endParaRPr lang="en-US" dirty="0"/>
          </a:p>
        </p:txBody>
      </p:sp>
      <p:sp>
        <p:nvSpPr>
          <p:cNvPr id="7" name="Rectangle 6"/>
          <p:cNvSpPr/>
          <p:nvPr/>
        </p:nvSpPr>
        <p:spPr>
          <a:xfrm>
            <a:off x="621663" y="3307818"/>
            <a:ext cx="8128546" cy="1754327"/>
          </a:xfrm>
          <a:prstGeom prst="rect">
            <a:avLst/>
          </a:prstGeom>
        </p:spPr>
        <p:txBody>
          <a:bodyPr wrap="square">
            <a:spAutoFit/>
          </a:bodyPr>
          <a:lstStyle/>
          <a:p>
            <a:r>
              <a:rPr lang="en-US" dirty="0"/>
              <a:t>High Performance Storage System (HPSS) is a flexible, scalable, policy-based Hierarchical Storage Management product developed by IBM in collaboration with various DOE National Labs. It provides scalable hierarchical storage management (HSM), archive, and file system services using cluster, LAN and SAN technologies to aggregate the capacity and performance of many computers, disks, disk systems, tape drives and tape libraries.</a:t>
            </a:r>
          </a:p>
        </p:txBody>
      </p:sp>
      <p:sp>
        <p:nvSpPr>
          <p:cNvPr id="3" name="Rectangle 2"/>
          <p:cNvSpPr/>
          <p:nvPr/>
        </p:nvSpPr>
        <p:spPr>
          <a:xfrm>
            <a:off x="621664" y="5551467"/>
            <a:ext cx="6478332" cy="307777"/>
          </a:xfrm>
          <a:prstGeom prst="rect">
            <a:avLst/>
          </a:prstGeom>
        </p:spPr>
        <p:txBody>
          <a:bodyPr wrap="square">
            <a:spAutoFit/>
          </a:bodyPr>
          <a:lstStyle/>
          <a:p>
            <a:r>
              <a:rPr lang="en-US" sz="1400" dirty="0"/>
              <a:t>https://</a:t>
            </a:r>
            <a:r>
              <a:rPr lang="en-US" sz="1400" dirty="0" err="1"/>
              <a:t>en.wikipedia.org</a:t>
            </a:r>
            <a:r>
              <a:rPr lang="en-US" sz="1400" dirty="0"/>
              <a:t>/wiki/</a:t>
            </a:r>
            <a:r>
              <a:rPr lang="en-US" sz="1400" dirty="0" err="1"/>
              <a:t>High_Performance_Storage_System#Architecture</a:t>
            </a:r>
            <a:endParaRPr lang="en-US" sz="1400" dirty="0"/>
          </a:p>
        </p:txBody>
      </p:sp>
    </p:spTree>
    <p:extLst>
      <p:ext uri="{BB962C8B-B14F-4D97-AF65-F5344CB8AC3E}">
        <p14:creationId xmlns:p14="http://schemas.microsoft.com/office/powerpoint/2010/main" val="1775695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animBg="1"/>
      <p:bldP spid="9" grpId="0" animBg="1"/>
      <p:bldP spid="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5240" y="861055"/>
            <a:ext cx="5080000" cy="3810000"/>
          </a:xfrm>
          <a:prstGeom prst="rect">
            <a:avLst/>
          </a:prstGeom>
        </p:spPr>
      </p:pic>
    </p:spTree>
    <p:extLst>
      <p:ext uri="{BB962C8B-B14F-4D97-AF65-F5344CB8AC3E}">
        <p14:creationId xmlns:p14="http://schemas.microsoft.com/office/powerpoint/2010/main" val="284591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534" y="-145086"/>
            <a:ext cx="3042327" cy="1353635"/>
          </a:xfrm>
          <a:prstGeom prst="rect">
            <a:avLst/>
          </a:prstGeom>
        </p:spPr>
      </p:pic>
      <p:sp>
        <p:nvSpPr>
          <p:cNvPr id="12" name="Rectangle 11"/>
          <p:cNvSpPr/>
          <p:nvPr/>
        </p:nvSpPr>
        <p:spPr>
          <a:xfrm>
            <a:off x="3081867" y="93575"/>
            <a:ext cx="5994399" cy="954107"/>
          </a:xfrm>
          <a:prstGeom prst="rect">
            <a:avLst/>
          </a:prstGeom>
        </p:spPr>
        <p:txBody>
          <a:bodyPr wrap="square">
            <a:spAutoFit/>
          </a:bodyPr>
          <a:lstStyle/>
          <a:p>
            <a:r>
              <a:rPr lang="en-US" sz="2800" dirty="0" smtClean="0">
                <a:solidFill>
                  <a:srgbClr val="4472C4"/>
                </a:solidFill>
              </a:rPr>
              <a:t>We are the largest HPSS site in US, </a:t>
            </a:r>
          </a:p>
          <a:p>
            <a:r>
              <a:rPr lang="en-US" sz="2800" dirty="0" smtClean="0">
                <a:solidFill>
                  <a:srgbClr val="4472C4"/>
                </a:solidFill>
              </a:rPr>
              <a:t>3</a:t>
            </a:r>
            <a:r>
              <a:rPr lang="en-US" sz="2800" baseline="30000" dirty="0" smtClean="0">
                <a:solidFill>
                  <a:srgbClr val="4472C4"/>
                </a:solidFill>
              </a:rPr>
              <a:t>rd</a:t>
            </a:r>
            <a:r>
              <a:rPr lang="en-US" sz="2800" dirty="0" smtClean="0">
                <a:solidFill>
                  <a:srgbClr val="4472C4"/>
                </a:solidFill>
              </a:rPr>
              <a:t> in the world.</a:t>
            </a:r>
            <a:endParaRPr lang="en-US" sz="2800" dirty="0">
              <a:solidFill>
                <a:srgbClr val="4472C4"/>
              </a:solidFill>
            </a:endParaRPr>
          </a:p>
        </p:txBody>
      </p:sp>
      <p:pic>
        <p:nvPicPr>
          <p:cNvPr id="13" name="Picture 12"/>
          <p:cNvPicPr>
            <a:picLocks noChangeAspect="1"/>
          </p:cNvPicPr>
          <p:nvPr/>
        </p:nvPicPr>
        <p:blipFill>
          <a:blip r:embed="rId3"/>
          <a:stretch>
            <a:fillRect/>
          </a:stretch>
        </p:blipFill>
        <p:spPr>
          <a:xfrm>
            <a:off x="0" y="2927349"/>
            <a:ext cx="9144000" cy="2972163"/>
          </a:xfrm>
          <a:prstGeom prst="rect">
            <a:avLst/>
          </a:prstGeom>
        </p:spPr>
      </p:pic>
      <p:sp>
        <p:nvSpPr>
          <p:cNvPr id="11" name="Rectangle 10"/>
          <p:cNvSpPr/>
          <p:nvPr/>
        </p:nvSpPr>
        <p:spPr>
          <a:xfrm>
            <a:off x="1478420" y="1827744"/>
            <a:ext cx="4190663" cy="830997"/>
          </a:xfrm>
          <a:prstGeom prst="rect">
            <a:avLst/>
          </a:prstGeom>
        </p:spPr>
        <p:txBody>
          <a:bodyPr wrap="square">
            <a:spAutoFit/>
          </a:bodyPr>
          <a:lstStyle/>
          <a:p>
            <a:r>
              <a:rPr lang="en-US" sz="4800" dirty="0" smtClean="0">
                <a:gradFill flip="none" rotWithShape="1">
                  <a:gsLst>
                    <a:gs pos="0">
                      <a:srgbClr val="7B2152"/>
                    </a:gs>
                    <a:gs pos="100000">
                      <a:srgbClr val="FFFF00"/>
                    </a:gs>
                    <a:gs pos="7000">
                      <a:srgbClr val="FF0000"/>
                    </a:gs>
                    <a:gs pos="49000">
                      <a:srgbClr val="FFFF00"/>
                    </a:gs>
                  </a:gsLst>
                  <a:lin ang="0" scaled="1"/>
                  <a:tileRect/>
                </a:gradFill>
                <a:latin typeface="Arial Black"/>
                <a:cs typeface="Arial Black"/>
              </a:rPr>
              <a:t>HPSS</a:t>
            </a:r>
            <a:r>
              <a:rPr lang="en-US" sz="4800" dirty="0" smtClean="0">
                <a:gradFill flip="none" rotWithShape="1">
                  <a:gsLst>
                    <a:gs pos="0">
                      <a:srgbClr val="7B2152"/>
                    </a:gs>
                    <a:gs pos="100000">
                      <a:srgbClr val="FFFF00"/>
                    </a:gs>
                    <a:gs pos="7000">
                      <a:srgbClr val="FF0000"/>
                    </a:gs>
                  </a:gsLst>
                  <a:lin ang="0" scaled="1"/>
                  <a:tileRect/>
                </a:gradFill>
                <a:latin typeface="Arial Black"/>
                <a:cs typeface="Arial Black"/>
              </a:rPr>
              <a:t> </a:t>
            </a:r>
            <a:r>
              <a:rPr lang="en-US" sz="4800" dirty="0" smtClean="0">
                <a:latin typeface="Arial Black"/>
                <a:cs typeface="Arial Black"/>
              </a:rPr>
              <a:t>Users</a:t>
            </a:r>
            <a:r>
              <a:rPr lang="en-US" sz="4800" dirty="0" smtClean="0">
                <a:gradFill flip="none" rotWithShape="1">
                  <a:gsLst>
                    <a:gs pos="0">
                      <a:srgbClr val="7B2152"/>
                    </a:gs>
                    <a:gs pos="100000">
                      <a:srgbClr val="FFFF00"/>
                    </a:gs>
                    <a:gs pos="7000">
                      <a:srgbClr val="FF0000"/>
                    </a:gs>
                  </a:gsLst>
                  <a:lin ang="0" scaled="1"/>
                  <a:tileRect/>
                </a:gradFill>
                <a:latin typeface="Arial Black"/>
                <a:cs typeface="Arial Black"/>
              </a:rPr>
              <a:t> </a:t>
            </a:r>
            <a:endParaRPr lang="en-US" sz="4800" dirty="0">
              <a:gradFill flip="none" rotWithShape="1">
                <a:gsLst>
                  <a:gs pos="0">
                    <a:srgbClr val="7B2152"/>
                  </a:gs>
                  <a:gs pos="100000">
                    <a:srgbClr val="FFFF00"/>
                  </a:gs>
                  <a:gs pos="7000">
                    <a:srgbClr val="FF0000"/>
                  </a:gs>
                </a:gsLst>
                <a:lin ang="0" scaled="1"/>
                <a:tileRect/>
              </a:gradFill>
              <a:latin typeface="Arial Black"/>
              <a:cs typeface="Arial Black"/>
            </a:endParaRPr>
          </a:p>
        </p:txBody>
      </p:sp>
      <p:pic>
        <p:nvPicPr>
          <p:cNvPr id="6" name="Picture 5"/>
          <p:cNvPicPr>
            <a:picLocks noChangeAspect="1"/>
          </p:cNvPicPr>
          <p:nvPr/>
        </p:nvPicPr>
        <p:blipFill>
          <a:blip r:embed="rId4"/>
          <a:stretch>
            <a:fillRect/>
          </a:stretch>
        </p:blipFill>
        <p:spPr>
          <a:xfrm>
            <a:off x="229023" y="1154658"/>
            <a:ext cx="6372902" cy="2480471"/>
          </a:xfrm>
          <a:prstGeom prst="rect">
            <a:avLst/>
          </a:prstGeom>
          <a:ln>
            <a:solidFill>
              <a:schemeClr val="tx1">
                <a:lumMod val="50000"/>
                <a:lumOff val="50000"/>
              </a:schemeClr>
            </a:solidFill>
          </a:ln>
          <a:effectLst>
            <a:outerShdw blurRad="50800" dist="190500" dir="8340000" algn="tl" rotWithShape="0">
              <a:srgbClr val="000000">
                <a:alpha val="43000"/>
              </a:srgbClr>
            </a:outerShdw>
          </a:effectLst>
        </p:spPr>
      </p:pic>
      <p:sp>
        <p:nvSpPr>
          <p:cNvPr id="2" name="Frame 1"/>
          <p:cNvSpPr/>
          <p:nvPr/>
        </p:nvSpPr>
        <p:spPr>
          <a:xfrm>
            <a:off x="353945" y="2658741"/>
            <a:ext cx="6079518" cy="405847"/>
          </a:xfrm>
          <a:prstGeom prst="frame">
            <a:avLst/>
          </a:prstGeom>
          <a:gradFill>
            <a:gsLst>
              <a:gs pos="0">
                <a:srgbClr val="FF0000"/>
              </a:gs>
              <a:gs pos="100000">
                <a:srgbClr val="FEB822"/>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744485" y="1971191"/>
            <a:ext cx="1959525" cy="338554"/>
          </a:xfrm>
          <a:prstGeom prst="rect">
            <a:avLst/>
          </a:prstGeom>
        </p:spPr>
        <p:txBody>
          <a:bodyPr wrap="square">
            <a:spAutoFit/>
          </a:bodyPr>
          <a:lstStyle/>
          <a:p>
            <a:r>
              <a:rPr lang="en-US" sz="1600" dirty="0">
                <a:solidFill>
                  <a:srgbClr val="FF0000"/>
                </a:solidFill>
              </a:rPr>
              <a:t>United Kingdom</a:t>
            </a:r>
          </a:p>
        </p:txBody>
      </p:sp>
      <p:sp>
        <p:nvSpPr>
          <p:cNvPr id="8" name="Rectangle 7"/>
          <p:cNvSpPr/>
          <p:nvPr/>
        </p:nvSpPr>
        <p:spPr>
          <a:xfrm>
            <a:off x="2744486" y="2288687"/>
            <a:ext cx="1959524" cy="338554"/>
          </a:xfrm>
          <a:prstGeom prst="rect">
            <a:avLst/>
          </a:prstGeom>
        </p:spPr>
        <p:txBody>
          <a:bodyPr wrap="square">
            <a:spAutoFit/>
          </a:bodyPr>
          <a:lstStyle/>
          <a:p>
            <a:r>
              <a:rPr lang="en-US" sz="1600" dirty="0">
                <a:solidFill>
                  <a:srgbClr val="FF0000"/>
                </a:solidFill>
              </a:rPr>
              <a:t>United Kingdom</a:t>
            </a:r>
          </a:p>
        </p:txBody>
      </p:sp>
      <p:sp>
        <p:nvSpPr>
          <p:cNvPr id="9" name="Rectangle 8"/>
          <p:cNvSpPr/>
          <p:nvPr/>
        </p:nvSpPr>
        <p:spPr>
          <a:xfrm>
            <a:off x="2744486" y="2712269"/>
            <a:ext cx="1959524" cy="338554"/>
          </a:xfrm>
          <a:prstGeom prst="rect">
            <a:avLst/>
          </a:prstGeom>
        </p:spPr>
        <p:txBody>
          <a:bodyPr wrap="square">
            <a:spAutoFit/>
          </a:bodyPr>
          <a:lstStyle/>
          <a:p>
            <a:r>
              <a:rPr lang="en-US" sz="1600" dirty="0" smtClean="0">
                <a:solidFill>
                  <a:srgbClr val="FF0000"/>
                </a:solidFill>
              </a:rPr>
              <a:t>United States</a:t>
            </a:r>
            <a:endParaRPr lang="en-US" sz="1600" dirty="0">
              <a:solidFill>
                <a:srgbClr val="FF0000"/>
              </a:solidFill>
            </a:endParaRPr>
          </a:p>
        </p:txBody>
      </p:sp>
      <p:sp>
        <p:nvSpPr>
          <p:cNvPr id="10" name="Rectangle 9"/>
          <p:cNvSpPr/>
          <p:nvPr/>
        </p:nvSpPr>
        <p:spPr>
          <a:xfrm>
            <a:off x="2744486" y="3296575"/>
            <a:ext cx="1959524" cy="338554"/>
          </a:xfrm>
          <a:prstGeom prst="rect">
            <a:avLst/>
          </a:prstGeom>
        </p:spPr>
        <p:txBody>
          <a:bodyPr wrap="square">
            <a:spAutoFit/>
          </a:bodyPr>
          <a:lstStyle/>
          <a:p>
            <a:r>
              <a:rPr lang="en-US" sz="1600" dirty="0">
                <a:solidFill>
                  <a:srgbClr val="FF0000"/>
                </a:solidFill>
              </a:rPr>
              <a:t>United </a:t>
            </a:r>
            <a:r>
              <a:rPr lang="en-US" sz="1600" dirty="0" smtClean="0">
                <a:solidFill>
                  <a:srgbClr val="FF0000"/>
                </a:solidFill>
              </a:rPr>
              <a:t>States</a:t>
            </a:r>
            <a:endParaRPr lang="en-US" sz="1600" dirty="0">
              <a:solidFill>
                <a:srgbClr val="FF0000"/>
              </a:solidFill>
            </a:endParaRPr>
          </a:p>
        </p:txBody>
      </p:sp>
      <p:sp>
        <p:nvSpPr>
          <p:cNvPr id="5" name="Rectangle 4"/>
          <p:cNvSpPr/>
          <p:nvPr/>
        </p:nvSpPr>
        <p:spPr>
          <a:xfrm>
            <a:off x="229023" y="5847457"/>
            <a:ext cx="5960988" cy="369332"/>
          </a:xfrm>
          <a:prstGeom prst="rect">
            <a:avLst/>
          </a:prstGeom>
        </p:spPr>
        <p:txBody>
          <a:bodyPr wrap="square">
            <a:spAutoFit/>
          </a:bodyPr>
          <a:lstStyle/>
          <a:p>
            <a:r>
              <a:rPr lang="en-US" dirty="0"/>
              <a:t>http://</a:t>
            </a:r>
            <a:r>
              <a:rPr lang="en-US" dirty="0" err="1"/>
              <a:t>www.hpss-collaboration.org</a:t>
            </a:r>
            <a:r>
              <a:rPr lang="en-US" dirty="0"/>
              <a:t>/</a:t>
            </a:r>
            <a:r>
              <a:rPr lang="en-US" dirty="0" err="1"/>
              <a:t>customersT.shtml</a:t>
            </a:r>
            <a:endParaRPr lang="en-US" dirty="0"/>
          </a:p>
        </p:txBody>
      </p:sp>
    </p:spTree>
    <p:extLst>
      <p:ext uri="{BB962C8B-B14F-4D97-AF65-F5344CB8AC3E}">
        <p14:creationId xmlns:p14="http://schemas.microsoft.com/office/powerpoint/2010/main" val="1988679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20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par>
                          <p:cTn id="23" fill="hold">
                            <p:stCondLst>
                              <p:cond delay="200"/>
                            </p:stCondLst>
                            <p:childTnLst>
                              <p:par>
                                <p:cTn id="24" presetID="1" presetClass="entr" presetSubtype="0" fill="hold" nodeType="afterEffect">
                                  <p:stCondLst>
                                    <p:cond delay="200"/>
                                  </p:stCondLst>
                                  <p:childTnLst>
                                    <p:set>
                                      <p:cBhvr>
                                        <p:cTn id="25" dur="1" fill="hold">
                                          <p:stCondLst>
                                            <p:cond delay="0"/>
                                          </p:stCondLst>
                                        </p:cTn>
                                        <p:tgtEl>
                                          <p:spTgt spid="9">
                                            <p:txEl>
                                              <p:pRg st="0" end="0"/>
                                            </p:txEl>
                                          </p:spTgt>
                                        </p:tgtEl>
                                        <p:attrNameLst>
                                          <p:attrName>style.visibility</p:attrName>
                                        </p:attrNameLst>
                                      </p:cBhvr>
                                      <p:to>
                                        <p:strVal val="visible"/>
                                      </p:to>
                                    </p:set>
                                  </p:childTnLst>
                                </p:cTn>
                              </p:par>
                            </p:childTnLst>
                          </p:cTn>
                        </p:par>
                        <p:par>
                          <p:cTn id="26" fill="hold">
                            <p:stCondLst>
                              <p:cond delay="400"/>
                            </p:stCondLst>
                            <p:childTnLst>
                              <p:par>
                                <p:cTn id="27" presetID="1" presetClass="entr" presetSubtype="0" fill="hold" nodeType="afterEffect">
                                  <p:stCondLst>
                                    <p:cond delay="20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2" y="720455"/>
            <a:ext cx="9143998" cy="4373656"/>
          </a:xfrm>
          <a:prstGeom prst="rect">
            <a:avLst/>
          </a:prstGeom>
          <a:noFill/>
          <a:ln w="9525">
            <a:noFill/>
            <a:miter lim="800000"/>
            <a:headEnd/>
            <a:tailEnd/>
          </a:ln>
          <a:extLst/>
        </p:spPr>
        <p:txBody>
          <a:bodyPr lIns="90000" tIns="46800" rIns="90000" bIns="46800"/>
          <a:lstStyle>
            <a:lvl1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cs typeface="ＭＳ Ｐゴシック" charset="0"/>
              </a:defRPr>
            </a:lvl1pPr>
            <a:lvl2pPr marL="6858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9pPr>
          </a:lstStyle>
          <a:p>
            <a:pPr>
              <a:spcBef>
                <a:spcPts val="600"/>
              </a:spcBef>
              <a:buClr>
                <a:srgbClr val="042B7F"/>
              </a:buClr>
              <a:defRPr/>
            </a:pPr>
            <a:endParaRPr lang="en-US" sz="2400" dirty="0" smtClean="0">
              <a:solidFill>
                <a:schemeClr val="accent1">
                  <a:lumMod val="75000"/>
                </a:schemeClr>
              </a:solidFill>
            </a:endParaRPr>
          </a:p>
          <a:p>
            <a:pPr lvl="1">
              <a:spcBef>
                <a:spcPts val="600"/>
              </a:spcBef>
              <a:buClr>
                <a:srgbClr val="042B7F"/>
              </a:buClr>
              <a:defRPr/>
            </a:pPr>
            <a:r>
              <a:rPr lang="en-US" sz="2400" dirty="0" smtClean="0">
                <a:solidFill>
                  <a:schemeClr val="accent1">
                    <a:lumMod val="75000"/>
                  </a:schemeClr>
                </a:solidFill>
              </a:rPr>
              <a:t>Provides permanent data storage </a:t>
            </a:r>
            <a:r>
              <a:rPr lang="en-US" sz="2400" dirty="0">
                <a:solidFill>
                  <a:schemeClr val="accent1">
                    <a:lumMod val="75000"/>
                  </a:schemeClr>
                </a:solidFill>
              </a:rPr>
              <a:t>for all </a:t>
            </a:r>
            <a:r>
              <a:rPr lang="en-US" sz="2400" dirty="0" smtClean="0">
                <a:solidFill>
                  <a:schemeClr val="accent1">
                    <a:lumMod val="75000"/>
                  </a:schemeClr>
                </a:solidFill>
              </a:rPr>
              <a:t>RHIC experiment</a:t>
            </a:r>
          </a:p>
          <a:p>
            <a:pPr marL="1257300" lvl="2" indent="-342900">
              <a:spcBef>
                <a:spcPts val="600"/>
              </a:spcBef>
              <a:buClr>
                <a:srgbClr val="042B7F"/>
              </a:buClr>
              <a:buFont typeface="Arial"/>
              <a:buChar char="•"/>
              <a:defRPr/>
            </a:pPr>
            <a:r>
              <a:rPr lang="en-US" sz="2000" dirty="0" smtClean="0">
                <a:solidFill>
                  <a:schemeClr val="accent1">
                    <a:lumMod val="75000"/>
                  </a:schemeClr>
                </a:solidFill>
              </a:rPr>
              <a:t>STAR, PHENIX,PHOBOS and BRAHMS</a:t>
            </a:r>
          </a:p>
          <a:p>
            <a:pPr marL="1257300" lvl="2" indent="-342900">
              <a:spcBef>
                <a:spcPts val="600"/>
              </a:spcBef>
              <a:buClr>
                <a:srgbClr val="042B7F"/>
              </a:buClr>
              <a:buFont typeface="Arial"/>
              <a:buChar char="•"/>
              <a:defRPr/>
            </a:pPr>
            <a:r>
              <a:rPr lang="en-US" sz="2000" dirty="0" smtClean="0">
                <a:solidFill>
                  <a:schemeClr val="accent1">
                    <a:lumMod val="75000"/>
                  </a:schemeClr>
                </a:solidFill>
              </a:rPr>
              <a:t>RAW and DST</a:t>
            </a:r>
          </a:p>
          <a:p>
            <a:pPr marL="1257300" lvl="2" indent="-342900">
              <a:spcBef>
                <a:spcPts val="600"/>
              </a:spcBef>
              <a:buClr>
                <a:srgbClr val="042B7F"/>
              </a:buClr>
              <a:buFont typeface="Arial"/>
              <a:buChar char="•"/>
              <a:defRPr/>
            </a:pPr>
            <a:r>
              <a:rPr lang="en-US" sz="2000" dirty="0" smtClean="0">
                <a:solidFill>
                  <a:schemeClr val="accent1">
                    <a:lumMod val="75000"/>
                  </a:schemeClr>
                </a:solidFill>
              </a:rPr>
              <a:t>User Data (No Personal data, no PII allowed)</a:t>
            </a:r>
            <a:endParaRPr lang="en-US" sz="2000" dirty="0" smtClean="0">
              <a:solidFill>
                <a:srgbClr val="322F31"/>
              </a:solidFill>
            </a:endParaRPr>
          </a:p>
        </p:txBody>
      </p:sp>
      <p:sp>
        <p:nvSpPr>
          <p:cNvPr id="6" name="Title 1"/>
          <p:cNvSpPr txBox="1">
            <a:spLocks/>
          </p:cNvSpPr>
          <p:nvPr/>
        </p:nvSpPr>
        <p:spPr>
          <a:xfrm>
            <a:off x="2" y="0"/>
            <a:ext cx="3407831" cy="720455"/>
          </a:xfrm>
          <a:prstGeom prst="rect">
            <a:avLst/>
          </a:prstGeom>
          <a:solidFill>
            <a:schemeClr val="tx1">
              <a:alpha val="67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smtClean="0">
                <a:solidFill>
                  <a:schemeClr val="bg1"/>
                </a:solidFill>
              </a:rPr>
              <a:t>Archival </a:t>
            </a:r>
            <a:r>
              <a:rPr lang="en-US" dirty="0">
                <a:solidFill>
                  <a:schemeClr val="bg1"/>
                </a:solidFill>
              </a:rPr>
              <a:t>Storage </a:t>
            </a:r>
          </a:p>
        </p:txBody>
      </p:sp>
      <p:pic>
        <p:nvPicPr>
          <p:cNvPr id="13" name="Picture 12"/>
          <p:cNvPicPr>
            <a:picLocks noChangeAspect="1"/>
          </p:cNvPicPr>
          <p:nvPr/>
        </p:nvPicPr>
        <p:blipFill>
          <a:blip r:embed="rId2"/>
          <a:stretch>
            <a:fillRect/>
          </a:stretch>
        </p:blipFill>
        <p:spPr>
          <a:xfrm>
            <a:off x="3564907" y="-149709"/>
            <a:ext cx="5503792" cy="1136421"/>
          </a:xfrm>
          <a:prstGeom prst="rect">
            <a:avLst/>
          </a:prstGeom>
        </p:spPr>
      </p:pic>
      <p:sp>
        <p:nvSpPr>
          <p:cNvPr id="14" name="Text Box 2"/>
          <p:cNvSpPr txBox="1">
            <a:spLocks noChangeArrowheads="1"/>
          </p:cNvSpPr>
          <p:nvPr/>
        </p:nvSpPr>
        <p:spPr bwMode="auto">
          <a:xfrm>
            <a:off x="2" y="3806770"/>
            <a:ext cx="8570548" cy="810236"/>
          </a:xfrm>
          <a:prstGeom prst="rect">
            <a:avLst/>
          </a:prstGeom>
          <a:noFill/>
          <a:ln w="9525">
            <a:noFill/>
            <a:miter lim="800000"/>
            <a:headEnd/>
            <a:tailEnd/>
          </a:ln>
          <a:extLst/>
        </p:spPr>
        <p:txBody>
          <a:bodyPr lIns="90000" tIns="46800" rIns="90000" bIns="46800"/>
          <a:lstStyle>
            <a:lvl1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cs typeface="ＭＳ Ｐゴシック" charset="0"/>
              </a:defRPr>
            </a:lvl1pPr>
            <a:lvl2pPr marL="6858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9pPr>
          </a:lstStyle>
          <a:p>
            <a:pPr lvl="1">
              <a:spcBef>
                <a:spcPts val="600"/>
              </a:spcBef>
              <a:buClr>
                <a:srgbClr val="042B7F"/>
              </a:buClr>
              <a:defRPr/>
            </a:pPr>
            <a:r>
              <a:rPr lang="en-US" sz="2400" dirty="0" smtClean="0">
                <a:solidFill>
                  <a:srgbClr val="2F5597"/>
                </a:solidFill>
              </a:rPr>
              <a:t>Serves as LHC ATLAS Tier-1 for the US </a:t>
            </a:r>
          </a:p>
          <a:p>
            <a:pPr marL="1257300" lvl="2" indent="-342900">
              <a:spcBef>
                <a:spcPts val="600"/>
              </a:spcBef>
              <a:buClr>
                <a:srgbClr val="042B7F"/>
              </a:buClr>
              <a:buFont typeface="Arial"/>
              <a:buChar char="•"/>
              <a:defRPr/>
            </a:pPr>
            <a:r>
              <a:rPr lang="en-US" sz="2000" dirty="0">
                <a:solidFill>
                  <a:srgbClr val="2F5597"/>
                </a:solidFill>
              </a:rPr>
              <a:t>Secondary data storage for fraction of data (~23%)</a:t>
            </a:r>
            <a:r>
              <a:rPr lang="en-US" sz="2000" dirty="0" smtClean="0">
                <a:solidFill>
                  <a:srgbClr val="2F5597"/>
                </a:solidFill>
              </a:rPr>
              <a:t>.</a:t>
            </a:r>
          </a:p>
        </p:txBody>
      </p:sp>
      <p:sp>
        <p:nvSpPr>
          <p:cNvPr id="15" name="Text Box 2"/>
          <p:cNvSpPr txBox="1">
            <a:spLocks noChangeArrowheads="1"/>
          </p:cNvSpPr>
          <p:nvPr/>
        </p:nvSpPr>
        <p:spPr bwMode="auto">
          <a:xfrm>
            <a:off x="9610" y="4846313"/>
            <a:ext cx="8551331" cy="552119"/>
          </a:xfrm>
          <a:prstGeom prst="rect">
            <a:avLst/>
          </a:prstGeom>
          <a:noFill/>
          <a:ln w="9525">
            <a:noFill/>
            <a:miter lim="800000"/>
            <a:headEnd/>
            <a:tailEnd/>
          </a:ln>
          <a:extLst/>
        </p:spPr>
        <p:txBody>
          <a:bodyPr lIns="90000" tIns="46800" rIns="90000" bIns="46800"/>
          <a:lstStyle>
            <a:lvl1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cs typeface="ＭＳ Ｐゴシック" charset="0"/>
              </a:defRPr>
            </a:lvl1pPr>
            <a:lvl2pPr marL="6858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9pPr>
          </a:lstStyle>
          <a:p>
            <a:pPr lvl="1">
              <a:spcBef>
                <a:spcPts val="500"/>
              </a:spcBef>
              <a:buClr>
                <a:srgbClr val="042B7F"/>
              </a:buClr>
              <a:defRPr/>
            </a:pPr>
            <a:r>
              <a:rPr lang="en-US" sz="2400" dirty="0" smtClean="0">
                <a:solidFill>
                  <a:srgbClr val="2F5597"/>
                </a:solidFill>
              </a:rPr>
              <a:t>Serves </a:t>
            </a:r>
            <a:r>
              <a:rPr lang="en-US" sz="2400" dirty="0">
                <a:solidFill>
                  <a:srgbClr val="2F5597"/>
                </a:solidFill>
              </a:rPr>
              <a:t>as </a:t>
            </a:r>
            <a:r>
              <a:rPr lang="en-US" sz="2400" dirty="0" smtClean="0">
                <a:solidFill>
                  <a:srgbClr val="2F5597"/>
                </a:solidFill>
              </a:rPr>
              <a:t>Belle-2 </a:t>
            </a:r>
            <a:r>
              <a:rPr lang="en-US" sz="2400" dirty="0">
                <a:solidFill>
                  <a:srgbClr val="2F5597"/>
                </a:solidFill>
              </a:rPr>
              <a:t>Tier-</a:t>
            </a:r>
            <a:r>
              <a:rPr lang="en-US" sz="2400" dirty="0" smtClean="0">
                <a:solidFill>
                  <a:srgbClr val="2F5597"/>
                </a:solidFill>
              </a:rPr>
              <a:t>1 (New) </a:t>
            </a:r>
            <a:endParaRPr lang="en-US" sz="2400" dirty="0" smtClean="0">
              <a:solidFill>
                <a:srgbClr val="322F31"/>
              </a:solidFill>
            </a:endParaRPr>
          </a:p>
        </p:txBody>
      </p:sp>
      <p:sp>
        <p:nvSpPr>
          <p:cNvPr id="16" name="Text Box 2"/>
          <p:cNvSpPr txBox="1">
            <a:spLocks noChangeArrowheads="1"/>
          </p:cNvSpPr>
          <p:nvPr/>
        </p:nvSpPr>
        <p:spPr bwMode="auto">
          <a:xfrm>
            <a:off x="19219" y="3017045"/>
            <a:ext cx="8551331" cy="552119"/>
          </a:xfrm>
          <a:prstGeom prst="rect">
            <a:avLst/>
          </a:prstGeom>
          <a:noFill/>
          <a:ln w="9525">
            <a:noFill/>
            <a:miter lim="800000"/>
            <a:headEnd/>
            <a:tailEnd/>
          </a:ln>
          <a:extLst/>
        </p:spPr>
        <p:txBody>
          <a:bodyPr lIns="90000" tIns="46800" rIns="90000" bIns="46800"/>
          <a:lstStyle>
            <a:lvl1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cs typeface="ＭＳ Ｐゴシック" charset="0"/>
              </a:defRPr>
            </a:lvl1pPr>
            <a:lvl2pPr marL="6858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bg1"/>
                </a:solidFill>
                <a:latin typeface="Arial" charset="0"/>
                <a:ea typeface="ＭＳ Ｐゴシック" charset="0"/>
              </a:defRPr>
            </a:lvl9pPr>
          </a:lstStyle>
          <a:p>
            <a:pPr lvl="1">
              <a:spcBef>
                <a:spcPts val="500"/>
              </a:spcBef>
              <a:buClr>
                <a:srgbClr val="042B7F"/>
              </a:buClr>
              <a:defRPr/>
            </a:pPr>
            <a:r>
              <a:rPr lang="en-US" sz="2400" dirty="0" smtClean="0">
                <a:solidFill>
                  <a:srgbClr val="2F5597"/>
                </a:solidFill>
              </a:rPr>
              <a:t>Archival storage for </a:t>
            </a:r>
            <a:r>
              <a:rPr lang="en-US" sz="2400" dirty="0">
                <a:solidFill>
                  <a:srgbClr val="2F5597"/>
                </a:solidFill>
              </a:rPr>
              <a:t>C-AD Operational Logger Data</a:t>
            </a:r>
            <a:endParaRPr lang="en-US" sz="2400" dirty="0" smtClean="0">
              <a:solidFill>
                <a:srgbClr val="322F31"/>
              </a:solidFill>
            </a:endParaRPr>
          </a:p>
        </p:txBody>
      </p:sp>
    </p:spTree>
    <p:extLst>
      <p:ext uri="{BB962C8B-B14F-4D97-AF65-F5344CB8AC3E}">
        <p14:creationId xmlns:p14="http://schemas.microsoft.com/office/powerpoint/2010/main" val="696339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8" name="TextBox 7"/>
          <p:cNvSpPr txBox="1"/>
          <p:nvPr/>
        </p:nvSpPr>
        <p:spPr>
          <a:xfrm>
            <a:off x="4748" y="0"/>
            <a:ext cx="9139252" cy="6401752"/>
          </a:xfrm>
          <a:prstGeom prst="rect">
            <a:avLst/>
          </a:prstGeom>
          <a:gradFill flip="none" rotWithShape="1">
            <a:gsLst>
              <a:gs pos="40000">
                <a:schemeClr val="tx1">
                  <a:alpha val="57000"/>
                </a:schemeClr>
              </a:gs>
              <a:gs pos="100000">
                <a:srgbClr val="5CBDFF">
                  <a:alpha val="57000"/>
                </a:srgbClr>
              </a:gs>
            </a:gsLst>
            <a:lin ang="0" scaled="1"/>
            <a:tileRect/>
          </a:gradFill>
        </p:spPr>
        <p:txBody>
          <a:bodyPr wrap="square">
            <a:spAutoFit/>
          </a:bodyPr>
          <a:lstStyle/>
          <a:p>
            <a:pPr>
              <a:defRPr/>
            </a:pPr>
            <a:r>
              <a:rPr lang="en-US" sz="4000" b="1" dirty="0" smtClean="0">
                <a:solidFill>
                  <a:schemeClr val="bg1"/>
                </a:solidFill>
              </a:rPr>
              <a:t> </a:t>
            </a:r>
          </a:p>
          <a:p>
            <a:pPr>
              <a:defRPr/>
            </a:pPr>
            <a:endParaRPr lang="en-US" sz="4000" b="1" dirty="0" smtClean="0">
              <a:solidFill>
                <a:schemeClr val="bg1"/>
              </a:solidFill>
            </a:endParaRPr>
          </a:p>
          <a:p>
            <a:pPr lvl="1">
              <a:defRPr/>
            </a:pPr>
            <a:r>
              <a:rPr lang="en-US" sz="4000" b="1" dirty="0">
                <a:solidFill>
                  <a:schemeClr val="bg1"/>
                </a:solidFill>
              </a:rPr>
              <a:t> </a:t>
            </a:r>
            <a:r>
              <a:rPr lang="en-US" sz="3600" b="1" dirty="0" smtClean="0">
                <a:gradFill flip="none" rotWithShape="1">
                  <a:gsLst>
                    <a:gs pos="0">
                      <a:srgbClr val="DB9F20"/>
                    </a:gs>
                    <a:gs pos="100000">
                      <a:schemeClr val="bg1"/>
                    </a:gs>
                  </a:gsLst>
                  <a:lin ang="0" scaled="1"/>
                  <a:tileRect/>
                </a:gradFill>
              </a:rPr>
              <a:t>Scientific </a:t>
            </a:r>
            <a:r>
              <a:rPr lang="en-US" sz="3600" b="1" dirty="0">
                <a:gradFill flip="none" rotWithShape="1">
                  <a:gsLst>
                    <a:gs pos="0">
                      <a:srgbClr val="DB9F20"/>
                    </a:gs>
                    <a:gs pos="100000">
                      <a:schemeClr val="bg1"/>
                    </a:gs>
                  </a:gsLst>
                  <a:lin ang="0" scaled="1"/>
                  <a:tileRect/>
                </a:gradFill>
              </a:rPr>
              <a:t>Data</a:t>
            </a:r>
          </a:p>
          <a:p>
            <a:pPr lvl="1">
              <a:defRPr/>
            </a:pPr>
            <a:endParaRPr lang="en-US" sz="1200" b="1" dirty="0" smtClean="0">
              <a:gradFill flip="none" rotWithShape="1">
                <a:gsLst>
                  <a:gs pos="0">
                    <a:srgbClr val="DB9F20"/>
                  </a:gs>
                  <a:gs pos="100000">
                    <a:schemeClr val="bg1"/>
                  </a:gs>
                </a:gsLst>
                <a:lin ang="0" scaled="1"/>
                <a:tileRect/>
              </a:gradFill>
              <a:cs typeface="+mn-cs"/>
            </a:endParaRPr>
          </a:p>
          <a:p>
            <a:pPr lvl="2">
              <a:defRPr/>
            </a:pPr>
            <a:endParaRPr lang="en-US" sz="1400" dirty="0" smtClean="0">
              <a:gradFill flip="none" rotWithShape="1">
                <a:gsLst>
                  <a:gs pos="0">
                    <a:srgbClr val="DB9F20"/>
                  </a:gs>
                  <a:gs pos="100000">
                    <a:schemeClr val="bg1"/>
                  </a:gs>
                </a:gsLst>
                <a:lin ang="0" scaled="1"/>
                <a:tileRect/>
              </a:gradFill>
              <a:cs typeface="+mn-cs"/>
            </a:endParaRPr>
          </a:p>
          <a:p>
            <a:pPr lvl="2">
              <a:defRPr/>
            </a:pPr>
            <a:r>
              <a:rPr lang="en-US" sz="2400" dirty="0" smtClean="0">
                <a:gradFill flip="none" rotWithShape="1">
                  <a:gsLst>
                    <a:gs pos="0">
                      <a:srgbClr val="DB9F20"/>
                    </a:gs>
                    <a:gs pos="100000">
                      <a:schemeClr val="bg1"/>
                    </a:gs>
                  </a:gsLst>
                  <a:lin ang="0" scaled="1"/>
                  <a:tileRect/>
                </a:gradFill>
              </a:rPr>
              <a:t>Exponential Growth</a:t>
            </a:r>
            <a:endParaRPr lang="en-US" sz="3200" dirty="0" smtClean="0">
              <a:gradFill flip="none" rotWithShape="1">
                <a:gsLst>
                  <a:gs pos="0">
                    <a:srgbClr val="DB9F20"/>
                  </a:gs>
                  <a:gs pos="100000">
                    <a:schemeClr val="bg1"/>
                  </a:gs>
                </a:gsLst>
                <a:lin ang="0" scaled="1"/>
                <a:tileRect/>
              </a:gradFill>
              <a:cs typeface="+mn-cs"/>
            </a:endParaRPr>
          </a:p>
          <a:p>
            <a:pPr lvl="2">
              <a:defRPr/>
            </a:pPr>
            <a:endParaRPr lang="en-US" sz="2400" dirty="0" smtClean="0">
              <a:gradFill flip="none" rotWithShape="1">
                <a:gsLst>
                  <a:gs pos="0">
                    <a:srgbClr val="DB9F20"/>
                  </a:gs>
                  <a:gs pos="100000">
                    <a:schemeClr val="bg1"/>
                  </a:gs>
                </a:gsLst>
                <a:lin ang="0" scaled="1"/>
                <a:tileRect/>
              </a:gradFill>
              <a:cs typeface="+mn-cs"/>
            </a:endParaRPr>
          </a:p>
          <a:p>
            <a:pPr lvl="2">
              <a:defRPr/>
            </a:pPr>
            <a:r>
              <a:rPr lang="en-US" sz="2400" dirty="0" smtClean="0">
                <a:gradFill flip="none" rotWithShape="1">
                  <a:gsLst>
                    <a:gs pos="0">
                      <a:srgbClr val="DB9F20"/>
                    </a:gs>
                    <a:gs pos="100000">
                      <a:schemeClr val="bg1"/>
                    </a:gs>
                  </a:gsLst>
                  <a:lin ang="0" scaled="1"/>
                  <a:tileRect/>
                </a:gradFill>
                <a:cs typeface="+mn-cs"/>
              </a:rPr>
              <a:t>Preserve for decades</a:t>
            </a:r>
            <a:endParaRPr lang="en-US" sz="2400" dirty="0">
              <a:gradFill flip="none" rotWithShape="1">
                <a:gsLst>
                  <a:gs pos="0">
                    <a:srgbClr val="DB9F20"/>
                  </a:gs>
                  <a:gs pos="100000">
                    <a:schemeClr val="bg1"/>
                  </a:gs>
                </a:gsLst>
                <a:lin ang="0" scaled="1"/>
                <a:tileRect/>
              </a:gradFill>
              <a:cs typeface="+mn-cs"/>
            </a:endParaRPr>
          </a:p>
          <a:p>
            <a:pPr lvl="2">
              <a:defRPr/>
            </a:pPr>
            <a:endParaRPr lang="en-US" sz="2400" dirty="0" smtClean="0">
              <a:gradFill flip="none" rotWithShape="1">
                <a:gsLst>
                  <a:gs pos="0">
                    <a:srgbClr val="DB9F20"/>
                  </a:gs>
                  <a:gs pos="100000">
                    <a:schemeClr val="bg1"/>
                  </a:gs>
                </a:gsLst>
                <a:lin ang="0" scaled="1"/>
                <a:tileRect/>
              </a:gradFill>
              <a:cs typeface="+mn-cs"/>
            </a:endParaRPr>
          </a:p>
          <a:p>
            <a:pPr lvl="2">
              <a:defRPr/>
            </a:pPr>
            <a:r>
              <a:rPr lang="en-US" sz="2400" dirty="0" smtClean="0">
                <a:gradFill flip="none" rotWithShape="1">
                  <a:gsLst>
                    <a:gs pos="0">
                      <a:srgbClr val="DB9F20"/>
                    </a:gs>
                    <a:gs pos="100000">
                      <a:schemeClr val="bg1"/>
                    </a:gs>
                  </a:gsLst>
                  <a:lin ang="0" scaled="1"/>
                  <a:tileRect/>
                </a:gradFill>
                <a:cs typeface="+mn-cs"/>
              </a:rPr>
              <a:t>Non-</a:t>
            </a:r>
            <a:r>
              <a:rPr lang="en-US" spc="-100" dirty="0" smtClean="0">
                <a:gradFill flip="none" rotWithShape="1">
                  <a:gsLst>
                    <a:gs pos="0">
                      <a:srgbClr val="DB9F20"/>
                    </a:gs>
                    <a:gs pos="100000">
                      <a:schemeClr val="bg1"/>
                    </a:gs>
                  </a:gsLst>
                  <a:lin ang="0" scaled="1"/>
                  <a:tileRect/>
                </a:gradFill>
                <a:latin typeface="Arial Narrow"/>
                <a:cs typeface="Arial Narrow"/>
              </a:rPr>
              <a:t>compressible</a:t>
            </a:r>
          </a:p>
          <a:p>
            <a:pPr lvl="2">
              <a:defRPr/>
            </a:pPr>
            <a:endParaRPr lang="en-US" spc="-100" dirty="0">
              <a:gradFill flip="none" rotWithShape="1">
                <a:gsLst>
                  <a:gs pos="0">
                    <a:srgbClr val="DB9F20"/>
                  </a:gs>
                  <a:gs pos="100000">
                    <a:schemeClr val="bg1"/>
                  </a:gs>
                </a:gsLst>
                <a:lin ang="0" scaled="1"/>
                <a:tileRect/>
              </a:gradFill>
              <a:latin typeface="Arial Narrow"/>
              <a:cs typeface="Arial Narrow"/>
            </a:endParaRPr>
          </a:p>
          <a:p>
            <a:pPr lvl="2">
              <a:defRPr/>
            </a:pPr>
            <a:endParaRPr lang="en-US" spc="-100" dirty="0" smtClean="0">
              <a:gradFill flip="none" rotWithShape="1">
                <a:gsLst>
                  <a:gs pos="0">
                    <a:srgbClr val="DB9F20"/>
                  </a:gs>
                  <a:gs pos="100000">
                    <a:schemeClr val="bg1"/>
                  </a:gs>
                </a:gsLst>
                <a:lin ang="0" scaled="1"/>
                <a:tileRect/>
              </a:gradFill>
              <a:latin typeface="Arial Narrow"/>
              <a:cs typeface="Arial Narrow"/>
            </a:endParaRPr>
          </a:p>
          <a:p>
            <a:pPr marL="457200" indent="-457200">
              <a:buFont typeface="Arial"/>
              <a:buChar char="•"/>
              <a:defRPr/>
            </a:pPr>
            <a:endParaRPr lang="en-US" sz="3200" dirty="0">
              <a:solidFill>
                <a:schemeClr val="bg1"/>
              </a:solidFill>
              <a:latin typeface="Arial Narrow"/>
              <a:cs typeface="Arial Narrow"/>
            </a:endParaRPr>
          </a:p>
          <a:p>
            <a:pPr marL="457200" indent="-457200">
              <a:buFont typeface="Arial"/>
              <a:buChar char="•"/>
              <a:defRPr/>
            </a:pPr>
            <a:endParaRPr lang="en-US" sz="3200" dirty="0" smtClean="0">
              <a:solidFill>
                <a:schemeClr val="bg1"/>
              </a:solidFill>
              <a:latin typeface="Arial Narrow"/>
              <a:cs typeface="Arial Narrow"/>
            </a:endParaRPr>
          </a:p>
          <a:p>
            <a:pPr marL="457200" indent="-457200">
              <a:buFont typeface="Arial"/>
              <a:buChar char="•"/>
              <a:defRPr/>
            </a:pPr>
            <a:endParaRPr lang="en-US" sz="3200" dirty="0" smtClean="0">
              <a:solidFill>
                <a:schemeClr val="bg1"/>
              </a:solidFill>
              <a:latin typeface="Arial Narrow"/>
              <a:cs typeface="Arial Narrow"/>
            </a:endParaRPr>
          </a:p>
        </p:txBody>
      </p:sp>
      <p:sp>
        <p:nvSpPr>
          <p:cNvPr id="2" name="TextBox 1"/>
          <p:cNvSpPr txBox="1"/>
          <p:nvPr/>
        </p:nvSpPr>
        <p:spPr>
          <a:xfrm>
            <a:off x="4513856" y="3025530"/>
            <a:ext cx="4068945" cy="1754327"/>
          </a:xfrm>
          <a:prstGeom prst="rect">
            <a:avLst/>
          </a:prstGeom>
          <a:gradFill flip="none" rotWithShape="1">
            <a:gsLst>
              <a:gs pos="0">
                <a:schemeClr val="tx1">
                  <a:alpha val="62000"/>
                </a:schemeClr>
              </a:gs>
              <a:gs pos="100000">
                <a:schemeClr val="tx1">
                  <a:lumMod val="50000"/>
                  <a:lumOff val="50000"/>
                  <a:alpha val="62000"/>
                </a:schemeClr>
              </a:gs>
            </a:gsLst>
            <a:lin ang="0" scaled="1"/>
            <a:tileRect/>
          </a:gradFill>
          <a:ln>
            <a:noFill/>
          </a:ln>
          <a:effectLst/>
          <a:scene3d>
            <a:camera prst="orthographicFront"/>
            <a:lightRig rig="threePt" dir="t"/>
          </a:scene3d>
          <a:sp3d>
            <a:bevelB w="114300" prst="hardEdge"/>
          </a:sp3d>
        </p:spPr>
        <p:txBody>
          <a:bodyPr wrap="square" rtlCol="0">
            <a:spAutoFit/>
          </a:bodyPr>
          <a:lstStyle/>
          <a:p>
            <a:endParaRPr lang="en-US" sz="1000" dirty="0" smtClean="0">
              <a:gradFill flip="none" rotWithShape="1">
                <a:gsLst>
                  <a:gs pos="0">
                    <a:srgbClr val="FEB822"/>
                  </a:gs>
                  <a:gs pos="100000">
                    <a:schemeClr val="accent4">
                      <a:lumMod val="40000"/>
                      <a:lumOff val="60000"/>
                    </a:schemeClr>
                  </a:gs>
                </a:gsLst>
                <a:lin ang="0" scaled="1"/>
                <a:tileRect/>
              </a:gradFill>
            </a:endParaRPr>
          </a:p>
          <a:p>
            <a:r>
              <a:rPr lang="en-US" sz="2000" b="1" dirty="0" smtClean="0">
                <a:gradFill flip="none" rotWithShape="1">
                  <a:gsLst>
                    <a:gs pos="0">
                      <a:srgbClr val="FEB822"/>
                    </a:gs>
                    <a:gs pos="100000">
                      <a:schemeClr val="accent4">
                        <a:lumMod val="40000"/>
                        <a:lumOff val="60000"/>
                      </a:schemeClr>
                    </a:gs>
                  </a:gsLst>
                  <a:lin ang="0" scaled="1"/>
                  <a:tileRect/>
                </a:gradFill>
              </a:rPr>
              <a:t>  Retention Policy</a:t>
            </a:r>
          </a:p>
          <a:p>
            <a:endParaRPr lang="en-US" sz="800" b="1" dirty="0" smtClean="0">
              <a:gradFill flip="none" rotWithShape="1">
                <a:gsLst>
                  <a:gs pos="0">
                    <a:srgbClr val="FEB822"/>
                  </a:gs>
                  <a:gs pos="100000">
                    <a:schemeClr val="accent4">
                      <a:lumMod val="40000"/>
                      <a:lumOff val="60000"/>
                    </a:schemeClr>
                  </a:gs>
                </a:gsLst>
                <a:lin ang="0" scaled="1"/>
                <a:tileRect/>
              </a:gradFill>
            </a:endParaRPr>
          </a:p>
          <a:p>
            <a:r>
              <a:rPr lang="en-US" sz="2000" dirty="0" smtClean="0">
                <a:gradFill flip="none" rotWithShape="1">
                  <a:gsLst>
                    <a:gs pos="0">
                      <a:srgbClr val="FEB822"/>
                    </a:gs>
                    <a:gs pos="100000">
                      <a:schemeClr val="accent4">
                        <a:lumMod val="40000"/>
                        <a:lumOff val="60000"/>
                      </a:schemeClr>
                    </a:gs>
                  </a:gsLst>
                  <a:lin ang="0" scaled="1"/>
                  <a:tileRect/>
                </a:gradFill>
              </a:rPr>
              <a:t>  Current </a:t>
            </a:r>
            <a:r>
              <a:rPr lang="en-US" sz="2000" dirty="0">
                <a:gradFill flip="none" rotWithShape="1">
                  <a:gsLst>
                    <a:gs pos="0">
                      <a:srgbClr val="FEB822"/>
                    </a:gs>
                    <a:gs pos="100000">
                      <a:schemeClr val="accent4">
                        <a:lumMod val="40000"/>
                        <a:lumOff val="60000"/>
                      </a:schemeClr>
                    </a:gs>
                  </a:gsLst>
                  <a:lin ang="0" scaled="1"/>
                  <a:tileRect/>
                </a:gradFill>
              </a:rPr>
              <a:t>practice is to retain the </a:t>
            </a:r>
          </a:p>
          <a:p>
            <a:r>
              <a:rPr lang="en-US" sz="2000" dirty="0" smtClean="0">
                <a:gradFill flip="none" rotWithShape="1">
                  <a:gsLst>
                    <a:gs pos="0">
                      <a:srgbClr val="FEB822"/>
                    </a:gs>
                    <a:gs pos="100000">
                      <a:schemeClr val="accent4">
                        <a:lumMod val="40000"/>
                        <a:lumOff val="60000"/>
                      </a:schemeClr>
                    </a:gs>
                  </a:gsLst>
                  <a:lin ang="0" scaled="1"/>
                  <a:tileRect/>
                </a:gradFill>
              </a:rPr>
              <a:t>  data</a:t>
            </a:r>
            <a:r>
              <a:rPr lang="en-US" sz="2000" dirty="0">
                <a:gradFill flip="none" rotWithShape="1">
                  <a:gsLst>
                    <a:gs pos="0">
                      <a:srgbClr val="FEB822"/>
                    </a:gs>
                    <a:gs pos="100000">
                      <a:schemeClr val="accent4">
                        <a:lumMod val="40000"/>
                        <a:lumOff val="60000"/>
                      </a:schemeClr>
                    </a:gs>
                  </a:gsLst>
                  <a:lin ang="0" scaled="1"/>
                  <a:tileRect/>
                </a:gradFill>
              </a:rPr>
              <a:t>, and the ability to retrieve </a:t>
            </a:r>
          </a:p>
          <a:p>
            <a:r>
              <a:rPr lang="en-US" sz="2000" dirty="0" smtClean="0">
                <a:gradFill flip="none" rotWithShape="1">
                  <a:gsLst>
                    <a:gs pos="0">
                      <a:srgbClr val="FEB822"/>
                    </a:gs>
                    <a:gs pos="100000">
                      <a:schemeClr val="accent4">
                        <a:lumMod val="40000"/>
                        <a:lumOff val="60000"/>
                      </a:schemeClr>
                    </a:gs>
                  </a:gsLst>
                  <a:lin ang="0" scaled="1"/>
                  <a:tileRect/>
                </a:gradFill>
              </a:rPr>
              <a:t>  them </a:t>
            </a:r>
            <a:r>
              <a:rPr lang="en-US" sz="2000" dirty="0">
                <a:gradFill flip="none" rotWithShape="1">
                  <a:gsLst>
                    <a:gs pos="0">
                      <a:srgbClr val="FEB822"/>
                    </a:gs>
                    <a:gs pos="100000">
                      <a:schemeClr val="accent4">
                        <a:lumMod val="40000"/>
                        <a:lumOff val="60000"/>
                      </a:schemeClr>
                    </a:gs>
                  </a:gsLst>
                  <a:lin ang="0" scaled="1"/>
                  <a:tileRect/>
                </a:gradFill>
              </a:rPr>
              <a:t>indefinitely</a:t>
            </a:r>
            <a:r>
              <a:rPr lang="en-US" sz="2000" dirty="0" smtClean="0">
                <a:gradFill flip="none" rotWithShape="1">
                  <a:gsLst>
                    <a:gs pos="0">
                      <a:srgbClr val="FEB822"/>
                    </a:gs>
                    <a:gs pos="100000">
                      <a:schemeClr val="accent4">
                        <a:lumMod val="40000"/>
                        <a:lumOff val="60000"/>
                      </a:schemeClr>
                    </a:gs>
                  </a:gsLst>
                  <a:lin ang="0" scaled="1"/>
                  <a:tileRect/>
                </a:gradFill>
              </a:rPr>
              <a:t>.</a:t>
            </a:r>
          </a:p>
          <a:p>
            <a:endParaRPr lang="en-US" sz="1000" dirty="0">
              <a:gradFill flip="none" rotWithShape="1">
                <a:gsLst>
                  <a:gs pos="0">
                    <a:srgbClr val="FEB822"/>
                  </a:gs>
                  <a:gs pos="100000">
                    <a:schemeClr val="accent4">
                      <a:lumMod val="40000"/>
                      <a:lumOff val="60000"/>
                    </a:schemeClr>
                  </a:gs>
                </a:gsLst>
                <a:lin ang="0" scaled="1"/>
                <a:tileRect/>
              </a:gradFill>
            </a:endParaRPr>
          </a:p>
        </p:txBody>
      </p:sp>
    </p:spTree>
    <p:extLst>
      <p:ext uri="{BB962C8B-B14F-4D97-AF65-F5344CB8AC3E}">
        <p14:creationId xmlns:p14="http://schemas.microsoft.com/office/powerpoint/2010/main" val="2185230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6333" y="710074"/>
            <a:ext cx="8382000" cy="5495993"/>
          </a:xfrm>
          <a:prstGeom prst="rect">
            <a:avLst/>
          </a:prstGeom>
        </p:spPr>
      </p:pic>
      <p:sp>
        <p:nvSpPr>
          <p:cNvPr id="2" name="Title 1"/>
          <p:cNvSpPr>
            <a:spLocks noGrp="1"/>
          </p:cNvSpPr>
          <p:nvPr>
            <p:ph type="title"/>
          </p:nvPr>
        </p:nvSpPr>
        <p:spPr>
          <a:xfrm>
            <a:off x="0" y="0"/>
            <a:ext cx="9144000" cy="698499"/>
          </a:xfrm>
          <a:solidFill>
            <a:schemeClr val="tx1">
              <a:alpha val="67000"/>
            </a:schemeClr>
          </a:solidFill>
        </p:spPr>
        <p:txBody>
          <a:bodyPr/>
          <a:lstStyle/>
          <a:p>
            <a:r>
              <a:rPr lang="en-US" dirty="0" smtClean="0">
                <a:solidFill>
                  <a:schemeClr val="bg1"/>
                </a:solidFill>
              </a:rPr>
              <a:t>   </a:t>
            </a:r>
            <a:r>
              <a:rPr lang="en-US" dirty="0">
                <a:solidFill>
                  <a:schemeClr val="bg1"/>
                </a:solidFill>
              </a:rPr>
              <a:t> </a:t>
            </a:r>
            <a:r>
              <a:rPr lang="en-US" dirty="0" smtClean="0">
                <a:solidFill>
                  <a:schemeClr val="bg1"/>
                </a:solidFill>
              </a:rPr>
              <a:t>Archived Data (Tape)</a:t>
            </a:r>
            <a:endParaRPr lang="en-US" dirty="0">
              <a:solidFill>
                <a:schemeClr val="bg1"/>
              </a:solidFill>
            </a:endParaRPr>
          </a:p>
        </p:txBody>
      </p:sp>
      <p:sp>
        <p:nvSpPr>
          <p:cNvPr id="3" name="TextBox 2"/>
          <p:cNvSpPr txBox="1"/>
          <p:nvPr/>
        </p:nvSpPr>
        <p:spPr>
          <a:xfrm rot="16200000">
            <a:off x="402032" y="4848031"/>
            <a:ext cx="772044" cy="276999"/>
          </a:xfrm>
          <a:prstGeom prst="rect">
            <a:avLst/>
          </a:prstGeom>
          <a:solidFill>
            <a:schemeClr val="bg1"/>
          </a:solidFill>
        </p:spPr>
        <p:txBody>
          <a:bodyPr wrap="square" rtlCol="0">
            <a:spAutoFit/>
          </a:bodyPr>
          <a:lstStyle/>
          <a:p>
            <a:pPr algn="ctr"/>
            <a:r>
              <a:rPr lang="en-US" sz="1200" dirty="0" smtClean="0"/>
              <a:t>2004</a:t>
            </a:r>
            <a:r>
              <a:rPr lang="en-US" sz="1200" dirty="0" smtClean="0"/>
              <a:t>-2</a:t>
            </a:r>
            <a:endParaRPr lang="en-US" sz="1200" dirty="0"/>
          </a:p>
        </p:txBody>
      </p:sp>
      <p:sp>
        <p:nvSpPr>
          <p:cNvPr id="10" name="TextBox 9"/>
          <p:cNvSpPr txBox="1"/>
          <p:nvPr/>
        </p:nvSpPr>
        <p:spPr>
          <a:xfrm rot="16200000">
            <a:off x="8064512" y="4857163"/>
            <a:ext cx="767034" cy="276999"/>
          </a:xfrm>
          <a:prstGeom prst="rect">
            <a:avLst/>
          </a:prstGeom>
          <a:solidFill>
            <a:schemeClr val="bg1"/>
          </a:solidFill>
        </p:spPr>
        <p:txBody>
          <a:bodyPr wrap="square" rtlCol="0">
            <a:spAutoFit/>
          </a:bodyPr>
          <a:lstStyle/>
          <a:p>
            <a:pPr algn="ctr"/>
            <a:r>
              <a:rPr lang="en-US" sz="1200" dirty="0" smtClean="0"/>
              <a:t>2018-2</a:t>
            </a:r>
            <a:endParaRPr lang="en-US" sz="1200" dirty="0"/>
          </a:p>
        </p:txBody>
      </p:sp>
      <p:sp>
        <p:nvSpPr>
          <p:cNvPr id="11" name="TextBox 10"/>
          <p:cNvSpPr txBox="1"/>
          <p:nvPr/>
        </p:nvSpPr>
        <p:spPr>
          <a:xfrm>
            <a:off x="6070601" y="1011080"/>
            <a:ext cx="1906280" cy="461665"/>
          </a:xfrm>
          <a:prstGeom prst="rect">
            <a:avLst/>
          </a:prstGeom>
          <a:noFill/>
        </p:spPr>
        <p:txBody>
          <a:bodyPr wrap="square" rtlCol="0">
            <a:spAutoFit/>
          </a:bodyPr>
          <a:lstStyle/>
          <a:p>
            <a:pPr algn="ctr"/>
            <a:r>
              <a:rPr lang="en-US" sz="2400" b="1" dirty="0" smtClean="0">
                <a:solidFill>
                  <a:srgbClr val="DB9F20"/>
                </a:solidFill>
              </a:rPr>
              <a:t>~113.4 PB</a:t>
            </a:r>
          </a:p>
        </p:txBody>
      </p:sp>
      <p:sp>
        <p:nvSpPr>
          <p:cNvPr id="12" name="TextBox 11"/>
          <p:cNvSpPr txBox="1"/>
          <p:nvPr/>
        </p:nvSpPr>
        <p:spPr>
          <a:xfrm rot="18805328">
            <a:off x="7121635" y="2316367"/>
            <a:ext cx="1619555" cy="338554"/>
          </a:xfrm>
          <a:prstGeom prst="rect">
            <a:avLst/>
          </a:prstGeom>
          <a:noFill/>
        </p:spPr>
        <p:txBody>
          <a:bodyPr wrap="square" rtlCol="0">
            <a:spAutoFit/>
          </a:bodyPr>
          <a:lstStyle/>
          <a:p>
            <a:pPr algn="ctr"/>
            <a:r>
              <a:rPr lang="en-US" sz="1600" dirty="0" smtClean="0"/>
              <a:t>30 PB ATLAS</a:t>
            </a:r>
          </a:p>
        </p:txBody>
      </p:sp>
      <p:cxnSp>
        <p:nvCxnSpPr>
          <p:cNvPr id="6" name="Straight Arrow Connector 5"/>
          <p:cNvCxnSpPr/>
          <p:nvPr/>
        </p:nvCxnSpPr>
        <p:spPr>
          <a:xfrm>
            <a:off x="7842250" y="1274273"/>
            <a:ext cx="650875" cy="0"/>
          </a:xfrm>
          <a:prstGeom prst="straightConnector1">
            <a:avLst/>
          </a:prstGeom>
          <a:ln w="38100" cmpd="sng">
            <a:solidFill>
              <a:srgbClr val="DB9F20"/>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795867" y="1913467"/>
            <a:ext cx="4292600" cy="1664227"/>
          </a:xfrm>
          <a:prstGeom prst="rect">
            <a:avLst/>
          </a:prstGeom>
        </p:spPr>
      </p:pic>
    </p:spTree>
    <p:extLst>
      <p:ext uri="{BB962C8B-B14F-4D97-AF65-F5344CB8AC3E}">
        <p14:creationId xmlns:p14="http://schemas.microsoft.com/office/powerpoint/2010/main" val="590227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08643"/>
            <a:ext cx="9144000" cy="6092190"/>
          </a:xfrm>
          <a:prstGeom prst="rect">
            <a:avLst/>
          </a:prstGeom>
        </p:spPr>
      </p:pic>
      <p:sp>
        <p:nvSpPr>
          <p:cNvPr id="2" name="Title 1"/>
          <p:cNvSpPr>
            <a:spLocks noGrp="1"/>
          </p:cNvSpPr>
          <p:nvPr>
            <p:ph type="title"/>
          </p:nvPr>
        </p:nvSpPr>
        <p:spPr>
          <a:xfrm>
            <a:off x="0" y="0"/>
            <a:ext cx="9144000" cy="698499"/>
          </a:xfrm>
          <a:solidFill>
            <a:schemeClr val="tx1">
              <a:alpha val="67000"/>
            </a:schemeClr>
          </a:solidFill>
        </p:spPr>
        <p:txBody>
          <a:bodyPr/>
          <a:lstStyle/>
          <a:p>
            <a:r>
              <a:rPr lang="en-US" dirty="0" smtClean="0">
                <a:solidFill>
                  <a:schemeClr val="bg1"/>
                </a:solidFill>
              </a:rPr>
              <a:t>   </a:t>
            </a:r>
            <a:r>
              <a:rPr lang="en-US" dirty="0">
                <a:solidFill>
                  <a:schemeClr val="bg1"/>
                </a:solidFill>
              </a:rPr>
              <a:t> </a:t>
            </a:r>
            <a:r>
              <a:rPr lang="en-US" dirty="0" smtClean="0">
                <a:solidFill>
                  <a:schemeClr val="bg1"/>
                </a:solidFill>
              </a:rPr>
              <a:t>Mass Storage</a:t>
            </a:r>
            <a:endParaRPr lang="en-US" dirty="0">
              <a:solidFill>
                <a:schemeClr val="bg1"/>
              </a:solidFill>
            </a:endParaRPr>
          </a:p>
        </p:txBody>
      </p:sp>
      <p:sp>
        <p:nvSpPr>
          <p:cNvPr id="6" name="TextBox 5"/>
          <p:cNvSpPr txBox="1"/>
          <p:nvPr/>
        </p:nvSpPr>
        <p:spPr>
          <a:xfrm>
            <a:off x="417286" y="1290939"/>
            <a:ext cx="6975927" cy="2646879"/>
          </a:xfrm>
          <a:prstGeom prst="rect">
            <a:avLst/>
          </a:prstGeom>
          <a:solidFill>
            <a:schemeClr val="tx1">
              <a:alpha val="62000"/>
            </a:schemeClr>
          </a:solidFill>
          <a:effectLst/>
        </p:spPr>
        <p:txBody>
          <a:bodyPr wrap="square" rtlCol="0">
            <a:spAutoFit/>
          </a:bodyPr>
          <a:lstStyle/>
          <a:p>
            <a:pPr marL="742950" lvl="1" indent="-285750">
              <a:spcBef>
                <a:spcPts val="500"/>
              </a:spcBef>
              <a:spcAft>
                <a:spcPts val="500"/>
              </a:spcAft>
              <a:buFont typeface="Arial"/>
              <a:buChar char="•"/>
            </a:pPr>
            <a:endParaRPr lang="en-US" sz="800" dirty="0" smtClean="0">
              <a:gradFill flip="none" rotWithShape="1">
                <a:gsLst>
                  <a:gs pos="0">
                    <a:srgbClr val="DB9F20"/>
                  </a:gs>
                  <a:gs pos="100000">
                    <a:srgbClr val="FFFFFF"/>
                  </a:gs>
                </a:gsLst>
                <a:lin ang="0" scaled="1"/>
                <a:tileRect/>
              </a:gradFill>
            </a:endParaRPr>
          </a:p>
          <a:p>
            <a:pPr marL="742950" lvl="1" indent="-285750">
              <a:spcBef>
                <a:spcPts val="500"/>
              </a:spcBef>
              <a:spcAft>
                <a:spcPts val="500"/>
              </a:spcAft>
              <a:buFont typeface="Arial"/>
              <a:buChar char="•"/>
            </a:pPr>
            <a:r>
              <a:rPr lang="en-US" sz="2000" dirty="0" smtClean="0">
                <a:gradFill flip="none" rotWithShape="1">
                  <a:gsLst>
                    <a:gs pos="0">
                      <a:srgbClr val="DB9F20"/>
                    </a:gs>
                    <a:gs pos="100000">
                      <a:srgbClr val="FFFFFF"/>
                    </a:gs>
                  </a:gsLst>
                  <a:lin ang="0" scaled="1"/>
                  <a:tileRect/>
                </a:gradFill>
              </a:rPr>
              <a:t>9 x Oracle SL8500 (most of them are 10,088 slots)</a:t>
            </a:r>
          </a:p>
          <a:p>
            <a:pPr marL="742950" lvl="1" indent="-285750">
              <a:spcBef>
                <a:spcPts val="500"/>
              </a:spcBef>
              <a:spcAft>
                <a:spcPts val="500"/>
              </a:spcAft>
              <a:buFont typeface="Arial"/>
              <a:buChar char="•"/>
            </a:pPr>
            <a:r>
              <a:rPr lang="en-US" sz="2000" dirty="0" smtClean="0">
                <a:gradFill flip="none" rotWithShape="1">
                  <a:gsLst>
                    <a:gs pos="0">
                      <a:srgbClr val="DB9F20"/>
                    </a:gs>
                    <a:gs pos="100000">
                      <a:srgbClr val="FFFFFF"/>
                    </a:gs>
                  </a:gsLst>
                  <a:lin ang="0" scaled="1"/>
                  <a:tileRect/>
                </a:gradFill>
              </a:rPr>
              <a:t>Latest Drive Technology: LTO-7 (6TB, 300 MB/s)</a:t>
            </a:r>
          </a:p>
          <a:p>
            <a:pPr marL="742950" lvl="1" indent="-285750">
              <a:spcBef>
                <a:spcPts val="500"/>
              </a:spcBef>
              <a:spcAft>
                <a:spcPts val="500"/>
              </a:spcAft>
              <a:buFont typeface="Arial"/>
              <a:buChar char="•"/>
            </a:pPr>
            <a:r>
              <a:rPr lang="en-US" sz="2000" dirty="0" smtClean="0">
                <a:gradFill flip="none" rotWithShape="1">
                  <a:gsLst>
                    <a:gs pos="0">
                      <a:srgbClr val="DB9F20"/>
                    </a:gs>
                    <a:gs pos="100000">
                      <a:srgbClr val="FFFFFF"/>
                    </a:gs>
                  </a:gsLst>
                  <a:lin ang="0" scaled="1"/>
                  <a:tileRect/>
                </a:gradFill>
              </a:rPr>
              <a:t>Older drives and medias: LTO-4,5,6 and T10K-D</a:t>
            </a:r>
          </a:p>
          <a:p>
            <a:pPr marL="742950" lvl="1" indent="-285750">
              <a:spcBef>
                <a:spcPts val="500"/>
              </a:spcBef>
              <a:spcAft>
                <a:spcPts val="500"/>
              </a:spcAft>
              <a:buFont typeface="Arial"/>
              <a:buChar char="•"/>
            </a:pPr>
            <a:r>
              <a:rPr lang="en-US" sz="2000" dirty="0" smtClean="0">
                <a:gradFill flip="none" rotWithShape="1">
                  <a:gsLst>
                    <a:gs pos="0">
                      <a:srgbClr val="DB9F20"/>
                    </a:gs>
                    <a:gs pos="100000">
                      <a:srgbClr val="FFFFFF"/>
                    </a:gs>
                  </a:gsLst>
                  <a:lin ang="0" scaled="1"/>
                  <a:tileRect/>
                </a:gradFill>
              </a:rPr>
              <a:t>Currently  113+ PB on 60K tape cartridges</a:t>
            </a:r>
          </a:p>
          <a:p>
            <a:pPr marL="742950" lvl="1" indent="-285750">
              <a:spcBef>
                <a:spcPts val="500"/>
              </a:spcBef>
              <a:spcAft>
                <a:spcPts val="500"/>
              </a:spcAft>
              <a:buFont typeface="Arial"/>
              <a:buChar char="•"/>
            </a:pPr>
            <a:r>
              <a:rPr lang="en-US" sz="2000" dirty="0" smtClean="0">
                <a:gradFill flip="none" rotWithShape="1">
                  <a:gsLst>
                    <a:gs pos="0">
                      <a:srgbClr val="DB9F20"/>
                    </a:gs>
                    <a:gs pos="100000">
                      <a:srgbClr val="FFFFFF"/>
                    </a:gs>
                  </a:gsLst>
                  <a:lin ang="0" scaled="1"/>
                  <a:tileRect/>
                </a:gradFill>
              </a:rPr>
              <a:t>Use HPSS to manage our tape storage</a:t>
            </a:r>
          </a:p>
          <a:p>
            <a:pPr marL="285750" indent="-285750">
              <a:spcBef>
                <a:spcPts val="500"/>
              </a:spcBef>
              <a:spcAft>
                <a:spcPts val="500"/>
              </a:spcAft>
              <a:buFont typeface="Arial"/>
              <a:buChar char="•"/>
            </a:pPr>
            <a:endParaRPr lang="en-US" sz="800" dirty="0">
              <a:gradFill flip="none" rotWithShape="1">
                <a:gsLst>
                  <a:gs pos="0">
                    <a:srgbClr val="DB9F20"/>
                  </a:gs>
                  <a:gs pos="100000">
                    <a:srgbClr val="FFFFFF"/>
                  </a:gs>
                </a:gsLst>
                <a:lin ang="0" scaled="1"/>
                <a:tileRect/>
              </a:gradFill>
            </a:endParaRPr>
          </a:p>
        </p:txBody>
      </p:sp>
      <p:sp>
        <p:nvSpPr>
          <p:cNvPr id="7" name="Rectangle 6"/>
          <p:cNvSpPr/>
          <p:nvPr/>
        </p:nvSpPr>
        <p:spPr>
          <a:xfrm>
            <a:off x="4122911" y="0"/>
            <a:ext cx="1660180" cy="707886"/>
          </a:xfrm>
          <a:prstGeom prst="rect">
            <a:avLst/>
          </a:prstGeom>
          <a:noFill/>
        </p:spPr>
        <p:txBody>
          <a:bodyPr wrap="none" lIns="91440" tIns="45720" rIns="91440" bIns="45720">
            <a:spAutoFit/>
            <a:scene3d>
              <a:camera prst="obliqueTopLeft"/>
              <a:lightRig rig="threePt" dir="t"/>
            </a:scene3d>
          </a:bodyPr>
          <a:lstStyle/>
          <a:p>
            <a:pPr algn="ctr"/>
            <a:r>
              <a:rPr lang="en-US" sz="4000" b="1" cap="none" spc="0" dirty="0" smtClean="0">
                <a:ln w="12700">
                  <a:solidFill>
                    <a:schemeClr val="bg1">
                      <a:lumMod val="50000"/>
                    </a:schemeClr>
                  </a:solidFill>
                  <a:prstDash val="solid"/>
                </a:ln>
                <a:gradFill flip="none" rotWithShape="1">
                  <a:gsLst>
                    <a:gs pos="16000">
                      <a:srgbClr val="DB9F20"/>
                    </a:gs>
                    <a:gs pos="100000">
                      <a:srgbClr val="FFFFFF"/>
                    </a:gs>
                  </a:gsLst>
                  <a:lin ang="14640000" scaled="0"/>
                  <a:tileRect/>
                </a:gradFill>
                <a:effectLst>
                  <a:outerShdw blurRad="50800" dist="38100" dir="2700000" algn="tl" rotWithShape="0">
                    <a:prstClr val="black">
                      <a:alpha val="40000"/>
                    </a:prstClr>
                  </a:outerShdw>
                </a:effectLst>
                <a:latin typeface="Arial Black"/>
                <a:cs typeface="Arial Black"/>
              </a:rPr>
              <a:t>TAPE</a:t>
            </a:r>
            <a:endParaRPr lang="en-US" sz="4000" b="1" cap="none" spc="0" dirty="0">
              <a:ln w="12700">
                <a:solidFill>
                  <a:schemeClr val="bg1">
                    <a:lumMod val="50000"/>
                  </a:schemeClr>
                </a:solidFill>
                <a:prstDash val="solid"/>
              </a:ln>
              <a:gradFill flip="none" rotWithShape="1">
                <a:gsLst>
                  <a:gs pos="16000">
                    <a:srgbClr val="DB9F20"/>
                  </a:gs>
                  <a:gs pos="100000">
                    <a:srgbClr val="FFFFFF"/>
                  </a:gs>
                </a:gsLst>
                <a:lin ang="14640000" scaled="0"/>
                <a:tileRect/>
              </a:gradFill>
              <a:effectLst>
                <a:outerShdw blurRad="50800" dist="38100" dir="2700000" algn="tl" rotWithShape="0">
                  <a:prstClr val="black">
                    <a:alpha val="40000"/>
                  </a:prstClr>
                </a:outerShdw>
              </a:effectLst>
              <a:latin typeface="Arial Black"/>
              <a:cs typeface="Arial Black"/>
            </a:endParaRPr>
          </a:p>
        </p:txBody>
      </p:sp>
    </p:spTree>
    <p:extLst>
      <p:ext uri="{BB962C8B-B14F-4D97-AF65-F5344CB8AC3E}">
        <p14:creationId xmlns:p14="http://schemas.microsoft.com/office/powerpoint/2010/main" val="3437695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p:cNvPicPr>
            <a:picLocks noChangeAspect="1"/>
          </p:cNvPicPr>
          <p:nvPr/>
        </p:nvPicPr>
        <p:blipFill>
          <a:blip r:embed="rId3"/>
          <a:stretch>
            <a:fillRect/>
          </a:stretch>
        </p:blipFill>
        <p:spPr>
          <a:xfrm>
            <a:off x="4274379" y="1901368"/>
            <a:ext cx="1512614" cy="673014"/>
          </a:xfrm>
          <a:prstGeom prst="rect">
            <a:avLst/>
          </a:prstGeom>
        </p:spPr>
      </p:pic>
      <p:pic>
        <p:nvPicPr>
          <p:cNvPr id="83" name="Picture 82"/>
          <p:cNvPicPr>
            <a:picLocks noChangeAspect="1"/>
          </p:cNvPicPr>
          <p:nvPr/>
        </p:nvPicPr>
        <p:blipFill>
          <a:blip r:embed="rId4"/>
          <a:stretch>
            <a:fillRect/>
          </a:stretch>
        </p:blipFill>
        <p:spPr>
          <a:xfrm>
            <a:off x="6487659" y="1948761"/>
            <a:ext cx="3009239" cy="4234887"/>
          </a:xfrm>
          <a:prstGeom prst="rect">
            <a:avLst/>
          </a:prstGeom>
        </p:spPr>
      </p:pic>
      <p:sp>
        <p:nvSpPr>
          <p:cNvPr id="24" name="Rectangle 23"/>
          <p:cNvSpPr/>
          <p:nvPr/>
        </p:nvSpPr>
        <p:spPr>
          <a:xfrm>
            <a:off x="6298041" y="1948761"/>
            <a:ext cx="3198857" cy="4232775"/>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0" name="Picture 129"/>
          <p:cNvPicPr>
            <a:picLocks noChangeAspect="1"/>
          </p:cNvPicPr>
          <p:nvPr/>
        </p:nvPicPr>
        <p:blipFill>
          <a:blip r:embed="rId5"/>
          <a:stretch>
            <a:fillRect/>
          </a:stretch>
        </p:blipFill>
        <p:spPr>
          <a:xfrm rot="2802793">
            <a:off x="947902" y="2552838"/>
            <a:ext cx="1449702" cy="964711"/>
          </a:xfrm>
          <a:prstGeom prst="rect">
            <a:avLst/>
          </a:prstGeom>
        </p:spPr>
      </p:pic>
      <p:pic>
        <p:nvPicPr>
          <p:cNvPr id="37" name="Picture 36"/>
          <p:cNvPicPr>
            <a:picLocks noChangeAspect="1"/>
          </p:cNvPicPr>
          <p:nvPr/>
        </p:nvPicPr>
        <p:blipFill>
          <a:blip r:embed="rId6"/>
          <a:stretch>
            <a:fillRect/>
          </a:stretch>
        </p:blipFill>
        <p:spPr>
          <a:xfrm>
            <a:off x="4953000" y="3581400"/>
            <a:ext cx="685800" cy="573698"/>
          </a:xfrm>
          <a:prstGeom prst="rect">
            <a:avLst/>
          </a:prstGeom>
        </p:spPr>
      </p:pic>
      <p:pic>
        <p:nvPicPr>
          <p:cNvPr id="38" name="Picture 37"/>
          <p:cNvPicPr>
            <a:picLocks noChangeAspect="1"/>
          </p:cNvPicPr>
          <p:nvPr/>
        </p:nvPicPr>
        <p:blipFill>
          <a:blip r:embed="rId6"/>
          <a:stretch>
            <a:fillRect/>
          </a:stretch>
        </p:blipFill>
        <p:spPr>
          <a:xfrm>
            <a:off x="4953000" y="4267200"/>
            <a:ext cx="685800" cy="573698"/>
          </a:xfrm>
          <a:prstGeom prst="rect">
            <a:avLst/>
          </a:prstGeom>
        </p:spPr>
      </p:pic>
      <p:pic>
        <p:nvPicPr>
          <p:cNvPr id="40" name="Picture 39"/>
          <p:cNvPicPr>
            <a:picLocks noChangeAspect="1"/>
          </p:cNvPicPr>
          <p:nvPr/>
        </p:nvPicPr>
        <p:blipFill>
          <a:blip r:embed="rId6"/>
          <a:stretch>
            <a:fillRect/>
          </a:stretch>
        </p:blipFill>
        <p:spPr>
          <a:xfrm>
            <a:off x="4953000" y="4953000"/>
            <a:ext cx="685800" cy="573698"/>
          </a:xfrm>
          <a:prstGeom prst="rect">
            <a:avLst/>
          </a:prstGeom>
        </p:spPr>
      </p:pic>
      <p:pic>
        <p:nvPicPr>
          <p:cNvPr id="19" name="Picture 18"/>
          <p:cNvPicPr>
            <a:picLocks noChangeAspect="1"/>
          </p:cNvPicPr>
          <p:nvPr/>
        </p:nvPicPr>
        <p:blipFill>
          <a:blip r:embed="rId6"/>
          <a:stretch>
            <a:fillRect/>
          </a:stretch>
        </p:blipFill>
        <p:spPr>
          <a:xfrm>
            <a:off x="4953000" y="2895600"/>
            <a:ext cx="685800" cy="573698"/>
          </a:xfrm>
          <a:prstGeom prst="rect">
            <a:avLst/>
          </a:prstGeom>
        </p:spPr>
      </p:pic>
      <p:sp>
        <p:nvSpPr>
          <p:cNvPr id="16" name="Rounded Rectangle 15"/>
          <p:cNvSpPr/>
          <p:nvPr/>
        </p:nvSpPr>
        <p:spPr bwMode="auto">
          <a:xfrm>
            <a:off x="3124200" y="1981200"/>
            <a:ext cx="5029200" cy="4114800"/>
          </a:xfrm>
          <a:prstGeom prst="roundRect">
            <a:avLst/>
          </a:prstGeom>
          <a:no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3" name="TextBox 12"/>
          <p:cNvSpPr txBox="1"/>
          <p:nvPr/>
        </p:nvSpPr>
        <p:spPr>
          <a:xfrm>
            <a:off x="285225" y="877345"/>
            <a:ext cx="8458200" cy="461665"/>
          </a:xfrm>
          <a:prstGeom prst="rect">
            <a:avLst/>
          </a:prstGeom>
          <a:noFill/>
        </p:spPr>
        <p:txBody>
          <a:bodyPr wrap="square">
            <a:spAutoFit/>
          </a:bodyPr>
          <a:lstStyle/>
          <a:p>
            <a:pPr>
              <a:spcBef>
                <a:spcPts val="600"/>
              </a:spcBef>
              <a:spcAft>
                <a:spcPts val="600"/>
              </a:spcAft>
              <a:defRPr/>
            </a:pPr>
            <a:r>
              <a:rPr lang="en-US" sz="2400" dirty="0" smtClean="0"/>
              <a:t>RHIC Experiment data directly go to tape storage (primary)</a:t>
            </a:r>
          </a:p>
        </p:txBody>
      </p:sp>
      <p:pic>
        <p:nvPicPr>
          <p:cNvPr id="2" name="Picture 1"/>
          <p:cNvPicPr>
            <a:picLocks noChangeAspect="1"/>
          </p:cNvPicPr>
          <p:nvPr/>
        </p:nvPicPr>
        <p:blipFill>
          <a:blip r:embed="rId7"/>
          <a:stretch>
            <a:fillRect/>
          </a:stretch>
        </p:blipFill>
        <p:spPr>
          <a:xfrm>
            <a:off x="3352800" y="3200400"/>
            <a:ext cx="1256690" cy="1676400"/>
          </a:xfrm>
          <a:prstGeom prst="rect">
            <a:avLst/>
          </a:prstGeom>
        </p:spPr>
      </p:pic>
      <p:sp>
        <p:nvSpPr>
          <p:cNvPr id="47" name="TextBox 46"/>
          <p:cNvSpPr txBox="1"/>
          <p:nvPr/>
        </p:nvSpPr>
        <p:spPr>
          <a:xfrm>
            <a:off x="4800600" y="2590800"/>
            <a:ext cx="1143000" cy="307777"/>
          </a:xfrm>
          <a:prstGeom prst="rect">
            <a:avLst/>
          </a:prstGeom>
          <a:noFill/>
        </p:spPr>
        <p:txBody>
          <a:bodyPr wrap="square">
            <a:spAutoFit/>
          </a:bodyPr>
          <a:lstStyle/>
          <a:p>
            <a:pPr>
              <a:spcBef>
                <a:spcPts val="600"/>
              </a:spcBef>
              <a:spcAft>
                <a:spcPts val="600"/>
              </a:spcAft>
              <a:defRPr/>
            </a:pPr>
            <a:r>
              <a:rPr lang="en-US" sz="1400" dirty="0" smtClean="0">
                <a:solidFill>
                  <a:schemeClr val="accent2">
                    <a:lumMod val="60000"/>
                    <a:lumOff val="40000"/>
                  </a:schemeClr>
                </a:solidFill>
                <a:cs typeface="+mn-cs"/>
              </a:rPr>
              <a:t>Disk cache</a:t>
            </a:r>
            <a:endParaRPr lang="en-US" sz="1400" dirty="0">
              <a:solidFill>
                <a:schemeClr val="accent2">
                  <a:lumMod val="60000"/>
                  <a:lumOff val="40000"/>
                </a:schemeClr>
              </a:solidFill>
              <a:cs typeface="+mn-cs"/>
            </a:endParaRPr>
          </a:p>
        </p:txBody>
      </p:sp>
      <p:cxnSp>
        <p:nvCxnSpPr>
          <p:cNvPr id="8" name="Straight Arrow Connector 7"/>
          <p:cNvCxnSpPr/>
          <p:nvPr/>
        </p:nvCxnSpPr>
        <p:spPr bwMode="auto">
          <a:xfrm>
            <a:off x="1906486" y="2971800"/>
            <a:ext cx="3124200" cy="304800"/>
          </a:xfrm>
          <a:prstGeom prst="straightConnector1">
            <a:avLst/>
          </a:prstGeom>
          <a:solidFill>
            <a:srgbClr val="00B8FF"/>
          </a:solidFill>
          <a:ln w="28575" cap="flat" cmpd="sng" algn="ctr">
            <a:solidFill>
              <a:srgbClr val="339D29"/>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p:cNvCxnSpPr/>
          <p:nvPr/>
        </p:nvCxnSpPr>
        <p:spPr bwMode="auto">
          <a:xfrm>
            <a:off x="1906486" y="3099411"/>
            <a:ext cx="3124200" cy="710589"/>
          </a:xfrm>
          <a:prstGeom prst="straightConnector1">
            <a:avLst/>
          </a:prstGeom>
          <a:solidFill>
            <a:srgbClr val="00B8FF"/>
          </a:solidFill>
          <a:ln w="28575" cap="flat" cmpd="sng" algn="ctr">
            <a:solidFill>
              <a:srgbClr val="339D29"/>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p:nvPr/>
        </p:nvCxnSpPr>
        <p:spPr bwMode="auto">
          <a:xfrm flipV="1">
            <a:off x="1371600" y="4419600"/>
            <a:ext cx="3582886" cy="844891"/>
          </a:xfrm>
          <a:prstGeom prst="straightConnector1">
            <a:avLst/>
          </a:prstGeom>
          <a:solidFill>
            <a:srgbClr val="00B8FF"/>
          </a:solidFill>
          <a:ln w="28575" cap="flat" cmpd="sng" algn="ctr">
            <a:solidFill>
              <a:srgbClr val="339D29"/>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p:nvPr/>
        </p:nvCxnSpPr>
        <p:spPr bwMode="auto">
          <a:xfrm flipV="1">
            <a:off x="1370114" y="5029200"/>
            <a:ext cx="3582886" cy="457197"/>
          </a:xfrm>
          <a:prstGeom prst="straightConnector1">
            <a:avLst/>
          </a:prstGeom>
          <a:solidFill>
            <a:srgbClr val="00B8FF"/>
          </a:solidFill>
          <a:ln w="28575" cap="flat" cmpd="sng" algn="ctr">
            <a:solidFill>
              <a:srgbClr val="339D29"/>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8" name="Picture 17"/>
          <p:cNvPicPr>
            <a:picLocks noChangeAspect="1"/>
          </p:cNvPicPr>
          <p:nvPr/>
        </p:nvPicPr>
        <p:blipFill>
          <a:blip r:embed="rId8"/>
          <a:stretch>
            <a:fillRect/>
          </a:stretch>
        </p:blipFill>
        <p:spPr>
          <a:xfrm>
            <a:off x="4953000" y="3124200"/>
            <a:ext cx="685800" cy="319596"/>
          </a:xfrm>
          <a:prstGeom prst="rect">
            <a:avLst/>
          </a:prstGeom>
          <a:solidFill>
            <a:srgbClr val="FFC22E"/>
          </a:solidFill>
        </p:spPr>
      </p:pic>
      <p:pic>
        <p:nvPicPr>
          <p:cNvPr id="41" name="Picture 40"/>
          <p:cNvPicPr>
            <a:picLocks noChangeAspect="1"/>
          </p:cNvPicPr>
          <p:nvPr/>
        </p:nvPicPr>
        <p:blipFill>
          <a:blip r:embed="rId8"/>
          <a:stretch>
            <a:fillRect/>
          </a:stretch>
        </p:blipFill>
        <p:spPr>
          <a:xfrm>
            <a:off x="4953000" y="3810000"/>
            <a:ext cx="685800" cy="319596"/>
          </a:xfrm>
          <a:prstGeom prst="rect">
            <a:avLst/>
          </a:prstGeom>
          <a:solidFill>
            <a:srgbClr val="FFC22E"/>
          </a:solidFill>
        </p:spPr>
      </p:pic>
      <p:pic>
        <p:nvPicPr>
          <p:cNvPr id="42" name="Picture 41"/>
          <p:cNvPicPr>
            <a:picLocks noChangeAspect="1"/>
          </p:cNvPicPr>
          <p:nvPr/>
        </p:nvPicPr>
        <p:blipFill>
          <a:blip r:embed="rId8"/>
          <a:stretch>
            <a:fillRect/>
          </a:stretch>
        </p:blipFill>
        <p:spPr>
          <a:xfrm>
            <a:off x="4953000" y="4495800"/>
            <a:ext cx="685800" cy="319596"/>
          </a:xfrm>
          <a:prstGeom prst="rect">
            <a:avLst/>
          </a:prstGeom>
          <a:solidFill>
            <a:srgbClr val="FFC22E"/>
          </a:solidFill>
        </p:spPr>
      </p:pic>
      <p:pic>
        <p:nvPicPr>
          <p:cNvPr id="43" name="Picture 42"/>
          <p:cNvPicPr>
            <a:picLocks noChangeAspect="1"/>
          </p:cNvPicPr>
          <p:nvPr/>
        </p:nvPicPr>
        <p:blipFill>
          <a:blip r:embed="rId8"/>
          <a:stretch>
            <a:fillRect/>
          </a:stretch>
        </p:blipFill>
        <p:spPr>
          <a:xfrm>
            <a:off x="4953000" y="5181600"/>
            <a:ext cx="685800" cy="319596"/>
          </a:xfrm>
          <a:prstGeom prst="rect">
            <a:avLst/>
          </a:prstGeom>
          <a:solidFill>
            <a:srgbClr val="FFC22E"/>
          </a:solidFill>
        </p:spPr>
      </p:pic>
      <p:pic>
        <p:nvPicPr>
          <p:cNvPr id="44" name="Picture 43"/>
          <p:cNvPicPr>
            <a:picLocks noChangeAspect="1"/>
          </p:cNvPicPr>
          <p:nvPr/>
        </p:nvPicPr>
        <p:blipFill>
          <a:blip r:embed="rId9"/>
          <a:stretch>
            <a:fillRect/>
          </a:stretch>
        </p:blipFill>
        <p:spPr>
          <a:xfrm>
            <a:off x="6629400" y="2347948"/>
            <a:ext cx="914400" cy="258792"/>
          </a:xfrm>
          <a:prstGeom prst="rect">
            <a:avLst/>
          </a:prstGeom>
        </p:spPr>
      </p:pic>
      <p:pic>
        <p:nvPicPr>
          <p:cNvPr id="45" name="Picture 44"/>
          <p:cNvPicPr>
            <a:picLocks noChangeAspect="1"/>
          </p:cNvPicPr>
          <p:nvPr/>
        </p:nvPicPr>
        <p:blipFill>
          <a:blip r:embed="rId10"/>
          <a:stretch>
            <a:fillRect/>
          </a:stretch>
        </p:blipFill>
        <p:spPr>
          <a:xfrm>
            <a:off x="6705600" y="2362200"/>
            <a:ext cx="672860" cy="127611"/>
          </a:xfrm>
          <a:prstGeom prst="rect">
            <a:avLst/>
          </a:prstGeom>
        </p:spPr>
      </p:pic>
      <p:pic>
        <p:nvPicPr>
          <p:cNvPr id="46" name="Picture 45"/>
          <p:cNvPicPr>
            <a:picLocks noChangeAspect="1"/>
          </p:cNvPicPr>
          <p:nvPr/>
        </p:nvPicPr>
        <p:blipFill>
          <a:blip r:embed="rId9"/>
          <a:stretch>
            <a:fillRect/>
          </a:stretch>
        </p:blipFill>
        <p:spPr>
          <a:xfrm>
            <a:off x="6629400" y="2652748"/>
            <a:ext cx="914400" cy="258792"/>
          </a:xfrm>
          <a:prstGeom prst="rect">
            <a:avLst/>
          </a:prstGeom>
        </p:spPr>
      </p:pic>
      <p:pic>
        <p:nvPicPr>
          <p:cNvPr id="50" name="Picture 49"/>
          <p:cNvPicPr>
            <a:picLocks noChangeAspect="1"/>
          </p:cNvPicPr>
          <p:nvPr/>
        </p:nvPicPr>
        <p:blipFill>
          <a:blip r:embed="rId10"/>
          <a:stretch>
            <a:fillRect/>
          </a:stretch>
        </p:blipFill>
        <p:spPr>
          <a:xfrm>
            <a:off x="6705600" y="2667000"/>
            <a:ext cx="672860" cy="127611"/>
          </a:xfrm>
          <a:prstGeom prst="rect">
            <a:avLst/>
          </a:prstGeom>
        </p:spPr>
      </p:pic>
      <p:pic>
        <p:nvPicPr>
          <p:cNvPr id="51" name="Picture 50"/>
          <p:cNvPicPr>
            <a:picLocks noChangeAspect="1"/>
          </p:cNvPicPr>
          <p:nvPr/>
        </p:nvPicPr>
        <p:blipFill>
          <a:blip r:embed="rId9"/>
          <a:stretch>
            <a:fillRect/>
          </a:stretch>
        </p:blipFill>
        <p:spPr>
          <a:xfrm>
            <a:off x="6629400" y="2957548"/>
            <a:ext cx="914400" cy="258792"/>
          </a:xfrm>
          <a:prstGeom prst="rect">
            <a:avLst/>
          </a:prstGeom>
        </p:spPr>
      </p:pic>
      <p:pic>
        <p:nvPicPr>
          <p:cNvPr id="52" name="Picture 51"/>
          <p:cNvPicPr>
            <a:picLocks noChangeAspect="1"/>
          </p:cNvPicPr>
          <p:nvPr/>
        </p:nvPicPr>
        <p:blipFill>
          <a:blip r:embed="rId10"/>
          <a:stretch>
            <a:fillRect/>
          </a:stretch>
        </p:blipFill>
        <p:spPr>
          <a:xfrm>
            <a:off x="6705600" y="2971800"/>
            <a:ext cx="672860" cy="127611"/>
          </a:xfrm>
          <a:prstGeom prst="rect">
            <a:avLst/>
          </a:prstGeom>
        </p:spPr>
      </p:pic>
      <p:pic>
        <p:nvPicPr>
          <p:cNvPr id="53" name="Picture 52"/>
          <p:cNvPicPr>
            <a:picLocks noChangeAspect="1"/>
          </p:cNvPicPr>
          <p:nvPr/>
        </p:nvPicPr>
        <p:blipFill>
          <a:blip r:embed="rId9"/>
          <a:stretch>
            <a:fillRect/>
          </a:stretch>
        </p:blipFill>
        <p:spPr>
          <a:xfrm>
            <a:off x="6629400" y="3262348"/>
            <a:ext cx="914400" cy="258792"/>
          </a:xfrm>
          <a:prstGeom prst="rect">
            <a:avLst/>
          </a:prstGeom>
        </p:spPr>
      </p:pic>
      <p:pic>
        <p:nvPicPr>
          <p:cNvPr id="54" name="Picture 53"/>
          <p:cNvPicPr>
            <a:picLocks noChangeAspect="1"/>
          </p:cNvPicPr>
          <p:nvPr/>
        </p:nvPicPr>
        <p:blipFill>
          <a:blip r:embed="rId10"/>
          <a:stretch>
            <a:fillRect/>
          </a:stretch>
        </p:blipFill>
        <p:spPr>
          <a:xfrm>
            <a:off x="6705600" y="3276600"/>
            <a:ext cx="672860" cy="127611"/>
          </a:xfrm>
          <a:prstGeom prst="rect">
            <a:avLst/>
          </a:prstGeom>
        </p:spPr>
      </p:pic>
      <p:pic>
        <p:nvPicPr>
          <p:cNvPr id="55" name="Picture 54"/>
          <p:cNvPicPr>
            <a:picLocks noChangeAspect="1"/>
          </p:cNvPicPr>
          <p:nvPr/>
        </p:nvPicPr>
        <p:blipFill>
          <a:blip r:embed="rId9"/>
          <a:stretch>
            <a:fillRect/>
          </a:stretch>
        </p:blipFill>
        <p:spPr>
          <a:xfrm>
            <a:off x="6629400" y="3567148"/>
            <a:ext cx="914400" cy="258792"/>
          </a:xfrm>
          <a:prstGeom prst="rect">
            <a:avLst/>
          </a:prstGeom>
        </p:spPr>
      </p:pic>
      <p:pic>
        <p:nvPicPr>
          <p:cNvPr id="56" name="Picture 55"/>
          <p:cNvPicPr>
            <a:picLocks noChangeAspect="1"/>
          </p:cNvPicPr>
          <p:nvPr/>
        </p:nvPicPr>
        <p:blipFill>
          <a:blip r:embed="rId10"/>
          <a:stretch>
            <a:fillRect/>
          </a:stretch>
        </p:blipFill>
        <p:spPr>
          <a:xfrm>
            <a:off x="6705600" y="3581400"/>
            <a:ext cx="672860" cy="127611"/>
          </a:xfrm>
          <a:prstGeom prst="rect">
            <a:avLst/>
          </a:prstGeom>
        </p:spPr>
      </p:pic>
      <p:pic>
        <p:nvPicPr>
          <p:cNvPr id="57" name="Picture 56"/>
          <p:cNvPicPr>
            <a:picLocks noChangeAspect="1"/>
          </p:cNvPicPr>
          <p:nvPr/>
        </p:nvPicPr>
        <p:blipFill>
          <a:blip r:embed="rId9"/>
          <a:stretch>
            <a:fillRect/>
          </a:stretch>
        </p:blipFill>
        <p:spPr>
          <a:xfrm>
            <a:off x="6629400" y="3871948"/>
            <a:ext cx="914400" cy="258792"/>
          </a:xfrm>
          <a:prstGeom prst="rect">
            <a:avLst/>
          </a:prstGeom>
        </p:spPr>
      </p:pic>
      <p:pic>
        <p:nvPicPr>
          <p:cNvPr id="58" name="Picture 57"/>
          <p:cNvPicPr>
            <a:picLocks noChangeAspect="1"/>
          </p:cNvPicPr>
          <p:nvPr/>
        </p:nvPicPr>
        <p:blipFill>
          <a:blip r:embed="rId10"/>
          <a:stretch>
            <a:fillRect/>
          </a:stretch>
        </p:blipFill>
        <p:spPr>
          <a:xfrm>
            <a:off x="6705600" y="3886200"/>
            <a:ext cx="672860" cy="127611"/>
          </a:xfrm>
          <a:prstGeom prst="rect">
            <a:avLst/>
          </a:prstGeom>
        </p:spPr>
      </p:pic>
      <p:pic>
        <p:nvPicPr>
          <p:cNvPr id="59" name="Picture 58"/>
          <p:cNvPicPr>
            <a:picLocks noChangeAspect="1"/>
          </p:cNvPicPr>
          <p:nvPr/>
        </p:nvPicPr>
        <p:blipFill>
          <a:blip r:embed="rId9"/>
          <a:stretch>
            <a:fillRect/>
          </a:stretch>
        </p:blipFill>
        <p:spPr>
          <a:xfrm>
            <a:off x="6629400" y="4176748"/>
            <a:ext cx="914400" cy="258792"/>
          </a:xfrm>
          <a:prstGeom prst="rect">
            <a:avLst/>
          </a:prstGeom>
        </p:spPr>
      </p:pic>
      <p:pic>
        <p:nvPicPr>
          <p:cNvPr id="60" name="Picture 59"/>
          <p:cNvPicPr>
            <a:picLocks noChangeAspect="1"/>
          </p:cNvPicPr>
          <p:nvPr/>
        </p:nvPicPr>
        <p:blipFill>
          <a:blip r:embed="rId10"/>
          <a:stretch>
            <a:fillRect/>
          </a:stretch>
        </p:blipFill>
        <p:spPr>
          <a:xfrm>
            <a:off x="6705600" y="4191000"/>
            <a:ext cx="672860" cy="127611"/>
          </a:xfrm>
          <a:prstGeom prst="rect">
            <a:avLst/>
          </a:prstGeom>
        </p:spPr>
      </p:pic>
      <p:pic>
        <p:nvPicPr>
          <p:cNvPr id="61" name="Picture 60"/>
          <p:cNvPicPr>
            <a:picLocks noChangeAspect="1"/>
          </p:cNvPicPr>
          <p:nvPr/>
        </p:nvPicPr>
        <p:blipFill>
          <a:blip r:embed="rId9"/>
          <a:stretch>
            <a:fillRect/>
          </a:stretch>
        </p:blipFill>
        <p:spPr>
          <a:xfrm>
            <a:off x="6629400" y="4481548"/>
            <a:ext cx="914400" cy="258792"/>
          </a:xfrm>
          <a:prstGeom prst="rect">
            <a:avLst/>
          </a:prstGeom>
        </p:spPr>
      </p:pic>
      <p:pic>
        <p:nvPicPr>
          <p:cNvPr id="62" name="Picture 61"/>
          <p:cNvPicPr>
            <a:picLocks noChangeAspect="1"/>
          </p:cNvPicPr>
          <p:nvPr/>
        </p:nvPicPr>
        <p:blipFill>
          <a:blip r:embed="rId10"/>
          <a:stretch>
            <a:fillRect/>
          </a:stretch>
        </p:blipFill>
        <p:spPr>
          <a:xfrm>
            <a:off x="6705600" y="4495800"/>
            <a:ext cx="672860" cy="127611"/>
          </a:xfrm>
          <a:prstGeom prst="rect">
            <a:avLst/>
          </a:prstGeom>
        </p:spPr>
      </p:pic>
      <p:pic>
        <p:nvPicPr>
          <p:cNvPr id="63" name="Picture 62"/>
          <p:cNvPicPr>
            <a:picLocks noChangeAspect="1"/>
          </p:cNvPicPr>
          <p:nvPr/>
        </p:nvPicPr>
        <p:blipFill>
          <a:blip r:embed="rId9"/>
          <a:stretch>
            <a:fillRect/>
          </a:stretch>
        </p:blipFill>
        <p:spPr>
          <a:xfrm>
            <a:off x="6629400" y="4786348"/>
            <a:ext cx="914400" cy="258792"/>
          </a:xfrm>
          <a:prstGeom prst="rect">
            <a:avLst/>
          </a:prstGeom>
        </p:spPr>
      </p:pic>
      <p:pic>
        <p:nvPicPr>
          <p:cNvPr id="64" name="Picture 63"/>
          <p:cNvPicPr>
            <a:picLocks noChangeAspect="1"/>
          </p:cNvPicPr>
          <p:nvPr/>
        </p:nvPicPr>
        <p:blipFill>
          <a:blip r:embed="rId10"/>
          <a:stretch>
            <a:fillRect/>
          </a:stretch>
        </p:blipFill>
        <p:spPr>
          <a:xfrm>
            <a:off x="6705600" y="4800600"/>
            <a:ext cx="672860" cy="127611"/>
          </a:xfrm>
          <a:prstGeom prst="rect">
            <a:avLst/>
          </a:prstGeom>
        </p:spPr>
      </p:pic>
      <p:pic>
        <p:nvPicPr>
          <p:cNvPr id="65" name="Picture 64"/>
          <p:cNvPicPr>
            <a:picLocks noChangeAspect="1"/>
          </p:cNvPicPr>
          <p:nvPr/>
        </p:nvPicPr>
        <p:blipFill>
          <a:blip r:embed="rId9"/>
          <a:stretch>
            <a:fillRect/>
          </a:stretch>
        </p:blipFill>
        <p:spPr>
          <a:xfrm>
            <a:off x="6629400" y="5091148"/>
            <a:ext cx="914400" cy="258792"/>
          </a:xfrm>
          <a:prstGeom prst="rect">
            <a:avLst/>
          </a:prstGeom>
        </p:spPr>
      </p:pic>
      <p:pic>
        <p:nvPicPr>
          <p:cNvPr id="66" name="Picture 65"/>
          <p:cNvPicPr>
            <a:picLocks noChangeAspect="1"/>
          </p:cNvPicPr>
          <p:nvPr/>
        </p:nvPicPr>
        <p:blipFill>
          <a:blip r:embed="rId10"/>
          <a:stretch>
            <a:fillRect/>
          </a:stretch>
        </p:blipFill>
        <p:spPr>
          <a:xfrm>
            <a:off x="6705600" y="5105400"/>
            <a:ext cx="672860" cy="127611"/>
          </a:xfrm>
          <a:prstGeom prst="rect">
            <a:avLst/>
          </a:prstGeom>
        </p:spPr>
      </p:pic>
      <p:pic>
        <p:nvPicPr>
          <p:cNvPr id="67" name="Picture 66"/>
          <p:cNvPicPr>
            <a:picLocks noChangeAspect="1"/>
          </p:cNvPicPr>
          <p:nvPr/>
        </p:nvPicPr>
        <p:blipFill>
          <a:blip r:embed="rId9"/>
          <a:stretch>
            <a:fillRect/>
          </a:stretch>
        </p:blipFill>
        <p:spPr>
          <a:xfrm>
            <a:off x="6629400" y="5395948"/>
            <a:ext cx="914400" cy="258792"/>
          </a:xfrm>
          <a:prstGeom prst="rect">
            <a:avLst/>
          </a:prstGeom>
        </p:spPr>
      </p:pic>
      <p:pic>
        <p:nvPicPr>
          <p:cNvPr id="68" name="Picture 67"/>
          <p:cNvPicPr>
            <a:picLocks noChangeAspect="1"/>
          </p:cNvPicPr>
          <p:nvPr/>
        </p:nvPicPr>
        <p:blipFill>
          <a:blip r:embed="rId10"/>
          <a:stretch>
            <a:fillRect/>
          </a:stretch>
        </p:blipFill>
        <p:spPr>
          <a:xfrm>
            <a:off x="6705600" y="5410200"/>
            <a:ext cx="672860" cy="127611"/>
          </a:xfrm>
          <a:prstGeom prst="rect">
            <a:avLst/>
          </a:prstGeom>
        </p:spPr>
      </p:pic>
      <p:pic>
        <p:nvPicPr>
          <p:cNvPr id="69" name="Picture 68"/>
          <p:cNvPicPr>
            <a:picLocks noChangeAspect="1"/>
          </p:cNvPicPr>
          <p:nvPr/>
        </p:nvPicPr>
        <p:blipFill>
          <a:blip r:embed="rId9"/>
          <a:stretch>
            <a:fillRect/>
          </a:stretch>
        </p:blipFill>
        <p:spPr>
          <a:xfrm>
            <a:off x="6629400" y="5700748"/>
            <a:ext cx="914400" cy="258792"/>
          </a:xfrm>
          <a:prstGeom prst="rect">
            <a:avLst/>
          </a:prstGeom>
        </p:spPr>
      </p:pic>
      <p:pic>
        <p:nvPicPr>
          <p:cNvPr id="70" name="Picture 69"/>
          <p:cNvPicPr>
            <a:picLocks noChangeAspect="1"/>
          </p:cNvPicPr>
          <p:nvPr/>
        </p:nvPicPr>
        <p:blipFill>
          <a:blip r:embed="rId10"/>
          <a:stretch>
            <a:fillRect/>
          </a:stretch>
        </p:blipFill>
        <p:spPr>
          <a:xfrm>
            <a:off x="6705600" y="5715000"/>
            <a:ext cx="672860" cy="127611"/>
          </a:xfrm>
          <a:prstGeom prst="rect">
            <a:avLst/>
          </a:prstGeom>
        </p:spPr>
      </p:pic>
      <p:cxnSp>
        <p:nvCxnSpPr>
          <p:cNvPr id="72" name="Straight Arrow Connector 71"/>
          <p:cNvCxnSpPr>
            <a:stCxn id="19" idx="3"/>
            <a:endCxn id="44" idx="1"/>
          </p:cNvCxnSpPr>
          <p:nvPr/>
        </p:nvCxnSpPr>
        <p:spPr bwMode="auto">
          <a:xfrm flipV="1">
            <a:off x="5638800" y="2477344"/>
            <a:ext cx="990600" cy="705105"/>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Straight Arrow Connector 72"/>
          <p:cNvCxnSpPr>
            <a:stCxn id="18" idx="3"/>
          </p:cNvCxnSpPr>
          <p:nvPr/>
        </p:nvCxnSpPr>
        <p:spPr bwMode="auto">
          <a:xfrm flipV="1">
            <a:off x="5638800" y="2743200"/>
            <a:ext cx="990600" cy="540798"/>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4" name="Straight Arrow Connector 73"/>
          <p:cNvCxnSpPr/>
          <p:nvPr/>
        </p:nvCxnSpPr>
        <p:spPr bwMode="auto">
          <a:xfrm flipV="1">
            <a:off x="5638800" y="3086944"/>
            <a:ext cx="990600" cy="265856"/>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Arrow Connector 77"/>
          <p:cNvCxnSpPr>
            <a:stCxn id="37" idx="3"/>
            <a:endCxn id="53" idx="1"/>
          </p:cNvCxnSpPr>
          <p:nvPr/>
        </p:nvCxnSpPr>
        <p:spPr bwMode="auto">
          <a:xfrm flipV="1">
            <a:off x="5638800" y="3391744"/>
            <a:ext cx="990600" cy="476505"/>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Arrow Connector 78"/>
          <p:cNvCxnSpPr/>
          <p:nvPr/>
        </p:nvCxnSpPr>
        <p:spPr bwMode="auto">
          <a:xfrm flipV="1">
            <a:off x="5638800" y="3696544"/>
            <a:ext cx="990600" cy="265856"/>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Arrow Connector 79"/>
          <p:cNvCxnSpPr/>
          <p:nvPr/>
        </p:nvCxnSpPr>
        <p:spPr bwMode="auto">
          <a:xfrm flipV="1">
            <a:off x="5638800" y="4001344"/>
            <a:ext cx="990600" cy="37256"/>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5" name="Straight Arrow Connector 94"/>
          <p:cNvCxnSpPr>
            <a:stCxn id="38" idx="3"/>
          </p:cNvCxnSpPr>
          <p:nvPr/>
        </p:nvCxnSpPr>
        <p:spPr bwMode="auto">
          <a:xfrm flipV="1">
            <a:off x="5638800" y="4267200"/>
            <a:ext cx="990600" cy="286849"/>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Arrow Connector 95"/>
          <p:cNvCxnSpPr/>
          <p:nvPr/>
        </p:nvCxnSpPr>
        <p:spPr bwMode="auto">
          <a:xfrm flipV="1">
            <a:off x="5638800" y="4572000"/>
            <a:ext cx="990600" cy="152400"/>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p:nvPr/>
        </p:nvCxnSpPr>
        <p:spPr bwMode="auto">
          <a:xfrm>
            <a:off x="5638800" y="4800600"/>
            <a:ext cx="990600" cy="76200"/>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Arrow Connector 111"/>
          <p:cNvCxnSpPr>
            <a:stCxn id="40" idx="3"/>
          </p:cNvCxnSpPr>
          <p:nvPr/>
        </p:nvCxnSpPr>
        <p:spPr bwMode="auto">
          <a:xfrm>
            <a:off x="5638800" y="5239849"/>
            <a:ext cx="990600" cy="17952"/>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Arrow Connector 112"/>
          <p:cNvCxnSpPr>
            <a:stCxn id="43" idx="3"/>
          </p:cNvCxnSpPr>
          <p:nvPr/>
        </p:nvCxnSpPr>
        <p:spPr bwMode="auto">
          <a:xfrm>
            <a:off x="5638800" y="5341398"/>
            <a:ext cx="990600" cy="145002"/>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Arrow Connector 113"/>
          <p:cNvCxnSpPr/>
          <p:nvPr/>
        </p:nvCxnSpPr>
        <p:spPr bwMode="auto">
          <a:xfrm>
            <a:off x="5638800" y="5410200"/>
            <a:ext cx="990600" cy="457200"/>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6" name="Oval 125"/>
          <p:cNvSpPr/>
          <p:nvPr/>
        </p:nvSpPr>
        <p:spPr bwMode="auto">
          <a:xfrm rot="20345381">
            <a:off x="247858" y="2259708"/>
            <a:ext cx="1823075" cy="3718959"/>
          </a:xfrm>
          <a:prstGeom prst="ellipse">
            <a:avLst/>
          </a:prstGeom>
          <a:noFill/>
          <a:ln w="12700" cap="flat" cmpd="sng" algn="ctr">
            <a:gradFill flip="none" rotWithShape="1">
              <a:gsLst>
                <a:gs pos="0">
                  <a:srgbClr val="FFC22E"/>
                </a:gs>
                <a:gs pos="100000">
                  <a:srgbClr val="FFFFFF"/>
                </a:gs>
              </a:gsLst>
              <a:lin ang="0" scaled="1"/>
              <a:tileRect/>
            </a:gradFill>
            <a:prstDash val="solid"/>
            <a:round/>
            <a:headEnd type="none" w="med" len="med"/>
            <a:tailEnd type="none" w="med" len="med"/>
          </a:ln>
          <a:effectLst>
            <a:glow rad="63500">
              <a:srgbClr val="FFC22E">
                <a:alpha val="75000"/>
              </a:srgbClr>
            </a:glow>
          </a:effectLst>
          <a:scene3d>
            <a:camera prst="obliqueTopLeft"/>
            <a:lightRig rig="threePt" dir="t"/>
          </a:scene3d>
          <a:extLst/>
        </p:spPr>
        <p:txBody>
          <a:bodyPr/>
          <a:lstStyle/>
          <a:p>
            <a:pPr>
              <a:defRPr/>
            </a:pPr>
            <a:endParaRPr lang="en-US">
              <a:cs typeface="+mn-cs"/>
            </a:endParaRPr>
          </a:p>
        </p:txBody>
      </p:sp>
      <p:sp>
        <p:nvSpPr>
          <p:cNvPr id="129" name="Explosion 1 128"/>
          <p:cNvSpPr/>
          <p:nvPr/>
        </p:nvSpPr>
        <p:spPr bwMode="auto">
          <a:xfrm>
            <a:off x="1370114" y="2761258"/>
            <a:ext cx="320791" cy="306205"/>
          </a:xfrm>
          <a:prstGeom prst="irregularSeal1">
            <a:avLst/>
          </a:prstGeom>
          <a:solidFill>
            <a:srgbClr val="FFC22E"/>
          </a:solidFill>
          <a:ln w="9525" cap="flat" cmpd="sng" algn="ctr">
            <a:noFill/>
            <a:prstDash val="solid"/>
            <a:round/>
            <a:headEnd type="none" w="med" len="med"/>
            <a:tailEnd type="none" w="med" len="med"/>
          </a:ln>
          <a:effectLst>
            <a:glow rad="101600">
              <a:srgbClr val="FFC22E"/>
            </a:glow>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24" name="TextBox 123"/>
          <p:cNvSpPr txBox="1"/>
          <p:nvPr/>
        </p:nvSpPr>
        <p:spPr>
          <a:xfrm>
            <a:off x="355158" y="2890061"/>
            <a:ext cx="1259748" cy="584776"/>
          </a:xfrm>
          <a:prstGeom prst="rect">
            <a:avLst/>
          </a:prstGeom>
          <a:noFill/>
        </p:spPr>
        <p:txBody>
          <a:bodyPr wrap="square">
            <a:spAutoFit/>
          </a:bodyPr>
          <a:lstStyle/>
          <a:p>
            <a:pPr>
              <a:defRPr/>
            </a:pPr>
            <a:r>
              <a:rPr lang="en-US" sz="1600" dirty="0" smtClean="0">
                <a:solidFill>
                  <a:schemeClr val="tx1"/>
                </a:solidFill>
                <a:cs typeface="+mn-cs"/>
              </a:rPr>
              <a:t>STAR</a:t>
            </a:r>
          </a:p>
          <a:p>
            <a:pPr>
              <a:defRPr/>
            </a:pPr>
            <a:r>
              <a:rPr lang="en-US" sz="1600" dirty="0" smtClean="0">
                <a:solidFill>
                  <a:schemeClr val="tx1"/>
                </a:solidFill>
                <a:cs typeface="+mn-cs"/>
              </a:rPr>
              <a:t>Detector</a:t>
            </a:r>
            <a:endParaRPr lang="en-US" sz="1600" dirty="0">
              <a:solidFill>
                <a:schemeClr val="tx1"/>
              </a:solidFill>
              <a:cs typeface="+mn-cs"/>
            </a:endParaRPr>
          </a:p>
        </p:txBody>
      </p:sp>
      <p:sp>
        <p:nvSpPr>
          <p:cNvPr id="75" name="Title 1"/>
          <p:cNvSpPr txBox="1">
            <a:spLocks/>
          </p:cNvSpPr>
          <p:nvPr/>
        </p:nvSpPr>
        <p:spPr>
          <a:xfrm>
            <a:off x="0" y="0"/>
            <a:ext cx="9144000" cy="698499"/>
          </a:xfrm>
          <a:prstGeom prst="rect">
            <a:avLst/>
          </a:prstGeom>
          <a:solidFill>
            <a:schemeClr val="tx1">
              <a:alpha val="67000"/>
            </a:schemeClr>
          </a:solidFill>
        </p:spPr>
        <p:txBody>
          <a:bodyPr>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smtClean="0">
                <a:solidFill>
                  <a:schemeClr val="bg1"/>
                </a:solidFill>
              </a:rPr>
              <a:t>    High Throughput Data Archiving</a:t>
            </a:r>
            <a:endParaRPr lang="en-US" dirty="0">
              <a:solidFill>
                <a:schemeClr val="bg1"/>
              </a:solidFill>
            </a:endParaRPr>
          </a:p>
        </p:txBody>
      </p:sp>
      <p:pic>
        <p:nvPicPr>
          <p:cNvPr id="77" name="Picture 76"/>
          <p:cNvPicPr>
            <a:picLocks noChangeAspect="1"/>
          </p:cNvPicPr>
          <p:nvPr/>
        </p:nvPicPr>
        <p:blipFill>
          <a:blip r:embed="rId5"/>
          <a:stretch>
            <a:fillRect/>
          </a:stretch>
        </p:blipFill>
        <p:spPr>
          <a:xfrm rot="1993379">
            <a:off x="258435" y="5004041"/>
            <a:ext cx="1449702" cy="964711"/>
          </a:xfrm>
          <a:prstGeom prst="rect">
            <a:avLst/>
          </a:prstGeom>
        </p:spPr>
      </p:pic>
      <p:sp>
        <p:nvSpPr>
          <p:cNvPr id="81" name="Explosion 1 80"/>
          <p:cNvSpPr/>
          <p:nvPr/>
        </p:nvSpPr>
        <p:spPr bwMode="auto">
          <a:xfrm>
            <a:off x="664241" y="5180192"/>
            <a:ext cx="320791" cy="306205"/>
          </a:xfrm>
          <a:prstGeom prst="irregularSeal1">
            <a:avLst/>
          </a:prstGeom>
          <a:solidFill>
            <a:srgbClr val="FFC22E"/>
          </a:solidFill>
          <a:ln w="9525" cap="flat" cmpd="sng" algn="ctr">
            <a:noFill/>
            <a:prstDash val="solid"/>
            <a:round/>
            <a:headEnd type="none" w="med" len="med"/>
            <a:tailEnd type="none" w="med" len="med"/>
          </a:ln>
          <a:effectLst>
            <a:glow rad="101600">
              <a:srgbClr val="FFC22E"/>
            </a:glow>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82" name="TextBox 81"/>
          <p:cNvSpPr txBox="1"/>
          <p:nvPr/>
        </p:nvSpPr>
        <p:spPr>
          <a:xfrm>
            <a:off x="985032" y="4679715"/>
            <a:ext cx="1207576" cy="584776"/>
          </a:xfrm>
          <a:prstGeom prst="rect">
            <a:avLst/>
          </a:prstGeom>
          <a:noFill/>
        </p:spPr>
        <p:txBody>
          <a:bodyPr wrap="square">
            <a:spAutoFit/>
          </a:bodyPr>
          <a:lstStyle/>
          <a:p>
            <a:pPr>
              <a:defRPr/>
            </a:pPr>
            <a:r>
              <a:rPr lang="en-US" sz="1600" dirty="0" smtClean="0">
                <a:solidFill>
                  <a:schemeClr val="tx1"/>
                </a:solidFill>
                <a:cs typeface="+mn-cs"/>
              </a:rPr>
              <a:t>PHENIX</a:t>
            </a:r>
          </a:p>
          <a:p>
            <a:pPr>
              <a:defRPr/>
            </a:pPr>
            <a:r>
              <a:rPr lang="en-US" sz="1600" dirty="0" smtClean="0">
                <a:solidFill>
                  <a:schemeClr val="tx1"/>
                </a:solidFill>
                <a:cs typeface="+mn-cs"/>
              </a:rPr>
              <a:t>Detector</a:t>
            </a:r>
            <a:endParaRPr lang="en-US" sz="1600" dirty="0">
              <a:solidFill>
                <a:schemeClr val="tx1"/>
              </a:solidFill>
              <a:cs typeface="+mn-cs"/>
            </a:endParaRPr>
          </a:p>
        </p:txBody>
      </p:sp>
      <p:sp>
        <p:nvSpPr>
          <p:cNvPr id="84" name="TextBox 83"/>
          <p:cNvSpPr txBox="1"/>
          <p:nvPr/>
        </p:nvSpPr>
        <p:spPr>
          <a:xfrm>
            <a:off x="285225" y="1414290"/>
            <a:ext cx="2565235" cy="461665"/>
          </a:xfrm>
          <a:prstGeom prst="rect">
            <a:avLst/>
          </a:prstGeom>
          <a:noFill/>
        </p:spPr>
        <p:txBody>
          <a:bodyPr wrap="square">
            <a:spAutoFit/>
          </a:bodyPr>
          <a:lstStyle/>
          <a:p>
            <a:pPr>
              <a:spcBef>
                <a:spcPts val="600"/>
              </a:spcBef>
              <a:spcAft>
                <a:spcPts val="600"/>
              </a:spcAft>
              <a:defRPr/>
            </a:pPr>
            <a:r>
              <a:rPr lang="en-US" sz="2400" dirty="0" smtClean="0">
                <a:cs typeface="+mn-cs"/>
              </a:rPr>
              <a:t>RHIC detectors:</a:t>
            </a:r>
            <a:endParaRPr lang="en-US" sz="2400" dirty="0">
              <a:cs typeface="+mn-cs"/>
            </a:endParaRPr>
          </a:p>
        </p:txBody>
      </p:sp>
    </p:spTree>
    <p:extLst>
      <p:ext uri="{BB962C8B-B14F-4D97-AF65-F5344CB8AC3E}">
        <p14:creationId xmlns:p14="http://schemas.microsoft.com/office/powerpoint/2010/main" val="163112194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strips(downLeft)">
                                      <p:cBhvr>
                                        <p:cTn id="7" dur="500"/>
                                        <p:tgtEl>
                                          <p:spTgt spid="8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strips(downLeft)">
                                      <p:cBhvr>
                                        <p:cTn id="11" dur="500"/>
                                        <p:tgtEl>
                                          <p:spTgt spid="124"/>
                                        </p:tgtEl>
                                      </p:cBhvr>
                                    </p:animEffect>
                                  </p:childTnLst>
                                </p:cTn>
                              </p:par>
                              <p:par>
                                <p:cTn id="12" presetID="18" presetClass="entr" presetSubtype="12" fill="hold" nodeType="withEffect">
                                  <p:stCondLst>
                                    <p:cond delay="0"/>
                                  </p:stCondLst>
                                  <p:childTnLst>
                                    <p:set>
                                      <p:cBhvr>
                                        <p:cTn id="13" dur="1" fill="hold">
                                          <p:stCondLst>
                                            <p:cond delay="0"/>
                                          </p:stCondLst>
                                        </p:cTn>
                                        <p:tgtEl>
                                          <p:spTgt spid="130"/>
                                        </p:tgtEl>
                                        <p:attrNameLst>
                                          <p:attrName>style.visibility</p:attrName>
                                        </p:attrNameLst>
                                      </p:cBhvr>
                                      <p:to>
                                        <p:strVal val="visible"/>
                                      </p:to>
                                    </p:set>
                                    <p:animEffect transition="in" filter="strips(downLeft)">
                                      <p:cBhvr>
                                        <p:cTn id="14" dur="500"/>
                                        <p:tgtEl>
                                          <p:spTgt spid="130"/>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strips(downLeft)">
                                      <p:cBhvr>
                                        <p:cTn id="18" dur="500"/>
                                        <p:tgtEl>
                                          <p:spTgt spid="82"/>
                                        </p:tgtEl>
                                      </p:cBhvr>
                                    </p:animEffect>
                                  </p:childTnLst>
                                </p:cTn>
                              </p:par>
                              <p:par>
                                <p:cTn id="19" presetID="18" presetClass="entr" presetSubtype="12"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strips(downLeft)">
                                      <p:cBhvr>
                                        <p:cTn id="21" dur="500"/>
                                        <p:tgtEl>
                                          <p:spTgt spid="7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childTnLst>
                          </p:cTn>
                        </p:par>
                        <p:par>
                          <p:cTn id="75" fill="hold">
                            <p:stCondLst>
                              <p:cond delay="0"/>
                            </p:stCondLst>
                            <p:childTnLst>
                              <p:par>
                                <p:cTn id="76" presetID="21" presetClass="entr" presetSubtype="1" repeatCount="8000" fill="remove" grpId="0" nodeType="afterEffect">
                                  <p:stCondLst>
                                    <p:cond delay="0"/>
                                  </p:stCondLst>
                                  <p:childTnLst>
                                    <p:set>
                                      <p:cBhvr>
                                        <p:cTn id="77" dur="1" fill="hold">
                                          <p:stCondLst>
                                            <p:cond delay="0"/>
                                          </p:stCondLst>
                                        </p:cTn>
                                        <p:tgtEl>
                                          <p:spTgt spid="126"/>
                                        </p:tgtEl>
                                        <p:attrNameLst>
                                          <p:attrName>style.visibility</p:attrName>
                                        </p:attrNameLst>
                                      </p:cBhvr>
                                      <p:to>
                                        <p:strVal val="visible"/>
                                      </p:to>
                                    </p:set>
                                    <p:animEffect transition="in" filter="wheel(1)">
                                      <p:cBhvr>
                                        <p:cTn id="78" dur="500"/>
                                        <p:tgtEl>
                                          <p:spTgt spid="126"/>
                                        </p:tgtEl>
                                      </p:cBhvr>
                                    </p:animEffect>
                                  </p:childTnLst>
                                </p:cTn>
                              </p:par>
                              <p:par>
                                <p:cTn id="79" presetID="23" presetClass="entr" presetSubtype="16" repeatCount="5000" fill="remove" grpId="0" nodeType="withEffect">
                                  <p:stCondLst>
                                    <p:cond delay="500"/>
                                  </p:stCondLst>
                                  <p:childTnLst>
                                    <p:set>
                                      <p:cBhvr>
                                        <p:cTn id="80" dur="1" fill="hold">
                                          <p:stCondLst>
                                            <p:cond delay="0"/>
                                          </p:stCondLst>
                                        </p:cTn>
                                        <p:tgtEl>
                                          <p:spTgt spid="129"/>
                                        </p:tgtEl>
                                        <p:attrNameLst>
                                          <p:attrName>style.visibility</p:attrName>
                                        </p:attrNameLst>
                                      </p:cBhvr>
                                      <p:to>
                                        <p:strVal val="visible"/>
                                      </p:to>
                                    </p:set>
                                    <p:anim calcmode="lin" valueType="num">
                                      <p:cBhvr>
                                        <p:cTn id="81" dur="500" fill="hold"/>
                                        <p:tgtEl>
                                          <p:spTgt spid="129"/>
                                        </p:tgtEl>
                                        <p:attrNameLst>
                                          <p:attrName>ppt_w</p:attrName>
                                        </p:attrNameLst>
                                      </p:cBhvr>
                                      <p:tavLst>
                                        <p:tav tm="0">
                                          <p:val>
                                            <p:fltVal val="0"/>
                                          </p:val>
                                        </p:tav>
                                        <p:tav tm="100000">
                                          <p:val>
                                            <p:strVal val="#ppt_w"/>
                                          </p:val>
                                        </p:tav>
                                      </p:tavLst>
                                    </p:anim>
                                    <p:anim calcmode="lin" valueType="num">
                                      <p:cBhvr>
                                        <p:cTn id="82" dur="500" fill="hold"/>
                                        <p:tgtEl>
                                          <p:spTgt spid="129"/>
                                        </p:tgtEl>
                                        <p:attrNameLst>
                                          <p:attrName>ppt_h</p:attrName>
                                        </p:attrNameLst>
                                      </p:cBhvr>
                                      <p:tavLst>
                                        <p:tav tm="0">
                                          <p:val>
                                            <p:fltVal val="0"/>
                                          </p:val>
                                        </p:tav>
                                        <p:tav tm="100000">
                                          <p:val>
                                            <p:strVal val="#ppt_h"/>
                                          </p:val>
                                        </p:tav>
                                      </p:tavLst>
                                    </p:anim>
                                  </p:childTnLst>
                                </p:cTn>
                              </p:par>
                              <p:par>
                                <p:cTn id="83" presetID="23" presetClass="entr" presetSubtype="16" repeatCount="5000" fill="remove" grpId="0" nodeType="withEffect">
                                  <p:stCondLst>
                                    <p:cond delay="500"/>
                                  </p:stCondLst>
                                  <p:childTnLst>
                                    <p:set>
                                      <p:cBhvr>
                                        <p:cTn id="84" dur="1" fill="hold">
                                          <p:stCondLst>
                                            <p:cond delay="0"/>
                                          </p:stCondLst>
                                        </p:cTn>
                                        <p:tgtEl>
                                          <p:spTgt spid="81"/>
                                        </p:tgtEl>
                                        <p:attrNameLst>
                                          <p:attrName>style.visibility</p:attrName>
                                        </p:attrNameLst>
                                      </p:cBhvr>
                                      <p:to>
                                        <p:strVal val="visible"/>
                                      </p:to>
                                    </p:set>
                                    <p:anim calcmode="lin" valueType="num">
                                      <p:cBhvr>
                                        <p:cTn id="85" dur="500" fill="hold"/>
                                        <p:tgtEl>
                                          <p:spTgt spid="81"/>
                                        </p:tgtEl>
                                        <p:attrNameLst>
                                          <p:attrName>ppt_w</p:attrName>
                                        </p:attrNameLst>
                                      </p:cBhvr>
                                      <p:tavLst>
                                        <p:tav tm="0">
                                          <p:val>
                                            <p:fltVal val="0"/>
                                          </p:val>
                                        </p:tav>
                                        <p:tav tm="100000">
                                          <p:val>
                                            <p:strVal val="#ppt_w"/>
                                          </p:val>
                                        </p:tav>
                                      </p:tavLst>
                                    </p:anim>
                                    <p:anim calcmode="lin" valueType="num">
                                      <p:cBhvr>
                                        <p:cTn id="86" dur="500" fill="hold"/>
                                        <p:tgtEl>
                                          <p:spTgt spid="81"/>
                                        </p:tgtEl>
                                        <p:attrNameLst>
                                          <p:attrName>ppt_h</p:attrName>
                                        </p:attrNameLst>
                                      </p:cBhvr>
                                      <p:tavLst>
                                        <p:tav tm="0">
                                          <p:val>
                                            <p:fltVal val="0"/>
                                          </p:val>
                                        </p:tav>
                                        <p:tav tm="100000">
                                          <p:val>
                                            <p:strVal val="#ppt_h"/>
                                          </p:val>
                                        </p:tav>
                                      </p:tavLst>
                                    </p:anim>
                                  </p:childTnLst>
                                </p:cTn>
                              </p:par>
                              <p:par>
                                <p:cTn id="87" presetID="22" presetClass="entr" presetSubtype="8" repeatCount="8000" fill="remove"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ipe(left)">
                                      <p:cBhvr>
                                        <p:cTn id="89" dur="500"/>
                                        <p:tgtEl>
                                          <p:spTgt spid="8"/>
                                        </p:tgtEl>
                                      </p:cBhvr>
                                    </p:animEffect>
                                  </p:childTnLst>
                                </p:cTn>
                              </p:par>
                              <p:par>
                                <p:cTn id="90" presetID="22" presetClass="entr" presetSubtype="8" repeatCount="8000" fill="remove"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repeatCount="8000" fill="remove"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repeatCount="8000" fill="remove"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left)">
                                      <p:cBhvr>
                                        <p:cTn id="98" dur="500"/>
                                        <p:tgtEl>
                                          <p:spTgt spid="30"/>
                                        </p:tgtEl>
                                      </p:cBhvr>
                                    </p:animEffect>
                                  </p:childTnLst>
                                </p:cTn>
                              </p:par>
                              <p:par>
                                <p:cTn id="99" presetID="22" presetClass="entr" presetSubtype="4"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down)">
                                      <p:cBhvr>
                                        <p:cTn id="101" dur="5000"/>
                                        <p:tgtEl>
                                          <p:spTgt spid="18"/>
                                        </p:tgtEl>
                                      </p:cBhvr>
                                    </p:animEffect>
                                  </p:childTnLst>
                                </p:cTn>
                              </p:par>
                              <p:par>
                                <p:cTn id="102" presetID="22" presetClass="entr" presetSubtype="4" fill="hold"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down)">
                                      <p:cBhvr>
                                        <p:cTn id="104" dur="5000"/>
                                        <p:tgtEl>
                                          <p:spTgt spid="41"/>
                                        </p:tgtEl>
                                      </p:cBhvr>
                                    </p:animEffect>
                                  </p:childTnLst>
                                </p:cTn>
                              </p:par>
                              <p:par>
                                <p:cTn id="105" presetID="22" presetClass="entr" presetSubtype="4"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down)">
                                      <p:cBhvr>
                                        <p:cTn id="107" dur="5000"/>
                                        <p:tgtEl>
                                          <p:spTgt spid="42"/>
                                        </p:tgtEl>
                                      </p:cBhvr>
                                    </p:animEffect>
                                  </p:childTnLst>
                                </p:cTn>
                              </p:par>
                              <p:par>
                                <p:cTn id="108" presetID="22" presetClass="entr" presetSubtype="4" fill="hold"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wipe(down)">
                                      <p:cBhvr>
                                        <p:cTn id="110" dur="5000"/>
                                        <p:tgtEl>
                                          <p:spTgt spid="43"/>
                                        </p:tgtEl>
                                      </p:cBhvr>
                                    </p:animEffect>
                                  </p:childTnLst>
                                </p:cTn>
                              </p:par>
                              <p:par>
                                <p:cTn id="111" presetID="22" presetClass="entr" presetSubtype="8" repeatCount="10000" fill="remove" nodeType="with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wipe(left)">
                                      <p:cBhvr>
                                        <p:cTn id="113" dur="500"/>
                                        <p:tgtEl>
                                          <p:spTgt spid="72"/>
                                        </p:tgtEl>
                                      </p:cBhvr>
                                    </p:animEffect>
                                  </p:childTnLst>
                                </p:cTn>
                              </p:par>
                              <p:par>
                                <p:cTn id="114" presetID="22" presetClass="entr" presetSubtype="8" repeatCount="10000" fill="remove" nodeType="with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wipe(left)">
                                      <p:cBhvr>
                                        <p:cTn id="116" dur="500"/>
                                        <p:tgtEl>
                                          <p:spTgt spid="73"/>
                                        </p:tgtEl>
                                      </p:cBhvr>
                                    </p:animEffect>
                                  </p:childTnLst>
                                </p:cTn>
                              </p:par>
                              <p:par>
                                <p:cTn id="117" presetID="22" presetClass="entr" presetSubtype="8" repeatCount="10000" fill="remove"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wipe(left)">
                                      <p:cBhvr>
                                        <p:cTn id="119" dur="500"/>
                                        <p:tgtEl>
                                          <p:spTgt spid="74"/>
                                        </p:tgtEl>
                                      </p:cBhvr>
                                    </p:animEffect>
                                  </p:childTnLst>
                                </p:cTn>
                              </p:par>
                              <p:par>
                                <p:cTn id="120" presetID="22" presetClass="entr" presetSubtype="8" repeatCount="10000" fill="remove" nodeType="withEffect">
                                  <p:stCondLst>
                                    <p:cond delay="0"/>
                                  </p:stCondLst>
                                  <p:childTnLst>
                                    <p:set>
                                      <p:cBhvr>
                                        <p:cTn id="121" dur="1" fill="hold">
                                          <p:stCondLst>
                                            <p:cond delay="0"/>
                                          </p:stCondLst>
                                        </p:cTn>
                                        <p:tgtEl>
                                          <p:spTgt spid="78"/>
                                        </p:tgtEl>
                                        <p:attrNameLst>
                                          <p:attrName>style.visibility</p:attrName>
                                        </p:attrNameLst>
                                      </p:cBhvr>
                                      <p:to>
                                        <p:strVal val="visible"/>
                                      </p:to>
                                    </p:set>
                                    <p:animEffect transition="in" filter="wipe(left)">
                                      <p:cBhvr>
                                        <p:cTn id="122" dur="500"/>
                                        <p:tgtEl>
                                          <p:spTgt spid="78"/>
                                        </p:tgtEl>
                                      </p:cBhvr>
                                    </p:animEffect>
                                  </p:childTnLst>
                                </p:cTn>
                              </p:par>
                              <p:par>
                                <p:cTn id="123" presetID="22" presetClass="entr" presetSubtype="8" repeatCount="10000" fill="remove" nodeType="with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wipe(left)">
                                      <p:cBhvr>
                                        <p:cTn id="125" dur="500"/>
                                        <p:tgtEl>
                                          <p:spTgt spid="79"/>
                                        </p:tgtEl>
                                      </p:cBhvr>
                                    </p:animEffect>
                                  </p:childTnLst>
                                </p:cTn>
                              </p:par>
                              <p:par>
                                <p:cTn id="126" presetID="22" presetClass="entr" presetSubtype="8" repeatCount="10000" fill="remove"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wipe(left)">
                                      <p:cBhvr>
                                        <p:cTn id="128" dur="500"/>
                                        <p:tgtEl>
                                          <p:spTgt spid="80"/>
                                        </p:tgtEl>
                                      </p:cBhvr>
                                    </p:animEffect>
                                  </p:childTnLst>
                                </p:cTn>
                              </p:par>
                              <p:par>
                                <p:cTn id="129" presetID="22" presetClass="entr" presetSubtype="8" repeatCount="10000" fill="remove" nodeType="with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wipe(left)">
                                      <p:cBhvr>
                                        <p:cTn id="131" dur="500"/>
                                        <p:tgtEl>
                                          <p:spTgt spid="95"/>
                                        </p:tgtEl>
                                      </p:cBhvr>
                                    </p:animEffect>
                                  </p:childTnLst>
                                </p:cTn>
                              </p:par>
                              <p:par>
                                <p:cTn id="132" presetID="22" presetClass="entr" presetSubtype="8" repeatCount="10000" fill="remove" nodeType="withEffect">
                                  <p:stCondLst>
                                    <p:cond delay="0"/>
                                  </p:stCondLst>
                                  <p:childTnLst>
                                    <p:set>
                                      <p:cBhvr>
                                        <p:cTn id="133" dur="1" fill="hold">
                                          <p:stCondLst>
                                            <p:cond delay="0"/>
                                          </p:stCondLst>
                                        </p:cTn>
                                        <p:tgtEl>
                                          <p:spTgt spid="96"/>
                                        </p:tgtEl>
                                        <p:attrNameLst>
                                          <p:attrName>style.visibility</p:attrName>
                                        </p:attrNameLst>
                                      </p:cBhvr>
                                      <p:to>
                                        <p:strVal val="visible"/>
                                      </p:to>
                                    </p:set>
                                    <p:animEffect transition="in" filter="wipe(left)">
                                      <p:cBhvr>
                                        <p:cTn id="134" dur="500"/>
                                        <p:tgtEl>
                                          <p:spTgt spid="96"/>
                                        </p:tgtEl>
                                      </p:cBhvr>
                                    </p:animEffect>
                                  </p:childTnLst>
                                </p:cTn>
                              </p:par>
                              <p:par>
                                <p:cTn id="135" presetID="22" presetClass="entr" presetSubtype="8" repeatCount="10000" fill="remove" nodeType="withEffect">
                                  <p:stCondLst>
                                    <p:cond delay="0"/>
                                  </p:stCondLst>
                                  <p:childTnLst>
                                    <p:set>
                                      <p:cBhvr>
                                        <p:cTn id="136" dur="1" fill="hold">
                                          <p:stCondLst>
                                            <p:cond delay="0"/>
                                          </p:stCondLst>
                                        </p:cTn>
                                        <p:tgtEl>
                                          <p:spTgt spid="97"/>
                                        </p:tgtEl>
                                        <p:attrNameLst>
                                          <p:attrName>style.visibility</p:attrName>
                                        </p:attrNameLst>
                                      </p:cBhvr>
                                      <p:to>
                                        <p:strVal val="visible"/>
                                      </p:to>
                                    </p:set>
                                    <p:animEffect transition="in" filter="wipe(left)">
                                      <p:cBhvr>
                                        <p:cTn id="137" dur="500"/>
                                        <p:tgtEl>
                                          <p:spTgt spid="97"/>
                                        </p:tgtEl>
                                      </p:cBhvr>
                                    </p:animEffect>
                                  </p:childTnLst>
                                </p:cTn>
                              </p:par>
                              <p:par>
                                <p:cTn id="138" presetID="22" presetClass="entr" presetSubtype="8" repeatCount="10000" fill="remove" nodeType="withEffect">
                                  <p:stCondLst>
                                    <p:cond delay="0"/>
                                  </p:stCondLst>
                                  <p:childTnLst>
                                    <p:set>
                                      <p:cBhvr>
                                        <p:cTn id="139" dur="1" fill="hold">
                                          <p:stCondLst>
                                            <p:cond delay="0"/>
                                          </p:stCondLst>
                                        </p:cTn>
                                        <p:tgtEl>
                                          <p:spTgt spid="112"/>
                                        </p:tgtEl>
                                        <p:attrNameLst>
                                          <p:attrName>style.visibility</p:attrName>
                                        </p:attrNameLst>
                                      </p:cBhvr>
                                      <p:to>
                                        <p:strVal val="visible"/>
                                      </p:to>
                                    </p:set>
                                    <p:animEffect transition="in" filter="wipe(left)">
                                      <p:cBhvr>
                                        <p:cTn id="140" dur="500"/>
                                        <p:tgtEl>
                                          <p:spTgt spid="112"/>
                                        </p:tgtEl>
                                      </p:cBhvr>
                                    </p:animEffect>
                                  </p:childTnLst>
                                </p:cTn>
                              </p:par>
                              <p:par>
                                <p:cTn id="141" presetID="22" presetClass="entr" presetSubtype="8" repeatCount="10000" fill="remove" nodeType="withEffect">
                                  <p:stCondLst>
                                    <p:cond delay="0"/>
                                  </p:stCondLst>
                                  <p:childTnLst>
                                    <p:set>
                                      <p:cBhvr>
                                        <p:cTn id="142" dur="1" fill="hold">
                                          <p:stCondLst>
                                            <p:cond delay="0"/>
                                          </p:stCondLst>
                                        </p:cTn>
                                        <p:tgtEl>
                                          <p:spTgt spid="113"/>
                                        </p:tgtEl>
                                        <p:attrNameLst>
                                          <p:attrName>style.visibility</p:attrName>
                                        </p:attrNameLst>
                                      </p:cBhvr>
                                      <p:to>
                                        <p:strVal val="visible"/>
                                      </p:to>
                                    </p:set>
                                    <p:animEffect transition="in" filter="wipe(left)">
                                      <p:cBhvr>
                                        <p:cTn id="143" dur="500"/>
                                        <p:tgtEl>
                                          <p:spTgt spid="113"/>
                                        </p:tgtEl>
                                      </p:cBhvr>
                                    </p:animEffect>
                                  </p:childTnLst>
                                </p:cTn>
                              </p:par>
                              <p:par>
                                <p:cTn id="144" presetID="22" presetClass="entr" presetSubtype="8" repeatCount="10000" fill="remove" nodeType="with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ipe(left)">
                                      <p:cBhvr>
                                        <p:cTn id="14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6" grpId="0" animBg="1"/>
      <p:bldP spid="129" grpId="0" animBg="1"/>
      <p:bldP spid="124" grpId="0"/>
      <p:bldP spid="81" grpId="0" animBg="1"/>
      <p:bldP spid="82"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p:cNvPicPr>
            <a:picLocks noChangeAspect="1"/>
          </p:cNvPicPr>
          <p:nvPr/>
        </p:nvPicPr>
        <p:blipFill>
          <a:blip r:embed="rId3"/>
          <a:stretch>
            <a:fillRect/>
          </a:stretch>
        </p:blipFill>
        <p:spPr>
          <a:xfrm>
            <a:off x="4274379" y="1901368"/>
            <a:ext cx="1512614" cy="673014"/>
          </a:xfrm>
          <a:prstGeom prst="rect">
            <a:avLst/>
          </a:prstGeom>
        </p:spPr>
      </p:pic>
      <p:pic>
        <p:nvPicPr>
          <p:cNvPr id="83" name="Picture 82"/>
          <p:cNvPicPr>
            <a:picLocks noChangeAspect="1"/>
          </p:cNvPicPr>
          <p:nvPr/>
        </p:nvPicPr>
        <p:blipFill>
          <a:blip r:embed="rId4"/>
          <a:stretch>
            <a:fillRect/>
          </a:stretch>
        </p:blipFill>
        <p:spPr>
          <a:xfrm>
            <a:off x="6487659" y="1948761"/>
            <a:ext cx="3009239" cy="4234887"/>
          </a:xfrm>
          <a:prstGeom prst="rect">
            <a:avLst/>
          </a:prstGeom>
        </p:spPr>
      </p:pic>
      <p:sp>
        <p:nvSpPr>
          <p:cNvPr id="24" name="Rectangle 23"/>
          <p:cNvSpPr/>
          <p:nvPr/>
        </p:nvSpPr>
        <p:spPr>
          <a:xfrm>
            <a:off x="6298041" y="1948761"/>
            <a:ext cx="3198857" cy="4232775"/>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5"/>
          <a:stretch>
            <a:fillRect/>
          </a:stretch>
        </p:blipFill>
        <p:spPr>
          <a:xfrm>
            <a:off x="4953000" y="3581400"/>
            <a:ext cx="685800" cy="573698"/>
          </a:xfrm>
          <a:prstGeom prst="rect">
            <a:avLst/>
          </a:prstGeom>
        </p:spPr>
      </p:pic>
      <p:pic>
        <p:nvPicPr>
          <p:cNvPr id="38" name="Picture 37"/>
          <p:cNvPicPr>
            <a:picLocks noChangeAspect="1"/>
          </p:cNvPicPr>
          <p:nvPr/>
        </p:nvPicPr>
        <p:blipFill>
          <a:blip r:embed="rId5"/>
          <a:stretch>
            <a:fillRect/>
          </a:stretch>
        </p:blipFill>
        <p:spPr>
          <a:xfrm>
            <a:off x="4953000" y="4267200"/>
            <a:ext cx="685800" cy="573698"/>
          </a:xfrm>
          <a:prstGeom prst="rect">
            <a:avLst/>
          </a:prstGeom>
        </p:spPr>
      </p:pic>
      <p:pic>
        <p:nvPicPr>
          <p:cNvPr id="40" name="Picture 39"/>
          <p:cNvPicPr>
            <a:picLocks noChangeAspect="1"/>
          </p:cNvPicPr>
          <p:nvPr/>
        </p:nvPicPr>
        <p:blipFill>
          <a:blip r:embed="rId5"/>
          <a:stretch>
            <a:fillRect/>
          </a:stretch>
        </p:blipFill>
        <p:spPr>
          <a:xfrm>
            <a:off x="4953000" y="4953000"/>
            <a:ext cx="685800" cy="573698"/>
          </a:xfrm>
          <a:prstGeom prst="rect">
            <a:avLst/>
          </a:prstGeom>
        </p:spPr>
      </p:pic>
      <p:pic>
        <p:nvPicPr>
          <p:cNvPr id="19" name="Picture 18"/>
          <p:cNvPicPr>
            <a:picLocks noChangeAspect="1"/>
          </p:cNvPicPr>
          <p:nvPr/>
        </p:nvPicPr>
        <p:blipFill>
          <a:blip r:embed="rId5"/>
          <a:stretch>
            <a:fillRect/>
          </a:stretch>
        </p:blipFill>
        <p:spPr>
          <a:xfrm>
            <a:off x="4953000" y="2895600"/>
            <a:ext cx="685800" cy="573698"/>
          </a:xfrm>
          <a:prstGeom prst="rect">
            <a:avLst/>
          </a:prstGeom>
        </p:spPr>
      </p:pic>
      <p:sp>
        <p:nvSpPr>
          <p:cNvPr id="16" name="Rounded Rectangle 15"/>
          <p:cNvSpPr/>
          <p:nvPr/>
        </p:nvSpPr>
        <p:spPr bwMode="auto">
          <a:xfrm>
            <a:off x="3124200" y="1981200"/>
            <a:ext cx="5029200" cy="4114800"/>
          </a:xfrm>
          <a:prstGeom prst="roundRect">
            <a:avLst/>
          </a:prstGeom>
          <a:no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3" name="TextBox 12"/>
          <p:cNvSpPr txBox="1"/>
          <p:nvPr/>
        </p:nvSpPr>
        <p:spPr>
          <a:xfrm>
            <a:off x="285225" y="877345"/>
            <a:ext cx="8458200" cy="830997"/>
          </a:xfrm>
          <a:prstGeom prst="rect">
            <a:avLst/>
          </a:prstGeom>
          <a:noFill/>
        </p:spPr>
        <p:txBody>
          <a:bodyPr wrap="square">
            <a:spAutoFit/>
          </a:bodyPr>
          <a:lstStyle/>
          <a:p>
            <a:pPr>
              <a:spcBef>
                <a:spcPts val="600"/>
              </a:spcBef>
              <a:spcAft>
                <a:spcPts val="600"/>
              </a:spcAft>
              <a:defRPr/>
            </a:pPr>
            <a:r>
              <a:rPr lang="en-US" sz="2400" dirty="0" smtClean="0"/>
              <a:t>ATLAS Experiment data goes to </a:t>
            </a:r>
            <a:r>
              <a:rPr lang="en-US" sz="2400" dirty="0" err="1" smtClean="0"/>
              <a:t>dCache</a:t>
            </a:r>
            <a:r>
              <a:rPr lang="en-US" sz="2400" dirty="0" smtClean="0"/>
              <a:t> and then send to tape storage.</a:t>
            </a:r>
          </a:p>
        </p:txBody>
      </p:sp>
      <p:pic>
        <p:nvPicPr>
          <p:cNvPr id="2" name="Picture 1"/>
          <p:cNvPicPr>
            <a:picLocks noChangeAspect="1"/>
          </p:cNvPicPr>
          <p:nvPr/>
        </p:nvPicPr>
        <p:blipFill>
          <a:blip r:embed="rId6"/>
          <a:stretch>
            <a:fillRect/>
          </a:stretch>
        </p:blipFill>
        <p:spPr>
          <a:xfrm>
            <a:off x="3352800" y="3200400"/>
            <a:ext cx="1256690" cy="1676400"/>
          </a:xfrm>
          <a:prstGeom prst="rect">
            <a:avLst/>
          </a:prstGeom>
        </p:spPr>
      </p:pic>
      <p:sp>
        <p:nvSpPr>
          <p:cNvPr id="47" name="TextBox 46"/>
          <p:cNvSpPr txBox="1"/>
          <p:nvPr/>
        </p:nvSpPr>
        <p:spPr>
          <a:xfrm>
            <a:off x="4800600" y="2590800"/>
            <a:ext cx="1143000" cy="307777"/>
          </a:xfrm>
          <a:prstGeom prst="rect">
            <a:avLst/>
          </a:prstGeom>
          <a:noFill/>
        </p:spPr>
        <p:txBody>
          <a:bodyPr wrap="square">
            <a:spAutoFit/>
          </a:bodyPr>
          <a:lstStyle/>
          <a:p>
            <a:pPr>
              <a:spcBef>
                <a:spcPts val="600"/>
              </a:spcBef>
              <a:spcAft>
                <a:spcPts val="600"/>
              </a:spcAft>
              <a:defRPr/>
            </a:pPr>
            <a:r>
              <a:rPr lang="en-US" sz="1400" dirty="0" smtClean="0">
                <a:solidFill>
                  <a:schemeClr val="accent2">
                    <a:lumMod val="60000"/>
                    <a:lumOff val="40000"/>
                  </a:schemeClr>
                </a:solidFill>
                <a:cs typeface="+mn-cs"/>
              </a:rPr>
              <a:t>Disk cache</a:t>
            </a:r>
            <a:endParaRPr lang="en-US" sz="1400" dirty="0">
              <a:solidFill>
                <a:schemeClr val="accent2">
                  <a:lumMod val="60000"/>
                  <a:lumOff val="40000"/>
                </a:schemeClr>
              </a:solidFill>
              <a:cs typeface="+mn-cs"/>
            </a:endParaRPr>
          </a:p>
        </p:txBody>
      </p:sp>
      <p:cxnSp>
        <p:nvCxnSpPr>
          <p:cNvPr id="8" name="Straight Arrow Connector 7"/>
          <p:cNvCxnSpPr/>
          <p:nvPr/>
        </p:nvCxnSpPr>
        <p:spPr bwMode="auto">
          <a:xfrm flipV="1">
            <a:off x="1747757" y="3276600"/>
            <a:ext cx="3282929" cy="1158940"/>
          </a:xfrm>
          <a:prstGeom prst="straightConnector1">
            <a:avLst/>
          </a:prstGeom>
          <a:solidFill>
            <a:srgbClr val="00B8FF"/>
          </a:solidFill>
          <a:ln w="28575" cap="flat" cmpd="sng" algn="ctr">
            <a:solidFill>
              <a:srgbClr val="339D29"/>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p:cNvCxnSpPr/>
          <p:nvPr/>
        </p:nvCxnSpPr>
        <p:spPr bwMode="auto">
          <a:xfrm flipV="1">
            <a:off x="1828800" y="3810000"/>
            <a:ext cx="3201886" cy="813411"/>
          </a:xfrm>
          <a:prstGeom prst="straightConnector1">
            <a:avLst/>
          </a:prstGeom>
          <a:solidFill>
            <a:srgbClr val="00B8FF"/>
          </a:solidFill>
          <a:ln w="28575" cap="flat" cmpd="sng" algn="ctr">
            <a:solidFill>
              <a:srgbClr val="339D29"/>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8" name="Picture 17"/>
          <p:cNvPicPr>
            <a:picLocks noChangeAspect="1"/>
          </p:cNvPicPr>
          <p:nvPr/>
        </p:nvPicPr>
        <p:blipFill>
          <a:blip r:embed="rId7"/>
          <a:stretch>
            <a:fillRect/>
          </a:stretch>
        </p:blipFill>
        <p:spPr>
          <a:xfrm>
            <a:off x="4953000" y="3124200"/>
            <a:ext cx="685800" cy="319596"/>
          </a:xfrm>
          <a:prstGeom prst="rect">
            <a:avLst/>
          </a:prstGeom>
          <a:solidFill>
            <a:srgbClr val="FFC22E"/>
          </a:solidFill>
        </p:spPr>
      </p:pic>
      <p:pic>
        <p:nvPicPr>
          <p:cNvPr id="41" name="Picture 40"/>
          <p:cNvPicPr>
            <a:picLocks noChangeAspect="1"/>
          </p:cNvPicPr>
          <p:nvPr/>
        </p:nvPicPr>
        <p:blipFill>
          <a:blip r:embed="rId7"/>
          <a:stretch>
            <a:fillRect/>
          </a:stretch>
        </p:blipFill>
        <p:spPr>
          <a:xfrm>
            <a:off x="4953000" y="3810000"/>
            <a:ext cx="685800" cy="319596"/>
          </a:xfrm>
          <a:prstGeom prst="rect">
            <a:avLst/>
          </a:prstGeom>
          <a:solidFill>
            <a:srgbClr val="FFC22E"/>
          </a:solidFill>
        </p:spPr>
      </p:pic>
      <p:pic>
        <p:nvPicPr>
          <p:cNvPr id="42" name="Picture 41"/>
          <p:cNvPicPr>
            <a:picLocks noChangeAspect="1"/>
          </p:cNvPicPr>
          <p:nvPr/>
        </p:nvPicPr>
        <p:blipFill>
          <a:blip r:embed="rId7"/>
          <a:stretch>
            <a:fillRect/>
          </a:stretch>
        </p:blipFill>
        <p:spPr>
          <a:xfrm>
            <a:off x="4953000" y="4495800"/>
            <a:ext cx="685800" cy="319596"/>
          </a:xfrm>
          <a:prstGeom prst="rect">
            <a:avLst/>
          </a:prstGeom>
          <a:solidFill>
            <a:srgbClr val="FFC22E"/>
          </a:solidFill>
        </p:spPr>
      </p:pic>
      <p:pic>
        <p:nvPicPr>
          <p:cNvPr id="43" name="Picture 42"/>
          <p:cNvPicPr>
            <a:picLocks noChangeAspect="1"/>
          </p:cNvPicPr>
          <p:nvPr/>
        </p:nvPicPr>
        <p:blipFill>
          <a:blip r:embed="rId7"/>
          <a:stretch>
            <a:fillRect/>
          </a:stretch>
        </p:blipFill>
        <p:spPr>
          <a:xfrm>
            <a:off x="4953000" y="5181600"/>
            <a:ext cx="685800" cy="319596"/>
          </a:xfrm>
          <a:prstGeom prst="rect">
            <a:avLst/>
          </a:prstGeom>
          <a:solidFill>
            <a:srgbClr val="FFC22E"/>
          </a:solidFill>
        </p:spPr>
      </p:pic>
      <p:pic>
        <p:nvPicPr>
          <p:cNvPr id="44" name="Picture 43"/>
          <p:cNvPicPr>
            <a:picLocks noChangeAspect="1"/>
          </p:cNvPicPr>
          <p:nvPr/>
        </p:nvPicPr>
        <p:blipFill>
          <a:blip r:embed="rId8"/>
          <a:stretch>
            <a:fillRect/>
          </a:stretch>
        </p:blipFill>
        <p:spPr>
          <a:xfrm>
            <a:off x="6629400" y="2347948"/>
            <a:ext cx="914400" cy="258792"/>
          </a:xfrm>
          <a:prstGeom prst="rect">
            <a:avLst/>
          </a:prstGeom>
        </p:spPr>
      </p:pic>
      <p:pic>
        <p:nvPicPr>
          <p:cNvPr id="45" name="Picture 44"/>
          <p:cNvPicPr>
            <a:picLocks noChangeAspect="1"/>
          </p:cNvPicPr>
          <p:nvPr/>
        </p:nvPicPr>
        <p:blipFill>
          <a:blip r:embed="rId9"/>
          <a:stretch>
            <a:fillRect/>
          </a:stretch>
        </p:blipFill>
        <p:spPr>
          <a:xfrm>
            <a:off x="6705600" y="2362200"/>
            <a:ext cx="672860" cy="127611"/>
          </a:xfrm>
          <a:prstGeom prst="rect">
            <a:avLst/>
          </a:prstGeom>
        </p:spPr>
      </p:pic>
      <p:pic>
        <p:nvPicPr>
          <p:cNvPr id="46" name="Picture 45"/>
          <p:cNvPicPr>
            <a:picLocks noChangeAspect="1"/>
          </p:cNvPicPr>
          <p:nvPr/>
        </p:nvPicPr>
        <p:blipFill>
          <a:blip r:embed="rId8"/>
          <a:stretch>
            <a:fillRect/>
          </a:stretch>
        </p:blipFill>
        <p:spPr>
          <a:xfrm>
            <a:off x="6629400" y="2652748"/>
            <a:ext cx="914400" cy="258792"/>
          </a:xfrm>
          <a:prstGeom prst="rect">
            <a:avLst/>
          </a:prstGeom>
        </p:spPr>
      </p:pic>
      <p:pic>
        <p:nvPicPr>
          <p:cNvPr id="50" name="Picture 49"/>
          <p:cNvPicPr>
            <a:picLocks noChangeAspect="1"/>
          </p:cNvPicPr>
          <p:nvPr/>
        </p:nvPicPr>
        <p:blipFill>
          <a:blip r:embed="rId9"/>
          <a:stretch>
            <a:fillRect/>
          </a:stretch>
        </p:blipFill>
        <p:spPr>
          <a:xfrm>
            <a:off x="6705600" y="2667000"/>
            <a:ext cx="672860" cy="127611"/>
          </a:xfrm>
          <a:prstGeom prst="rect">
            <a:avLst/>
          </a:prstGeom>
        </p:spPr>
      </p:pic>
      <p:pic>
        <p:nvPicPr>
          <p:cNvPr id="51" name="Picture 50"/>
          <p:cNvPicPr>
            <a:picLocks noChangeAspect="1"/>
          </p:cNvPicPr>
          <p:nvPr/>
        </p:nvPicPr>
        <p:blipFill>
          <a:blip r:embed="rId8"/>
          <a:stretch>
            <a:fillRect/>
          </a:stretch>
        </p:blipFill>
        <p:spPr>
          <a:xfrm>
            <a:off x="6629400" y="2957548"/>
            <a:ext cx="914400" cy="258792"/>
          </a:xfrm>
          <a:prstGeom prst="rect">
            <a:avLst/>
          </a:prstGeom>
        </p:spPr>
      </p:pic>
      <p:pic>
        <p:nvPicPr>
          <p:cNvPr id="52" name="Picture 51"/>
          <p:cNvPicPr>
            <a:picLocks noChangeAspect="1"/>
          </p:cNvPicPr>
          <p:nvPr/>
        </p:nvPicPr>
        <p:blipFill>
          <a:blip r:embed="rId9"/>
          <a:stretch>
            <a:fillRect/>
          </a:stretch>
        </p:blipFill>
        <p:spPr>
          <a:xfrm>
            <a:off x="6705600" y="2971800"/>
            <a:ext cx="672860" cy="127611"/>
          </a:xfrm>
          <a:prstGeom prst="rect">
            <a:avLst/>
          </a:prstGeom>
        </p:spPr>
      </p:pic>
      <p:pic>
        <p:nvPicPr>
          <p:cNvPr id="53" name="Picture 52"/>
          <p:cNvPicPr>
            <a:picLocks noChangeAspect="1"/>
          </p:cNvPicPr>
          <p:nvPr/>
        </p:nvPicPr>
        <p:blipFill>
          <a:blip r:embed="rId8"/>
          <a:stretch>
            <a:fillRect/>
          </a:stretch>
        </p:blipFill>
        <p:spPr>
          <a:xfrm>
            <a:off x="6629400" y="3262348"/>
            <a:ext cx="914400" cy="258792"/>
          </a:xfrm>
          <a:prstGeom prst="rect">
            <a:avLst/>
          </a:prstGeom>
        </p:spPr>
      </p:pic>
      <p:pic>
        <p:nvPicPr>
          <p:cNvPr id="54" name="Picture 53"/>
          <p:cNvPicPr>
            <a:picLocks noChangeAspect="1"/>
          </p:cNvPicPr>
          <p:nvPr/>
        </p:nvPicPr>
        <p:blipFill>
          <a:blip r:embed="rId9"/>
          <a:stretch>
            <a:fillRect/>
          </a:stretch>
        </p:blipFill>
        <p:spPr>
          <a:xfrm>
            <a:off x="6705600" y="3276600"/>
            <a:ext cx="672860" cy="127611"/>
          </a:xfrm>
          <a:prstGeom prst="rect">
            <a:avLst/>
          </a:prstGeom>
        </p:spPr>
      </p:pic>
      <p:pic>
        <p:nvPicPr>
          <p:cNvPr id="55" name="Picture 54"/>
          <p:cNvPicPr>
            <a:picLocks noChangeAspect="1"/>
          </p:cNvPicPr>
          <p:nvPr/>
        </p:nvPicPr>
        <p:blipFill>
          <a:blip r:embed="rId8"/>
          <a:stretch>
            <a:fillRect/>
          </a:stretch>
        </p:blipFill>
        <p:spPr>
          <a:xfrm>
            <a:off x="6629400" y="3567148"/>
            <a:ext cx="914400" cy="258792"/>
          </a:xfrm>
          <a:prstGeom prst="rect">
            <a:avLst/>
          </a:prstGeom>
        </p:spPr>
      </p:pic>
      <p:pic>
        <p:nvPicPr>
          <p:cNvPr id="56" name="Picture 55"/>
          <p:cNvPicPr>
            <a:picLocks noChangeAspect="1"/>
          </p:cNvPicPr>
          <p:nvPr/>
        </p:nvPicPr>
        <p:blipFill>
          <a:blip r:embed="rId9"/>
          <a:stretch>
            <a:fillRect/>
          </a:stretch>
        </p:blipFill>
        <p:spPr>
          <a:xfrm>
            <a:off x="6705600" y="3581400"/>
            <a:ext cx="672860" cy="127611"/>
          </a:xfrm>
          <a:prstGeom prst="rect">
            <a:avLst/>
          </a:prstGeom>
        </p:spPr>
      </p:pic>
      <p:pic>
        <p:nvPicPr>
          <p:cNvPr id="57" name="Picture 56"/>
          <p:cNvPicPr>
            <a:picLocks noChangeAspect="1"/>
          </p:cNvPicPr>
          <p:nvPr/>
        </p:nvPicPr>
        <p:blipFill>
          <a:blip r:embed="rId8"/>
          <a:stretch>
            <a:fillRect/>
          </a:stretch>
        </p:blipFill>
        <p:spPr>
          <a:xfrm>
            <a:off x="6629400" y="3871948"/>
            <a:ext cx="914400" cy="258792"/>
          </a:xfrm>
          <a:prstGeom prst="rect">
            <a:avLst/>
          </a:prstGeom>
        </p:spPr>
      </p:pic>
      <p:pic>
        <p:nvPicPr>
          <p:cNvPr id="58" name="Picture 57"/>
          <p:cNvPicPr>
            <a:picLocks noChangeAspect="1"/>
          </p:cNvPicPr>
          <p:nvPr/>
        </p:nvPicPr>
        <p:blipFill>
          <a:blip r:embed="rId9"/>
          <a:stretch>
            <a:fillRect/>
          </a:stretch>
        </p:blipFill>
        <p:spPr>
          <a:xfrm>
            <a:off x="6705600" y="3886200"/>
            <a:ext cx="672860" cy="127611"/>
          </a:xfrm>
          <a:prstGeom prst="rect">
            <a:avLst/>
          </a:prstGeom>
        </p:spPr>
      </p:pic>
      <p:pic>
        <p:nvPicPr>
          <p:cNvPr id="59" name="Picture 58"/>
          <p:cNvPicPr>
            <a:picLocks noChangeAspect="1"/>
          </p:cNvPicPr>
          <p:nvPr/>
        </p:nvPicPr>
        <p:blipFill>
          <a:blip r:embed="rId8"/>
          <a:stretch>
            <a:fillRect/>
          </a:stretch>
        </p:blipFill>
        <p:spPr>
          <a:xfrm>
            <a:off x="6629400" y="4176748"/>
            <a:ext cx="914400" cy="258792"/>
          </a:xfrm>
          <a:prstGeom prst="rect">
            <a:avLst/>
          </a:prstGeom>
        </p:spPr>
      </p:pic>
      <p:pic>
        <p:nvPicPr>
          <p:cNvPr id="60" name="Picture 59"/>
          <p:cNvPicPr>
            <a:picLocks noChangeAspect="1"/>
          </p:cNvPicPr>
          <p:nvPr/>
        </p:nvPicPr>
        <p:blipFill>
          <a:blip r:embed="rId9"/>
          <a:stretch>
            <a:fillRect/>
          </a:stretch>
        </p:blipFill>
        <p:spPr>
          <a:xfrm>
            <a:off x="6705600" y="4191000"/>
            <a:ext cx="672860" cy="127611"/>
          </a:xfrm>
          <a:prstGeom prst="rect">
            <a:avLst/>
          </a:prstGeom>
        </p:spPr>
      </p:pic>
      <p:pic>
        <p:nvPicPr>
          <p:cNvPr id="61" name="Picture 60"/>
          <p:cNvPicPr>
            <a:picLocks noChangeAspect="1"/>
          </p:cNvPicPr>
          <p:nvPr/>
        </p:nvPicPr>
        <p:blipFill>
          <a:blip r:embed="rId8"/>
          <a:stretch>
            <a:fillRect/>
          </a:stretch>
        </p:blipFill>
        <p:spPr>
          <a:xfrm>
            <a:off x="6629400" y="4481548"/>
            <a:ext cx="914400" cy="258792"/>
          </a:xfrm>
          <a:prstGeom prst="rect">
            <a:avLst/>
          </a:prstGeom>
        </p:spPr>
      </p:pic>
      <p:pic>
        <p:nvPicPr>
          <p:cNvPr id="62" name="Picture 61"/>
          <p:cNvPicPr>
            <a:picLocks noChangeAspect="1"/>
          </p:cNvPicPr>
          <p:nvPr/>
        </p:nvPicPr>
        <p:blipFill>
          <a:blip r:embed="rId9"/>
          <a:stretch>
            <a:fillRect/>
          </a:stretch>
        </p:blipFill>
        <p:spPr>
          <a:xfrm>
            <a:off x="6705600" y="4495800"/>
            <a:ext cx="672860" cy="127611"/>
          </a:xfrm>
          <a:prstGeom prst="rect">
            <a:avLst/>
          </a:prstGeom>
        </p:spPr>
      </p:pic>
      <p:pic>
        <p:nvPicPr>
          <p:cNvPr id="63" name="Picture 62"/>
          <p:cNvPicPr>
            <a:picLocks noChangeAspect="1"/>
          </p:cNvPicPr>
          <p:nvPr/>
        </p:nvPicPr>
        <p:blipFill>
          <a:blip r:embed="rId8"/>
          <a:stretch>
            <a:fillRect/>
          </a:stretch>
        </p:blipFill>
        <p:spPr>
          <a:xfrm>
            <a:off x="6629400" y="4786348"/>
            <a:ext cx="914400" cy="258792"/>
          </a:xfrm>
          <a:prstGeom prst="rect">
            <a:avLst/>
          </a:prstGeom>
        </p:spPr>
      </p:pic>
      <p:pic>
        <p:nvPicPr>
          <p:cNvPr id="64" name="Picture 63"/>
          <p:cNvPicPr>
            <a:picLocks noChangeAspect="1"/>
          </p:cNvPicPr>
          <p:nvPr/>
        </p:nvPicPr>
        <p:blipFill>
          <a:blip r:embed="rId9"/>
          <a:stretch>
            <a:fillRect/>
          </a:stretch>
        </p:blipFill>
        <p:spPr>
          <a:xfrm>
            <a:off x="6705600" y="4800600"/>
            <a:ext cx="672860" cy="127611"/>
          </a:xfrm>
          <a:prstGeom prst="rect">
            <a:avLst/>
          </a:prstGeom>
        </p:spPr>
      </p:pic>
      <p:pic>
        <p:nvPicPr>
          <p:cNvPr id="65" name="Picture 64"/>
          <p:cNvPicPr>
            <a:picLocks noChangeAspect="1"/>
          </p:cNvPicPr>
          <p:nvPr/>
        </p:nvPicPr>
        <p:blipFill>
          <a:blip r:embed="rId8"/>
          <a:stretch>
            <a:fillRect/>
          </a:stretch>
        </p:blipFill>
        <p:spPr>
          <a:xfrm>
            <a:off x="6629400" y="5091148"/>
            <a:ext cx="914400" cy="258792"/>
          </a:xfrm>
          <a:prstGeom prst="rect">
            <a:avLst/>
          </a:prstGeom>
        </p:spPr>
      </p:pic>
      <p:pic>
        <p:nvPicPr>
          <p:cNvPr id="66" name="Picture 65"/>
          <p:cNvPicPr>
            <a:picLocks noChangeAspect="1"/>
          </p:cNvPicPr>
          <p:nvPr/>
        </p:nvPicPr>
        <p:blipFill>
          <a:blip r:embed="rId9"/>
          <a:stretch>
            <a:fillRect/>
          </a:stretch>
        </p:blipFill>
        <p:spPr>
          <a:xfrm>
            <a:off x="6705600" y="5105400"/>
            <a:ext cx="672860" cy="127611"/>
          </a:xfrm>
          <a:prstGeom prst="rect">
            <a:avLst/>
          </a:prstGeom>
        </p:spPr>
      </p:pic>
      <p:pic>
        <p:nvPicPr>
          <p:cNvPr id="67" name="Picture 66"/>
          <p:cNvPicPr>
            <a:picLocks noChangeAspect="1"/>
          </p:cNvPicPr>
          <p:nvPr/>
        </p:nvPicPr>
        <p:blipFill>
          <a:blip r:embed="rId8"/>
          <a:stretch>
            <a:fillRect/>
          </a:stretch>
        </p:blipFill>
        <p:spPr>
          <a:xfrm>
            <a:off x="6629400" y="5395948"/>
            <a:ext cx="914400" cy="258792"/>
          </a:xfrm>
          <a:prstGeom prst="rect">
            <a:avLst/>
          </a:prstGeom>
        </p:spPr>
      </p:pic>
      <p:pic>
        <p:nvPicPr>
          <p:cNvPr id="68" name="Picture 67"/>
          <p:cNvPicPr>
            <a:picLocks noChangeAspect="1"/>
          </p:cNvPicPr>
          <p:nvPr/>
        </p:nvPicPr>
        <p:blipFill>
          <a:blip r:embed="rId9"/>
          <a:stretch>
            <a:fillRect/>
          </a:stretch>
        </p:blipFill>
        <p:spPr>
          <a:xfrm>
            <a:off x="6705600" y="5410200"/>
            <a:ext cx="672860" cy="127611"/>
          </a:xfrm>
          <a:prstGeom prst="rect">
            <a:avLst/>
          </a:prstGeom>
        </p:spPr>
      </p:pic>
      <p:pic>
        <p:nvPicPr>
          <p:cNvPr id="69" name="Picture 68"/>
          <p:cNvPicPr>
            <a:picLocks noChangeAspect="1"/>
          </p:cNvPicPr>
          <p:nvPr/>
        </p:nvPicPr>
        <p:blipFill>
          <a:blip r:embed="rId8"/>
          <a:stretch>
            <a:fillRect/>
          </a:stretch>
        </p:blipFill>
        <p:spPr>
          <a:xfrm>
            <a:off x="6629400" y="5700748"/>
            <a:ext cx="914400" cy="258792"/>
          </a:xfrm>
          <a:prstGeom prst="rect">
            <a:avLst/>
          </a:prstGeom>
        </p:spPr>
      </p:pic>
      <p:pic>
        <p:nvPicPr>
          <p:cNvPr id="70" name="Picture 69"/>
          <p:cNvPicPr>
            <a:picLocks noChangeAspect="1"/>
          </p:cNvPicPr>
          <p:nvPr/>
        </p:nvPicPr>
        <p:blipFill>
          <a:blip r:embed="rId9"/>
          <a:stretch>
            <a:fillRect/>
          </a:stretch>
        </p:blipFill>
        <p:spPr>
          <a:xfrm>
            <a:off x="6705600" y="5715000"/>
            <a:ext cx="672860" cy="127611"/>
          </a:xfrm>
          <a:prstGeom prst="rect">
            <a:avLst/>
          </a:prstGeom>
        </p:spPr>
      </p:pic>
      <p:cxnSp>
        <p:nvCxnSpPr>
          <p:cNvPr id="72" name="Straight Arrow Connector 71"/>
          <p:cNvCxnSpPr>
            <a:stCxn id="19" idx="3"/>
            <a:endCxn id="44" idx="1"/>
          </p:cNvCxnSpPr>
          <p:nvPr/>
        </p:nvCxnSpPr>
        <p:spPr bwMode="auto">
          <a:xfrm flipV="1">
            <a:off x="5638800" y="2477344"/>
            <a:ext cx="990600" cy="705105"/>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Straight Arrow Connector 72"/>
          <p:cNvCxnSpPr>
            <a:stCxn id="18" idx="3"/>
          </p:cNvCxnSpPr>
          <p:nvPr/>
        </p:nvCxnSpPr>
        <p:spPr bwMode="auto">
          <a:xfrm flipV="1">
            <a:off x="5638800" y="2743200"/>
            <a:ext cx="990600" cy="540798"/>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4" name="Straight Arrow Connector 73"/>
          <p:cNvCxnSpPr/>
          <p:nvPr/>
        </p:nvCxnSpPr>
        <p:spPr bwMode="auto">
          <a:xfrm flipV="1">
            <a:off x="5638800" y="3086944"/>
            <a:ext cx="990600" cy="265856"/>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Arrow Connector 77"/>
          <p:cNvCxnSpPr>
            <a:stCxn id="37" idx="3"/>
            <a:endCxn id="53" idx="1"/>
          </p:cNvCxnSpPr>
          <p:nvPr/>
        </p:nvCxnSpPr>
        <p:spPr bwMode="auto">
          <a:xfrm flipV="1">
            <a:off x="5638800" y="3391744"/>
            <a:ext cx="990600" cy="476505"/>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Arrow Connector 78"/>
          <p:cNvCxnSpPr/>
          <p:nvPr/>
        </p:nvCxnSpPr>
        <p:spPr bwMode="auto">
          <a:xfrm flipV="1">
            <a:off x="5638800" y="3696544"/>
            <a:ext cx="990600" cy="265856"/>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Arrow Connector 79"/>
          <p:cNvCxnSpPr/>
          <p:nvPr/>
        </p:nvCxnSpPr>
        <p:spPr bwMode="auto">
          <a:xfrm flipV="1">
            <a:off x="5638800" y="4001344"/>
            <a:ext cx="990600" cy="37256"/>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5" name="Straight Arrow Connector 94"/>
          <p:cNvCxnSpPr>
            <a:stCxn id="38" idx="3"/>
          </p:cNvCxnSpPr>
          <p:nvPr/>
        </p:nvCxnSpPr>
        <p:spPr bwMode="auto">
          <a:xfrm flipV="1">
            <a:off x="5638800" y="4267200"/>
            <a:ext cx="990600" cy="286849"/>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Arrow Connector 95"/>
          <p:cNvCxnSpPr/>
          <p:nvPr/>
        </p:nvCxnSpPr>
        <p:spPr bwMode="auto">
          <a:xfrm flipV="1">
            <a:off x="5638800" y="4572000"/>
            <a:ext cx="990600" cy="152400"/>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p:nvPr/>
        </p:nvCxnSpPr>
        <p:spPr bwMode="auto">
          <a:xfrm>
            <a:off x="5638800" y="4800600"/>
            <a:ext cx="990600" cy="76200"/>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Arrow Connector 111"/>
          <p:cNvCxnSpPr>
            <a:stCxn id="40" idx="3"/>
          </p:cNvCxnSpPr>
          <p:nvPr/>
        </p:nvCxnSpPr>
        <p:spPr bwMode="auto">
          <a:xfrm>
            <a:off x="5638800" y="5239849"/>
            <a:ext cx="990600" cy="17952"/>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Arrow Connector 112"/>
          <p:cNvCxnSpPr>
            <a:stCxn id="43" idx="3"/>
          </p:cNvCxnSpPr>
          <p:nvPr/>
        </p:nvCxnSpPr>
        <p:spPr bwMode="auto">
          <a:xfrm>
            <a:off x="5638800" y="5341398"/>
            <a:ext cx="990600" cy="145002"/>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Arrow Connector 113"/>
          <p:cNvCxnSpPr/>
          <p:nvPr/>
        </p:nvCxnSpPr>
        <p:spPr bwMode="auto">
          <a:xfrm>
            <a:off x="5638800" y="5410200"/>
            <a:ext cx="990600" cy="457200"/>
          </a:xfrm>
          <a:prstGeom prst="straightConnector1">
            <a:avLst/>
          </a:prstGeom>
          <a:solidFill>
            <a:srgbClr val="00B8FF"/>
          </a:solidFill>
          <a:ln w="28575"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5" name="Title 1"/>
          <p:cNvSpPr txBox="1">
            <a:spLocks/>
          </p:cNvSpPr>
          <p:nvPr/>
        </p:nvSpPr>
        <p:spPr>
          <a:xfrm>
            <a:off x="0" y="0"/>
            <a:ext cx="9144000" cy="698499"/>
          </a:xfrm>
          <a:prstGeom prst="rect">
            <a:avLst/>
          </a:prstGeom>
          <a:solidFill>
            <a:schemeClr val="tx1">
              <a:alpha val="67000"/>
            </a:schemeClr>
          </a:solidFill>
        </p:spPr>
        <p:txBody>
          <a:bodyPr>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smtClean="0">
                <a:solidFill>
                  <a:schemeClr val="bg1"/>
                </a:solidFill>
              </a:rPr>
              <a:t>    High Throughput Data Archiving</a:t>
            </a:r>
            <a:endParaRPr lang="en-US" dirty="0">
              <a:solidFill>
                <a:schemeClr val="bg1"/>
              </a:solidFill>
            </a:endParaRPr>
          </a:p>
        </p:txBody>
      </p:sp>
      <p:sp>
        <p:nvSpPr>
          <p:cNvPr id="84" name="TextBox 83"/>
          <p:cNvSpPr txBox="1"/>
          <p:nvPr/>
        </p:nvSpPr>
        <p:spPr>
          <a:xfrm>
            <a:off x="431358" y="5408416"/>
            <a:ext cx="1551328" cy="461665"/>
          </a:xfrm>
          <a:prstGeom prst="rect">
            <a:avLst/>
          </a:prstGeom>
          <a:noFill/>
        </p:spPr>
        <p:txBody>
          <a:bodyPr wrap="square">
            <a:spAutoFit/>
          </a:bodyPr>
          <a:lstStyle/>
          <a:p>
            <a:pPr>
              <a:spcBef>
                <a:spcPts val="600"/>
              </a:spcBef>
              <a:spcAft>
                <a:spcPts val="600"/>
              </a:spcAft>
              <a:defRPr/>
            </a:pPr>
            <a:r>
              <a:rPr lang="en-US" sz="2400" dirty="0" err="1" smtClean="0">
                <a:cs typeface="+mn-cs"/>
              </a:rPr>
              <a:t>dCache</a:t>
            </a:r>
            <a:endParaRPr lang="en-US" sz="2400" dirty="0">
              <a:cs typeface="+mn-cs"/>
            </a:endParaRPr>
          </a:p>
        </p:txBody>
      </p:sp>
      <p:pic>
        <p:nvPicPr>
          <p:cNvPr id="3" name="Picture 2"/>
          <p:cNvPicPr>
            <a:picLocks noChangeAspect="1"/>
          </p:cNvPicPr>
          <p:nvPr/>
        </p:nvPicPr>
        <p:blipFill>
          <a:blip r:embed="rId10"/>
          <a:stretch>
            <a:fillRect/>
          </a:stretch>
        </p:blipFill>
        <p:spPr>
          <a:xfrm>
            <a:off x="118534" y="1819083"/>
            <a:ext cx="846666" cy="712275"/>
          </a:xfrm>
          <a:prstGeom prst="rect">
            <a:avLst/>
          </a:prstGeom>
        </p:spPr>
      </p:pic>
      <p:pic>
        <p:nvPicPr>
          <p:cNvPr id="71" name="Picture 70"/>
          <p:cNvPicPr>
            <a:picLocks noChangeAspect="1"/>
          </p:cNvPicPr>
          <p:nvPr/>
        </p:nvPicPr>
        <p:blipFill>
          <a:blip r:embed="rId6"/>
          <a:stretch>
            <a:fillRect/>
          </a:stretch>
        </p:blipFill>
        <p:spPr>
          <a:xfrm>
            <a:off x="491067" y="3773192"/>
            <a:ext cx="1256690" cy="1676400"/>
          </a:xfrm>
          <a:prstGeom prst="rect">
            <a:avLst/>
          </a:prstGeom>
        </p:spPr>
      </p:pic>
      <p:cxnSp>
        <p:nvCxnSpPr>
          <p:cNvPr id="76" name="Straight Arrow Connector 75"/>
          <p:cNvCxnSpPr/>
          <p:nvPr/>
        </p:nvCxnSpPr>
        <p:spPr bwMode="auto">
          <a:xfrm>
            <a:off x="592667" y="2362200"/>
            <a:ext cx="237066" cy="1524000"/>
          </a:xfrm>
          <a:prstGeom prst="straightConnector1">
            <a:avLst/>
          </a:prstGeom>
          <a:solidFill>
            <a:srgbClr val="00B8FF"/>
          </a:solidFill>
          <a:ln w="28575" cap="flat" cmpd="sng" algn="ctr">
            <a:solidFill>
              <a:srgbClr val="339D29"/>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21867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childTnLst>
                                </p:cTn>
                              </p:par>
                              <p:par>
                                <p:cTn id="56" presetID="22" presetClass="entr" presetSubtype="8" repeatCount="8000" fill="remove"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par>
                                <p:cTn id="59" presetID="22" presetClass="entr" presetSubtype="8" repeatCount="8000" fill="remove"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4"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0"/>
                                        <p:tgtEl>
                                          <p:spTgt spid="18"/>
                                        </p:tgtEl>
                                      </p:cBhvr>
                                    </p:animEffect>
                                  </p:childTnLst>
                                </p:cTn>
                              </p:par>
                              <p:par>
                                <p:cTn id="65" presetID="22" presetClass="entr" presetSubtype="4"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down)">
                                      <p:cBhvr>
                                        <p:cTn id="67" dur="5000"/>
                                        <p:tgtEl>
                                          <p:spTgt spid="41"/>
                                        </p:tgtEl>
                                      </p:cBhvr>
                                    </p:animEffect>
                                  </p:childTnLst>
                                </p:cTn>
                              </p:par>
                              <p:par>
                                <p:cTn id="68" presetID="22" presetClass="entr" presetSubtype="4"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down)">
                                      <p:cBhvr>
                                        <p:cTn id="70" dur="5000"/>
                                        <p:tgtEl>
                                          <p:spTgt spid="42"/>
                                        </p:tgtEl>
                                      </p:cBhvr>
                                    </p:animEffect>
                                  </p:childTnLst>
                                </p:cTn>
                              </p:par>
                              <p:par>
                                <p:cTn id="71" presetID="2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down)">
                                      <p:cBhvr>
                                        <p:cTn id="73" dur="5000"/>
                                        <p:tgtEl>
                                          <p:spTgt spid="43"/>
                                        </p:tgtEl>
                                      </p:cBhvr>
                                    </p:animEffect>
                                  </p:childTnLst>
                                </p:cTn>
                              </p:par>
                              <p:par>
                                <p:cTn id="74" presetID="22" presetClass="entr" presetSubtype="8" repeatCount="10000" fill="remove" nodeType="with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wipe(left)">
                                      <p:cBhvr>
                                        <p:cTn id="76" dur="500"/>
                                        <p:tgtEl>
                                          <p:spTgt spid="72"/>
                                        </p:tgtEl>
                                      </p:cBhvr>
                                    </p:animEffect>
                                  </p:childTnLst>
                                </p:cTn>
                              </p:par>
                              <p:par>
                                <p:cTn id="77" presetID="22" presetClass="entr" presetSubtype="8" repeatCount="10000" fill="remove"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wipe(left)">
                                      <p:cBhvr>
                                        <p:cTn id="79" dur="500"/>
                                        <p:tgtEl>
                                          <p:spTgt spid="73"/>
                                        </p:tgtEl>
                                      </p:cBhvr>
                                    </p:animEffect>
                                  </p:childTnLst>
                                </p:cTn>
                              </p:par>
                              <p:par>
                                <p:cTn id="80" presetID="22" presetClass="entr" presetSubtype="8" repeatCount="10000" fill="remove"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wipe(left)">
                                      <p:cBhvr>
                                        <p:cTn id="82" dur="500"/>
                                        <p:tgtEl>
                                          <p:spTgt spid="74"/>
                                        </p:tgtEl>
                                      </p:cBhvr>
                                    </p:animEffect>
                                  </p:childTnLst>
                                </p:cTn>
                              </p:par>
                              <p:par>
                                <p:cTn id="83" presetID="22" presetClass="entr" presetSubtype="8" repeatCount="10000" fill="remove" nodeType="with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wipe(left)">
                                      <p:cBhvr>
                                        <p:cTn id="85" dur="500"/>
                                        <p:tgtEl>
                                          <p:spTgt spid="78"/>
                                        </p:tgtEl>
                                      </p:cBhvr>
                                    </p:animEffect>
                                  </p:childTnLst>
                                </p:cTn>
                              </p:par>
                              <p:par>
                                <p:cTn id="86" presetID="22" presetClass="entr" presetSubtype="8" repeatCount="10000" fill="remove" nodeType="with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left)">
                                      <p:cBhvr>
                                        <p:cTn id="88" dur="500"/>
                                        <p:tgtEl>
                                          <p:spTgt spid="79"/>
                                        </p:tgtEl>
                                      </p:cBhvr>
                                    </p:animEffect>
                                  </p:childTnLst>
                                </p:cTn>
                              </p:par>
                              <p:par>
                                <p:cTn id="89" presetID="22" presetClass="entr" presetSubtype="8" repeatCount="10000" fill="remove" nodeType="with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left)">
                                      <p:cBhvr>
                                        <p:cTn id="91" dur="500"/>
                                        <p:tgtEl>
                                          <p:spTgt spid="80"/>
                                        </p:tgtEl>
                                      </p:cBhvr>
                                    </p:animEffect>
                                  </p:childTnLst>
                                </p:cTn>
                              </p:par>
                              <p:par>
                                <p:cTn id="92" presetID="22" presetClass="entr" presetSubtype="8" repeatCount="10000" fill="remove" nodeType="withEffect">
                                  <p:stCondLst>
                                    <p:cond delay="0"/>
                                  </p:stCondLst>
                                  <p:childTnLst>
                                    <p:set>
                                      <p:cBhvr>
                                        <p:cTn id="93" dur="1" fill="hold">
                                          <p:stCondLst>
                                            <p:cond delay="0"/>
                                          </p:stCondLst>
                                        </p:cTn>
                                        <p:tgtEl>
                                          <p:spTgt spid="95"/>
                                        </p:tgtEl>
                                        <p:attrNameLst>
                                          <p:attrName>style.visibility</p:attrName>
                                        </p:attrNameLst>
                                      </p:cBhvr>
                                      <p:to>
                                        <p:strVal val="visible"/>
                                      </p:to>
                                    </p:set>
                                    <p:animEffect transition="in" filter="wipe(left)">
                                      <p:cBhvr>
                                        <p:cTn id="94" dur="500"/>
                                        <p:tgtEl>
                                          <p:spTgt spid="95"/>
                                        </p:tgtEl>
                                      </p:cBhvr>
                                    </p:animEffect>
                                  </p:childTnLst>
                                </p:cTn>
                              </p:par>
                              <p:par>
                                <p:cTn id="95" presetID="22" presetClass="entr" presetSubtype="8" repeatCount="10000" fill="remove"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wipe(left)">
                                      <p:cBhvr>
                                        <p:cTn id="97" dur="500"/>
                                        <p:tgtEl>
                                          <p:spTgt spid="96"/>
                                        </p:tgtEl>
                                      </p:cBhvr>
                                    </p:animEffect>
                                  </p:childTnLst>
                                </p:cTn>
                              </p:par>
                              <p:par>
                                <p:cTn id="98" presetID="22" presetClass="entr" presetSubtype="8" repeatCount="10000" fill="remove" nodeType="withEffect">
                                  <p:stCondLst>
                                    <p:cond delay="0"/>
                                  </p:stCondLst>
                                  <p:childTnLst>
                                    <p:set>
                                      <p:cBhvr>
                                        <p:cTn id="99" dur="1" fill="hold">
                                          <p:stCondLst>
                                            <p:cond delay="0"/>
                                          </p:stCondLst>
                                        </p:cTn>
                                        <p:tgtEl>
                                          <p:spTgt spid="97"/>
                                        </p:tgtEl>
                                        <p:attrNameLst>
                                          <p:attrName>style.visibility</p:attrName>
                                        </p:attrNameLst>
                                      </p:cBhvr>
                                      <p:to>
                                        <p:strVal val="visible"/>
                                      </p:to>
                                    </p:set>
                                    <p:animEffect transition="in" filter="wipe(left)">
                                      <p:cBhvr>
                                        <p:cTn id="100" dur="500"/>
                                        <p:tgtEl>
                                          <p:spTgt spid="97"/>
                                        </p:tgtEl>
                                      </p:cBhvr>
                                    </p:animEffect>
                                  </p:childTnLst>
                                </p:cTn>
                              </p:par>
                              <p:par>
                                <p:cTn id="101" presetID="22" presetClass="entr" presetSubtype="8" repeatCount="10000" fill="remove" nodeType="withEffect">
                                  <p:stCondLst>
                                    <p:cond delay="0"/>
                                  </p:stCondLst>
                                  <p:childTnLst>
                                    <p:set>
                                      <p:cBhvr>
                                        <p:cTn id="102" dur="1" fill="hold">
                                          <p:stCondLst>
                                            <p:cond delay="0"/>
                                          </p:stCondLst>
                                        </p:cTn>
                                        <p:tgtEl>
                                          <p:spTgt spid="112"/>
                                        </p:tgtEl>
                                        <p:attrNameLst>
                                          <p:attrName>style.visibility</p:attrName>
                                        </p:attrNameLst>
                                      </p:cBhvr>
                                      <p:to>
                                        <p:strVal val="visible"/>
                                      </p:to>
                                    </p:set>
                                    <p:animEffect transition="in" filter="wipe(left)">
                                      <p:cBhvr>
                                        <p:cTn id="103" dur="500"/>
                                        <p:tgtEl>
                                          <p:spTgt spid="112"/>
                                        </p:tgtEl>
                                      </p:cBhvr>
                                    </p:animEffect>
                                  </p:childTnLst>
                                </p:cTn>
                              </p:par>
                              <p:par>
                                <p:cTn id="104" presetID="22" presetClass="entr" presetSubtype="8" repeatCount="10000" fill="remove" nodeType="withEffect">
                                  <p:stCondLst>
                                    <p:cond delay="0"/>
                                  </p:stCondLst>
                                  <p:childTnLst>
                                    <p:set>
                                      <p:cBhvr>
                                        <p:cTn id="105" dur="1" fill="hold">
                                          <p:stCondLst>
                                            <p:cond delay="0"/>
                                          </p:stCondLst>
                                        </p:cTn>
                                        <p:tgtEl>
                                          <p:spTgt spid="113"/>
                                        </p:tgtEl>
                                        <p:attrNameLst>
                                          <p:attrName>style.visibility</p:attrName>
                                        </p:attrNameLst>
                                      </p:cBhvr>
                                      <p:to>
                                        <p:strVal val="visible"/>
                                      </p:to>
                                    </p:set>
                                    <p:animEffect transition="in" filter="wipe(left)">
                                      <p:cBhvr>
                                        <p:cTn id="106" dur="500"/>
                                        <p:tgtEl>
                                          <p:spTgt spid="113"/>
                                        </p:tgtEl>
                                      </p:cBhvr>
                                    </p:animEffect>
                                  </p:childTnLst>
                                </p:cTn>
                              </p:par>
                              <p:par>
                                <p:cTn id="107" presetID="22" presetClass="entr" presetSubtype="8" repeatCount="10000" fill="remove"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wipe(left)">
                                      <p:cBhvr>
                                        <p:cTn id="109" dur="500"/>
                                        <p:tgtEl>
                                          <p:spTgt spid="114"/>
                                        </p:tgtEl>
                                      </p:cBhvr>
                                    </p:animEffect>
                                  </p:childTnLst>
                                </p:cTn>
                              </p:par>
                              <p:par>
                                <p:cTn id="110" presetID="22" presetClass="entr" presetSubtype="8" repeatCount="8000" fill="remove" nodeType="withEffect">
                                  <p:stCondLst>
                                    <p:cond delay="0"/>
                                  </p:stCondLst>
                                  <p:childTnLst>
                                    <p:set>
                                      <p:cBhvr>
                                        <p:cTn id="111" dur="1" fill="hold">
                                          <p:stCondLst>
                                            <p:cond delay="0"/>
                                          </p:stCondLst>
                                        </p:cTn>
                                        <p:tgtEl>
                                          <p:spTgt spid="76"/>
                                        </p:tgtEl>
                                        <p:attrNameLst>
                                          <p:attrName>style.visibility</p:attrName>
                                        </p:attrNameLst>
                                      </p:cBhvr>
                                      <p:to>
                                        <p:strVal val="visible"/>
                                      </p:to>
                                    </p:set>
                                    <p:animEffect transition="in" filter="wipe(left)">
                                      <p:cBhvr>
                                        <p:cTn id="1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BNL_70_100_PPT_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NL_70_100_PPT_Template" id="{F58EDFFD-527C-7E42-BAA5-64FCBB450853}" vid="{EBDB0018-34B5-C744-99EA-0F616804C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BNL_70_100_PPT_Template.potx</Template>
  <TotalTime>5941</TotalTime>
  <Words>892</Words>
  <Application>Microsoft Macintosh PowerPoint</Application>
  <PresentationFormat>On-screen Show (4:3)</PresentationFormat>
  <Paragraphs>165</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BNL_70_100_PPT_Template</vt:lpstr>
      <vt:lpstr>Archival Storage at   </vt:lpstr>
      <vt:lpstr>PowerPoint Presentation</vt:lpstr>
      <vt:lpstr>PowerPoint Presentation</vt:lpstr>
      <vt:lpstr>PowerPoint Presentation</vt:lpstr>
      <vt:lpstr>PowerPoint Presentation</vt:lpstr>
      <vt:lpstr>    Archived Data (Tape)</vt:lpstr>
      <vt:lpstr>    Mass Storage</vt:lpstr>
      <vt:lpstr>PowerPoint Presentation</vt:lpstr>
      <vt:lpstr>PowerPoint Presentation</vt:lpstr>
      <vt:lpstr>PowerPoint Presentation</vt:lpstr>
      <vt:lpstr>    Tape Storage – Archive Performance</vt:lpstr>
      <vt:lpstr>    Tape Storage – Recall Performance</vt:lpstr>
      <vt:lpstr>PowerPoint Presentation</vt:lpstr>
      <vt:lpstr>PowerPoint Presentation</vt:lpstr>
      <vt:lpstr>PowerPoint Presentation</vt:lpstr>
      <vt:lpstr>    Tape Storage - Usage</vt:lpstr>
      <vt:lpstr>    Capacity</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Graphic Design</dc:creator>
  <cp:keywords/>
  <dc:description/>
  <cp:lastModifiedBy>David Yu</cp:lastModifiedBy>
  <cp:revision>280</cp:revision>
  <dcterms:created xsi:type="dcterms:W3CDTF">2017-01-09T19:35:35Z</dcterms:created>
  <dcterms:modified xsi:type="dcterms:W3CDTF">2018-02-15T15:13:29Z</dcterms:modified>
  <cp:category/>
</cp:coreProperties>
</file>