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1501FF"/>
    <a:srgbClr val="1411D7"/>
    <a:srgbClr val="1A15A8"/>
    <a:srgbClr val="941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/>
    <p:restoredTop sz="93916"/>
  </p:normalViewPr>
  <p:slideViewPr>
    <p:cSldViewPr snapToGrid="0" snapToObjects="1">
      <p:cViewPr>
        <p:scale>
          <a:sx n="77" d="100"/>
          <a:sy n="77" d="100"/>
        </p:scale>
        <p:origin x="136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79A27-1FC7-884F-B293-7E6D8DF4D2E1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0174-C7B5-CF44-A9EA-20C62CEC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3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E0174-C7B5-CF44-A9EA-20C62CEC01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2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3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1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3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1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4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2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3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1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A2CEA-0EA4-3E4A-9CB4-E362AC7744E8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5E62-B1F6-1241-BC60-F1C94EFC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stonybrook.edu/cfn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2DCE-B725-BF4E-B38B-FF23DCF49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Concluding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D1A32-0EAF-7342-A86C-402AA23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20238"/>
            <a:ext cx="8132965" cy="5279820"/>
          </a:xfrm>
        </p:spPr>
        <p:txBody>
          <a:bodyPr anchor="ctr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600" dirty="0"/>
              <a:t>2018 A strong recommendation by the National Academy of Sciences (NAS) for EIC “</a:t>
            </a:r>
            <a:r>
              <a:rPr lang="en-US" sz="2600" dirty="0">
                <a:solidFill>
                  <a:srgbClr val="941100"/>
                </a:solidFill>
              </a:rPr>
              <a:t>critical for future QCD physics</a:t>
            </a:r>
            <a:r>
              <a:rPr lang="en-US" sz="2600" dirty="0"/>
              <a:t>” and for “the US </a:t>
            </a:r>
            <a:r>
              <a:rPr lang="en-US" sz="2600" dirty="0">
                <a:solidFill>
                  <a:srgbClr val="941100"/>
                </a:solidFill>
              </a:rPr>
              <a:t>leadership: physics and accelerators technology</a:t>
            </a:r>
            <a:r>
              <a:rPr lang="en-US" sz="2600" dirty="0"/>
              <a:t>”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2015 LRP suggests merging of the RHIC and JLab12 communities, and </a:t>
            </a:r>
            <a:r>
              <a:rPr lang="en-US" sz="2600" dirty="0">
                <a:solidFill>
                  <a:srgbClr val="1501FF"/>
                </a:solidFill>
              </a:rPr>
              <a:t>FRIB and EIC to be the two facilities operational beyond 2030+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600" dirty="0"/>
          </a:p>
          <a:p>
            <a:pPr>
              <a:lnSpc>
                <a:spcPct val="120000"/>
              </a:lnSpc>
            </a:pPr>
            <a:r>
              <a:rPr lang="en-US" sz="2600" dirty="0"/>
              <a:t>CUA in 2017 an </a:t>
            </a:r>
            <a:r>
              <a:rPr lang="en-US" sz="2600" i="1" dirty="0" err="1"/>
              <a:t>adhoc</a:t>
            </a:r>
            <a:r>
              <a:rPr lang="en-US" sz="2600" dirty="0"/>
              <a:t> meeting on the possible symbiosis of the EIC &amp; FRIB.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And now this meeting with more detailed discussions: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EIC and FRIB related theoretical developments: Current state of the art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Some new but preliminary ideas for possible cross roads foe EIC and FRIB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Are these cross roads important? compelling? </a:t>
            </a:r>
            <a:r>
              <a:rPr lang="en-US" sz="2600" dirty="0">
                <a:sym typeface="Wingdings" pitchFamily="2" charset="2"/>
              </a:rPr>
              <a:t> some initiatives for discussion may be evolving</a:t>
            </a:r>
            <a:r>
              <a:rPr lang="en-US" sz="2400" dirty="0">
                <a:sym typeface="Wingdings" pitchFamily="2" charset="2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ACA39E-2D1E-004F-B578-3208CB2BF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10" y="2522"/>
            <a:ext cx="2769999" cy="141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05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87F16D-03E3-7A4A-8BED-ECD9CFEFE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17" y="474980"/>
            <a:ext cx="3352800" cy="1701800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614992-6577-8846-BD18-9CB494EE9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5522" y="529925"/>
            <a:ext cx="4837355" cy="6043403"/>
          </a:xfrm>
          <a:noFill/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941100"/>
                </a:solidFill>
              </a:rPr>
              <a:t>Activities in 2018</a:t>
            </a:r>
            <a:endParaRPr lang="en-US" sz="2000" dirty="0">
              <a:solidFill>
                <a:srgbClr val="941100"/>
              </a:solidFill>
            </a:endParaRPr>
          </a:p>
          <a:p>
            <a:r>
              <a:rPr lang="en-US" sz="1800" dirty="0"/>
              <a:t>Workshops &amp; meetings</a:t>
            </a:r>
          </a:p>
          <a:p>
            <a:pPr lvl="1"/>
            <a:r>
              <a:rPr lang="en-US" sz="1800" dirty="0"/>
              <a:t>9 in 2018 </a:t>
            </a:r>
          </a:p>
          <a:p>
            <a:pPr lvl="1"/>
            <a:r>
              <a:rPr lang="en-US" sz="1800" dirty="0"/>
              <a:t>~200 scientists visit CFNS </a:t>
            </a:r>
          </a:p>
          <a:p>
            <a:pPr lvl="1"/>
            <a:endParaRPr lang="en-US" sz="1800" dirty="0"/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Bi-monthly joint seminars (SBU/BNL)</a:t>
            </a:r>
          </a:p>
          <a:p>
            <a:pPr lvl="1"/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40+ seminars and special talks </a:t>
            </a:r>
            <a:endParaRPr lang="en-US" sz="1800" dirty="0">
              <a:solidFill>
                <a:srgbClr val="1411D7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Visitors program started &amp; exchange visitor program with other research centers being established</a:t>
            </a:r>
          </a:p>
          <a:p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Post doctoral fellow program: local and joint-remote post docs with remote institutions</a:t>
            </a:r>
            <a:endParaRPr lang="en-US" sz="1800" dirty="0">
              <a:solidFill>
                <a:srgbClr val="1411D7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Annual summer school for 30+ students being planned starting in 2019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05DD306-7159-CF41-B07B-DE669B283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671" y="2614613"/>
            <a:ext cx="3352800" cy="3908246"/>
          </a:xfrm>
          <a:noFill/>
        </p:spPr>
        <p:txBody>
          <a:bodyPr anchor="ctr"/>
          <a:lstStyle/>
          <a:p>
            <a:r>
              <a:rPr lang="en-US" sz="1800" dirty="0">
                <a:solidFill>
                  <a:srgbClr val="002060"/>
                </a:solidFill>
              </a:rPr>
              <a:t>Established in Fall 2017 with generous support from the Simon’s Foundation and NY State. A collaboration between Stony Brook &amp; BNL to create a frontier research center to support the US Electron Ion Collider (EIC) and enhance the US Nuclear Science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Participation from EIC and QCD enthusiasts from around the world.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897042-E905-6249-BDEF-9EA0D1DF151A}"/>
              </a:ext>
            </a:extLst>
          </p:cNvPr>
          <p:cNvSpPr txBox="1"/>
          <p:nvPr/>
        </p:nvSpPr>
        <p:spPr>
          <a:xfrm>
            <a:off x="518987" y="2297551"/>
            <a:ext cx="37485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41100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  <a:hlinkClick r:id="rId4"/>
              </a:rPr>
              <a:t>http://</a:t>
            </a:r>
            <a:r>
              <a:rPr lang="en-US" b="1" dirty="0" err="1">
                <a:solidFill>
                  <a:srgbClr val="941100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  <a:hlinkClick r:id="rId4"/>
              </a:rPr>
              <a:t>www.stonybrook.edu</a:t>
            </a:r>
            <a:r>
              <a:rPr lang="en-US" b="1" dirty="0">
                <a:solidFill>
                  <a:srgbClr val="941100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  <a:hlinkClick r:id="rId4"/>
              </a:rPr>
              <a:t>/</a:t>
            </a:r>
            <a:r>
              <a:rPr lang="en-US" b="1" dirty="0" err="1">
                <a:solidFill>
                  <a:srgbClr val="941100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  <a:hlinkClick r:id="rId4"/>
              </a:rPr>
              <a:t>cfns</a:t>
            </a:r>
            <a:endParaRPr lang="en-US" b="1" dirty="0">
              <a:solidFill>
                <a:srgbClr val="941100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02E4CD-BECF-DA49-A8A9-D538232AFDF2}"/>
              </a:ext>
            </a:extLst>
          </p:cNvPr>
          <p:cNvSpPr txBox="1"/>
          <p:nvPr/>
        </p:nvSpPr>
        <p:spPr>
          <a:xfrm>
            <a:off x="517097" y="6344845"/>
            <a:ext cx="3319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Contact: </a:t>
            </a:r>
            <a:r>
              <a:rPr lang="en-US" sz="1200" dirty="0" err="1"/>
              <a:t>abhay.deshpande@stonybrooke.edu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308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D6816-AA37-2D48-9E62-03D70E15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388" y="1709739"/>
            <a:ext cx="8586612" cy="2852737"/>
          </a:xfrm>
        </p:spPr>
        <p:txBody>
          <a:bodyPr>
            <a:normAutofit fontScale="90000"/>
          </a:bodyPr>
          <a:lstStyle/>
          <a:p>
            <a:r>
              <a:rPr lang="en-US" dirty="0"/>
              <a:t>Thanks:</a:t>
            </a:r>
            <a:br>
              <a:rPr lang="en-US" dirty="0"/>
            </a:br>
            <a:br>
              <a:rPr lang="en-US" dirty="0"/>
            </a:br>
            <a:r>
              <a:rPr lang="en-US" sz="2700" b="1" dirty="0"/>
              <a:t>Rachel Nieves</a:t>
            </a:r>
            <a:r>
              <a:rPr lang="en-US" sz="2700" dirty="0"/>
              <a:t>, </a:t>
            </a:r>
            <a:r>
              <a:rPr lang="en-US" sz="2700" dirty="0" err="1"/>
              <a:t>Socoro</a:t>
            </a:r>
            <a:r>
              <a:rPr lang="en-US" sz="2700" dirty="0"/>
              <a:t> </a:t>
            </a:r>
            <a:r>
              <a:rPr lang="en-US" sz="2700" dirty="0" err="1"/>
              <a:t>Delquaglio</a:t>
            </a:r>
            <a:r>
              <a:rPr lang="en-US" sz="2700" dirty="0"/>
              <a:t>, Marlene Vera-</a:t>
            </a:r>
            <a:r>
              <a:rPr lang="en-US" sz="2700" dirty="0" err="1"/>
              <a:t>Viteri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 err="1"/>
              <a:t>Zhoudunming</a:t>
            </a:r>
            <a:r>
              <a:rPr lang="en-US" sz="2700" dirty="0"/>
              <a:t> Tu &amp; </a:t>
            </a:r>
            <a:r>
              <a:rPr lang="en-US" sz="2700" dirty="0" err="1"/>
              <a:t>Kolja</a:t>
            </a:r>
            <a:r>
              <a:rPr lang="en-US" sz="2700" dirty="0"/>
              <a:t> </a:t>
            </a:r>
            <a:r>
              <a:rPr lang="en-US" sz="2700" dirty="0" err="1"/>
              <a:t>Kauder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My </a:t>
            </a:r>
            <a:r>
              <a:rPr lang="en-US" sz="2700"/>
              <a:t>co-organizers…. 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55AE4-CB5E-BB42-93C0-FE4C52458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8520112" cy="1500187"/>
          </a:xfrm>
        </p:spPr>
        <p:txBody>
          <a:bodyPr>
            <a:normAutofit/>
          </a:bodyPr>
          <a:lstStyle/>
          <a:p>
            <a:r>
              <a:rPr lang="en-US" dirty="0"/>
              <a:t>YOU all, the attendees, for coming! Safe travels!</a:t>
            </a:r>
          </a:p>
          <a:p>
            <a:endParaRPr lang="en-US" dirty="0"/>
          </a:p>
          <a:p>
            <a:r>
              <a:rPr lang="en-US" dirty="0"/>
              <a:t>We hope to to see you again in near future…</a:t>
            </a:r>
          </a:p>
        </p:txBody>
      </p:sp>
    </p:spTree>
    <p:extLst>
      <p:ext uri="{BB962C8B-B14F-4D97-AF65-F5344CB8AC3E}">
        <p14:creationId xmlns:p14="http://schemas.microsoft.com/office/powerpoint/2010/main" val="426925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292</Words>
  <Application>Microsoft Macintosh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 Neue Condensed</vt:lpstr>
      <vt:lpstr>Wingdings</vt:lpstr>
      <vt:lpstr>Office Theme</vt:lpstr>
      <vt:lpstr>Concluding remarks</vt:lpstr>
      <vt:lpstr>PowerPoint Presentation</vt:lpstr>
      <vt:lpstr>Thanks:  Rachel Nieves, Socoro Delquaglio, Marlene Vera-Viteri  Zhoudunming Tu &amp; Kolja Kauder  My co-organizers….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Abhay Deshpande</dc:creator>
  <cp:lastModifiedBy>Abhay Deshpande</cp:lastModifiedBy>
  <cp:revision>18</cp:revision>
  <dcterms:created xsi:type="dcterms:W3CDTF">2018-09-02T16:34:27Z</dcterms:created>
  <dcterms:modified xsi:type="dcterms:W3CDTF">2018-09-07T15:31:59Z</dcterms:modified>
</cp:coreProperties>
</file>