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</p:sldMasterIdLst>
  <p:notesMasterIdLst>
    <p:notesMasterId r:id="rId19"/>
  </p:notesMasterIdLst>
  <p:handoutMasterIdLst>
    <p:handoutMasterId r:id="rId20"/>
  </p:handoutMasterIdLst>
  <p:sldIdLst>
    <p:sldId id="256" r:id="rId3"/>
    <p:sldId id="636" r:id="rId4"/>
    <p:sldId id="645" r:id="rId5"/>
    <p:sldId id="639" r:id="rId6"/>
    <p:sldId id="649" r:id="rId7"/>
    <p:sldId id="646" r:id="rId8"/>
    <p:sldId id="647" r:id="rId9"/>
    <p:sldId id="640" r:id="rId10"/>
    <p:sldId id="648" r:id="rId11"/>
    <p:sldId id="651" r:id="rId12"/>
    <p:sldId id="632" r:id="rId13"/>
    <p:sldId id="633" r:id="rId14"/>
    <p:sldId id="635" r:id="rId15"/>
    <p:sldId id="650" r:id="rId16"/>
    <p:sldId id="634" r:id="rId17"/>
    <p:sldId id="637" r:id="rId18"/>
  </p:sldIdLst>
  <p:sldSz cx="9144000" cy="6858000" type="screen4x3"/>
  <p:notesSz cx="6858000" cy="9144000"/>
  <p:defaultTextStyle>
    <a:defPPr>
      <a:defRPr lang="en-US"/>
    </a:defPPr>
    <a:lvl1pPr marL="0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419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853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9290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5716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2139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8575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5000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1429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3194"/>
    <a:srgbClr val="FFD63F"/>
    <a:srgbClr val="F2FF5F"/>
    <a:srgbClr val="4BD7E1"/>
    <a:srgbClr val="E006D5"/>
    <a:srgbClr val="00E100"/>
    <a:srgbClr val="0C5209"/>
    <a:srgbClr val="11690C"/>
    <a:srgbClr val="80057A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96" autoAdjust="0"/>
  </p:normalViewPr>
  <p:slideViewPr>
    <p:cSldViewPr>
      <p:cViewPr>
        <p:scale>
          <a:sx n="90" d="100"/>
          <a:sy n="90" d="100"/>
        </p:scale>
        <p:origin x="-1632" y="-4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6DDE5-F68F-F848-A8FC-E32180D6EAD4}" type="datetime1">
              <a:rPr lang="en-US" smtClean="0"/>
              <a:pPr/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38CD5-CECF-AC41-B90D-0F1D9F642A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230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C4514-1F67-F248-AD2F-1A4C562A6D3F}" type="datetime1">
              <a:rPr lang="en-US" smtClean="0"/>
              <a:pPr/>
              <a:t>6/4/18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97CD6-3EDC-43A1-BFE6-556DB01E9D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651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419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53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290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5716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139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8575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000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1429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97CD6-3EDC-43A1-BFE6-556DB01E9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99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784225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rgbClr val="FF0000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85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5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7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7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3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00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Jul,8 2016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A.Kiselev</a:t>
            </a: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-65" charset="0"/>
              </a:defRPr>
            </a:lvl1pPr>
          </a:lstStyle>
          <a:p>
            <a:pPr>
              <a:defRPr/>
            </a:pPr>
            <a:fld id="{BC346014-8CB8-304E-A5FA-922CBC1F60F3}" type="slidenum">
              <a:rPr lang="ru-RU"/>
              <a:pPr>
                <a:defRPr/>
              </a:pPr>
              <a:t>‹#›</a:t>
            </a:fld>
            <a:r>
              <a:rPr lang="en-US"/>
              <a:t>/16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5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4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4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8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2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1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85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5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14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3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3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19" indent="0">
              <a:buNone/>
              <a:defRPr sz="2000" b="1"/>
            </a:lvl2pPr>
            <a:lvl3pPr marL="912853" indent="0">
              <a:buNone/>
              <a:defRPr sz="1800" b="1"/>
            </a:lvl3pPr>
            <a:lvl4pPr marL="1369290" indent="0">
              <a:buNone/>
              <a:defRPr sz="1600" b="1"/>
            </a:lvl4pPr>
            <a:lvl5pPr marL="1825716" indent="0">
              <a:buNone/>
              <a:defRPr sz="1600" b="1"/>
            </a:lvl5pPr>
            <a:lvl6pPr marL="2282139" indent="0">
              <a:buNone/>
              <a:defRPr sz="1600" b="1"/>
            </a:lvl6pPr>
            <a:lvl7pPr marL="2738575" indent="0">
              <a:buNone/>
              <a:defRPr sz="1600" b="1"/>
            </a:lvl7pPr>
            <a:lvl8pPr marL="3195000" indent="0">
              <a:buNone/>
              <a:defRPr sz="1600" b="1"/>
            </a:lvl8pPr>
            <a:lvl9pPr marL="365142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19" indent="0">
              <a:buNone/>
              <a:defRPr sz="2000" b="1"/>
            </a:lvl2pPr>
            <a:lvl3pPr marL="912853" indent="0">
              <a:buNone/>
              <a:defRPr sz="1800" b="1"/>
            </a:lvl3pPr>
            <a:lvl4pPr marL="1369290" indent="0">
              <a:buNone/>
              <a:defRPr sz="1600" b="1"/>
            </a:lvl4pPr>
            <a:lvl5pPr marL="1825716" indent="0">
              <a:buNone/>
              <a:defRPr sz="1600" b="1"/>
            </a:lvl5pPr>
            <a:lvl6pPr marL="2282139" indent="0">
              <a:buNone/>
              <a:defRPr sz="1600" b="1"/>
            </a:lvl6pPr>
            <a:lvl7pPr marL="2738575" indent="0">
              <a:buNone/>
              <a:defRPr sz="1600" b="1"/>
            </a:lvl7pPr>
            <a:lvl8pPr marL="3195000" indent="0">
              <a:buNone/>
              <a:defRPr sz="1600" b="1"/>
            </a:lvl8pPr>
            <a:lvl9pPr marL="365142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37325"/>
            <a:ext cx="3429000" cy="244475"/>
          </a:xfrm>
        </p:spPr>
        <p:txBody>
          <a:bodyPr/>
          <a:lstStyle>
            <a:lvl1pPr>
              <a:defRPr sz="1100" baseline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133600" cy="228600"/>
          </a:xfrm>
        </p:spPr>
        <p:txBody>
          <a:bodyPr/>
          <a:lstStyle>
            <a:lvl1pPr>
              <a:defRPr sz="1100" baseline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defRPr>
            </a:lvl1pPr>
          </a:lstStyle>
          <a:p>
            <a:fld id="{59EA4CFA-C3DC-4ADB-8A77-9C015038EF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04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19" indent="0">
              <a:buNone/>
              <a:defRPr sz="1200"/>
            </a:lvl2pPr>
            <a:lvl3pPr marL="912853" indent="0">
              <a:buNone/>
              <a:defRPr sz="1000"/>
            </a:lvl3pPr>
            <a:lvl4pPr marL="1369290" indent="0">
              <a:buNone/>
              <a:defRPr sz="900"/>
            </a:lvl4pPr>
            <a:lvl5pPr marL="1825716" indent="0">
              <a:buNone/>
              <a:defRPr sz="900"/>
            </a:lvl5pPr>
            <a:lvl6pPr marL="2282139" indent="0">
              <a:buNone/>
              <a:defRPr sz="900"/>
            </a:lvl6pPr>
            <a:lvl7pPr marL="2738575" indent="0">
              <a:buNone/>
              <a:defRPr sz="900"/>
            </a:lvl7pPr>
            <a:lvl8pPr marL="3195000" indent="0">
              <a:buNone/>
              <a:defRPr sz="900"/>
            </a:lvl8pPr>
            <a:lvl9pPr marL="365142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19" indent="0">
              <a:buNone/>
              <a:defRPr sz="2800"/>
            </a:lvl2pPr>
            <a:lvl3pPr marL="912853" indent="0">
              <a:buNone/>
              <a:defRPr sz="2400"/>
            </a:lvl3pPr>
            <a:lvl4pPr marL="1369290" indent="0">
              <a:buNone/>
              <a:defRPr sz="2000"/>
            </a:lvl4pPr>
            <a:lvl5pPr marL="1825716" indent="0">
              <a:buNone/>
              <a:defRPr sz="2000"/>
            </a:lvl5pPr>
            <a:lvl6pPr marL="2282139" indent="0">
              <a:buNone/>
              <a:defRPr sz="2000"/>
            </a:lvl6pPr>
            <a:lvl7pPr marL="2738575" indent="0">
              <a:buNone/>
              <a:defRPr sz="2000"/>
            </a:lvl7pPr>
            <a:lvl8pPr marL="3195000" indent="0">
              <a:buNone/>
              <a:defRPr sz="2000"/>
            </a:lvl8pPr>
            <a:lvl9pPr marL="365142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19" indent="0">
              <a:buNone/>
              <a:defRPr sz="1200"/>
            </a:lvl2pPr>
            <a:lvl3pPr marL="912853" indent="0">
              <a:buNone/>
              <a:defRPr sz="1000"/>
            </a:lvl3pPr>
            <a:lvl4pPr marL="1369290" indent="0">
              <a:buNone/>
              <a:defRPr sz="900"/>
            </a:lvl4pPr>
            <a:lvl5pPr marL="1825716" indent="0">
              <a:buNone/>
              <a:defRPr sz="900"/>
            </a:lvl5pPr>
            <a:lvl6pPr marL="2282139" indent="0">
              <a:buNone/>
              <a:defRPr sz="900"/>
            </a:lvl6pPr>
            <a:lvl7pPr marL="2738575" indent="0">
              <a:buNone/>
              <a:defRPr sz="900"/>
            </a:lvl7pPr>
            <a:lvl8pPr marL="3195000" indent="0">
              <a:buNone/>
              <a:defRPr sz="900"/>
            </a:lvl8pPr>
            <a:lvl9pPr marL="365142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7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7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4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4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8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2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1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85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5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14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3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3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9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19" indent="0">
              <a:buNone/>
              <a:defRPr sz="2000" b="1"/>
            </a:lvl2pPr>
            <a:lvl3pPr marL="912853" indent="0">
              <a:buNone/>
              <a:defRPr sz="1800" b="1"/>
            </a:lvl3pPr>
            <a:lvl4pPr marL="1369290" indent="0">
              <a:buNone/>
              <a:defRPr sz="1600" b="1"/>
            </a:lvl4pPr>
            <a:lvl5pPr marL="1825716" indent="0">
              <a:buNone/>
              <a:defRPr sz="1600" b="1"/>
            </a:lvl5pPr>
            <a:lvl6pPr marL="2282139" indent="0">
              <a:buNone/>
              <a:defRPr sz="1600" b="1"/>
            </a:lvl6pPr>
            <a:lvl7pPr marL="2738575" indent="0">
              <a:buNone/>
              <a:defRPr sz="1600" b="1"/>
            </a:lvl7pPr>
            <a:lvl8pPr marL="3195000" indent="0">
              <a:buNone/>
              <a:defRPr sz="1600" b="1"/>
            </a:lvl8pPr>
            <a:lvl9pPr marL="365142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19" indent="0">
              <a:buNone/>
              <a:defRPr sz="2000" b="1"/>
            </a:lvl2pPr>
            <a:lvl3pPr marL="912853" indent="0">
              <a:buNone/>
              <a:defRPr sz="1800" b="1"/>
            </a:lvl3pPr>
            <a:lvl4pPr marL="1369290" indent="0">
              <a:buNone/>
              <a:defRPr sz="1600" b="1"/>
            </a:lvl4pPr>
            <a:lvl5pPr marL="1825716" indent="0">
              <a:buNone/>
              <a:defRPr sz="1600" b="1"/>
            </a:lvl5pPr>
            <a:lvl6pPr marL="2282139" indent="0">
              <a:buNone/>
              <a:defRPr sz="1600" b="1"/>
            </a:lvl6pPr>
            <a:lvl7pPr marL="2738575" indent="0">
              <a:buNone/>
              <a:defRPr sz="1600" b="1"/>
            </a:lvl7pPr>
            <a:lvl8pPr marL="3195000" indent="0">
              <a:buNone/>
              <a:defRPr sz="1600" b="1"/>
            </a:lvl8pPr>
            <a:lvl9pPr marL="365142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0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9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3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19" indent="0">
              <a:buNone/>
              <a:defRPr sz="1200"/>
            </a:lvl2pPr>
            <a:lvl3pPr marL="912853" indent="0">
              <a:buNone/>
              <a:defRPr sz="1000"/>
            </a:lvl3pPr>
            <a:lvl4pPr marL="1369290" indent="0">
              <a:buNone/>
              <a:defRPr sz="900"/>
            </a:lvl4pPr>
            <a:lvl5pPr marL="1825716" indent="0">
              <a:buNone/>
              <a:defRPr sz="900"/>
            </a:lvl5pPr>
            <a:lvl6pPr marL="2282139" indent="0">
              <a:buNone/>
              <a:defRPr sz="900"/>
            </a:lvl6pPr>
            <a:lvl7pPr marL="2738575" indent="0">
              <a:buNone/>
              <a:defRPr sz="900"/>
            </a:lvl7pPr>
            <a:lvl8pPr marL="3195000" indent="0">
              <a:buNone/>
              <a:defRPr sz="900"/>
            </a:lvl8pPr>
            <a:lvl9pPr marL="365142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0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19" indent="0">
              <a:buNone/>
              <a:defRPr sz="2800"/>
            </a:lvl2pPr>
            <a:lvl3pPr marL="912853" indent="0">
              <a:buNone/>
              <a:defRPr sz="2400"/>
            </a:lvl3pPr>
            <a:lvl4pPr marL="1369290" indent="0">
              <a:buNone/>
              <a:defRPr sz="2000"/>
            </a:lvl4pPr>
            <a:lvl5pPr marL="1825716" indent="0">
              <a:buNone/>
              <a:defRPr sz="2000"/>
            </a:lvl5pPr>
            <a:lvl6pPr marL="2282139" indent="0">
              <a:buNone/>
              <a:defRPr sz="2000"/>
            </a:lvl6pPr>
            <a:lvl7pPr marL="2738575" indent="0">
              <a:buNone/>
              <a:defRPr sz="2000"/>
            </a:lvl7pPr>
            <a:lvl8pPr marL="3195000" indent="0">
              <a:buNone/>
              <a:defRPr sz="2000"/>
            </a:lvl8pPr>
            <a:lvl9pPr marL="365142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19" indent="0">
              <a:buNone/>
              <a:defRPr sz="1200"/>
            </a:lvl2pPr>
            <a:lvl3pPr marL="912853" indent="0">
              <a:buNone/>
              <a:defRPr sz="1000"/>
            </a:lvl3pPr>
            <a:lvl4pPr marL="1369290" indent="0">
              <a:buNone/>
              <a:defRPr sz="900"/>
            </a:lvl4pPr>
            <a:lvl5pPr marL="1825716" indent="0">
              <a:buNone/>
              <a:defRPr sz="900"/>
            </a:lvl5pPr>
            <a:lvl6pPr marL="2282139" indent="0">
              <a:buNone/>
              <a:defRPr sz="900"/>
            </a:lvl6pPr>
            <a:lvl7pPr marL="2738575" indent="0">
              <a:buNone/>
              <a:defRPr sz="900"/>
            </a:lvl7pPr>
            <a:lvl8pPr marL="3195000" indent="0">
              <a:buNone/>
              <a:defRPr sz="900"/>
            </a:lvl8pPr>
            <a:lvl9pPr marL="365142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83" tIns="45642" rIns="91283" bIns="45642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33"/>
            <a:ext cx="8229600" cy="4525963"/>
          </a:xfrm>
          <a:prstGeom prst="rect">
            <a:avLst/>
          </a:prstGeom>
        </p:spPr>
        <p:txBody>
          <a:bodyPr vert="horz" lIns="91283" tIns="45642" rIns="91283" bIns="4564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83"/>
            <a:ext cx="2133600" cy="365125"/>
          </a:xfrm>
          <a:prstGeom prst="rect">
            <a:avLst/>
          </a:prstGeom>
        </p:spPr>
        <p:txBody>
          <a:bodyPr vert="horz" lIns="91283" tIns="45642" rIns="91283" bIns="45642" rtlCol="0" anchor="ctr"/>
          <a:lstStyle>
            <a:lvl1pPr algn="l">
              <a:defRPr sz="1600">
                <a:solidFill>
                  <a:srgbClr val="800000"/>
                </a:solidFill>
                <a:latin typeface="Tahoma"/>
                <a:cs typeface="Tahoma"/>
              </a:defRPr>
            </a:lvl1pPr>
          </a:lstStyle>
          <a:p>
            <a:r>
              <a:rPr lang="en-US" smtClean="0"/>
              <a:t>Jul,8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83"/>
            <a:ext cx="2895600" cy="365125"/>
          </a:xfrm>
          <a:prstGeom prst="rect">
            <a:avLst/>
          </a:prstGeom>
        </p:spPr>
        <p:txBody>
          <a:bodyPr vert="horz" lIns="91283" tIns="45642" rIns="91283" bIns="45642" rtlCol="0" anchor="ctr"/>
          <a:lstStyle>
            <a:lvl1pPr algn="ctr">
              <a:defRPr sz="1600">
                <a:solidFill>
                  <a:srgbClr val="800000"/>
                </a:solidFill>
                <a:latin typeface="Tahoma"/>
                <a:cs typeface="Tahoma"/>
              </a:defRPr>
            </a:lvl1pPr>
          </a:lstStyle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83"/>
            <a:ext cx="2133600" cy="365125"/>
          </a:xfrm>
          <a:prstGeom prst="rect">
            <a:avLst/>
          </a:prstGeom>
        </p:spPr>
        <p:txBody>
          <a:bodyPr vert="horz" lIns="91283" tIns="45642" rIns="91283" bIns="45642" rtlCol="0" anchor="ctr"/>
          <a:lstStyle>
            <a:lvl1pPr algn="r">
              <a:defRPr sz="1600">
                <a:solidFill>
                  <a:srgbClr val="1F497D"/>
                </a:solidFill>
              </a:defRPr>
            </a:lvl1pPr>
          </a:lstStyle>
          <a:p>
            <a:r>
              <a:rPr lang="en-US" dirty="0" smtClean="0"/>
              <a:t>@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defTabSz="912853" rtl="0" eaLnBrk="1" latinLnBrk="0" hangingPunct="1">
        <a:spcBef>
          <a:spcPct val="0"/>
        </a:spcBef>
        <a:buNone/>
        <a:defRPr sz="3600" b="1" kern="1200" baseline="0">
          <a:solidFill>
            <a:srgbClr val="FF0000"/>
          </a:solidFill>
          <a:latin typeface="Arial" pitchFamily="34" charset="0"/>
          <a:ea typeface="+mj-ea"/>
          <a:cs typeface="+mj-cs"/>
        </a:defRPr>
      </a:lvl1pPr>
    </p:titleStyle>
    <p:bodyStyle>
      <a:lvl1pPr marL="342328" indent="-342328" algn="l" defTabSz="912853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1696" indent="-285276" algn="l" defTabSz="912853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1067" indent="-228209" algn="l" defTabSz="912853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597495" indent="-228209" algn="l" defTabSz="912853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3935" indent="-228209" algn="l" defTabSz="912853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0359" indent="-228209" algn="l" defTabSz="9128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6784" indent="-228209" algn="l" defTabSz="9128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217" indent="-228209" algn="l" defTabSz="9128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635" indent="-228209" algn="l" defTabSz="9128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19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53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290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716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139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575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000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429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83" tIns="45642" rIns="91283" bIns="4564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33"/>
            <a:ext cx="8229600" cy="4525963"/>
          </a:xfrm>
          <a:prstGeom prst="rect">
            <a:avLst/>
          </a:prstGeom>
        </p:spPr>
        <p:txBody>
          <a:bodyPr vert="horz" lIns="91283" tIns="45642" rIns="91283" bIns="456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83"/>
            <a:ext cx="2133600" cy="365125"/>
          </a:xfrm>
          <a:prstGeom prst="rect">
            <a:avLst/>
          </a:prstGeom>
        </p:spPr>
        <p:txBody>
          <a:bodyPr vert="horz" lIns="91283" tIns="45642" rIns="91283" bIns="4564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83"/>
            <a:ext cx="2895600" cy="365125"/>
          </a:xfrm>
          <a:prstGeom prst="rect">
            <a:avLst/>
          </a:prstGeom>
        </p:spPr>
        <p:txBody>
          <a:bodyPr vert="horz" lIns="91283" tIns="45642" rIns="91283" bIns="4564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83"/>
            <a:ext cx="2133600" cy="365125"/>
          </a:xfrm>
          <a:prstGeom prst="rect">
            <a:avLst/>
          </a:prstGeom>
        </p:spPr>
        <p:txBody>
          <a:bodyPr vert="horz" lIns="91283" tIns="45642" rIns="91283" bIns="4564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ftr="0" dt="0"/>
  <p:txStyles>
    <p:titleStyle>
      <a:lvl1pPr algn="ctr" defTabSz="45641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328" indent="-342328" algn="l" defTabSz="45641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96" indent="-285276" algn="l" defTabSz="45641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067" indent="-228209" algn="l" defTabSz="45641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495" indent="-228209" algn="l" defTabSz="45641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3935" indent="-228209" algn="l" defTabSz="45641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359" indent="-228209" algn="l" defTabSz="45641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6784" indent="-228209" algn="l" defTabSz="45641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217" indent="-228209" algn="l" defTabSz="45641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635" indent="-228209" algn="l" defTabSz="45641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19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53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290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716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139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575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000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429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2308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DAAEAE"/>
                    </a:gs>
                    <a:gs pos="50000">
                      <a:srgbClr val="FFCCCC"/>
                    </a:gs>
                    <a:gs pos="100000">
                      <a:srgbClr val="DAAEAE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283" tIns="45642" rIns="91283" bIns="45642">
            <a:spAutoFit/>
          </a:bodyPr>
          <a:lstStyle>
            <a:lvl1pPr>
              <a:defRPr sz="1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Arial"/>
                <a:cs typeface="Arial"/>
              </a:rPr>
              <a:t>Simulation </a:t>
            </a:r>
            <a:r>
              <a:rPr lang="en-US" sz="4800" b="1" dirty="0" smtClean="0">
                <a:solidFill>
                  <a:srgbClr val="FF0000"/>
                </a:solidFill>
                <a:latin typeface="Arial"/>
                <a:cs typeface="Arial"/>
              </a:rPr>
              <a:t>tools </a:t>
            </a:r>
          </a:p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Arial"/>
                <a:cs typeface="Arial"/>
              </a:rPr>
              <a:t>and </a:t>
            </a:r>
            <a:r>
              <a:rPr lang="en-US" sz="4800" b="1" dirty="0" err="1" smtClean="0">
                <a:solidFill>
                  <a:srgbClr val="FF0000"/>
                </a:solidFill>
                <a:latin typeface="Arial"/>
                <a:cs typeface="Arial"/>
              </a:rPr>
              <a:t>eRHIC</a:t>
            </a:r>
            <a:r>
              <a:rPr lang="en-US" sz="4800" b="1" dirty="0" smtClean="0">
                <a:solidFill>
                  <a:srgbClr val="FF0000"/>
                </a:solidFill>
                <a:latin typeface="Arial"/>
                <a:cs typeface="Arial"/>
              </a:rPr>
              <a:t> detector geometry </a:t>
            </a:r>
          </a:p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Arial"/>
                <a:cs typeface="Arial"/>
              </a:rPr>
              <a:t>for EIC VMP studies  </a:t>
            </a:r>
            <a:endParaRPr lang="en-US" sz="4800" b="1" dirty="0" smtClean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762000" y="838200"/>
            <a:ext cx="7848600" cy="1524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283" tIns="45642" rIns="91283" bIns="45642" anchor="ctr"/>
          <a:lstStyle/>
          <a:p>
            <a:endParaRPr lang="en-US" dirty="0"/>
          </a:p>
        </p:txBody>
      </p:sp>
      <p:pic>
        <p:nvPicPr>
          <p:cNvPr id="12" name="Picture 11" descr="EIC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41556" cy="685800"/>
          </a:xfrm>
          <a:prstGeom prst="rect">
            <a:avLst/>
          </a:prstGeom>
        </p:spPr>
      </p:pic>
      <p:pic>
        <p:nvPicPr>
          <p:cNvPr id="2" name="Picture 1" descr="bn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098" y="0"/>
            <a:ext cx="2188968" cy="838200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4800" y="4191001"/>
            <a:ext cx="8610600" cy="2362200"/>
          </a:xfrm>
          <a:prstGeom prst="rect">
            <a:avLst/>
          </a:prstGeom>
        </p:spPr>
        <p:txBody>
          <a:bodyPr vert="horz" lIns="91279" tIns="45640" rIns="91279" bIns="45640" rtlCol="0">
            <a:norm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500" dirty="0">
                <a:solidFill>
                  <a:schemeClr val="tx2"/>
                </a:solidFill>
                <a:latin typeface="Arial Narrow"/>
                <a:ea typeface="Tahoma (Body)" charset="0"/>
                <a:cs typeface="Arial Narrow"/>
              </a:rPr>
              <a:t>Alexander Kiselev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3500" dirty="0">
              <a:solidFill>
                <a:schemeClr val="tx2"/>
              </a:solidFill>
              <a:latin typeface="Arial Narrow"/>
              <a:ea typeface="Tahoma (Body)" charset="0"/>
              <a:cs typeface="Arial Narrow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“GPD studies with exclusive mesons at EIC” Workshop</a:t>
            </a:r>
            <a:endParaRPr lang="en-US" sz="3200" dirty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Stony Brook University</a:t>
            </a: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 </a:t>
            </a: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June</a:t>
            </a: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,4-6 </a:t>
            </a: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2018   </a:t>
            </a:r>
            <a:endParaRPr lang="en-US" sz="3200" dirty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805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94488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err="1" smtClean="0">
                <a:latin typeface="Arial Narrow"/>
                <a:ea typeface="ＭＳ Ｐゴシック" pitchFamily="-84" charset="-128"/>
                <a:cs typeface="Arial Narrow"/>
              </a:rPr>
              <a:t>eRHIC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 IR hadron-going direction</a:t>
            </a:r>
            <a:endParaRPr lang="en-US" sz="4800" b="0" dirty="0" smtClean="0">
              <a:latin typeface="Arial Narrow"/>
              <a:ea typeface="ＭＳ Ｐゴシック" pitchFamily="-84" charset="-128"/>
              <a:cs typeface="Arial Narrow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463C5AF-6AF7-FF4C-88E3-FABB952690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54"/>
          <a:stretch/>
        </p:blipFill>
        <p:spPr>
          <a:xfrm>
            <a:off x="0" y="1399584"/>
            <a:ext cx="7162800" cy="4857417"/>
          </a:xfrm>
          <a:prstGeom prst="rect">
            <a:avLst/>
          </a:prstGeom>
        </p:spPr>
      </p:pic>
      <p:pic>
        <p:nvPicPr>
          <p:cNvPr id="2" name="Picture 1" descr="ir-full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6" t="14663" r="11059" b="2671"/>
          <a:stretch/>
        </p:blipFill>
        <p:spPr>
          <a:xfrm>
            <a:off x="6477000" y="4724400"/>
            <a:ext cx="2470134" cy="1965960"/>
          </a:xfrm>
          <a:prstGeom prst="rect">
            <a:avLst/>
          </a:prstGeom>
          <a:ln>
            <a:solidFill>
              <a:srgbClr val="FF6600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21C7993-6502-C14F-A520-B46A7A30CB69}"/>
              </a:ext>
            </a:extLst>
          </p:cNvPr>
          <p:cNvSpPr txBox="1"/>
          <p:nvPr/>
        </p:nvSpPr>
        <p:spPr>
          <a:xfrm>
            <a:off x="533400" y="6248400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6344" indent="-285750" algn="l">
              <a:buClr>
                <a:srgbClr val="0432FF"/>
              </a:buClr>
              <a:buFont typeface="Wingdings" pitchFamily="2" charset="2"/>
              <a:buChar char="à"/>
            </a:pPr>
            <a:r>
              <a:rPr lang="en-US" sz="2000" dirty="0" smtClean="0">
                <a:latin typeface="+mj-lt"/>
                <a:sym typeface="Wingdings" pitchFamily="2" charset="2"/>
              </a:rPr>
              <a:t>Will focus on B0 magnet, RPs &amp; ZDC</a:t>
            </a:r>
            <a:endParaRPr lang="en-US" sz="2000" dirty="0" smtClean="0">
              <a:latin typeface="+mj-lt"/>
              <a:sym typeface="Wingdings" pitchFamily="2" charset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21C7993-6502-C14F-A520-B46A7A30CB69}"/>
              </a:ext>
            </a:extLst>
          </p:cNvPr>
          <p:cNvSpPr txBox="1"/>
          <p:nvPr/>
        </p:nvSpPr>
        <p:spPr>
          <a:xfrm>
            <a:off x="3733800" y="838200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6344" indent="-285750" algn="l">
              <a:buClr>
                <a:srgbClr val="0432FF"/>
              </a:buClr>
              <a:buFont typeface="Wingdings" pitchFamily="2" charset="2"/>
              <a:buChar char="à"/>
            </a:pPr>
            <a:r>
              <a:rPr lang="en-US" sz="2000" dirty="0" smtClean="0">
                <a:latin typeface="+mj-lt"/>
                <a:sym typeface="Wingdings" pitchFamily="2" charset="2"/>
              </a:rPr>
              <a:t>Back to the full GEANT simulations</a:t>
            </a:r>
            <a:endParaRPr lang="en-US" sz="2000" dirty="0" smtClean="0">
              <a:latin typeface="+mj-lt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034230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1C7993-6502-C14F-A520-B46A7A30CB69}"/>
              </a:ext>
            </a:extLst>
          </p:cNvPr>
          <p:cNvSpPr txBox="1"/>
          <p:nvPr/>
        </p:nvSpPr>
        <p:spPr>
          <a:xfrm>
            <a:off x="273756" y="5334000"/>
            <a:ext cx="8839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6344" indent="-285750" algn="l">
              <a:buClr>
                <a:srgbClr val="0432FF"/>
              </a:buClr>
              <a:buFont typeface="Wingdings" pitchFamily="2" charset="2"/>
              <a:buChar char="à"/>
            </a:pPr>
            <a:r>
              <a:rPr lang="en-US" sz="2000" dirty="0" smtClean="0">
                <a:latin typeface="+mj-lt"/>
                <a:sym typeface="Wingdings" pitchFamily="2" charset="2"/>
              </a:rPr>
              <a:t>Beam line element apertures and magnetic fields (.</a:t>
            </a:r>
            <a:r>
              <a:rPr lang="en-US" sz="2000" dirty="0" err="1" smtClean="0">
                <a:latin typeface="+mj-lt"/>
                <a:sym typeface="Wingdings" pitchFamily="2" charset="2"/>
              </a:rPr>
              <a:t>madx</a:t>
            </a:r>
            <a:r>
              <a:rPr lang="en-US" sz="2000" dirty="0" smtClean="0">
                <a:latin typeface="+mj-lt"/>
                <a:sym typeface="Wingdings" pitchFamily="2" charset="2"/>
              </a:rPr>
              <a:t> files)</a:t>
            </a:r>
            <a:endParaRPr lang="en-US" sz="2000" dirty="0" smtClean="0">
              <a:latin typeface="+mj-lt"/>
              <a:sym typeface="Wingdings" pitchFamily="2" charset="2"/>
            </a:endParaRPr>
          </a:p>
          <a:p>
            <a:pPr marL="466344" indent="-285750" algn="l">
              <a:buClr>
                <a:srgbClr val="0432FF"/>
              </a:buClr>
              <a:buFont typeface="Wingdings" pitchFamily="2" charset="2"/>
              <a:buChar char="à"/>
            </a:pPr>
            <a:r>
              <a:rPr lang="en-US" sz="2000" dirty="0" smtClean="0">
                <a:latin typeface="+mj-lt"/>
                <a:sym typeface="Wingdings" pitchFamily="2" charset="2"/>
              </a:rPr>
              <a:t>Vacuum </a:t>
            </a:r>
            <a:r>
              <a:rPr lang="en-US" sz="2000" dirty="0" smtClean="0">
                <a:latin typeface="+mj-lt"/>
                <a:sym typeface="Wingdings" pitchFamily="2" charset="2"/>
              </a:rPr>
              <a:t>system engineering </a:t>
            </a:r>
            <a:r>
              <a:rPr lang="en-US" sz="2000" dirty="0" smtClean="0">
                <a:latin typeface="+mj-lt"/>
                <a:sym typeface="Wingdings" pitchFamily="2" charset="2"/>
              </a:rPr>
              <a:t>drawings (ground </a:t>
            </a:r>
            <a:r>
              <a:rPr lang="en-US" sz="2000" dirty="0" smtClean="0">
                <a:latin typeface="+mj-lt"/>
                <a:sym typeface="Wingdings" pitchFamily="2" charset="2"/>
              </a:rPr>
              <a:t>CAD </a:t>
            </a:r>
            <a:r>
              <a:rPr lang="en-US" sz="2000" dirty="0" smtClean="0">
                <a:latin typeface="+mj-lt"/>
                <a:sym typeface="Wingdings" pitchFamily="2" charset="2"/>
              </a:rPr>
              <a:t>.</a:t>
            </a:r>
            <a:r>
              <a:rPr lang="en-US" sz="2000" dirty="0" err="1" smtClean="0">
                <a:latin typeface="+mj-lt"/>
                <a:sym typeface="Wingdings" pitchFamily="2" charset="2"/>
              </a:rPr>
              <a:t>stp</a:t>
            </a:r>
            <a:r>
              <a:rPr lang="en-US" sz="2000" dirty="0" smtClean="0">
                <a:latin typeface="+mj-lt"/>
                <a:sym typeface="Wingdings" pitchFamily="2" charset="2"/>
              </a:rPr>
              <a:t> import)</a:t>
            </a:r>
          </a:p>
          <a:p>
            <a:pPr marL="740664" indent="-285750" algn="l">
              <a:buClr>
                <a:srgbClr val="0432FF"/>
              </a:buClr>
              <a:buFont typeface="Wingdings" pitchFamily="2" charset="2"/>
              <a:buChar char="à"/>
            </a:pPr>
            <a:r>
              <a:rPr lang="en-US" sz="1600" dirty="0" smtClean="0">
                <a:latin typeface="+mj-lt"/>
                <a:sym typeface="Wingdings" pitchFamily="2" charset="2"/>
              </a:rPr>
              <a:t>Either 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boolean</a:t>
            </a:r>
            <a:r>
              <a:rPr lang="en-US" sz="1600" dirty="0" smtClean="0">
                <a:latin typeface="+mj-lt"/>
                <a:sym typeface="Wingdings" pitchFamily="2" charset="2"/>
              </a:rPr>
              <a:t> decomposition or STL-&gt;tetrahedrons dump or just a “ghost” shape </a:t>
            </a:r>
            <a:endParaRPr lang="en-US" sz="1600" dirty="0" smtClean="0">
              <a:latin typeface="+mj-lt"/>
              <a:sym typeface="Wingdings" pitchFamily="2" charset="2"/>
            </a:endParaRPr>
          </a:p>
          <a:p>
            <a:pPr marL="466344" indent="-285750" algn="l">
              <a:buClr>
                <a:srgbClr val="0432FF"/>
              </a:buClr>
              <a:buFont typeface="Wingdings" pitchFamily="2" charset="2"/>
              <a:buChar char="à"/>
            </a:pPr>
            <a:r>
              <a:rPr lang="en-US" sz="2000" dirty="0" smtClean="0">
                <a:latin typeface="+mj-lt"/>
                <a:sym typeface="Wingdings" pitchFamily="2" charset="2"/>
              </a:rPr>
              <a:t>B0 large-acceptance dipole </a:t>
            </a:r>
            <a:r>
              <a:rPr lang="en-US" sz="2000" dirty="0" smtClean="0">
                <a:latin typeface="+mj-lt"/>
                <a:sym typeface="Wingdings" pitchFamily="2" charset="2"/>
              </a:rPr>
              <a:t>design (COMSOL .</a:t>
            </a:r>
            <a:r>
              <a:rPr lang="en-US" sz="2000" dirty="0" err="1" smtClean="0">
                <a:latin typeface="+mj-lt"/>
                <a:sym typeface="Wingdings" pitchFamily="2" charset="2"/>
              </a:rPr>
              <a:t>mphtxt</a:t>
            </a:r>
            <a:r>
              <a:rPr lang="en-US" sz="2000" dirty="0" smtClean="0">
                <a:latin typeface="+mj-lt"/>
                <a:sym typeface="Wingdings" pitchFamily="2" charset="2"/>
              </a:rPr>
              <a:t> import)</a:t>
            </a:r>
            <a:endParaRPr lang="en-US" sz="2000" dirty="0">
              <a:latin typeface="+mj-lt"/>
              <a:sym typeface="Wingdings" pitchFamily="2" charset="2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2400" y="838200"/>
            <a:ext cx="8824252" cy="4286675"/>
            <a:chOff x="196274" y="586951"/>
            <a:chExt cx="8824252" cy="4286675"/>
          </a:xfrm>
        </p:grpSpPr>
        <p:pic>
          <p:nvPicPr>
            <p:cNvPr id="6" name="Picture 5" descr="ir-view-1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1" t="14967" r="1002" b="20932"/>
            <a:stretch/>
          </p:blipFill>
          <p:spPr>
            <a:xfrm>
              <a:off x="196274" y="586951"/>
              <a:ext cx="8824252" cy="4286675"/>
            </a:xfrm>
            <a:prstGeom prst="rect">
              <a:avLst/>
            </a:prstGeom>
          </p:spPr>
        </p:pic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xmlns="" id="{BA0AB74A-B65D-8D40-95A6-F57A6AAF1DDB}"/>
                </a:ext>
              </a:extLst>
            </p:cNvPr>
            <p:cNvCxnSpPr>
              <a:cxnSpLocks/>
            </p:cNvCxnSpPr>
            <p:nvPr/>
          </p:nvCxnSpPr>
          <p:spPr>
            <a:xfrm rot="60000" flipH="1">
              <a:off x="1189758" y="3278909"/>
              <a:ext cx="1258263" cy="459228"/>
            </a:xfrm>
            <a:prstGeom prst="straightConnector1">
              <a:avLst/>
            </a:prstGeom>
            <a:ln w="19050">
              <a:solidFill>
                <a:srgbClr val="00FF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xmlns="" id="{BA0AB74A-B65D-8D40-95A6-F57A6AAF1D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8876" y="4323149"/>
              <a:ext cx="1015761" cy="362289"/>
            </a:xfrm>
            <a:prstGeom prst="straightConnector1">
              <a:avLst/>
            </a:prstGeom>
            <a:ln w="19050">
              <a:solidFill>
                <a:srgbClr val="3366FF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1959166" y="3009534"/>
              <a:ext cx="1161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solidFill>
                    <a:srgbClr val="00FF00"/>
                  </a:solidFill>
                  <a:latin typeface="Comic Sans MS" panose="030F0902030302020204" pitchFamily="66" charset="0"/>
                </a:rPr>
                <a:t>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288876" y="3410434"/>
              <a:ext cx="1161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rgbClr val="00FF00"/>
                  </a:solidFill>
                  <a:latin typeface="+mj-lt"/>
                </a:rPr>
                <a:t>Q2E</a:t>
              </a:r>
              <a:endParaRPr lang="en-US" dirty="0">
                <a:solidFill>
                  <a:srgbClr val="00FF00"/>
                </a:solidFill>
                <a:latin typeface="+mj-lt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2091943" y="3946674"/>
              <a:ext cx="1161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rgbClr val="0096FF"/>
                  </a:solidFill>
                  <a:latin typeface="+mj-lt"/>
                </a:rPr>
                <a:t>Q1H</a:t>
              </a:r>
              <a:endParaRPr lang="en-US" dirty="0">
                <a:solidFill>
                  <a:srgbClr val="0096FF"/>
                </a:solidFill>
                <a:latin typeface="+mj-lt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464107" y="4504294"/>
              <a:ext cx="1161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solidFill>
                    <a:srgbClr val="0096FF"/>
                  </a:solidFill>
                  <a:latin typeface="Comic Sans MS" panose="030F0902030302020204" pitchFamily="66" charset="0"/>
                </a:rPr>
                <a:t>p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2672872" y="2099263"/>
              <a:ext cx="1161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rgbClr val="0096FF"/>
                  </a:solidFill>
                  <a:latin typeface="+mj-lt"/>
                </a:rPr>
                <a:t>B0</a:t>
              </a:r>
              <a:endParaRPr lang="en-US" dirty="0">
                <a:solidFill>
                  <a:srgbClr val="0096FF"/>
                </a:solidFill>
                <a:latin typeface="+mj-lt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7157380" y="3156401"/>
              <a:ext cx="1697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 smtClean="0">
                  <a:solidFill>
                    <a:srgbClr val="FFD63F"/>
                  </a:solidFill>
                  <a:latin typeface="+mj-lt"/>
                </a:rPr>
                <a:t>Main tracker</a:t>
              </a:r>
              <a:endParaRPr lang="en-US" sz="2000" dirty="0">
                <a:solidFill>
                  <a:srgbClr val="FFD63F"/>
                </a:solidFill>
                <a:latin typeface="+mj-lt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3253801" y="4146729"/>
              <a:ext cx="15052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solidFill>
                    <a:srgbClr val="FFFF00"/>
                  </a:solidFill>
                  <a:latin typeface="+mj-lt"/>
                </a:rPr>
                <a:t>B0 Si tracker</a:t>
              </a:r>
              <a:endParaRPr lang="en-US" sz="1600" dirty="0">
                <a:solidFill>
                  <a:srgbClr val="FFFF00"/>
                </a:solidFill>
                <a:latin typeface="+mj-lt"/>
              </a:endParaRP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xmlns="" id="{BA0AB74A-B65D-8D40-95A6-F57A6AAF1D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85703" y="3410434"/>
              <a:ext cx="162661" cy="709647"/>
            </a:xfrm>
            <a:prstGeom prst="straightConnector1">
              <a:avLst/>
            </a:prstGeom>
            <a:ln w="19050">
              <a:solidFill>
                <a:srgbClr val="FFFF00"/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err="1" smtClean="0">
                <a:latin typeface="Arial Narrow"/>
                <a:ea typeface="ＭＳ Ｐゴシック" pitchFamily="-84" charset="-128"/>
                <a:cs typeface="Arial Narrow"/>
              </a:rPr>
              <a:t>eRHIC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 IR simulation environment</a:t>
            </a:r>
            <a:endParaRPr lang="en-US" sz="4800" b="0" dirty="0" smtClean="0">
              <a:latin typeface="Arial Narrow"/>
              <a:ea typeface="ＭＳ Ｐゴシック" pitchFamily="-84" charset="-128"/>
              <a:cs typeface="Arial Narrow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112B475-E5EF-E243-838F-5382B155B73B}"/>
              </a:ext>
            </a:extLst>
          </p:cNvPr>
          <p:cNvSpPr txBox="1"/>
          <p:nvPr/>
        </p:nvSpPr>
        <p:spPr>
          <a:xfrm flipH="1">
            <a:off x="6629400" y="4572000"/>
            <a:ext cx="2133600" cy="33855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1C1C1"/>
                </a:solidFill>
                <a:latin typeface="+mj-lt"/>
              </a:rPr>
              <a:t>ROOT event display</a:t>
            </a:r>
            <a:endParaRPr lang="en-US" sz="1600" dirty="0">
              <a:solidFill>
                <a:srgbClr val="C1C1C1"/>
              </a:solidFill>
              <a:latin typeface="+mj-lt"/>
            </a:endParaRPr>
          </a:p>
        </p:txBody>
      </p:sp>
      <p:pic>
        <p:nvPicPr>
          <p:cNvPr id="11" name="Picture 10" descr="pside-01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58" t="11996" r="7307" b="13340"/>
          <a:stretch/>
        </p:blipFill>
        <p:spPr>
          <a:xfrm>
            <a:off x="304800" y="1066800"/>
            <a:ext cx="2057400" cy="1717055"/>
          </a:xfrm>
          <a:prstGeom prst="rect">
            <a:avLst/>
          </a:prstGeom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BA0AB74A-B65D-8D40-95A6-F57A6AAF1DDB}"/>
              </a:ext>
            </a:extLst>
          </p:cNvPr>
          <p:cNvCxnSpPr>
            <a:cxnSpLocks/>
          </p:cNvCxnSpPr>
          <p:nvPr/>
        </p:nvCxnSpPr>
        <p:spPr>
          <a:xfrm flipH="1" flipV="1">
            <a:off x="2438401" y="2054135"/>
            <a:ext cx="2666999" cy="765265"/>
          </a:xfrm>
          <a:prstGeom prst="straightConnector1">
            <a:avLst/>
          </a:prstGeom>
          <a:ln w="19050">
            <a:solidFill>
              <a:srgbClr val="C1C1C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112B475-E5EF-E243-838F-5382B155B73B}"/>
              </a:ext>
            </a:extLst>
          </p:cNvPr>
          <p:cNvSpPr txBox="1"/>
          <p:nvPr/>
        </p:nvSpPr>
        <p:spPr>
          <a:xfrm flipH="1">
            <a:off x="2590800" y="1676400"/>
            <a:ext cx="3039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1C1C1"/>
                </a:solidFill>
                <a:latin typeface="+mj-lt"/>
              </a:rPr>
              <a:t>Pump stand “ghost” volume</a:t>
            </a:r>
            <a:endParaRPr lang="en-US" sz="1600" dirty="0">
              <a:solidFill>
                <a:srgbClr val="C1C1C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8523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1C7993-6502-C14F-A520-B46A7A30CB69}"/>
              </a:ext>
            </a:extLst>
          </p:cNvPr>
          <p:cNvSpPr txBox="1"/>
          <p:nvPr/>
        </p:nvSpPr>
        <p:spPr>
          <a:xfrm>
            <a:off x="3886200" y="5181600"/>
            <a:ext cx="51371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Clr>
                <a:srgbClr val="0432FF"/>
              </a:buClr>
              <a:buFont typeface="Wingdings" pitchFamily="2" charset="2"/>
              <a:buChar char="à"/>
            </a:pPr>
            <a:r>
              <a:rPr lang="en-US" sz="1600" dirty="0" smtClean="0">
                <a:latin typeface="+mj-lt"/>
                <a:sym typeface="Wingdings" pitchFamily="2" charset="2"/>
              </a:rPr>
              <a:t>Gap </a:t>
            </a:r>
            <a:r>
              <a:rPr lang="en-US" sz="1600" dirty="0">
                <a:latin typeface="+mj-lt"/>
                <a:sym typeface="Wingdings" pitchFamily="2" charset="2"/>
              </a:rPr>
              <a:t>between </a:t>
            </a:r>
            <a:r>
              <a:rPr lang="en-US" sz="1600" b="1" dirty="0">
                <a:solidFill>
                  <a:srgbClr val="0432FF"/>
                </a:solidFill>
                <a:latin typeface="+mj-lt"/>
                <a:sym typeface="Wingdings" pitchFamily="2" charset="2"/>
              </a:rPr>
              <a:t>RP</a:t>
            </a:r>
            <a:r>
              <a:rPr lang="en-US" sz="1600" dirty="0">
                <a:latin typeface="+mj-lt"/>
                <a:sym typeface="Wingdings" pitchFamily="2" charset="2"/>
              </a:rPr>
              <a:t> and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B0</a:t>
            </a:r>
            <a:r>
              <a:rPr lang="en-US" sz="16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 </a:t>
            </a:r>
            <a:r>
              <a:rPr lang="en-US" sz="1600" dirty="0" smtClean="0">
                <a:latin typeface="+mj-lt"/>
                <a:sym typeface="Wingdings" pitchFamily="2" charset="2"/>
              </a:rPr>
              <a:t>will be further </a:t>
            </a:r>
            <a:r>
              <a:rPr lang="en-US" sz="1600" dirty="0" smtClean="0">
                <a:latin typeface="+mj-lt"/>
                <a:sym typeface="Wingdings" pitchFamily="2" charset="2"/>
              </a:rPr>
              <a:t>optimized</a:t>
            </a:r>
          </a:p>
          <a:p>
            <a:pPr marL="285750" indent="-285750" algn="l">
              <a:buClr>
                <a:srgbClr val="0432FF"/>
              </a:buClr>
              <a:buFont typeface="Wingdings" pitchFamily="2" charset="2"/>
              <a:buChar char="à"/>
            </a:pPr>
            <a:r>
              <a:rPr lang="en-US" sz="1600" dirty="0" smtClean="0">
                <a:latin typeface="+mj-lt"/>
                <a:sym typeface="Wingdings" pitchFamily="2" charset="2"/>
              </a:rPr>
              <a:t>Low-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P</a:t>
            </a:r>
            <a:r>
              <a:rPr lang="en-US" sz="1600" baseline="-25000" dirty="0" err="1" smtClean="0">
                <a:latin typeface="+mj-lt"/>
                <a:sym typeface="Wingdings" pitchFamily="2" charset="2"/>
              </a:rPr>
              <a:t>t</a:t>
            </a:r>
            <a:r>
              <a:rPr lang="en-US" sz="1600" dirty="0" smtClean="0">
                <a:latin typeface="+mj-lt"/>
                <a:sym typeface="Wingdings" pitchFamily="2" charset="2"/>
              </a:rPr>
              <a:t> part can be filled in with HA-running </a:t>
            </a:r>
            <a:endParaRPr lang="en-US" sz="1600" dirty="0">
              <a:latin typeface="+mj-lt"/>
              <a:sym typeface="Wingdings" pitchFamily="2" charset="2"/>
            </a:endParaRPr>
          </a:p>
        </p:txBody>
      </p:sp>
      <p:sp>
        <p:nvSpPr>
          <p:cNvPr id="14" name="AutoShape 49">
            <a:extLst>
              <a:ext uri="{FF2B5EF4-FFF2-40B4-BE49-F238E27FC236}">
                <a16:creationId xmlns:a16="http://schemas.microsoft.com/office/drawing/2014/main" xmlns="" id="{BF6549FA-2FBC-D84F-8D9D-DE7473D53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6096000"/>
            <a:ext cx="637354" cy="356789"/>
          </a:xfrm>
          <a:prstGeom prst="curvedRightArrow">
            <a:avLst>
              <a:gd name="adj1" fmla="val 24848"/>
              <a:gd name="adj2" fmla="val 49697"/>
              <a:gd name="adj3" fmla="val 33333"/>
            </a:avLst>
          </a:prstGeom>
          <a:gradFill flip="none" rotWithShape="1">
            <a:gsLst>
              <a:gs pos="0">
                <a:srgbClr val="0000FF"/>
              </a:gs>
              <a:gs pos="100000">
                <a:srgbClr val="FFFFFF"/>
              </a:gs>
            </a:gsLst>
            <a:lin ang="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dirty="0">
              <a:solidFill>
                <a:srgbClr val="0432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2286B88-83E6-BC47-B868-C195353288F3}"/>
              </a:ext>
            </a:extLst>
          </p:cNvPr>
          <p:cNvSpPr txBox="1"/>
          <p:nvPr/>
        </p:nvSpPr>
        <p:spPr>
          <a:xfrm>
            <a:off x="4648200" y="6172200"/>
            <a:ext cx="449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008000"/>
                </a:solidFill>
                <a:latin typeface="+mj-lt"/>
              </a:rPr>
              <a:t>achieve </a:t>
            </a:r>
            <a:r>
              <a:rPr lang="en-US" sz="1600" b="1" dirty="0" smtClean="0">
                <a:solidFill>
                  <a:srgbClr val="008000"/>
                </a:solidFill>
                <a:latin typeface="+mj-lt"/>
              </a:rPr>
              <a:t>at least 0.3 </a:t>
            </a:r>
            <a:r>
              <a:rPr lang="en-US" sz="1600" b="1" dirty="0">
                <a:solidFill>
                  <a:srgbClr val="008000"/>
                </a:solidFill>
                <a:latin typeface="+mj-lt"/>
              </a:rPr>
              <a:t>GeV &lt; </a:t>
            </a:r>
            <a:r>
              <a:rPr lang="en-US" sz="1600" b="1" dirty="0" err="1">
                <a:solidFill>
                  <a:srgbClr val="008000"/>
                </a:solidFill>
                <a:latin typeface="+mj-lt"/>
              </a:rPr>
              <a:t>p</a:t>
            </a:r>
            <a:r>
              <a:rPr lang="en-US" sz="1600" b="1" baseline="-25000" dirty="0" err="1">
                <a:solidFill>
                  <a:srgbClr val="008000"/>
                </a:solidFill>
                <a:latin typeface="+mj-lt"/>
              </a:rPr>
              <a:t>t</a:t>
            </a:r>
            <a:r>
              <a:rPr lang="en-US" sz="1600" b="1" dirty="0">
                <a:solidFill>
                  <a:srgbClr val="008000"/>
                </a:solidFill>
                <a:latin typeface="+mj-lt"/>
              </a:rPr>
              <a:t> &lt; 1.3 </a:t>
            </a:r>
            <a:r>
              <a:rPr lang="en-US" sz="1600" b="1" dirty="0" err="1" smtClean="0">
                <a:solidFill>
                  <a:srgbClr val="008000"/>
                </a:solidFill>
                <a:latin typeface="+mj-lt"/>
              </a:rPr>
              <a:t>GeV</a:t>
            </a:r>
            <a:r>
              <a:rPr lang="en-US" sz="1600" b="1" dirty="0" smtClean="0">
                <a:solidFill>
                  <a:srgbClr val="008000"/>
                </a:solidFill>
                <a:latin typeface="+mj-lt"/>
              </a:rPr>
              <a:t> range  </a:t>
            </a:r>
            <a:endParaRPr lang="en-US" sz="1600" b="1" dirty="0">
              <a:solidFill>
                <a:srgbClr val="008000"/>
              </a:solidFill>
              <a:latin typeface="+mj-lt"/>
            </a:endParaRPr>
          </a:p>
        </p:txBody>
      </p:sp>
      <p:pic>
        <p:nvPicPr>
          <p:cNvPr id="27" name="Picture 26" descr="pt-41x5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0"/>
            <a:ext cx="3600450" cy="2133600"/>
          </a:xfrm>
          <a:prstGeom prst="rect">
            <a:avLst/>
          </a:prstGeom>
        </p:spPr>
      </p:pic>
      <p:pic>
        <p:nvPicPr>
          <p:cNvPr id="47" name="Picture 46" descr="pt-100x10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590800"/>
            <a:ext cx="3600450" cy="2133600"/>
          </a:xfrm>
          <a:prstGeom prst="rect">
            <a:avLst/>
          </a:prstGeom>
        </p:spPr>
      </p:pic>
      <p:pic>
        <p:nvPicPr>
          <p:cNvPr id="32" name="Picture 31" descr="pt-275x18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"/>
            <a:ext cx="3600450" cy="21336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112B475-E5EF-E243-838F-5382B155B73B}"/>
              </a:ext>
            </a:extLst>
          </p:cNvPr>
          <p:cNvSpPr txBox="1"/>
          <p:nvPr/>
        </p:nvSpPr>
        <p:spPr>
          <a:xfrm flipH="1">
            <a:off x="1353025" y="1929011"/>
            <a:ext cx="580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0000FF"/>
                </a:solidFill>
                <a:latin typeface="+mj-lt"/>
              </a:rPr>
              <a:t>RP</a:t>
            </a:r>
            <a:endParaRPr lang="en-US" sz="16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112B475-E5EF-E243-838F-5382B155B73B}"/>
              </a:ext>
            </a:extLst>
          </p:cNvPr>
          <p:cNvSpPr txBox="1"/>
          <p:nvPr/>
        </p:nvSpPr>
        <p:spPr>
          <a:xfrm flipH="1">
            <a:off x="1215761" y="5858042"/>
            <a:ext cx="580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B0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57400" y="914400"/>
            <a:ext cx="1441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>
                <a:latin typeface="+mj-lt"/>
              </a:rPr>
              <a:t>275 x 18 </a:t>
            </a:r>
            <a:r>
              <a:rPr lang="en-US" sz="1600" dirty="0" err="1" smtClean="0">
                <a:latin typeface="+mj-lt"/>
              </a:rPr>
              <a:t>GeV</a:t>
            </a:r>
            <a:endParaRPr lang="en-US" sz="1600" dirty="0" smtClean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81200" y="4876800"/>
            <a:ext cx="1326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41 x  5 </a:t>
            </a:r>
            <a:r>
              <a:rPr lang="en-US" sz="1600" dirty="0" err="1" smtClean="0">
                <a:latin typeface="+mj-lt"/>
              </a:rPr>
              <a:t>GeV</a:t>
            </a:r>
            <a:endParaRPr lang="en-US" sz="1600" dirty="0" smtClean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57400" y="2895600"/>
            <a:ext cx="1441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>
                <a:latin typeface="+mj-lt"/>
              </a:rPr>
              <a:t>100 x 10 </a:t>
            </a:r>
            <a:r>
              <a:rPr lang="en-US" sz="1600" dirty="0" err="1" smtClean="0">
                <a:latin typeface="+mj-lt"/>
              </a:rPr>
              <a:t>GeV</a:t>
            </a:r>
            <a:endParaRPr lang="en-US" sz="1600" dirty="0" smtClean="0">
              <a:latin typeface="+mj-lt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066800" y="1524000"/>
            <a:ext cx="0" cy="43624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5800" y="1219200"/>
            <a:ext cx="2193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latin typeface="+mj-lt"/>
              </a:rPr>
              <a:t>~10</a:t>
            </a:r>
            <a:r>
              <a:rPr lang="en-US" sz="1200" dirty="0" smtClean="0">
                <a:latin typeface="Symbol" charset="2"/>
                <a:cs typeface="Symbol" charset="2"/>
              </a:rPr>
              <a:t>s</a:t>
            </a:r>
            <a:r>
              <a:rPr lang="en-US" sz="1200" dirty="0" smtClean="0">
                <a:latin typeface="+mj-lt"/>
                <a:cs typeface="Symbol" charset="2"/>
              </a:rPr>
              <a:t> away from beam line</a:t>
            </a:r>
            <a:endParaRPr lang="en-US" sz="1200" dirty="0" smtClean="0">
              <a:latin typeface="+mj-lt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752600" y="3657600"/>
            <a:ext cx="0" cy="54602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600200" y="3352800"/>
            <a:ext cx="1506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  <a:cs typeface="Symbol" charset="2"/>
              </a:rPr>
              <a:t>f</a:t>
            </a:r>
            <a:r>
              <a:rPr lang="en-US" sz="1200" dirty="0" smtClean="0">
                <a:latin typeface="+mj-lt"/>
                <a:cs typeface="Symbol" charset="2"/>
              </a:rPr>
              <a:t>irst quad aperture &amp; beam pipe</a:t>
            </a:r>
            <a:endParaRPr lang="en-US" sz="1200" dirty="0" smtClean="0">
              <a:latin typeface="+mj-lt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247028" y="5630596"/>
            <a:ext cx="0" cy="54602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170650" y="5372636"/>
            <a:ext cx="1299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  <a:cs typeface="Symbol" charset="2"/>
              </a:rPr>
              <a:t>v</a:t>
            </a:r>
            <a:r>
              <a:rPr lang="en-US" sz="1200" dirty="0" smtClean="0">
                <a:latin typeface="+mj-lt"/>
                <a:cs typeface="Symbol" charset="2"/>
              </a:rPr>
              <a:t>acuum system ~20mrad cone</a:t>
            </a:r>
            <a:endParaRPr lang="en-US" sz="1200" dirty="0" smtClean="0">
              <a:latin typeface="+mj-lt"/>
            </a:endParaRPr>
          </a:p>
        </p:txBody>
      </p:sp>
      <p:pic>
        <p:nvPicPr>
          <p:cNvPr id="48" name="Picture 47" descr="ir-view-3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99" t="18328" r="6002" b="13878"/>
          <a:stretch/>
        </p:blipFill>
        <p:spPr>
          <a:xfrm>
            <a:off x="3604769" y="1344168"/>
            <a:ext cx="5524554" cy="342900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5112B475-E5EF-E243-838F-5382B155B73B}"/>
              </a:ext>
            </a:extLst>
          </p:cNvPr>
          <p:cNvSpPr txBox="1"/>
          <p:nvPr/>
        </p:nvSpPr>
        <p:spPr>
          <a:xfrm flipH="1">
            <a:off x="4609814" y="2253758"/>
            <a:ext cx="15052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FFFF00"/>
                </a:solidFill>
                <a:latin typeface="+mj-lt"/>
              </a:rPr>
              <a:t>B0 Si tracker</a:t>
            </a:r>
            <a:endParaRPr lang="en-US" sz="1600" dirty="0">
              <a:solidFill>
                <a:srgbClr val="FFFF00"/>
              </a:solidFill>
              <a:latin typeface="+mj-lt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BA0AB74A-B65D-8D40-95A6-F57A6AAF1DDB}"/>
              </a:ext>
            </a:extLst>
          </p:cNvPr>
          <p:cNvCxnSpPr>
            <a:cxnSpLocks/>
          </p:cNvCxnSpPr>
          <p:nvPr/>
        </p:nvCxnSpPr>
        <p:spPr>
          <a:xfrm flipH="1" flipV="1">
            <a:off x="5186991" y="2598087"/>
            <a:ext cx="1103868" cy="660915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5112B475-E5EF-E243-838F-5382B155B73B}"/>
              </a:ext>
            </a:extLst>
          </p:cNvPr>
          <p:cNvSpPr txBox="1"/>
          <p:nvPr/>
        </p:nvSpPr>
        <p:spPr>
          <a:xfrm flipH="1">
            <a:off x="6718161" y="2098288"/>
            <a:ext cx="2230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1C1C1"/>
                </a:solidFill>
                <a:latin typeface="+mj-lt"/>
              </a:rPr>
              <a:t>20mrad vacuum pipe</a:t>
            </a:r>
            <a:endParaRPr lang="en-US" sz="1600" dirty="0">
              <a:solidFill>
                <a:srgbClr val="C1C1C1"/>
              </a:solidFill>
              <a:latin typeface="+mj-lt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BA0AB74A-B65D-8D40-95A6-F57A6AAF1DDB}"/>
              </a:ext>
            </a:extLst>
          </p:cNvPr>
          <p:cNvCxnSpPr>
            <a:cxnSpLocks/>
          </p:cNvCxnSpPr>
          <p:nvPr/>
        </p:nvCxnSpPr>
        <p:spPr>
          <a:xfrm flipH="1">
            <a:off x="5921882" y="3489835"/>
            <a:ext cx="808149" cy="682535"/>
          </a:xfrm>
          <a:prstGeom prst="straightConnector1">
            <a:avLst/>
          </a:prstGeom>
          <a:ln w="19050">
            <a:solidFill>
              <a:srgbClr val="C1C1C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5112B475-E5EF-E243-838F-5382B155B73B}"/>
              </a:ext>
            </a:extLst>
          </p:cNvPr>
          <p:cNvSpPr txBox="1"/>
          <p:nvPr/>
        </p:nvSpPr>
        <p:spPr>
          <a:xfrm flipH="1">
            <a:off x="5533363" y="4166435"/>
            <a:ext cx="3039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rgbClr val="C1C1C1"/>
                </a:solidFill>
                <a:latin typeface="+mj-lt"/>
              </a:rPr>
              <a:t>v</a:t>
            </a:r>
            <a:r>
              <a:rPr lang="en-US" sz="1600" dirty="0" smtClean="0">
                <a:solidFill>
                  <a:srgbClr val="C1C1C1"/>
                </a:solidFill>
                <a:latin typeface="+mj-lt"/>
              </a:rPr>
              <a:t>acuum chamber exit window</a:t>
            </a:r>
            <a:endParaRPr lang="en-US" sz="1600" dirty="0">
              <a:solidFill>
                <a:srgbClr val="C1C1C1"/>
              </a:solidFill>
              <a:latin typeface="+mj-lt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xmlns="" id="{BA0AB74A-B65D-8D40-95A6-F57A6AAF1DDB}"/>
              </a:ext>
            </a:extLst>
          </p:cNvPr>
          <p:cNvCxnSpPr>
            <a:cxnSpLocks/>
          </p:cNvCxnSpPr>
          <p:nvPr/>
        </p:nvCxnSpPr>
        <p:spPr>
          <a:xfrm flipV="1">
            <a:off x="7992057" y="2436842"/>
            <a:ext cx="0" cy="808806"/>
          </a:xfrm>
          <a:prstGeom prst="straightConnector1">
            <a:avLst/>
          </a:prstGeom>
          <a:ln w="19050">
            <a:solidFill>
              <a:srgbClr val="C1C1C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xmlns="" id="{BA0AB74A-B65D-8D40-95A6-F57A6AAF1DDB}"/>
              </a:ext>
            </a:extLst>
          </p:cNvPr>
          <p:cNvCxnSpPr>
            <a:cxnSpLocks/>
          </p:cNvCxnSpPr>
          <p:nvPr/>
        </p:nvCxnSpPr>
        <p:spPr>
          <a:xfrm rot="240000">
            <a:off x="7489682" y="3489835"/>
            <a:ext cx="1228227" cy="410117"/>
          </a:xfrm>
          <a:prstGeom prst="straightConnector1">
            <a:avLst/>
          </a:prstGeom>
          <a:ln w="19050">
            <a:solidFill>
              <a:srgbClr val="3366FF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5112B475-E5EF-E243-838F-5382B155B73B}"/>
              </a:ext>
            </a:extLst>
          </p:cNvPr>
          <p:cNvSpPr txBox="1"/>
          <p:nvPr/>
        </p:nvSpPr>
        <p:spPr>
          <a:xfrm flipH="1">
            <a:off x="7411128" y="3060982"/>
            <a:ext cx="1161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0096FF"/>
                </a:solidFill>
                <a:latin typeface="Comic Sans MS" panose="030F0902030302020204" pitchFamily="66" charset="0"/>
              </a:rPr>
              <a:t>p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5112B475-E5EF-E243-838F-5382B155B73B}"/>
              </a:ext>
            </a:extLst>
          </p:cNvPr>
          <p:cNvSpPr txBox="1"/>
          <p:nvPr/>
        </p:nvSpPr>
        <p:spPr>
          <a:xfrm flipH="1">
            <a:off x="4107199" y="1332217"/>
            <a:ext cx="1161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00FF00"/>
                </a:solidFill>
                <a:latin typeface="+mj-lt"/>
              </a:rPr>
              <a:t>Q2E</a:t>
            </a:r>
            <a:endParaRPr lang="en-US" dirty="0">
              <a:solidFill>
                <a:srgbClr val="00FF00"/>
              </a:solidFill>
              <a:latin typeface="+mj-lt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5112B475-E5EF-E243-838F-5382B155B73B}"/>
              </a:ext>
            </a:extLst>
          </p:cNvPr>
          <p:cNvSpPr txBox="1"/>
          <p:nvPr/>
        </p:nvSpPr>
        <p:spPr>
          <a:xfrm flipH="1">
            <a:off x="4564552" y="3720667"/>
            <a:ext cx="1161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96FF"/>
                </a:solidFill>
                <a:latin typeface="+mj-lt"/>
              </a:rPr>
              <a:t>B0</a:t>
            </a:r>
            <a:endParaRPr lang="en-US" sz="2400" dirty="0">
              <a:solidFill>
                <a:srgbClr val="0096FF"/>
              </a:solidFill>
              <a:latin typeface="+mj-lt"/>
            </a:endParaRPr>
          </a:p>
        </p:txBody>
      </p:sp>
      <p:sp>
        <p:nvSpPr>
          <p:cNvPr id="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err="1" smtClean="0">
                <a:latin typeface="Arial Narrow"/>
                <a:ea typeface="ＭＳ Ｐゴシック" pitchFamily="-84" charset="-128"/>
                <a:cs typeface="Arial Narrow"/>
              </a:rPr>
              <a:t>P</a:t>
            </a:r>
            <a:r>
              <a:rPr lang="en-US" sz="4800" b="0" baseline="-25000" dirty="0" err="1" smtClean="0">
                <a:latin typeface="Arial Narrow"/>
                <a:ea typeface="ＭＳ Ｐゴシック" pitchFamily="-84" charset="-128"/>
                <a:cs typeface="Arial Narrow"/>
              </a:rPr>
              <a:t>t</a:t>
            </a:r>
            <a:r>
              <a:rPr lang="en-US" sz="4800" b="0" baseline="-25000" dirty="0" smtClean="0">
                <a:latin typeface="Arial Narrow"/>
                <a:ea typeface="ＭＳ Ｐゴシック" pitchFamily="-84" charset="-128"/>
                <a:cs typeface="Arial Narrow"/>
              </a:rPr>
              <a:t> 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 acceptance for DVCS protons</a:t>
            </a:r>
            <a:endParaRPr lang="en-US" sz="4800" b="0" dirty="0" smtClean="0">
              <a:latin typeface="Arial Narrow"/>
              <a:ea typeface="ＭＳ Ｐゴシック" pitchFamily="-84" charset="-128"/>
              <a:cs typeface="Arial Narrow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F21C7993-6502-C14F-A520-B46A7A30CB69}"/>
              </a:ext>
            </a:extLst>
          </p:cNvPr>
          <p:cNvSpPr txBox="1"/>
          <p:nvPr/>
        </p:nvSpPr>
        <p:spPr>
          <a:xfrm>
            <a:off x="3810000" y="838200"/>
            <a:ext cx="5137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Clr>
                <a:srgbClr val="0432FF"/>
              </a:buClr>
              <a:buFont typeface="Wingdings" pitchFamily="2" charset="2"/>
              <a:buChar char="à"/>
            </a:pPr>
            <a:r>
              <a:rPr lang="en-US" sz="1600" dirty="0" smtClean="0">
                <a:latin typeface="+mj-lt"/>
                <a:sym typeface="Wingdings" pitchFamily="2" charset="2"/>
              </a:rPr>
              <a:t>Plots: HD (high divergence) </a:t>
            </a:r>
            <a:r>
              <a:rPr lang="en-US" sz="1600" dirty="0" smtClean="0">
                <a:latin typeface="+mj-lt"/>
                <a:sym typeface="Wingdings" pitchFamily="2" charset="2"/>
              </a:rPr>
              <a:t>case</a:t>
            </a:r>
            <a:endParaRPr lang="en-US" sz="1600" dirty="0">
              <a:latin typeface="+mj-lt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78510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>
                <a:latin typeface="Arial Narrow"/>
                <a:ea typeface="ＭＳ Ｐゴシック" pitchFamily="-84" charset="-128"/>
                <a:cs typeface="Arial Narrow"/>
              </a:rPr>
              <a:t>A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ngular acceptance for charged tracks</a:t>
            </a:r>
            <a:endParaRPr lang="en-US" sz="4800" b="0" dirty="0" smtClean="0">
              <a:latin typeface="Arial Narrow"/>
              <a:ea typeface="ＭＳ Ｐゴシック" pitchFamily="-84" charset="-128"/>
              <a:cs typeface="Arial Narrow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52400" y="1066800"/>
            <a:ext cx="8991600" cy="2971800"/>
          </a:xfrm>
          <a:prstGeom prst="rect">
            <a:avLst/>
          </a:prstGeom>
        </p:spPr>
        <p:txBody>
          <a:bodyPr vert="horz" lIns="91283" tIns="45642" rIns="91283" bIns="45642" rtlCol="0">
            <a:normAutofit/>
          </a:bodyPr>
          <a:lstStyle/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~[  0 ..   5] </a:t>
            </a:r>
            <a:r>
              <a:rPr lang="en-US" sz="2600" dirty="0" err="1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mrad</a:t>
            </a:r>
            <a:r>
              <a:rPr lang="en-US" sz="2600" dirty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:</a:t>
            </a: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Roman Pots</a:t>
            </a: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600" dirty="0" smtClean="0">
                <a:solidFill>
                  <a:srgbClr val="FF6600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~[  5 ..   7] </a:t>
            </a:r>
            <a:r>
              <a:rPr lang="en-US" sz="2600" dirty="0" err="1" smtClean="0">
                <a:solidFill>
                  <a:srgbClr val="FF6600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mrad</a:t>
            </a:r>
            <a:r>
              <a:rPr lang="en-US" sz="2600" dirty="0">
                <a:solidFill>
                  <a:srgbClr val="FF6600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:</a:t>
            </a:r>
            <a:r>
              <a:rPr lang="en-US" sz="2600" dirty="0" smtClean="0">
                <a:solidFill>
                  <a:srgbClr val="FF6600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“gray zone”</a:t>
            </a: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~[  7 .. 20] </a:t>
            </a:r>
            <a:r>
              <a:rPr lang="en-US" sz="2600" dirty="0" err="1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mrad</a:t>
            </a: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: B0 forward large-acceptance spectrometer</a:t>
            </a: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600" dirty="0" smtClean="0">
                <a:solidFill>
                  <a:srgbClr val="FF6600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~[20 .. 50] </a:t>
            </a:r>
            <a:r>
              <a:rPr lang="en-US" sz="2600" dirty="0" err="1" smtClean="0">
                <a:solidFill>
                  <a:srgbClr val="FF6600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mrad</a:t>
            </a:r>
            <a:r>
              <a:rPr lang="en-US" sz="2600" dirty="0" smtClean="0">
                <a:solidFill>
                  <a:srgbClr val="FF6600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: “gray zone”</a:t>
            </a: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From ~</a:t>
            </a: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50 </a:t>
            </a:r>
            <a:r>
              <a:rPr lang="en-US" sz="2600" dirty="0" err="1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mrad</a:t>
            </a: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or so 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(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Symbol" charset="2"/>
                <a:cs typeface="Symbol" charset="2"/>
              </a:rPr>
              <a:t>h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Symbol" charset="2"/>
                <a:cs typeface="Symbol" charset="2"/>
              </a:rPr>
              <a:t> 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Arial Narrow"/>
                <a:cs typeface="Arial Narrow"/>
              </a:rPr>
              <a:t>~ 3.5</a:t>
            </a:r>
            <a:r>
              <a:rPr lang="en-US" sz="2600" dirty="0">
                <a:solidFill>
                  <a:schemeClr val="accent3">
                    <a:lumMod val="75000"/>
                  </a:schemeClr>
                </a:solidFill>
                <a:latin typeface="Arial Narrow"/>
                <a:cs typeface="Arial Narrow"/>
              </a:rPr>
              <a:t>)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: </a:t>
            </a: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main tracker  </a:t>
            </a:r>
          </a:p>
        </p:txBody>
      </p:sp>
    </p:spTree>
    <p:extLst>
      <p:ext uri="{BB962C8B-B14F-4D97-AF65-F5344CB8AC3E}">
        <p14:creationId xmlns:p14="http://schemas.microsoft.com/office/powerpoint/2010/main" val="7249857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err="1">
                <a:latin typeface="Arial Narrow"/>
                <a:ea typeface="ＭＳ Ｐゴシック" pitchFamily="-84" charset="-128"/>
                <a:cs typeface="Arial Narrow"/>
              </a:rPr>
              <a:t>P</a:t>
            </a:r>
            <a:r>
              <a:rPr lang="en-US" sz="4800" b="0" baseline="-25000" dirty="0" err="1" smtClean="0">
                <a:latin typeface="Arial Narrow"/>
                <a:ea typeface="ＭＳ Ｐゴシック" pitchFamily="-84" charset="-128"/>
                <a:cs typeface="Arial Narrow"/>
              </a:rPr>
              <a:t>t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 resolution for recoil protons</a:t>
            </a:r>
            <a:endParaRPr lang="en-US" sz="4800" b="0" dirty="0" smtClean="0">
              <a:latin typeface="Arial Narrow"/>
              <a:ea typeface="ＭＳ Ｐゴシック" pitchFamily="-84" charset="-128"/>
              <a:cs typeface="Arial Narrow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52400" y="1143000"/>
            <a:ext cx="8991600" cy="4038600"/>
          </a:xfrm>
          <a:prstGeom prst="rect">
            <a:avLst/>
          </a:prstGeom>
        </p:spPr>
        <p:txBody>
          <a:bodyPr vert="horz" lIns="91283" tIns="45642" rIns="91283" bIns="45642" rtlCol="0">
            <a:normAutofit/>
          </a:bodyPr>
          <a:lstStyle/>
          <a:p>
            <a:pPr marL="61264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600" u="sng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B0 magnet</a:t>
            </a:r>
            <a:r>
              <a:rPr lang="en-US" sz="2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  [100 </a:t>
            </a:r>
            <a:r>
              <a:rPr lang="en-US" sz="2200" dirty="0" err="1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GeV</a:t>
            </a:r>
            <a:r>
              <a:rPr lang="en-US" sz="2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/c beam energy @ </a:t>
            </a:r>
            <a:r>
              <a:rPr lang="en-US" sz="2200" dirty="0" err="1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p</a:t>
            </a:r>
            <a:r>
              <a:rPr lang="en-US" sz="2200" baseline="-25000" dirty="0" err="1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t</a:t>
            </a:r>
            <a:r>
              <a:rPr lang="en-US" sz="2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~ 1.3 </a:t>
            </a:r>
            <a:r>
              <a:rPr lang="en-US" sz="2200" dirty="0" err="1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GeV</a:t>
            </a:r>
            <a:r>
              <a:rPr lang="en-US" sz="2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/c </a:t>
            </a:r>
            <a:r>
              <a:rPr lang="en-US" sz="2200" dirty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(</a:t>
            </a:r>
            <a:r>
              <a:rPr lang="en-US" sz="2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worst case)]</a:t>
            </a:r>
            <a:endParaRPr lang="en-US" sz="2200" dirty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270320" lvl="0">
              <a:spcBef>
                <a:spcPct val="20000"/>
              </a:spcBef>
              <a:buClr>
                <a:srgbClr val="80057A"/>
              </a:buClr>
              <a:buSzPct val="100000"/>
              <a:defRPr/>
            </a:pPr>
            <a:r>
              <a:rPr lang="en-US" sz="2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       (~1.3T field, ~1.2m long; 4 Si stations with ~20</a:t>
            </a:r>
            <a:r>
              <a:rPr lang="en-US" sz="2200" dirty="0">
                <a:solidFill>
                  <a:schemeClr val="tx2"/>
                </a:solidFill>
                <a:latin typeface="Symbol" charset="2"/>
                <a:ea typeface="ＭＳ Ｐゴシック" pitchFamily="-84" charset="-128"/>
                <a:cs typeface="Symbol" charset="2"/>
              </a:rPr>
              <a:t>m</a:t>
            </a:r>
            <a:r>
              <a:rPr lang="en-US" sz="2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m resolution; </a:t>
            </a:r>
            <a:r>
              <a:rPr lang="en-US" sz="2200" dirty="0" err="1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Kalman</a:t>
            </a:r>
            <a:r>
              <a:rPr lang="en-US" sz="2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fllter</a:t>
            </a:r>
            <a:r>
              <a:rPr lang="en-US" sz="2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marL="88696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~30 MeV/c without IP vertex constraint</a:t>
            </a:r>
          </a:p>
          <a:p>
            <a:pPr marL="88696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~15 MeV/c with reasonable assumptions about beam envelope size at the IP</a:t>
            </a:r>
          </a:p>
          <a:p>
            <a:pPr marL="88696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endParaRPr lang="en-US" dirty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88696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endParaRPr lang="en-US" dirty="0" smtClean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61264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600" u="sng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Roman Pots </a:t>
            </a:r>
            <a:r>
              <a:rPr lang="en-US" sz="2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 [275 </a:t>
            </a:r>
            <a:r>
              <a:rPr lang="en-US" sz="2200" dirty="0" err="1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GeV</a:t>
            </a:r>
            <a:r>
              <a:rPr lang="en-US" sz="2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/c beam energy] </a:t>
            </a:r>
          </a:p>
          <a:p>
            <a:pPr marL="270320" lvl="0">
              <a:spcBef>
                <a:spcPct val="20000"/>
              </a:spcBef>
              <a:buClr>
                <a:srgbClr val="80057A"/>
              </a:buClr>
              <a:buSzPct val="100000"/>
              <a:defRPr/>
            </a:pPr>
            <a:r>
              <a:rPr lang="en-US" sz="2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       (2 stations ~30m from IP, 20cm apart, ~20</a:t>
            </a:r>
            <a:r>
              <a:rPr lang="en-US" sz="2200" dirty="0">
                <a:solidFill>
                  <a:schemeClr val="tx2"/>
                </a:solidFill>
                <a:latin typeface="Symbol" charset="2"/>
                <a:ea typeface="ＭＳ Ｐゴシック" pitchFamily="-84" charset="-128"/>
                <a:cs typeface="Symbol" charset="2"/>
              </a:rPr>
              <a:t>m</a:t>
            </a:r>
            <a:r>
              <a:rPr lang="en-US" sz="2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m resolution; matrix transport) </a:t>
            </a:r>
          </a:p>
          <a:p>
            <a:pPr marL="88696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~20 MeV/c at </a:t>
            </a:r>
            <a:r>
              <a:rPr lang="en-US" dirty="0" smtClean="0">
                <a:solidFill>
                  <a:schemeClr val="tx2"/>
                </a:solidFill>
                <a:latin typeface="Symbol" charset="2"/>
                <a:ea typeface="ＭＳ Ｐゴシック" pitchFamily="-84" charset="-128"/>
                <a:cs typeface="Symbol" charset="2"/>
              </a:rPr>
              <a:t>f</a:t>
            </a:r>
            <a:r>
              <a:rPr lang="en-US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~ 0 degrees (recoil in horizontal plane)</a:t>
            </a:r>
          </a:p>
          <a:p>
            <a:pPr marL="886968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~10 MeV</a:t>
            </a:r>
            <a:r>
              <a:rPr lang="en-US" dirty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/</a:t>
            </a:r>
            <a:r>
              <a:rPr lang="en-US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c at </a:t>
            </a:r>
            <a:r>
              <a:rPr lang="en-US" dirty="0">
                <a:solidFill>
                  <a:schemeClr val="tx2"/>
                </a:solidFill>
                <a:latin typeface="Symbol" charset="2"/>
                <a:ea typeface="ＭＳ Ｐゴシック" pitchFamily="-84" charset="-128"/>
                <a:cs typeface="Symbol" charset="2"/>
              </a:rPr>
              <a:t>f</a:t>
            </a:r>
            <a:r>
              <a:rPr lang="en-US" dirty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~ </a:t>
            </a:r>
            <a:r>
              <a:rPr lang="en-US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90 </a:t>
            </a:r>
            <a:r>
              <a:rPr lang="en-US" dirty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degrees </a:t>
            </a:r>
            <a:r>
              <a:rPr lang="en-US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(recoil in vertical plane)</a:t>
            </a:r>
            <a:endParaRPr lang="en-US" dirty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9200" y="5181600"/>
            <a:ext cx="7208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  <a:latin typeface="+mj-lt"/>
              </a:rPr>
              <a:t>NB: these estimates do not include beam divergence at the IP</a:t>
            </a:r>
            <a:endParaRPr lang="en-US" sz="2000" dirty="0">
              <a:solidFill>
                <a:srgbClr val="FF66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2635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04800" y="914400"/>
            <a:ext cx="1994444" cy="5577840"/>
            <a:chOff x="79118" y="567857"/>
            <a:chExt cx="1994444" cy="5577840"/>
          </a:xfrm>
        </p:grpSpPr>
        <p:pic>
          <p:nvPicPr>
            <p:cNvPr id="23" name="Picture 22" descr="ir-view-2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090" t="14663" r="31483" b="4005"/>
            <a:stretch/>
          </p:blipFill>
          <p:spPr>
            <a:xfrm>
              <a:off x="79118" y="567857"/>
              <a:ext cx="1956816" cy="5577840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179096" y="5328444"/>
              <a:ext cx="1161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solidFill>
                    <a:srgbClr val="0096FF"/>
                  </a:solidFill>
                  <a:latin typeface="+mj-lt"/>
                </a:rPr>
                <a:t>B0</a:t>
              </a:r>
              <a:endParaRPr lang="en-US" sz="1600" dirty="0">
                <a:solidFill>
                  <a:srgbClr val="0096FF"/>
                </a:solidFill>
                <a:latin typeface="+mj-lt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203397" y="3501518"/>
              <a:ext cx="1161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solidFill>
                    <a:srgbClr val="0096FF"/>
                  </a:solidFill>
                  <a:latin typeface="+mj-lt"/>
                </a:rPr>
                <a:t>Q2H</a:t>
              </a:r>
              <a:endParaRPr lang="en-US" sz="1600" dirty="0">
                <a:solidFill>
                  <a:srgbClr val="0096FF"/>
                </a:solidFill>
                <a:latin typeface="+mj-lt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292390" y="2616086"/>
              <a:ext cx="1161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solidFill>
                    <a:srgbClr val="0096FF"/>
                  </a:solidFill>
                  <a:latin typeface="+mj-lt"/>
                </a:rPr>
                <a:t>B1</a:t>
              </a:r>
              <a:endParaRPr lang="en-US" sz="1600" dirty="0">
                <a:solidFill>
                  <a:srgbClr val="0096FF"/>
                </a:solidFill>
                <a:latin typeface="+mj-lt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79118" y="832711"/>
              <a:ext cx="1161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solidFill>
                    <a:srgbClr val="0096FF"/>
                  </a:solidFill>
                  <a:latin typeface="+mj-lt"/>
                </a:rPr>
                <a:t>B2A</a:t>
              </a:r>
              <a:endParaRPr lang="en-US" sz="1600" dirty="0">
                <a:solidFill>
                  <a:srgbClr val="0096FF"/>
                </a:solidFill>
                <a:latin typeface="+mj-lt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568326" y="5807143"/>
              <a:ext cx="15052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solidFill>
                    <a:srgbClr val="FFD63F"/>
                  </a:solidFill>
                  <a:latin typeface="+mj-lt"/>
                </a:rPr>
                <a:t>Main tracker</a:t>
              </a:r>
              <a:endParaRPr lang="en-US" sz="1600" dirty="0">
                <a:solidFill>
                  <a:srgbClr val="FFD63F"/>
                </a:solidFill>
                <a:latin typeface="+mj-lt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xmlns="" id="{BA0AB74A-B65D-8D40-95A6-F57A6AAF1DDB}"/>
                </a:ext>
              </a:extLst>
            </p:cNvPr>
            <p:cNvCxnSpPr>
              <a:cxnSpLocks/>
            </p:cNvCxnSpPr>
            <p:nvPr/>
          </p:nvCxnSpPr>
          <p:spPr>
            <a:xfrm rot="60000" flipV="1">
              <a:off x="1325880" y="1578735"/>
              <a:ext cx="0" cy="2261337"/>
            </a:xfrm>
            <a:prstGeom prst="straightConnector1">
              <a:avLst/>
            </a:prstGeom>
            <a:ln w="19050">
              <a:solidFill>
                <a:srgbClr val="00FF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xmlns="" id="{BA0AB74A-B65D-8D40-95A6-F57A6AAF1DDB}"/>
                </a:ext>
              </a:extLst>
            </p:cNvPr>
            <p:cNvCxnSpPr>
              <a:cxnSpLocks/>
            </p:cNvCxnSpPr>
            <p:nvPr/>
          </p:nvCxnSpPr>
          <p:spPr>
            <a:xfrm>
              <a:off x="724042" y="1270110"/>
              <a:ext cx="314046" cy="2716187"/>
            </a:xfrm>
            <a:prstGeom prst="straightConnector1">
              <a:avLst/>
            </a:prstGeom>
            <a:ln w="19050">
              <a:solidFill>
                <a:srgbClr val="3366FF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457159" y="1314956"/>
              <a:ext cx="1161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solidFill>
                    <a:srgbClr val="0096FF"/>
                  </a:solidFill>
                  <a:latin typeface="Comic Sans MS" panose="030F0902030302020204" pitchFamily="66" charset="0"/>
                </a:rPr>
                <a:t>p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314613" y="4258552"/>
              <a:ext cx="1161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solidFill>
                    <a:srgbClr val="0096FF"/>
                  </a:solidFill>
                  <a:latin typeface="+mj-lt"/>
                </a:rPr>
                <a:t>Q1H</a:t>
              </a:r>
              <a:endParaRPr lang="en-US" sz="1600" dirty="0">
                <a:solidFill>
                  <a:srgbClr val="0096FF"/>
                </a:solidFill>
                <a:latin typeface="+mj-lt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112B475-E5EF-E243-838F-5382B155B73B}"/>
              </a:ext>
            </a:extLst>
          </p:cNvPr>
          <p:cNvSpPr txBox="1"/>
          <p:nvPr/>
        </p:nvSpPr>
        <p:spPr>
          <a:xfrm flipH="1">
            <a:off x="1600200" y="4343400"/>
            <a:ext cx="1161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00FF00"/>
                </a:solidFill>
                <a:latin typeface="+mj-lt"/>
              </a:rPr>
              <a:t>Q2E</a:t>
            </a:r>
            <a:endParaRPr lang="en-US" sz="1600" dirty="0">
              <a:solidFill>
                <a:srgbClr val="00FF00"/>
              </a:solidFill>
              <a:latin typeface="+mj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5112B475-E5EF-E243-838F-5382B155B73B}"/>
              </a:ext>
            </a:extLst>
          </p:cNvPr>
          <p:cNvSpPr txBox="1"/>
          <p:nvPr/>
        </p:nvSpPr>
        <p:spPr>
          <a:xfrm flipH="1">
            <a:off x="1676400" y="1524000"/>
            <a:ext cx="1161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00FF00"/>
                </a:solidFill>
                <a:latin typeface="+mj-lt"/>
              </a:rPr>
              <a:t>Q3E</a:t>
            </a:r>
            <a:endParaRPr lang="en-US" sz="1600" dirty="0">
              <a:solidFill>
                <a:srgbClr val="00FF00"/>
              </a:solidFill>
              <a:latin typeface="+mj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5112B475-E5EF-E243-838F-5382B155B73B}"/>
              </a:ext>
            </a:extLst>
          </p:cNvPr>
          <p:cNvSpPr txBox="1"/>
          <p:nvPr/>
        </p:nvSpPr>
        <p:spPr>
          <a:xfrm flipH="1">
            <a:off x="1524000" y="1066800"/>
            <a:ext cx="1161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ZDC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5112B475-E5EF-E243-838F-5382B155B73B}"/>
              </a:ext>
            </a:extLst>
          </p:cNvPr>
          <p:cNvSpPr txBox="1"/>
          <p:nvPr/>
        </p:nvSpPr>
        <p:spPr>
          <a:xfrm flipH="1">
            <a:off x="1524000" y="3276600"/>
            <a:ext cx="1161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00FF00"/>
                </a:solidFill>
                <a:latin typeface="Comic Sans MS" panose="030F0902030302020204" pitchFamily="66" charset="0"/>
              </a:rPr>
              <a:t>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F21C7993-6502-C14F-A520-B46A7A30CB69}"/>
              </a:ext>
            </a:extLst>
          </p:cNvPr>
          <p:cNvSpPr txBox="1"/>
          <p:nvPr/>
        </p:nvSpPr>
        <p:spPr>
          <a:xfrm>
            <a:off x="2209800" y="1143000"/>
            <a:ext cx="449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6344" indent="-285750" algn="l">
              <a:buClr>
                <a:srgbClr val="0432FF"/>
              </a:buClr>
              <a:buFont typeface="Wingdings" pitchFamily="2" charset="2"/>
              <a:buChar char="à"/>
            </a:pPr>
            <a:r>
              <a:rPr lang="en-US" sz="1600" dirty="0" smtClean="0">
                <a:latin typeface="+mj-lt"/>
                <a:sym typeface="Wingdings" pitchFamily="2" charset="2"/>
              </a:rPr>
              <a:t>NB</a:t>
            </a:r>
            <a:r>
              <a:rPr lang="en-US" sz="1600" dirty="0" smtClean="0">
                <a:latin typeface="+mj-lt"/>
                <a:sym typeface="Wingdings" pitchFamily="2" charset="2"/>
              </a:rPr>
              <a:t>: here particles generated </a:t>
            </a:r>
            <a:r>
              <a:rPr lang="en-US" sz="1600" dirty="0">
                <a:latin typeface="+mj-lt"/>
                <a:sym typeface="Wingdings" pitchFamily="2" charset="2"/>
              </a:rPr>
              <a:t>flat </a:t>
            </a:r>
            <a:r>
              <a:rPr lang="en-US" sz="1600" dirty="0" smtClean="0">
                <a:latin typeface="+mj-lt"/>
                <a:sym typeface="Wingdings" pitchFamily="2" charset="2"/>
              </a:rPr>
              <a:t>in </a:t>
            </a:r>
            <a:r>
              <a:rPr lang="en-US" sz="1600" dirty="0" smtClean="0">
                <a:latin typeface="Symbol" charset="2"/>
                <a:cs typeface="Symbol" charset="2"/>
                <a:sym typeface="Wingdings" pitchFamily="2" charset="2"/>
              </a:rPr>
              <a:t>q</a:t>
            </a:r>
          </a:p>
          <a:p>
            <a:pPr marL="466344" indent="-285750" algn="l">
              <a:buClr>
                <a:srgbClr val="0432FF"/>
              </a:buClr>
              <a:buFont typeface="Wingdings" pitchFamily="2" charset="2"/>
              <a:buChar char="à"/>
            </a:pPr>
            <a:r>
              <a:rPr lang="en-US" sz="1600" dirty="0" smtClean="0">
                <a:latin typeface="+mj-lt"/>
                <a:sym typeface="Wingdings" pitchFamily="2" charset="2"/>
              </a:rPr>
              <a:t>ZDC is handled as a “black hole” volume</a:t>
            </a:r>
            <a:endParaRPr lang="en-US" sz="1600" dirty="0">
              <a:latin typeface="+mj-lt"/>
              <a:sym typeface="Wingdings" pitchFamily="2" charset="2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2286B88-83E6-BC47-B868-C195353288F3}"/>
              </a:ext>
            </a:extLst>
          </p:cNvPr>
          <p:cNvSpPr txBox="1"/>
          <p:nvPr/>
        </p:nvSpPr>
        <p:spPr>
          <a:xfrm>
            <a:off x="3962400" y="6248400"/>
            <a:ext cx="4613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>
                <a:srgbClr val="0432FF"/>
              </a:buClr>
            </a:pPr>
            <a:r>
              <a:rPr lang="en-US" sz="1600" b="1" dirty="0">
                <a:solidFill>
                  <a:srgbClr val="008000"/>
                </a:solidFill>
                <a:latin typeface="+mj-lt"/>
                <a:sym typeface="Wingdings" pitchFamily="2" charset="2"/>
              </a:rPr>
              <a:t>Achieve the 4 </a:t>
            </a:r>
            <a:r>
              <a:rPr lang="en-US" sz="1600" b="1" dirty="0" err="1">
                <a:solidFill>
                  <a:srgbClr val="008000"/>
                </a:solidFill>
                <a:latin typeface="+mj-lt"/>
                <a:sym typeface="Wingdings" pitchFamily="2" charset="2"/>
              </a:rPr>
              <a:t>mrad</a:t>
            </a:r>
            <a:r>
              <a:rPr lang="en-US" sz="1600" b="1" dirty="0">
                <a:solidFill>
                  <a:srgbClr val="008000"/>
                </a:solidFill>
                <a:latin typeface="+mj-lt"/>
                <a:sym typeface="Wingdings" pitchFamily="2" charset="2"/>
              </a:rPr>
              <a:t> acceptance </a:t>
            </a:r>
            <a:r>
              <a:rPr lang="en-US" sz="1600" b="1" dirty="0" smtClean="0">
                <a:solidFill>
                  <a:srgbClr val="008000"/>
                </a:solidFill>
                <a:latin typeface="+mj-lt"/>
                <a:sym typeface="Wingdings" pitchFamily="2" charset="2"/>
              </a:rPr>
              <a:t>requirement</a:t>
            </a:r>
            <a:endParaRPr lang="en-US" sz="1600" b="1" dirty="0">
              <a:solidFill>
                <a:srgbClr val="008000"/>
              </a:solidFill>
              <a:latin typeface="+mj-lt"/>
              <a:sym typeface="Wingdings" pitchFamily="2" charset="2"/>
            </a:endParaRPr>
          </a:p>
        </p:txBody>
      </p:sp>
      <p:sp>
        <p:nvSpPr>
          <p:cNvPr id="37" name="AutoShape 49">
            <a:extLst>
              <a:ext uri="{FF2B5EF4-FFF2-40B4-BE49-F238E27FC236}">
                <a16:creationId xmlns:a16="http://schemas.microsoft.com/office/drawing/2014/main" xmlns="" id="{BF6549FA-2FBC-D84F-8D9D-DE7473D53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6172200"/>
            <a:ext cx="858761" cy="356789"/>
          </a:xfrm>
          <a:prstGeom prst="curvedRightArrow">
            <a:avLst>
              <a:gd name="adj1" fmla="val 24848"/>
              <a:gd name="adj2" fmla="val 49697"/>
              <a:gd name="adj3" fmla="val 33333"/>
            </a:avLst>
          </a:prstGeom>
          <a:gradFill flip="none" rotWithShape="1">
            <a:gsLst>
              <a:gs pos="0">
                <a:srgbClr val="0000FF"/>
              </a:gs>
              <a:gs pos="100000">
                <a:srgbClr val="FFFFFF"/>
              </a:gs>
            </a:gsLst>
            <a:lin ang="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charset="0"/>
            </a:endParaRPr>
          </a:p>
        </p:txBody>
      </p:sp>
      <p:pic>
        <p:nvPicPr>
          <p:cNvPr id="7" name="Picture 6" descr="neutrons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76400"/>
            <a:ext cx="4988062" cy="3580496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1463C5AF-6AF7-FF4C-88E3-FABB952690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0329" y="838200"/>
            <a:ext cx="2653671" cy="1789596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905000"/>
            <a:ext cx="1" cy="358049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5112B475-E5EF-E243-838F-5382B155B73B}"/>
              </a:ext>
            </a:extLst>
          </p:cNvPr>
          <p:cNvSpPr txBox="1"/>
          <p:nvPr/>
        </p:nvSpPr>
        <p:spPr>
          <a:xfrm flipH="1">
            <a:off x="2971800" y="3962400"/>
            <a:ext cx="1736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0000FF"/>
                </a:solidFill>
                <a:latin typeface="+mj-lt"/>
              </a:rPr>
              <a:t>ACCEPTED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5112B475-E5EF-E243-838F-5382B155B73B}"/>
              </a:ext>
            </a:extLst>
          </p:cNvPr>
          <p:cNvSpPr txBox="1"/>
          <p:nvPr/>
        </p:nvSpPr>
        <p:spPr>
          <a:xfrm rot="16200000" flipH="1">
            <a:off x="3318246" y="2785363"/>
            <a:ext cx="1736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0000FF"/>
                </a:solidFill>
                <a:latin typeface="+mj-lt"/>
              </a:rPr>
              <a:t>4mrad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Angular</a:t>
            </a:r>
            <a:r>
              <a:rPr lang="en-US" sz="4800" b="0" baseline="-25000" dirty="0" smtClean="0">
                <a:latin typeface="Arial Narrow"/>
                <a:ea typeface="ＭＳ Ｐゴシック" pitchFamily="-84" charset="-128"/>
                <a:cs typeface="Arial Narrow"/>
              </a:rPr>
              <a:t> 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 acceptance for neutrons</a:t>
            </a:r>
            <a:endParaRPr lang="en-US" sz="4800" b="0" dirty="0" smtClean="0">
              <a:latin typeface="Arial Narrow"/>
              <a:ea typeface="ＭＳ Ｐゴシック" pitchFamily="-84" charset="-128"/>
              <a:cs typeface="Arial Narrow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F21C7993-6502-C14F-A520-B46A7A30CB69}"/>
              </a:ext>
            </a:extLst>
          </p:cNvPr>
          <p:cNvSpPr txBox="1"/>
          <p:nvPr/>
        </p:nvSpPr>
        <p:spPr>
          <a:xfrm>
            <a:off x="4191000" y="5562600"/>
            <a:ext cx="495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6344" indent="-285750" algn="l">
              <a:buClr>
                <a:srgbClr val="0432FF"/>
              </a:buClr>
              <a:buFont typeface="Wingdings" pitchFamily="2" charset="2"/>
              <a:buChar char="à"/>
            </a:pPr>
            <a:r>
              <a:rPr lang="en-US" sz="1600" dirty="0" smtClean="0">
                <a:latin typeface="+mj-lt"/>
                <a:sym typeface="Wingdings" pitchFamily="2" charset="2"/>
              </a:rPr>
              <a:t>NB</a:t>
            </a:r>
            <a:r>
              <a:rPr lang="en-US" sz="1600" dirty="0" smtClean="0">
                <a:latin typeface="+mj-lt"/>
                <a:sym typeface="Wingdings" pitchFamily="2" charset="2"/>
              </a:rPr>
              <a:t>: </a:t>
            </a:r>
            <a:r>
              <a:rPr lang="en-US" sz="1600" dirty="0" smtClean="0">
                <a:latin typeface="+mj-lt"/>
                <a:sym typeface="Wingdings" pitchFamily="2" charset="2"/>
              </a:rPr>
              <a:t>space for ZDC needs to be increased for better 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hadronic</a:t>
            </a:r>
            <a:r>
              <a:rPr lang="en-US" sz="1600" dirty="0" smtClean="0">
                <a:latin typeface="+mj-lt"/>
                <a:sym typeface="Wingdings" pitchFamily="2" charset="2"/>
              </a:rPr>
              <a:t> shower containment</a:t>
            </a:r>
          </a:p>
        </p:txBody>
      </p:sp>
    </p:spTree>
    <p:extLst>
      <p:ext uri="{BB962C8B-B14F-4D97-AF65-F5344CB8AC3E}">
        <p14:creationId xmlns:p14="http://schemas.microsoft.com/office/powerpoint/2010/main" val="618881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Summary &amp; Outlook</a:t>
            </a:r>
            <a:endParaRPr lang="en-US" sz="4800" b="0" dirty="0" smtClean="0">
              <a:latin typeface="Arial Narrow"/>
              <a:ea typeface="ＭＳ Ｐゴシック" pitchFamily="-84" charset="-128"/>
              <a:cs typeface="Arial Narrow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52400" y="1024467"/>
            <a:ext cx="8991600" cy="5528733"/>
          </a:xfrm>
          <a:prstGeom prst="rect">
            <a:avLst/>
          </a:prstGeom>
        </p:spPr>
        <p:txBody>
          <a:bodyPr vert="horz" lIns="91283" tIns="45642" rIns="91283" bIns="45642" rtlCol="0">
            <a:normAutofit/>
          </a:bodyPr>
          <a:lstStyle/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Main detector geometry and IR geometry bits a pieces (basic vacuum chamber blocks, quad &amp; dipole volumes, simplified magnetic fields, </a:t>
            </a:r>
            <a:r>
              <a:rPr lang="en-US" sz="2600" dirty="0" err="1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etc</a:t>
            </a: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) can be imported </a:t>
            </a: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in a full GEANT environment and </a:t>
            </a: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used </a:t>
            </a:r>
            <a:r>
              <a:rPr lang="en-US" sz="2600" i="1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at </a:t>
            </a:r>
            <a:r>
              <a:rPr lang="en-US" sz="2600" i="1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once </a:t>
            </a:r>
            <a:r>
              <a:rPr lang="en-US" sz="2600" i="1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...</a:t>
            </a:r>
            <a:endParaRPr lang="en-US" sz="2600" i="1" dirty="0" smtClean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... otherwise smearing generator fast simulation tool is available </a:t>
            </a: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endParaRPr lang="en-US" sz="2600" dirty="0" smtClean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Recently the GEANT codes were used for </a:t>
            </a:r>
            <a:r>
              <a:rPr lang="en-US" sz="2600" dirty="0" err="1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eRHIC</a:t>
            </a: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IR design validation</a:t>
            </a: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endParaRPr lang="en-US" sz="2600" dirty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Eventually: use </a:t>
            </a:r>
            <a:r>
              <a:rPr lang="en-US" sz="2600" i="1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unique source </a:t>
            </a: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of geometry &amp; other input info for</a:t>
            </a:r>
          </a:p>
          <a:p>
            <a:pPr marL="61264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0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Physics simulations</a:t>
            </a:r>
          </a:p>
          <a:p>
            <a:pPr marL="61264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0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Detector performance benchmarks </a:t>
            </a:r>
          </a:p>
          <a:p>
            <a:pPr marL="61264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0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Beam-gas machine background studies</a:t>
            </a:r>
          </a:p>
          <a:p>
            <a:pPr marL="61264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0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Synchrotron background studies</a:t>
            </a:r>
          </a:p>
          <a:p>
            <a:pPr marL="61264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0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Neutron flux and radiation dose estimates </a:t>
            </a:r>
            <a:endParaRPr lang="en-US" sz="2000" dirty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endParaRPr lang="en-US" sz="3200" dirty="0" smtClean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endParaRPr lang="en-US" sz="2600" dirty="0" smtClean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58564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Outline</a:t>
            </a:r>
            <a:endParaRPr lang="en-US" sz="4800" b="0" dirty="0" smtClean="0">
              <a:latin typeface="Arial Narrow"/>
              <a:ea typeface="ＭＳ Ｐゴシック" pitchFamily="-84" charset="-128"/>
              <a:cs typeface="Arial Narrow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52400" y="838200"/>
            <a:ext cx="8991600" cy="5867400"/>
          </a:xfrm>
          <a:prstGeom prst="rect">
            <a:avLst/>
          </a:prstGeom>
        </p:spPr>
        <p:txBody>
          <a:bodyPr vert="horz" lIns="91283" tIns="45642" rIns="91283" bIns="45642" rtlCol="0">
            <a:normAutofit/>
          </a:bodyPr>
          <a:lstStyle/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3200" dirty="0" err="1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BeAST</a:t>
            </a: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m</a:t>
            </a: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ain </a:t>
            </a: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detector geometry and </a:t>
            </a: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modeling tools</a:t>
            </a: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3200" dirty="0" err="1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eRHIC</a:t>
            </a: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Interaction Region (IR) modeling environment ...</a:t>
            </a: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... and a couple of selected results </a:t>
            </a:r>
            <a:endParaRPr lang="en-US" sz="3200" dirty="0" smtClean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Outlook</a:t>
            </a: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</a:t>
            </a:r>
            <a:endParaRPr lang="en-US" sz="3200" i="1" dirty="0" smtClean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13557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err="1" smtClean="0">
                <a:latin typeface="Arial Narrow"/>
                <a:ea typeface="ＭＳ Ｐゴシック" pitchFamily="-84" charset="-128"/>
                <a:cs typeface="Arial Narrow"/>
              </a:rPr>
              <a:t>EicRoot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 framework 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in one slide</a:t>
            </a:r>
            <a:endParaRPr lang="en-US" sz="4800" b="0" dirty="0" smtClean="0">
              <a:latin typeface="Arial Narrow"/>
              <a:ea typeface="ＭＳ Ｐゴシック" pitchFamily="-84" charset="-128"/>
              <a:cs typeface="Arial Narrow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16200000">
            <a:off x="3886200" y="4495800"/>
            <a:ext cx="457200" cy="304800"/>
          </a:xfrm>
          <a:prstGeom prst="rightArrow">
            <a:avLst/>
          </a:prstGeom>
          <a:solidFill>
            <a:schemeClr val="accent1">
              <a:lumMod val="60000"/>
              <a:lumOff val="40000"/>
              <a:alpha val="4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ahoma" pitchFamily="-1" charset="0"/>
            </a:endParaRPr>
          </a:p>
        </p:txBody>
      </p:sp>
      <p:sp>
        <p:nvSpPr>
          <p:cNvPr id="46096" name="Right Arrow 20"/>
          <p:cNvSpPr>
            <a:spLocks noChangeArrowheads="1"/>
          </p:cNvSpPr>
          <p:nvPr/>
        </p:nvSpPr>
        <p:spPr bwMode="auto">
          <a:xfrm rot="2227469">
            <a:off x="2857738" y="2812195"/>
            <a:ext cx="4572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7C71B">
              <a:alpha val="4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2895600" y="762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Char char="n"/>
              <a:defRPr/>
            </a:pPr>
            <a:r>
              <a:rPr lang="en-US" sz="1600" kern="0" dirty="0">
                <a:solidFill>
                  <a:srgbClr val="0C5209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Interface to </a:t>
            </a:r>
            <a:r>
              <a:rPr lang="en-US" sz="1600" kern="0" dirty="0" smtClean="0">
                <a:solidFill>
                  <a:srgbClr val="0C5209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GEANT, ROOT, …</a:t>
            </a:r>
          </a:p>
        </p:txBody>
      </p:sp>
      <p:sp>
        <p:nvSpPr>
          <p:cNvPr id="26" name="AutoShape 3"/>
          <p:cNvSpPr>
            <a:spLocks/>
          </p:cNvSpPr>
          <p:nvPr/>
        </p:nvSpPr>
        <p:spPr bwMode="auto">
          <a:xfrm>
            <a:off x="3657600" y="3352800"/>
            <a:ext cx="1752600" cy="762000"/>
          </a:xfrm>
          <a:prstGeom prst="roundRect">
            <a:avLst>
              <a:gd name="adj" fmla="val 8333"/>
            </a:avLst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  <a:latin typeface="Gill Sans" pitchFamily="-84" charset="0"/>
                <a:ea typeface="Gill Sans" pitchFamily="-84" charset="0"/>
                <a:cs typeface="Gill Sans" pitchFamily="-84" charset="0"/>
                <a:sym typeface="Gill Sans" pitchFamily="-84" charset="0"/>
              </a:rPr>
              <a:t>EicRoot</a:t>
            </a:r>
            <a:endParaRPr lang="en-US" sz="2800" dirty="0">
              <a:solidFill>
                <a:srgbClr val="FFFFFF"/>
              </a:solidFill>
              <a:latin typeface="Gill Sans" pitchFamily="-84" charset="0"/>
              <a:ea typeface="Gill Sans" pitchFamily="-84" charset="0"/>
              <a:cs typeface="Gill Sans" pitchFamily="-84" charset="0"/>
              <a:sym typeface="Gill Sans" pitchFamily="-84" charset="0"/>
            </a:endParaRPr>
          </a:p>
        </p:txBody>
      </p:sp>
      <p:sp>
        <p:nvSpPr>
          <p:cNvPr id="27" name="AutoShape 3"/>
          <p:cNvSpPr>
            <a:spLocks/>
          </p:cNvSpPr>
          <p:nvPr/>
        </p:nvSpPr>
        <p:spPr bwMode="auto">
          <a:xfrm>
            <a:off x="381000" y="1524000"/>
            <a:ext cx="2286000" cy="1295400"/>
          </a:xfrm>
          <a:prstGeom prst="roundRect">
            <a:avLst>
              <a:gd name="adj" fmla="val 8333"/>
            </a:avLst>
          </a:prstGeom>
          <a:solidFill>
            <a:srgbClr val="008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  <a:latin typeface="Gill Sans" pitchFamily="-84" charset="0"/>
                <a:ea typeface="Gill Sans" pitchFamily="-84" charset="0"/>
                <a:cs typeface="Gill Sans" pitchFamily="-84" charset="0"/>
                <a:sym typeface="Gill Sans" pitchFamily="-84" charset="0"/>
              </a:rPr>
              <a:t>PandaRoot</a:t>
            </a:r>
            <a:endParaRPr lang="en-US" sz="2800" dirty="0">
              <a:solidFill>
                <a:srgbClr val="FFFFFF"/>
              </a:solidFill>
              <a:latin typeface="Gill Sans" pitchFamily="-84" charset="0"/>
              <a:ea typeface="Gill Sans" pitchFamily="-84" charset="0"/>
              <a:cs typeface="Gill Sans" pitchFamily="-84" charset="0"/>
              <a:sym typeface="Gill Sans" pitchFamily="-84" charset="0"/>
            </a:endParaRPr>
          </a:p>
        </p:txBody>
      </p:sp>
      <p:sp>
        <p:nvSpPr>
          <p:cNvPr id="28" name="AutoShape 3"/>
          <p:cNvSpPr>
            <a:spLocks/>
          </p:cNvSpPr>
          <p:nvPr/>
        </p:nvSpPr>
        <p:spPr bwMode="auto">
          <a:xfrm>
            <a:off x="6629400" y="1524000"/>
            <a:ext cx="2286000" cy="1295400"/>
          </a:xfrm>
          <a:prstGeom prst="roundRect">
            <a:avLst>
              <a:gd name="adj" fmla="val 8333"/>
            </a:avLst>
          </a:prstGeom>
          <a:solidFill>
            <a:srgbClr val="008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800" dirty="0" err="1" smtClean="0">
                <a:solidFill>
                  <a:srgbClr val="FFFFFF"/>
                </a:solidFill>
                <a:latin typeface="Gill Sans" pitchFamily="-84" charset="0"/>
                <a:ea typeface="Gill Sans" pitchFamily="-84" charset="0"/>
                <a:cs typeface="Gill Sans" pitchFamily="-84" charset="0"/>
                <a:sym typeface="Gill Sans" pitchFamily="-84" charset="0"/>
              </a:rPr>
              <a:t>FopiRoot</a:t>
            </a:r>
            <a:endParaRPr lang="en-US" sz="2800" dirty="0">
              <a:solidFill>
                <a:srgbClr val="FFFFFF"/>
              </a:solidFill>
              <a:latin typeface="Gill Sans" pitchFamily="-84" charset="0"/>
              <a:ea typeface="Gill Sans" pitchFamily="-84" charset="0"/>
              <a:cs typeface="Gill Sans" pitchFamily="-84" charset="0"/>
              <a:sym typeface="Gill Sans" pitchFamily="-84" charset="0"/>
            </a:endParaRPr>
          </a:p>
        </p:txBody>
      </p:sp>
      <p:sp>
        <p:nvSpPr>
          <p:cNvPr id="29" name="AutoShape 3"/>
          <p:cNvSpPr>
            <a:spLocks/>
          </p:cNvSpPr>
          <p:nvPr/>
        </p:nvSpPr>
        <p:spPr bwMode="auto">
          <a:xfrm>
            <a:off x="3429000" y="1143000"/>
            <a:ext cx="2286000" cy="1295400"/>
          </a:xfrm>
          <a:prstGeom prst="roundRect">
            <a:avLst>
              <a:gd name="adj" fmla="val 8333"/>
            </a:avLst>
          </a:prstGeom>
          <a:solidFill>
            <a:srgbClr val="008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  <a:latin typeface="Gill Sans" pitchFamily="-84" charset="0"/>
                <a:ea typeface="Gill Sans" pitchFamily="-84" charset="0"/>
                <a:cs typeface="Gill Sans" pitchFamily="-84" charset="0"/>
                <a:sym typeface="Gill Sans" pitchFamily="-84" charset="0"/>
              </a:rPr>
              <a:t>FairBase</a:t>
            </a:r>
            <a:endParaRPr lang="en-US" sz="2800" dirty="0">
              <a:solidFill>
                <a:srgbClr val="FFFFFF"/>
              </a:solidFill>
              <a:latin typeface="Gill Sans" pitchFamily="-84" charset="0"/>
              <a:ea typeface="Gill Sans" pitchFamily="-84" charset="0"/>
              <a:cs typeface="Gill Sans" pitchFamily="-84" charset="0"/>
              <a:sym typeface="Gill Sans" pitchFamily="-84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304800" y="2971800"/>
            <a:ext cx="2362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Char char="n"/>
              <a:defRPr/>
            </a:pPr>
            <a:r>
              <a:rPr lang="en-US" sz="1600" kern="0" dirty="0" smtClean="0">
                <a:solidFill>
                  <a:srgbClr val="0C5209"/>
                </a:solidFill>
                <a:ea typeface="ＭＳ Ｐゴシック" pitchFamily="-65" charset="-128"/>
                <a:cs typeface="ＭＳ Ｐゴシック" pitchFamily="-65" charset="-128"/>
              </a:rPr>
              <a:t>“Ideal” track finder, </a:t>
            </a:r>
            <a:r>
              <a:rPr lang="en-US" sz="1600" kern="0" dirty="0" smtClean="0">
                <a:solidFill>
                  <a:srgbClr val="0C5209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Char char="n"/>
              <a:defRPr/>
            </a:pPr>
            <a:r>
              <a:rPr lang="en-US" sz="1600" kern="0" dirty="0" smtClean="0">
                <a:solidFill>
                  <a:srgbClr val="0C5209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Interface </a:t>
            </a:r>
            <a:r>
              <a:rPr lang="en-US" sz="1600" kern="0" dirty="0">
                <a:solidFill>
                  <a:srgbClr val="0C5209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to </a:t>
            </a:r>
            <a:r>
              <a:rPr lang="en-US" sz="1600" kern="0" dirty="0" err="1" smtClean="0">
                <a:solidFill>
                  <a:srgbClr val="0C5209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GenFit</a:t>
            </a:r>
            <a:endParaRPr lang="en-US" sz="1600" kern="0" dirty="0" smtClean="0">
              <a:solidFill>
                <a:srgbClr val="0C5209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Char char="n"/>
              <a:defRPr/>
            </a:pPr>
            <a:r>
              <a:rPr lang="en-US" sz="1600" kern="0" dirty="0" smtClean="0">
                <a:solidFill>
                  <a:srgbClr val="0C5209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…</a:t>
            </a: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6629400" y="2895600"/>
            <a:ext cx="2362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Char char="n"/>
              <a:defRPr/>
            </a:pPr>
            <a:r>
              <a:rPr lang="en-US" sz="1600" kern="0" dirty="0" smtClean="0">
                <a:solidFill>
                  <a:srgbClr val="0C5209"/>
                </a:solidFill>
                <a:ea typeface="ＭＳ Ｐゴシック" pitchFamily="-65" charset="-128"/>
                <a:cs typeface="ＭＳ Ｐゴシック" pitchFamily="-65" charset="-128"/>
              </a:rPr>
              <a:t>TPC R&amp;D stuff, …</a:t>
            </a:r>
            <a:r>
              <a:rPr lang="en-US" sz="1600" kern="0" dirty="0" smtClean="0">
                <a:solidFill>
                  <a:srgbClr val="0C5209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 </a:t>
            </a:r>
          </a:p>
        </p:txBody>
      </p:sp>
      <p:sp>
        <p:nvSpPr>
          <p:cNvPr id="33" name="Right Arrow 20"/>
          <p:cNvSpPr>
            <a:spLocks noChangeArrowheads="1"/>
          </p:cNvSpPr>
          <p:nvPr/>
        </p:nvSpPr>
        <p:spPr bwMode="auto">
          <a:xfrm rot="5400000">
            <a:off x="4267200" y="2667000"/>
            <a:ext cx="4572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7C71B">
              <a:alpha val="4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ight Arrow 20"/>
          <p:cNvSpPr>
            <a:spLocks noChangeArrowheads="1"/>
          </p:cNvSpPr>
          <p:nvPr/>
        </p:nvSpPr>
        <p:spPr bwMode="auto">
          <a:xfrm rot="8437242">
            <a:off x="5905737" y="2812195"/>
            <a:ext cx="4572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7C71B">
              <a:alpha val="4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AutoShape 3"/>
          <p:cNvSpPr>
            <a:spLocks/>
          </p:cNvSpPr>
          <p:nvPr/>
        </p:nvSpPr>
        <p:spPr bwMode="auto">
          <a:xfrm>
            <a:off x="685800" y="4191000"/>
            <a:ext cx="1752600" cy="685800"/>
          </a:xfrm>
          <a:prstGeom prst="roundRect">
            <a:avLst>
              <a:gd name="adj" fmla="val 8333"/>
            </a:avLst>
          </a:prstGeom>
          <a:solidFill>
            <a:schemeClr val="tx1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800" dirty="0" err="1" smtClean="0">
                <a:solidFill>
                  <a:srgbClr val="FFFFFF"/>
                </a:solidFill>
                <a:latin typeface="Gill Sans" pitchFamily="-84" charset="0"/>
                <a:ea typeface="Gill Sans" pitchFamily="-84" charset="0"/>
                <a:cs typeface="Gill Sans" pitchFamily="-84" charset="0"/>
                <a:sym typeface="Gill Sans" pitchFamily="-84" charset="0"/>
              </a:rPr>
              <a:t>eic</a:t>
            </a:r>
            <a:r>
              <a:rPr lang="en-US" sz="2800" dirty="0" smtClean="0">
                <a:solidFill>
                  <a:srgbClr val="FFFFFF"/>
                </a:solidFill>
                <a:latin typeface="Gill Sans" pitchFamily="-84" charset="0"/>
                <a:ea typeface="Gill Sans" pitchFamily="-84" charset="0"/>
                <a:cs typeface="Gill Sans" pitchFamily="-84" charset="0"/>
                <a:sym typeface="Gill Sans" pitchFamily="-84" charset="0"/>
              </a:rPr>
              <a:t>-smear</a:t>
            </a:r>
            <a:endParaRPr lang="en-US" sz="2800" dirty="0">
              <a:solidFill>
                <a:srgbClr val="FFFFFF"/>
              </a:solidFill>
              <a:latin typeface="Gill Sans" pitchFamily="-84" charset="0"/>
              <a:ea typeface="Gill Sans" pitchFamily="-84" charset="0"/>
              <a:cs typeface="Gill Sans" pitchFamily="-84" charset="0"/>
              <a:sym typeface="Gill Sans" pitchFamily="-84" charset="0"/>
            </a:endParaRPr>
          </a:p>
        </p:txBody>
      </p:sp>
      <p:sp>
        <p:nvSpPr>
          <p:cNvPr id="36" name="Right Arrow 20"/>
          <p:cNvSpPr>
            <a:spLocks noChangeArrowheads="1"/>
          </p:cNvSpPr>
          <p:nvPr/>
        </p:nvSpPr>
        <p:spPr bwMode="auto">
          <a:xfrm rot="9600000">
            <a:off x="2781537" y="1897795"/>
            <a:ext cx="4572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7C71B">
              <a:alpha val="4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ight Arrow 20"/>
          <p:cNvSpPr>
            <a:spLocks noChangeArrowheads="1"/>
          </p:cNvSpPr>
          <p:nvPr/>
        </p:nvSpPr>
        <p:spPr bwMode="auto">
          <a:xfrm rot="1200000">
            <a:off x="5981937" y="1897795"/>
            <a:ext cx="4572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7C71B">
              <a:alpha val="4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152400" y="5029200"/>
            <a:ext cx="2971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Char char="n"/>
              <a:defRPr/>
            </a:pPr>
            <a:r>
              <a:rPr lang="en-US" sz="1600" kern="0" dirty="0" smtClean="0">
                <a:ea typeface="ＭＳ Ｐゴシック" pitchFamily="-65" charset="-128"/>
                <a:cs typeface="ＭＳ Ｐゴシック" pitchFamily="-65" charset="-128"/>
              </a:rPr>
              <a:t>MC generated </a:t>
            </a:r>
            <a:r>
              <a:rPr lang="en-US" sz="1600" kern="0" dirty="0" err="1" smtClean="0">
                <a:ea typeface="ＭＳ Ｐゴシック" pitchFamily="-65" charset="-128"/>
                <a:cs typeface="ＭＳ Ｐゴシック" pitchFamily="-65" charset="-128"/>
              </a:rPr>
              <a:t>evts</a:t>
            </a:r>
            <a:r>
              <a:rPr lang="en-US" sz="1600" kern="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sz="1600" kern="0" dirty="0" smtClean="0">
                <a:latin typeface="+mn-lt"/>
                <a:ea typeface="ＭＳ Ｐゴシック" pitchFamily="-65" charset="-128"/>
                <a:cs typeface="ＭＳ Ｐゴシック" pitchFamily="-65" charset="-128"/>
              </a:rPr>
              <a:t> import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Char char="n"/>
              <a:defRPr/>
            </a:pPr>
            <a:r>
              <a:rPr lang="en-US" sz="1600" kern="0" dirty="0" smtClean="0">
                <a:ea typeface="ＭＳ Ｐゴシック" pitchFamily="-65" charset="-128"/>
                <a:cs typeface="ＭＳ Ｐゴシック" pitchFamily="-65" charset="-128"/>
              </a:rPr>
              <a:t>Fast smearing codes</a:t>
            </a:r>
            <a:endParaRPr lang="en-US" sz="1600" kern="0" dirty="0" smtClean="0"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1" name="AutoShape 3"/>
          <p:cNvSpPr>
            <a:spLocks/>
          </p:cNvSpPr>
          <p:nvPr/>
        </p:nvSpPr>
        <p:spPr bwMode="auto">
          <a:xfrm>
            <a:off x="2895600" y="5334000"/>
            <a:ext cx="1600200" cy="685800"/>
          </a:xfrm>
          <a:prstGeom prst="roundRect">
            <a:avLst>
              <a:gd name="adj" fmla="val 8333"/>
            </a:avLst>
          </a:prstGeom>
          <a:solidFill>
            <a:schemeClr val="tx1">
              <a:lumMod val="20000"/>
              <a:lumOff val="80000"/>
            </a:schemeClr>
          </a:solidFill>
          <a:ln w="25400">
            <a:solidFill>
              <a:schemeClr val="tx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  <a:latin typeface="Gill Sans" pitchFamily="-84" charset="0"/>
                <a:ea typeface="Gill Sans" pitchFamily="-84" charset="0"/>
                <a:cs typeface="Gill Sans" pitchFamily="-84" charset="0"/>
                <a:sym typeface="Gill Sans" pitchFamily="-84" charset="0"/>
              </a:rPr>
              <a:t>solenoid </a:t>
            </a:r>
          </a:p>
          <a:p>
            <a:pPr algn="ctr"/>
            <a:r>
              <a:rPr lang="en-US" sz="2000" dirty="0" smtClean="0">
                <a:solidFill>
                  <a:srgbClr val="FFFFFF"/>
                </a:solidFill>
                <a:latin typeface="Gill Sans" pitchFamily="-84" charset="0"/>
                <a:ea typeface="Gill Sans" pitchFamily="-84" charset="0"/>
                <a:cs typeface="Gill Sans" pitchFamily="-84" charset="0"/>
                <a:sym typeface="Gill Sans" pitchFamily="-84" charset="0"/>
              </a:rPr>
              <a:t>modeling</a:t>
            </a:r>
            <a:endParaRPr lang="en-US" sz="2000" dirty="0">
              <a:solidFill>
                <a:srgbClr val="FFFFFF"/>
              </a:solidFill>
              <a:latin typeface="Gill Sans" pitchFamily="-84" charset="0"/>
              <a:ea typeface="Gill Sans" pitchFamily="-84" charset="0"/>
              <a:cs typeface="Gill Sans" pitchFamily="-84" charset="0"/>
              <a:sym typeface="Gill Sans" pitchFamily="-84" charset="0"/>
            </a:endParaRPr>
          </a:p>
        </p:txBody>
      </p:sp>
      <p:sp>
        <p:nvSpPr>
          <p:cNvPr id="42" name="Right Arrow 41"/>
          <p:cNvSpPr/>
          <p:nvPr/>
        </p:nvSpPr>
        <p:spPr bwMode="auto">
          <a:xfrm rot="16200000">
            <a:off x="4724400" y="4495800"/>
            <a:ext cx="457200" cy="304800"/>
          </a:xfrm>
          <a:prstGeom prst="rightArrow">
            <a:avLst/>
          </a:prstGeom>
          <a:solidFill>
            <a:schemeClr val="accent1">
              <a:lumMod val="60000"/>
              <a:lumOff val="40000"/>
              <a:alpha val="4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ahoma" pitchFamily="-1" charset="0"/>
            </a:endParaRPr>
          </a:p>
        </p:txBody>
      </p:sp>
      <p:sp>
        <p:nvSpPr>
          <p:cNvPr id="23" name="AutoShape 3"/>
          <p:cNvSpPr>
            <a:spLocks/>
          </p:cNvSpPr>
          <p:nvPr/>
        </p:nvSpPr>
        <p:spPr bwMode="auto">
          <a:xfrm>
            <a:off x="6629400" y="3657600"/>
            <a:ext cx="2286000" cy="1295400"/>
          </a:xfrm>
          <a:prstGeom prst="roundRect">
            <a:avLst>
              <a:gd name="adj" fmla="val 8333"/>
            </a:avLst>
          </a:prstGeom>
          <a:solidFill>
            <a:srgbClr val="008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800" dirty="0" err="1" smtClean="0">
                <a:solidFill>
                  <a:srgbClr val="FFFFFF"/>
                </a:solidFill>
                <a:latin typeface="Gill Sans" pitchFamily="-84" charset="0"/>
                <a:ea typeface="Gill Sans" pitchFamily="-84" charset="0"/>
                <a:cs typeface="Gill Sans" pitchFamily="-84" charset="0"/>
                <a:sym typeface="Gill Sans" pitchFamily="-84" charset="0"/>
              </a:rPr>
              <a:t>CbmRoot</a:t>
            </a:r>
            <a:endParaRPr lang="en-US" sz="2800" dirty="0">
              <a:solidFill>
                <a:srgbClr val="FFFFFF"/>
              </a:solidFill>
              <a:latin typeface="Gill Sans" pitchFamily="-84" charset="0"/>
              <a:ea typeface="Gill Sans" pitchFamily="-84" charset="0"/>
              <a:cs typeface="Gill Sans" pitchFamily="-84" charset="0"/>
              <a:sym typeface="Gill Sans" pitchFamily="-84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858000" y="50292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Char char="n"/>
              <a:defRPr/>
            </a:pPr>
            <a:r>
              <a:rPr lang="en-US" sz="1600" kern="0" dirty="0" smtClean="0">
                <a:solidFill>
                  <a:srgbClr val="0C5209"/>
                </a:solidFill>
                <a:ea typeface="ＭＳ Ｐゴシック" pitchFamily="-65" charset="-128"/>
                <a:cs typeface="ＭＳ Ｐゴシック" pitchFamily="-65" charset="-128"/>
              </a:rPr>
              <a:t>RICH stuff</a:t>
            </a:r>
            <a:r>
              <a:rPr lang="en-US" sz="1600" kern="0" dirty="0" smtClean="0">
                <a:solidFill>
                  <a:srgbClr val="0C5209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 </a:t>
            </a:r>
          </a:p>
        </p:txBody>
      </p:sp>
      <p:sp>
        <p:nvSpPr>
          <p:cNvPr id="31" name="AutoShape 3"/>
          <p:cNvSpPr>
            <a:spLocks/>
          </p:cNvSpPr>
          <p:nvPr/>
        </p:nvSpPr>
        <p:spPr bwMode="auto">
          <a:xfrm>
            <a:off x="4648200" y="5334000"/>
            <a:ext cx="1600200" cy="685800"/>
          </a:xfrm>
          <a:prstGeom prst="roundRect">
            <a:avLst>
              <a:gd name="adj" fmla="val 8333"/>
            </a:avLst>
          </a:prstGeom>
          <a:solidFill>
            <a:schemeClr val="tx1">
              <a:lumMod val="20000"/>
              <a:lumOff val="80000"/>
            </a:schemeClr>
          </a:solidFill>
          <a:ln w="25400">
            <a:solidFill>
              <a:schemeClr val="tx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  <a:latin typeface="Gill Sans" pitchFamily="-84" charset="0"/>
                <a:ea typeface="Gill Sans" pitchFamily="-84" charset="0"/>
                <a:cs typeface="Gill Sans" pitchFamily="-84" charset="0"/>
                <a:sym typeface="Gill Sans" pitchFamily="-84" charset="0"/>
              </a:rPr>
              <a:t>IR design </a:t>
            </a:r>
          </a:p>
          <a:p>
            <a:pPr algn="ctr"/>
            <a:r>
              <a:rPr lang="en-US" sz="2000" dirty="0" smtClean="0">
                <a:solidFill>
                  <a:srgbClr val="FFFFFF"/>
                </a:solidFill>
                <a:latin typeface="Gill Sans" pitchFamily="-84" charset="0"/>
                <a:ea typeface="Gill Sans" pitchFamily="-84" charset="0"/>
                <a:cs typeface="Gill Sans" pitchFamily="-84" charset="0"/>
                <a:sym typeface="Gill Sans" pitchFamily="-84" charset="0"/>
              </a:rPr>
              <a:t>configuration</a:t>
            </a:r>
            <a:endParaRPr lang="en-US" sz="2000" dirty="0">
              <a:solidFill>
                <a:srgbClr val="FFFFFF"/>
              </a:solidFill>
              <a:latin typeface="Gill Sans" pitchFamily="-84" charset="0"/>
              <a:ea typeface="Gill Sans" pitchFamily="-84" charset="0"/>
              <a:cs typeface="Gill Sans" pitchFamily="-84" charset="0"/>
              <a:sym typeface="Gill Sans" pitchFamily="-84" charset="0"/>
            </a:endParaRPr>
          </a:p>
        </p:txBody>
      </p:sp>
      <p:sp>
        <p:nvSpPr>
          <p:cNvPr id="40" name="Right Arrow 39"/>
          <p:cNvSpPr/>
          <p:nvPr/>
        </p:nvSpPr>
        <p:spPr bwMode="auto">
          <a:xfrm rot="19943185">
            <a:off x="2895600" y="4038600"/>
            <a:ext cx="457200" cy="304800"/>
          </a:xfrm>
          <a:prstGeom prst="rightArrow">
            <a:avLst/>
          </a:prstGeom>
          <a:solidFill>
            <a:schemeClr val="accent1">
              <a:lumMod val="60000"/>
              <a:lumOff val="40000"/>
              <a:alpha val="4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ahoma" pitchFamily="-1" charset="0"/>
            </a:endParaRPr>
          </a:p>
        </p:txBody>
      </p:sp>
      <p:sp>
        <p:nvSpPr>
          <p:cNvPr id="43" name="Right Arrow 20"/>
          <p:cNvSpPr>
            <a:spLocks noChangeArrowheads="1"/>
          </p:cNvSpPr>
          <p:nvPr/>
        </p:nvSpPr>
        <p:spPr bwMode="auto">
          <a:xfrm rot="12333927">
            <a:off x="5981938" y="3802794"/>
            <a:ext cx="4572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7C71B">
              <a:alpha val="4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477000" y="1295400"/>
            <a:ext cx="2590800" cy="4114800"/>
          </a:xfrm>
          <a:prstGeom prst="rect">
            <a:avLst/>
          </a:prstGeom>
          <a:noFill/>
          <a:ln>
            <a:solidFill>
              <a:srgbClr val="CC33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50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Available functionality</a:t>
            </a:r>
            <a:endParaRPr lang="en-US" sz="4800" b="0" dirty="0" smtClean="0">
              <a:latin typeface="Arial Narrow"/>
              <a:ea typeface="ＭＳ Ｐゴシック" pitchFamily="-84" charset="-128"/>
              <a:cs typeface="Arial Narrow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52400" y="860778"/>
            <a:ext cx="8991600" cy="5311422"/>
          </a:xfrm>
          <a:prstGeom prst="rect">
            <a:avLst/>
          </a:prstGeom>
        </p:spPr>
        <p:txBody>
          <a:bodyPr vert="horz" lIns="91283" tIns="45642" rIns="91283" bIns="45642" rtlCol="0">
            <a:normAutofit/>
          </a:bodyPr>
          <a:lstStyle/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Flexible MC event import </a:t>
            </a:r>
          </a:p>
          <a:p>
            <a:pPr marL="61264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0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Various generator ASCII output files (MILOU, PYTHIA, ...), binary formats: (</a:t>
            </a:r>
            <a:r>
              <a:rPr lang="en-US" sz="2000" dirty="0" err="1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TPythia</a:t>
            </a:r>
            <a:r>
              <a:rPr lang="en-US" sz="20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, ...)</a:t>
            </a:r>
          </a:p>
          <a:p>
            <a:pPr marL="61264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0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Vertex smearing, kinematics adjustment (22mrad crossing angle), ...</a:t>
            </a: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Modular geometry</a:t>
            </a: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Reasonably good track reconstruction </a:t>
            </a: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...</a:t>
            </a:r>
            <a:endParaRPr lang="en-US" sz="2600" dirty="0" smtClean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... and m</a:t>
            </a: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uch less functional </a:t>
            </a:r>
            <a:r>
              <a:rPr lang="en-US" sz="2600" dirty="0" err="1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calorimetry</a:t>
            </a: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codes</a:t>
            </a: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endParaRPr lang="en-US" sz="2600" dirty="0" smtClean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Several advances in the IR description</a:t>
            </a: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Main detector and forward-acceptance detectors are treated </a:t>
            </a:r>
            <a:r>
              <a:rPr lang="en-US" sz="2600" i="1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at once</a:t>
            </a:r>
          </a:p>
          <a:p>
            <a:pPr marL="61264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0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Recoil proton goes to B0 silicon tracker or to the RPs</a:t>
            </a:r>
          </a:p>
          <a:p>
            <a:pPr marL="61264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000" dirty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S</a:t>
            </a:r>
            <a:r>
              <a:rPr lang="en-US" sz="20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cattered electron (&amp; say </a:t>
            </a:r>
            <a:r>
              <a:rPr lang="en-US" sz="2000" dirty="0" err="1" smtClean="0">
                <a:solidFill>
                  <a:schemeClr val="tx2"/>
                </a:solidFill>
                <a:latin typeface="Symbol" charset="2"/>
                <a:ea typeface="ＭＳ Ｐゴシック" pitchFamily="-84" charset="-128"/>
                <a:cs typeface="Symbol" charset="2"/>
              </a:rPr>
              <a:t>p</a:t>
            </a:r>
            <a:r>
              <a:rPr lang="en-US" sz="2000" baseline="30000" dirty="0" err="1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+</a:t>
            </a:r>
            <a:r>
              <a:rPr lang="en-US" sz="2000" dirty="0" err="1" smtClean="0">
                <a:solidFill>
                  <a:schemeClr val="tx2"/>
                </a:solidFill>
                <a:latin typeface="Symbol" charset="2"/>
                <a:ea typeface="ＭＳ Ｐゴシック" pitchFamily="-84" charset="-128"/>
                <a:cs typeface="Symbol" charset="2"/>
              </a:rPr>
              <a:t>p</a:t>
            </a:r>
            <a:r>
              <a:rPr lang="en-US" sz="2000" baseline="300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-</a:t>
            </a:r>
            <a:r>
              <a:rPr lang="en-US" sz="20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pair)  - to the main detector</a:t>
            </a:r>
          </a:p>
          <a:p>
            <a:pPr lvl="0">
              <a:spcBef>
                <a:spcPct val="20000"/>
              </a:spcBef>
              <a:buClr>
                <a:srgbClr val="80057A"/>
              </a:buClr>
              <a:buSzPct val="100000"/>
              <a:defRPr/>
            </a:pPr>
            <a:endParaRPr lang="en-US" sz="2600" dirty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2425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19600" y="1219200"/>
            <a:ext cx="1659429" cy="276999"/>
          </a:xfrm>
          <a:prstGeom prst="rect">
            <a:avLst/>
          </a:prstGeom>
          <a:solidFill>
            <a:srgbClr val="00E100"/>
          </a:solidFill>
          <a:ln w="9525">
            <a:solidFill>
              <a:schemeClr val="bg2">
                <a:lumMod val="10000"/>
                <a:alpha val="63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FFFFFF"/>
                </a:solidFill>
              </a:rPr>
              <a:t>h</a:t>
            </a:r>
            <a:r>
              <a:rPr lang="en-US" sz="1200" dirty="0" err="1" smtClean="0">
                <a:solidFill>
                  <a:srgbClr val="FFFFFF"/>
                </a:solidFill>
              </a:rPr>
              <a:t>adronic</a:t>
            </a:r>
            <a:r>
              <a:rPr lang="en-US" sz="1200" dirty="0" smtClean="0">
                <a:solidFill>
                  <a:srgbClr val="FFFFFF"/>
                </a:solidFill>
              </a:rPr>
              <a:t> calorimeters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96200" y="1219200"/>
            <a:ext cx="1295400" cy="276999"/>
          </a:xfrm>
          <a:prstGeom prst="rect">
            <a:avLst/>
          </a:prstGeom>
          <a:solidFill>
            <a:srgbClr val="E006D5">
              <a:alpha val="64000"/>
            </a:srgbClr>
          </a:solidFill>
          <a:ln w="9525">
            <a:solidFill>
              <a:schemeClr val="bg2">
                <a:lumMod val="10000"/>
                <a:alpha val="63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RICH detectors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200" y="6096000"/>
            <a:ext cx="1202297" cy="276999"/>
          </a:xfrm>
          <a:prstGeom prst="rect">
            <a:avLst/>
          </a:prstGeom>
          <a:solidFill>
            <a:srgbClr val="F2FF5F"/>
          </a:solidFill>
          <a:ln w="9525">
            <a:solidFill>
              <a:schemeClr val="bg2">
                <a:lumMod val="10000"/>
                <a:alpha val="63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1E1C11"/>
                </a:solidFill>
              </a:rPr>
              <a:t>s</a:t>
            </a:r>
            <a:r>
              <a:rPr lang="en-US" sz="1200" dirty="0" smtClean="0">
                <a:solidFill>
                  <a:srgbClr val="1E1C11"/>
                </a:solidFill>
              </a:rPr>
              <a:t>ilicon trackers</a:t>
            </a:r>
            <a:endParaRPr lang="en-US" sz="1200" dirty="0">
              <a:solidFill>
                <a:srgbClr val="1E1C1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81200" y="6096000"/>
            <a:ext cx="1125203" cy="276999"/>
          </a:xfrm>
          <a:prstGeom prst="rect">
            <a:avLst/>
          </a:prstGeom>
          <a:solidFill>
            <a:srgbClr val="FFD63F"/>
          </a:solidFill>
          <a:ln w="9525">
            <a:solidFill>
              <a:schemeClr val="bg2">
                <a:lumMod val="10000"/>
                <a:alpha val="63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1E1C11"/>
                </a:solidFill>
              </a:rPr>
              <a:t>GEM trackers</a:t>
            </a:r>
            <a:endParaRPr lang="en-US" sz="1200" dirty="0">
              <a:solidFill>
                <a:srgbClr val="1E1C1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91200" y="6096000"/>
            <a:ext cx="1558991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2">
                <a:lumMod val="10000"/>
                <a:alpha val="63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1E1C11"/>
                </a:solidFill>
              </a:rPr>
              <a:t>3T solenoid cryostat</a:t>
            </a:r>
            <a:endParaRPr lang="en-US" sz="1200" dirty="0">
              <a:solidFill>
                <a:srgbClr val="1E1C11"/>
              </a:solidFill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err="1" smtClean="0">
                <a:latin typeface="Arial Narrow"/>
                <a:ea typeface="ＭＳ Ｐゴシック" pitchFamily="-84" charset="-128"/>
                <a:cs typeface="Arial Narrow"/>
              </a:rPr>
              <a:t>BeAST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 model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 detector in </a:t>
            </a:r>
            <a:r>
              <a:rPr lang="en-US" sz="4800" b="0" dirty="0" err="1" smtClean="0">
                <a:latin typeface="Arial Narrow"/>
                <a:ea typeface="ＭＳ Ｐゴシック" pitchFamily="-84" charset="-128"/>
                <a:cs typeface="Arial Narrow"/>
              </a:rPr>
              <a:t>EicRoot</a:t>
            </a:r>
            <a:endParaRPr lang="en-US" sz="4800" b="0" dirty="0" smtClean="0">
              <a:latin typeface="Arial Narrow"/>
              <a:ea typeface="ＭＳ Ｐゴシック" pitchFamily="-84" charset="-128"/>
              <a:cs typeface="Arial Narrow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8600" y="762000"/>
            <a:ext cx="694660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u="sng" dirty="0" smtClean="0">
                <a:solidFill>
                  <a:srgbClr val="376092"/>
                </a:solidFill>
              </a:rPr>
              <a:t>-3.5 &lt; </a:t>
            </a:r>
            <a:r>
              <a:rPr lang="en-US" sz="1900" u="sng" dirty="0" smtClean="0">
                <a:solidFill>
                  <a:srgbClr val="376092"/>
                </a:solidFill>
                <a:latin typeface="Symbol" charset="2"/>
                <a:cs typeface="Symbol" charset="2"/>
              </a:rPr>
              <a:t>h </a:t>
            </a:r>
            <a:r>
              <a:rPr lang="en-US" sz="1900" u="sng" dirty="0" smtClean="0">
                <a:solidFill>
                  <a:srgbClr val="376092"/>
                </a:solidFill>
              </a:rPr>
              <a:t>&lt; 3.5: Tracking &amp; e/m </a:t>
            </a:r>
            <a:r>
              <a:rPr lang="en-US" sz="1900" u="sng" dirty="0" err="1" smtClean="0">
                <a:solidFill>
                  <a:srgbClr val="376092"/>
                </a:solidFill>
              </a:rPr>
              <a:t>Calorimetry</a:t>
            </a:r>
            <a:r>
              <a:rPr lang="en-US" sz="1900" u="sng" dirty="0" smtClean="0">
                <a:solidFill>
                  <a:srgbClr val="376092"/>
                </a:solidFill>
              </a:rPr>
              <a:t> (hermetic coverage) </a:t>
            </a:r>
            <a:endParaRPr lang="en-US" sz="1900" u="sng" dirty="0">
              <a:solidFill>
                <a:srgbClr val="376092"/>
              </a:solidFill>
            </a:endParaRPr>
          </a:p>
        </p:txBody>
      </p:sp>
      <p:pic>
        <p:nvPicPr>
          <p:cNvPr id="46" name="Picture 45" descr="beast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9" t="9679" r="7001" b="3120"/>
          <a:stretch/>
        </p:blipFill>
        <p:spPr>
          <a:xfrm>
            <a:off x="0" y="1600200"/>
            <a:ext cx="6241381" cy="4360966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7676444" y="6096000"/>
            <a:ext cx="1447800" cy="276999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>
            <a:solidFill>
              <a:schemeClr val="bg2">
                <a:lumMod val="10000"/>
                <a:alpha val="63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m</a:t>
            </a:r>
            <a:r>
              <a:rPr lang="en-US" sz="1200" dirty="0" smtClean="0">
                <a:solidFill>
                  <a:srgbClr val="FFFFFF"/>
                </a:solidFill>
              </a:rPr>
              <a:t>agnet yoke          </a:t>
            </a:r>
            <a:endParaRPr lang="en-US" sz="1200" dirty="0">
              <a:solidFill>
                <a:srgbClr val="FFFFFF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895600" y="1295400"/>
            <a:ext cx="3505200" cy="1676400"/>
          </a:xfrm>
          <a:prstGeom prst="straightConnector1">
            <a:avLst/>
          </a:prstGeom>
          <a:ln w="9525">
            <a:prstDash val="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rot="1518545">
            <a:off x="4358024" y="1841125"/>
            <a:ext cx="12031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p to 9.0m</a:t>
            </a:r>
            <a:endParaRPr lang="en-US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0400" y="6096000"/>
            <a:ext cx="1535847" cy="276999"/>
          </a:xfrm>
          <a:prstGeom prst="rect">
            <a:avLst/>
          </a:prstGeom>
          <a:solidFill>
            <a:srgbClr val="CC3300"/>
          </a:solidFill>
          <a:ln w="9525">
            <a:solidFill>
              <a:schemeClr val="bg2">
                <a:lumMod val="10000"/>
                <a:alpha val="63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1E1C11"/>
                </a:solidFill>
              </a:rPr>
              <a:t>Micromegas</a:t>
            </a:r>
            <a:r>
              <a:rPr lang="en-US" sz="1200" dirty="0" smtClean="0">
                <a:solidFill>
                  <a:srgbClr val="1E1C11"/>
                </a:solidFill>
              </a:rPr>
              <a:t> barrels</a:t>
            </a:r>
            <a:endParaRPr lang="en-US" sz="1200" dirty="0">
              <a:solidFill>
                <a:srgbClr val="1E1C1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52400" y="3962400"/>
            <a:ext cx="1219200" cy="762000"/>
          </a:xfrm>
          <a:prstGeom prst="straightConnector1">
            <a:avLst/>
          </a:prstGeom>
          <a:ln w="127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1600" y="6096000"/>
            <a:ext cx="492443" cy="276999"/>
          </a:xfrm>
          <a:prstGeom prst="rect">
            <a:avLst/>
          </a:prstGeom>
          <a:solidFill>
            <a:srgbClr val="4BD7E1"/>
          </a:solidFill>
          <a:ln w="9525">
            <a:solidFill>
              <a:schemeClr val="bg2">
                <a:lumMod val="10000"/>
                <a:alpha val="63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</a:rPr>
              <a:t>TPC</a:t>
            </a:r>
            <a:endParaRPr lang="en-US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1447800" y="4800600"/>
            <a:ext cx="1447800" cy="914400"/>
          </a:xfrm>
          <a:prstGeom prst="straightConnector1">
            <a:avLst/>
          </a:prstGeom>
          <a:ln w="127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172200" y="1219200"/>
            <a:ext cx="1447800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bg2">
                <a:lumMod val="10000"/>
                <a:alpha val="63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e/m calorimeters          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896302">
            <a:off x="92598" y="4345203"/>
            <a:ext cx="975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hadrons</a:t>
            </a:r>
            <a:endParaRPr lang="en-US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1961217">
            <a:off x="1378593" y="5214090"/>
            <a:ext cx="10661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electrons</a:t>
            </a:r>
            <a:endParaRPr lang="en-US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67600" y="6096000"/>
            <a:ext cx="111443" cy="276999"/>
          </a:xfrm>
          <a:prstGeom prst="rect">
            <a:avLst/>
          </a:prstGeom>
          <a:solidFill>
            <a:srgbClr val="FF0000">
              <a:alpha val="88000"/>
            </a:srgbClr>
          </a:solidFill>
          <a:ln w="9525">
            <a:solidFill>
              <a:schemeClr val="bg2">
                <a:lumMod val="10000"/>
                <a:alpha val="63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1" name="Picture 20" descr="dp-vs-eta-7pt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437" y="3733800"/>
            <a:ext cx="3586163" cy="2125133"/>
          </a:xfrm>
          <a:prstGeom prst="rect">
            <a:avLst/>
          </a:prstGeom>
        </p:spPr>
      </p:pic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6400800" y="3352800"/>
            <a:ext cx="2133600" cy="609600"/>
          </a:xfrm>
          <a:prstGeom prst="rect">
            <a:avLst/>
          </a:prstGeom>
        </p:spPr>
        <p:txBody>
          <a:bodyPr vert="horz" lIns="91283" tIns="45642" rIns="91283" bIns="45642" rtlCol="0">
            <a:normAutofit/>
          </a:bodyPr>
          <a:lstStyle/>
          <a:p>
            <a:pPr marR="0" lvl="0" algn="l" defTabSz="91285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0057A"/>
              </a:buClr>
              <a:buSzPct val="100000"/>
              <a:tabLst/>
              <a:defRPr/>
            </a:pPr>
            <a:r>
              <a:rPr lang="en-US" sz="1600" u="sng" dirty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M</a:t>
            </a:r>
            <a:r>
              <a:rPr lang="en-US" sz="1600" u="sng" noProof="0" dirty="0" err="1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omentum</a:t>
            </a:r>
            <a:r>
              <a:rPr lang="en-US" sz="1600" u="sng" noProof="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1600" u="sng" noProof="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resolution</a:t>
            </a:r>
            <a:endParaRPr kumimoji="0" lang="en-US" sz="1600" b="0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00200" y="6468912"/>
            <a:ext cx="6792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j-lt"/>
              </a:rPr>
              <a:t>An update incorporating IR vacuum system design is in progress</a:t>
            </a:r>
            <a:endParaRPr lang="en-US" dirty="0">
              <a:solidFill>
                <a:srgbClr val="FF66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66142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93038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Simulation </a:t>
            </a:r>
            <a:r>
              <a:rPr lang="en-US" sz="4800" b="0" dirty="0">
                <a:latin typeface="Arial Narrow"/>
                <a:ea typeface="ＭＳ Ｐゴシック" pitchFamily="-84" charset="-128"/>
                <a:cs typeface="Arial Narrow"/>
              </a:rPr>
              <a:t>u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sage options</a:t>
            </a:r>
            <a:endParaRPr lang="en-US" sz="4800" b="0" dirty="0" smtClean="0">
              <a:latin typeface="Arial Narrow"/>
              <a:ea typeface="ＭＳ Ｐゴシック" pitchFamily="-84" charset="-128"/>
              <a:cs typeface="Arial Narrow"/>
            </a:endParaRP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276600"/>
            <a:ext cx="1447800" cy="381000"/>
          </a:xfrm>
        </p:spPr>
        <p:txBody>
          <a:bodyPr/>
          <a:lstStyle/>
          <a:p>
            <a:pPr eaLnBrk="1" hangingPunct="1">
              <a:buFont typeface="Wingdings" pitchFamily="-84" charset="2"/>
              <a:buNone/>
            </a:pPr>
            <a:r>
              <a:rPr lang="en-US" sz="160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-&gt; MC points</a:t>
            </a:r>
            <a:r>
              <a:rPr lang="ru-RU" sz="1600" smtClean="0">
                <a:solidFill>
                  <a:schemeClr val="tx2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endParaRPr lang="en-US" sz="1600" smtClean="0">
              <a:solidFill>
                <a:schemeClr val="tx2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188741" y="2819400"/>
            <a:ext cx="1467193" cy="400110"/>
          </a:xfrm>
          <a:prstGeom prst="rect">
            <a:avLst/>
          </a:prstGeom>
          <a:solidFill>
            <a:schemeClr val="tx1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simulation</a:t>
            </a:r>
          </a:p>
        </p:txBody>
      </p:sp>
      <p:sp>
        <p:nvSpPr>
          <p:cNvPr id="48136" name="Text Box 4"/>
          <p:cNvSpPr txBox="1">
            <a:spLocks noChangeArrowheads="1"/>
          </p:cNvSpPr>
          <p:nvPr/>
        </p:nvSpPr>
        <p:spPr bwMode="auto">
          <a:xfrm>
            <a:off x="2337699" y="2819400"/>
            <a:ext cx="1538076" cy="400110"/>
          </a:xfrm>
          <a:prstGeom prst="rect">
            <a:avLst/>
          </a:prstGeom>
          <a:solidFill>
            <a:schemeClr val="tx1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digitization</a:t>
            </a:r>
          </a:p>
        </p:txBody>
      </p:sp>
      <p:sp>
        <p:nvSpPr>
          <p:cNvPr id="48137" name="Text Box 4"/>
          <p:cNvSpPr txBox="1">
            <a:spLocks noChangeArrowheads="1"/>
          </p:cNvSpPr>
          <p:nvPr/>
        </p:nvSpPr>
        <p:spPr bwMode="auto">
          <a:xfrm>
            <a:off x="7086600" y="2819400"/>
            <a:ext cx="1954381" cy="400110"/>
          </a:xfrm>
          <a:prstGeom prst="rect">
            <a:avLst/>
          </a:prstGeom>
          <a:solidFill>
            <a:schemeClr val="tx1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</a:rPr>
              <a:t>PID; assembly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48138" name="Text Box 4"/>
          <p:cNvSpPr txBox="1">
            <a:spLocks noChangeArrowheads="1"/>
          </p:cNvSpPr>
          <p:nvPr/>
        </p:nvSpPr>
        <p:spPr bwMode="auto">
          <a:xfrm>
            <a:off x="4536741" y="2819400"/>
            <a:ext cx="1980280" cy="400110"/>
          </a:xfrm>
          <a:prstGeom prst="rect">
            <a:avLst/>
          </a:prstGeom>
          <a:solidFill>
            <a:schemeClr val="tx1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reconstruction</a:t>
            </a:r>
          </a:p>
        </p:txBody>
      </p:sp>
      <p:sp>
        <p:nvSpPr>
          <p:cNvPr id="17" name="Right Arrow 16"/>
          <p:cNvSpPr/>
          <p:nvPr/>
        </p:nvSpPr>
        <p:spPr bwMode="auto">
          <a:xfrm>
            <a:off x="1752600" y="2895600"/>
            <a:ext cx="457200" cy="304800"/>
          </a:xfrm>
          <a:prstGeom prst="rightArrow">
            <a:avLst/>
          </a:prstGeom>
          <a:solidFill>
            <a:schemeClr val="accent1">
              <a:lumMod val="60000"/>
              <a:lumOff val="40000"/>
              <a:alpha val="4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ahoma" pitchFamily="-1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3962400" y="2895600"/>
            <a:ext cx="457200" cy="304800"/>
          </a:xfrm>
          <a:prstGeom prst="rightArrow">
            <a:avLst/>
          </a:prstGeom>
          <a:solidFill>
            <a:schemeClr val="accent1">
              <a:lumMod val="60000"/>
              <a:lumOff val="40000"/>
              <a:alpha val="4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ahoma" pitchFamily="-1" charset="0"/>
            </a:endParaRPr>
          </a:p>
        </p:txBody>
      </p:sp>
      <p:sp>
        <p:nvSpPr>
          <p:cNvPr id="28" name="Right Arrow 27"/>
          <p:cNvSpPr/>
          <p:nvPr/>
        </p:nvSpPr>
        <p:spPr bwMode="auto">
          <a:xfrm>
            <a:off x="6629400" y="2895600"/>
            <a:ext cx="381000" cy="304800"/>
          </a:xfrm>
          <a:prstGeom prst="rightArrow">
            <a:avLst/>
          </a:prstGeom>
          <a:solidFill>
            <a:schemeClr val="accent1">
              <a:lumMod val="60000"/>
              <a:lumOff val="40000"/>
              <a:alpha val="4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ahoma" pitchFamily="-1" charset="0"/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2286000" y="32766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" charset="2"/>
              <a:buNone/>
              <a:defRPr/>
            </a:pPr>
            <a:r>
              <a:rPr lang="en-US" sz="1600" kern="0" dirty="0">
                <a:solidFill>
                  <a:srgbClr val="1F497D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-&gt; Hits</a:t>
            </a:r>
            <a:r>
              <a:rPr lang="ru-RU" sz="1600" kern="0" dirty="0">
                <a:solidFill>
                  <a:srgbClr val="1F497D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endParaRPr lang="en-US" sz="1600" kern="0" dirty="0">
              <a:solidFill>
                <a:srgbClr val="1F497D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495800" y="32766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" charset="2"/>
              <a:buNone/>
              <a:defRPr/>
            </a:pPr>
            <a:r>
              <a:rPr lang="en-US" sz="1600" kern="0" dirty="0">
                <a:solidFill>
                  <a:srgbClr val="1F497D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-&gt; </a:t>
            </a:r>
            <a:r>
              <a:rPr lang="en-US" sz="1600" kern="0" dirty="0" smtClean="0">
                <a:solidFill>
                  <a:srgbClr val="1F497D"/>
                </a:solidFill>
                <a:ea typeface="ＭＳ Ｐゴシック" pitchFamily="-1" charset="-128"/>
                <a:cs typeface="ＭＳ Ｐゴシック" pitchFamily="-1" charset="-128"/>
              </a:rPr>
              <a:t>T</a:t>
            </a:r>
            <a:r>
              <a:rPr lang="en-US" sz="1600" kern="0" dirty="0" smtClean="0">
                <a:solidFill>
                  <a:srgbClr val="1F497D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racks, clusters</a:t>
            </a:r>
            <a:r>
              <a:rPr lang="ru-RU" sz="1600" kern="0" dirty="0" smtClean="0">
                <a:solidFill>
                  <a:srgbClr val="1F497D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endParaRPr lang="en-US" sz="1600" kern="0" dirty="0">
              <a:solidFill>
                <a:srgbClr val="1F497D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7162800" y="3276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" charset="2"/>
              <a:buNone/>
              <a:defRPr/>
            </a:pPr>
            <a:r>
              <a:rPr lang="en-US" sz="1600" kern="0" dirty="0" smtClean="0">
                <a:solidFill>
                  <a:srgbClr val="1F497D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-</a:t>
            </a:r>
            <a:r>
              <a:rPr lang="en-US" sz="1600" kern="0" dirty="0">
                <a:solidFill>
                  <a:srgbClr val="1F497D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&gt; </a:t>
            </a:r>
            <a:r>
              <a:rPr lang="en-US" sz="1600" kern="0" dirty="0" smtClean="0">
                <a:solidFill>
                  <a:srgbClr val="1F497D"/>
                </a:solidFill>
                <a:ea typeface="ＭＳ Ｐゴシック" pitchFamily="-1" charset="-128"/>
                <a:cs typeface="ＭＳ Ｐゴシック" pitchFamily="-1" charset="-128"/>
              </a:rPr>
              <a:t>Events</a:t>
            </a:r>
            <a:r>
              <a:rPr lang="ru-RU" sz="1600" kern="0" dirty="0" smtClean="0">
                <a:solidFill>
                  <a:srgbClr val="1F497D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endParaRPr lang="en-US" sz="1600" kern="0" dirty="0">
              <a:solidFill>
                <a:srgbClr val="1F497D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0" y="1219200"/>
            <a:ext cx="8991600" cy="1219200"/>
          </a:xfrm>
          <a:prstGeom prst="rect">
            <a:avLst/>
          </a:prstGeom>
        </p:spPr>
        <p:txBody>
          <a:bodyPr vert="horz" lIns="91283" tIns="45642" rIns="91283" bIns="45642" rtlCol="0">
            <a:normAutofit/>
          </a:bodyPr>
          <a:lstStyle/>
          <a:p>
            <a:pPr marL="270320" lvl="0">
              <a:spcBef>
                <a:spcPct val="20000"/>
              </a:spcBef>
              <a:buClr>
                <a:srgbClr val="80057A"/>
              </a:buClr>
              <a:buSzPct val="100000"/>
              <a:defRPr/>
            </a:pPr>
            <a:r>
              <a:rPr lang="en-US" sz="2400" dirty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1) Download &amp; compile </a:t>
            </a:r>
            <a:r>
              <a:rPr lang="en-US" sz="2400" dirty="0" err="1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EicRoot</a:t>
            </a:r>
            <a:r>
              <a:rPr lang="en-US" sz="2400" dirty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from scratch</a:t>
            </a:r>
          </a:p>
          <a:p>
            <a:pPr marL="270320" lvl="0">
              <a:spcBef>
                <a:spcPct val="20000"/>
              </a:spcBef>
              <a:buClr>
                <a:srgbClr val="80057A"/>
              </a:buClr>
              <a:buSzPct val="100000"/>
              <a:defRPr/>
            </a:pPr>
            <a:r>
              <a:rPr lang="en-US" sz="2400" dirty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2) Download pre-packaged </a:t>
            </a:r>
            <a:r>
              <a:rPr lang="en-US" sz="2400" dirty="0" err="1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EicRoot</a:t>
            </a:r>
            <a:r>
              <a:rPr lang="en-US" sz="2400" dirty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Docker</a:t>
            </a:r>
            <a:r>
              <a:rPr lang="en-US" sz="2400" dirty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container</a:t>
            </a:r>
            <a:endParaRPr lang="en-US" sz="2400" dirty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0" y="4191000"/>
            <a:ext cx="9296400" cy="838200"/>
          </a:xfrm>
          <a:prstGeom prst="rect">
            <a:avLst/>
          </a:prstGeom>
        </p:spPr>
        <p:txBody>
          <a:bodyPr vert="horz" lIns="91283" tIns="45642" rIns="91283" bIns="45642" rtlCol="0">
            <a:normAutofit/>
          </a:bodyPr>
          <a:lstStyle/>
          <a:p>
            <a:pPr marL="270320" lvl="0">
              <a:spcBef>
                <a:spcPct val="20000"/>
              </a:spcBef>
              <a:buClr>
                <a:srgbClr val="80057A"/>
              </a:buClr>
              <a:buSzPct val="100000"/>
              <a:defRPr/>
            </a:pPr>
            <a:r>
              <a:rPr lang="en-US" sz="2400" dirty="0" smtClean="0">
                <a:solidFill>
                  <a:srgbClr val="008000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3</a:t>
            </a:r>
            <a:r>
              <a:rPr lang="en-US" sz="2400" dirty="0">
                <a:solidFill>
                  <a:srgbClr val="008000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) Wait until “EIC Sandbox” framework grand-unification environment is set up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52400" y="3352800"/>
            <a:ext cx="0" cy="12192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9067800" y="3352800"/>
            <a:ext cx="0" cy="12192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191000" y="3352800"/>
            <a:ext cx="0" cy="7620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0" y="5181600"/>
            <a:ext cx="8991600" cy="609600"/>
          </a:xfrm>
          <a:prstGeom prst="rect">
            <a:avLst/>
          </a:prstGeom>
        </p:spPr>
        <p:txBody>
          <a:bodyPr vert="horz" lIns="91283" tIns="45642" rIns="91283" bIns="45642" rtlCol="0">
            <a:normAutofit/>
          </a:bodyPr>
          <a:lstStyle/>
          <a:p>
            <a:pPr marL="270320" lvl="0">
              <a:spcBef>
                <a:spcPct val="20000"/>
              </a:spcBef>
              <a:buClr>
                <a:srgbClr val="80057A"/>
              </a:buClr>
              <a:buSzPct val="100000"/>
              <a:defRPr/>
            </a:pPr>
            <a:r>
              <a:rPr lang="en-US" sz="2400" dirty="0" smtClean="0">
                <a:solidFill>
                  <a:srgbClr val="FF6600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4) Use EIC smearing generator package (</a:t>
            </a:r>
            <a:r>
              <a:rPr lang="en-US" sz="2400" i="1" dirty="0" err="1" smtClean="0">
                <a:solidFill>
                  <a:srgbClr val="FF6600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eic</a:t>
            </a:r>
            <a:r>
              <a:rPr lang="en-US" sz="2400" i="1" dirty="0" smtClean="0">
                <a:solidFill>
                  <a:srgbClr val="FF6600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-smear</a:t>
            </a:r>
            <a:r>
              <a:rPr lang="en-US" sz="2400" dirty="0" smtClean="0">
                <a:solidFill>
                  <a:srgbClr val="FF6600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) instead?</a:t>
            </a:r>
            <a:endParaRPr lang="en-US" sz="2400" dirty="0">
              <a:solidFill>
                <a:srgbClr val="FF6600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600" y="4648200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432FF"/>
              </a:buClr>
            </a:pPr>
            <a:r>
              <a:rPr lang="en-US" b="1" dirty="0" smtClean="0">
                <a:solidFill>
                  <a:srgbClr val="008000"/>
                </a:solidFill>
                <a:sym typeface="Wingdings" pitchFamily="2" charset="2"/>
              </a:rPr>
              <a:t>-&gt; first version as early as June this year? </a:t>
            </a:r>
            <a:endParaRPr lang="en-US" b="1" dirty="0">
              <a:solidFill>
                <a:srgbClr val="008000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103205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196453" y="875109"/>
            <a:ext cx="4170164" cy="1607344"/>
          </a:xfrm>
          <a:prstGeom prst="roundRect">
            <a:avLst>
              <a:gd name="adj" fmla="val 8333"/>
            </a:avLst>
          </a:prstGeom>
          <a:solidFill>
            <a:srgbClr val="0000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 defTabSz="641925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Gill Sans" pitchFamily="-65" charset="0"/>
                <a:ea typeface="Gill Sans" pitchFamily="-65" charset="0"/>
                <a:cs typeface="Gill Sans" pitchFamily="-65" charset="0"/>
                <a:sym typeface="Gill Sans" pitchFamily="-65" charset="0"/>
              </a:rPr>
              <a:t>“</a:t>
            </a:r>
            <a:r>
              <a:rPr lang="en-US" sz="2800" b="1" dirty="0" err="1">
                <a:solidFill>
                  <a:srgbClr val="FFFFFF"/>
                </a:solidFill>
                <a:latin typeface="Gill Sans" pitchFamily="-65" charset="0"/>
                <a:ea typeface="Gill Sans" pitchFamily="-65" charset="0"/>
                <a:cs typeface="Gill Sans" pitchFamily="-65" charset="0"/>
                <a:sym typeface="Gill Sans" pitchFamily="-65" charset="0"/>
              </a:rPr>
              <a:t>Smearer</a:t>
            </a:r>
            <a:r>
              <a:rPr lang="en-US" sz="2800" dirty="0">
                <a:solidFill>
                  <a:srgbClr val="FFFFFF"/>
                </a:solidFill>
                <a:latin typeface="Gill Sans" pitchFamily="-65" charset="0"/>
                <a:ea typeface="Gill Sans" pitchFamily="-65" charset="0"/>
                <a:cs typeface="Gill Sans" pitchFamily="-65" charset="0"/>
                <a:sym typeface="Gill Sans" pitchFamily="-65" charset="0"/>
              </a:rPr>
              <a:t>” defines some element of performance</a:t>
            </a:r>
          </a:p>
          <a:p>
            <a:pPr algn="ctr" defTabSz="641925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Gill Sans" pitchFamily="-65" charset="0"/>
                <a:ea typeface="Gill Sans" pitchFamily="-65" charset="0"/>
                <a:cs typeface="Gill Sans" pitchFamily="-65" charset="0"/>
                <a:sym typeface="Gill Sans" pitchFamily="-65" charset="0"/>
              </a:rPr>
              <a:t>+ acceptance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294929" y="2743678"/>
            <a:ext cx="2800574" cy="3337471"/>
            <a:chOff x="0" y="0"/>
            <a:chExt cx="2509" cy="2989"/>
          </a:xfrm>
        </p:grpSpPr>
        <p:sp>
          <p:nvSpPr>
            <p:cNvPr id="4099" name="Line 3"/>
            <p:cNvSpPr>
              <a:spLocks noChangeShapeType="1"/>
            </p:cNvSpPr>
            <p:nvPr/>
          </p:nvSpPr>
          <p:spPr bwMode="auto">
            <a:xfrm rot="10800000">
              <a:off x="1378" y="565"/>
              <a:ext cx="1131" cy="0"/>
            </a:xfrm>
            <a:prstGeom prst="line">
              <a:avLst/>
            </a:prstGeom>
            <a:noFill/>
            <a:ln w="127000" cap="flat">
              <a:solidFill>
                <a:schemeClr val="tx1"/>
              </a:solidFill>
              <a:prstDash val="solid"/>
              <a:miter lim="800000"/>
              <a:headEnd type="triangl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defTabSz="641925" fontAlgn="base">
                <a:spcBef>
                  <a:spcPct val="0"/>
                </a:spcBef>
                <a:spcAft>
                  <a:spcPct val="0"/>
                </a:spcAft>
              </a:pPr>
              <a:endParaRPr lang="en-US" sz="3000" dirty="0" smtClean="0">
                <a:solidFill>
                  <a:srgbClr val="000000"/>
                </a:solidFill>
                <a:sym typeface="Helvetica" pitchFamily="-65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237"/>
              <a:ext cx="1760" cy="2752"/>
              <a:chOff x="0" y="0"/>
              <a:chExt cx="1760" cy="2752"/>
            </a:xfrm>
          </p:grpSpPr>
          <p:sp>
            <p:nvSpPr>
              <p:cNvPr id="4100" name="AutoShape 4"/>
              <p:cNvSpPr>
                <a:spLocks/>
              </p:cNvSpPr>
              <p:nvPr/>
            </p:nvSpPr>
            <p:spPr bwMode="auto">
              <a:xfrm>
                <a:off x="0" y="2016"/>
                <a:ext cx="1760" cy="736"/>
              </a:xfrm>
              <a:prstGeom prst="roundRect">
                <a:avLst>
                  <a:gd name="adj" fmla="val 16301"/>
                </a:avLst>
              </a:prstGeom>
              <a:solidFill>
                <a:srgbClr val="0000FF">
                  <a:alpha val="20000"/>
                </a:srgbClr>
              </a:solidFill>
              <a:ln w="25400" cap="flat">
                <a:solidFill>
                  <a:schemeClr val="tx1">
                    <a:alpha val="2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 defTabSz="641925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 dirty="0" err="1">
                    <a:solidFill>
                      <a:srgbClr val="FFFFFF"/>
                    </a:solidFill>
                    <a:latin typeface="Gill Sans" pitchFamily="-65" charset="0"/>
                    <a:ea typeface="Gill Sans" pitchFamily="-65" charset="0"/>
                    <a:cs typeface="Gill Sans" pitchFamily="-65" charset="0"/>
                    <a:sym typeface="Gill Sans" pitchFamily="-65" charset="0"/>
                  </a:rPr>
                  <a:t>Smearer</a:t>
                </a:r>
                <a:endParaRPr lang="en-US" sz="2800" b="1" dirty="0">
                  <a:solidFill>
                    <a:srgbClr val="FFFFFF"/>
                  </a:solidFill>
                  <a:latin typeface="Gill Sans" pitchFamily="-65" charset="0"/>
                  <a:ea typeface="Gill Sans" pitchFamily="-65" charset="0"/>
                  <a:cs typeface="Gill Sans" pitchFamily="-65" charset="0"/>
                  <a:sym typeface="Gill Sans" pitchFamily="-65" charset="0"/>
                </a:endParaRPr>
              </a:p>
            </p:txBody>
          </p:sp>
          <p:sp>
            <p:nvSpPr>
              <p:cNvPr id="4101" name="AutoShape 5"/>
              <p:cNvSpPr>
                <a:spLocks/>
              </p:cNvSpPr>
              <p:nvPr/>
            </p:nvSpPr>
            <p:spPr bwMode="auto">
              <a:xfrm>
                <a:off x="0" y="1512"/>
                <a:ext cx="1760" cy="736"/>
              </a:xfrm>
              <a:prstGeom prst="roundRect">
                <a:avLst>
                  <a:gd name="adj" fmla="val 16301"/>
                </a:avLst>
              </a:prstGeom>
              <a:solidFill>
                <a:srgbClr val="0000FF">
                  <a:alpha val="39999"/>
                </a:srgbClr>
              </a:solidFill>
              <a:ln w="25400" cap="flat">
                <a:solidFill>
                  <a:schemeClr val="tx1">
                    <a:alpha val="39999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 defTabSz="641925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 dirty="0" err="1">
                    <a:solidFill>
                      <a:srgbClr val="FFFFFF"/>
                    </a:solidFill>
                    <a:latin typeface="Gill Sans" pitchFamily="-65" charset="0"/>
                    <a:ea typeface="Gill Sans" pitchFamily="-65" charset="0"/>
                    <a:cs typeface="Gill Sans" pitchFamily="-65" charset="0"/>
                    <a:sym typeface="Gill Sans" pitchFamily="-65" charset="0"/>
                  </a:rPr>
                  <a:t>Smearer</a:t>
                </a:r>
                <a:endParaRPr lang="en-US" sz="2800" b="1" dirty="0">
                  <a:solidFill>
                    <a:srgbClr val="FFFFFF"/>
                  </a:solidFill>
                  <a:latin typeface="Gill Sans" pitchFamily="-65" charset="0"/>
                  <a:ea typeface="Gill Sans" pitchFamily="-65" charset="0"/>
                  <a:cs typeface="Gill Sans" pitchFamily="-65" charset="0"/>
                  <a:sym typeface="Gill Sans" pitchFamily="-65" charset="0"/>
                </a:endParaRPr>
              </a:p>
            </p:txBody>
          </p:sp>
          <p:sp>
            <p:nvSpPr>
              <p:cNvPr id="4102" name="AutoShape 6"/>
              <p:cNvSpPr>
                <a:spLocks/>
              </p:cNvSpPr>
              <p:nvPr/>
            </p:nvSpPr>
            <p:spPr bwMode="auto">
              <a:xfrm>
                <a:off x="0" y="1008"/>
                <a:ext cx="1760" cy="736"/>
              </a:xfrm>
              <a:prstGeom prst="roundRect">
                <a:avLst>
                  <a:gd name="adj" fmla="val 16301"/>
                </a:avLst>
              </a:prstGeom>
              <a:solidFill>
                <a:srgbClr val="0000FF">
                  <a:alpha val="59999"/>
                </a:srgbClr>
              </a:solidFill>
              <a:ln w="25400" cap="flat">
                <a:solidFill>
                  <a:schemeClr val="tx1">
                    <a:alpha val="59999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 defTabSz="641925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 dirty="0" err="1">
                    <a:solidFill>
                      <a:srgbClr val="FFFFFF"/>
                    </a:solidFill>
                    <a:latin typeface="Gill Sans" pitchFamily="-65" charset="0"/>
                    <a:ea typeface="Gill Sans" pitchFamily="-65" charset="0"/>
                    <a:cs typeface="Gill Sans" pitchFamily="-65" charset="0"/>
                    <a:sym typeface="Gill Sans" pitchFamily="-65" charset="0"/>
                  </a:rPr>
                  <a:t>Smearer</a:t>
                </a:r>
                <a:endParaRPr lang="en-US" sz="2800" b="1" dirty="0">
                  <a:solidFill>
                    <a:srgbClr val="FFFFFF"/>
                  </a:solidFill>
                  <a:latin typeface="Gill Sans" pitchFamily="-65" charset="0"/>
                  <a:ea typeface="Gill Sans" pitchFamily="-65" charset="0"/>
                  <a:cs typeface="Gill Sans" pitchFamily="-65" charset="0"/>
                  <a:sym typeface="Gill Sans" pitchFamily="-65" charset="0"/>
                </a:endParaRPr>
              </a:p>
            </p:txBody>
          </p:sp>
          <p:sp>
            <p:nvSpPr>
              <p:cNvPr id="4103" name="AutoShape 7"/>
              <p:cNvSpPr>
                <a:spLocks/>
              </p:cNvSpPr>
              <p:nvPr/>
            </p:nvSpPr>
            <p:spPr bwMode="auto">
              <a:xfrm>
                <a:off x="0" y="504"/>
                <a:ext cx="1760" cy="736"/>
              </a:xfrm>
              <a:prstGeom prst="roundRect">
                <a:avLst>
                  <a:gd name="adj" fmla="val 16301"/>
                </a:avLst>
              </a:prstGeom>
              <a:solidFill>
                <a:srgbClr val="0000FF">
                  <a:alpha val="79999"/>
                </a:srgbClr>
              </a:solidFill>
              <a:ln w="25400" cap="flat">
                <a:solidFill>
                  <a:schemeClr val="tx1">
                    <a:alpha val="79999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 defTabSz="641925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 dirty="0" err="1">
                    <a:solidFill>
                      <a:srgbClr val="FFFFFF"/>
                    </a:solidFill>
                    <a:latin typeface="Gill Sans" pitchFamily="-65" charset="0"/>
                    <a:ea typeface="Gill Sans" pitchFamily="-65" charset="0"/>
                    <a:cs typeface="Gill Sans" pitchFamily="-65" charset="0"/>
                    <a:sym typeface="Gill Sans" pitchFamily="-65" charset="0"/>
                  </a:rPr>
                  <a:t>Smearer</a:t>
                </a:r>
                <a:endParaRPr lang="en-US" sz="2800" b="1" dirty="0">
                  <a:solidFill>
                    <a:srgbClr val="FFFFFF"/>
                  </a:solidFill>
                  <a:latin typeface="Gill Sans" pitchFamily="-65" charset="0"/>
                  <a:ea typeface="Gill Sans" pitchFamily="-65" charset="0"/>
                  <a:cs typeface="Gill Sans" pitchFamily="-65" charset="0"/>
                  <a:sym typeface="Gill Sans" pitchFamily="-65" charset="0"/>
                </a:endParaRPr>
              </a:p>
            </p:txBody>
          </p:sp>
          <p:sp>
            <p:nvSpPr>
              <p:cNvPr id="4104" name="AutoShape 8"/>
              <p:cNvSpPr>
                <a:spLocks/>
              </p:cNvSpPr>
              <p:nvPr/>
            </p:nvSpPr>
            <p:spPr bwMode="auto">
              <a:xfrm>
                <a:off x="0" y="0"/>
                <a:ext cx="1760" cy="736"/>
              </a:xfrm>
              <a:prstGeom prst="roundRect">
                <a:avLst>
                  <a:gd name="adj" fmla="val 16301"/>
                </a:avLst>
              </a:prstGeom>
              <a:solidFill>
                <a:srgbClr val="0000FF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 defTabSz="641925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 dirty="0" err="1">
                    <a:solidFill>
                      <a:srgbClr val="FFFFFF"/>
                    </a:solidFill>
                    <a:latin typeface="Gill Sans" pitchFamily="-65" charset="0"/>
                    <a:ea typeface="Gill Sans" pitchFamily="-65" charset="0"/>
                    <a:cs typeface="Gill Sans" pitchFamily="-65" charset="0"/>
                    <a:sym typeface="Gill Sans" pitchFamily="-65" charset="0"/>
                  </a:rPr>
                  <a:t>Smearer</a:t>
                </a:r>
                <a:endParaRPr lang="en-US" sz="2800" b="1" dirty="0">
                  <a:solidFill>
                    <a:srgbClr val="FFFFFF"/>
                  </a:solidFill>
                  <a:latin typeface="Gill Sans" pitchFamily="-65" charset="0"/>
                  <a:ea typeface="Gill Sans" pitchFamily="-65" charset="0"/>
                  <a:cs typeface="Gill Sans" pitchFamily="-65" charset="0"/>
                  <a:sym typeface="Gill Sans" pitchFamily="-65" charset="0"/>
                </a:endParaRPr>
              </a:p>
            </p:txBody>
          </p:sp>
        </p:grpSp>
      </p:grpSp>
      <p:sp>
        <p:nvSpPr>
          <p:cNvPr id="4107" name="AutoShape 11"/>
          <p:cNvSpPr>
            <a:spLocks/>
          </p:cNvSpPr>
          <p:nvPr/>
        </p:nvSpPr>
        <p:spPr bwMode="auto">
          <a:xfrm>
            <a:off x="5098852" y="2991445"/>
            <a:ext cx="2223492" cy="821531"/>
          </a:xfrm>
          <a:prstGeom prst="roundRect">
            <a:avLst>
              <a:gd name="adj" fmla="val 16301"/>
            </a:avLst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 defTabSz="641925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FFFF"/>
                </a:solidFill>
                <a:latin typeface="Gill Sans" pitchFamily="-65" charset="0"/>
                <a:ea typeface="Gill Sans" pitchFamily="-65" charset="0"/>
                <a:cs typeface="Gill Sans" pitchFamily="-65" charset="0"/>
                <a:sym typeface="Gill Sans" pitchFamily="-65" charset="0"/>
              </a:rPr>
              <a:t>“Detector”</a:t>
            </a:r>
          </a:p>
        </p:txBody>
      </p:sp>
      <p:sp>
        <p:nvSpPr>
          <p:cNvPr id="4108" name="AutoShape 12"/>
          <p:cNvSpPr>
            <a:spLocks/>
          </p:cNvSpPr>
          <p:nvPr/>
        </p:nvSpPr>
        <p:spPr bwMode="auto">
          <a:xfrm>
            <a:off x="196454" y="3232547"/>
            <a:ext cx="1803797" cy="2848570"/>
          </a:xfrm>
          <a:custGeom>
            <a:avLst/>
            <a:gdLst>
              <a:gd name="T0" fmla="*/ 10800 w 21600"/>
              <a:gd name="T1" fmla="+- 0 10800 3672"/>
              <a:gd name="T2" fmla="*/ 10800 h 17928"/>
            </a:gdLst>
            <a:ahLst/>
            <a:cxnLst>
              <a:cxn ang="0">
                <a:pos x="T0" y="T2"/>
              </a:cxn>
            </a:cxnLst>
            <a:rect l="0" t="0" r="r" b="b"/>
            <a:pathLst>
              <a:path w="21600" h="17928">
                <a:moveTo>
                  <a:pt x="11442" y="-3672"/>
                </a:moveTo>
                <a:lnTo>
                  <a:pt x="10372" y="0"/>
                </a:lnTo>
                <a:lnTo>
                  <a:pt x="2139" y="0"/>
                </a:lnTo>
                <a:cubicBezTo>
                  <a:pt x="957" y="0"/>
                  <a:pt x="0" y="504"/>
                  <a:pt x="0" y="1124"/>
                </a:cubicBezTo>
                <a:lnTo>
                  <a:pt x="0" y="16804"/>
                </a:lnTo>
                <a:cubicBezTo>
                  <a:pt x="0" y="17425"/>
                  <a:pt x="957" y="17928"/>
                  <a:pt x="2139" y="17928"/>
                </a:cubicBezTo>
                <a:lnTo>
                  <a:pt x="19461" y="17928"/>
                </a:lnTo>
                <a:cubicBezTo>
                  <a:pt x="20643" y="17928"/>
                  <a:pt x="21600" y="17425"/>
                  <a:pt x="21600" y="16804"/>
                </a:cubicBezTo>
                <a:lnTo>
                  <a:pt x="21600" y="1124"/>
                </a:lnTo>
                <a:cubicBezTo>
                  <a:pt x="21600" y="504"/>
                  <a:pt x="20643" y="0"/>
                  <a:pt x="19461" y="0"/>
                </a:cubicBezTo>
                <a:lnTo>
                  <a:pt x="12511" y="0"/>
                </a:lnTo>
                <a:lnTo>
                  <a:pt x="11442" y="-3672"/>
                </a:lnTo>
                <a:close/>
                <a:moveTo>
                  <a:pt x="11442" y="-3672"/>
                </a:moveTo>
              </a:path>
            </a:pathLst>
          </a:custGeom>
          <a:noFill/>
          <a:ln w="25400" cap="flat">
            <a:solidFill>
              <a:srgbClr val="4C4C4C"/>
            </a:solidFill>
            <a:prstDash val="sysDot"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 defTabSz="641925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srgbClr val="333333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NOT</a:t>
            </a:r>
            <a:r>
              <a:rPr lang="en-US" sz="2200" dirty="0">
                <a:solidFill>
                  <a:srgbClr val="333333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 a “physical detector”:</a:t>
            </a:r>
          </a:p>
          <a:p>
            <a:pPr algn="ctr" defTabSz="641925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333333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represents the </a:t>
            </a:r>
            <a:r>
              <a:rPr lang="en-US" sz="2200" b="1" dirty="0">
                <a:solidFill>
                  <a:srgbClr val="333333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overall performance</a:t>
            </a:r>
            <a:r>
              <a:rPr lang="en-US" sz="2200" dirty="0">
                <a:solidFill>
                  <a:srgbClr val="333333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 in measuring a quantity.</a:t>
            </a:r>
          </a:p>
        </p:txBody>
      </p:sp>
      <p:sp>
        <p:nvSpPr>
          <p:cNvPr id="4109" name="Rectangle 13"/>
          <p:cNvSpPr>
            <a:spLocks/>
          </p:cNvSpPr>
          <p:nvPr/>
        </p:nvSpPr>
        <p:spPr bwMode="auto">
          <a:xfrm>
            <a:off x="4038600" y="762000"/>
            <a:ext cx="4920258" cy="182165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marL="936096" lvl="1" indent="-401178" defTabSz="641925" fontAlgn="base">
              <a:spcBef>
                <a:spcPts val="1687"/>
              </a:spcBef>
              <a:spcAft>
                <a:spcPct val="0"/>
              </a:spcAft>
              <a:buSzPct val="150000"/>
              <a:buFont typeface="Helvetica" pitchFamily="-65" charset="0"/>
              <a:buChar char="‣"/>
            </a:pPr>
            <a:r>
              <a:rPr lang="en-US" sz="2500" dirty="0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Built-in standard </a:t>
            </a:r>
            <a:r>
              <a:rPr lang="en-US" sz="2500" dirty="0" err="1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smearers</a:t>
            </a:r>
            <a:r>
              <a:rPr lang="en-US" sz="2500" dirty="0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 provided with </a:t>
            </a:r>
            <a:r>
              <a:rPr lang="en-US" sz="2500" dirty="0" err="1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eic</a:t>
            </a:r>
            <a:r>
              <a:rPr lang="en-US" sz="2500" dirty="0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-smear</a:t>
            </a:r>
          </a:p>
          <a:p>
            <a:pPr marL="936096" lvl="1" indent="-401178" defTabSz="641925" fontAlgn="base">
              <a:spcBef>
                <a:spcPts val="1687"/>
              </a:spcBef>
              <a:spcAft>
                <a:spcPct val="0"/>
              </a:spcAft>
              <a:buSzPct val="150000"/>
              <a:buFont typeface="Helvetica" pitchFamily="-65" charset="0"/>
              <a:buChar char="‣"/>
            </a:pPr>
            <a:r>
              <a:rPr lang="en-US" sz="2500" dirty="0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Users can define own </a:t>
            </a:r>
            <a:r>
              <a:rPr lang="en-US" sz="2500" dirty="0" err="1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smearers</a:t>
            </a:r>
            <a:r>
              <a:rPr lang="en-US" sz="2500" dirty="0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 using inheritance</a:t>
            </a:r>
          </a:p>
        </p:txBody>
      </p:sp>
      <p:sp>
        <p:nvSpPr>
          <p:cNvPr id="4110" name="Rectangle 14"/>
          <p:cNvSpPr>
            <a:spLocks/>
          </p:cNvSpPr>
          <p:nvPr/>
        </p:nvSpPr>
        <p:spPr bwMode="auto">
          <a:xfrm>
            <a:off x="4036220" y="3969246"/>
            <a:ext cx="4732734" cy="241994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marL="936096" lvl="1" indent="-401178" defTabSz="641925" fontAlgn="base">
              <a:spcBef>
                <a:spcPts val="1687"/>
              </a:spcBef>
              <a:spcAft>
                <a:spcPct val="0"/>
              </a:spcAft>
              <a:buSzPct val="150000"/>
              <a:buFont typeface="Helvetica" pitchFamily="-65" charset="0"/>
              <a:buChar char="‣"/>
            </a:pPr>
            <a:r>
              <a:rPr lang="en-US" sz="2500" dirty="0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Apply all </a:t>
            </a:r>
            <a:r>
              <a:rPr lang="en-US" sz="2500" dirty="0" err="1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smearers</a:t>
            </a:r>
            <a:r>
              <a:rPr lang="en-US" sz="2500" dirty="0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 to an MC event</a:t>
            </a:r>
          </a:p>
          <a:p>
            <a:pPr marL="936096" lvl="1" indent="-401178" defTabSz="641925" fontAlgn="base">
              <a:spcBef>
                <a:spcPts val="1687"/>
              </a:spcBef>
              <a:spcAft>
                <a:spcPct val="0"/>
              </a:spcAft>
              <a:buSzPct val="150000"/>
              <a:buFont typeface="Helvetica" pitchFamily="-65" charset="0"/>
              <a:buChar char="‣"/>
            </a:pPr>
            <a:r>
              <a:rPr lang="en-US" sz="2500" dirty="0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Yield smeared event</a:t>
            </a:r>
          </a:p>
          <a:p>
            <a:pPr marL="936096" lvl="1" indent="-401178" defTabSz="641925" fontAlgn="base">
              <a:spcBef>
                <a:spcPts val="1687"/>
              </a:spcBef>
              <a:spcAft>
                <a:spcPct val="0"/>
              </a:spcAft>
              <a:buSzPct val="150000"/>
              <a:buFont typeface="Helvetica" pitchFamily="-65" charset="0"/>
              <a:buChar char="‣"/>
            </a:pPr>
            <a:r>
              <a:rPr lang="en-US" sz="2500" dirty="0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Optionally recalculate derived values </a:t>
            </a:r>
            <a:r>
              <a:rPr lang="en-US" sz="2500" dirty="0" err="1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e.g</a:t>
            </a:r>
            <a:r>
              <a:rPr lang="en-US" sz="2500" dirty="0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x</a:t>
            </a:r>
            <a:r>
              <a:rPr lang="en-US" sz="2500" dirty="0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, Q</a:t>
            </a:r>
            <a:r>
              <a:rPr lang="en-US" sz="2500" baseline="32000" dirty="0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2</a:t>
            </a: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94488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EIC smearing 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generator</a:t>
            </a:r>
            <a:endParaRPr lang="en-US" sz="4800" b="0" dirty="0" smtClean="0">
              <a:latin typeface="Arial Narrow"/>
              <a:ea typeface="ＭＳ Ｐゴシック" pitchFamily="-84" charset="-128"/>
              <a:cs typeface="Arial Narrow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76800" y="4953000"/>
            <a:ext cx="3200400" cy="533400"/>
          </a:xfrm>
          <a:prstGeom prst="roundRect">
            <a:avLst/>
          </a:prstGeom>
          <a:solidFill>
            <a:srgbClr val="CCFFCC">
              <a:alpha val="35000"/>
            </a:srgbClr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21C7993-6502-C14F-A520-B46A7A30CB69}"/>
              </a:ext>
            </a:extLst>
          </p:cNvPr>
          <p:cNvSpPr txBox="1"/>
          <p:nvPr/>
        </p:nvSpPr>
        <p:spPr>
          <a:xfrm>
            <a:off x="358422" y="632460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6344" indent="-285750" algn="l">
              <a:buClr>
                <a:srgbClr val="0432FF"/>
              </a:buClr>
              <a:buFont typeface="Wingdings" pitchFamily="2" charset="2"/>
              <a:buChar char="à"/>
            </a:pPr>
            <a:r>
              <a:rPr lang="en-US" sz="2000" dirty="0" smtClean="0">
                <a:latin typeface="+mj-lt"/>
                <a:sym typeface="Wingdings" pitchFamily="2" charset="2"/>
              </a:rPr>
              <a:t>Think of it as a parametric filter, which acts on imported MC events </a:t>
            </a:r>
            <a:endParaRPr lang="en-US" sz="2000" dirty="0" smtClean="0">
              <a:latin typeface="+mj-lt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7433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52400" y="838200"/>
            <a:ext cx="8991600" cy="5867400"/>
          </a:xfrm>
          <a:prstGeom prst="rect">
            <a:avLst/>
          </a:prstGeom>
        </p:spPr>
        <p:txBody>
          <a:bodyPr vert="horz" lIns="91283" tIns="45642" rIns="91283" bIns="45642" rtlCol="0">
            <a:normAutofit/>
          </a:bodyPr>
          <a:lstStyle/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Easy to install &amp; use</a:t>
            </a: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No external dependencies other than ROOT</a:t>
            </a: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ASCII generator file import is readily available</a:t>
            </a: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endParaRPr lang="en-US" sz="2600" dirty="0" smtClean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2600" u="sng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The main idea</a:t>
            </a: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: once detector acceptance regions and resolutions of kinematic variables are determined via complete GEANT simulation &amp; subsequent reconstruction (</a:t>
            </a:r>
            <a:r>
              <a:rPr lang="en-US" sz="2600" i="1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by somebody else</a:t>
            </a: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), </a:t>
            </a:r>
            <a:r>
              <a:rPr lang="en-US" sz="26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for rough basic estimates it may suffice to use a collection of “parameterized detectors” rather than running the full simulations</a:t>
            </a:r>
            <a:endParaRPr lang="en-US" sz="2600" dirty="0" smtClean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94488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EIC smearing 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generator</a:t>
            </a:r>
            <a:endParaRPr lang="en-US" sz="4800" b="0" dirty="0" smtClean="0">
              <a:latin typeface="Arial Narrow"/>
              <a:ea typeface="ＭＳ Ｐゴシック" pitchFamily="-84" charset="-128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6459011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81000" y="1143000"/>
            <a:ext cx="8179594" cy="2018109"/>
            <a:chOff x="0" y="0"/>
            <a:chExt cx="7328" cy="1808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0" y="0"/>
              <a:ext cx="7328" cy="1808"/>
              <a:chOff x="0" y="0"/>
              <a:chExt cx="7328" cy="1808"/>
            </a:xfrm>
          </p:grpSpPr>
          <p:sp>
            <p:nvSpPr>
              <p:cNvPr id="3076" name="Rectangle 4"/>
              <p:cNvSpPr>
                <a:spLocks/>
              </p:cNvSpPr>
              <p:nvPr/>
            </p:nvSpPr>
            <p:spPr bwMode="auto">
              <a:xfrm>
                <a:off x="5304" y="32"/>
                <a:ext cx="2024" cy="1776"/>
              </a:xfrm>
              <a:prstGeom prst="rect">
                <a:avLst/>
              </a:prstGeom>
              <a:solidFill>
                <a:srgbClr val="000080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 dirty="0" err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pitchFamily="-65" charset="0"/>
                    <a:ea typeface="Gill Sans" pitchFamily="-65" charset="0"/>
                    <a:cs typeface="Gill Sans" pitchFamily="-65" charset="0"/>
                    <a:sym typeface="Gill Sans" pitchFamily="-65" charset="0"/>
                  </a:rPr>
                  <a:t>Smearer</a:t>
                </a: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pitchFamily="-65" charset="0"/>
                    <a:ea typeface="Gill Sans" pitchFamily="-65" charset="0"/>
                    <a:cs typeface="Gill Sans" pitchFamily="-65" charset="0"/>
                    <a:sym typeface="Gill Sans" pitchFamily="-65" charset="0"/>
                  </a:rPr>
                  <a:t>: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pitchFamily="-65" charset="0"/>
                    <a:ea typeface="Gill Sans" pitchFamily="-65" charset="0"/>
                    <a:cs typeface="Gill Sans" pitchFamily="-65" charset="0"/>
                    <a:sym typeface="Gill Sans" pitchFamily="-65" charset="0"/>
                  </a:rPr>
                  <a:t>Perform fast detector smearing</a:t>
                </a:r>
              </a:p>
            </p:txBody>
          </p:sp>
          <p:sp>
            <p:nvSpPr>
              <p:cNvPr id="3077" name="Rectangle 5"/>
              <p:cNvSpPr>
                <a:spLocks/>
              </p:cNvSpPr>
              <p:nvPr/>
            </p:nvSpPr>
            <p:spPr bwMode="auto">
              <a:xfrm>
                <a:off x="0" y="0"/>
                <a:ext cx="1752" cy="1776"/>
              </a:xfrm>
              <a:prstGeom prst="rect">
                <a:avLst/>
              </a:prstGeom>
              <a:solidFill>
                <a:srgbClr val="2B4714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pitchFamily="-65" charset="0"/>
                    <a:ea typeface="Gill Sans" pitchFamily="-65" charset="0"/>
                    <a:cs typeface="Gill Sans" pitchFamily="-65" charset="0"/>
                    <a:sym typeface="Gill Sans" pitchFamily="-65" charset="0"/>
                  </a:rPr>
                  <a:t>MC generator 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pitchFamily="-65" charset="0"/>
                    <a:ea typeface="Gill Sans" pitchFamily="-65" charset="0"/>
                    <a:cs typeface="Gill Sans" pitchFamily="-65" charset="0"/>
                    <a:sym typeface="Gill Sans" pitchFamily="-65" charset="0"/>
                  </a:rPr>
                  <a:t>ASCII output</a:t>
                </a:r>
              </a:p>
            </p:txBody>
          </p:sp>
          <p:sp>
            <p:nvSpPr>
              <p:cNvPr id="3078" name="Rectangle 6"/>
              <p:cNvSpPr>
                <a:spLocks/>
              </p:cNvSpPr>
              <p:nvPr/>
            </p:nvSpPr>
            <p:spPr bwMode="auto">
              <a:xfrm>
                <a:off x="2488" y="32"/>
                <a:ext cx="2080" cy="1776"/>
              </a:xfrm>
              <a:prstGeom prst="rect">
                <a:avLst/>
              </a:prstGeom>
              <a:solidFill>
                <a:srgbClr val="800000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pitchFamily="-65" charset="0"/>
                    <a:ea typeface="Gill Sans" pitchFamily="-65" charset="0"/>
                    <a:cs typeface="Gill Sans" pitchFamily="-65" charset="0"/>
                    <a:sym typeface="Gill Sans" pitchFamily="-65" charset="0"/>
                  </a:rPr>
                  <a:t>Tree code</a:t>
                </a: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pitchFamily="-65" charset="0"/>
                    <a:ea typeface="Gill Sans" pitchFamily="-65" charset="0"/>
                    <a:cs typeface="Gill Sans" pitchFamily="-65" charset="0"/>
                    <a:sym typeface="Gill Sans" pitchFamily="-65" charset="0"/>
                  </a:rPr>
                  <a:t>: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pitchFamily="-65" charset="0"/>
                    <a:ea typeface="Gill Sans" pitchFamily="-65" charset="0"/>
                    <a:cs typeface="Gill Sans" pitchFamily="-65" charset="0"/>
                    <a:sym typeface="Gill Sans" pitchFamily="-65" charset="0"/>
                  </a:rPr>
                  <a:t>Build ROOT tree containing events</a:t>
                </a:r>
              </a:p>
            </p:txBody>
          </p:sp>
        </p:grp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 rot="10800000">
              <a:off x="1848" y="919"/>
              <a:ext cx="544" cy="0"/>
            </a:xfrm>
            <a:prstGeom prst="line">
              <a:avLst/>
            </a:prstGeom>
            <a:noFill/>
            <a:ln w="635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000" dirty="0" smtClean="0">
                <a:solidFill>
                  <a:srgbClr val="000000"/>
                </a:solidFill>
                <a:sym typeface="Helvetica" pitchFamily="-65" charset="0"/>
              </a:endParaRPr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 rot="10800000">
              <a:off x="4664" y="920"/>
              <a:ext cx="544" cy="0"/>
            </a:xfrm>
            <a:prstGeom prst="line">
              <a:avLst/>
            </a:prstGeom>
            <a:noFill/>
            <a:ln w="635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000" dirty="0" smtClean="0">
                <a:solidFill>
                  <a:srgbClr val="000000"/>
                </a:solidFill>
                <a:sym typeface="Helvetica" pitchFamily="-65" charset="0"/>
              </a:endParaRP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33400" y="3733800"/>
            <a:ext cx="5536406" cy="1830586"/>
            <a:chOff x="0" y="0"/>
            <a:chExt cx="4960" cy="1640"/>
          </a:xfrm>
        </p:grpSpPr>
        <p:sp>
          <p:nvSpPr>
            <p:cNvPr id="3083" name="AutoShape 11"/>
            <p:cNvSpPr>
              <a:spLocks/>
            </p:cNvSpPr>
            <p:nvPr/>
          </p:nvSpPr>
          <p:spPr bwMode="auto">
            <a:xfrm>
              <a:off x="3360" y="1160"/>
              <a:ext cx="1600" cy="480"/>
            </a:xfrm>
            <a:prstGeom prst="roundRect">
              <a:avLst>
                <a:gd name="adj" fmla="val 25000"/>
              </a:avLst>
            </a:prstGeom>
            <a:solidFill>
              <a:srgbClr val="FF800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 err="1">
                  <a:solidFill>
                    <a:srgbClr val="FFFFFF"/>
                  </a:solidFill>
                  <a:latin typeface="Gill Sans" pitchFamily="-65" charset="0"/>
                  <a:ea typeface="Gill Sans" pitchFamily="-65" charset="0"/>
                  <a:cs typeface="Gill Sans" pitchFamily="-65" charset="0"/>
                  <a:sym typeface="Gill Sans" pitchFamily="-65" charset="0"/>
                </a:rPr>
                <a:t>Djangoh</a:t>
              </a:r>
              <a:endParaRPr lang="en-US" sz="2800" dirty="0">
                <a:solidFill>
                  <a:srgbClr val="FFFFFF"/>
                </a:solidFill>
                <a:latin typeface="Gill Sans" pitchFamily="-65" charset="0"/>
                <a:ea typeface="Gill Sans" pitchFamily="-65" charset="0"/>
                <a:cs typeface="Gill Sans" pitchFamily="-65" charset="0"/>
                <a:sym typeface="Gill Sans" pitchFamily="-65" charset="0"/>
              </a:endParaRPr>
            </a:p>
          </p:txBody>
        </p:sp>
        <p:sp>
          <p:nvSpPr>
            <p:cNvPr id="3084" name="AutoShape 12"/>
            <p:cNvSpPr>
              <a:spLocks/>
            </p:cNvSpPr>
            <p:nvPr/>
          </p:nvSpPr>
          <p:spPr bwMode="auto">
            <a:xfrm>
              <a:off x="0" y="568"/>
              <a:ext cx="1600" cy="480"/>
            </a:xfrm>
            <a:prstGeom prst="roundRect">
              <a:avLst>
                <a:gd name="adj" fmla="val 25000"/>
              </a:avLst>
            </a:prstGeom>
            <a:solidFill>
              <a:srgbClr val="00FF0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00"/>
                  </a:solidFill>
                  <a:latin typeface="Gill Sans" pitchFamily="-65" charset="0"/>
                  <a:ea typeface="Gill Sans" pitchFamily="-65" charset="0"/>
                  <a:cs typeface="Gill Sans" pitchFamily="-65" charset="0"/>
                  <a:sym typeface="Gill Sans" pitchFamily="-65" charset="0"/>
                </a:rPr>
                <a:t>PEPSI</a:t>
              </a:r>
            </a:p>
          </p:txBody>
        </p:sp>
        <p:sp>
          <p:nvSpPr>
            <p:cNvPr id="3085" name="AutoShape 13"/>
            <p:cNvSpPr>
              <a:spLocks/>
            </p:cNvSpPr>
            <p:nvPr/>
          </p:nvSpPr>
          <p:spPr bwMode="auto">
            <a:xfrm>
              <a:off x="0" y="1136"/>
              <a:ext cx="1600" cy="480"/>
            </a:xfrm>
            <a:prstGeom prst="roundRect">
              <a:avLst>
                <a:gd name="adj" fmla="val 25000"/>
              </a:avLst>
            </a:prstGeom>
            <a:solidFill>
              <a:srgbClr val="0000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 err="1">
                  <a:solidFill>
                    <a:srgbClr val="FFFFFF"/>
                  </a:solidFill>
                  <a:latin typeface="Gill Sans" pitchFamily="-65" charset="0"/>
                  <a:ea typeface="Gill Sans" pitchFamily="-65" charset="0"/>
                  <a:cs typeface="Gill Sans" pitchFamily="-65" charset="0"/>
                  <a:sym typeface="Gill Sans" pitchFamily="-65" charset="0"/>
                </a:rPr>
                <a:t>Rapgap</a:t>
              </a:r>
              <a:endParaRPr lang="en-US" sz="2800" dirty="0">
                <a:solidFill>
                  <a:srgbClr val="FFFFFF"/>
                </a:solidFill>
                <a:latin typeface="Gill Sans" pitchFamily="-65" charset="0"/>
                <a:ea typeface="Gill Sans" pitchFamily="-65" charset="0"/>
                <a:cs typeface="Gill Sans" pitchFamily="-65" charset="0"/>
                <a:sym typeface="Gill Sans" pitchFamily="-65" charset="0"/>
              </a:endParaRPr>
            </a:p>
          </p:txBody>
        </p:sp>
        <p:sp>
          <p:nvSpPr>
            <p:cNvPr id="3086" name="AutoShape 14"/>
            <p:cNvSpPr>
              <a:spLocks/>
            </p:cNvSpPr>
            <p:nvPr/>
          </p:nvSpPr>
          <p:spPr bwMode="auto">
            <a:xfrm>
              <a:off x="1680" y="0"/>
              <a:ext cx="1600" cy="480"/>
            </a:xfrm>
            <a:prstGeom prst="roundRect">
              <a:avLst>
                <a:gd name="adj" fmla="val 25000"/>
              </a:avLst>
            </a:prstGeom>
            <a:solidFill>
              <a:srgbClr val="FF000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FFFFFF"/>
                  </a:solidFill>
                  <a:latin typeface="Gill Sans" pitchFamily="-65" charset="0"/>
                  <a:ea typeface="Gill Sans" pitchFamily="-65" charset="0"/>
                  <a:cs typeface="Gill Sans" pitchFamily="-65" charset="0"/>
                  <a:sym typeface="Gill Sans" pitchFamily="-65" charset="0"/>
                </a:rPr>
                <a:t>PYTHIA</a:t>
              </a:r>
            </a:p>
          </p:txBody>
        </p:sp>
        <p:sp>
          <p:nvSpPr>
            <p:cNvPr id="3087" name="AutoShape 15"/>
            <p:cNvSpPr>
              <a:spLocks/>
            </p:cNvSpPr>
            <p:nvPr/>
          </p:nvSpPr>
          <p:spPr bwMode="auto">
            <a:xfrm>
              <a:off x="1680" y="568"/>
              <a:ext cx="1600" cy="480"/>
            </a:xfrm>
            <a:prstGeom prst="roundRect">
              <a:avLst>
                <a:gd name="adj" fmla="val 25000"/>
              </a:avLst>
            </a:prstGeom>
            <a:solidFill>
              <a:schemeClr val="accent1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 err="1">
                  <a:solidFill>
                    <a:srgbClr val="FFFFFF"/>
                  </a:solidFill>
                  <a:latin typeface="Gill Sans" pitchFamily="-65" charset="0"/>
                  <a:ea typeface="Gill Sans" pitchFamily="-65" charset="0"/>
                  <a:cs typeface="Gill Sans" pitchFamily="-65" charset="0"/>
                  <a:sym typeface="Gill Sans" pitchFamily="-65" charset="0"/>
                </a:rPr>
                <a:t>Milou</a:t>
              </a:r>
              <a:endParaRPr lang="en-US" sz="2800" dirty="0">
                <a:solidFill>
                  <a:srgbClr val="FFFFFF"/>
                </a:solidFill>
                <a:latin typeface="Gill Sans" pitchFamily="-65" charset="0"/>
                <a:ea typeface="Gill Sans" pitchFamily="-65" charset="0"/>
                <a:cs typeface="Gill Sans" pitchFamily="-65" charset="0"/>
                <a:sym typeface="Gill Sans" pitchFamily="-65" charset="0"/>
              </a:endParaRPr>
            </a:p>
          </p:txBody>
        </p:sp>
        <p:sp>
          <p:nvSpPr>
            <p:cNvPr id="3088" name="AutoShape 16"/>
            <p:cNvSpPr>
              <a:spLocks/>
            </p:cNvSpPr>
            <p:nvPr/>
          </p:nvSpPr>
          <p:spPr bwMode="auto">
            <a:xfrm>
              <a:off x="1680" y="1160"/>
              <a:ext cx="1600" cy="480"/>
            </a:xfrm>
            <a:prstGeom prst="roundRect">
              <a:avLst>
                <a:gd name="adj" fmla="val 25000"/>
              </a:avLst>
            </a:prstGeom>
            <a:solidFill>
              <a:srgbClr val="80008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FFFFFF"/>
                  </a:solidFill>
                  <a:latin typeface="Gill Sans" pitchFamily="-65" charset="0"/>
                  <a:ea typeface="Gill Sans" pitchFamily="-65" charset="0"/>
                  <a:cs typeface="Gill Sans" pitchFamily="-65" charset="0"/>
                  <a:sym typeface="Gill Sans" pitchFamily="-65" charset="0"/>
                </a:rPr>
                <a:t>LEPTO</a:t>
              </a:r>
            </a:p>
          </p:txBody>
        </p:sp>
        <p:sp>
          <p:nvSpPr>
            <p:cNvPr id="3089" name="AutoShape 17"/>
            <p:cNvSpPr>
              <a:spLocks/>
            </p:cNvSpPr>
            <p:nvPr/>
          </p:nvSpPr>
          <p:spPr bwMode="auto">
            <a:xfrm>
              <a:off x="3360" y="0"/>
              <a:ext cx="1600" cy="480"/>
            </a:xfrm>
            <a:prstGeom prst="roundRect">
              <a:avLst>
                <a:gd name="adj" fmla="val 25000"/>
              </a:avLst>
            </a:prstGeom>
            <a:solidFill>
              <a:srgbClr val="FFFF0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 err="1">
                  <a:solidFill>
                    <a:srgbClr val="000000"/>
                  </a:solidFill>
                  <a:latin typeface="Gill Sans" pitchFamily="-65" charset="0"/>
                  <a:ea typeface="Gill Sans" pitchFamily="-65" charset="0"/>
                  <a:cs typeface="Gill Sans" pitchFamily="-65" charset="0"/>
                  <a:sym typeface="Gill Sans" pitchFamily="-65" charset="0"/>
                </a:rPr>
                <a:t>DPMJet</a:t>
              </a:r>
              <a:endParaRPr lang="en-US" sz="2800" dirty="0">
                <a:solidFill>
                  <a:srgbClr val="000000"/>
                </a:solidFill>
                <a:latin typeface="Gill Sans" pitchFamily="-65" charset="0"/>
                <a:ea typeface="Gill Sans" pitchFamily="-65" charset="0"/>
                <a:cs typeface="Gill Sans" pitchFamily="-65" charset="0"/>
                <a:sym typeface="Gill Sans" pitchFamily="-65" charset="0"/>
              </a:endParaRPr>
            </a:p>
          </p:txBody>
        </p:sp>
        <p:sp>
          <p:nvSpPr>
            <p:cNvPr id="3090" name="AutoShape 18"/>
            <p:cNvSpPr>
              <a:spLocks/>
            </p:cNvSpPr>
            <p:nvPr/>
          </p:nvSpPr>
          <p:spPr bwMode="auto">
            <a:xfrm>
              <a:off x="3360" y="568"/>
              <a:ext cx="1600" cy="480"/>
            </a:xfrm>
            <a:prstGeom prst="roundRect">
              <a:avLst>
                <a:gd name="adj" fmla="val 25000"/>
              </a:avLst>
            </a:prstGeom>
            <a:solidFill>
              <a:srgbClr val="CC66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 err="1">
                  <a:solidFill>
                    <a:srgbClr val="FFFFFF"/>
                  </a:solidFill>
                  <a:latin typeface="Gill Sans" pitchFamily="-65" charset="0"/>
                  <a:ea typeface="Gill Sans" pitchFamily="-65" charset="0"/>
                  <a:cs typeface="Gill Sans" pitchFamily="-65" charset="0"/>
                  <a:sym typeface="Gill Sans" pitchFamily="-65" charset="0"/>
                </a:rPr>
                <a:t>gmc_trans</a:t>
              </a:r>
              <a:endParaRPr lang="en-US" sz="2800" dirty="0">
                <a:solidFill>
                  <a:srgbClr val="FFFFFF"/>
                </a:solidFill>
                <a:latin typeface="Gill Sans" pitchFamily="-65" charset="0"/>
                <a:ea typeface="Gill Sans" pitchFamily="-65" charset="0"/>
                <a:cs typeface="Gill Sans" pitchFamily="-65" charset="0"/>
                <a:sym typeface="Gill Sans" pitchFamily="-65" charset="0"/>
              </a:endParaRPr>
            </a:p>
          </p:txBody>
        </p:sp>
      </p:grpSp>
      <p:sp>
        <p:nvSpPr>
          <p:cNvPr id="3092" name="AutoShape 20"/>
          <p:cNvSpPr>
            <a:spLocks/>
          </p:cNvSpPr>
          <p:nvPr/>
        </p:nvSpPr>
        <p:spPr bwMode="auto">
          <a:xfrm rot="-5400000">
            <a:off x="1123057" y="2991743"/>
            <a:ext cx="696516" cy="1723430"/>
          </a:xfrm>
          <a:prstGeom prst="rightArrow">
            <a:avLst>
              <a:gd name="adj1" fmla="val 71019"/>
              <a:gd name="adj2" fmla="val 58551"/>
            </a:avLst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000" dirty="0" smtClean="0">
              <a:solidFill>
                <a:srgbClr val="000000"/>
              </a:solidFill>
              <a:sym typeface="Helvetica" pitchFamily="-65" charset="0"/>
            </a:endParaRPr>
          </a:p>
        </p:txBody>
      </p:sp>
      <p:sp>
        <p:nvSpPr>
          <p:cNvPr id="3093" name="Rectangle 21"/>
          <p:cNvSpPr>
            <a:spLocks/>
          </p:cNvSpPr>
          <p:nvPr/>
        </p:nvSpPr>
        <p:spPr bwMode="auto">
          <a:xfrm>
            <a:off x="6400800" y="3733800"/>
            <a:ext cx="2387911" cy="192360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Large number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of EIC Monte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Carlo generators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with standard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solidFill>
                  <a:srgbClr val="000000"/>
                </a:solidFill>
                <a:ea typeface="Helvetica" pitchFamily="-65" charset="0"/>
                <a:cs typeface="Helvetica" pitchFamily="-65" charset="0"/>
                <a:sym typeface="Helvetica" pitchFamily="-65" charset="0"/>
              </a:rPr>
              <a:t>ASCII format</a:t>
            </a:r>
          </a:p>
        </p:txBody>
      </p: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94488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EIC smearing 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generator</a:t>
            </a:r>
            <a:endParaRPr lang="en-US" sz="4800" b="0" dirty="0" smtClean="0">
              <a:latin typeface="Arial Narrow"/>
              <a:ea typeface="ＭＳ Ｐゴシック" pitchFamily="-84" charset="-128"/>
              <a:cs typeface="Arial Narrow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352778" y="5943600"/>
            <a:ext cx="875453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84" charset="2"/>
              <a:buChar char="n"/>
            </a:pPr>
            <a:r>
              <a:rPr lang="en-US" sz="2000" dirty="0" smtClean="0">
                <a:solidFill>
                  <a:srgbClr val="1F497D"/>
                </a:solidFill>
                <a:ea typeface="ＭＳ Ｐゴシック" pitchFamily="-84" charset="-128"/>
                <a:cs typeface="ＭＳ Ｐゴシック" pitchFamily="-84" charset="-128"/>
              </a:rPr>
              <a:t>NB: b</a:t>
            </a:r>
            <a:r>
              <a:rPr lang="en-US" sz="2000" dirty="0" smtClean="0">
                <a:solidFill>
                  <a:srgbClr val="1F497D"/>
                </a:solidFill>
                <a:ea typeface="ＭＳ Ｐゴシック" pitchFamily="-84" charset="-128"/>
                <a:cs typeface="ＭＳ Ｐゴシック" pitchFamily="-84" charset="-128"/>
              </a:rPr>
              <a:t>oth </a:t>
            </a:r>
            <a:r>
              <a:rPr lang="en-US" sz="2000" dirty="0" smtClean="0">
                <a:solidFill>
                  <a:srgbClr val="1F497D"/>
                </a:solidFill>
                <a:ea typeface="ＭＳ Ｐゴシック" pitchFamily="-84" charset="-128"/>
                <a:cs typeface="ＭＳ Ｐゴシック" pitchFamily="-84" charset="-128"/>
              </a:rPr>
              <a:t>event import and smearing functionality is supported in </a:t>
            </a:r>
            <a:r>
              <a:rPr lang="en-US" sz="2000" dirty="0" err="1" smtClean="0">
                <a:solidFill>
                  <a:srgbClr val="1F497D"/>
                </a:solidFill>
                <a:ea typeface="ＭＳ Ｐゴシック" pitchFamily="-84" charset="-128"/>
                <a:cs typeface="ＭＳ Ｐゴシック" pitchFamily="-84" charset="-128"/>
              </a:rPr>
              <a:t>EicRoot</a:t>
            </a:r>
            <a:r>
              <a:rPr lang="en-US" sz="2000" dirty="0" smtClean="0">
                <a:solidFill>
                  <a:srgbClr val="1F497D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endParaRPr lang="en-US" sz="2000" dirty="0">
              <a:solidFill>
                <a:srgbClr val="1F497D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918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CC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000099"/>
      </a:accent2>
      <a:accent3>
        <a:srgbClr val="000099"/>
      </a:accent3>
      <a:accent4>
        <a:srgbClr val="8064A2"/>
      </a:accent4>
      <a:accent5>
        <a:srgbClr val="4BACC6"/>
      </a:accent5>
      <a:accent6>
        <a:srgbClr val="00009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62321</TotalTime>
  <Words>1123</Words>
  <Application>Microsoft Macintosh PowerPoint</Application>
  <PresentationFormat>On-screen Show (4:3)</PresentationFormat>
  <Paragraphs>202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Office Theme</vt:lpstr>
      <vt:lpstr>PowerPoint Presentation</vt:lpstr>
      <vt:lpstr>Outline</vt:lpstr>
      <vt:lpstr>EicRoot framework in one slide</vt:lpstr>
      <vt:lpstr>Available functionality</vt:lpstr>
      <vt:lpstr>BeAST model detector in EicRoot</vt:lpstr>
      <vt:lpstr>Simulation usage options</vt:lpstr>
      <vt:lpstr>EIC smearing generator</vt:lpstr>
      <vt:lpstr>EIC smearing generator</vt:lpstr>
      <vt:lpstr>EIC smearing generator</vt:lpstr>
      <vt:lpstr>eRHIC IR hadron-going direction</vt:lpstr>
      <vt:lpstr>eRHIC IR simulation environment</vt:lpstr>
      <vt:lpstr>Pt  acceptance for DVCS protons</vt:lpstr>
      <vt:lpstr>Angular acceptance for charged tracks</vt:lpstr>
      <vt:lpstr>Pt resolution for recoil protons</vt:lpstr>
      <vt:lpstr>Angular  acceptance for neutrons</vt:lpstr>
      <vt:lpstr>Summary &amp; Outlook</vt:lpstr>
    </vt:vector>
  </TitlesOfParts>
  <Manager/>
  <Company>BNL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Alexander Kiselev</dc:creator>
  <cp:keywords/>
  <dc:description/>
  <cp:lastModifiedBy>Alexander Kiselev</cp:lastModifiedBy>
  <cp:revision>1031</cp:revision>
  <dcterms:created xsi:type="dcterms:W3CDTF">2014-09-08T12:49:29Z</dcterms:created>
  <dcterms:modified xsi:type="dcterms:W3CDTF">2018-06-05T14:54:00Z</dcterms:modified>
  <cp:category/>
</cp:coreProperties>
</file>