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mp4" ContentType="video/unknown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458" r:id="rId3"/>
    <p:sldId id="494" r:id="rId4"/>
    <p:sldId id="477" r:id="rId5"/>
    <p:sldId id="492" r:id="rId6"/>
    <p:sldId id="495" r:id="rId7"/>
    <p:sldId id="496" r:id="rId8"/>
    <p:sldId id="482" r:id="rId9"/>
    <p:sldId id="484" r:id="rId10"/>
    <p:sldId id="485" r:id="rId11"/>
    <p:sldId id="408" r:id="rId12"/>
    <p:sldId id="411" r:id="rId13"/>
    <p:sldId id="491" r:id="rId14"/>
    <p:sldId id="340" r:id="rId15"/>
    <p:sldId id="412" r:id="rId16"/>
    <p:sldId id="490" r:id="rId17"/>
    <p:sldId id="459" r:id="rId18"/>
    <p:sldId id="420" r:id="rId19"/>
    <p:sldId id="489" r:id="rId20"/>
    <p:sldId id="415" r:id="rId21"/>
    <p:sldId id="460" r:id="rId22"/>
    <p:sldId id="427" r:id="rId23"/>
    <p:sldId id="486" r:id="rId24"/>
    <p:sldId id="464" r:id="rId25"/>
    <p:sldId id="497" r:id="rId26"/>
    <p:sldId id="499" r:id="rId27"/>
    <p:sldId id="498" r:id="rId28"/>
    <p:sldId id="469" r:id="rId29"/>
    <p:sldId id="470" r:id="rId30"/>
    <p:sldId id="487" r:id="rId31"/>
    <p:sldId id="488" r:id="rId32"/>
    <p:sldId id="457" r:id="rId33"/>
    <p:sldId id="476" r:id="rId34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5" autoAdjust="0"/>
    <p:restoredTop sz="98712" autoAdjust="0"/>
  </p:normalViewPr>
  <p:slideViewPr>
    <p:cSldViewPr snapToGrid="0" snapToObjects="1">
      <p:cViewPr>
        <p:scale>
          <a:sx n="100" d="100"/>
          <a:sy n="100" d="100"/>
        </p:scale>
        <p:origin x="-1600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88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gs" Target="tags/tag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53C2F-7419-A843-9576-A6A56CC4C840}" type="datetimeFigureOut">
              <a:rPr lang="en-US" smtClean="0"/>
              <a:t>9/8/18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0481D-3950-C041-A83D-C86B84858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2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8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0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4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5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1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8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CD718-2B93-E649-802A-40719300062A}" type="datetimeFigureOut">
              <a:rPr lang="en-US" smtClean="0"/>
              <a:t>9/8/18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FE391-78E2-3844-BD48-3CD968E91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emf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9.emf"/><Relationship Id="rId5" Type="http://schemas.openxmlformats.org/officeDocument/2006/relationships/image" Target="../media/image46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" Type="http://schemas.openxmlformats.org/officeDocument/2006/relationships/tags" Target="../tags/tag30.xml"/><Relationship Id="rId2" Type="http://schemas.openxmlformats.org/officeDocument/2006/relationships/tags" Target="../tags/tag31.xml"/><Relationship Id="rId3" Type="http://schemas.openxmlformats.org/officeDocument/2006/relationships/tags" Target="../tags/tag32.xml"/><Relationship Id="rId4" Type="http://schemas.openxmlformats.org/officeDocument/2006/relationships/tags" Target="../tags/tag33.xml"/><Relationship Id="rId5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4" Type="http://schemas.openxmlformats.org/officeDocument/2006/relationships/tags" Target="../tags/tag39.xml"/><Relationship Id="rId5" Type="http://schemas.openxmlformats.org/officeDocument/2006/relationships/tags" Target="../tags/tag40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" Type="http://schemas.openxmlformats.org/officeDocument/2006/relationships/tags" Target="../tags/tag36.xml"/><Relationship Id="rId2" Type="http://schemas.openxmlformats.org/officeDocument/2006/relationships/tags" Target="../tags/tag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8" Type="http://schemas.openxmlformats.org/officeDocument/2006/relationships/image" Target="../media/image74.png"/><Relationship Id="rId1" Type="http://schemas.openxmlformats.org/officeDocument/2006/relationships/tags" Target="../tags/tag41.xml"/><Relationship Id="rId2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tags" Target="../tags/tag43.xml"/><Relationship Id="rId2" Type="http://schemas.openxmlformats.org/officeDocument/2006/relationships/tags" Target="../tags/tag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4" Type="http://schemas.openxmlformats.org/officeDocument/2006/relationships/tags" Target="../tags/tag49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" Type="http://schemas.openxmlformats.org/officeDocument/2006/relationships/tags" Target="../tags/tag46.xml"/><Relationship Id="rId2" Type="http://schemas.openxmlformats.org/officeDocument/2006/relationships/tags" Target="../tags/tag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7.emf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tags" Target="../tags/tag50.xml"/><Relationship Id="rId2" Type="http://schemas.openxmlformats.org/officeDocument/2006/relationships/tags" Target="../tags/tag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emf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png"/><Relationship Id="rId12" Type="http://schemas.openxmlformats.org/officeDocument/2006/relationships/image" Target="../media/image107.png"/><Relationship Id="rId13" Type="http://schemas.openxmlformats.org/officeDocument/2006/relationships/image" Target="../media/image108.png"/><Relationship Id="rId1" Type="http://schemas.openxmlformats.org/officeDocument/2006/relationships/tags" Target="../tags/tag53.xml"/><Relationship Id="rId2" Type="http://schemas.openxmlformats.org/officeDocument/2006/relationships/tags" Target="../tags/tag54.xml"/><Relationship Id="rId3" Type="http://schemas.openxmlformats.org/officeDocument/2006/relationships/tags" Target="../tags/tag55.xml"/><Relationship Id="rId4" Type="http://schemas.openxmlformats.org/officeDocument/2006/relationships/tags" Target="../tags/tag56.xml"/><Relationship Id="rId5" Type="http://schemas.openxmlformats.org/officeDocument/2006/relationships/tags" Target="../tags/tag57.xml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tags" Target="../tags/tag58.xml"/><Relationship Id="rId2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tags" Target="../tags/tag60.xml"/><Relationship Id="rId2" Type="http://schemas.openxmlformats.org/officeDocument/2006/relationships/tags" Target="../tags/tag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1" Type="http://schemas.openxmlformats.org/officeDocument/2006/relationships/tags" Target="../tags/tag63.xml"/><Relationship Id="rId2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tags" Target="../tags/tag13.xml"/><Relationship Id="rId6" Type="http://schemas.microsoft.com/office/2007/relationships/media" Target="../media/media3.mp4"/><Relationship Id="rId7" Type="http://schemas.openxmlformats.org/officeDocument/2006/relationships/video" Target="../media/media3.mp4"/><Relationship Id="rId8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900" y="177800"/>
            <a:ext cx="8940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Quantum Chaos </a:t>
            </a: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</a:t>
            </a:r>
            <a:r>
              <a:rPr lang="en-US" sz="32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Eigenstate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hermalization</a:t>
            </a:r>
            <a:endParaRPr lang="en-US" sz="3200" b="1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01229" y="1077218"/>
            <a:ext cx="38584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Anatoli </a:t>
            </a:r>
            <a:r>
              <a:rPr lang="en-US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Polkovnikov</a:t>
            </a:r>
            <a:r>
              <a:rPr lang="en-US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BU</a:t>
            </a:r>
            <a:endParaRPr lang="en-US" sz="2800" b="1" i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178202" y="1748496"/>
            <a:ext cx="576494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L.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D’Alessio</a:t>
            </a: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	</a:t>
            </a: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US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Exa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Corp.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M.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Bukov</a:t>
            </a: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		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O. Howell			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BU</a:t>
            </a:r>
            <a:endParaRPr lang="en-US" sz="2000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D.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Huse</a:t>
            </a: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			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Princeton</a:t>
            </a:r>
            <a:endParaRPr lang="en-US" sz="2000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Y. </a:t>
            </a:r>
            <a:r>
              <a:rPr lang="en-US" sz="20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Kafri</a:t>
            </a: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</a:t>
            </a: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	</a:t>
            </a:r>
            <a:r>
              <a:rPr lang="en-US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Technion</a:t>
            </a:r>
            <a:endParaRPr lang="en-US" sz="20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en-US" sz="20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Kolodrubetz</a:t>
            </a: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UT Dallas</a:t>
            </a:r>
          </a:p>
          <a:p>
            <a:pPr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en-US" sz="20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Rigol</a:t>
            </a: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</a:t>
            </a: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	</a:t>
            </a:r>
            <a:r>
              <a:rPr lang="en-US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PennState</a:t>
            </a:r>
            <a:endParaRPr lang="en-US" sz="20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L. Santos		</a:t>
            </a: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Yeshiva</a:t>
            </a:r>
          </a:p>
          <a:p>
            <a:pPr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D.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Sels</a:t>
            </a: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			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BU</a:t>
            </a:r>
          </a:p>
          <a:p>
            <a:pPr>
              <a:defRPr/>
            </a:pPr>
            <a:r>
              <a:rPr lang="en-US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P. Weinberg	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	BU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3962400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4" y="5245966"/>
            <a:ext cx="15017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6" y="5245966"/>
            <a:ext cx="15382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200" y="5926269"/>
            <a:ext cx="5680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 Entanglement at Collider </a:t>
            </a:r>
            <a:r>
              <a:rPr lang="en-US" sz="2400" dirty="0" smtClean="0"/>
              <a:t>Energies</a:t>
            </a:r>
          </a:p>
          <a:p>
            <a:r>
              <a:rPr lang="en-US" sz="2400" dirty="0" smtClean="0"/>
              <a:t>Stony Brook, 09</a:t>
            </a:r>
            <a:r>
              <a:rPr lang="en-US" sz="2400" dirty="0" smtClean="0"/>
              <a:t>/10/</a:t>
            </a:r>
            <a:r>
              <a:rPr lang="en-US" sz="2400" dirty="0" smtClean="0"/>
              <a:t>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462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300" y="34667"/>
            <a:ext cx="8642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Chaos Back to Determinism, Emergent Macroscopic Dynamics  </a:t>
            </a:r>
            <a:endParaRPr lang="en-US" sz="2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304800" y="800100"/>
            <a:ext cx="3124200" cy="1752600"/>
            <a:chOff x="304800" y="800100"/>
            <a:chExt cx="3124200" cy="1752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9696" t="43749" r="28725" b="33153"/>
            <a:stretch/>
          </p:blipFill>
          <p:spPr>
            <a:xfrm>
              <a:off x="1981200" y="1485900"/>
              <a:ext cx="1318054" cy="38100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881544" y="977900"/>
              <a:ext cx="304800" cy="3048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07485" y="2019300"/>
              <a:ext cx="419100" cy="3048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Frame 10"/>
            <p:cNvSpPr/>
            <p:nvPr/>
          </p:nvSpPr>
          <p:spPr>
            <a:xfrm>
              <a:off x="304800" y="800100"/>
              <a:ext cx="3124200" cy="1752600"/>
            </a:xfrm>
            <a:prstGeom prst="frame">
              <a:avLst>
                <a:gd name="adj1" fmla="val 390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05000" y="876300"/>
              <a:ext cx="76200" cy="1600200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412135" y="1600200"/>
              <a:ext cx="304800" cy="3048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12870" y="1828800"/>
              <a:ext cx="304800" cy="3048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12135" y="977900"/>
              <a:ext cx="304800" cy="3048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151972" y="2019300"/>
              <a:ext cx="304800" cy="3048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954935" y="1485900"/>
              <a:ext cx="304800" cy="3048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>
              <a:stCxn id="13" idx="7"/>
            </p:cNvCxnSpPr>
            <p:nvPr/>
          </p:nvCxnSpPr>
          <p:spPr>
            <a:xfrm flipV="1">
              <a:off x="1672298" y="1485900"/>
              <a:ext cx="232702" cy="1589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1"/>
            </p:cNvCxnSpPr>
            <p:nvPr/>
          </p:nvCxnSpPr>
          <p:spPr>
            <a:xfrm flipH="1" flipV="1">
              <a:off x="999572" y="1905001"/>
              <a:ext cx="197037" cy="158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698500" y="1524001"/>
              <a:ext cx="0" cy="3047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402891" y="1282700"/>
              <a:ext cx="107762" cy="3048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817670" y="1365065"/>
              <a:ext cx="197037" cy="158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176861" y="1222282"/>
              <a:ext cx="235274" cy="1427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389282"/>
            <a:ext cx="2590800" cy="6873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429000" y="562401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Generalized (entropic) forces: related to available phase space volume (rely on </a:t>
            </a:r>
            <a:r>
              <a:rPr lang="en-US" sz="2100" dirty="0" err="1" smtClean="0"/>
              <a:t>ergodicity</a:t>
            </a:r>
            <a:r>
              <a:rPr lang="en-US" sz="2100" dirty="0" smtClean="0"/>
              <a:t>)  </a:t>
            </a:r>
            <a:endParaRPr lang="en-US" sz="2100" dirty="0"/>
          </a:p>
        </p:txBody>
      </p:sp>
      <p:sp>
        <p:nvSpPr>
          <p:cNvPr id="39" name="TextBox 38"/>
          <p:cNvSpPr txBox="1"/>
          <p:nvPr/>
        </p:nvSpPr>
        <p:spPr>
          <a:xfrm>
            <a:off x="304800" y="2856468"/>
            <a:ext cx="85790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Friction, mass renormalization, hydrodynamic forces </a:t>
            </a:r>
            <a:r>
              <a:rPr lang="mr-IN" sz="2400" dirty="0" smtClean="0"/>
              <a:t>–</a:t>
            </a:r>
            <a:r>
              <a:rPr lang="en-US" sz="2400" dirty="0" smtClean="0"/>
              <a:t> all deterministic forces emergent from assumption of local equilibrium coming from </a:t>
            </a:r>
            <a:r>
              <a:rPr lang="en-US" sz="2400" dirty="0" err="1" smtClean="0"/>
              <a:t>ergodicity</a:t>
            </a:r>
            <a:r>
              <a:rPr lang="en-US" sz="2400" dirty="0" smtClean="0"/>
              <a:t> and hence chaos. Chaos helps macroscopic determinism. </a:t>
            </a:r>
          </a:p>
          <a:p>
            <a:endParaRPr lang="en-US" sz="2400" dirty="0"/>
          </a:p>
          <a:p>
            <a:r>
              <a:rPr lang="en-US" sz="2400" dirty="0" smtClean="0"/>
              <a:t>Chaos leads to probabilistic determinism, processes develop along most probably directions. Only has limited predictive power of macroscopic behavior.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56000" y="2146756"/>
            <a:ext cx="558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Most forces we observe in nature are entropic</a:t>
            </a:r>
            <a:endParaRPr lang="en-US" sz="2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165" y="5747836"/>
            <a:ext cx="3495835" cy="11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0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 bwMode="auto">
          <a:xfrm>
            <a:off x="426425" y="1220426"/>
            <a:ext cx="7577667" cy="2315834"/>
            <a:chOff x="194731" y="1364734"/>
            <a:chExt cx="7577667" cy="2315834"/>
          </a:xfrm>
        </p:grpSpPr>
        <p:grpSp>
          <p:nvGrpSpPr>
            <p:cNvPr id="2" name="Group 1"/>
            <p:cNvGrpSpPr/>
            <p:nvPr/>
          </p:nvGrpSpPr>
          <p:grpSpPr bwMode="auto">
            <a:xfrm>
              <a:off x="194731" y="1364734"/>
              <a:ext cx="6316905" cy="1124467"/>
              <a:chOff x="194731" y="1364734"/>
              <a:chExt cx="6316905" cy="1124467"/>
            </a:xfrm>
          </p:grpSpPr>
          <p:sp>
            <p:nvSpPr>
              <p:cNvPr id="3" name="TextBox 2"/>
              <p:cNvSpPr txBox="1"/>
              <p:nvPr/>
            </p:nvSpPr>
            <p:spPr bwMode="auto">
              <a:xfrm>
                <a:off x="194731" y="1364734"/>
                <a:ext cx="63169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Constant Hamiltonian: time evolution is a simple-</a:t>
                </a:r>
                <a:r>
                  <a:rPr lang="en-US" dirty="0" err="1" smtClean="0"/>
                  <a:t>dephasing</a:t>
                </a:r>
                <a:endParaRPr lang="en-US" dirty="0"/>
              </a:p>
            </p:txBody>
          </p:sp>
          <p:pic>
            <p:nvPicPr>
              <p:cNvPr id="6" name="Picture 5" descr="TP_tmp.pn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0198" y="1930401"/>
                <a:ext cx="4775200" cy="5588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 bwMode="auto">
            <a:xfrm>
              <a:off x="253998" y="2590799"/>
              <a:ext cx="5725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Look into expectation value of some observable </a:t>
              </a:r>
              <a:r>
                <a:rPr lang="en-US" i="1" dirty="0" smtClean="0"/>
                <a:t>O</a:t>
              </a:r>
              <a:r>
                <a:rPr lang="en-US" dirty="0" smtClean="0"/>
                <a:t> at time </a:t>
              </a:r>
              <a:r>
                <a:rPr lang="en-US" i="1" dirty="0" smtClean="0"/>
                <a:t>t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pic>
          <p:nvPicPr>
            <p:cNvPr id="11" name="Picture 10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0198" y="3121768"/>
              <a:ext cx="7442200" cy="5588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05700" y="17716"/>
            <a:ext cx="729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Quantum systems. Linear equations of motion no chaos?</a:t>
            </a:r>
            <a:endParaRPr lang="en-US" sz="2400" dirty="0"/>
          </a:p>
        </p:txBody>
      </p:sp>
      <p:pic>
        <p:nvPicPr>
          <p:cNvPr id="4" name="Picture 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30" y="746040"/>
            <a:ext cx="2274417" cy="37341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32847" y="574095"/>
            <a:ext cx="6374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Linear equations of motion like harmonic chains are non-chaotic. Any solution is a superposition of normal modes (</a:t>
            </a:r>
            <a:r>
              <a:rPr lang="en-US" dirty="0" err="1" smtClean="0"/>
              <a:t>eigenstates</a:t>
            </a:r>
            <a:r>
              <a:rPr lang="en-US" dirty="0" smtClean="0"/>
              <a:t>).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35467" y="3675182"/>
            <a:ext cx="8839200" cy="1420230"/>
            <a:chOff x="0" y="3675182"/>
            <a:chExt cx="8839200" cy="1420230"/>
          </a:xfrm>
        </p:grpSpPr>
        <p:pic>
          <p:nvPicPr>
            <p:cNvPr id="18" name="Picture 1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5467" y="3675182"/>
              <a:ext cx="4396383" cy="35993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0" y="4172082"/>
              <a:ext cx="8839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Thermalization</a:t>
              </a:r>
              <a:r>
                <a:rPr lang="en-US" dirty="0" smtClean="0"/>
                <a:t> must be built in to the structure of </a:t>
              </a:r>
              <a:r>
                <a:rPr lang="en-US" dirty="0" err="1" smtClean="0"/>
                <a:t>Eigenstates</a:t>
              </a:r>
              <a:r>
                <a:rPr lang="en-US" dirty="0" smtClean="0"/>
                <a:t> and revealed through observables (von </a:t>
              </a:r>
              <a:r>
                <a:rPr lang="en-US" dirty="0" err="1" smtClean="0"/>
                <a:t>Neuman</a:t>
              </a:r>
              <a:r>
                <a:rPr lang="en-US" dirty="0" smtClean="0"/>
                <a:t>, 1929</a:t>
              </a:r>
              <a:r>
                <a:rPr lang="en-US" dirty="0"/>
                <a:t>;</a:t>
              </a:r>
              <a:r>
                <a:rPr lang="en-US" dirty="0" smtClean="0"/>
                <a:t> Wigner 1955, Mazur, 1968; Berry 1977, Deutsch 1992, </a:t>
              </a:r>
              <a:r>
                <a:rPr lang="en-US" dirty="0" err="1" smtClean="0"/>
                <a:t>Srednicki</a:t>
              </a:r>
              <a:r>
                <a:rPr lang="en-US" dirty="0" smtClean="0"/>
                <a:t>, 1994; </a:t>
              </a:r>
              <a:r>
                <a:rPr lang="en-US" dirty="0" err="1" smtClean="0"/>
                <a:t>Rigol</a:t>
              </a:r>
              <a:r>
                <a:rPr lang="en-US" dirty="0" smtClean="0"/>
                <a:t> et. al. 2008, …)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333" y="5345546"/>
            <a:ext cx="8763000" cy="1188692"/>
            <a:chOff x="42333" y="5345546"/>
            <a:chExt cx="8763000" cy="1188692"/>
          </a:xfrm>
        </p:grpSpPr>
        <p:sp>
          <p:nvSpPr>
            <p:cNvPr id="23" name="TextBox 22"/>
            <p:cNvSpPr txBox="1"/>
            <p:nvPr/>
          </p:nvSpPr>
          <p:spPr>
            <a:xfrm>
              <a:off x="42333" y="5887907"/>
              <a:ext cx="876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limit is understood as at long times at almost all times. In a way in quantum language </a:t>
              </a:r>
              <a:r>
                <a:rPr lang="en-US" dirty="0" err="1" smtClean="0"/>
                <a:t>thermalization</a:t>
              </a:r>
              <a:r>
                <a:rPr lang="en-US" dirty="0" smtClean="0"/>
                <a:t> is prebuilt in the system. Time evolution is just </a:t>
              </a:r>
              <a:r>
                <a:rPr lang="en-US" dirty="0" err="1" smtClean="0"/>
                <a:t>dephasing</a:t>
              </a:r>
              <a:r>
                <a:rPr lang="en-US" dirty="0" smtClean="0"/>
                <a:t>. </a:t>
              </a:r>
              <a:endParaRPr lang="en-US" dirty="0"/>
            </a:p>
          </p:txBody>
        </p:sp>
        <p:pic>
          <p:nvPicPr>
            <p:cNvPr id="25" name="Picture 24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67" y="5345546"/>
              <a:ext cx="3189624" cy="361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10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235" y="185768"/>
            <a:ext cx="8620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Stationary states in quantum mechanics. What is the classical limit?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3048" y="962671"/>
            <a:ext cx="887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Very important question. One dimensional (</a:t>
            </a:r>
            <a:r>
              <a:rPr lang="en-US" sz="2400" dirty="0" err="1" smtClean="0"/>
              <a:t>Integrable</a:t>
            </a:r>
            <a:r>
              <a:rPr lang="en-US" sz="2400" dirty="0" smtClean="0"/>
              <a:t>) systems: WKB</a:t>
            </a:r>
            <a:endParaRPr lang="en-US" sz="2400" dirty="0"/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0" y="1776494"/>
            <a:ext cx="7188200" cy="6858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9810" y="2612939"/>
            <a:ext cx="8841619" cy="369332"/>
            <a:chOff x="133048" y="3790575"/>
            <a:chExt cx="884161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3048" y="3790575"/>
              <a:ext cx="8841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Quantum stationary state			Classical time averaged trajectory over an orbit	           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011715" y="3979333"/>
              <a:ext cx="628952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29810" y="3034756"/>
            <a:ext cx="8418717" cy="1877326"/>
            <a:chOff x="338235" y="4436906"/>
            <a:chExt cx="8418717" cy="18773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9324" y="4436906"/>
              <a:ext cx="4411437" cy="171802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8235" y="4559905"/>
              <a:ext cx="17784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Integrable</a:t>
              </a:r>
              <a:r>
                <a:rPr lang="en-US" dirty="0" smtClean="0"/>
                <a:t> (special):</a:t>
              </a:r>
            </a:p>
            <a:p>
              <a:endParaRPr lang="en-US" dirty="0"/>
            </a:p>
            <a:p>
              <a:r>
                <a:rPr lang="en-US" dirty="0" smtClean="0"/>
                <a:t>Nice orbit, nice classical limit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78521" y="4559905"/>
              <a:ext cx="1778431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Nonintegrable</a:t>
              </a:r>
              <a:r>
                <a:rPr lang="en-US" dirty="0" smtClean="0"/>
                <a:t> (generic):</a:t>
              </a:r>
            </a:p>
            <a:p>
              <a:endParaRPr lang="en-US" dirty="0" smtClean="0"/>
            </a:p>
            <a:p>
              <a:r>
                <a:rPr lang="en-US" dirty="0" smtClean="0"/>
                <a:t>Chaotic orbit, nasty classical limit.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870" y="4895871"/>
            <a:ext cx="8958654" cy="1962129"/>
            <a:chOff x="0" y="4895871"/>
            <a:chExt cx="8958654" cy="1962129"/>
          </a:xfrm>
        </p:grpSpPr>
        <p:sp>
          <p:nvSpPr>
            <p:cNvPr id="17" name="TextBox 16"/>
            <p:cNvSpPr txBox="1"/>
            <p:nvPr/>
          </p:nvSpPr>
          <p:spPr>
            <a:xfrm>
              <a:off x="1734615" y="5588107"/>
              <a:ext cx="72240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Berry conjecture 1977: Wigner function (analogue of probability distribution P(</a:t>
              </a:r>
              <a:r>
                <a:rPr lang="en-US" dirty="0" err="1" smtClean="0"/>
                <a:t>x,p</a:t>
              </a:r>
              <a:r>
                <a:rPr lang="en-US" smtClean="0"/>
                <a:t>)) for </a:t>
              </a:r>
              <a:r>
                <a:rPr lang="en-US" dirty="0" smtClean="0"/>
                <a:t>quantum </a:t>
              </a:r>
              <a:r>
                <a:rPr lang="en-US" dirty="0" err="1" smtClean="0"/>
                <a:t>eigenstates</a:t>
              </a:r>
              <a:r>
                <a:rPr lang="en-US" dirty="0" smtClean="0"/>
                <a:t> in the classical limit approaches, after infinitesimal smearing, the </a:t>
              </a:r>
              <a:r>
                <a:rPr lang="en-US" dirty="0" err="1" smtClean="0"/>
                <a:t>microcanonical</a:t>
              </a:r>
              <a:r>
                <a:rPr lang="en-US" dirty="0" smtClean="0"/>
                <a:t> distribution. </a:t>
              </a:r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895871"/>
              <a:ext cx="1532913" cy="1962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57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000501"/>
            <a:ext cx="3916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Example: 1D Harmonic oscillator</a:t>
            </a:r>
            <a:endParaRPr lang="en-US" sz="2200" dirty="0"/>
          </a:p>
        </p:txBody>
      </p:sp>
      <p:grpSp>
        <p:nvGrpSpPr>
          <p:cNvPr id="3" name="Group 2"/>
          <p:cNvGrpSpPr/>
          <p:nvPr/>
        </p:nvGrpSpPr>
        <p:grpSpPr>
          <a:xfrm>
            <a:off x="24300" y="2264058"/>
            <a:ext cx="4522300" cy="3739104"/>
            <a:chOff x="24300" y="2479502"/>
            <a:chExt cx="4522300" cy="37391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00" y="2848834"/>
              <a:ext cx="4522300" cy="336977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14400" y="2479502"/>
              <a:ext cx="2551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Wigner function for n=20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16727" y="2257796"/>
            <a:ext cx="4728873" cy="3745366"/>
            <a:chOff x="4516727" y="2473240"/>
            <a:chExt cx="4627273" cy="36949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00" y="2848834"/>
              <a:ext cx="4457700" cy="33193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16727" y="2473240"/>
              <a:ext cx="4627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Wigner function convolved with a narrow  Gaussian Kernel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8681" y="298101"/>
            <a:ext cx="5216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Berry’s conjecture in 1D systems (trivial)</a:t>
            </a:r>
            <a:endParaRPr lang="en-US" sz="2400" dirty="0"/>
          </a:p>
        </p:txBody>
      </p:sp>
      <p:pic>
        <p:nvPicPr>
          <p:cNvPr id="11" name="Picture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536700"/>
            <a:ext cx="4648200" cy="584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0396" y="6216134"/>
            <a:ext cx="7687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(2D chaotic systems </a:t>
            </a:r>
            <a:r>
              <a:rPr lang="mr-IN" sz="2000" dirty="0"/>
              <a:t>–</a:t>
            </a:r>
            <a:r>
              <a:rPr lang="en-US" sz="2000" dirty="0"/>
              <a:t> hard to </a:t>
            </a:r>
            <a:r>
              <a:rPr lang="en-US" sz="2000" dirty="0" smtClean="0"/>
              <a:t>visualize, but can be checked numerically)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132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 bwMode="auto">
          <a:xfrm>
            <a:off x="169522" y="3858809"/>
            <a:ext cx="5693135" cy="1028095"/>
            <a:chOff x="278379" y="3664859"/>
            <a:chExt cx="5693135" cy="1028095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278379" y="3664859"/>
              <a:ext cx="535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Wigner-Dyson statistics (</a:t>
              </a:r>
              <a:r>
                <a:rPr lang="en-US" sz="2400" dirty="0"/>
                <a:t>W</a:t>
              </a:r>
              <a:r>
                <a:rPr lang="en-US" sz="2400" dirty="0" smtClean="0"/>
                <a:t>igner </a:t>
              </a:r>
              <a:r>
                <a:rPr lang="en-US" sz="2400" dirty="0" err="1"/>
                <a:t>s</a:t>
              </a:r>
              <a:r>
                <a:rPr lang="en-US" sz="2400" dirty="0" err="1" smtClean="0"/>
                <a:t>urmize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0473" y="4263573"/>
              <a:ext cx="5681041" cy="42938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0953"/>
            <a:ext cx="1859803" cy="2631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1333" y="120953"/>
            <a:ext cx="662819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E. Wigner (1955) thinking not about </a:t>
            </a:r>
            <a:r>
              <a:rPr lang="en-US" sz="2400" dirty="0" err="1" smtClean="0"/>
              <a:t>thermalization</a:t>
            </a:r>
            <a:r>
              <a:rPr lang="en-US" sz="2400" dirty="0" smtClean="0"/>
              <a:t> but spectral functions of complex nuclei formulated what is now known Random Matrix Theory 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310189" y="1439334"/>
            <a:ext cx="6277429" cy="2189236"/>
            <a:chOff x="2310189" y="1439334"/>
            <a:chExt cx="6277429" cy="2189236"/>
          </a:xfrm>
        </p:grpSpPr>
        <p:sp>
          <p:nvSpPr>
            <p:cNvPr id="5" name="TextBox 4"/>
            <p:cNvSpPr txBox="1"/>
            <p:nvPr/>
          </p:nvSpPr>
          <p:spPr>
            <a:xfrm>
              <a:off x="2310189" y="1439334"/>
              <a:ext cx="6277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Essential ingredient: level repulsion (small probability of energy levels to be too close to each other) </a:t>
              </a:r>
              <a:endParaRPr lang="en-US" dirty="0"/>
            </a:p>
          </p:txBody>
        </p:sp>
        <p:pic>
          <p:nvPicPr>
            <p:cNvPr id="13" name="Picture 12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951" y="2269671"/>
              <a:ext cx="2184400" cy="635000"/>
            </a:xfrm>
            <a:prstGeom prst="rect">
              <a:avLst/>
            </a:prstGeom>
          </p:spPr>
        </p:pic>
        <p:pic>
          <p:nvPicPr>
            <p:cNvPr id="21" name="Picture 2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17440" y="2401509"/>
              <a:ext cx="2133600" cy="4572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06951" y="3174999"/>
              <a:ext cx="5512633" cy="4535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02672" y="5064668"/>
            <a:ext cx="8528296" cy="1069953"/>
            <a:chOff x="102672" y="5064668"/>
            <a:chExt cx="8528296" cy="1069953"/>
          </a:xfrm>
        </p:grpSpPr>
        <p:sp>
          <p:nvSpPr>
            <p:cNvPr id="27" name="TextBox 26"/>
            <p:cNvSpPr txBox="1"/>
            <p:nvPr/>
          </p:nvSpPr>
          <p:spPr>
            <a:xfrm>
              <a:off x="102672" y="5064668"/>
              <a:ext cx="8528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Random energy levels (random diagonal matrix): Poisson statistics.</a:t>
              </a:r>
              <a:endParaRPr lang="en-US" sz="2400" dirty="0"/>
            </a:p>
          </p:txBody>
        </p:sp>
        <p:pic>
          <p:nvPicPr>
            <p:cNvPr id="29" name="Picture 28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1616" y="5771299"/>
              <a:ext cx="2840520" cy="36332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772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167" y="483007"/>
            <a:ext cx="907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Non-chaotic “generic systems” (energy is some of contributions from extensive number of symmetry sectors: </a:t>
            </a:r>
            <a:r>
              <a:rPr lang="en-US" dirty="0"/>
              <a:t>e</a:t>
            </a:r>
            <a:r>
              <a:rPr lang="en-US" dirty="0" smtClean="0"/>
              <a:t>xpect Poisson statistics (Berry-Tabor conjecture, 1977)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55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powerful conjectures about energy levels in single-particle systems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82166" y="1129338"/>
            <a:ext cx="8311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Bohigas</a:t>
            </a:r>
            <a:r>
              <a:rPr lang="en-US" dirty="0" smtClean="0"/>
              <a:t>, </a:t>
            </a:r>
            <a:r>
              <a:rPr lang="en-US" dirty="0" err="1" smtClean="0"/>
              <a:t>Giannoni</a:t>
            </a:r>
            <a:r>
              <a:rPr lang="en-US" dirty="0" smtClean="0"/>
              <a:t>, </a:t>
            </a:r>
            <a:r>
              <a:rPr lang="en-US" dirty="0" err="1" smtClean="0"/>
              <a:t>Schmit</a:t>
            </a:r>
            <a:r>
              <a:rPr lang="en-US" dirty="0"/>
              <a:t>)</a:t>
            </a:r>
            <a:r>
              <a:rPr lang="en-US" dirty="0" smtClean="0"/>
              <a:t> BGS conjecture </a:t>
            </a:r>
            <a:r>
              <a:rPr lang="en-US" dirty="0"/>
              <a:t>(1984</a:t>
            </a:r>
            <a:r>
              <a:rPr lang="en-US" dirty="0" smtClean="0"/>
              <a:t>): </a:t>
            </a:r>
            <a:r>
              <a:rPr lang="en-US" dirty="0"/>
              <a:t>r</a:t>
            </a:r>
            <a:r>
              <a:rPr lang="en-US" dirty="0" smtClean="0"/>
              <a:t>andom matrix statistics in chaotic generic  systems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038834" y="1295344"/>
            <a:ext cx="4663319" cy="2392549"/>
            <a:chOff x="3162300" y="886582"/>
            <a:chExt cx="5981700" cy="30689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2300" y="886582"/>
              <a:ext cx="5981700" cy="2603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689047" y="3586203"/>
              <a:ext cx="3532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Sinai Billiard. O. </a:t>
              </a:r>
              <a:r>
                <a:rPr lang="en-US" dirty="0" err="1" smtClean="0"/>
                <a:t>Bohigas</a:t>
              </a:r>
              <a:r>
                <a:rPr lang="en-US" dirty="0" smtClean="0"/>
                <a:t> et. al. 1984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0" y="1691074"/>
            <a:ext cx="3827230" cy="4832353"/>
            <a:chOff x="0" y="1691074"/>
            <a:chExt cx="3827230" cy="4832353"/>
          </a:xfrm>
        </p:grpSpPr>
        <p:sp>
          <p:nvSpPr>
            <p:cNvPr id="9" name="TextBox 8"/>
            <p:cNvSpPr txBox="1"/>
            <p:nvPr/>
          </p:nvSpPr>
          <p:spPr>
            <a:xfrm>
              <a:off x="956241" y="1691074"/>
              <a:ext cx="14497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Examples:</a:t>
              </a:r>
              <a:endParaRPr lang="en-US" sz="2400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0" y="2139577"/>
              <a:ext cx="3827230" cy="4383850"/>
              <a:chOff x="0" y="2139577"/>
              <a:chExt cx="3827230" cy="438385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066072"/>
                <a:ext cx="3071073" cy="291447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1330" y="6154095"/>
                <a:ext cx="16280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Z. </a:t>
                </a:r>
                <a:r>
                  <a:rPr lang="en-US" dirty="0" err="1" smtClean="0"/>
                  <a:t>Rudnik</a:t>
                </a:r>
                <a:r>
                  <a:rPr lang="en-US" dirty="0" smtClean="0"/>
                  <a:t>, 2008</a:t>
                </a:r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41905" y="2139577"/>
                <a:ext cx="1669143" cy="11129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044095" y="2261810"/>
                <a:ext cx="178313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Incommensurate </a:t>
                </a:r>
              </a:p>
              <a:p>
                <a:r>
                  <a:rPr lang="en-US" dirty="0"/>
                  <a:t>r</a:t>
                </a:r>
                <a:r>
                  <a:rPr lang="en-US" dirty="0" smtClean="0"/>
                  <a:t>ectangular box</a:t>
                </a:r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83809" y="2491619"/>
                <a:ext cx="96762" cy="10885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>
                <a:stCxn id="17" idx="5"/>
              </p:cNvCxnSpPr>
              <p:nvPr/>
            </p:nvCxnSpPr>
            <p:spPr>
              <a:xfrm>
                <a:off x="566401" y="2584534"/>
                <a:ext cx="769147" cy="668018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endCxn id="15" idx="3"/>
              </p:cNvCxnSpPr>
              <p:nvPr/>
            </p:nvCxnSpPr>
            <p:spPr>
              <a:xfrm flipV="1">
                <a:off x="1305695" y="2696065"/>
                <a:ext cx="605353" cy="556487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1430927" y="2306583"/>
                <a:ext cx="476896" cy="38948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3322966" y="3538503"/>
            <a:ext cx="5613215" cy="2442043"/>
            <a:chOff x="2459889" y="4245790"/>
            <a:chExt cx="5613215" cy="244204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37996" r="5606"/>
            <a:stretch/>
          </p:blipFill>
          <p:spPr>
            <a:xfrm>
              <a:off x="2459889" y="4245790"/>
              <a:ext cx="3880114" cy="244204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40003" y="4749580"/>
              <a:ext cx="1733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Another chaotic billiard by Sinai. </a:t>
              </a:r>
              <a:br>
                <a:rPr lang="en-US" dirty="0" smtClean="0"/>
              </a:br>
              <a:r>
                <a:rPr lang="en-US" dirty="0" smtClean="0"/>
                <a:t>Z. </a:t>
              </a:r>
              <a:r>
                <a:rPr lang="en-US" dirty="0" err="1" smtClean="0"/>
                <a:t>Rudnik</a:t>
              </a:r>
              <a:r>
                <a:rPr lang="en-US" dirty="0" smtClean="0"/>
                <a:t>, 2008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948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787" y="25829"/>
            <a:ext cx="8797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Berry’s conjecture follows from BGS conjecture (RMT) if we assume that </a:t>
            </a:r>
            <a:r>
              <a:rPr lang="en-US" sz="2400" dirty="0" err="1" smtClean="0"/>
              <a:t>eigenstates</a:t>
            </a:r>
            <a:r>
              <a:rPr lang="en-US" sz="2400" dirty="0" smtClean="0"/>
              <a:t> are random </a:t>
            </a:r>
            <a:r>
              <a:rPr lang="en-US" sz="2400" dirty="0" err="1" smtClean="0"/>
              <a:t>superpositions</a:t>
            </a:r>
            <a:r>
              <a:rPr lang="en-US" sz="2400" dirty="0" smtClean="0"/>
              <a:t> of plane waves</a:t>
            </a:r>
            <a:endParaRPr lang="en-US" sz="2400" dirty="0"/>
          </a:p>
        </p:txBody>
      </p:sp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7" y="856826"/>
            <a:ext cx="4170340" cy="92035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1941245"/>
            <a:ext cx="9124125" cy="4858802"/>
            <a:chOff x="0" y="1941245"/>
            <a:chExt cx="9124125" cy="48588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75" y="2710686"/>
              <a:ext cx="8636000" cy="408936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0" y="1941245"/>
              <a:ext cx="9124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err="1" smtClean="0"/>
                <a:t>Eigenstates</a:t>
              </a:r>
              <a:r>
                <a:rPr lang="en-US" sz="2200" dirty="0" smtClean="0"/>
                <a:t> is </a:t>
              </a:r>
              <a:r>
                <a:rPr lang="en-US" sz="2200" dirty="0" err="1" smtClean="0"/>
                <a:t>integrable</a:t>
              </a:r>
              <a:r>
                <a:rPr lang="en-US" sz="2200" dirty="0" smtClean="0"/>
                <a:t> vs. chaotic billiard. Very similar pictures from random </a:t>
              </a:r>
              <a:r>
                <a:rPr lang="en-US" sz="2200" dirty="0" err="1" smtClean="0"/>
                <a:t>superpositions</a:t>
              </a:r>
              <a:r>
                <a:rPr lang="en-US" sz="2200" dirty="0" smtClean="0"/>
                <a:t> of plane </a:t>
              </a:r>
              <a:r>
                <a:rPr lang="en-US" dirty="0" smtClean="0"/>
                <a:t>waves (</a:t>
              </a:r>
              <a:r>
                <a:rPr lang="en-US" dirty="0"/>
                <a:t>taken from </a:t>
              </a:r>
              <a:r>
                <a:rPr lang="en-US" dirty="0" smtClean="0"/>
                <a:t>A. </a:t>
              </a:r>
              <a:r>
                <a:rPr lang="en-US" dirty="0"/>
                <a:t>Backer, Quantum Chaos in </a:t>
              </a:r>
              <a:r>
                <a:rPr lang="en-US" dirty="0" smtClean="0"/>
                <a:t>Billiards, 2007)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1741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170" y="84667"/>
            <a:ext cx="773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Many-body quantum systems. Standard tool to check chaos.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3199" y="689000"/>
            <a:ext cx="8305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Integrable</a:t>
            </a:r>
            <a:r>
              <a:rPr lang="en-US" dirty="0"/>
              <a:t> </a:t>
            </a:r>
            <a:r>
              <a:rPr lang="en-US" dirty="0" smtClean="0"/>
              <a:t>(in a </a:t>
            </a:r>
            <a:r>
              <a:rPr lang="en-US" dirty="0" err="1" smtClean="0"/>
              <a:t>compliated</a:t>
            </a:r>
            <a:r>
              <a:rPr lang="en-US" dirty="0" smtClean="0"/>
              <a:t> way) </a:t>
            </a:r>
            <a:r>
              <a:rPr lang="en-US" dirty="0" err="1" smtClean="0"/>
              <a:t>bosonic</a:t>
            </a:r>
            <a:r>
              <a:rPr lang="en-US" sz="1600" dirty="0" smtClean="0"/>
              <a:t>(L. Santos and M. </a:t>
            </a:r>
            <a:r>
              <a:rPr lang="en-US" sz="1600" dirty="0" err="1" smtClean="0"/>
              <a:t>Rigol</a:t>
            </a:r>
            <a:r>
              <a:rPr lang="en-US" sz="1600" dirty="0" smtClean="0"/>
              <a:t>, 2010)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3199" y="2928769"/>
            <a:ext cx="400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onset of chaos coincides with the onset of </a:t>
            </a:r>
            <a:r>
              <a:rPr lang="en-US" dirty="0" err="1" smtClean="0"/>
              <a:t>thermalization</a:t>
            </a:r>
            <a:r>
              <a:rPr lang="en-US" dirty="0" smtClean="0"/>
              <a:t> defined through the observables.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1190333"/>
            <a:ext cx="4305201" cy="1570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156" y="1058332"/>
            <a:ext cx="3992110" cy="30018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3852099"/>
            <a:ext cx="8822266" cy="2473174"/>
            <a:chOff x="0" y="4392833"/>
            <a:chExt cx="8822266" cy="2473174"/>
          </a:xfrm>
        </p:grpSpPr>
        <p:sp>
          <p:nvSpPr>
            <p:cNvPr id="8" name="TextBox 7"/>
            <p:cNvSpPr txBox="1"/>
            <p:nvPr/>
          </p:nvSpPr>
          <p:spPr>
            <a:xfrm>
              <a:off x="4399909" y="4829201"/>
              <a:ext cx="442235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Interacting spin-chain with a single impurity</a:t>
              </a:r>
            </a:p>
            <a:p>
              <a:endParaRPr lang="en-US" sz="1400" dirty="0"/>
            </a:p>
            <a:p>
              <a:r>
                <a:rPr lang="en-US" sz="1400" dirty="0" smtClean="0"/>
                <a:t>(A. </a:t>
              </a:r>
              <a:r>
                <a:rPr lang="en-US" sz="1400" dirty="0" err="1" smtClean="0"/>
                <a:t>Gubin</a:t>
              </a:r>
              <a:r>
                <a:rPr lang="en-US" sz="1400" dirty="0" smtClean="0"/>
                <a:t> and L. Santos, 2012)</a:t>
              </a:r>
              <a:endParaRPr lang="en-US" sz="14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9909" y="5629419"/>
              <a:ext cx="3651891" cy="115751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392833"/>
              <a:ext cx="3996287" cy="247317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59004" y="6488852"/>
            <a:ext cx="848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Randomness is intrinsic to quantum systems, not obviously tied to locality of observables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87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1090" y="219370"/>
            <a:ext cx="4581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Implications of RMT to observables</a:t>
            </a:r>
            <a:endParaRPr lang="en-US" sz="2400" dirty="0"/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6" y="935881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2168" y="93588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some, say </a:t>
            </a:r>
            <a:r>
              <a:rPr lang="en-US" dirty="0" err="1" smtClean="0"/>
              <a:t>Fock</a:t>
            </a:r>
            <a:r>
              <a:rPr lang="en-US" dirty="0" smtClean="0"/>
              <a:t>, basis</a:t>
            </a:r>
            <a:endParaRPr lang="en-US" dirty="0"/>
          </a:p>
        </p:txBody>
      </p:sp>
      <p:pic>
        <p:nvPicPr>
          <p:cNvPr id="10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296" y="1838212"/>
            <a:ext cx="2540000" cy="584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9452" y="1927112"/>
            <a:ext cx="1092200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8296" y="2711708"/>
            <a:ext cx="84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RMT: </a:t>
            </a:r>
            <a:endParaRPr lang="en-US" sz="2400" dirty="0"/>
          </a:p>
        </p:txBody>
      </p:sp>
      <p:pic>
        <p:nvPicPr>
          <p:cNvPr id="19" name="Picture 18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296" y="2793714"/>
            <a:ext cx="8432800" cy="558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 bwMode="auto">
          <a:xfrm>
            <a:off x="282631" y="3785850"/>
            <a:ext cx="7653588" cy="2755778"/>
            <a:chOff x="282631" y="3785850"/>
            <a:chExt cx="7653588" cy="2755778"/>
          </a:xfrm>
        </p:grpSpPr>
        <p:sp>
          <p:nvSpPr>
            <p:cNvPr id="20" name="TextBox 19"/>
            <p:cNvSpPr txBox="1"/>
            <p:nvPr/>
          </p:nvSpPr>
          <p:spPr bwMode="auto">
            <a:xfrm>
              <a:off x="282631" y="3785850"/>
              <a:ext cx="2462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Combine together</a:t>
              </a:r>
              <a:endParaRPr lang="en-US" sz="2400" dirty="0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2482" y="4589767"/>
              <a:ext cx="6578600" cy="762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TextBox 23"/>
            <p:cNvSpPr txBox="1"/>
            <p:nvPr/>
          </p:nvSpPr>
          <p:spPr bwMode="auto">
            <a:xfrm>
              <a:off x="358296" y="5710631"/>
              <a:ext cx="75779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RMT strongly constraints the structure of matrix elements of physical observables.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817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102" y="24368"/>
            <a:ext cx="5415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More accurately for real random matrices</a:t>
            </a:r>
            <a:endParaRPr lang="en-US" sz="2400" dirty="0"/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62000"/>
            <a:ext cx="3200400" cy="609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9766" y="531167"/>
            <a:ext cx="384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Follows from Wick’s theorem </a:t>
            </a:r>
            <a:endParaRPr lang="en-US" sz="2400" dirty="0"/>
          </a:p>
        </p:txBody>
      </p:sp>
      <p:pic>
        <p:nvPicPr>
          <p:cNvPr id="10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0305" y="1041399"/>
            <a:ext cx="4216400" cy="330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4300" y="1665335"/>
            <a:ext cx="9129654" cy="4773544"/>
            <a:chOff x="114300" y="1665335"/>
            <a:chExt cx="9129654" cy="4773544"/>
          </a:xfrm>
        </p:grpSpPr>
        <p:sp>
          <p:nvSpPr>
            <p:cNvPr id="12" name="TextBox 11"/>
            <p:cNvSpPr txBox="1"/>
            <p:nvPr/>
          </p:nvSpPr>
          <p:spPr>
            <a:xfrm>
              <a:off x="114300" y="1665335"/>
              <a:ext cx="74924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Chaos analysis in 2D transverse field </a:t>
              </a:r>
              <a:r>
                <a:rPr lang="en-US" dirty="0" err="1" smtClean="0"/>
                <a:t>Ising</a:t>
              </a:r>
              <a:r>
                <a:rPr lang="en-US" dirty="0"/>
                <a:t> model </a:t>
              </a:r>
              <a:r>
                <a:rPr lang="en-US" dirty="0" smtClean="0"/>
                <a:t>(R. </a:t>
              </a:r>
              <a:r>
                <a:rPr lang="en-US" dirty="0" err="1" smtClean="0"/>
                <a:t>Mondaini</a:t>
              </a:r>
              <a:r>
                <a:rPr lang="en-US" dirty="0" smtClean="0"/>
                <a:t>, M. </a:t>
              </a:r>
              <a:r>
                <a:rPr lang="en-US" dirty="0" err="1" smtClean="0"/>
                <a:t>Rigol</a:t>
              </a:r>
              <a:r>
                <a:rPr lang="en-US" dirty="0" smtClean="0"/>
                <a:t> 2017).</a:t>
              </a:r>
            </a:p>
            <a:p>
              <a:endParaRPr lang="en-US" dirty="0"/>
            </a:p>
            <a:p>
              <a:r>
                <a:rPr lang="en-US" dirty="0" smtClean="0"/>
                <a:t>Related earlier results in a 1D chain: A. </a:t>
              </a:r>
              <a:r>
                <a:rPr lang="en-US" dirty="0" err="1" smtClean="0"/>
                <a:t>Dymarsky</a:t>
              </a:r>
              <a:r>
                <a:rPr lang="en-US" dirty="0" smtClean="0"/>
                <a:t> and H. Liu 2015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9456" y="2588665"/>
              <a:ext cx="3274498" cy="94349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96000" y="3588798"/>
              <a:ext cx="304800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Left: level spacing statistics</a:t>
              </a:r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Right: ratio of variances of diagonal and off-diagonal matrix elements of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2719" y="5520925"/>
              <a:ext cx="2151454" cy="9179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77565"/>
            <a:ext cx="6022749" cy="385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1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182" y="219363"/>
            <a:ext cx="1121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Details: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028"/>
            <a:ext cx="9144000" cy="3887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9636"/>
            <a:ext cx="2297545" cy="2297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171" y="4477953"/>
            <a:ext cx="1712191" cy="2299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222" y="4479636"/>
            <a:ext cx="1675142" cy="23593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7200" y="983518"/>
            <a:ext cx="720573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1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1819" y="23337"/>
            <a:ext cx="4887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Interacting many particle systems. </a:t>
            </a:r>
          </a:p>
          <a:p>
            <a:r>
              <a:rPr lang="en-US" sz="2400" dirty="0" err="1" smtClean="0"/>
              <a:t>Eigenstate</a:t>
            </a:r>
            <a:r>
              <a:rPr lang="en-US" sz="2400" dirty="0" smtClean="0"/>
              <a:t> </a:t>
            </a:r>
            <a:r>
              <a:rPr lang="en-US" sz="2400" dirty="0" err="1" smtClean="0"/>
              <a:t>Thermalization</a:t>
            </a:r>
            <a:r>
              <a:rPr lang="en-US" sz="2400" dirty="0" smtClean="0"/>
              <a:t> Hypothesis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1728" y="958334"/>
            <a:ext cx="80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Deutsch (1992), M. </a:t>
            </a:r>
            <a:r>
              <a:rPr lang="en-US" dirty="0" err="1" smtClean="0"/>
              <a:t>Srednicki</a:t>
            </a:r>
            <a:r>
              <a:rPr lang="en-US" dirty="0" smtClean="0"/>
              <a:t> (1994, 1996), M. </a:t>
            </a:r>
            <a:r>
              <a:rPr lang="en-US" dirty="0" err="1" smtClean="0"/>
              <a:t>Rigol</a:t>
            </a:r>
            <a:r>
              <a:rPr lang="en-US" dirty="0" smtClean="0"/>
              <a:t>, V. </a:t>
            </a:r>
            <a:r>
              <a:rPr lang="en-US" dirty="0" err="1" smtClean="0"/>
              <a:t>Dun’ko</a:t>
            </a:r>
            <a:r>
              <a:rPr lang="en-US" dirty="0" smtClean="0"/>
              <a:t>, M. </a:t>
            </a:r>
            <a:r>
              <a:rPr lang="en-US" dirty="0" err="1" smtClean="0"/>
              <a:t>Olshanii</a:t>
            </a:r>
            <a:r>
              <a:rPr lang="en-US" dirty="0" smtClean="0"/>
              <a:t> (2008)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27" y="1645227"/>
            <a:ext cx="2135909" cy="3228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701" y="4929787"/>
            <a:ext cx="134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Srednicki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47637" y="1466272"/>
            <a:ext cx="62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Expectation values of observables</a:t>
            </a:r>
            <a:endParaRPr lang="en-US" dirty="0"/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9442" y="1967801"/>
            <a:ext cx="6282832" cy="52556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549442" y="2678607"/>
            <a:ext cx="6444467" cy="2251180"/>
            <a:chOff x="2549442" y="2678607"/>
            <a:chExt cx="6444467" cy="2251180"/>
          </a:xfrm>
        </p:grpSpPr>
        <p:sp>
          <p:nvSpPr>
            <p:cNvPr id="10" name="TextBox 9"/>
            <p:cNvSpPr txBox="1"/>
            <p:nvPr/>
          </p:nvSpPr>
          <p:spPr>
            <a:xfrm>
              <a:off x="2549442" y="2678607"/>
              <a:ext cx="644446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All </a:t>
              </a:r>
              <a:r>
                <a:rPr lang="en-US" dirty="0" err="1" smtClean="0"/>
                <a:t>eigenstates</a:t>
              </a:r>
              <a:r>
                <a:rPr lang="en-US" dirty="0" smtClean="0"/>
                <a:t> within a narrow energy shell are statistically the same (random vectors in a huge-dimensional Hilbert space).</a:t>
              </a:r>
              <a:br>
                <a:rPr lang="en-US" dirty="0" smtClean="0"/>
              </a:br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Expectation values of all local observables between </a:t>
              </a:r>
              <a:r>
                <a:rPr lang="en-US" dirty="0" err="1" smtClean="0"/>
                <a:t>eigenstates</a:t>
              </a:r>
              <a:r>
                <a:rPr lang="en-US" dirty="0" smtClean="0"/>
                <a:t> are exponentially close to each other</a:t>
              </a:r>
              <a:endParaRPr lang="en-US" dirty="0"/>
            </a:p>
          </p:txBody>
        </p:sp>
        <p:pic>
          <p:nvPicPr>
            <p:cNvPr id="11" name="Picture 1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19480" y="4360639"/>
              <a:ext cx="3699464" cy="56914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207527" y="5507243"/>
            <a:ext cx="8035396" cy="1138772"/>
            <a:chOff x="207527" y="5507243"/>
            <a:chExt cx="8035396" cy="1138772"/>
          </a:xfrm>
        </p:grpSpPr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7527" y="6070189"/>
              <a:ext cx="8035396" cy="57582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07527" y="5507243"/>
              <a:ext cx="5216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General ETH </a:t>
              </a:r>
              <a:r>
                <a:rPr lang="en-US" dirty="0" err="1" smtClean="0"/>
                <a:t>ansatz</a:t>
              </a:r>
              <a:r>
                <a:rPr lang="en-US" dirty="0" smtClean="0"/>
                <a:t> (direct generalization of the RMT)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525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2363" y="104046"/>
            <a:ext cx="3777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Meaning of the function f(</a:t>
            </a:r>
            <a:r>
              <a:rPr lang="en-US" sz="2400" dirty="0" err="1" smtClean="0"/>
              <a:t>ω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139700" y="4988311"/>
            <a:ext cx="9096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appears through the density of states (no Gibbs distribution is assumed).</a:t>
            </a:r>
          </a:p>
          <a:p>
            <a:endParaRPr lang="en-US" dirty="0"/>
          </a:p>
          <a:p>
            <a:r>
              <a:rPr lang="en-US" dirty="0" smtClean="0"/>
              <a:t>We connect non-equal time-correlation functions with off-diagonal matrix elements. 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 bwMode="auto">
          <a:xfrm>
            <a:off x="243829" y="3257387"/>
            <a:ext cx="8696030" cy="1353127"/>
            <a:chOff x="140968" y="3935213"/>
            <a:chExt cx="8696030" cy="1353127"/>
          </a:xfrm>
        </p:grpSpPr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0968" y="3935213"/>
              <a:ext cx="7289800" cy="5842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Picture 3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0198" y="4704140"/>
              <a:ext cx="8686800" cy="5842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34599" y="686276"/>
            <a:ext cx="8520974" cy="2075613"/>
            <a:chOff x="234599" y="686276"/>
            <a:chExt cx="8520974" cy="2075613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234599" y="686276"/>
              <a:ext cx="8520974" cy="1429282"/>
              <a:chOff x="450074" y="2593109"/>
              <a:chExt cx="7075252" cy="1186781"/>
            </a:xfrm>
          </p:grpSpPr>
          <p:pic>
            <p:nvPicPr>
              <p:cNvPr id="3" name="Picture 2" descr="TP_tmp.png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50074" y="2593109"/>
                <a:ext cx="6934200" cy="5334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9" name="Picture 18" descr="TP_tmp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78726" y="3170290"/>
                <a:ext cx="4546600" cy="6096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243829" y="2115558"/>
              <a:ext cx="7960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Follows from a simple two-line calculation after substituting ETH </a:t>
              </a:r>
              <a:r>
                <a:rPr lang="en-US" dirty="0" err="1" smtClean="0"/>
                <a:t>ansatz</a:t>
              </a:r>
              <a:r>
                <a:rPr lang="en-US" dirty="0" smtClean="0"/>
                <a:t> into non-equal time correlation functions and inverting the relation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64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000" y="34759"/>
            <a:ext cx="727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any-body </a:t>
            </a:r>
            <a:r>
              <a:rPr lang="en-US" dirty="0" err="1" smtClean="0"/>
              <a:t>eigenstates</a:t>
            </a:r>
            <a:r>
              <a:rPr lang="en-US" dirty="0" smtClean="0"/>
              <a:t> are destroyed by exponentially small perturbations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9" y="645390"/>
            <a:ext cx="4673599" cy="1257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910" y="541479"/>
            <a:ext cx="4228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Define Shannon information entropy for an </a:t>
            </a:r>
            <a:r>
              <a:rPr lang="en-US" dirty="0" err="1" smtClean="0"/>
              <a:t>eigenstate</a:t>
            </a:r>
            <a:r>
              <a:rPr lang="en-US" dirty="0" smtClean="0"/>
              <a:t> m and project to states of a deformed Hamiltonian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001" y="1307646"/>
            <a:ext cx="2863996" cy="727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810" y="1382982"/>
            <a:ext cx="1308099" cy="5200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2035010"/>
            <a:ext cx="9144000" cy="4511171"/>
            <a:chOff x="0" y="2035010"/>
            <a:chExt cx="9144000" cy="45111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035010"/>
              <a:ext cx="9144000" cy="38317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2455" y="5899850"/>
              <a:ext cx="8751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Corollary: removing just a single particle projects to exponentially many </a:t>
              </a:r>
              <a:r>
                <a:rPr lang="en-US" dirty="0" err="1" smtClean="0"/>
                <a:t>eigenstates</a:t>
              </a:r>
              <a:r>
                <a:rPr lang="en-US" dirty="0" smtClean="0"/>
                <a:t>, i.e. leads to </a:t>
              </a:r>
              <a:r>
                <a:rPr lang="en-US" dirty="0" err="1" smtClean="0"/>
                <a:t>thermalization</a:t>
              </a:r>
              <a:r>
                <a:rPr lang="en-US" dirty="0" smtClean="0"/>
                <a:t> (from the ETH review).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466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0"/>
            <a:ext cx="503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ETH and entanglement (delocalization)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571500"/>
            <a:ext cx="8304134" cy="4699000"/>
          </a:xfrm>
          <a:prstGeom prst="rect">
            <a:avLst/>
          </a:prstGeom>
        </p:spPr>
      </p:pic>
      <p:pic>
        <p:nvPicPr>
          <p:cNvPr id="13" name="Picture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677" y="5270500"/>
            <a:ext cx="3498940" cy="63893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8725" y="5270500"/>
            <a:ext cx="1130312" cy="38976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1600" y="6088559"/>
            <a:ext cx="894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ETH implies that </a:t>
            </a:r>
            <a:r>
              <a:rPr lang="en-US" sz="2200" dirty="0" smtClean="0"/>
              <a:t>entanglement </a:t>
            </a:r>
            <a:r>
              <a:rPr lang="en-US" sz="2200" dirty="0" smtClean="0"/>
              <a:t>entropy = thermal </a:t>
            </a:r>
            <a:r>
              <a:rPr lang="en-US" sz="2200" dirty="0" smtClean="0"/>
              <a:t>entropy (local density matrix is maximally chaotic).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1237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8505" y="3844728"/>
            <a:ext cx="25353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Experiment: A. Kaufman et. al., Science 2016</a:t>
            </a:r>
          </a:p>
          <a:p>
            <a:endParaRPr lang="en-US" dirty="0"/>
          </a:p>
          <a:p>
            <a:r>
              <a:rPr lang="en-US" dirty="0" smtClean="0"/>
              <a:t>Measured entanglement (</a:t>
            </a:r>
            <a:r>
              <a:rPr lang="en-US" dirty="0" err="1" smtClean="0"/>
              <a:t>Renyi</a:t>
            </a:r>
            <a:r>
              <a:rPr lang="en-US" dirty="0" smtClean="0"/>
              <a:t>) entropy for a system of 6 interacting bosons on 6 lattice 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16764" y="3679360"/>
            <a:ext cx="25053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dirty="0" smtClean="0"/>
              <a:t>Up to L</a:t>
            </a:r>
            <a:r>
              <a:rPr lang="en-US" baseline="-25000" dirty="0" smtClean="0"/>
              <a:t>A</a:t>
            </a:r>
            <a:r>
              <a:rPr lang="en-US" dirty="0" smtClean="0"/>
              <a:t>=L/2 entanglement entropy = thermal entropy</a:t>
            </a:r>
          </a:p>
          <a:p>
            <a:pPr>
              <a:spcBef>
                <a:spcPts val="800"/>
              </a:spcBef>
            </a:pPr>
            <a:r>
              <a:rPr lang="en-US" dirty="0" err="1"/>
              <a:t>Numerics</a:t>
            </a:r>
            <a:r>
              <a:rPr lang="en-US" dirty="0"/>
              <a:t>:  J. Garrison and T. Grover, 2015; </a:t>
            </a:r>
          </a:p>
          <a:p>
            <a:pPr>
              <a:spcBef>
                <a:spcPts val="800"/>
              </a:spcBef>
            </a:pPr>
            <a:r>
              <a:rPr lang="en-US" dirty="0"/>
              <a:t>Analytics based on ETH and RMT: N. </a:t>
            </a:r>
            <a:r>
              <a:rPr lang="en-US" dirty="0" err="1"/>
              <a:t>Lashakri</a:t>
            </a:r>
            <a:r>
              <a:rPr lang="en-US" dirty="0"/>
              <a:t>, A. </a:t>
            </a:r>
            <a:r>
              <a:rPr lang="en-US" dirty="0" err="1"/>
              <a:t>Dymarsky</a:t>
            </a:r>
            <a:r>
              <a:rPr lang="en-US" dirty="0"/>
              <a:t>, H. Liu 2017, </a:t>
            </a:r>
          </a:p>
          <a:p>
            <a:pPr>
              <a:spcBef>
                <a:spcPts val="800"/>
              </a:spcBef>
            </a:pPr>
            <a:r>
              <a:rPr lang="en-US" dirty="0"/>
              <a:t>Canonical typicality: S. </a:t>
            </a:r>
            <a:r>
              <a:rPr lang="en-US" dirty="0" err="1"/>
              <a:t>Sugiura</a:t>
            </a:r>
            <a:r>
              <a:rPr lang="en-US" dirty="0"/>
              <a:t> et. al.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3595" y="0"/>
            <a:ext cx="5320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Experiments: M. Greiner group (Harvard) 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581" y="3761539"/>
            <a:ext cx="1062128" cy="1642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765" y="3679360"/>
            <a:ext cx="1227281" cy="14485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765" y="5127954"/>
            <a:ext cx="1257374" cy="1542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960" y="403999"/>
            <a:ext cx="9170960" cy="3315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709" y="3761539"/>
            <a:ext cx="1174731" cy="164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7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1" y="23334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New developments (back to KAM in quantum systems).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17500" y="482932"/>
            <a:ext cx="848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Kicked non-</a:t>
            </a:r>
            <a:r>
              <a:rPr lang="en-US" sz="2400" dirty="0" err="1" smtClean="0"/>
              <a:t>ergodic</a:t>
            </a:r>
            <a:r>
              <a:rPr lang="en-US" sz="2400" dirty="0" smtClean="0"/>
              <a:t> </a:t>
            </a:r>
            <a:r>
              <a:rPr lang="en-US" sz="2400" dirty="0" err="1" smtClean="0"/>
              <a:t>Ising</a:t>
            </a:r>
            <a:r>
              <a:rPr lang="en-US" sz="2400" dirty="0" smtClean="0"/>
              <a:t> model (M. </a:t>
            </a:r>
            <a:r>
              <a:rPr lang="en-US" sz="2400" dirty="0" err="1" smtClean="0"/>
              <a:t>Heyl</a:t>
            </a:r>
            <a:r>
              <a:rPr lang="en-US" sz="2400" dirty="0" smtClean="0"/>
              <a:t>, P. </a:t>
            </a:r>
            <a:r>
              <a:rPr lang="en-US" sz="2400" dirty="0" err="1" smtClean="0"/>
              <a:t>Hauke</a:t>
            </a:r>
            <a:r>
              <a:rPr lang="en-US" sz="2400" dirty="0" smtClean="0"/>
              <a:t>, P. </a:t>
            </a:r>
            <a:r>
              <a:rPr lang="en-US" sz="2400" dirty="0" err="1" smtClean="0"/>
              <a:t>Zoller</a:t>
            </a:r>
            <a:r>
              <a:rPr lang="en-US" sz="2400" dirty="0" smtClean="0"/>
              <a:t>, 2018)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1" y="874128"/>
            <a:ext cx="4162216" cy="66496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68400" y="1568044"/>
            <a:ext cx="6651027" cy="4042205"/>
            <a:chOff x="1082884" y="1539098"/>
            <a:chExt cx="6651027" cy="40422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4548" y="1539098"/>
              <a:ext cx="5727700" cy="404220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-330423" y="3206152"/>
              <a:ext cx="3288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Long time magnetization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5400000">
              <a:off x="6269358" y="3068417"/>
              <a:ext cx="2467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Long time Heating</a:t>
              </a:r>
              <a:endParaRPr lang="en-US" sz="2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557460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sharp </a:t>
            </a:r>
            <a:r>
              <a:rPr lang="en-US" dirty="0" err="1" smtClean="0"/>
              <a:t>ergodic-nonergodic</a:t>
            </a:r>
            <a:r>
              <a:rPr lang="en-US" dirty="0" smtClean="0"/>
              <a:t> crossover as a function of the driving period. Related results (T. </a:t>
            </a:r>
            <a:r>
              <a:rPr lang="en-US" dirty="0" err="1" smtClean="0"/>
              <a:t>Prosen</a:t>
            </a:r>
            <a:r>
              <a:rPr lang="en-US" dirty="0" smtClean="0"/>
              <a:t> 1998, L. </a:t>
            </a:r>
            <a:r>
              <a:rPr lang="en-US" dirty="0" err="1" smtClean="0"/>
              <a:t>D’Alessio</a:t>
            </a:r>
            <a:r>
              <a:rPr lang="en-US" dirty="0" smtClean="0"/>
              <a:t>, A.P. 2013, A. Das et. al. 2018,</a:t>
            </a:r>
            <a:r>
              <a:rPr lang="mr-IN" dirty="0" smtClean="0"/>
              <a:t>…</a:t>
            </a:r>
            <a:r>
              <a:rPr lang="en-US" dirty="0" smtClean="0"/>
              <a:t>). Another example </a:t>
            </a:r>
            <a:r>
              <a:rPr lang="mr-IN" dirty="0" smtClean="0"/>
              <a:t>–</a:t>
            </a:r>
            <a:r>
              <a:rPr lang="en-US" dirty="0" smtClean="0"/>
              <a:t> many-body localization transition (D. </a:t>
            </a:r>
            <a:r>
              <a:rPr lang="en-US" dirty="0" err="1" smtClean="0"/>
              <a:t>Basko</a:t>
            </a:r>
            <a:r>
              <a:rPr lang="en-US" dirty="0" smtClean="0"/>
              <a:t>, I. </a:t>
            </a:r>
            <a:r>
              <a:rPr lang="en-US" dirty="0" err="1" smtClean="0"/>
              <a:t>Aleiner</a:t>
            </a:r>
            <a:r>
              <a:rPr lang="en-US" dirty="0" smtClean="0"/>
              <a:t>, B. </a:t>
            </a:r>
            <a:r>
              <a:rPr lang="en-US" dirty="0" err="1" smtClean="0"/>
              <a:t>Altshuler</a:t>
            </a:r>
            <a:r>
              <a:rPr lang="en-US" dirty="0" smtClean="0"/>
              <a:t> 2005 + many works).</a:t>
            </a:r>
          </a:p>
        </p:txBody>
      </p:sp>
      <p:pic>
        <p:nvPicPr>
          <p:cNvPr id="16" name="Picture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9217" y="1099394"/>
            <a:ext cx="4836728" cy="43970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953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P</a:t>
            </a:r>
            <a:r>
              <a:rPr lang="en-US" sz="2400" dirty="0" err="1" smtClean="0"/>
              <a:t>rethermalization</a:t>
            </a:r>
            <a:r>
              <a:rPr lang="en-US" sz="2400" dirty="0" smtClean="0"/>
              <a:t> </a:t>
            </a:r>
            <a:r>
              <a:rPr lang="en-US" sz="2400" dirty="0"/>
              <a:t>(J. </a:t>
            </a:r>
            <a:r>
              <a:rPr lang="en-US" sz="2400" dirty="0" err="1"/>
              <a:t>Berges</a:t>
            </a:r>
            <a:r>
              <a:rPr lang="en-US" sz="2400" dirty="0"/>
              <a:t>, J. </a:t>
            </a:r>
            <a:r>
              <a:rPr lang="en-US" sz="2400" dirty="0" err="1"/>
              <a:t>Schmiedmayer</a:t>
            </a:r>
            <a:r>
              <a:rPr lang="en-US" sz="2400" dirty="0"/>
              <a:t>, many others</a:t>
            </a:r>
            <a:r>
              <a:rPr lang="mr-IN" sz="2400" dirty="0"/>
              <a:t>…</a:t>
            </a:r>
            <a:r>
              <a:rPr lang="en-US" sz="2400" dirty="0" smtClean="0"/>
              <a:t>). </a:t>
            </a:r>
          </a:p>
          <a:p>
            <a:r>
              <a:rPr lang="en-US" sz="2400" dirty="0" smtClean="0"/>
              <a:t>Classical periodically driven spin chain (</a:t>
            </a:r>
            <a:r>
              <a:rPr lang="en-US" dirty="0" smtClean="0"/>
              <a:t>O. Howell, et. al</a:t>
            </a:r>
            <a:r>
              <a:rPr lang="en-US" sz="2400" dirty="0" smtClean="0"/>
              <a:t>. 2018)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830997"/>
            <a:ext cx="5295900" cy="9082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1600" y="1847274"/>
            <a:ext cx="7213600" cy="5010726"/>
            <a:chOff x="863600" y="1828164"/>
            <a:chExt cx="7213600" cy="50107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600" y="1828164"/>
              <a:ext cx="6495597" cy="42678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500" y="6096000"/>
              <a:ext cx="6362700" cy="7152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67000" y="6438780"/>
              <a:ext cx="2152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Number of periods</a:t>
              </a:r>
              <a:endParaRPr lang="en-US" sz="20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597197" y="4799008"/>
            <a:ext cx="187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Related results:</a:t>
            </a:r>
          </a:p>
          <a:p>
            <a:endParaRPr lang="en-US" dirty="0"/>
          </a:p>
          <a:p>
            <a:r>
              <a:rPr lang="en-US" dirty="0" smtClean="0"/>
              <a:t>S. </a:t>
            </a:r>
            <a:r>
              <a:rPr lang="en-US" dirty="0" err="1" smtClean="0"/>
              <a:t>Notarnicola</a:t>
            </a:r>
            <a:r>
              <a:rPr lang="en-US" dirty="0" smtClean="0"/>
              <a:t> et. al. (2018)</a:t>
            </a:r>
          </a:p>
          <a:p>
            <a:endParaRPr lang="en-US" dirty="0"/>
          </a:p>
          <a:p>
            <a:r>
              <a:rPr lang="en-US" dirty="0" smtClean="0"/>
              <a:t>A. </a:t>
            </a:r>
            <a:r>
              <a:rPr lang="en-US" dirty="0" err="1" smtClean="0"/>
              <a:t>Rajak</a:t>
            </a:r>
            <a:r>
              <a:rPr lang="en-US" dirty="0" smtClean="0"/>
              <a:t> et. al. 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7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499"/>
            <a:ext cx="9144000" cy="2347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8"/>
            <a:ext cx="8877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Long non-thermalizing oscillations in a system of Rydberg atoms in the middle of the spectrum (Quantum Scars), </a:t>
            </a:r>
            <a:r>
              <a:rPr lang="en-US" dirty="0" smtClean="0"/>
              <a:t>H. </a:t>
            </a:r>
            <a:r>
              <a:rPr lang="en-US" dirty="0" err="1" smtClean="0"/>
              <a:t>Bernien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r>
              <a:rPr lang="en-US" dirty="0" smtClean="0"/>
              <a:t>M. </a:t>
            </a:r>
            <a:r>
              <a:rPr lang="en-US" dirty="0" err="1" smtClean="0"/>
              <a:t>Lukin</a:t>
            </a:r>
            <a:r>
              <a:rPr lang="en-US" dirty="0" smtClean="0"/>
              <a:t> 2017 </a:t>
            </a:r>
            <a:endParaRPr lang="en-US" dirty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422134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/>
              <a:t>Theoretical explanations: 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S</a:t>
            </a:r>
            <a:r>
              <a:rPr lang="en-US" sz="2400" dirty="0" smtClean="0"/>
              <a:t>pecial </a:t>
            </a:r>
            <a:r>
              <a:rPr lang="en-US" sz="2400" dirty="0" err="1" smtClean="0"/>
              <a:t>eigenstates</a:t>
            </a:r>
            <a:r>
              <a:rPr lang="en-US" sz="2400" dirty="0" smtClean="0"/>
              <a:t> in the middle of the spectrum: (</a:t>
            </a:r>
            <a:r>
              <a:rPr lang="en-US" dirty="0" smtClean="0"/>
              <a:t>C. Turner et. al. 2018</a:t>
            </a:r>
            <a:r>
              <a:rPr lang="en-US" sz="2400" dirty="0" smtClean="0"/>
              <a:t>), </a:t>
            </a:r>
            <a:r>
              <a:rPr lang="en-US" sz="2400" dirty="0"/>
              <a:t>related findings (</a:t>
            </a:r>
            <a:r>
              <a:rPr lang="en-US" dirty="0" smtClean="0"/>
              <a:t>N. </a:t>
            </a:r>
            <a:r>
              <a:rPr lang="en-US" dirty="0"/>
              <a:t>J. </a:t>
            </a:r>
            <a:r>
              <a:rPr lang="en-US" dirty="0" smtClean="0"/>
              <a:t>Robinson, A. James, R. </a:t>
            </a:r>
            <a:r>
              <a:rPr lang="en-US" dirty="0" err="1" smtClean="0"/>
              <a:t>Konin</a:t>
            </a:r>
            <a:r>
              <a:rPr lang="en-US" dirty="0" smtClean="0"/>
              <a:t>, 2018</a:t>
            </a:r>
            <a:r>
              <a:rPr lang="en-US" sz="2400" dirty="0" smtClean="0"/>
              <a:t>).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 smtClean="0"/>
              <a:t>Proximity of the model to a nontrivial </a:t>
            </a:r>
            <a:r>
              <a:rPr lang="en-US" sz="2400" dirty="0" err="1" smtClean="0"/>
              <a:t>integrable</a:t>
            </a:r>
            <a:r>
              <a:rPr lang="en-US" sz="2400" dirty="0" smtClean="0"/>
              <a:t> one (</a:t>
            </a:r>
            <a:r>
              <a:rPr lang="en-US" dirty="0" smtClean="0"/>
              <a:t>V. </a:t>
            </a:r>
            <a:r>
              <a:rPr lang="en-US" dirty="0" err="1" smtClean="0"/>
              <a:t>Khemani</a:t>
            </a:r>
            <a:r>
              <a:rPr lang="en-US" dirty="0" smtClean="0"/>
              <a:t>, A. </a:t>
            </a:r>
            <a:r>
              <a:rPr lang="en-US" dirty="0" err="1" smtClean="0"/>
              <a:t>Chandran</a:t>
            </a:r>
            <a:r>
              <a:rPr lang="en-US" dirty="0" smtClean="0"/>
              <a:t>, C. </a:t>
            </a:r>
            <a:r>
              <a:rPr lang="en-US" dirty="0" err="1" smtClean="0"/>
              <a:t>Laumann</a:t>
            </a:r>
            <a:r>
              <a:rPr lang="en-US" dirty="0" smtClean="0"/>
              <a:t>, 2018)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sz="2400" dirty="0" smtClean="0"/>
              <a:t>Can create and enhance these oscillations in other models (</a:t>
            </a:r>
            <a:r>
              <a:rPr lang="en-US" dirty="0" smtClean="0"/>
              <a:t>S. </a:t>
            </a:r>
            <a:r>
              <a:rPr lang="en-US" dirty="0" err="1" smtClean="0"/>
              <a:t>Sugiura</a:t>
            </a:r>
            <a:r>
              <a:rPr lang="en-US" dirty="0" smtClean="0"/>
              <a:t>, A. </a:t>
            </a:r>
            <a:r>
              <a:rPr lang="en-US" dirty="0" err="1" smtClean="0"/>
              <a:t>Dymarsky</a:t>
            </a:r>
            <a:r>
              <a:rPr lang="en-US" dirty="0" smtClean="0"/>
              <a:t>, D. </a:t>
            </a:r>
            <a:r>
              <a:rPr lang="en-US" dirty="0" err="1" smtClean="0"/>
              <a:t>Sels</a:t>
            </a:r>
            <a:r>
              <a:rPr lang="en-US" dirty="0" smtClean="0"/>
              <a:t>, A.P.  in progress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522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60" y="484177"/>
            <a:ext cx="770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Fluctuation theorems (</a:t>
            </a:r>
            <a:r>
              <a:rPr lang="en-US" sz="2400" dirty="0" err="1" smtClean="0"/>
              <a:t>Bochkov</a:t>
            </a:r>
            <a:r>
              <a:rPr lang="en-US" sz="2400" dirty="0" smtClean="0"/>
              <a:t>, </a:t>
            </a:r>
            <a:r>
              <a:rPr lang="en-US" sz="2400" dirty="0" err="1" smtClean="0"/>
              <a:t>Kuzovlev</a:t>
            </a:r>
            <a:r>
              <a:rPr lang="en-US" sz="2400" dirty="0" smtClean="0"/>
              <a:t>, </a:t>
            </a:r>
            <a:r>
              <a:rPr lang="en-US" sz="2400" dirty="0" err="1" smtClean="0"/>
              <a:t>Jarzynski</a:t>
            </a:r>
            <a:r>
              <a:rPr lang="en-US" sz="2400" dirty="0" smtClean="0"/>
              <a:t>, Crooks)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17298" y="971360"/>
            <a:ext cx="1877060" cy="11760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70560" y="715010"/>
            <a:ext cx="10160" cy="11760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51760" y="898128"/>
            <a:ext cx="414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stationary state + time </a:t>
            </a:r>
            <a:r>
              <a:rPr lang="en-US" dirty="0" err="1" smtClean="0"/>
              <a:t>reversability</a:t>
            </a:r>
            <a:r>
              <a:rPr lang="en-US" dirty="0" smtClean="0"/>
              <a:t>: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 bwMode="auto">
          <a:xfrm>
            <a:off x="243840" y="3373203"/>
            <a:ext cx="7357918" cy="954107"/>
            <a:chOff x="40640" y="3135443"/>
            <a:chExt cx="7357918" cy="954107"/>
          </a:xfrm>
        </p:grpSpPr>
        <p:pic>
          <p:nvPicPr>
            <p:cNvPr id="32" name="Picture 31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640" y="3295650"/>
              <a:ext cx="5308600" cy="660400"/>
            </a:xfrm>
            <a:prstGeom prst="rect">
              <a:avLst/>
            </a:prstGeom>
            <a:solidFill>
              <a:srgbClr val="FF0000"/>
            </a:solidFill>
            <a:ln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6" name="TextBox 35"/>
            <p:cNvSpPr txBox="1"/>
            <p:nvPr/>
          </p:nvSpPr>
          <p:spPr bwMode="auto">
            <a:xfrm>
              <a:off x="5349240" y="3135443"/>
              <a:ext cx="20493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Bochkov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Kuzovlev</a:t>
              </a:r>
              <a:r>
                <a:rPr lang="en-US" sz="1400" dirty="0" smtClean="0"/>
                <a:t>, 1979, Evans, </a:t>
              </a:r>
              <a:r>
                <a:rPr lang="en-US" sz="1400" dirty="0" err="1" smtClean="0"/>
                <a:t>Searles</a:t>
              </a:r>
              <a:r>
                <a:rPr lang="en-US" sz="1400" dirty="0" smtClean="0"/>
                <a:t> 1994, Crooks 1998, Tasaki 2000, </a:t>
              </a:r>
              <a:r>
                <a:rPr lang="en-US" sz="1400" dirty="0" err="1" smtClean="0"/>
                <a:t>Kurchan</a:t>
              </a:r>
              <a:r>
                <a:rPr lang="en-US" sz="1400" dirty="0" smtClean="0"/>
                <a:t> 2000 </a:t>
              </a:r>
              <a:endParaRPr lang="en-US" sz="14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32884" y="4647303"/>
            <a:ext cx="5913022" cy="856018"/>
            <a:chOff x="335280" y="4193810"/>
            <a:chExt cx="5913022" cy="856018"/>
          </a:xfrm>
        </p:grpSpPr>
        <p:grpSp>
          <p:nvGrpSpPr>
            <p:cNvPr id="38" name="Group 37"/>
            <p:cNvGrpSpPr/>
            <p:nvPr/>
          </p:nvGrpSpPr>
          <p:grpSpPr bwMode="auto">
            <a:xfrm>
              <a:off x="368873" y="4563142"/>
              <a:ext cx="5879429" cy="486686"/>
              <a:chOff x="1285240" y="4229793"/>
              <a:chExt cx="5879429" cy="486686"/>
            </a:xfrm>
          </p:grpSpPr>
          <p:pic>
            <p:nvPicPr>
              <p:cNvPr id="35" name="Picture 34" descr="TP_tmp.png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285240" y="4393595"/>
                <a:ext cx="3316902" cy="322884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73" name="TextBox 72"/>
              <p:cNvSpPr txBox="1"/>
              <p:nvPr/>
            </p:nvSpPr>
            <p:spPr bwMode="auto">
              <a:xfrm>
                <a:off x="4764553" y="4229793"/>
                <a:ext cx="2400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Jarzynski</a:t>
                </a:r>
                <a:r>
                  <a:rPr lang="en-US" dirty="0" smtClean="0"/>
                  <a:t> equality, 1997</a:t>
                </a:r>
                <a:endParaRPr lang="en-US" dirty="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35280" y="4193810"/>
              <a:ext cx="2954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Integrate Crooks’ equality get   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0" y="5854004"/>
            <a:ext cx="886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Fluctuation theorems can be proven in two lines for Gibbs states. ETH extends the proof to arbitrary stationary states.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 bwMode="auto">
          <a:xfrm>
            <a:off x="243840" y="1267460"/>
            <a:ext cx="8331200" cy="2047050"/>
            <a:chOff x="243840" y="1267460"/>
            <a:chExt cx="8331200" cy="2047050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864360" y="133077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1864360" y="155937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auto">
            <a:xfrm>
              <a:off x="1864360" y="178797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1783080" y="1330770"/>
              <a:ext cx="0" cy="457200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2164080" y="1330770"/>
              <a:ext cx="0" cy="4572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243840" y="1404430"/>
              <a:ext cx="447040" cy="0"/>
            </a:xfrm>
            <a:prstGeom prst="straightConnector1">
              <a:avLst/>
            </a:prstGeom>
            <a:ln w="76200" cmpd="tri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243840" y="1782890"/>
              <a:ext cx="406400" cy="0"/>
            </a:xfrm>
            <a:prstGeom prst="straightConnector1">
              <a:avLst/>
            </a:prstGeom>
            <a:ln w="76200" cmpd="tri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auto">
            <a:xfrm>
              <a:off x="1864360" y="171177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>
              <a:off x="1864360" y="164065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>
              <a:off x="1864360" y="137649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>
              <a:off x="1864360" y="128505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>
              <a:off x="1864360" y="142729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>
              <a:off x="1864360" y="148825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0251" y="1267460"/>
              <a:ext cx="2794249" cy="39484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" name="Group 8"/>
            <p:cNvGrpSpPr/>
            <p:nvPr/>
          </p:nvGrpSpPr>
          <p:grpSpPr bwMode="auto">
            <a:xfrm>
              <a:off x="335280" y="1611956"/>
              <a:ext cx="8239760" cy="1702554"/>
              <a:chOff x="335280" y="1391166"/>
              <a:chExt cx="8239760" cy="1702554"/>
            </a:xfrm>
          </p:grpSpPr>
          <p:sp>
            <p:nvSpPr>
              <p:cNvPr id="31" name="TextBox 30"/>
              <p:cNvSpPr txBox="1"/>
              <p:nvPr/>
            </p:nvSpPr>
            <p:spPr bwMode="auto">
              <a:xfrm>
                <a:off x="2651760" y="1391166"/>
                <a:ext cx="5923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Eigenstate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thermalization</a:t>
                </a:r>
                <a:r>
                  <a:rPr lang="en-US" dirty="0" smtClean="0"/>
                  <a:t> hypothesis: microscopic probabilities are essentially (independent on </a:t>
                </a:r>
                <a:r>
                  <a:rPr lang="en-US" dirty="0" err="1" smtClean="0"/>
                  <a:t>m,n</a:t>
                </a:r>
                <a:r>
                  <a:rPr lang="en-US" dirty="0" smtClean="0"/>
                  <a:t>) </a:t>
                </a:r>
                <a:endParaRPr lang="en-US" dirty="0"/>
              </a:p>
            </p:txBody>
          </p:sp>
          <p:pic>
            <p:nvPicPr>
              <p:cNvPr id="62" name="Picture 61" descr="TP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5280" y="2128520"/>
                <a:ext cx="5588000" cy="965200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57" name="Picture 56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07648" y="1535756"/>
              <a:ext cx="243839" cy="1524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40204" y="22512"/>
            <a:ext cx="8478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ETH (normal typicality) and thermodynamics for single </a:t>
            </a:r>
            <a:r>
              <a:rPr lang="en-US" sz="2400" dirty="0" err="1" smtClean="0"/>
              <a:t>eigenstates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7878" y="994718"/>
            <a:ext cx="1676122" cy="17926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7878" y="2787342"/>
            <a:ext cx="1676121" cy="167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478" y="213360"/>
            <a:ext cx="683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Open systems (A can be a single spin or macroscopic)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199" y="2971800"/>
            <a:ext cx="821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 reversal symmetry implies microscopic detailed balance:</a:t>
            </a:r>
            <a:endParaRPr lang="en-US" sz="2400" dirty="0"/>
          </a:p>
        </p:txBody>
      </p:sp>
      <p:pic>
        <p:nvPicPr>
          <p:cNvPr id="18" name="Picture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671" y="3569855"/>
            <a:ext cx="7112000" cy="381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447800" y="990600"/>
            <a:ext cx="6248400" cy="1828800"/>
            <a:chOff x="2209800" y="990600"/>
            <a:chExt cx="6248400" cy="1828800"/>
          </a:xfrm>
        </p:grpSpPr>
        <p:sp>
          <p:nvSpPr>
            <p:cNvPr id="3" name="Rectangle 2"/>
            <p:cNvSpPr/>
            <p:nvPr/>
          </p:nvSpPr>
          <p:spPr>
            <a:xfrm>
              <a:off x="2209800" y="1524000"/>
              <a:ext cx="1600200" cy="9906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A</a:t>
              </a:r>
              <a:endPara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181600" y="990600"/>
              <a:ext cx="3276600" cy="18288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5" name="Arc 4"/>
            <p:cNvSpPr/>
            <p:nvPr/>
          </p:nvSpPr>
          <p:spPr>
            <a:xfrm>
              <a:off x="3810000" y="1716881"/>
              <a:ext cx="1371600" cy="457200"/>
            </a:xfrm>
            <a:prstGeom prst="arc">
              <a:avLst>
                <a:gd name="adj1" fmla="val 10923869"/>
                <a:gd name="adj2" fmla="val 0"/>
              </a:avLst>
            </a:prstGeom>
            <a:ln w="31750">
              <a:solidFill>
                <a:schemeClr val="tx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3429000" y="182880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429000" y="205740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29000" y="2286000"/>
              <a:ext cx="228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429000" y="1828800"/>
              <a:ext cx="0" cy="457200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657600" y="1828800"/>
              <a:ext cx="0" cy="4572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410200" y="1752600"/>
              <a:ext cx="609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356225" y="1752600"/>
              <a:ext cx="0" cy="4572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089650" y="1758950"/>
              <a:ext cx="0" cy="457200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410200" y="2209800"/>
              <a:ext cx="609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10200" y="1808480"/>
              <a:ext cx="609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410200" y="1864360"/>
              <a:ext cx="609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10200" y="1940560"/>
              <a:ext cx="609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410200" y="2016760"/>
              <a:ext cx="609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410200" y="2113280"/>
              <a:ext cx="609600" cy="0"/>
            </a:xfrm>
            <a:prstGeom prst="line">
              <a:avLst/>
            </a:prstGeom>
            <a:ln w="31750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 bwMode="auto">
          <a:xfrm>
            <a:off x="441325" y="4100286"/>
            <a:ext cx="8229600" cy="2595265"/>
            <a:chOff x="457200" y="4191000"/>
            <a:chExt cx="8229600" cy="2595265"/>
          </a:xfrm>
        </p:grpSpPr>
        <p:sp>
          <p:nvSpPr>
            <p:cNvPr id="32" name="TextBox 31"/>
            <p:cNvSpPr txBox="1"/>
            <p:nvPr/>
          </p:nvSpPr>
          <p:spPr bwMode="auto">
            <a:xfrm>
              <a:off x="457200" y="4191000"/>
              <a:ext cx="807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Sum over </a:t>
              </a:r>
              <a:r>
                <a:rPr lang="en-US" sz="2400" dirty="0" err="1" smtClean="0"/>
                <a:t>eigenstates</a:t>
              </a:r>
              <a:r>
                <a:rPr lang="en-US" sz="2400" dirty="0" smtClean="0"/>
                <a:t> of B. Use ETH for the system B.</a:t>
              </a:r>
              <a:endParaRPr lang="en-US" sz="2400" dirty="0"/>
            </a:p>
          </p:txBody>
        </p:sp>
        <p:pic>
          <p:nvPicPr>
            <p:cNvPr id="14" name="Picture 13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1546" y="4952022"/>
              <a:ext cx="6126480" cy="762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TextBox 36"/>
            <p:cNvSpPr txBox="1"/>
            <p:nvPr/>
          </p:nvSpPr>
          <p:spPr bwMode="auto">
            <a:xfrm>
              <a:off x="457200" y="5955268"/>
              <a:ext cx="8229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Detailed balance follows from the Crooks  equality for the two systems and ETH for the system B.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751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49" y="79918"/>
            <a:ext cx="3785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Classical chaotic systems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99" y="1067882"/>
            <a:ext cx="7226301" cy="2814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699" y="698550"/>
            <a:ext cx="6893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 vs. chaotic motion: like beauty. When we see it we recognize it.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56430" y="4069856"/>
            <a:ext cx="8315855" cy="2582526"/>
            <a:chOff x="356430" y="4146248"/>
            <a:chExt cx="8315855" cy="2582526"/>
          </a:xfrm>
        </p:grpSpPr>
        <p:sp>
          <p:nvSpPr>
            <p:cNvPr id="7" name="TextBox 6"/>
            <p:cNvSpPr txBox="1"/>
            <p:nvPr/>
          </p:nvSpPr>
          <p:spPr>
            <a:xfrm>
              <a:off x="356430" y="4379734"/>
              <a:ext cx="28729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 mathematically rigorous definition of chaos. </a:t>
              </a:r>
              <a:br>
                <a:rPr lang="en-US" dirty="0" smtClean="0"/>
              </a:b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Standard practical definition:</a:t>
              </a:r>
            </a:p>
            <a:p>
              <a:r>
                <a:rPr lang="en-US" dirty="0" smtClean="0"/>
                <a:t>Divergent trajectories.</a:t>
              </a:r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1916" y="4146248"/>
              <a:ext cx="5190369" cy="2582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258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663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New developments: scrambling and OTOC (out of time order correlations)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7668" y="2668587"/>
            <a:ext cx="8494633" cy="2052716"/>
            <a:chOff x="221257" y="3806903"/>
            <a:chExt cx="8494633" cy="2052716"/>
          </a:xfrm>
        </p:grpSpPr>
        <p:sp>
          <p:nvSpPr>
            <p:cNvPr id="13" name="TextBox 12"/>
            <p:cNvSpPr txBox="1"/>
            <p:nvPr/>
          </p:nvSpPr>
          <p:spPr>
            <a:xfrm>
              <a:off x="221257" y="3955386"/>
              <a:ext cx="25272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Semi-classical limit</a:t>
              </a:r>
              <a:endParaRPr lang="en-US" sz="2400" dirty="0"/>
            </a:p>
          </p:txBody>
        </p: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26311" y="3806903"/>
              <a:ext cx="4267200" cy="7112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21257" y="4721303"/>
              <a:ext cx="80609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Averaging is done over the initial conditions (Wigner function)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1257" y="5428732"/>
              <a:ext cx="849463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Near classical limit C(t) exponentially grows with the </a:t>
              </a:r>
              <a:r>
                <a:rPr lang="en-US" sz="2200" dirty="0" err="1" smtClean="0"/>
                <a:t>Lyapunov</a:t>
              </a:r>
              <a:r>
                <a:rPr lang="en-US" sz="2200" dirty="0" smtClean="0"/>
                <a:t> exponent </a:t>
              </a:r>
              <a:endParaRPr lang="en-US" sz="2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7000" y="503654"/>
            <a:ext cx="8948189" cy="2069812"/>
            <a:chOff x="127000" y="503654"/>
            <a:chExt cx="8948189" cy="2069812"/>
          </a:xfrm>
        </p:grpSpPr>
        <p:sp>
          <p:nvSpPr>
            <p:cNvPr id="5" name="Rectangle 4"/>
            <p:cNvSpPr/>
            <p:nvPr/>
          </p:nvSpPr>
          <p:spPr>
            <a:xfrm>
              <a:off x="127000" y="1557803"/>
              <a:ext cx="8686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A. Larkin and Yu. N. </a:t>
              </a:r>
              <a:r>
                <a:rPr lang="en-US" dirty="0" err="1" smtClean="0"/>
                <a:t>Ovchinnikov</a:t>
              </a:r>
              <a:r>
                <a:rPr lang="en-US" dirty="0" smtClean="0"/>
                <a:t> (1969), A. </a:t>
              </a:r>
              <a:r>
                <a:rPr lang="en-US" dirty="0" err="1" smtClean="0"/>
                <a:t>Kitaev</a:t>
              </a:r>
              <a:r>
                <a:rPr lang="en-US" dirty="0"/>
                <a:t> (2014), J. </a:t>
              </a:r>
              <a:r>
                <a:rPr lang="en-US" dirty="0" err="1"/>
                <a:t>Maldacena</a:t>
              </a:r>
              <a:r>
                <a:rPr lang="en-US" dirty="0"/>
                <a:t>, S. H. </a:t>
              </a:r>
              <a:r>
                <a:rPr lang="en-US" dirty="0" err="1"/>
                <a:t>Shenker</a:t>
              </a:r>
              <a:r>
                <a:rPr lang="en-US" dirty="0"/>
                <a:t>, and D. </a:t>
              </a:r>
              <a:r>
                <a:rPr lang="en-US" dirty="0" smtClean="0"/>
                <a:t>Stanford (2016), many others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000" y="503654"/>
              <a:ext cx="80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Define (one can use arbitrary operators instead of momentum)</a:t>
              </a:r>
              <a:endParaRPr lang="en-US" sz="2400" dirty="0"/>
            </a:p>
          </p:txBody>
        </p: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7000" y="965319"/>
              <a:ext cx="8837533" cy="43874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27000" y="2204134"/>
              <a:ext cx="8948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Measurements through echo: M</a:t>
              </a:r>
              <a:r>
                <a:rPr lang="en-US" dirty="0"/>
                <a:t>. </a:t>
              </a:r>
              <a:r>
                <a:rPr lang="en-US" dirty="0" err="1"/>
                <a:t>Garttner</a:t>
              </a:r>
              <a:r>
                <a:rPr lang="en-US" dirty="0"/>
                <a:t>, </a:t>
              </a:r>
              <a:r>
                <a:rPr lang="mr-IN" dirty="0"/>
                <a:t>…</a:t>
              </a:r>
              <a:r>
                <a:rPr lang="en-US" dirty="0"/>
                <a:t> J. J. Bollinger, and A. M. Rey (2017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0428" y="4876800"/>
            <a:ext cx="8461873" cy="1384300"/>
            <a:chOff x="158233" y="4635500"/>
            <a:chExt cx="8461873" cy="1384300"/>
          </a:xfrm>
        </p:grpSpPr>
        <p:sp>
          <p:nvSpPr>
            <p:cNvPr id="6" name="TextBox 5"/>
            <p:cNvSpPr txBox="1"/>
            <p:nvPr/>
          </p:nvSpPr>
          <p:spPr>
            <a:xfrm>
              <a:off x="158233" y="4635500"/>
              <a:ext cx="84618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Similar exponential sensitivity and OTOC appear in Echo dynamics </a:t>
              </a:r>
              <a:r>
                <a:rPr lang="en-US" dirty="0" smtClean="0"/>
                <a:t>(B. Fine 2014, M. Schmitt S. </a:t>
              </a:r>
              <a:r>
                <a:rPr lang="en-US" dirty="0" err="1" smtClean="0"/>
                <a:t>Kehrein</a:t>
              </a:r>
              <a:r>
                <a:rPr lang="en-US" dirty="0" smtClean="0"/>
                <a:t> 2017 + A.P. 2018)</a:t>
              </a:r>
              <a:endParaRPr lang="en-US" dirty="0"/>
            </a:p>
          </p:txBody>
        </p:sp>
        <p:pic>
          <p:nvPicPr>
            <p:cNvPr id="10" name="Picture 9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33" y="5549900"/>
              <a:ext cx="8132885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62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789" y="0"/>
            <a:ext cx="2916621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17032"/>
            <a:ext cx="6669401" cy="4062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" y="712232"/>
            <a:ext cx="7141029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728" y="647700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(2017)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117733"/>
            <a:ext cx="3031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Quantum Kicked </a:t>
            </a:r>
            <a:r>
              <a:rPr lang="en-US" sz="2400" dirty="0"/>
              <a:t>R</a:t>
            </a:r>
            <a:r>
              <a:rPr lang="en-US" sz="2400" dirty="0" smtClean="0"/>
              <a:t>otor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69400" y="1415534"/>
            <a:ext cx="231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Quantum (orange circles) and </a:t>
            </a:r>
            <a:r>
              <a:rPr lang="en-US" dirty="0" err="1" smtClean="0"/>
              <a:t>semiclassical</a:t>
            </a:r>
            <a:r>
              <a:rPr lang="en-US" dirty="0" smtClean="0"/>
              <a:t> (green line) exponents perfectly match. Exponential grows of OTOC indicates classical chaos in this model.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24262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Similar results for SYK model (M. Schmitt, D. </a:t>
            </a:r>
            <a:r>
              <a:rPr lang="en-US" sz="2000" dirty="0" err="1" smtClean="0"/>
              <a:t>Sels</a:t>
            </a:r>
            <a:r>
              <a:rPr lang="en-US" sz="2000" dirty="0" smtClean="0"/>
              <a:t>, A. P., S. </a:t>
            </a:r>
            <a:r>
              <a:rPr lang="en-US" sz="2000" dirty="0" err="1" smtClean="0"/>
              <a:t>Kehrein</a:t>
            </a:r>
            <a:r>
              <a:rPr lang="en-US" sz="2000" dirty="0" smtClean="0"/>
              <a:t> 2018 also T. </a:t>
            </a:r>
            <a:r>
              <a:rPr lang="en-US" sz="2000" dirty="0" err="1" smtClean="0"/>
              <a:t>Scaffidi</a:t>
            </a:r>
            <a:r>
              <a:rPr lang="en-US" sz="2000" dirty="0" smtClean="0"/>
              <a:t>, E. Altman 2017)</a:t>
            </a:r>
          </a:p>
          <a:p>
            <a:endParaRPr lang="en-US" sz="2000" dirty="0"/>
          </a:p>
          <a:p>
            <a:r>
              <a:rPr lang="en-US" sz="2000" dirty="0" smtClean="0"/>
              <a:t>Many interesting developments but so far no clear relation to ETH.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788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75182" y="300304"/>
            <a:ext cx="1571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57909" y="1223818"/>
            <a:ext cx="84281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Quantum chaos is encoded in the structure of </a:t>
            </a:r>
            <a:r>
              <a:rPr lang="en-US" sz="2400" dirty="0" err="1" smtClean="0"/>
              <a:t>eigenstates</a:t>
            </a:r>
            <a:r>
              <a:rPr lang="en-US" sz="2400" dirty="0" smtClean="0"/>
              <a:t> through a very simple Random-Matrix type Gaussian </a:t>
            </a:r>
            <a:r>
              <a:rPr lang="en-US" sz="2400" dirty="0" err="1" smtClean="0"/>
              <a:t>ansatz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Can easily recover all thermodynamic relations from this </a:t>
            </a:r>
            <a:r>
              <a:rPr lang="en-US" sz="2400" dirty="0" err="1" smtClean="0"/>
              <a:t>ansatz</a:t>
            </a:r>
            <a:r>
              <a:rPr lang="en-US" sz="2400" dirty="0" smtClean="0"/>
              <a:t> for individual </a:t>
            </a:r>
            <a:r>
              <a:rPr lang="en-US" sz="2400" dirty="0" err="1" smtClean="0"/>
              <a:t>eigenstates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Ergodic</a:t>
            </a:r>
            <a:r>
              <a:rPr lang="en-US" sz="2400" dirty="0" smtClean="0"/>
              <a:t> - non-</a:t>
            </a:r>
            <a:r>
              <a:rPr lang="en-US" sz="2400" dirty="0" err="1" smtClean="0"/>
              <a:t>ergodic</a:t>
            </a:r>
            <a:r>
              <a:rPr lang="en-US" sz="2400" dirty="0" smtClean="0"/>
              <a:t> transitions. </a:t>
            </a:r>
            <a:r>
              <a:rPr lang="en-US" sz="2400" dirty="0" smtClean="0"/>
              <a:t>Evidence for a many-particle </a:t>
            </a:r>
            <a:r>
              <a:rPr lang="en-US" sz="2400" dirty="0" smtClean="0"/>
              <a:t>KAM </a:t>
            </a:r>
            <a:r>
              <a:rPr lang="en-US" sz="2400" dirty="0" smtClean="0"/>
              <a:t>theorem in quantum systems (MBL, </a:t>
            </a:r>
            <a:r>
              <a:rPr lang="en-US" sz="2400" dirty="0" err="1" smtClean="0"/>
              <a:t>Floquet</a:t>
            </a:r>
            <a:r>
              <a:rPr lang="en-US" sz="2400" dirty="0" smtClean="0"/>
              <a:t>). 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Many </a:t>
            </a:r>
            <a:r>
              <a:rPr lang="en-US" sz="2400" dirty="0" smtClean="0"/>
              <a:t>other open questions</a:t>
            </a:r>
          </a:p>
        </p:txBody>
      </p:sp>
    </p:spTree>
    <p:extLst>
      <p:ext uri="{BB962C8B-B14F-4D97-AF65-F5344CB8AC3E}">
        <p14:creationId xmlns:p14="http://schemas.microsoft.com/office/powerpoint/2010/main" val="122022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273" y="69334"/>
            <a:ext cx="8233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Another spectacular example of the RMS: zeros of the Riemann-zeta function</a:t>
            </a:r>
            <a:endParaRPr lang="en-US" sz="2000" dirty="0"/>
          </a:p>
        </p:txBody>
      </p:sp>
      <p:pic>
        <p:nvPicPr>
          <p:cNvPr id="7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536" y="635000"/>
            <a:ext cx="5156200" cy="7112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50536" y="1496779"/>
            <a:ext cx="8947619" cy="894295"/>
            <a:chOff x="196381" y="1550798"/>
            <a:chExt cx="8947619" cy="894295"/>
          </a:xfrm>
        </p:grpSpPr>
        <p:sp>
          <p:nvSpPr>
            <p:cNvPr id="8" name="TextBox 7"/>
            <p:cNvSpPr txBox="1"/>
            <p:nvPr/>
          </p:nvSpPr>
          <p:spPr>
            <a:xfrm>
              <a:off x="196381" y="1550798"/>
              <a:ext cx="8947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Partition function of non-interacting bosons with dispersion relation and inverse temperature</a:t>
              </a:r>
              <a:endParaRPr lang="en-US" dirty="0"/>
            </a:p>
          </p:txBody>
        </p:sp>
        <p:pic>
          <p:nvPicPr>
            <p:cNvPr id="10" name="Picture 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36" y="2176512"/>
              <a:ext cx="1977737" cy="26858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818909" y="750516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are the prime numbers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71450" y="2828636"/>
            <a:ext cx="8972550" cy="3907589"/>
            <a:chOff x="171450" y="2828636"/>
            <a:chExt cx="8972550" cy="3907589"/>
          </a:xfrm>
        </p:grpSpPr>
        <p:grpSp>
          <p:nvGrpSpPr>
            <p:cNvPr id="5" name="Group 4"/>
            <p:cNvGrpSpPr/>
            <p:nvPr/>
          </p:nvGrpSpPr>
          <p:grpSpPr>
            <a:xfrm>
              <a:off x="171450" y="2828636"/>
              <a:ext cx="8972550" cy="3907589"/>
              <a:chOff x="1" y="2939308"/>
              <a:chExt cx="8972550" cy="390758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" y="2939308"/>
                <a:ext cx="4454706" cy="3907589"/>
                <a:chOff x="3689821" y="3054763"/>
                <a:chExt cx="4454706" cy="3907589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99731" y="3054763"/>
                  <a:ext cx="3850253" cy="2953482"/>
                </a:xfrm>
                <a:prstGeom prst="rect">
                  <a:avLst/>
                </a:prstGeom>
              </p:spPr>
            </p:pic>
            <p:sp>
              <p:nvSpPr>
                <p:cNvPr id="17" name="Rectangle 16"/>
                <p:cNvSpPr/>
                <p:nvPr/>
              </p:nvSpPr>
              <p:spPr>
                <a:xfrm>
                  <a:off x="3689821" y="6008245"/>
                  <a:ext cx="4454706" cy="954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/>
                    <a:t>Spacing distribution for a billion zeroes of the Riemann zeta function, and the corresponding prediction from random matrix theory. (Source: Andrew </a:t>
                  </a:r>
                  <a:r>
                    <a:rPr lang="en-US" sz="1400" dirty="0" err="1"/>
                    <a:t>Odlyzko</a:t>
                  </a:r>
                  <a:r>
                    <a:rPr lang="en-US" sz="1400" dirty="0"/>
                    <a:t>, Contemp. Math. 2001</a:t>
                  </a:r>
                  <a:r>
                    <a:rPr lang="en-US" sz="1400" dirty="0" smtClean="0"/>
                    <a:t>), Montgomery 1972.</a:t>
                  </a:r>
                  <a:endParaRPr lang="en-US" sz="1400" dirty="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4260164" y="5081007"/>
                <a:ext cx="4712387" cy="1754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Spacing between zeros of the zeta-function (Fisher zeros) follow RMS statistics.</a:t>
                </a:r>
              </a:p>
              <a:p>
                <a:endParaRPr lang="en-US" dirty="0"/>
              </a:p>
              <a:p>
                <a:r>
                  <a:rPr lang="en-US" dirty="0"/>
                  <a:t>F</a:t>
                </a:r>
                <a:r>
                  <a:rPr lang="en-US" dirty="0" smtClean="0"/>
                  <a:t>ascinating connections between prime numbers, random matrices, chaos and </a:t>
                </a:r>
                <a:r>
                  <a:rPr lang="en-US" dirty="0" err="1" smtClean="0"/>
                  <a:t>ergodicity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8909" y="2828636"/>
              <a:ext cx="2140063" cy="16050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48909" y="4491287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Hugh Montgomery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9087" y="2828636"/>
              <a:ext cx="1085272" cy="162790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778268" y="4491182"/>
              <a:ext cx="1649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Freeman Dyson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65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4914" y="14344"/>
            <a:ext cx="698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Chaos, </a:t>
            </a:r>
            <a:r>
              <a:rPr lang="en-US" sz="2400" dirty="0" err="1" smtClean="0"/>
              <a:t>ergodicity</a:t>
            </a:r>
            <a:r>
              <a:rPr lang="en-US" sz="2400" dirty="0" smtClean="0"/>
              <a:t> and determinism in classical systems</a:t>
            </a:r>
            <a:endParaRPr lang="en-US" sz="2400" dirty="0"/>
          </a:p>
        </p:txBody>
      </p:sp>
      <p:pic>
        <p:nvPicPr>
          <p:cNvPr id="43" name="Picture 4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45" y="1193799"/>
            <a:ext cx="6000750" cy="762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845" y="617834"/>
            <a:ext cx="5738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interacting particles (one particle in 2D) 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125845" y="2068390"/>
            <a:ext cx="838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 </a:t>
            </a:r>
            <a:r>
              <a:rPr lang="en-US" sz="2400" dirty="0" smtClean="0"/>
              <a:t>continuous </a:t>
            </a:r>
            <a:r>
              <a:rPr lang="en-US" sz="2400" dirty="0" smtClean="0"/>
              <a:t>symmetries </a:t>
            </a:r>
            <a:r>
              <a:rPr lang="en-US" sz="2400" dirty="0" smtClean="0"/>
              <a:t>(only energy is </a:t>
            </a:r>
            <a:r>
              <a:rPr lang="en-US" sz="2400" dirty="0" smtClean="0"/>
              <a:t>conserved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173182" y="2656685"/>
            <a:ext cx="7391325" cy="1522366"/>
            <a:chOff x="173182" y="2516985"/>
            <a:chExt cx="7391325" cy="1522366"/>
          </a:xfrm>
        </p:grpSpPr>
        <p:sp>
          <p:nvSpPr>
            <p:cNvPr id="46" name="TextBox 45"/>
            <p:cNvSpPr txBox="1"/>
            <p:nvPr/>
          </p:nvSpPr>
          <p:spPr>
            <a:xfrm>
              <a:off x="173182" y="2516985"/>
              <a:ext cx="73702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Can </a:t>
              </a:r>
              <a:r>
                <a:rPr lang="en-US" sz="2400" dirty="0" smtClean="0"/>
                <a:t>define </a:t>
              </a:r>
              <a:r>
                <a:rPr lang="en-US" sz="2400" dirty="0" smtClean="0"/>
                <a:t>unique trajectories for a given initial condition </a:t>
              </a:r>
              <a:endParaRPr lang="en-US" sz="2400" dirty="0"/>
            </a:p>
          </p:txBody>
        </p:sp>
        <p:pic>
          <p:nvPicPr>
            <p:cNvPr id="47" name="Picture 4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0853" y="3283647"/>
              <a:ext cx="7273654" cy="75570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204074" y="4395851"/>
            <a:ext cx="7055686" cy="1070211"/>
            <a:chOff x="146627" y="4351232"/>
            <a:chExt cx="7055686" cy="1070211"/>
          </a:xfrm>
        </p:grpSpPr>
        <p:grpSp>
          <p:nvGrpSpPr>
            <p:cNvPr id="49" name="Group 48"/>
            <p:cNvGrpSpPr/>
            <p:nvPr/>
          </p:nvGrpSpPr>
          <p:grpSpPr>
            <a:xfrm>
              <a:off x="146627" y="4351232"/>
              <a:ext cx="7055686" cy="461665"/>
              <a:chOff x="146627" y="4516880"/>
              <a:chExt cx="7055686" cy="461665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146627" y="4516880"/>
                <a:ext cx="6478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From energy conservation </a:t>
                </a:r>
                <a:r>
                  <a:rPr lang="en-US" sz="2400" dirty="0"/>
                  <a:t>c</a:t>
                </a:r>
                <a:r>
                  <a:rPr lang="en-US" sz="2400" dirty="0" smtClean="0"/>
                  <a:t>an not uniquely define </a:t>
                </a:r>
                <a:endParaRPr lang="en-US" sz="2400" dirty="0"/>
              </a:p>
            </p:txBody>
          </p:sp>
          <p:pic>
            <p:nvPicPr>
              <p:cNvPr id="53" name="Picture 52" descr="TP_tmp.png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72419" y="4593610"/>
                <a:ext cx="629894" cy="384935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177519" y="4959778"/>
              <a:ext cx="2125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Can only </a:t>
              </a:r>
              <a:r>
                <a:rPr lang="en-US" sz="2400" dirty="0" smtClean="0"/>
                <a:t>define</a:t>
              </a:r>
              <a:endParaRPr lang="en-US" sz="2400" dirty="0"/>
            </a:p>
          </p:txBody>
        </p:sp>
        <p:pic>
          <p:nvPicPr>
            <p:cNvPr id="51" name="Picture 5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02770" y="4959778"/>
              <a:ext cx="3555105" cy="43600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204074" y="5551873"/>
            <a:ext cx="6044142" cy="1187967"/>
            <a:chOff x="209253" y="5647543"/>
            <a:chExt cx="6044142" cy="1187967"/>
          </a:xfrm>
        </p:grpSpPr>
        <p:pic>
          <p:nvPicPr>
            <p:cNvPr id="10" name="Picture 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9859" y="6231081"/>
              <a:ext cx="4649447" cy="604429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9253" y="5647543"/>
              <a:ext cx="6044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What is the stationary probability distribution?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179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044" y="825500"/>
            <a:ext cx="7391400" cy="5588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244" y="155833"/>
            <a:ext cx="844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Chaos lead to </a:t>
            </a:r>
            <a:r>
              <a:rPr lang="en-US" sz="2400" dirty="0" err="1" smtClean="0"/>
              <a:t>ergodicity</a:t>
            </a:r>
            <a:r>
              <a:rPr lang="en-US" sz="2400" dirty="0" smtClean="0"/>
              <a:t>. No general proof, but a simple argument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5044" y="1710035"/>
            <a:ext cx="8676866" cy="2321362"/>
            <a:chOff x="255044" y="1710035"/>
            <a:chExt cx="8676866" cy="2321362"/>
          </a:xfrm>
        </p:grpSpPr>
        <p:sp>
          <p:nvSpPr>
            <p:cNvPr id="8" name="TextBox 7"/>
            <p:cNvSpPr txBox="1"/>
            <p:nvPr/>
          </p:nvSpPr>
          <p:spPr>
            <a:xfrm>
              <a:off x="260695" y="1710035"/>
              <a:ext cx="59291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For a given initial condition the energy is fixed </a:t>
              </a:r>
              <a:endParaRPr lang="en-US" sz="2400" dirty="0"/>
            </a:p>
          </p:txBody>
        </p: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895" y="2492840"/>
              <a:ext cx="4645587" cy="41545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55044" y="3200400"/>
              <a:ext cx="8676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In the absence of conservation laws stationary distribution = </a:t>
              </a:r>
              <a:r>
                <a:rPr lang="en-US" sz="2400" dirty="0" err="1" smtClean="0"/>
                <a:t>microcanonical</a:t>
              </a:r>
              <a:r>
                <a:rPr lang="en-US" sz="2400" dirty="0" smtClean="0"/>
                <a:t> distribution. So chaotic motion must be </a:t>
              </a:r>
              <a:r>
                <a:rPr lang="en-US" sz="2400" dirty="0" err="1" smtClean="0"/>
                <a:t>ergodic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0695" y="4527034"/>
            <a:ext cx="8383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Nature is a bit more </a:t>
            </a:r>
            <a:r>
              <a:rPr lang="en-US" sz="2400" dirty="0" smtClean="0"/>
              <a:t>creative. This story is overly simplistic, it ignores possibility of emergent conservation laws.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529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286" y="3486"/>
            <a:ext cx="918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Example: </a:t>
            </a:r>
            <a:r>
              <a:rPr lang="en-US" sz="2400" dirty="0" err="1" smtClean="0"/>
              <a:t>Kapitza</a:t>
            </a:r>
            <a:r>
              <a:rPr lang="en-US" sz="2400" dirty="0" smtClean="0"/>
              <a:t> pendulum </a:t>
            </a:r>
            <a:r>
              <a:rPr lang="en-US" sz="2400" dirty="0" smtClean="0"/>
              <a:t>(motivated </a:t>
            </a:r>
            <a:r>
              <a:rPr lang="en-US" sz="2400" dirty="0" err="1" smtClean="0"/>
              <a:t>byparticle</a:t>
            </a:r>
            <a:r>
              <a:rPr lang="en-US" sz="2400" dirty="0" smtClean="0"/>
              <a:t> </a:t>
            </a:r>
            <a:r>
              <a:rPr lang="en-US" sz="2400" dirty="0" smtClean="0"/>
              <a:t>accelerators, 1951)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17" y="3809215"/>
            <a:ext cx="4160521" cy="1020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17" y="465151"/>
            <a:ext cx="7202583" cy="35723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2322" y="4599369"/>
            <a:ext cx="7482187" cy="1318831"/>
            <a:chOff x="212322" y="4599369"/>
            <a:chExt cx="7482187" cy="1318831"/>
          </a:xfrm>
        </p:grpSpPr>
        <p:sp>
          <p:nvSpPr>
            <p:cNvPr id="8" name="TextBox 7"/>
            <p:cNvSpPr txBox="1"/>
            <p:nvPr/>
          </p:nvSpPr>
          <p:spPr>
            <a:xfrm>
              <a:off x="212322" y="4599369"/>
              <a:ext cx="7482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High frequency expansion: effective (</a:t>
              </a:r>
              <a:r>
                <a:rPr lang="en-US" sz="2400" dirty="0" err="1" smtClean="0"/>
                <a:t>Floquet</a:t>
              </a:r>
              <a:r>
                <a:rPr lang="en-US" sz="2400" dirty="0" smtClean="0"/>
                <a:t>) Hamiltonian </a:t>
              </a:r>
              <a:endParaRPr lang="en-US" sz="2400" dirty="0"/>
            </a:p>
          </p:txBody>
        </p:sp>
        <p:pic>
          <p:nvPicPr>
            <p:cNvPr id="14" name="Picture 13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000" y="5283200"/>
              <a:ext cx="6756400" cy="635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188817" y="6021506"/>
            <a:ext cx="8691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emergent (quasi)energy conservation law preventing chaos at high frequencies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242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tudesRu_britva_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4129" y="1526341"/>
            <a:ext cx="6498771" cy="4874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4622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Stable inverted equilibrium for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4299" y="695344"/>
            <a:ext cx="9029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V. Arnold (using KAM theorem: effective description is stable at sufficiently high frequencies). Chaos does not occur immediately. </a:t>
            </a:r>
            <a:endParaRPr lang="en-US" sz="2400" dirty="0"/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72" y="74622"/>
            <a:ext cx="1752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4" y="600272"/>
            <a:ext cx="5091541" cy="72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658" y="12700"/>
            <a:ext cx="8550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 specific two-dimensional system (</a:t>
            </a:r>
            <a:r>
              <a:rPr lang="en-US" dirty="0" smtClean="0"/>
              <a:t>animations with help of P. Weinberg, BU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7126" y="1395922"/>
            <a:ext cx="2342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Initial conditions:</a:t>
            </a:r>
            <a:endParaRPr lang="en-US" sz="2400" dirty="0"/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85" y="1508917"/>
            <a:ext cx="3479800" cy="279400"/>
          </a:xfrm>
          <a:prstGeom prst="rect">
            <a:avLst/>
          </a:prstGeom>
        </p:spPr>
      </p:pic>
      <p:pic>
        <p:nvPicPr>
          <p:cNvPr id="13" name="Movie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687" y="1840811"/>
            <a:ext cx="4479636" cy="4967517"/>
          </a:xfrm>
          <a:prstGeom prst="rect">
            <a:avLst/>
          </a:prstGeom>
        </p:spPr>
      </p:pic>
      <p:pic>
        <p:nvPicPr>
          <p:cNvPr id="16" name="Picture 15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09" y="2665434"/>
            <a:ext cx="856674" cy="2725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687" y="1992851"/>
            <a:ext cx="30387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table (</a:t>
            </a:r>
            <a:r>
              <a:rPr lang="en-US" sz="2000" dirty="0" err="1" smtClean="0"/>
              <a:t>nonergodic</a:t>
            </a:r>
            <a:r>
              <a:rPr lang="en-US" sz="2000" dirty="0" smtClean="0"/>
              <a:t>) motion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75909" y="1903285"/>
            <a:ext cx="4468091" cy="4954715"/>
            <a:chOff x="4675909" y="1903285"/>
            <a:chExt cx="4468091" cy="4954715"/>
          </a:xfrm>
        </p:grpSpPr>
        <p:pic>
          <p:nvPicPr>
            <p:cNvPr id="17" name="Movie3.mp4">
              <a:hlinkClick r:id="" action="ppaction://media"/>
            </p:cNvPr>
            <p:cNvPicPr>
              <a:picLocks noChangeAspect="1"/>
            </p:cNvPicPr>
            <p:nvPr>
              <a:videoFile r:link="rId7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4675909" y="1903285"/>
              <a:ext cx="4468091" cy="4954715"/>
            </a:xfrm>
            <a:prstGeom prst="rect">
              <a:avLst/>
            </a:prstGeom>
          </p:spPr>
        </p:pic>
        <p:pic>
          <p:nvPicPr>
            <p:cNvPr id="19" name="Picture 18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12100" y="2683495"/>
              <a:ext cx="856674" cy="27257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909" y="1996114"/>
              <a:ext cx="28055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Chaotic </a:t>
              </a:r>
              <a:r>
                <a:rPr lang="en-US" sz="2000" dirty="0" smtClean="0"/>
                <a:t>(</a:t>
              </a:r>
              <a:r>
                <a:rPr lang="en-US" sz="2000" dirty="0" err="1" smtClean="0"/>
                <a:t>ergodic</a:t>
              </a:r>
              <a:r>
                <a:rPr lang="en-US" sz="2000" dirty="0" smtClean="0"/>
                <a:t>) motion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796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7800" y="0"/>
            <a:ext cx="2871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Chaos and </a:t>
            </a:r>
            <a:r>
              <a:rPr lang="en-US" sz="2400" dirty="0" err="1" smtClean="0"/>
              <a:t>ergodicity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9429" y="461665"/>
            <a:ext cx="728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Very simple </a:t>
            </a:r>
            <a:r>
              <a:rPr lang="en-US" sz="2400" dirty="0" err="1" smtClean="0"/>
              <a:t>microcanonical</a:t>
            </a:r>
            <a:r>
              <a:rPr lang="en-US" sz="2400" dirty="0" smtClean="0"/>
              <a:t> coordinate distribution in 2D</a:t>
            </a:r>
            <a:endParaRPr lang="en-US" sz="2400" dirty="0"/>
          </a:p>
        </p:txBody>
      </p:sp>
      <p:pic>
        <p:nvPicPr>
          <p:cNvPr id="16" name="Picture 1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710" y="939418"/>
            <a:ext cx="3717789" cy="70556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45931" y="1742262"/>
            <a:ext cx="4282169" cy="4254929"/>
            <a:chOff x="4878103" y="2273300"/>
            <a:chExt cx="3913429" cy="39243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8103" y="2273300"/>
              <a:ext cx="3913429" cy="3924300"/>
            </a:xfrm>
            <a:prstGeom prst="rect">
              <a:avLst/>
            </a:prstGeom>
          </p:spPr>
        </p:pic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64432" y="5684858"/>
              <a:ext cx="927100" cy="28216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948" y="2273300"/>
              <a:ext cx="1173773" cy="3689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09429" y="1742262"/>
            <a:ext cx="4381500" cy="4254929"/>
            <a:chOff x="0" y="2273300"/>
            <a:chExt cx="4013200" cy="402434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273300"/>
              <a:ext cx="4013200" cy="4024348"/>
            </a:xfrm>
            <a:prstGeom prst="rect">
              <a:avLst/>
            </a:prstGeom>
          </p:spPr>
        </p:pic>
        <p:pic>
          <p:nvPicPr>
            <p:cNvPr id="25" name="Picture 24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99" y="2298700"/>
              <a:ext cx="1173773" cy="368900"/>
            </a:xfrm>
            <a:prstGeom prst="rect">
              <a:avLst/>
            </a:prstGeom>
          </p:spPr>
        </p:pic>
        <p:pic>
          <p:nvPicPr>
            <p:cNvPr id="26" name="Picture 2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100" y="5825939"/>
              <a:ext cx="927100" cy="282161"/>
            </a:xfrm>
            <a:prstGeom prst="rect">
              <a:avLst/>
            </a:prstGeom>
          </p:spPr>
        </p:pic>
      </p:grpSp>
      <p:pic>
        <p:nvPicPr>
          <p:cNvPr id="30" name="Picture 2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204" y="1008952"/>
            <a:ext cx="3937341" cy="63603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09429" y="6060637"/>
            <a:ext cx="9034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two (and more) dimensions chaos leads to </a:t>
            </a:r>
            <a:r>
              <a:rPr lang="en-US" sz="2400" dirty="0" err="1" smtClean="0"/>
              <a:t>ergodic</a:t>
            </a:r>
            <a:r>
              <a:rPr lang="en-US" sz="2400" dirty="0" smtClean="0"/>
              <a:t> </a:t>
            </a:r>
            <a:r>
              <a:rPr lang="en-US" sz="2400" dirty="0" smtClean="0"/>
              <a:t>behavior for strong enough </a:t>
            </a:r>
            <a:r>
              <a:rPr lang="en-US" sz="2400" dirty="0" err="1" smtClean="0"/>
              <a:t>integrability</a:t>
            </a:r>
            <a:r>
              <a:rPr lang="en-US" sz="2400" dirty="0" smtClean="0"/>
              <a:t> breaking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606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POLKOVNIKOV@C1MV11LEJ1WT3PP7" val="6498"/>
  <p:tag name="DEFAULTDISPLAYSOURCE" val="\documentclass{article}\pagestyle{empty}&#10;\begin{document}&#10;&#10;\end{document}&#10;"/>
  <p:tag name="EMBEDFONT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lambda={a\gamma\over 2\ell \omega_0}&gt;{1\over \sqrt{2}}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9"/>
  <p:tag name="PICTUREFILESIZE" val="73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H(\vec p,\vec x)={p_x^2\over 2}+{p_y^2\over 2}+{x^2+y^2\over 2}+{\epsilon\over 4}x^2y^2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8"/>
  <p:tag name="PICTUREFILESIZE" val="145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x=\pi/2, \; y=1,\;p_x=0,\; p_y=0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7"/>
  <p:tag name="PICTUREFILESIZE" val="68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$\epsilon=2$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13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$\epsilon=5$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13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P_T (x,y)=\lim_{T\to \infty}\int_0^T \delta(\vec x-\vec x(t)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7"/>
  <p:tag name="PICTUREFILESIZE" val="1234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P_{\rm mc} (x,y)={1\over Z}\Theta(E-V(x,y)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0"/>
  <p:tag name="PICTUREFILESIZE" val="101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P_T(x,y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5"/>
  <p:tag name="PICTUREFILESIZE" val="328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epsilon=2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"/>
  <p:tag name="PICTUREFILESIZE" val="13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epsilon=5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"/>
  <p:tag name="PICTUREFILESIZE" val="13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H={p_x^2\over 2m}+V_1(x)+{p_y^2\over 2m}+V_2(y)+V_{\rm int}(x,y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9"/>
  <p:tag name="PICTUREFILESIZE" val="159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P_T(x,y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5"/>
  <p:tag name="PICTUREFILESIZE" val="32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{\mathcal P}=T {\partial S\over \partial V}\biggl|_E=-{\partial E\over \partial V}\biggl|_S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8"/>
  <p:tag name="PICTUREFILESIZE" val="96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$M$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"/>
  <p:tag name="PICTUREFILESIZE" val="1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i\hbar \partial_t |\psi\rangle= H|\psi\rangle&#10;\]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7"/>
  <p:tag name="PICTUREFILESIZE" val="499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langle O(t)\rangle\rightarrow_{t\to\infty} {\rm Tr} [\rho_{\rm eq} O]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677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overline{\rho_{mn}(t)}=\overline{\rho_{mn}(0)\mathrm e^{-i(E_m-E_n)t}}=\rho_{nn}\delta_{nm}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1"/>
  <p:tag name="PICTUREFILESIZE" val="102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&#10;&#10;\begin{document}&#10;&#10;\[&#10;\langle O (t)\rangle=\langle \psi (t) | O|\psi(t)\rangle=\sum_{nm}&#10;c_n^\ast c_m \mathrm e^{i (E_n-E_m) t} O_{nm}=&#10;\sum_{nm} \rho_{mn}(t) O_{nm}&#10;\]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93"/>
  <p:tag name="PICTUREFILESIZE" val="2240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|\psi_0\rangle=\sum_n c_n |n\rangle\Rightarrow |\psi(t)\rangle=\sum_n c_n \mathrm e^{-iE_n t} |n\rangle 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8"/>
  <p:tag name="PICTUREFILESIZE" val="1413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psi(x)={C\over \sqrt{p(x)}}&#10;\exp\left[\pm {i\over \hbar}\int^x p(x') dx'\right],\quad p(x)=\sqrt{2m(E-V(x)})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83"/>
  <p:tag name="PICTUREFILESIZE" val="2415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W(x,p)=\int d\xi \psi^\ast(x+\xi/2) \psi(x-\xi/2) \mathrm e^{ip\xi}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3"/>
  <p:tag name="PICTUREFILESIZE" val="154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P(\vec p,\vec x)=\lim_{T\to\infty} {1\over T}\int_0^T dt\,&#10;\delta(\vec x-\vec x(t))\delta(\vec p-\vec p(t)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00"/>
  <p:tag name="PICTUREFILESIZE" val="172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\omega)\approx A\exp[-A\omega]&#10;\]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6"/>
  <p:tag name="PICTUREFILESIZE" val="588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\mathcal H=\left(&#10;\begin{array}{cc}&#10;V_1 &amp; V_2\\&#10;V_2^\ast &amp; -V_1&#10;\end{array}&#10;\right)&#10;\]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6"/>
  <p:tag name="PICTUREFILESIZE" val="815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E=\pm \sqrt{V_1^2+|V_2|^2}&#10;\]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4"/>
  <p:tag name="PICTUREFILESIZE" val="56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p(\Delta E=\omega)\propto \omega^{\beta},\quad \omega\to 0,\; \beta=1,2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8"/>
  <p:tag name="PICTUREFILESIZE" val="916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\omega)\approx A_\beta \omega^\beta \exp[-B_\beta \omega^2],\; \beta=1,2, (4)&#10;\]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164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|\psi_n\rangle=\sum_{\vec k} A_{\vec k} \mathrm e^{i \vec k\vec x},\quad&#10;{\hbar^2 |\vec k|^2\over 2m}=E_n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5"/>
  <p:tag name="PICTUREFILESIZE" val="1499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O=\sum_{ij} O_{ij} |i\rangle\langle j|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73"/>
  <p:tag name="PICTUREFILESIZE" val="724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langle \alpha| O|\beta \rangle=\sum_{ij} e_\alpha^{i\,\ast} e_\beta^j O_{ij}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1058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_\alpha^i=\langle i| \alpha\rangle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43"/>
  <p:tag name="PICTUREFILESIZE" val="378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overline{e_\alpha^{i\,\ast}e_\beta^j}={1\over \mathcal N}&#10; \delta_{\alpha\beta}\delta_{ij}\;\Rightarrow\; \overline{O_{\alpha\alpha}}=&#10;{1\over \mathcal N}{\rm Tr} O,\quad \overline{O_{\alpha\beta}}=0,\; &#10;\alpha\neq \beta,\quad \delta O_{\alpha\beta}^2={1\over \mathcal N^2}{\rm Tr} O^2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32"/>
  <p:tag name="PICTUREFILESIZE" val="226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|\vec p|=\sqrt{2m(E-V(x,y))}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6"/>
  <p:tag name="PICTUREFILESIZE" val="782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O_{\alpha\beta}\approx \bar O\delta_{\alpha\beta}&#10;+{\sqrt{\overline {O^2}} \over \sqrt{\mathcal N}}\sigma_{\alpha\beta},\;&#10;\overline{O^2}={1\over \mathcal N}\sum_i O_{ii}^2,\quad \sigma_{\alpha\beta}=N(0,1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59"/>
  <p:tag name="PICTUREFILESIZE" val="2314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delta M^2_{\alpha\alpha}=2 \delta M^2_{\alpha\beta}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8"/>
  <p:tag name="PICTUREFILESIZE" val="585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langle x_{\alpha\alpha}^4\rangle-\langle x_{\alpha\alpha}^2\rangle^2=&#10;2 \langle x_{\alpha\alpha}^2\rangle^2,\quad x_{\alpha\alpha}=e_\alpha^2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6"/>
  <p:tag name="PICTUREFILESIZE" val="978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langle O(t)\rangle= \sum_{nm} O_{mn}\rho_{nm}\exp[-i(E_n-E_m)t]\to_{t\to\infty} \sum_n \rho_{nn} O_{nn}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63"/>
  <p:tag name="PICTUREFILESIZE" val="1924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mathcal O_{mn}=\mathcal O(E)\delta_{mn}&#10;+\mathrm e^{-S(\bar E)/2}f(\omega)\sigma_{mn},\quad \bar E={E_n+E_m\over 2},\; \omega=E_n-E_m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07"/>
  <p:tag name="PICTUREFILESIZE" val="1972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langle O(t)\rangle\to_{t\to\infty} O_{nn} \sum_n \rho_{nn}=O_{nn}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3"/>
  <p:tag name="PICTUREFILESIZE" val="1098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|f_O(E,\omega)|^2\approx {1\over 4\pi}\left[&#10;\cosh(\beta\omega/2) S_O^+(E,\omega)-\sinh(\beta\omega/2)S_O^-(E,\omega)&#10;\right]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73"/>
  <p:tag name="PICTUREFILESIZE" val="2085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S_O^{\pm}(E,\omega)=\int_{\infty}^{\infty} dt \mathrm e^{i\omega t} &#10;\langle n|[O(t), O(0)]_{\pm}|n\rangle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647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{\partial |f_O(E,\omega)|^2\over \partial E}\approx {1\over 2\pi\omega}\left[&#10;\cosh(\beta\omega/2) S_O^-(E,\omega)-\sinh(\beta\omega/2)S_O^+(E,\omega)&#10;\right]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87"/>
  <p:tag name="PICTUREFILESIZE" val="2496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{\partial |f(E,\omega)|^2\over \partial E}\approx 0\quad \Rightarrow\quad &#10;{\rm fluctuation-dissipation\; relation\; for\;a\; single\; eigenstate} 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31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vec p(\vec x)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8"/>
  <p:tag name="PICTUREFILESIZE" val="246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S_{\rm e}={1\over 3}\log(3)+{2\over 3}\log(3/2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5"/>
  <p:tag name="PICTUREFILESIZE" val="1003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S_{\rm e}\approx 0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9"/>
  <p:tag name="PICTUREFILESIZE" val="272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U=(\exp[-i \tau H_Z]\exp[-i \tau H_X])^N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3"/>
  <p:tag name="PICTUREFILESIZE" val="825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p_{mn}=\tilde p_{nm}=|U_{mn}|^2&#10;\]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2"/>
  <p:tag name="PICTUREFILESIZE" val="516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w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"/>
  <p:tag name="PICTUREFILESIZE" val="87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begin{eqnarray*}&#10;&amp;&amp;P_E(w)=\sum_m p_{mn}\delta(E_m-E_n-w)=p_{mn}\Omega(E+w)\\&#10;&amp;&amp; \tilde P_{E+w}(-w)=p_{nm}\Omega(E)&#10;\end{eqnarray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20"/>
  <p:tag name="PICTUREFILESIZE" val="2450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langle \exp[-\beta w]\rangle=\exp[-\beta \Delta F]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3"/>
  <p:tag name="PICTUREFILESIZE" val="662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{P_E(w)\over \tilde P_{E+w}(-w)}={\Omega_{\lambda+\delta \lambda}(E+w)\over \Omega_\lambda(E)}\approx \exp[\beta w-\beta \Delta F]&#10;\]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09"/>
  <p:tag name="PICTUREFILESIZE" val="2034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p_A(n\to m) p_B(m'\to n')=p_A(m\to n) p_B(n'\to m'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24"/>
  <p:tag name="PICTUREFILESIZE" val="1189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&#10;\[&#10;{{\color{blue}p_A(n\to m)}\over \color{red}p_A(m\to n)}={\Omega_B(E_B-\Delta E)\over \Omega_B(E_B)}\approx \exp[-\beta_B\Delta E]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214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{dp_x\over dt}=-{\partial H\over \partial x},\quad {dx\over dt}={p_x\over m},\quad&#10;{dp_y\over dt}=-{\partial H\over \partial y},\quad {dy\over dt}={p_y\over m}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833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M(t)=\langle 0| U^\dagger(t) M U(t) |0\rangle,\quad&#10;U(t)=\mathrm e^{-i H t} P(\delta t)\mathrm e^{i H t}&#10;\]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25"/>
  <p:tag name="PICTUREFILESIZE" val="1362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C(t)=-\left&lt; [\hat p(t),\hat p(0)]^2\right&gt;=&#10;\left&lt;  \hat p(t) \hat p(0)\hat p(t) \hat p(0) &#10;-\hat p(t)^2 \hat p(0)^2+t\leftrightarrow 0 \right&gt;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82"/>
  <p:tag name="PICTUREFILESIZE" val="1837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C(t)\to \hbar^2 \overline{ \{p(t),p(0)\}^2}=&#10;\hbar^2\overline{\left({\partial p(t) \over \partial x(0)}\right)^2}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8"/>
  <p:tag name="PICTUREFILESIZE" val="1842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zeta(s)=\sum_{n\neq 1} {1\over n^s}=\prod_{p}{1\over 1-p^{-s}}=\prod_p&#10;{1\over 1-\mathrm e^{-s \ln(p)}}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03"/>
  <p:tag name="PICTUREFILESIZE" val="1487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epsilon_p=\ln(p),\quad \beta=s&#10;\]&#10;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1"/>
  <p:tag name="PICTUREFILESIZE" val="47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{d\over dt} P(\vec x(t), \vec p(t))=0\quad \rightarrow\quad &#10;\{P,H\}=0\quad\rightarrow\quad P(\vec x,\vec p)=f(H(\vec x,\vec p)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91"/>
  <p:tag name="PICTUREFILESIZE" val="188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f(H(\vec x, \vec p))\propto \delta(E- H(\vec x,\vec p))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3"/>
  <p:tag name="PICTUREFILESIZE" val="87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H_{\rm eff}= {p^2\over 2m}-m\omega_0^2 \cos\theta+&#10;m\omega_0^2 \lambda^2 \sin^2 \theta+O(1/\gamma),\quad \lambda={\gamma a\over 2\ell \omega_0}&#10;\]&#10;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66"/>
  <p:tag name="PICTUREFILESIZE" val="215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107507</TotalTime>
  <Words>2133</Words>
  <Application>Microsoft Macintosh PowerPoint</Application>
  <PresentationFormat>On-screen Show (4:3)</PresentationFormat>
  <Paragraphs>195</Paragraphs>
  <Slides>33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Anatoli Polkovnikov</dc:creator>
  <cp:lastModifiedBy>Anatoli Polkovnikov</cp:lastModifiedBy>
  <cp:revision>601</cp:revision>
  <dcterms:created xsi:type="dcterms:W3CDTF">2011-06-20T17:39:05Z</dcterms:created>
  <dcterms:modified xsi:type="dcterms:W3CDTF">2018-09-10T11:57:14Z</dcterms:modified>
</cp:coreProperties>
</file>