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wmf" ContentType="image/x-emf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2"/>
  </p:notesMasterIdLst>
  <p:sldIdLst>
    <p:sldId id="257" r:id="rId2"/>
    <p:sldId id="258" r:id="rId3"/>
    <p:sldId id="259" r:id="rId4"/>
    <p:sldId id="344" r:id="rId5"/>
    <p:sldId id="345" r:id="rId6"/>
    <p:sldId id="370" r:id="rId7"/>
    <p:sldId id="438" r:id="rId8"/>
    <p:sldId id="416" r:id="rId9"/>
    <p:sldId id="426" r:id="rId10"/>
    <p:sldId id="419" r:id="rId11"/>
    <p:sldId id="421" r:id="rId12"/>
    <p:sldId id="402" r:id="rId13"/>
    <p:sldId id="448" r:id="rId14"/>
    <p:sldId id="449" r:id="rId15"/>
    <p:sldId id="450" r:id="rId16"/>
    <p:sldId id="412" r:id="rId17"/>
    <p:sldId id="413" r:id="rId18"/>
    <p:sldId id="423" r:id="rId19"/>
    <p:sldId id="424" r:id="rId20"/>
    <p:sldId id="445" r:id="rId21"/>
    <p:sldId id="447" r:id="rId22"/>
    <p:sldId id="408" r:id="rId23"/>
    <p:sldId id="284" r:id="rId24"/>
    <p:sldId id="442" r:id="rId25"/>
    <p:sldId id="409" r:id="rId26"/>
    <p:sldId id="444" r:id="rId27"/>
    <p:sldId id="391" r:id="rId28"/>
    <p:sldId id="430" r:id="rId29"/>
    <p:sldId id="431" r:id="rId30"/>
    <p:sldId id="432" r:id="rId31"/>
    <p:sldId id="433" r:id="rId32"/>
    <p:sldId id="434" r:id="rId33"/>
    <p:sldId id="452" r:id="rId34"/>
    <p:sldId id="414" r:id="rId35"/>
    <p:sldId id="407" r:id="rId36"/>
    <p:sldId id="446" r:id="rId37"/>
    <p:sldId id="429" r:id="rId38"/>
    <p:sldId id="428" r:id="rId39"/>
    <p:sldId id="410" r:id="rId40"/>
    <p:sldId id="45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14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114AE-A5D5-D244-8830-1FD388E694D1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8FEF4-39F9-1846-B536-D7EDA47E2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6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8:18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04F6A-2DBF-464B-9D9C-E55F4F9350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84187" y="8685164"/>
            <a:ext cx="2972541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b" anchorCtr="0" compatLnSpc="1"/>
          <a:lstStyle/>
          <a:p>
            <a:pPr algn="r"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B257F916-D5AA-4A7C-AA62-1EAD83942C6F}" type="slidenum">
              <a:pPr algn="r" hangingPunct="0">
                <a:tabLst>
                  <a:tab pos="0" algn="l"/>
                  <a:tab pos="410291" algn="l"/>
                  <a:tab pos="820583" algn="l"/>
                  <a:tab pos="1230873" algn="l"/>
                  <a:tab pos="1641165" algn="l"/>
                  <a:tab pos="2051456" algn="l"/>
                  <a:tab pos="2461747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4" algn="l"/>
                  <a:tab pos="5333787" algn="l"/>
                  <a:tab pos="5744077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6</a:t>
            </a:fld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8685164"/>
            <a:ext cx="2972224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b" anchorCtr="0" compatLnSpc="1"/>
          <a:lstStyle/>
          <a:p>
            <a:pPr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0" y="0"/>
            <a:ext cx="2972224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t" anchorCtr="0" compatLnSpc="1"/>
          <a:lstStyle/>
          <a:p>
            <a:pPr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84187" y="0"/>
            <a:ext cx="2972541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t" anchorCtr="0" compatLnSpc="1"/>
          <a:lstStyle/>
          <a:p>
            <a:pPr algn="r"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84187" y="8685164"/>
            <a:ext cx="2972541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b" anchorCtr="0" compatLnSpc="1"/>
          <a:lstStyle/>
          <a:p>
            <a:pPr algn="r"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5E54DDDE-14FE-43AC-B63D-F4047FE0C8C5}" type="slidenum">
              <a:pPr algn="r" hangingPunct="0">
                <a:tabLst>
                  <a:tab pos="0" algn="l"/>
                  <a:tab pos="410291" algn="l"/>
                  <a:tab pos="820583" algn="l"/>
                  <a:tab pos="1230873" algn="l"/>
                  <a:tab pos="1641165" algn="l"/>
                  <a:tab pos="2051456" algn="l"/>
                  <a:tab pos="2461747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4" algn="l"/>
                  <a:tab pos="5333787" algn="l"/>
                  <a:tab pos="5744077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6</a:t>
            </a:fld>
            <a:endParaRPr lang="en-US" sz="110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Slide Image Placeholder 6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8" name="Notes Placeholder 7"/>
          <p:cNvSpPr txBox="1">
            <a:spLocks noGrp="1"/>
          </p:cNvSpPr>
          <p:nvPr>
            <p:ph type="body" sz="quarter" idx="1"/>
          </p:nvPr>
        </p:nvSpPr>
        <p:spPr>
          <a:xfrm>
            <a:off x="684528" y="6265241"/>
            <a:ext cx="163174" cy="269482"/>
          </a:xfrm>
        </p:spPr>
        <p:txBody>
          <a:bodyPr wrap="none" lIns="80766" tIns="41998" rIns="80766" bIns="41998"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5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474D7-A533-084D-9595-4BCE4886D9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5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FEEC9-95DB-0544-814C-D26AF24963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39B1A26F-1C9D-EA40-9157-124F75E000E1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7BDE7-3898-084F-82A8-C4204A9160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3113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9B1F6-E7A1-0F46-AADE-D7B8B10DD2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4400" cy="48114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4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B6A3-13F4-5F4D-BD03-E2D74C961D0E}" type="datetime1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74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CE23-3FA9-A846-B1B5-70C90408D815}" type="datetime1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8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2400-63E3-B948-9C16-5BCB1AA10B5D}" type="datetime1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21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584399" y="178594"/>
            <a:ext cx="10953342" cy="842702"/>
          </a:xfrm>
          <a:prstGeom prst="rect">
            <a:avLst/>
          </a:prstGeom>
        </p:spPr>
        <p:txBody>
          <a:bodyPr/>
          <a:lstStyle>
            <a:lvl1pPr>
              <a:defRPr sz="2812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585016" y="1083802"/>
            <a:ext cx="10952106" cy="5301873"/>
          </a:xfrm>
          <a:prstGeom prst="rect">
            <a:avLst/>
          </a:prstGeom>
        </p:spPr>
        <p:txBody>
          <a:bodyPr anchor="t"/>
          <a:lstStyle>
            <a:lvl2pPr>
              <a:buSzPct val="100000"/>
            </a:lvl2pPr>
            <a:lvl3pPr>
              <a:buSzPct val="100000"/>
            </a:lvl3pPr>
            <a:lvl4pPr>
              <a:buSzPct val="100000"/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7835" y="6575114"/>
            <a:ext cx="318993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2474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FFA9-C198-1143-B126-E6DA9FF25F1B}" type="datetime1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ECCB-77CF-014E-B0D6-C15DCD5E13D3}" type="datetime1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E0C24-6E88-8A42-BE69-ECE239F79ADA}" type="datetime1">
              <a:rPr lang="en-US" smtClean="0"/>
              <a:t>9/10/18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AA1D-F8C5-5C4A-A9BA-6751DAA970B6}" type="datetime1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9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B238-6D27-9B43-84DA-963B4E38BBBE}" type="datetime1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22F1-1AAB-5F45-822F-21598693EB54}" type="datetime1">
              <a:rPr lang="en-US" smtClean="0"/>
              <a:t>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8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DBF2-FDE9-C646-B987-CD160F1ADE7A}" type="datetime1">
              <a:rPr lang="en-US" smtClean="0"/>
              <a:t>9/10/18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8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C6939C2-5E85-6D47-A4F4-E2A28283F373}" type="datetime1">
              <a:rPr lang="en-US" smtClean="0"/>
              <a:t>9/10/18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5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6846E31-6BBA-1F49-BD8D-E141CA9BF867}" type="datetime1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82544E5-258D-FB4E-B156-FB3883A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(null)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8.bin"/><Relationship Id="rId2" Type="http://schemas.openxmlformats.org/officeDocument/2006/relationships/tags" Target="../tags/tag1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20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2.wmf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(null)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microsoft.com/office/2007/relationships/hdphoto" Target="../media/hdphoto2.wdp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tiff"/><Relationship Id="rId7" Type="http://schemas.openxmlformats.org/officeDocument/2006/relationships/image" Target="../media/image8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83.png"/><Relationship Id="rId5" Type="http://schemas.openxmlformats.org/officeDocument/2006/relationships/image" Target="../media/image1070.png"/><Relationship Id="rId10" Type="http://schemas.openxmlformats.org/officeDocument/2006/relationships/image" Target="../media/image129.png"/><Relationship Id="rId4" Type="http://schemas.openxmlformats.org/officeDocument/2006/relationships/image" Target="../media/image79.tiff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2EC3F0-FD66-914F-ABED-E510B73EE0FE}"/>
              </a:ext>
            </a:extLst>
          </p:cNvPr>
          <p:cNvSpPr/>
          <p:nvPr/>
        </p:nvSpPr>
        <p:spPr>
          <a:xfrm>
            <a:off x="3510116" y="3531870"/>
            <a:ext cx="5549742" cy="15087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441" y="319907"/>
            <a:ext cx="9144000" cy="1752600"/>
          </a:xfrm>
        </p:spPr>
        <p:txBody>
          <a:bodyPr>
            <a:noAutofit/>
          </a:bodyPr>
          <a:lstStyle/>
          <a:p>
            <a:r>
              <a:rPr lang="en-US" sz="3000" dirty="0"/>
              <a:t>Hadronization studies at Belle and Belle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2684206"/>
            <a:ext cx="6801612" cy="2908232"/>
          </a:xfrm>
        </p:spPr>
        <p:txBody>
          <a:bodyPr>
            <a:normAutofit/>
          </a:bodyPr>
          <a:lstStyle/>
          <a:p>
            <a:r>
              <a:rPr lang="en-US" dirty="0"/>
              <a:t>Anselm Vossen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8104" y="6238883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Entanglement 2018</a:t>
            </a:r>
          </a:p>
        </p:txBody>
      </p:sp>
      <p:pic>
        <p:nvPicPr>
          <p:cNvPr id="52228" name="Picture 4" descr="Image result for jefferson lab logo">
            <a:extLst>
              <a:ext uri="{FF2B5EF4-FFF2-40B4-BE49-F238E27FC236}">
                <a16:creationId xmlns:a16="http://schemas.microsoft.com/office/drawing/2014/main" id="{37244880-62C4-BD42-BF91-40A93305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64" y="3737266"/>
            <a:ext cx="3564194" cy="11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https://upload.wikimedia.org/wikipedia/commons/thumb/0/04/Duke_Blue_Devils_logo.svg/1212px-Duke_Blue_Devils_logo.svg.png">
            <a:extLst>
              <a:ext uri="{FF2B5EF4-FFF2-40B4-BE49-F238E27FC236}">
                <a16:creationId xmlns:a16="http://schemas.microsoft.com/office/drawing/2014/main" id="{8E4AFBF7-8054-0A44-8C99-E6EFE221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70" y="3717472"/>
            <a:ext cx="1278612" cy="10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1782961" y="21128"/>
            <a:ext cx="8974336" cy="946547"/>
          </a:xfrm>
          <a:ln/>
        </p:spPr>
        <p:txBody>
          <a:bodyPr vert="horz" lIns="64291" tIns="32146" rIns="64291" bIns="32146" rtlCol="0" anchor="ctr">
            <a:normAutofit fontScale="90000"/>
          </a:bodyPr>
          <a:lstStyle/>
          <a:p>
            <a:r>
              <a:rPr lang="en-US" sz="4000" dirty="0"/>
              <a:t>Cross sections for single hadrons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4291" tIns="32146" rIns="64291" bIns="32146" rtlCol="0" anchor="ctr">
            <a:noAutofit/>
          </a:bodyPr>
          <a:lstStyle/>
          <a:p>
            <a:fld id="{C3965EE9-0975-6C4F-BDC4-080F60978263}" type="slidenum">
              <a:rPr lang="en-US"/>
              <a:pPr/>
              <a:t>10</a:t>
            </a:fld>
            <a:endParaRPr lang="en-US" dirty="0"/>
          </a:p>
        </p:txBody>
      </p:sp>
      <p:grpSp>
        <p:nvGrpSpPr>
          <p:cNvPr id="42001" name="Group 17"/>
          <p:cNvGrpSpPr>
            <a:grpSpLocks/>
          </p:cNvGrpSpPr>
          <p:nvPr/>
        </p:nvGrpSpPr>
        <p:grpSpPr bwMode="auto">
          <a:xfrm>
            <a:off x="139850" y="1279053"/>
            <a:ext cx="3711345" cy="3234820"/>
            <a:chOff x="0" y="0"/>
            <a:chExt cx="5401" cy="3502"/>
          </a:xfrm>
        </p:grpSpPr>
        <p:pic>
          <p:nvPicPr>
            <p:cNvPr id="41999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5400" cy="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flipH="1">
              <a:off x="0" y="0"/>
              <a:ext cx="1" cy="3502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2002" name="Rectangle 18"/>
          <p:cNvSpPr>
            <a:spLocks/>
          </p:cNvSpPr>
          <p:nvPr/>
        </p:nvSpPr>
        <p:spPr bwMode="auto">
          <a:xfrm>
            <a:off x="508765" y="4036108"/>
            <a:ext cx="3442483" cy="45397"/>
          </a:xfrm>
          <a:prstGeom prst="rect">
            <a:avLst/>
          </a:prstGeom>
          <a:noFill/>
          <a:ln w="381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"/>
              </a:lnSpc>
            </a:pPr>
            <a:endParaRPr lang="en-US" sz="1400" u="sng" dirty="0">
              <a:latin typeface="Georgia"/>
              <a:ea typeface="ＭＳ Ｐゴシック" charset="0"/>
              <a:cs typeface="Georgia"/>
              <a:sym typeface="Noteworthy Bold" charset="0"/>
            </a:endParaRPr>
          </a:p>
          <a:p>
            <a:pPr algn="l">
              <a:lnSpc>
                <a:spcPct val="1000"/>
              </a:lnSpc>
            </a:pPr>
            <a:r>
              <a:rPr lang="en-US" sz="1400" u="sng" dirty="0">
                <a:latin typeface="Georgia"/>
                <a:ea typeface="ＭＳ Ｐゴシック" charset="0"/>
                <a:cs typeface="Georgia"/>
                <a:sym typeface="Noteworthy Bold" charset="0"/>
              </a:rPr>
              <a:t>Phys. Rev. </a:t>
            </a:r>
            <a:r>
              <a:rPr lang="en-US" sz="1400" u="sng" dirty="0" err="1">
                <a:latin typeface="Georgia"/>
                <a:ea typeface="ＭＳ Ｐゴシック" charset="0"/>
                <a:cs typeface="Georgia"/>
                <a:sym typeface="Noteworthy Bold" charset="0"/>
              </a:rPr>
              <a:t>Lett</a:t>
            </a:r>
            <a:r>
              <a:rPr lang="en-US" sz="1400" u="sng" dirty="0">
                <a:latin typeface="Georgia"/>
                <a:ea typeface="ＭＳ Ｐゴシック" charset="0"/>
                <a:cs typeface="Georgia"/>
                <a:sym typeface="Noteworthy Bold" charset="0"/>
              </a:rPr>
              <a:t>.  111,  062002  (2013)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23" y="1252616"/>
            <a:ext cx="3746122" cy="321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381CECE0-65ED-8C4F-A31F-1E4635E23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719" y="1252616"/>
            <a:ext cx="3466029" cy="3211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ED985-6FF8-4A48-9F2A-31A173F73BC3}"/>
              </a:ext>
            </a:extLst>
          </p:cNvPr>
          <p:cNvSpPr txBox="1"/>
          <p:nvPr/>
        </p:nvSpPr>
        <p:spPr>
          <a:xfrm>
            <a:off x="8687386" y="1279053"/>
            <a:ext cx="3012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eorgia" panose="02040502050405020303" pitchFamily="18" charset="0"/>
              </a:rPr>
              <a:t>Phys.Rev</a:t>
            </a:r>
            <a:r>
              <a:rPr lang="en-US" sz="1400" dirty="0">
                <a:latin typeface="Georgia" panose="02040502050405020303" pitchFamily="18" charset="0"/>
              </a:rPr>
              <a:t>. D92 (2015) no.9, 092007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A37BE3F-4B73-3745-B0B3-44C3ABE6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961" y="4775371"/>
            <a:ext cx="7729728" cy="19804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1AB9F-0D4C-DB44-B69A-E7771168A8AD}"/>
              </a:ext>
            </a:extLst>
          </p:cNvPr>
          <p:cNvSpPr txBox="1"/>
          <p:nvPr/>
        </p:nvSpPr>
        <p:spPr>
          <a:xfrm>
            <a:off x="6185647" y="1338375"/>
            <a:ext cx="156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compared to</a:t>
            </a:r>
          </a:p>
          <a:p>
            <a:r>
              <a:rPr lang="en-US" dirty="0"/>
              <a:t>World data</a:t>
            </a:r>
          </a:p>
        </p:txBody>
      </p:sp>
    </p:spTree>
    <p:extLst>
      <p:ext uri="{BB962C8B-B14F-4D97-AF65-F5344CB8AC3E}">
        <p14:creationId xmlns:p14="http://schemas.microsoft.com/office/powerpoint/2010/main" val="211877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E566-8494-B44B-B8F5-D01AA075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175" y="8656"/>
            <a:ext cx="7729728" cy="873471"/>
          </a:xfrm>
        </p:spPr>
        <p:txBody>
          <a:bodyPr/>
          <a:lstStyle/>
          <a:p>
            <a:r>
              <a:rPr lang="en-US" dirty="0"/>
              <a:t>Comparison to 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C2DE0-637D-B044-8615-0840866B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55BAE-E987-ED45-8A0A-47F8443C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5" y="1317845"/>
            <a:ext cx="7200900" cy="223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C0792-D382-464E-90DC-AF98B4E3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85" y="3625296"/>
            <a:ext cx="7200900" cy="223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61D7D9-B7B4-AB46-9923-951800B8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86" y="1580189"/>
            <a:ext cx="3631752" cy="3162707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375A261-DB10-EE4C-81ED-FE0FFEF6C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534" y="6094207"/>
            <a:ext cx="7729728" cy="613186"/>
          </a:xfrm>
        </p:spPr>
        <p:txBody>
          <a:bodyPr/>
          <a:lstStyle/>
          <a:p>
            <a:r>
              <a:rPr lang="en-US" dirty="0"/>
              <a:t>Agreement with Belle MC reasonable with the exception of high z K/p</a:t>
            </a:r>
          </a:p>
        </p:txBody>
      </p:sp>
    </p:spTree>
    <p:extLst>
      <p:ext uri="{BB962C8B-B14F-4D97-AF65-F5344CB8AC3E}">
        <p14:creationId xmlns:p14="http://schemas.microsoft.com/office/powerpoint/2010/main" val="3331207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36" y="215544"/>
            <a:ext cx="7729728" cy="810828"/>
          </a:xfrm>
        </p:spPr>
        <p:txBody>
          <a:bodyPr/>
          <a:lstStyle/>
          <a:p>
            <a:r>
              <a:rPr lang="en-US" cap="none" dirty="0"/>
              <a:t>DSS(E,H-P) Fit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CB40-1ABD-2644-BAA6-97E92F816F67}" type="slidenum">
              <a:rPr lang="en-US" smtClean="0"/>
              <a:t>12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50868" r="3326"/>
          <a:stretch/>
        </p:blipFill>
        <p:spPr>
          <a:xfrm>
            <a:off x="2022034" y="1626047"/>
            <a:ext cx="2656702" cy="3039889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1024576" y="4545520"/>
            <a:ext cx="8679494" cy="65530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pQCD</a:t>
            </a:r>
            <a:r>
              <a:rPr lang="en-US" sz="2400" dirty="0"/>
              <a:t> fit at NLO</a:t>
            </a:r>
          </a:p>
          <a:p>
            <a:r>
              <a:rPr lang="en-US" sz="2400" dirty="0"/>
              <a:t>Good agreement between Belle and </a:t>
            </a:r>
            <a:r>
              <a:rPr lang="en-US" sz="2400" dirty="0" err="1"/>
              <a:t>BaBar</a:t>
            </a:r>
            <a:r>
              <a:rPr lang="en-US" sz="2400" dirty="0"/>
              <a:t> however, there seems to be a trend away from the fit for the Belle data at high z</a:t>
            </a:r>
          </a:p>
          <a:p>
            <a:r>
              <a:rPr lang="en-US" sz="2400" dirty="0"/>
              <a:t>Low z data from </a:t>
            </a:r>
            <a:r>
              <a:rPr lang="en-US" sz="2400" dirty="0" err="1"/>
              <a:t>BaBar</a:t>
            </a:r>
            <a:r>
              <a:rPr lang="en-US" sz="2400" dirty="0"/>
              <a:t> also agrees with Modified Leading Log predictions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/>
          <a:srcRect l="1014" r="48812"/>
          <a:stretch/>
        </p:blipFill>
        <p:spPr>
          <a:xfrm>
            <a:off x="5108134" y="1703154"/>
            <a:ext cx="2656702" cy="29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8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89B62-7445-EF4D-9599-930BBF31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4687"/>
            <a:ext cx="7729728" cy="1188720"/>
          </a:xfrm>
        </p:spPr>
        <p:txBody>
          <a:bodyPr/>
          <a:lstStyle/>
          <a:p>
            <a:r>
              <a:rPr lang="en-US" dirty="0" err="1"/>
              <a:t>Transverese</a:t>
            </a:r>
            <a:r>
              <a:rPr lang="en-US" dirty="0"/>
              <a:t> momentum 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53C1-64AB-7940-BD21-1A1006C83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4180539"/>
            <a:ext cx="7729728" cy="1559488"/>
          </a:xfrm>
        </p:spPr>
        <p:txBody>
          <a:bodyPr/>
          <a:lstStyle/>
          <a:p>
            <a:r>
              <a:rPr lang="en-US" dirty="0"/>
              <a:t>Two different </a:t>
            </a:r>
            <a:r>
              <a:rPr lang="en-US" dirty="0" err="1"/>
              <a:t>defininitons</a:t>
            </a:r>
            <a:endParaRPr lang="en-US" dirty="0"/>
          </a:p>
          <a:p>
            <a:pPr lvl="1"/>
            <a:r>
              <a:rPr lang="en-US" dirty="0"/>
              <a:t>Vs thrust direction</a:t>
            </a:r>
          </a:p>
          <a:p>
            <a:pPr lvl="1"/>
            <a:r>
              <a:rPr lang="en-US" dirty="0"/>
              <a:t>Relative in back-to-back hadrons (related: </a:t>
            </a:r>
            <a:r>
              <a:rPr lang="en-US" dirty="0" err="1"/>
              <a:t>q</a:t>
            </a:r>
            <a:r>
              <a:rPr lang="en-US" baseline="-25000" dirty="0" err="1"/>
              <a:t>T</a:t>
            </a:r>
            <a:r>
              <a:rPr lang="en-US" dirty="0"/>
              <a:t>, relative </a:t>
            </a:r>
            <a:r>
              <a:rPr lang="en-US" dirty="0" err="1"/>
              <a:t>transv</a:t>
            </a:r>
            <a:r>
              <a:rPr lang="en-US" dirty="0"/>
              <a:t>. momentum of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*)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46FFF-B69C-FC4F-B5F0-63BE866D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10" descr="C:\Users\rcseidl\Documents\BELLE\ulispov\projects\belle_twohadron_kt.png">
            <a:extLst>
              <a:ext uri="{FF2B5EF4-FFF2-40B4-BE49-F238E27FC236}">
                <a16:creationId xmlns:a16="http://schemas.microsoft.com/office/drawing/2014/main" id="{592EAE4A-CD6E-D640-A75C-4D853267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88" y="1362031"/>
            <a:ext cx="2603200" cy="195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rcseidl\Documents\BELLE\ulispov\projects\belle_onehadron_thrust.png">
            <a:extLst>
              <a:ext uri="{FF2B5EF4-FFF2-40B4-BE49-F238E27FC236}">
                <a16:creationId xmlns:a16="http://schemas.microsoft.com/office/drawing/2014/main" id="{8AFE01A7-3AB9-C842-B0AE-CC3E9795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55" y="1443407"/>
            <a:ext cx="3328954" cy="2496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99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rcseidl\Documents\BELLE\ulispov\projects\belle_onehadron_thru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82" y="1371600"/>
            <a:ext cx="1676400" cy="1257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345" y="235146"/>
            <a:ext cx="7729728" cy="108840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MC example of </a:t>
            </a:r>
            <a:r>
              <a:rPr kumimoji="1" lang="en-US" altLang="ja-JP" dirty="0" err="1"/>
              <a:t>k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 sensitivities</a:t>
            </a:r>
            <a:endParaRPr kumimoji="1" lang="ja-JP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61" y="1467696"/>
            <a:ext cx="6827925" cy="440732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874BE-1D60-440F-BA57-A0ABAFCA3DFD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431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815B-37BA-494C-9964-B7F23AEF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7193"/>
            <a:ext cx="7729728" cy="1188720"/>
          </a:xfrm>
        </p:spPr>
        <p:txBody>
          <a:bodyPr/>
          <a:lstStyle/>
          <a:p>
            <a:r>
              <a:rPr lang="en-US" dirty="0"/>
              <a:t>Connection to color entanglement?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7144-A8AE-8D4F-B7AB-9CB952D8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5529370"/>
            <a:ext cx="8089034" cy="13286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Color entanglement might lead to factorization breaking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‘narrowing’ observed at RHIC, at variance with </a:t>
            </a:r>
            <a:r>
              <a:rPr lang="en-US" dirty="0" err="1"/>
              <a:t>pQCD</a:t>
            </a:r>
            <a:r>
              <a:rPr lang="en-US" dirty="0"/>
              <a:t> but in good agreement with Pythia</a:t>
            </a:r>
          </a:p>
          <a:p>
            <a:r>
              <a:rPr lang="en-US" dirty="0"/>
              <a:t>At Belle can study transverse momentum distribution as a function of Q</a:t>
            </a:r>
            <a:r>
              <a:rPr lang="en-US" baseline="30000" dirty="0"/>
              <a:t>2</a:t>
            </a:r>
            <a:r>
              <a:rPr lang="en-US" dirty="0"/>
              <a:t> using ISR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EA991-9429-6E4F-BDCD-E6B4052B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EA066-3D58-0646-8917-E15CCCA9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51" y="1897171"/>
            <a:ext cx="4978400" cy="363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49E9F-B720-CA45-957C-11766E30DCD7}"/>
              </a:ext>
            </a:extLst>
          </p:cNvPr>
          <p:cNvSpPr txBox="1"/>
          <p:nvPr/>
        </p:nvSpPr>
        <p:spPr>
          <a:xfrm>
            <a:off x="1645920" y="2409883"/>
            <a:ext cx="23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PRD 81, 094006 (2010)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623803-2377-7543-98C1-239ECEE8C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21" y="1857773"/>
            <a:ext cx="4814180" cy="3245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D5FA5-7AA3-FD44-8CE9-73EE3449C9D4}"/>
              </a:ext>
            </a:extLst>
          </p:cNvPr>
          <p:cNvSpPr txBox="1"/>
          <p:nvPr/>
        </p:nvSpPr>
        <p:spPr>
          <a:xfrm>
            <a:off x="3005687" y="436760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0.125&lt; z</a:t>
            </a:r>
            <a:r>
              <a:rPr lang="en-US" baseline="-25000" dirty="0"/>
              <a:t>1</a:t>
            </a:r>
            <a:r>
              <a:rPr lang="en-US" dirty="0"/>
              <a:t>,z</a:t>
            </a:r>
            <a:r>
              <a:rPr lang="en-US" baseline="-25000" dirty="0"/>
              <a:t>2</a:t>
            </a:r>
            <a:r>
              <a:rPr lang="en-US" dirty="0"/>
              <a:t> &lt; 0.15,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493FEA1-F2BF-7F4E-AE54-3FE93FA2D6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24582" y="5247534"/>
          <a:ext cx="16002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Bitmap Image" r:id="rId5" imgW="2285714" imgH="1352381" progId="PBrush">
                  <p:embed/>
                </p:oleObj>
              </mc:Choice>
              <mc:Fallback>
                <p:oleObj name="Bitmap Image" r:id="rId5" imgW="2285714" imgH="1352381" progId="PBrus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493FEA1-F2BF-7F4E-AE54-3FE93FA2D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4582" y="5247534"/>
                        <a:ext cx="1600200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5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CEB5A6-CBFF-F941-A55F-9AAA2854EA76}"/>
              </a:ext>
            </a:extLst>
          </p:cNvPr>
          <p:cNvSpPr/>
          <p:nvPr/>
        </p:nvSpPr>
        <p:spPr>
          <a:xfrm>
            <a:off x="6919073" y="1421096"/>
            <a:ext cx="4558694" cy="3614928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ED85C-DE19-104B-A886-C954658C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00" y="-1"/>
            <a:ext cx="11641540" cy="711713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Production of Charmed and non charmed baryons as a test of fragmentation models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6D6B81-FFBC-9E43-A752-474030729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439"/>
          <a:stretch/>
        </p:blipFill>
        <p:spPr>
          <a:xfrm>
            <a:off x="7281406" y="1648606"/>
            <a:ext cx="4087179" cy="31266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E748E-0F67-5543-8E9B-E914F410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16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7A0BE-EE11-074D-8BDB-CCD22D1830FF}"/>
              </a:ext>
            </a:extLst>
          </p:cNvPr>
          <p:cNvSpPr/>
          <p:nvPr/>
        </p:nvSpPr>
        <p:spPr>
          <a:xfrm>
            <a:off x="494195" y="1456582"/>
            <a:ext cx="5631675" cy="35794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FBDCEF-5F8F-5741-821C-4F5D6F1EA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085"/>
          <a:stretch/>
        </p:blipFill>
        <p:spPr>
          <a:xfrm>
            <a:off x="1015314" y="1774209"/>
            <a:ext cx="4735568" cy="300105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DE382E-E527-AB45-9EC8-DFF1059051F9}"/>
              </a:ext>
            </a:extLst>
          </p:cNvPr>
          <p:cNvSpPr txBox="1">
            <a:spLocks/>
          </p:cNvSpPr>
          <p:nvPr/>
        </p:nvSpPr>
        <p:spPr>
          <a:xfrm>
            <a:off x="1210146" y="5493709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ymbol" pitchFamily="2" charset="2"/>
              </a:rPr>
              <a:t>X</a:t>
            </a:r>
            <a:r>
              <a:rPr lang="en-US" sz="1600" baseline="30000" dirty="0"/>
              <a:t>-</a:t>
            </a:r>
            <a:r>
              <a:rPr lang="en-US" sz="1600" dirty="0"/>
              <a:t>, </a:t>
            </a:r>
            <a:r>
              <a:rPr lang="en-US" sz="1600" dirty="0">
                <a:latin typeface="Symbol" pitchFamily="2" charset="2"/>
              </a:rPr>
              <a:t>X</a:t>
            </a:r>
            <a:r>
              <a:rPr lang="en-US" sz="1600" dirty="0"/>
              <a:t>(1530), </a:t>
            </a:r>
            <a:r>
              <a:rPr lang="en-US" sz="1600" dirty="0">
                <a:latin typeface="Symbol" pitchFamily="2" charset="2"/>
              </a:rPr>
              <a:t>W</a:t>
            </a:r>
            <a:r>
              <a:rPr lang="en-US" sz="1600" baseline="30000" dirty="0"/>
              <a:t>-</a:t>
            </a:r>
            <a:r>
              <a:rPr lang="en-US" sz="1600" dirty="0"/>
              <a:t>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baseline="-25000" dirty="0"/>
              <a:t>c</a:t>
            </a:r>
            <a:r>
              <a:rPr lang="en-US" sz="1600" dirty="0"/>
              <a:t>, </a:t>
            </a:r>
            <a:r>
              <a:rPr lang="en-US" sz="1600" dirty="0" err="1">
                <a:latin typeface="Symbol" pitchFamily="2" charset="2"/>
              </a:rPr>
              <a:t>W</a:t>
            </a:r>
            <a:r>
              <a:rPr lang="en-US" sz="1600" baseline="-25000" dirty="0" err="1"/>
              <a:t>c</a:t>
            </a:r>
            <a:r>
              <a:rPr lang="en-US" sz="1600" dirty="0"/>
              <a:t>, </a:t>
            </a:r>
            <a:r>
              <a:rPr lang="en-US" sz="1600" dirty="0" err="1">
                <a:latin typeface="Symbol" pitchFamily="2" charset="2"/>
              </a:rPr>
              <a:t>X</a:t>
            </a:r>
            <a:r>
              <a:rPr lang="en-US" sz="1600" baseline="-25000" dirty="0" err="1"/>
              <a:t>c</a:t>
            </a:r>
            <a:r>
              <a:rPr lang="en-US" sz="1600" dirty="0"/>
              <a:t> not shown</a:t>
            </a:r>
          </a:p>
        </p:txBody>
      </p:sp>
    </p:spTree>
    <p:extLst>
      <p:ext uri="{BB962C8B-B14F-4D97-AF65-F5344CB8AC3E}">
        <p14:creationId xmlns:p14="http://schemas.microsoft.com/office/powerpoint/2010/main" val="200531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CA26C-11ED-8D4D-923D-9D54D7DD05EA}"/>
              </a:ext>
            </a:extLst>
          </p:cNvPr>
          <p:cNvSpPr/>
          <p:nvPr/>
        </p:nvSpPr>
        <p:spPr>
          <a:xfrm>
            <a:off x="6428096" y="2638044"/>
            <a:ext cx="4544704" cy="394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1E8A5-ECBB-9A4B-BCA7-F61ABB70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Dependence confirms diquark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5A7B-7225-E04F-9F17-5FC8B4CAF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5ABE-82E5-254E-B099-51FBAF1E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71C16-E5EF-A04A-9157-4567744B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96" y="2450979"/>
            <a:ext cx="4540337" cy="4356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6C1E9-B1F6-CA42-9474-B2FE4240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466" y="2733283"/>
            <a:ext cx="4031871" cy="38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1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E220-591F-FF45-9546-D7EA3DA9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hadron pairs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DF0F33-9717-B74C-BE13-F2A14A185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1706" y="2638423"/>
            <a:ext cx="4387216" cy="3101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F84E4-F8BC-2941-BC5E-F97D5D00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80DAAC-0BF1-A345-8009-3603402FF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79" y="2638423"/>
            <a:ext cx="4234361" cy="310197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387107-0BF4-7C4A-8D48-3B8FD2DC7FA1}"/>
              </a:ext>
            </a:extLst>
          </p:cNvPr>
          <p:cNvSpPr txBox="1">
            <a:spLocks/>
          </p:cNvSpPr>
          <p:nvPr/>
        </p:nvSpPr>
        <p:spPr>
          <a:xfrm>
            <a:off x="2327955" y="5892190"/>
            <a:ext cx="6244210" cy="65146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r>
              <a:rPr lang="en-US" sz="1400" dirty="0"/>
              <a:t>From </a:t>
            </a:r>
            <a:r>
              <a:rPr lang="en-US" sz="1400" dirty="0" err="1"/>
              <a:t>Phys.Rev</a:t>
            </a:r>
            <a:r>
              <a:rPr lang="en-US" sz="1400" dirty="0"/>
              <a:t>. </a:t>
            </a:r>
            <a:r>
              <a:rPr lang="en-US" sz="1400" b="1" dirty="0"/>
              <a:t>D</a:t>
            </a:r>
            <a:r>
              <a:rPr lang="en-US" sz="1400" dirty="0"/>
              <a:t>92 (2015) no.9, 092007 and </a:t>
            </a:r>
            <a:r>
              <a:rPr lang="en-US" sz="1400" dirty="0" err="1"/>
              <a:t>Phys.Rev</a:t>
            </a:r>
            <a:r>
              <a:rPr lang="en-US" sz="1400" dirty="0"/>
              <a:t>. </a:t>
            </a:r>
            <a:r>
              <a:rPr lang="en-US" sz="1400" b="1" dirty="0"/>
              <a:t>D</a:t>
            </a:r>
            <a:r>
              <a:rPr lang="en-US" sz="1400" dirty="0"/>
              <a:t>96 (2017) no.3, 032005</a:t>
            </a:r>
          </a:p>
        </p:txBody>
      </p:sp>
    </p:spTree>
    <p:extLst>
      <p:ext uri="{BB962C8B-B14F-4D97-AF65-F5344CB8AC3E}">
        <p14:creationId xmlns:p14="http://schemas.microsoft.com/office/powerpoint/2010/main" val="34148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DCF6-BC74-604A-ABA8-F30B80CE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014" y="219859"/>
            <a:ext cx="7729728" cy="1188720"/>
          </a:xfrm>
        </p:spPr>
        <p:txBody>
          <a:bodyPr/>
          <a:lstStyle/>
          <a:p>
            <a:r>
              <a:rPr lang="en-US" dirty="0"/>
              <a:t>Topology: same hemisphere vs opposite hemispheres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F8A28-AD96-C14E-92AB-855F7B317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00DF7-B5B3-894B-B355-579466EA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76C9D-0110-1A4E-8060-D3F11FF8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1650402"/>
            <a:ext cx="7200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5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F47D-DA24-4E4C-B4C3-1098DC07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17" y="491355"/>
            <a:ext cx="7729728" cy="118872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D174C-5534-AD42-B614-93AE53D14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2263140"/>
            <a:ext cx="9810232" cy="34768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Disclaimer: No research program on entanglement yet, this talk is mostly to point to opportunities and solicit input</a:t>
            </a:r>
          </a:p>
          <a:p>
            <a:endParaRPr lang="en-US" dirty="0"/>
          </a:p>
          <a:p>
            <a:r>
              <a:rPr lang="en-US" dirty="0"/>
              <a:t>Motivation for hadronic physics at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  <a:p>
            <a:r>
              <a:rPr lang="en-US" dirty="0"/>
              <a:t>Belle Experiment and KEK </a:t>
            </a:r>
          </a:p>
          <a:p>
            <a:r>
              <a:rPr lang="en-US" dirty="0"/>
              <a:t>Recent results and work in progress on hadronization of light quarks at Belle</a:t>
            </a:r>
          </a:p>
          <a:p>
            <a:pPr lvl="1"/>
            <a:r>
              <a:rPr lang="en-US" dirty="0"/>
              <a:t>Focus on single- and di-hadron cross-sections</a:t>
            </a:r>
          </a:p>
          <a:p>
            <a:pPr lvl="1"/>
            <a:r>
              <a:rPr lang="en-US" dirty="0">
                <a:sym typeface="Wingdings" pitchFamily="2" charset="2"/>
              </a:rPr>
              <a:t>Connections to entanglement: Final state entropy, thermal behavior of sub-phase spaces (e.g. </a:t>
            </a:r>
            <a:r>
              <a:rPr lang="en-US" dirty="0" err="1">
                <a:sym typeface="Wingdings" pitchFamily="2" charset="2"/>
              </a:rPr>
              <a:t>p</a:t>
            </a:r>
            <a:r>
              <a:rPr lang="en-US" baseline="-25000" dirty="0" err="1">
                <a:sym typeface="Wingdings" pitchFamily="2" charset="2"/>
              </a:rPr>
              <a:t>T</a:t>
            </a:r>
            <a:r>
              <a:rPr lang="en-US" dirty="0">
                <a:sym typeface="Wingdings" pitchFamily="2" charset="2"/>
              </a:rPr>
              <a:t>)</a:t>
            </a:r>
            <a:endParaRPr lang="en-US" baseline="-25000" dirty="0"/>
          </a:p>
          <a:p>
            <a:r>
              <a:rPr lang="en-US" dirty="0"/>
              <a:t>Belle II at SuperKEKB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C475F-1348-2749-AF9D-0B0530F5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724A-C759-1D4C-8671-67A658B29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97467"/>
            <a:ext cx="7729728" cy="1188720"/>
          </a:xfrm>
        </p:spPr>
        <p:txBody>
          <a:bodyPr/>
          <a:lstStyle/>
          <a:p>
            <a:r>
              <a:rPr lang="en-US" dirty="0"/>
              <a:t>Cross-section compared to 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4A8BF-BA42-BD42-89E5-43CF7ED2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20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9EB50D-4AE2-DB46-8808-FA807601A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BC599-DE7A-4646-AEBF-F294E19D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1872817"/>
            <a:ext cx="7200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0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4690-21C9-5B47-B5D4-40070452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4" y="286960"/>
            <a:ext cx="8527787" cy="1188720"/>
          </a:xfrm>
        </p:spPr>
        <p:txBody>
          <a:bodyPr/>
          <a:lstStyle/>
          <a:p>
            <a:r>
              <a:rPr lang="en-US" dirty="0"/>
              <a:t>Decomposition according to Pythia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0DFF32-389F-E24A-A7B5-A7830A733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051802" y="420299"/>
            <a:ext cx="4835579" cy="7491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F651-7F47-524E-9585-45A1AC9C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19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1217-1BC1-9A40-A54A-B8A7D987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6" y="26541"/>
            <a:ext cx="7729728" cy="1188720"/>
          </a:xfrm>
        </p:spPr>
        <p:txBody>
          <a:bodyPr/>
          <a:lstStyle/>
          <a:p>
            <a:r>
              <a:rPr lang="en-US" dirty="0"/>
              <a:t>Results Systematics Dominated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6ECB1-E012-1B41-B0BF-DC3565035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0868" y="113390"/>
            <a:ext cx="2372531" cy="5626637"/>
          </a:xfrm>
        </p:spPr>
        <p:txBody>
          <a:bodyPr/>
          <a:lstStyle/>
          <a:p>
            <a:r>
              <a:rPr lang="en-US" dirty="0"/>
              <a:t>Low z: Dominated by PID uncertainties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Belle II prospects: Improved PID, higher statistics to improve uncertainties on PID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High z: Dominated by ISR uncertainties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Belle II prospects:  better understanding of ISR radiation with better statistics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D1C2E-1387-5648-85E3-8868DC644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C5148-5F30-F04E-BBCC-56AFCD10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2451" y="206384"/>
            <a:ext cx="5218631" cy="8084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C4C7EC-1A5D-404E-AF93-74436E702F62}"/>
              </a:ext>
            </a:extLst>
          </p:cNvPr>
          <p:cNvCxnSpPr/>
          <p:nvPr/>
        </p:nvCxnSpPr>
        <p:spPr>
          <a:xfrm flipH="1">
            <a:off x="4381995" y="1215261"/>
            <a:ext cx="4785756" cy="424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9FBF22-F5C9-7340-A500-CAD5E71AA52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564067" y="2926709"/>
            <a:ext cx="306801" cy="21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E24D3F-965D-B343-BE5D-FEDB3A88A6EF}"/>
              </a:ext>
            </a:extLst>
          </p:cNvPr>
          <p:cNvSpPr txBox="1"/>
          <p:nvPr/>
        </p:nvSpPr>
        <p:spPr>
          <a:xfrm>
            <a:off x="8592534" y="5604270"/>
            <a:ext cx="3487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Seidl</a:t>
            </a:r>
            <a:r>
              <a:rPr lang="en-US" sz="1400" dirty="0"/>
              <a:t> et. al. </a:t>
            </a:r>
            <a:r>
              <a:rPr lang="en-US" sz="1400" dirty="0" err="1"/>
              <a:t>Phys.Rev</a:t>
            </a:r>
            <a:r>
              <a:rPr lang="en-US" sz="1400" dirty="0"/>
              <a:t>. D96 (2017) no.3, 032005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4FB6C-0EC8-6041-A010-4786B196AE0D}"/>
              </a:ext>
            </a:extLst>
          </p:cNvPr>
          <p:cNvSpPr txBox="1"/>
          <p:nvPr/>
        </p:nvSpPr>
        <p:spPr>
          <a:xfrm>
            <a:off x="8216369" y="6570133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 [GeV]</a:t>
            </a:r>
          </a:p>
        </p:txBody>
      </p:sp>
    </p:spTree>
    <p:extLst>
      <p:ext uri="{BB962C8B-B14F-4D97-AF65-F5344CB8AC3E}">
        <p14:creationId xmlns:p14="http://schemas.microsoft.com/office/powerpoint/2010/main" val="365300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77A416A7-D740-6F4E-93DF-69B822379901}"/>
              </a:ext>
            </a:extLst>
          </p:cNvPr>
          <p:cNvSpPr txBox="1"/>
          <p:nvPr/>
        </p:nvSpPr>
        <p:spPr>
          <a:xfrm>
            <a:off x="3646139" y="4594764"/>
            <a:ext cx="4475885" cy="1068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259" y="30115"/>
            <a:ext cx="7729728" cy="1036961"/>
          </a:xfrm>
        </p:spPr>
        <p:txBody>
          <a:bodyPr>
            <a:normAutofit/>
          </a:bodyPr>
          <a:lstStyle/>
          <a:p>
            <a:r>
              <a:rPr lang="en-US" dirty="0"/>
              <a:t>CORRELATION MEASUREMENTS IN E+E-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4891" y="5663084"/>
            <a:ext cx="7729728" cy="3101983"/>
          </a:xfrm>
        </p:spPr>
        <p:txBody>
          <a:bodyPr/>
          <a:lstStyle/>
          <a:p>
            <a:r>
              <a:rPr lang="en-US" dirty="0"/>
              <a:t>Access spin dependence and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dependence (convolution or in jet) without PDF complication</a:t>
            </a:r>
          </a:p>
          <a:p>
            <a:r>
              <a:rPr lang="en-US" dirty="0"/>
              <a:t>Made possible by B-factory luminosities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4171547" y="3088074"/>
            <a:ext cx="0" cy="420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49912" y="3413504"/>
            <a:ext cx="102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quark-1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spin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3495472" y="2781176"/>
            <a:ext cx="231775" cy="230188"/>
          </a:xfrm>
          <a:prstGeom prst="ellipse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611359" y="1244476"/>
            <a:ext cx="0" cy="14970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3611359" y="3049464"/>
            <a:ext cx="0" cy="168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410073" y="3361319"/>
            <a:ext cx="102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quark-2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spin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457122" y="4349626"/>
            <a:ext cx="19097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>
                <a:latin typeface="Calibri" pitchFamily="34" charset="0"/>
              </a:rPr>
              <a:t>z</a:t>
            </a:r>
            <a:r>
              <a:rPr lang="en-US" sz="1600" baseline="-25000">
                <a:latin typeface="Calibri" pitchFamily="34" charset="0"/>
              </a:rPr>
              <a:t>1,2  </a:t>
            </a:r>
            <a:r>
              <a:rPr lang="en-US" sz="1600">
                <a:latin typeface="Calibri" pitchFamily="34" charset="0"/>
              </a:rPr>
              <a:t>relative pion pair</a:t>
            </a:r>
          </a:p>
          <a:p>
            <a:r>
              <a:rPr lang="en-US" sz="1600">
                <a:latin typeface="Calibri" pitchFamily="34" charset="0"/>
              </a:rPr>
              <a:t>      momenta</a:t>
            </a:r>
            <a:endParaRPr lang="en-US" sz="1600" baseline="-25000">
              <a:latin typeface="Calibri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rot="1139286">
            <a:off x="1144384" y="1774914"/>
            <a:ext cx="2535237" cy="1212295"/>
            <a:chOff x="1076122" y="2221344"/>
            <a:chExt cx="2535237" cy="1212295"/>
          </a:xfrm>
        </p:grpSpPr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3150983" y="2928815"/>
              <a:ext cx="127403" cy="3784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 flipV="1">
              <a:off x="2573134" y="2933576"/>
              <a:ext cx="10382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636634" y="2971676"/>
              <a:ext cx="39528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/>
                <a:t>q</a:t>
              </a:r>
              <a:r>
                <a:rPr lang="en-US" baseline="-25000"/>
                <a:t>2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1076122" y="2933577"/>
              <a:ext cx="14605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>
              <a:off x="1114222" y="2395414"/>
              <a:ext cx="384175" cy="103822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flipH="1" flipV="1">
              <a:off x="1460297" y="2549402"/>
              <a:ext cx="1114425" cy="384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 flipV="1">
              <a:off x="1306309" y="2435102"/>
              <a:ext cx="0" cy="4984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 flipV="1">
              <a:off x="1345997" y="2589089"/>
              <a:ext cx="114300" cy="3063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" name="Line 34"/>
            <p:cNvSpPr>
              <a:spLocks noChangeShapeType="1"/>
            </p:cNvSpPr>
            <p:nvPr/>
          </p:nvSpPr>
          <p:spPr bwMode="auto">
            <a:xfrm flipV="1">
              <a:off x="1493634" y="2590677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54727" y="2221344"/>
              <a:ext cx="596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18" charset="2"/>
                </a:rPr>
                <a:t>j</a:t>
              </a:r>
              <a:r>
                <a:rPr lang="en-US" baseline="-25000" dirty="0">
                  <a:latin typeface="Symbol" pitchFamily="18" charset="2"/>
                </a:rPr>
                <a:t>2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1551198" y="2600950"/>
              <a:ext cx="3545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dirty="0">
                  <a:latin typeface="Calibri" pitchFamily="34" charset="0"/>
                </a:rPr>
                <a:t>z</a:t>
              </a:r>
              <a:r>
                <a:rPr lang="en-US" baseline="-250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05782" y="2221344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baseline="30000" dirty="0"/>
                <a:t>+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 rot="1244583">
            <a:off x="3584049" y="2734078"/>
            <a:ext cx="2719387" cy="1156732"/>
            <a:chOff x="3727247" y="2276907"/>
            <a:chExt cx="2719387" cy="1156732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3727247" y="2927226"/>
              <a:ext cx="95885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263822" y="2465264"/>
              <a:ext cx="431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/>
                <a:t>q</a:t>
              </a:r>
              <a:r>
                <a:rPr lang="en-US" baseline="-25000"/>
                <a:t>1</a:t>
              </a: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4686097" y="2933576"/>
              <a:ext cx="14605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4686097" y="2703389"/>
              <a:ext cx="1190625" cy="2317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5876722" y="2395414"/>
              <a:ext cx="384175" cy="103822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5321097" y="3062164"/>
              <a:ext cx="3524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dirty="0">
                  <a:latin typeface="Calibri" pitchFamily="34" charset="0"/>
                </a:rPr>
                <a:t>z</a:t>
              </a:r>
              <a:r>
                <a:rPr lang="en-US" baseline="-250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26" name="Line 33"/>
            <p:cNvSpPr>
              <a:spLocks noChangeShapeType="1"/>
            </p:cNvSpPr>
            <p:nvPr/>
          </p:nvSpPr>
          <p:spPr bwMode="auto">
            <a:xfrm flipV="1">
              <a:off x="5837034" y="2743076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H="1" flipV="1">
              <a:off x="5837034" y="2666876"/>
              <a:ext cx="228600" cy="2301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6065634" y="2362076"/>
              <a:ext cx="0" cy="5349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50527" y="2449944"/>
              <a:ext cx="596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18" charset="2"/>
                </a:rPr>
                <a:t>j</a:t>
              </a:r>
              <a:r>
                <a:rPr lang="en-US" baseline="-25000" dirty="0">
                  <a:latin typeface="Symbol" pitchFamily="18" charset="2"/>
                </a:rPr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40036" y="2276907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baseline="30000" dirty="0"/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28422" y="4745785"/>
                <a:ext cx="3913059" cy="634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i="1" dirty="0">
                    <a:latin typeface="Gill Sans MT Ext Condensed Bold" charset="0"/>
                    <a:ea typeface="Gill Sans MT Ext Condensed Bold" charset="0"/>
                    <a:cs typeface="Gill Sans MT Ext Condensed Bold" charset="0"/>
                  </a:rPr>
                  <a:t> </a:t>
                </a:r>
                <a:r>
                  <a:rPr lang="en-US" b="0" i="1" dirty="0">
                    <a:ea typeface="Gill Sans MT Ext Condensed Bold" charset="0"/>
                    <a:cs typeface="Gill Sans MT Ext Condensed Bold" charset="0"/>
                  </a:rPr>
                  <a:t>Cros</a:t>
                </a:r>
                <a:r>
                  <a:rPr lang="en-US" i="1" dirty="0">
                    <a:ea typeface="Gill Sans MT Ext Condensed Bold" charset="0"/>
                    <a:cs typeface="Gill Sans MT Ext Condensed Bold" charset="0"/>
                  </a:rPr>
                  <a:t>s-</a:t>
                </a:r>
                <a:r>
                  <a:rPr lang="en-US" b="0" i="1" dirty="0">
                    <a:ea typeface="Gill Sans MT Ext Condensed Bold" charset="0"/>
                    <a:cs typeface="Gill Sans MT Ext Condensed Bold" charset="0"/>
                  </a:rPr>
                  <a:t>section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𝑋</m:t>
                    </m:r>
                  </m:oMath>
                </a14:m>
                <a:endParaRPr lang="en-US" b="0" i="1" dirty="0">
                  <a:ea typeface="Gill Sans MT Ext Condensed Bold" charset="0"/>
                  <a:cs typeface="Gill Sans MT Ext Condensed Bold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∝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+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cos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422" y="4745785"/>
                <a:ext cx="3913059" cy="634276"/>
              </a:xfrm>
              <a:prstGeom prst="rect">
                <a:avLst/>
              </a:prstGeom>
              <a:blipFill rotWithShape="0">
                <a:blip r:embed="rId5"/>
                <a:stretch>
                  <a:fillRect l="-2804" t="-60577" r="-1090" b="-7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7285149" y="1298163"/>
            <a:ext cx="4454532" cy="2485871"/>
            <a:chOff x="1706880" y="2367280"/>
            <a:chExt cx="8125809" cy="2895600"/>
          </a:xfrm>
        </p:grpSpPr>
        <p:sp>
          <p:nvSpPr>
            <p:cNvPr id="59" name="Text Box 92"/>
            <p:cNvSpPr txBox="1">
              <a:spLocks noChangeArrowheads="1"/>
            </p:cNvSpPr>
            <p:nvPr/>
          </p:nvSpPr>
          <p:spPr bwMode="auto">
            <a:xfrm>
              <a:off x="1706880" y="2367280"/>
              <a:ext cx="4209288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400" dirty="0">
                  <a:solidFill>
                    <a:schemeClr val="tx2"/>
                  </a:solidFill>
                </a:rPr>
                <a:t>J. Collins, </a:t>
              </a:r>
              <a:r>
                <a:rPr lang="en-US" altLang="zh-CN" sz="1400" dirty="0" err="1">
                  <a:solidFill>
                    <a:schemeClr val="tx2"/>
                  </a:solidFill>
                </a:rPr>
                <a:t>Nucl</a:t>
              </a:r>
              <a:r>
                <a:rPr lang="en-US" altLang="zh-CN" sz="1400" dirty="0">
                  <a:solidFill>
                    <a:schemeClr val="tx2"/>
                  </a:solidFill>
                </a:rPr>
                <a:t>. Phys. B396, (1993) 161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733" y="2728532"/>
              <a:ext cx="7648956" cy="747522"/>
            </a:xfrm>
            <a:prstGeom prst="rect">
              <a:avLst/>
            </a:prstGeom>
          </p:spPr>
        </p:pic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6915468" y="3386455"/>
              <a:ext cx="1169987" cy="18764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5"/>
            <p:cNvSpPr>
              <a:spLocks noChangeShapeType="1"/>
            </p:cNvSpPr>
            <p:nvPr/>
          </p:nvSpPr>
          <p:spPr bwMode="auto">
            <a:xfrm flipV="1">
              <a:off x="5135880" y="4073842"/>
              <a:ext cx="1744663" cy="203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 flipV="1">
              <a:off x="4151630" y="4315142"/>
              <a:ext cx="936625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7"/>
            <p:cNvSpPr>
              <a:spLocks noChangeShapeType="1"/>
            </p:cNvSpPr>
            <p:nvPr/>
          </p:nvSpPr>
          <p:spPr bwMode="auto">
            <a:xfrm flipV="1">
              <a:off x="4329430" y="4318317"/>
              <a:ext cx="3684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8"/>
            <p:cNvSpPr>
              <a:spLocks noChangeShapeType="1"/>
            </p:cNvSpPr>
            <p:nvPr/>
          </p:nvSpPr>
          <p:spPr bwMode="auto">
            <a:xfrm>
              <a:off x="6963093" y="4091305"/>
              <a:ext cx="563562" cy="24606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5126355" y="4862830"/>
            <a:ext cx="112713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1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6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6355" y="4862830"/>
                          <a:ext cx="112713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7183755" y="3697605"/>
            <a:ext cx="258763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2" name="Equation" r:id="rId9" imgW="126720" imgH="203040" progId="Equation.3">
                    <p:embed/>
                  </p:oleObj>
                </mc:Choice>
                <mc:Fallback>
                  <p:oleObj name="Equation" r:id="rId9" imgW="126720" imgH="203040" progId="Equation.3">
                    <p:embed/>
                    <p:pic>
                      <p:nvPicPr>
                        <p:cNvPr id="6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3755" y="3697605"/>
                          <a:ext cx="258763" cy="419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Text Box 11"/>
            <p:cNvSpPr txBox="1">
              <a:spLocks noChangeArrowheads="1"/>
            </p:cNvSpPr>
            <p:nvPr/>
          </p:nvSpPr>
          <p:spPr bwMode="auto">
            <a:xfrm>
              <a:off x="3626168" y="4318317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2400" dirty="0">
                  <a:solidFill>
                    <a:srgbClr val="FF0000"/>
                  </a:solidFill>
                  <a:latin typeface="Times New Roman" pitchFamily="18" charset="0"/>
                  <a:ea typeface="ＭＳ Ｐゴシック" pitchFamily="50" charset="-128"/>
                </a:rPr>
                <a:t>q</a:t>
              </a:r>
              <a:endParaRPr lang="en-US" altLang="ja-JP" sz="3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 flipV="1">
              <a:off x="3956368" y="3775392"/>
              <a:ext cx="1587" cy="3619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13"/>
            <p:cNvSpPr>
              <a:spLocks noChangeShapeType="1"/>
            </p:cNvSpPr>
            <p:nvPr/>
          </p:nvSpPr>
          <p:spPr bwMode="auto">
            <a:xfrm flipH="1" flipV="1">
              <a:off x="7540943" y="3464242"/>
              <a:ext cx="11112" cy="8524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>
              <a:off x="8209280" y="4324667"/>
              <a:ext cx="3032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3859530" y="4213542"/>
              <a:ext cx="203200" cy="203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3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475355" y="3491230"/>
            <a:ext cx="419100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3" name="Microsoft Equation 3.0" r:id="rId11" imgW="164880" imgH="241200" progId="Equation.3">
                    <p:embed/>
                  </p:oleObj>
                </mc:Choice>
                <mc:Fallback>
                  <p:oleObj name="Microsoft Equation 3.0" r:id="rId11" imgW="164880" imgH="241200" progId="Equation.3">
                    <p:embed/>
                    <p:pic>
                      <p:nvPicPr>
                        <p:cNvPr id="7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355" y="3491230"/>
                          <a:ext cx="419100" cy="612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4458018" y="4337367"/>
            <a:ext cx="28575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4" name="Equation" r:id="rId13" imgW="139680" imgH="203040" progId="Equation.3">
                    <p:embed/>
                  </p:oleObj>
                </mc:Choice>
                <mc:Fallback>
                  <p:oleObj name="Equation" r:id="rId13" imgW="139680" imgH="203040" progId="Equation.3">
                    <p:embed/>
                    <p:pic>
                      <p:nvPicPr>
                        <p:cNvPr id="7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8018" y="4337367"/>
                          <a:ext cx="28575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5607368" y="3745230"/>
            <a:ext cx="627062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" name="Equation" r:id="rId15" imgW="330120" imgH="228600" progId="Equation.3">
                    <p:embed/>
                  </p:oleObj>
                </mc:Choice>
                <mc:Fallback>
                  <p:oleObj name="Equation" r:id="rId15" imgW="330120" imgH="228600" progId="Equation.3">
                    <p:embed/>
                    <p:pic>
                      <p:nvPicPr>
                        <p:cNvPr id="7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7368" y="3745230"/>
                          <a:ext cx="627062" cy="43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7045643" y="4284980"/>
            <a:ext cx="441325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" name="Equation" r:id="rId17" imgW="253800" imgH="228600" progId="Equation.3">
                    <p:embed/>
                  </p:oleObj>
                </mc:Choice>
                <mc:Fallback>
                  <p:oleObj name="Equation" r:id="rId17" imgW="253800" imgH="228600" progId="Equation.3">
                    <p:embed/>
                    <p:pic>
                      <p:nvPicPr>
                        <p:cNvPr id="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5643" y="4284980"/>
                          <a:ext cx="441325" cy="398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7" name="Picture 76" descr="C:\Users\rcseidl\Desktop\c1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9995" r="10169" b="13928"/>
          <a:stretch/>
        </p:blipFill>
        <p:spPr bwMode="auto">
          <a:xfrm>
            <a:off x="9388248" y="4594764"/>
            <a:ext cx="2082303" cy="1398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9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/>
        </p:nvSpPr>
        <p:spPr>
          <a:xfrm>
            <a:off x="2002103" y="397134"/>
            <a:ext cx="8103528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2">
              <a:defRPr sz="37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endParaRPr sz="2601" dirty="0"/>
          </a:p>
        </p:txBody>
      </p:sp>
      <p:sp>
        <p:nvSpPr>
          <p:cNvPr id="8" name="TextBox 7"/>
          <p:cNvSpPr txBox="1"/>
          <p:nvPr/>
        </p:nvSpPr>
        <p:spPr>
          <a:xfrm>
            <a:off x="64684" y="1167889"/>
            <a:ext cx="17856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U</a:t>
            </a:r>
            <a:r>
              <a:rPr lang="en-US" sz="1700" dirty="0"/>
              <a:t>nlike/</a:t>
            </a:r>
            <a:r>
              <a:rPr lang="en-US" sz="1700" b="1" dirty="0" err="1"/>
              <a:t>L</a:t>
            </a:r>
            <a:r>
              <a:rPr lang="en-US" sz="1700" dirty="0" err="1"/>
              <a:t>ikesign</a:t>
            </a:r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Ratios to cancel </a:t>
            </a:r>
          </a:p>
          <a:p>
            <a:r>
              <a:rPr lang="en-US" sz="1700" dirty="0"/>
              <a:t>acceptance effects</a:t>
            </a:r>
          </a:p>
          <a:p>
            <a:r>
              <a:rPr lang="en-US" sz="1700" u="sng" dirty="0"/>
              <a:t>Unlike: </a:t>
            </a:r>
            <a:br>
              <a:rPr lang="en-US" sz="1700" dirty="0"/>
            </a:br>
            <a:r>
              <a:rPr lang="en-US" sz="1700" dirty="0"/>
              <a:t>fav*</a:t>
            </a:r>
            <a:r>
              <a:rPr lang="en-US" sz="1700" dirty="0" err="1"/>
              <a:t>fav+dis</a:t>
            </a:r>
            <a:r>
              <a:rPr lang="en-US" sz="1700" dirty="0"/>
              <a:t>*dis</a:t>
            </a:r>
          </a:p>
          <a:p>
            <a:r>
              <a:rPr lang="en-US" sz="1700" u="sng" dirty="0"/>
              <a:t>Like: </a:t>
            </a:r>
          </a:p>
          <a:p>
            <a:r>
              <a:rPr lang="en-US" sz="1700" dirty="0"/>
              <a:t>fav*dis</a:t>
            </a:r>
          </a:p>
        </p:txBody>
      </p:sp>
      <p:sp>
        <p:nvSpPr>
          <p:cNvPr id="9" name="Shape 380"/>
          <p:cNvSpPr/>
          <p:nvPr/>
        </p:nvSpPr>
        <p:spPr>
          <a:xfrm>
            <a:off x="3715742" y="4656946"/>
            <a:ext cx="5954038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First non-zero independent measurement of the Collins effect for pion pairs in e</a:t>
            </a:r>
            <a:r>
              <a:rPr sz="1600" baseline="31999" dirty="0"/>
              <a:t>+</a:t>
            </a:r>
            <a:r>
              <a:rPr sz="1600" dirty="0"/>
              <a:t>e</a:t>
            </a:r>
            <a:r>
              <a:rPr sz="1600" baseline="31999" dirty="0"/>
              <a:t>-</a:t>
            </a:r>
            <a:r>
              <a:rPr sz="1600" dirty="0"/>
              <a:t> annihilation by Belle Collaboration @  √s ∼ 10.6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PRL</a:t>
            </a:r>
            <a:r>
              <a:rPr sz="1600" dirty="0">
                <a:solidFill>
                  <a:schemeClr val="accent6">
                    <a:satOff val="24555"/>
                    <a:lumOff val="22232"/>
                  </a:schemeClr>
                </a:solidFill>
                <a:latin typeface="Tekton Pro Bold"/>
                <a:ea typeface="Tekton Pro Bold"/>
                <a:cs typeface="Tekton Pro Bold"/>
                <a:sym typeface="Tekton Pro Bold"/>
              </a:rPr>
              <a:t> 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111,062002(2008), PRD 88,032011(2013)</a:t>
            </a:r>
            <a:r>
              <a:rPr sz="1600" dirty="0"/>
              <a:t>) </a:t>
            </a:r>
            <a:r>
              <a:rPr lang="en-US" sz="1600" dirty="0"/>
              <a:t> leads to first extraction of transversity (</a:t>
            </a:r>
            <a:r>
              <a:rPr lang="is-IS" sz="1600" dirty="0">
                <a:sym typeface="Times New Roman"/>
              </a:rPr>
              <a:t>Phys.Rev. D75 (2007) 054032 ) from SIDIS and e+e-</a:t>
            </a:r>
            <a:endParaRPr sz="1600" dirty="0"/>
          </a:p>
          <a:p>
            <a:pPr marL="457200" lvl="1" indent="0" algn="l" defTabSz="914400"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 Confirmed by BaBar @  √s ∼ 10.6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PRD 90,052003 (2014);  PRD 92,111101(R)(2015) for KK and Kπ</a:t>
            </a:r>
            <a:r>
              <a:rPr sz="1600" dirty="0"/>
              <a:t>)</a:t>
            </a:r>
          </a:p>
          <a:p>
            <a:pPr marL="457200" lvl="1" indent="0" algn="l" defTabSz="914400"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 Measured at BESIII @ √s = 3.65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PRL 116,42001(2016)</a:t>
            </a:r>
            <a:r>
              <a:rPr sz="1600" dirty="0"/>
              <a:t>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43000" y="27802"/>
            <a:ext cx="8817864" cy="792167"/>
          </a:xfrm>
        </p:spPr>
        <p:txBody>
          <a:bodyPr/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en-US" sz="2601"/>
              <a:t>Collins Effect vs (z</a:t>
            </a:r>
            <a:r>
              <a:rPr lang="en-US" sz="2601" baseline="-5999"/>
              <a:t>1</a:t>
            </a:r>
            <a:r>
              <a:rPr lang="en-US" sz="2601"/>
              <a:t>,z</a:t>
            </a:r>
            <a:r>
              <a:rPr lang="en-US" sz="2601" baseline="-5999"/>
              <a:t>2</a:t>
            </a:r>
            <a:r>
              <a:rPr lang="en-US" sz="2601"/>
              <a:t>): comparisons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3990" y="6413647"/>
            <a:ext cx="365760" cy="419622"/>
          </a:xfrm>
        </p:spPr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6207AE-F38C-3442-A165-325775649AD4}"/>
              </a:ext>
            </a:extLst>
          </p:cNvPr>
          <p:cNvGrpSpPr/>
          <p:nvPr/>
        </p:nvGrpSpPr>
        <p:grpSpPr>
          <a:xfrm>
            <a:off x="3178810" y="1238839"/>
            <a:ext cx="6490970" cy="3321731"/>
            <a:chOff x="6344920" y="902446"/>
            <a:chExt cx="4389885" cy="2147857"/>
          </a:xfrm>
        </p:grpSpPr>
        <p:grpSp>
          <p:nvGrpSpPr>
            <p:cNvPr id="5" name="Group 4"/>
            <p:cNvGrpSpPr/>
            <p:nvPr/>
          </p:nvGrpSpPr>
          <p:grpSpPr>
            <a:xfrm>
              <a:off x="6344920" y="902446"/>
              <a:ext cx="4389885" cy="2113684"/>
              <a:chOff x="6344920" y="1414849"/>
              <a:chExt cx="4210809" cy="1324786"/>
            </a:xfrm>
          </p:grpSpPr>
          <p:pic>
            <p:nvPicPr>
              <p:cNvPr id="467" name="Schermata 2016-06-30 alle 17.15.52.png"/>
              <p:cNvPicPr>
                <a:picLocks noChangeAspect="1"/>
              </p:cNvPicPr>
              <p:nvPr/>
            </p:nvPicPr>
            <p:blipFill rotWithShape="1">
              <a:blip r:embed="rId2">
                <a:extLst/>
              </a:blip>
              <a:srcRect t="85658"/>
              <a:stretch/>
            </p:blipFill>
            <p:spPr>
              <a:xfrm>
                <a:off x="6344920" y="2400096"/>
                <a:ext cx="4210809" cy="33953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" name="Schermata 2016-06-30 alle 17.15.52.png"/>
              <p:cNvPicPr>
                <a:picLocks noChangeAspect="1"/>
              </p:cNvPicPr>
              <p:nvPr/>
            </p:nvPicPr>
            <p:blipFill rotWithShape="1">
              <a:blip r:embed="rId2">
                <a:extLst/>
              </a:blip>
              <a:srcRect t="2378" b="56005"/>
              <a:stretch/>
            </p:blipFill>
            <p:spPr>
              <a:xfrm>
                <a:off x="6344920" y="1414849"/>
                <a:ext cx="4210809" cy="985247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72932" y="1663647"/>
              <a:ext cx="966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0.2&lt; z</a:t>
              </a:r>
              <a:r>
                <a:rPr lang="en-US" sz="1200" baseline="-25000" dirty="0"/>
                <a:t>2</a:t>
              </a:r>
              <a:r>
                <a:rPr lang="en-US" sz="1200" dirty="0"/>
                <a:t>&lt; 0.3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17238" y="1165354"/>
              <a:ext cx="941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0.3&lt; </a:t>
              </a:r>
              <a:r>
                <a:rPr lang="en-US" sz="1200" dirty="0"/>
                <a:t>z</a:t>
              </a:r>
              <a:r>
                <a:rPr lang="en-US" sz="1200" baseline="-25000" dirty="0"/>
                <a:t>2</a:t>
              </a:r>
              <a:r>
                <a:rPr lang="en-US" sz="1200"/>
                <a:t>&lt; 0.5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480919" y="1249557"/>
              <a:ext cx="689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0.5&lt; z</a:t>
              </a:r>
              <a:r>
                <a:rPr lang="en-US" sz="1200" baseline="-25000" dirty="0"/>
                <a:t>2</a:t>
              </a:r>
              <a:r>
                <a:rPr lang="en-US" sz="1200" dirty="0"/>
                <a:t>&lt; 0.7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78440" y="1691398"/>
              <a:ext cx="689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0.15&lt; z</a:t>
              </a:r>
              <a:r>
                <a:rPr lang="en-US" sz="1200" baseline="-25000" dirty="0"/>
                <a:t>2</a:t>
              </a:r>
              <a:r>
                <a:rPr lang="en-US" sz="1200" dirty="0"/>
                <a:t>&lt; 0.2</a:t>
              </a:r>
            </a:p>
          </p:txBody>
        </p:sp>
        <p:sp>
          <p:nvSpPr>
            <p:cNvPr id="466" name="Shape 466"/>
            <p:cNvSpPr/>
            <p:nvPr/>
          </p:nvSpPr>
          <p:spPr>
            <a:xfrm>
              <a:off x="6557868" y="2805043"/>
              <a:ext cx="1378584" cy="245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l" defTabSz="914400">
                <a:defRPr sz="1600">
                  <a:solidFill>
                    <a:schemeClr val="accent6">
                      <a:satOff val="24555"/>
                      <a:lumOff val="22232"/>
                    </a:schemeClr>
                  </a:solidFill>
                  <a:latin typeface="Tekton Pro Bold"/>
                  <a:ea typeface="Tekton Pro Bold"/>
                  <a:cs typeface="Tekton Pro Bold"/>
                  <a:sym typeface="Tekton Pro Bold"/>
                </a:defRPr>
              </a:lvl1pPr>
            </a:lstStyle>
            <a:p>
              <a:pPr>
                <a:defRPr sz="2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25"/>
                <a:t>EPJA, 52, 1-15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61106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6663" y="80002"/>
            <a:ext cx="8146228" cy="994172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Polarized Hyperon Production 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684511" y="1636358"/>
                <a:ext cx="6180132" cy="487132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000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2000" dirty="0"/>
                  <a:t> transverse polarization in </a:t>
                </a:r>
                <a:r>
                  <a:rPr lang="en-US" altLang="zh-CN" sz="2000" dirty="0" err="1"/>
                  <a:t>unpolarized</a:t>
                </a:r>
                <a:r>
                  <a:rPr lang="en-US" altLang="zh-CN" sz="2000" dirty="0"/>
                  <a:t> pp collision</a:t>
                </a:r>
              </a:p>
              <a:p>
                <a:r>
                  <a:rPr lang="en-US" altLang="zh-CN" sz="2000" dirty="0"/>
                  <a:t>Caused by </a:t>
                </a:r>
                <a:r>
                  <a:rPr kumimoji="1" lang="en-US" altLang="zh-CN" sz="2000" dirty="0"/>
                  <a:t>polarizing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</a:rPr>
                          <m:t>1</m:t>
                        </m:r>
                        <m:r>
                          <a:rPr kumimoji="1" lang="en-US" altLang="zh-CN" sz="2000" i="1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charset="0"/>
                          </a:rPr>
                          <m:t>⊥</m:t>
                        </m:r>
                      </m:sup>
                    </m:sSubSup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𝑧</m:t>
                        </m:r>
                        <m:r>
                          <a:rPr kumimoji="1" lang="en-US" altLang="zh-CN" sz="2000" i="1"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 dirty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charset="0"/>
                              </a:rPr>
                              <m:t>⊥</m:t>
                            </m:r>
                          </m:sub>
                          <m:sup>
                            <m:r>
                              <a:rPr kumimoji="1" lang="en-US" altLang="zh-CN" sz="200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1" lang="en-US" altLang="zh-CN" sz="2000">
                        <a:latin typeface="Cambria Math" charset="0"/>
                      </a:rPr>
                      <m:t>?</m:t>
                    </m:r>
                  </m:oMath>
                </a14:m>
                <a:endParaRPr kumimoji="1" lang="en-US" altLang="zh-CN" sz="2000" dirty="0"/>
              </a:p>
              <a:p>
                <a:r>
                  <a:rPr kumimoji="1" lang="en-US" altLang="zh-CN" sz="2000" dirty="0"/>
                  <a:t>Polarizing FF is T-odd </a:t>
                </a:r>
                <a:r>
                  <a:rPr kumimoji="1" lang="en-US" altLang="zh-CN" sz="2000" dirty="0" err="1"/>
                  <a:t>andchiral</a:t>
                </a:r>
                <a:r>
                  <a:rPr kumimoji="1" lang="en-US" altLang="zh-CN" sz="2000" dirty="0"/>
                  <a:t>-even, has been proposed as a test of universality.</a:t>
                </a:r>
              </a:p>
              <a:p>
                <a:r>
                  <a:rPr lang="en-US" altLang="zh-CN" sz="2000" dirty="0"/>
                  <a:t>OPAL experiment at LEP has been looking at 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2000" dirty="0"/>
                  <a:t> polarization, no significant signal was observed.</a:t>
                </a: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4511" y="1636358"/>
                <a:ext cx="6180132" cy="4871320"/>
              </a:xfrm>
              <a:blipFill>
                <a:blip r:embed="rId2"/>
                <a:stretch>
                  <a:fillRect l="-821" t="-521" r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617878" y="3181494"/>
            <a:ext cx="33953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rgbClr val="FF0000"/>
                </a:solidFill>
              </a:rPr>
              <a:t>PRL105,202001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（</a:t>
            </a:r>
            <a:r>
              <a:rPr kumimoji="1" lang="en-US" altLang="zh-CN" sz="1350" b="1" dirty="0">
                <a:solidFill>
                  <a:srgbClr val="FF0000"/>
                </a:solidFill>
              </a:rPr>
              <a:t>2010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3395993" y="4160461"/>
            <a:ext cx="23199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sz="1350" b="1" dirty="0" err="1">
                <a:solidFill>
                  <a:srgbClr val="FF0000"/>
                </a:solidFill>
                <a:latin typeface=""/>
              </a:rPr>
              <a:t>Eur</a:t>
            </a:r>
            <a:r>
              <a:rPr lang="tr-TR" altLang="zh-CN" sz="1350" b="1" dirty="0">
                <a:solidFill>
                  <a:srgbClr val="FF0000"/>
                </a:solidFill>
                <a:latin typeface=""/>
              </a:rPr>
              <a:t>. </a:t>
            </a:r>
            <a:r>
              <a:rPr lang="tr-TR" altLang="zh-CN" sz="1350" b="1" dirty="0" err="1">
                <a:solidFill>
                  <a:srgbClr val="FF0000"/>
                </a:solidFill>
                <a:latin typeface=""/>
              </a:rPr>
              <a:t>Phys</a:t>
            </a:r>
            <a:r>
              <a:rPr lang="tr-TR" altLang="zh-CN" sz="1350" b="1" dirty="0">
                <a:solidFill>
                  <a:srgbClr val="FF0000"/>
                </a:solidFill>
                <a:latin typeface=""/>
              </a:rPr>
              <a:t>. J. C2, 49 (1998)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0890" y="1958421"/>
            <a:ext cx="3599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rgbClr val="FF0000"/>
                </a:solidFill>
              </a:rPr>
              <a:t>PRL36,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350" b="1" dirty="0">
                <a:solidFill>
                  <a:srgbClr val="FF0000"/>
                </a:solidFill>
              </a:rPr>
              <a:t>1113 (1976); PRL41,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350" b="1" dirty="0">
                <a:solidFill>
                  <a:srgbClr val="FF0000"/>
                </a:solidFill>
              </a:rPr>
              <a:t>607 (1978)</a:t>
            </a:r>
            <a:endParaRPr kumimoji="1" lang="zh-CN" altLang="en-US" sz="1350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64643" y="1144000"/>
            <a:ext cx="3973787" cy="3519440"/>
            <a:chOff x="7864643" y="1144000"/>
            <a:chExt cx="3973787" cy="44224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1146" y="1144000"/>
              <a:ext cx="2983489" cy="36829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18516" y="4160461"/>
              <a:ext cx="808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Fermilab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05557" y="4696509"/>
              <a:ext cx="25328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ISR data </a:t>
              </a:r>
            </a:p>
            <a:p>
              <a:r>
                <a:rPr lang="en-US" sz="1400" dirty="0"/>
                <a:t>(</a:t>
              </a:r>
              <a:r>
                <a:rPr lang="is-IS" sz="1400" b="1" dirty="0"/>
                <a:t>Phys.Lett. B185 (1987) 209)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580670" y="2090380"/>
                  <a:ext cx="1566263" cy="2914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  <m:r>
                          <a:rPr lang="en-US" i="1"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0670" y="2090380"/>
                  <a:ext cx="1566263" cy="29142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113" r="-2724" b="-6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864643" y="5199210"/>
                  <a:ext cx="3894849" cy="3672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/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max</m:t>
                                </m:r>
                              </m:e>
                              <m:lim/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𝐿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~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𝐿𝑂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~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𝑓𝑜𝑟𝑤𝑎𝑟𝑑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643" y="5199210"/>
                  <a:ext cx="3894849" cy="36721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6" r="-31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480337" y="4663440"/>
            <a:ext cx="5950809" cy="1920240"/>
            <a:chOff x="3155928" y="3061520"/>
            <a:chExt cx="7204225" cy="3050980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8068606" y="3061520"/>
              <a:ext cx="2291547" cy="2898103"/>
              <a:chOff x="4256" y="341"/>
              <a:chExt cx="1478" cy="1821"/>
            </a:xfrm>
          </p:grpSpPr>
          <p:sp>
            <p:nvSpPr>
              <p:cNvPr id="20" name="Text Box 12"/>
              <p:cNvSpPr txBox="1">
                <a:spLocks noChangeArrowheads="1"/>
              </p:cNvSpPr>
              <p:nvPr/>
            </p:nvSpPr>
            <p:spPr bwMode="auto">
              <a:xfrm>
                <a:off x="4932" y="648"/>
                <a:ext cx="117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 sz="2000"/>
              </a:p>
            </p:txBody>
          </p:sp>
          <p:pic>
            <p:nvPicPr>
              <p:cNvPr id="21" name="Picture 13" descr="dis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7708" l="906" r="9619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6" y="341"/>
                <a:ext cx="1478" cy="1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V="1">
              <a:off x="3155928" y="6100925"/>
              <a:ext cx="5255147" cy="11575"/>
            </a:xfrm>
            <a:prstGeom prst="straightConnector1">
              <a:avLst/>
            </a:prstGeom>
            <a:ln w="31750"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52801" y="5590290"/>
              <a:ext cx="32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q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019803" y="4668107"/>
              <a:ext cx="0" cy="1104405"/>
            </a:xfrm>
            <a:prstGeom prst="straightConnector1">
              <a:avLst/>
            </a:prstGeom>
            <a:ln w="41275">
              <a:solidFill>
                <a:srgbClr val="00206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flipH="1">
              <a:off x="7569192" y="5333979"/>
              <a:ext cx="475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</a:t>
              </a:r>
              <a:r>
                <a:rPr lang="en-US" baseline="-25000" dirty="0" err="1"/>
                <a:t>T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129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57F70-1BF7-5047-A2BB-F9D4757F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observation of transverse</a:t>
            </a:r>
            <a:r>
              <a:rPr lang="en-US" dirty="0">
                <a:latin typeface="Symbol" pitchFamily="2" charset="2"/>
              </a:rPr>
              <a:t> L </a:t>
            </a:r>
            <a:r>
              <a:rPr lang="en-US" dirty="0"/>
              <a:t>polarization in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64AF-3E32-0F49-9D55-253C4D76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FB318-C94F-4B43-A305-7217E14A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12258-0CD8-BC4C-B550-D0EAA319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489" y="2638044"/>
            <a:ext cx="72009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91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40966-0DD4-A64F-97BB-9483F1CC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history of </a:t>
            </a:r>
            <a:r>
              <a:rPr lang="en-US" dirty="0" err="1"/>
              <a:t>e+e</a:t>
            </a:r>
            <a:r>
              <a:rPr lang="en-US" dirty="0"/>
              <a:t>- (and pp) machines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70B89-1FBF-124A-961A-4C84CD819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mp-lumi-1.png" descr="comp-lumi-1.png">
            <a:extLst>
              <a:ext uri="{FF2B5EF4-FFF2-40B4-BE49-F238E27FC236}">
                <a16:creationId xmlns:a16="http://schemas.microsoft.com/office/drawing/2014/main" id="{4B852AEF-DA16-0740-A5E6-D401051C0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2001" y="1199711"/>
            <a:ext cx="6032303" cy="410660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Oval">
            <a:extLst>
              <a:ext uri="{FF2B5EF4-FFF2-40B4-BE49-F238E27FC236}">
                <a16:creationId xmlns:a16="http://schemas.microsoft.com/office/drawing/2014/main" id="{1481907C-C70A-CF4D-A6B8-0B6DFE69A989}"/>
              </a:ext>
            </a:extLst>
          </p:cNvPr>
          <p:cNvSpPr/>
          <p:nvPr/>
        </p:nvSpPr>
        <p:spPr>
          <a:xfrm>
            <a:off x="7436986" y="1337838"/>
            <a:ext cx="1549629" cy="723940"/>
          </a:xfrm>
          <a:prstGeom prst="ellipse">
            <a:avLst/>
          </a:prstGeom>
          <a:ln w="381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217A1C0E-2328-FE49-9FE4-93EB763E947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77315" y="6448181"/>
            <a:ext cx="159807" cy="22802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7913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3753" y="196913"/>
            <a:ext cx="7729728" cy="1188720"/>
          </a:xfrm>
        </p:spPr>
        <p:txBody>
          <a:bodyPr/>
          <a:lstStyle/>
          <a:p>
            <a:r>
              <a:rPr lang="en-US" dirty="0"/>
              <a:t>Current Status and Schedule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073" y="1512026"/>
            <a:ext cx="7729728" cy="5155473"/>
          </a:xfrm>
        </p:spPr>
        <p:txBody>
          <a:bodyPr>
            <a:normAutofit/>
          </a:bodyPr>
          <a:lstStyle/>
          <a:p>
            <a:r>
              <a:rPr lang="en-US" dirty="0"/>
              <a:t>Phase 1 (complete)</a:t>
            </a:r>
          </a:p>
          <a:p>
            <a:pPr lvl="1"/>
            <a:r>
              <a:rPr lang="en-US" dirty="0"/>
              <a:t>Accelerator commissioning</a:t>
            </a:r>
          </a:p>
          <a:p>
            <a:pPr lvl="3"/>
            <a:endParaRPr lang="en-US" dirty="0"/>
          </a:p>
          <a:p>
            <a:r>
              <a:rPr lang="en-US" dirty="0"/>
              <a:t>Phase 2 (just concluded)</a:t>
            </a:r>
          </a:p>
          <a:p>
            <a:pPr lvl="1"/>
            <a:r>
              <a:rPr lang="en-US" dirty="0"/>
              <a:t>First collisions (20</a:t>
            </a:r>
            <a:r>
              <a:rPr lang="en-US" dirty="0">
                <a:latin typeface="Arial Unicode MS"/>
                <a:ea typeface="Arial Unicode MS"/>
                <a:cs typeface="Arial Unicode MS"/>
              </a:rPr>
              <a:t>±</a:t>
            </a:r>
            <a:r>
              <a:rPr lang="en-US" dirty="0"/>
              <a:t>20 fb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Partial detector</a:t>
            </a:r>
          </a:p>
          <a:p>
            <a:pPr lvl="1"/>
            <a:r>
              <a:rPr lang="en-US" dirty="0"/>
              <a:t>Background study</a:t>
            </a:r>
          </a:p>
          <a:p>
            <a:pPr lvl="1"/>
            <a:r>
              <a:rPr lang="en-US" dirty="0"/>
              <a:t>Physics possible</a:t>
            </a:r>
          </a:p>
          <a:p>
            <a:pPr lvl="3"/>
            <a:endParaRPr lang="en-US" dirty="0"/>
          </a:p>
          <a:p>
            <a:r>
              <a:rPr lang="en-US" dirty="0"/>
              <a:t>Phase 3 (“Run 1”, early 2019)</a:t>
            </a:r>
          </a:p>
          <a:p>
            <a:pPr lvl="1"/>
            <a:r>
              <a:rPr lang="en-US" dirty="0"/>
              <a:t>Nominal Belle II start</a:t>
            </a:r>
            <a:endParaRPr lang="en-US" b="1" dirty="0"/>
          </a:p>
          <a:p>
            <a:r>
              <a:rPr lang="en-US" b="1" dirty="0"/>
              <a:t>Ultimate goal: 50 ab</a:t>
            </a:r>
            <a:r>
              <a:rPr lang="en-US" b="1" baseline="30000" dirty="0"/>
              <a:t>-1</a:t>
            </a:r>
          </a:p>
          <a:p>
            <a:pPr lvl="3"/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8115528" y="3152327"/>
            <a:ext cx="541977" cy="305248"/>
          </a:xfrm>
          <a:prstGeom prst="rightArrow">
            <a:avLst/>
          </a:prstGeom>
          <a:gradFill>
            <a:gsLst>
              <a:gs pos="100000">
                <a:schemeClr val="bg1"/>
              </a:gs>
              <a:gs pos="43000">
                <a:schemeClr val="accent5">
                  <a:lumMod val="20000"/>
                  <a:lumOff val="80000"/>
                </a:schemeClr>
              </a:gs>
            </a:gsLst>
            <a:lin ang="0" scaled="0"/>
          </a:gradFill>
          <a:ln w="2222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422F0-FC03-9441-A456-C17FA7BA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4" y="1635882"/>
            <a:ext cx="6228943" cy="46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53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AAF258-F0F1-DF46-B6FB-47B49928DEC4}"/>
              </a:ext>
            </a:extLst>
          </p:cNvPr>
          <p:cNvSpPr/>
          <p:nvPr/>
        </p:nvSpPr>
        <p:spPr>
          <a:xfrm>
            <a:off x="728663" y="694888"/>
            <a:ext cx="10544176" cy="618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1497331" y="824128"/>
            <a:ext cx="9098666" cy="5989248"/>
            <a:chOff x="56167" y="211917"/>
            <a:chExt cx="9015825" cy="6084938"/>
          </a:xfrm>
        </p:grpSpPr>
        <p:pic>
          <p:nvPicPr>
            <p:cNvPr id="3010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51911"/>
              <a:ext cx="7848872" cy="5544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539552" y="2348880"/>
              <a:ext cx="2201437" cy="51923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467544" y="2733666"/>
              <a:ext cx="176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FF"/>
                  </a:solidFill>
                </a:rPr>
                <a:t>electron  (7GeV)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6893185" y="3882405"/>
              <a:ext cx="1604567" cy="41069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6893184" y="4280631"/>
              <a:ext cx="1783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positron (4GeV)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角丸四角形吹き出し 12"/>
            <p:cNvSpPr/>
            <p:nvPr/>
          </p:nvSpPr>
          <p:spPr>
            <a:xfrm>
              <a:off x="3635895" y="211917"/>
              <a:ext cx="5256585" cy="1020577"/>
            </a:xfrm>
            <a:prstGeom prst="wedgeRoundRectCallout">
              <a:avLst>
                <a:gd name="adj1" fmla="val -19653"/>
                <a:gd name="adj2" fmla="val 67413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b="1" dirty="0"/>
                <a:t>K</a:t>
              </a:r>
              <a:r>
                <a:rPr kumimoji="1" lang="en-US" altLang="ja-JP" b="1" baseline="-25000" dirty="0"/>
                <a:t>L</a:t>
              </a:r>
              <a:r>
                <a:rPr kumimoji="1" lang="en-US" altLang="ja-JP" b="1" dirty="0"/>
                <a:t> and </a:t>
              </a:r>
              <a:r>
                <a:rPr kumimoji="1" lang="en-US" altLang="ja-JP" b="1" dirty="0" err="1"/>
                <a:t>muon</a:t>
              </a:r>
              <a:r>
                <a:rPr kumimoji="1" lang="en-US" altLang="ja-JP" b="1" dirty="0"/>
                <a:t> detector:</a:t>
              </a:r>
            </a:p>
            <a:p>
              <a:r>
                <a:rPr lang="en-US" altLang="ja-JP" sz="1600" dirty="0"/>
                <a:t>Resistive Plate Counter (barrel outer layers)</a:t>
              </a:r>
            </a:p>
            <a:p>
              <a:r>
                <a:rPr lang="en-US" altLang="ja-JP" sz="1600" dirty="0"/>
                <a:t>Scintillator + WLSF + MPPC (end-caps, inner 2 barrel layers)</a:t>
              </a:r>
              <a:endParaRPr lang="ja-JP" altLang="en-US" sz="1600" dirty="0"/>
            </a:p>
          </p:txBody>
        </p:sp>
        <p:sp>
          <p:nvSpPr>
            <p:cNvPr id="15" name="角丸四角形吹き出し 14"/>
            <p:cNvSpPr/>
            <p:nvPr/>
          </p:nvSpPr>
          <p:spPr>
            <a:xfrm>
              <a:off x="5148062" y="2247679"/>
              <a:ext cx="3923930" cy="824541"/>
            </a:xfrm>
            <a:prstGeom prst="wedgeRoundRectCallout">
              <a:avLst>
                <a:gd name="adj1" fmla="val -64720"/>
                <a:gd name="adj2" fmla="val 27653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b="1" dirty="0"/>
                <a:t>Particle Identification: </a:t>
              </a:r>
            </a:p>
            <a:p>
              <a:r>
                <a:rPr lang="en-US" altLang="ja-JP" dirty="0"/>
                <a:t>Time-of-Propagation counter (barrel)</a:t>
              </a:r>
            </a:p>
            <a:p>
              <a:r>
                <a:rPr lang="en-US" altLang="ja-JP" dirty="0"/>
                <a:t>Prox. focusing Aerogel RICH (</a:t>
              </a:r>
              <a:r>
                <a:rPr lang="en-US" altLang="ja-JP" dirty="0" err="1"/>
                <a:t>fwd</a:t>
              </a:r>
              <a:r>
                <a:rPr lang="en-US" altLang="ja-JP" dirty="0"/>
                <a:t>)</a:t>
              </a:r>
            </a:p>
          </p:txBody>
        </p:sp>
        <p:sp>
          <p:nvSpPr>
            <p:cNvPr id="16" name="角丸四角形吹き出し 15"/>
            <p:cNvSpPr/>
            <p:nvPr/>
          </p:nvSpPr>
          <p:spPr>
            <a:xfrm>
              <a:off x="827584" y="4734436"/>
              <a:ext cx="3407959" cy="854804"/>
            </a:xfrm>
            <a:prstGeom prst="wedgeRoundRectCallout">
              <a:avLst>
                <a:gd name="adj1" fmla="val 47309"/>
                <a:gd name="adj2" fmla="val -19229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b="1" dirty="0"/>
                <a:t>Central Drift Chamber</a:t>
              </a:r>
            </a:p>
            <a:p>
              <a:pPr lvl="0"/>
              <a:r>
                <a:rPr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He(50%):C</a:t>
              </a:r>
              <a:r>
                <a:rPr lang="en-US" altLang="ja-JP" sz="1600" baseline="-60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2</a:t>
              </a:r>
              <a:r>
                <a:rPr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H</a:t>
              </a:r>
              <a:r>
                <a:rPr lang="en-US" altLang="ja-JP" sz="1600" baseline="-60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6</a:t>
              </a:r>
              <a:r>
                <a:rPr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(50%)</a:t>
              </a:r>
              <a:r>
                <a:rPr lang="en-US" altLang="ja-JP" sz="1600" dirty="0"/>
                <a:t>, Small cells, long lever arm,  fast electronics</a:t>
              </a:r>
            </a:p>
          </p:txBody>
        </p:sp>
        <p:sp>
          <p:nvSpPr>
            <p:cNvPr id="17" name="角丸四角形吹き出し 16"/>
            <p:cNvSpPr/>
            <p:nvPr/>
          </p:nvSpPr>
          <p:spPr>
            <a:xfrm>
              <a:off x="179512" y="1232494"/>
              <a:ext cx="3456383" cy="896548"/>
            </a:xfrm>
            <a:prstGeom prst="wedgeRoundRectCallout">
              <a:avLst>
                <a:gd name="adj1" fmla="val 39635"/>
                <a:gd name="adj2" fmla="val 7879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b="1" dirty="0"/>
                <a:t>EM Calorimeter:</a:t>
              </a:r>
            </a:p>
            <a:p>
              <a:r>
                <a:rPr lang="en-US" altLang="ja-JP" sz="1600" dirty="0" err="1"/>
                <a:t>CsI</a:t>
              </a:r>
              <a:r>
                <a:rPr lang="en-US" altLang="ja-JP" sz="1600" dirty="0"/>
                <a:t>(Tl), waveform sampling</a:t>
              </a:r>
            </a:p>
            <a:p>
              <a:r>
                <a:rPr lang="en-US" altLang="ja-JP" sz="1600" dirty="0"/>
                <a:t>Pure </a:t>
              </a:r>
              <a:r>
                <a:rPr lang="en-US" altLang="ja-JP" sz="1600" dirty="0" err="1"/>
                <a:t>CsI</a:t>
              </a:r>
              <a:r>
                <a:rPr lang="en-US" altLang="ja-JP" sz="1600" dirty="0"/>
                <a:t> for end-caps</a:t>
              </a:r>
            </a:p>
          </p:txBody>
        </p:sp>
        <p:sp>
          <p:nvSpPr>
            <p:cNvPr id="18" name="角丸四角形吹き出し 17"/>
            <p:cNvSpPr/>
            <p:nvPr/>
          </p:nvSpPr>
          <p:spPr>
            <a:xfrm>
              <a:off x="56167" y="3848419"/>
              <a:ext cx="3363702" cy="648072"/>
            </a:xfrm>
            <a:prstGeom prst="wedgeRoundRectCallout">
              <a:avLst>
                <a:gd name="adj1" fmla="val 64304"/>
                <a:gd name="adj2" fmla="val -160663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b="1" dirty="0"/>
                <a:t>Vertex Detector:</a:t>
              </a:r>
            </a:p>
            <a:p>
              <a:r>
                <a:rPr lang="en-US" altLang="ja-JP" dirty="0"/>
                <a:t>2 layers DEPFET + 4 layers DSSD</a:t>
              </a:r>
            </a:p>
          </p:txBody>
        </p:sp>
        <p:sp>
          <p:nvSpPr>
            <p:cNvPr id="19" name="角丸四角形吹き出し 18"/>
            <p:cNvSpPr/>
            <p:nvPr/>
          </p:nvSpPr>
          <p:spPr>
            <a:xfrm>
              <a:off x="56168" y="3083833"/>
              <a:ext cx="2283584" cy="745931"/>
            </a:xfrm>
            <a:prstGeom prst="wedgeRoundRectCallout">
              <a:avLst>
                <a:gd name="adj1" fmla="val 116633"/>
                <a:gd name="adj2" fmla="val -59492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b="1" dirty="0"/>
                <a:t>Beryllium beam pipe</a:t>
              </a:r>
            </a:p>
            <a:p>
              <a:r>
                <a:rPr lang="en-US" altLang="ja-JP" dirty="0"/>
                <a:t>2cm diameter</a:t>
              </a: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6672066" y="5157192"/>
            <a:ext cx="3672407" cy="1656184"/>
          </a:xfrm>
          <a:prstGeom prst="wedgeRoundRectCallout">
            <a:avLst>
              <a:gd name="adj1" fmla="val 27514"/>
              <a:gd name="adj2" fmla="val 35318"/>
              <a:gd name="adj3" fmla="val 16667"/>
            </a:avLst>
          </a:prstGeom>
          <a:solidFill>
            <a:schemeClr val="lt1">
              <a:tint val="100000"/>
              <a:shade val="100000"/>
              <a:satMod val="100000"/>
              <a:alpha val="3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b="1" dirty="0">
                <a:solidFill>
                  <a:prstClr val="black"/>
                </a:solidFill>
              </a:rPr>
              <a:t>Readout (TRG, DAQ):</a:t>
            </a:r>
          </a:p>
          <a:p>
            <a:r>
              <a:rPr lang="en-US" altLang="ja-JP" sz="1400" dirty="0">
                <a:solidFill>
                  <a:prstClr val="black"/>
                </a:solidFill>
              </a:rPr>
              <a:t>Max. 30kHz L1 trigger ~100% efficient for hadronic events.</a:t>
            </a:r>
          </a:p>
          <a:p>
            <a:r>
              <a:rPr lang="en-US" altLang="ja-JP" sz="1400" dirty="0">
                <a:solidFill>
                  <a:prstClr val="black"/>
                </a:solidFill>
              </a:rPr>
              <a:t>1MB(PXD)+100kB(others) per event</a:t>
            </a:r>
          </a:p>
          <a:p>
            <a:r>
              <a:rPr lang="en-US" altLang="ja-JP" sz="1400" dirty="0">
                <a:solidFill>
                  <a:prstClr val="black"/>
                </a:solidFill>
                <a:latin typeface="Wingdings 3" panose="05040102010807070707" pitchFamily="18" charset="2"/>
              </a:rPr>
              <a:t>g</a:t>
            </a:r>
            <a:r>
              <a:rPr lang="en-US" altLang="ja-JP" sz="1400" dirty="0">
                <a:solidFill>
                  <a:prstClr val="black"/>
                </a:solidFill>
              </a:rPr>
              <a:t> over 30GB/sec to record</a:t>
            </a:r>
          </a:p>
          <a:p>
            <a:r>
              <a:rPr lang="en-US" altLang="ja-JP" b="1" dirty="0">
                <a:solidFill>
                  <a:prstClr val="black"/>
                </a:solidFill>
              </a:rPr>
              <a:t>Offline computing: 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en-US" altLang="ja-JP" sz="1400" dirty="0">
                <a:solidFill>
                  <a:prstClr val="black"/>
                </a:solidFill>
              </a:rPr>
              <a:t>Distributed over the world via GRID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 bwMode="black">
          <a:xfrm>
            <a:off x="1894683" y="73039"/>
            <a:ext cx="7729728" cy="621849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/>
              <a:t>Cut view of Belle II Detector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24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2976-B296-3447-B096-EB6F6B05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Why </a:t>
            </a:r>
            <a:r>
              <a:rPr lang="en-US" cap="none" dirty="0" err="1"/>
              <a:t>e</a:t>
            </a:r>
            <a:r>
              <a:rPr lang="en-US" cap="none" baseline="30000" dirty="0" err="1"/>
              <a:t>+</a:t>
            </a:r>
            <a:r>
              <a:rPr lang="en-US" cap="none" dirty="0" err="1"/>
              <a:t>e</a:t>
            </a:r>
            <a:r>
              <a:rPr lang="en-US" cap="none" baseline="30000" dirty="0"/>
              <a:t>-</a:t>
            </a:r>
            <a:r>
              <a:rPr lang="en-US" cap="non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05081-7B3B-5D4D-887C-7DA207CF8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Clean!</a:t>
            </a:r>
          </a:p>
          <a:p>
            <a:r>
              <a:rPr lang="en-US" dirty="0"/>
              <a:t>Low density (no thermal behavior expected)</a:t>
            </a:r>
          </a:p>
          <a:p>
            <a:r>
              <a:rPr lang="en-US" dirty="0"/>
              <a:t>Study of hadronization and global event properties</a:t>
            </a:r>
          </a:p>
          <a:p>
            <a:r>
              <a:rPr lang="en-US" dirty="0"/>
              <a:t>Drawback:</a:t>
            </a:r>
          </a:p>
          <a:p>
            <a:pPr lvl="1"/>
            <a:r>
              <a:rPr lang="en-US" dirty="0"/>
              <a:t>Low multiplicities event-by-event studies more challenging</a:t>
            </a:r>
          </a:p>
          <a:p>
            <a:pPr lvl="1"/>
            <a:r>
              <a:rPr lang="en-US" dirty="0"/>
              <a:t>BUT: very high luminosity, can select high multiplicity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F8553-FE10-ED45-A8E0-C96E4FDF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80">
            <a:extLst>
              <a:ext uri="{FF2B5EF4-FFF2-40B4-BE49-F238E27FC236}">
                <a16:creationId xmlns:a16="http://schemas.microsoft.com/office/drawing/2014/main" id="{F3CB8262-5F7E-554D-B28D-FB579060E919}"/>
              </a:ext>
            </a:extLst>
          </p:cNvPr>
          <p:cNvGrpSpPr>
            <a:grpSpLocks/>
          </p:cNvGrpSpPr>
          <p:nvPr/>
        </p:nvGrpSpPr>
        <p:grpSpPr bwMode="auto">
          <a:xfrm>
            <a:off x="7775274" y="2375124"/>
            <a:ext cx="3875031" cy="1485937"/>
            <a:chOff x="0" y="3394358"/>
            <a:chExt cx="4114800" cy="1945596"/>
          </a:xfrm>
        </p:grpSpPr>
        <p:grpSp>
          <p:nvGrpSpPr>
            <p:cNvPr id="7" name="Group 37">
              <a:extLst>
                <a:ext uri="{FF2B5EF4-FFF2-40B4-BE49-F238E27FC236}">
                  <a16:creationId xmlns:a16="http://schemas.microsoft.com/office/drawing/2014/main" id="{AAAD20FB-F593-1B48-9237-F469836092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41" y="4343532"/>
              <a:ext cx="549188" cy="697452"/>
              <a:chOff x="914400" y="5181600"/>
              <a:chExt cx="762000" cy="1066800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4B5E809-EF37-0948-8E29-56468CBE27BC}"/>
                  </a:ext>
                </a:extLst>
              </p:cNvPr>
              <p:cNvCxnSpPr/>
              <p:nvPr/>
            </p:nvCxnSpPr>
            <p:spPr>
              <a:xfrm rot="5400000" flipH="1" flipV="1">
                <a:off x="838127" y="5791817"/>
                <a:ext cx="534015" cy="3810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2D0C5FE-270E-764C-B210-A179E9B602D1}"/>
                  </a:ext>
                </a:extLst>
              </p:cNvPr>
              <p:cNvCxnSpPr/>
              <p:nvPr/>
            </p:nvCxnSpPr>
            <p:spPr>
              <a:xfrm rot="5400000" flipH="1" flipV="1">
                <a:off x="761650" y="5334279"/>
                <a:ext cx="1068031" cy="762121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38">
              <a:extLst>
                <a:ext uri="{FF2B5EF4-FFF2-40B4-BE49-F238E27FC236}">
                  <a16:creationId xmlns:a16="http://schemas.microsoft.com/office/drawing/2014/main" id="{71E77E70-45E0-5442-9E9F-53299BC19627}"/>
                </a:ext>
              </a:extLst>
            </p:cNvPr>
            <p:cNvGrpSpPr>
              <a:grpSpLocks/>
            </p:cNvGrpSpPr>
            <p:nvPr/>
          </p:nvGrpSpPr>
          <p:grpSpPr bwMode="auto">
            <a:xfrm rot="-4094102">
              <a:off x="440141" y="3598459"/>
              <a:ext cx="498180" cy="768863"/>
              <a:chOff x="914400" y="5181600"/>
              <a:chExt cx="762000" cy="106680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8BB5590-0447-584C-99D5-CC7BB68BC8F4}"/>
                  </a:ext>
                </a:extLst>
              </p:cNvPr>
              <p:cNvCxnSpPr/>
              <p:nvPr/>
            </p:nvCxnSpPr>
            <p:spPr>
              <a:xfrm rot="5400000" flipH="1" flipV="1">
                <a:off x="840492" y="5789179"/>
                <a:ext cx="533044" cy="381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E13E409-2713-3D44-A2C0-E5FF19DDFC2F}"/>
                  </a:ext>
                </a:extLst>
              </p:cNvPr>
              <p:cNvCxnSpPr/>
              <p:nvPr/>
            </p:nvCxnSpPr>
            <p:spPr>
              <a:xfrm rot="5400000" flipH="1" flipV="1">
                <a:off x="761891" y="5333693"/>
                <a:ext cx="1066088" cy="762185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F3C5F3-AC4A-384B-811A-DB06A702B659}"/>
                </a:ext>
              </a:extLst>
            </p:cNvPr>
            <p:cNvCxnSpPr/>
            <p:nvPr/>
          </p:nvCxnSpPr>
          <p:spPr>
            <a:xfrm>
              <a:off x="944563" y="4343352"/>
              <a:ext cx="9334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14">
              <a:extLst>
                <a:ext uri="{FF2B5EF4-FFF2-40B4-BE49-F238E27FC236}">
                  <a16:creationId xmlns:a16="http://schemas.microsoft.com/office/drawing/2014/main" id="{2B23C1A5-B68F-BC49-BD5E-AF4F3E2F2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572000"/>
              <a:ext cx="1325106" cy="3077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e</a:t>
              </a:r>
              <a:r>
                <a:rPr kumimoji="0" lang="en-US" altLang="ja-JP" sz="1400" b="1" baseline="30000" dirty="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-</a:t>
              </a:r>
              <a:r>
                <a:rPr kumimoji="0" lang="ja-JP" altLang="en-US" sz="1400" b="1" dirty="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　</a:t>
              </a:r>
              <a:endParaRPr kumimoji="0" lang="en-US" altLang="ja-JP" sz="1400" b="1" dirty="0">
                <a:solidFill>
                  <a:prstClr val="black"/>
                </a:solidFill>
                <a:latin typeface="Comic Sans MS" pitchFamily="66" charset="0"/>
                <a:cs typeface="HGP明朝E"/>
              </a:endParaRPr>
            </a:p>
          </p:txBody>
        </p:sp>
        <p:sp>
          <p:nvSpPr>
            <p:cNvPr id="11" name="Text Box 114">
              <a:extLst>
                <a:ext uri="{FF2B5EF4-FFF2-40B4-BE49-F238E27FC236}">
                  <a16:creationId xmlns:a16="http://schemas.microsoft.com/office/drawing/2014/main" id="{4FBBC976-665B-3248-AD2D-C3679AAB5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883223"/>
              <a:ext cx="1325106" cy="3077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ja-JP" sz="1400" b="1" dirty="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  e</a:t>
              </a:r>
              <a:r>
                <a:rPr kumimoji="0" lang="en-US" altLang="ja-JP" sz="1400" b="1" baseline="30000" dirty="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+</a:t>
              </a:r>
              <a:r>
                <a:rPr kumimoji="0" lang="ja-JP" altLang="en-US" sz="1400" b="1" dirty="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　</a:t>
              </a:r>
              <a:endParaRPr kumimoji="0" lang="en-US" altLang="ja-JP" sz="1400" b="1" dirty="0">
                <a:solidFill>
                  <a:prstClr val="black"/>
                </a:solidFill>
                <a:latin typeface="Comic Sans MS" pitchFamily="66" charset="0"/>
                <a:cs typeface="HGP明朝E"/>
              </a:endParaRPr>
            </a:p>
          </p:txBody>
        </p:sp>
        <p:grpSp>
          <p:nvGrpSpPr>
            <p:cNvPr id="12" name="Group 37">
              <a:extLst>
                <a:ext uri="{FF2B5EF4-FFF2-40B4-BE49-F238E27FC236}">
                  <a16:creationId xmlns:a16="http://schemas.microsoft.com/office/drawing/2014/main" id="{F3DD2C7D-5A03-C14F-9980-BE8E4D2978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3012" y="3886200"/>
              <a:ext cx="777788" cy="457200"/>
              <a:chOff x="914400" y="5181600"/>
              <a:chExt cx="762000" cy="1066800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B32294C-7E24-2B42-B3FC-2D3F72E88C26}"/>
                  </a:ext>
                </a:extLst>
              </p:cNvPr>
              <p:cNvCxnSpPr/>
              <p:nvPr/>
            </p:nvCxnSpPr>
            <p:spPr>
              <a:xfrm rot="5400000" flipH="1" flipV="1">
                <a:off x="838230" y="5791157"/>
                <a:ext cx="533213" cy="381043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AE39813-576F-F341-897E-824909A8CF38}"/>
                  </a:ext>
                </a:extLst>
              </p:cNvPr>
              <p:cNvCxnSpPr/>
              <p:nvPr/>
            </p:nvCxnSpPr>
            <p:spPr>
              <a:xfrm rot="5400000" flipH="1" flipV="1">
                <a:off x="762144" y="5334029"/>
                <a:ext cx="1066427" cy="762085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52E0D3F2-547D-4D4F-A3C8-15DFAC421132}"/>
                </a:ext>
              </a:extLst>
            </p:cNvPr>
            <p:cNvGrpSpPr>
              <a:grpSpLocks/>
            </p:cNvGrpSpPr>
            <p:nvPr/>
          </p:nvGrpSpPr>
          <p:grpSpPr bwMode="auto">
            <a:xfrm rot="-4094102">
              <a:off x="2129882" y="4120277"/>
              <a:ext cx="131581" cy="903448"/>
              <a:chOff x="914400" y="5181600"/>
              <a:chExt cx="762000" cy="1066800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C33EA13-585B-E543-952F-41BAE6C726A2}"/>
                  </a:ext>
                </a:extLst>
              </p:cNvPr>
              <p:cNvCxnSpPr/>
              <p:nvPr/>
            </p:nvCxnSpPr>
            <p:spPr>
              <a:xfrm rot="5400000" flipH="1" flipV="1">
                <a:off x="832473" y="5790128"/>
                <a:ext cx="532368" cy="385987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0C9F244-0B93-7C4B-8403-35255F2173A0}"/>
                  </a:ext>
                </a:extLst>
              </p:cNvPr>
              <p:cNvCxnSpPr/>
              <p:nvPr/>
            </p:nvCxnSpPr>
            <p:spPr>
              <a:xfrm rot="5400000" flipH="1" flipV="1">
                <a:off x="759881" y="5334596"/>
                <a:ext cx="1066610" cy="762782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14">
              <a:extLst>
                <a:ext uri="{FF2B5EF4-FFF2-40B4-BE49-F238E27FC236}">
                  <a16:creationId xmlns:a16="http://schemas.microsoft.com/office/drawing/2014/main" id="{67F0DC37-DA71-864D-B466-9A6E07E3D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388" y="3886200"/>
              <a:ext cx="1325106" cy="3077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ja-JP" sz="1400" b="1" dirty="0">
                  <a:solidFill>
                    <a:srgbClr val="7030A0"/>
                  </a:solidFill>
                  <a:latin typeface="Comic Sans MS" pitchFamily="66" charset="0"/>
                  <a:cs typeface="HGP明朝E"/>
                </a:rPr>
                <a:t>quark</a:t>
              </a:r>
            </a:p>
          </p:txBody>
        </p:sp>
        <p:sp>
          <p:nvSpPr>
            <p:cNvPr id="15" name="Text Box 114">
              <a:extLst>
                <a:ext uri="{FF2B5EF4-FFF2-40B4-BE49-F238E27FC236}">
                  <a16:creationId xmlns:a16="http://schemas.microsoft.com/office/drawing/2014/main" id="{4083C1FB-3481-604C-AF7B-B1DC6916F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1094" y="4492823"/>
              <a:ext cx="1325106" cy="3077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ja-JP" sz="1400" b="1" dirty="0" err="1">
                  <a:solidFill>
                    <a:srgbClr val="7030A0"/>
                  </a:solidFill>
                  <a:latin typeface="Comic Sans MS" pitchFamily="66" charset="0"/>
                  <a:cs typeface="HGP明朝E"/>
                </a:rPr>
                <a:t>antiquark</a:t>
              </a:r>
              <a:endParaRPr kumimoji="0" lang="en-US" altLang="ja-JP" sz="1400" b="1" dirty="0">
                <a:solidFill>
                  <a:srgbClr val="7030A0"/>
                </a:solidFill>
                <a:latin typeface="Comic Sans MS" pitchFamily="66" charset="0"/>
                <a:cs typeface="HGP明朝E"/>
              </a:endParaRPr>
            </a:p>
          </p:txBody>
        </p:sp>
        <p:sp>
          <p:nvSpPr>
            <p:cNvPr id="16" name="Oval 57">
              <a:extLst>
                <a:ext uri="{FF2B5EF4-FFF2-40B4-BE49-F238E27FC236}">
                  <a16:creationId xmlns:a16="http://schemas.microsoft.com/office/drawing/2014/main" id="{B3E9D0C6-D2FD-7C47-B0C9-00D12DD87E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26220" y="3424105"/>
              <a:ext cx="161864" cy="175863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7" name="Line 75">
              <a:extLst>
                <a:ext uri="{FF2B5EF4-FFF2-40B4-BE49-F238E27FC236}">
                  <a16:creationId xmlns:a16="http://schemas.microsoft.com/office/drawing/2014/main" id="{1D1D6371-2252-8940-9B7F-06F35836B7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516449">
              <a:off x="2596619" y="3457070"/>
              <a:ext cx="532765" cy="6380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8" name="Line 76">
              <a:extLst>
                <a:ext uri="{FF2B5EF4-FFF2-40B4-BE49-F238E27FC236}">
                  <a16:creationId xmlns:a16="http://schemas.microsoft.com/office/drawing/2014/main" id="{BD8F1757-630F-F648-9997-6647D66DB7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516449">
              <a:off x="2563507" y="3414131"/>
              <a:ext cx="621559" cy="6380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9" name="Line 77">
              <a:extLst>
                <a:ext uri="{FF2B5EF4-FFF2-40B4-BE49-F238E27FC236}">
                  <a16:creationId xmlns:a16="http://schemas.microsoft.com/office/drawing/2014/main" id="{50E64FD9-7886-E649-8864-763A2340E1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516449">
              <a:off x="2516041" y="3450734"/>
              <a:ext cx="621559" cy="5398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0" name="Text Box 114">
              <a:extLst>
                <a:ext uri="{FF2B5EF4-FFF2-40B4-BE49-F238E27FC236}">
                  <a16:creationId xmlns:a16="http://schemas.microsoft.com/office/drawing/2014/main" id="{D86F6B72-73C3-8E44-83C8-68F965C83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3576" y="3394358"/>
              <a:ext cx="621224" cy="3077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sz="1400" b="1">
                  <a:solidFill>
                    <a:prstClr val="black"/>
                  </a:solidFill>
                  <a:latin typeface="Comic Sans MS" pitchFamily="66" charset="0"/>
                  <a:ea typeface="+mn-ea"/>
                  <a:cs typeface="Arial" pitchFamily="34" charset="0"/>
                </a:rPr>
                <a:t>P</a:t>
              </a:r>
              <a:r>
                <a:rPr kumimoji="0" lang="en-US" sz="1400" b="1" baseline="-25000">
                  <a:solidFill>
                    <a:prstClr val="black"/>
                  </a:solidFill>
                  <a:latin typeface="Comic Sans MS" pitchFamily="66" charset="0"/>
                  <a:ea typeface="+mn-ea"/>
                  <a:cs typeface="Arial" pitchFamily="34" charset="0"/>
                </a:rPr>
                <a:t>h</a:t>
              </a:r>
              <a:r>
                <a:rPr kumimoji="0" lang="ja-JP" altLang="en-US" sz="1400" b="1" baseline="-25000">
                  <a:solidFill>
                    <a:prstClr val="black"/>
                  </a:solidFill>
                  <a:latin typeface="Comic Sans MS" pitchFamily="66" charset="0"/>
                  <a:cs typeface="HGP明朝E"/>
                </a:rPr>
                <a:t>１</a:t>
              </a:r>
              <a:endParaRPr kumimoji="0" lang="en-US" sz="1400" b="1">
                <a:solidFill>
                  <a:prstClr val="black"/>
                </a:solidFill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Oval 58">
              <a:extLst>
                <a:ext uri="{FF2B5EF4-FFF2-40B4-BE49-F238E27FC236}">
                  <a16:creationId xmlns:a16="http://schemas.microsoft.com/office/drawing/2014/main" id="{0F2A26EB-CB0C-474B-B685-1FCE5F6B0F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55092" y="3481554"/>
              <a:ext cx="43472" cy="48055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22" name="Group 78">
              <a:extLst>
                <a:ext uri="{FF2B5EF4-FFF2-40B4-BE49-F238E27FC236}">
                  <a16:creationId xmlns:a16="http://schemas.microsoft.com/office/drawing/2014/main" id="{72146A8B-8823-674B-94D4-99BF30B76DE6}"/>
                </a:ext>
              </a:extLst>
            </p:cNvPr>
            <p:cNvGrpSpPr>
              <a:grpSpLocks/>
            </p:cNvGrpSpPr>
            <p:nvPr/>
          </p:nvGrpSpPr>
          <p:grpSpPr bwMode="auto">
            <a:xfrm rot="3496283">
              <a:off x="2554121" y="4650334"/>
              <a:ext cx="649299" cy="634034"/>
              <a:chOff x="2696395" y="5086283"/>
              <a:chExt cx="649299" cy="634034"/>
            </a:xfrm>
          </p:grpSpPr>
          <p:sp>
            <p:nvSpPr>
              <p:cNvPr id="27" name="Line 75">
                <a:extLst>
                  <a:ext uri="{FF2B5EF4-FFF2-40B4-BE49-F238E27FC236}">
                    <a16:creationId xmlns:a16="http://schemas.microsoft.com/office/drawing/2014/main" id="{8FF60A14-6473-6B4C-8447-E254B3FFF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516449">
                <a:off x="2749019" y="5133470"/>
                <a:ext cx="532765" cy="6380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" name="Line 76">
                <a:extLst>
                  <a:ext uri="{FF2B5EF4-FFF2-40B4-BE49-F238E27FC236}">
                    <a16:creationId xmlns:a16="http://schemas.microsoft.com/office/drawing/2014/main" id="{FA309C1F-0427-254A-8A65-DD1670612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516449">
                <a:off x="2715907" y="5090531"/>
                <a:ext cx="621559" cy="6380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Line 77">
                <a:extLst>
                  <a:ext uri="{FF2B5EF4-FFF2-40B4-BE49-F238E27FC236}">
                    <a16:creationId xmlns:a16="http://schemas.microsoft.com/office/drawing/2014/main" id="{27DD65C5-C222-CA45-9938-29307CA68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516449">
                <a:off x="2668441" y="5127134"/>
                <a:ext cx="621559" cy="5398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3" name="Group 79">
              <a:extLst>
                <a:ext uri="{FF2B5EF4-FFF2-40B4-BE49-F238E27FC236}">
                  <a16:creationId xmlns:a16="http://schemas.microsoft.com/office/drawing/2014/main" id="{4C2A742A-0755-7F4A-8ABF-96343C34DC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6600" y="5032177"/>
              <a:ext cx="762000" cy="307777"/>
              <a:chOff x="3276600" y="5232218"/>
              <a:chExt cx="762000" cy="307777"/>
            </a:xfrm>
          </p:grpSpPr>
          <p:sp>
            <p:nvSpPr>
              <p:cNvPr id="24" name="Oval 57">
                <a:extLst>
                  <a:ext uri="{FF2B5EF4-FFF2-40B4-BE49-F238E27FC236}">
                    <a16:creationId xmlns:a16="http://schemas.microsoft.com/office/drawing/2014/main" id="{1C197FE8-21D0-654D-9B2C-0C5E4D3C8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283600" y="5323619"/>
                <a:ext cx="161864" cy="175863"/>
              </a:xfrm>
              <a:prstGeom prst="ellipse">
                <a:avLst/>
              </a:prstGeom>
              <a:solidFill>
                <a:srgbClr val="00CC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Text Box 114">
                <a:extLst>
                  <a:ext uri="{FF2B5EF4-FFF2-40B4-BE49-F238E27FC236}">
                    <a16:creationId xmlns:a16="http://schemas.microsoft.com/office/drawing/2014/main" id="{2ADF3180-4561-0D43-944E-90BFA44352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0956" y="5232218"/>
                <a:ext cx="587644" cy="30777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sz="1400" b="1" dirty="0" err="1">
                    <a:solidFill>
                      <a:prstClr val="black"/>
                    </a:solidFill>
                    <a:latin typeface="Comic Sans MS" pitchFamily="66" charset="0"/>
                    <a:ea typeface="+mn-ea"/>
                    <a:cs typeface="Arial" pitchFamily="34" charset="0"/>
                  </a:rPr>
                  <a:t>P</a:t>
                </a:r>
                <a:r>
                  <a:rPr kumimoji="0" lang="en-US" sz="1400" b="1" baseline="-25000" dirty="0" err="1">
                    <a:solidFill>
                      <a:prstClr val="black"/>
                    </a:solidFill>
                    <a:latin typeface="Comic Sans MS" pitchFamily="66" charset="0"/>
                    <a:ea typeface="+mn-ea"/>
                    <a:cs typeface="Arial" pitchFamily="34" charset="0"/>
                  </a:rPr>
                  <a:t>h</a:t>
                </a:r>
                <a:r>
                  <a:rPr kumimoji="0" lang="ja-JP" altLang="en-US" sz="1400" b="1" baseline="-25000" dirty="0">
                    <a:solidFill>
                      <a:prstClr val="black"/>
                    </a:solidFill>
                    <a:latin typeface="Comic Sans MS" pitchFamily="66" charset="0"/>
                    <a:cs typeface="HGP明朝E"/>
                  </a:rPr>
                  <a:t>２</a:t>
                </a:r>
                <a:endParaRPr kumimoji="0" lang="en-US" sz="1400" b="1" dirty="0">
                  <a:solidFill>
                    <a:prstClr val="black"/>
                  </a:solidFill>
                  <a:latin typeface="Comic Sans MS" pitchFamily="66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Oval 58">
                <a:extLst>
                  <a:ext uri="{FF2B5EF4-FFF2-40B4-BE49-F238E27FC236}">
                    <a16:creationId xmlns:a16="http://schemas.microsoft.com/office/drawing/2014/main" id="{0FAFC1FA-2C97-B943-9522-4623D0F74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355092" y="5407909"/>
                <a:ext cx="43472" cy="48055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</p:grp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151C3263-3C12-6443-8B5C-E937727399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324018"/>
              </p:ext>
            </p:extLst>
          </p:nvPr>
        </p:nvGraphicFramePr>
        <p:xfrm>
          <a:off x="10022766" y="278705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2766" y="278705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09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89FA-DBD9-E348-BB0C-1B786EA1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 April 2018 00:38 GMT+09:00: First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6456-39D2-0841-AF74-8853530D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56722-02F4-7C45-A72A-AF98D11E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51C8A-FE9D-8C4E-8AE5-7BD6F2AD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09" y="2289013"/>
            <a:ext cx="8406581" cy="4294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D94D1-6869-AD41-AB3F-122D647CCA6C}"/>
              </a:ext>
            </a:extLst>
          </p:cNvPr>
          <p:cNvSpPr txBox="1"/>
          <p:nvPr/>
        </p:nvSpPr>
        <p:spPr>
          <a:xfrm>
            <a:off x="2231136" y="26380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MuID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74419-D5E9-9748-9C80-CDF14E48403B}"/>
              </a:ext>
            </a:extLst>
          </p:cNvPr>
          <p:cNvSpPr txBox="1"/>
          <p:nvPr/>
        </p:nvSpPr>
        <p:spPr>
          <a:xfrm>
            <a:off x="7565136" y="3007376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EMCal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BAE28-CD9C-C24A-85F6-4CF680E298C3}"/>
              </a:ext>
            </a:extLst>
          </p:cNvPr>
          <p:cNvSpPr txBox="1"/>
          <p:nvPr/>
        </p:nvSpPr>
        <p:spPr>
          <a:xfrm>
            <a:off x="7509658" y="4189035"/>
            <a:ext cx="53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E60D7-4F2C-8B42-9C00-C7B74A4D2AAC}"/>
              </a:ext>
            </a:extLst>
          </p:cNvPr>
          <p:cNvSpPr txBox="1"/>
          <p:nvPr/>
        </p:nvSpPr>
        <p:spPr>
          <a:xfrm>
            <a:off x="6548239" y="400436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21669-9B65-FF4F-AB48-898DA6ED2A63}"/>
              </a:ext>
            </a:extLst>
          </p:cNvPr>
          <p:cNvSpPr txBox="1"/>
          <p:nvPr/>
        </p:nvSpPr>
        <p:spPr>
          <a:xfrm>
            <a:off x="3755136" y="6033254"/>
            <a:ext cx="111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beamview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70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20497A6-9772-1C41-A748-7BCE58464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9022" y="2977078"/>
            <a:ext cx="3197854" cy="31019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8FE3C-CD9C-0D47-A7B4-A2E759B6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bumps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6B619-A2F8-604C-B852-791796042DB7}"/>
              </a:ext>
            </a:extLst>
          </p:cNvPr>
          <p:cNvSpPr txBox="1"/>
          <p:nvPr/>
        </p:nvSpPr>
        <p:spPr>
          <a:xfrm>
            <a:off x="10139473" y="495458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latin typeface="Symbol" pitchFamily="2" charset="2"/>
                <a:sym typeface="Wingdings" pitchFamily="2" charset="2"/>
              </a:rPr>
              <a:t>p p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55ECB-14B1-6C47-8E6B-5E2AC279B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2977078"/>
            <a:ext cx="3952622" cy="3119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0D48E-6B24-534D-B005-13DEAE07E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61" y="2977077"/>
            <a:ext cx="3898900" cy="3119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599EC5-F5B3-0E48-9F66-CDA81F3F2A8F}"/>
              </a:ext>
            </a:extLst>
          </p:cNvPr>
          <p:cNvSpPr txBox="1"/>
          <p:nvPr/>
        </p:nvSpPr>
        <p:spPr>
          <a:xfrm>
            <a:off x="2514600" y="434340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>
                <a:sym typeface="Wingdings" pitchFamily="2" charset="2"/>
              </a:rPr>
              <a:t>K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p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C0E180-79F9-394A-B263-46C706F231FB}"/>
              </a:ext>
            </a:extLst>
          </p:cNvPr>
          <p:cNvSpPr txBox="1"/>
          <p:nvPr/>
        </p:nvSpPr>
        <p:spPr>
          <a:xfrm>
            <a:off x="6192711" y="495458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latin typeface="Symbol" pitchFamily="2" charset="2"/>
                <a:sym typeface="Wingdings" pitchFamily="2" charset="2"/>
              </a:rPr>
              <a:t>gg</a:t>
            </a:r>
            <a:endParaRPr lang="en-US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434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C8EB-03E8-6A4A-AF39-BB5100B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900B-340C-6544-BF09-7FD861866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B-factories provide world record statistics to study </a:t>
            </a:r>
            <a:r>
              <a:rPr lang="en-US" dirty="0" err="1"/>
              <a:t>e+e</a:t>
            </a:r>
            <a:r>
              <a:rPr lang="en-US" dirty="0"/>
              <a:t>- annihilation final states</a:t>
            </a:r>
          </a:p>
          <a:p>
            <a:r>
              <a:rPr lang="en-US" dirty="0"/>
              <a:t>Rich physics program on fragmentation function studies already exists</a:t>
            </a:r>
          </a:p>
          <a:p>
            <a:r>
              <a:rPr lang="en-US" dirty="0"/>
              <a:t>Extension to entanglement studies would be very interesting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D9440-9CF3-A84C-9224-F5B66A7F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30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9386-4158-EA48-8A73-54054F98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F3D7C-3984-A94F-A422-2D8210C04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24BDE-DFA9-624D-A4BF-58F0BC65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68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65" name="Rectangle 29"/>
          <p:cNvSpPr>
            <a:spLocks noChangeArrowheads="1"/>
          </p:cNvSpPr>
          <p:nvPr/>
        </p:nvSpPr>
        <p:spPr bwMode="auto">
          <a:xfrm>
            <a:off x="1680332" y="1367702"/>
            <a:ext cx="8754567" cy="131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854" tIns="41427" rIns="82854" bIns="41427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</a:rPr>
              <a:t>Test of QCD prediction</a:t>
            </a:r>
          </a:p>
          <a:p>
            <a:r>
              <a:rPr lang="en-US" sz="1600" dirty="0">
                <a:latin typeface="Calibri"/>
                <a:cs typeface="Calibri"/>
              </a:rPr>
              <a:t>Modified Leading Logarithm Approximation (MLLA) with Local Parton-Hadron Duality (LPHD) </a:t>
            </a:r>
            <a:r>
              <a:rPr lang="en-US" sz="1600" dirty="0" err="1">
                <a:latin typeface="Calibri"/>
                <a:cs typeface="Calibri"/>
              </a:rPr>
              <a:t>ansatz</a:t>
            </a:r>
            <a:r>
              <a:rPr lang="en-US" sz="1600" dirty="0">
                <a:latin typeface="Calibri"/>
                <a:cs typeface="Calibri"/>
              </a:rPr>
              <a:t>: ==&gt; a Gaussian function should provide a good description of these spectra  </a:t>
            </a:r>
          </a:p>
          <a:p>
            <a:r>
              <a:rPr lang="en-US" sz="1600" dirty="0">
                <a:latin typeface="Calibri"/>
                <a:cs typeface="Calibri"/>
              </a:rPr>
              <a:t>==&gt; the peak position </a:t>
            </a:r>
            <a:r>
              <a:rPr lang="en-US" sz="1600" dirty="0">
                <a:latin typeface="Calibri"/>
                <a:cs typeface="Calibri"/>
                <a:sym typeface="Symbol" charset="0"/>
              </a:rPr>
              <a:t>* should </a:t>
            </a: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decrease exponentially with increasing hadron mass at a given </a:t>
            </a:r>
            <a:r>
              <a:rPr lang="en-US" sz="1600" b="1" dirty="0" err="1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E</a:t>
            </a:r>
            <a:r>
              <a:rPr lang="en-US" sz="1600" b="1" baseline="-25000" dirty="0" err="1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cm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  <a:sym typeface="Symbol" charset="0"/>
            </a:endParaRPr>
          </a:p>
          <a:p>
            <a:r>
              <a:rPr lang="en-US" sz="1600" dirty="0">
                <a:latin typeface="Calibri"/>
                <a:cs typeface="Calibri"/>
                <a:sym typeface="Symbol" charset="0"/>
              </a:rPr>
              <a:t>==&gt; should </a:t>
            </a: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increase logarithmically with </a:t>
            </a:r>
            <a:r>
              <a:rPr lang="en-US" sz="1600" b="1" dirty="0" err="1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E</a:t>
            </a:r>
            <a:r>
              <a:rPr lang="en-US" sz="1600" b="1" baseline="-25000" dirty="0" err="1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cm</a:t>
            </a: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  <a:sym typeface="Symbol" charset="0"/>
              </a:rPr>
              <a:t> for a given hadron type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  <a:sym typeface="Symbol" charset="0"/>
            </a:endParaRPr>
          </a:p>
        </p:txBody>
      </p:sp>
      <p:sp>
        <p:nvSpPr>
          <p:cNvPr id="398374" name="Rectangle 38"/>
          <p:cNvSpPr>
            <a:spLocks noChangeArrowheads="1"/>
          </p:cNvSpPr>
          <p:nvPr/>
        </p:nvSpPr>
        <p:spPr bwMode="auto">
          <a:xfrm>
            <a:off x="1724997" y="5311838"/>
            <a:ext cx="8776900" cy="9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854" tIns="41427" rIns="82854" bIns="41427">
            <a:spAutoFit/>
          </a:bodyPr>
          <a:lstStyle/>
          <a:p>
            <a:pPr>
              <a:buFont typeface="Times" charset="0"/>
              <a:buChar char="•"/>
            </a:pPr>
            <a:r>
              <a:rPr lang="en-US">
                <a:latin typeface="Calibri"/>
                <a:cs typeface="Calibri"/>
                <a:sym typeface="Symbol" charset="0"/>
              </a:rPr>
              <a:t> </a:t>
            </a:r>
            <a:r>
              <a:rPr lang="en-US">
                <a:latin typeface="Calibri"/>
                <a:cs typeface="Calibri"/>
              </a:rPr>
              <a:t>Fit the spectra with a (distorted) Gaussian function ==&gt; </a:t>
            </a:r>
            <a:r>
              <a:rPr lang="en-US" b="1">
                <a:solidFill>
                  <a:srgbClr val="FF0000"/>
                </a:solidFill>
                <a:latin typeface="Calibri"/>
                <a:cs typeface="Calibri"/>
              </a:rPr>
              <a:t>reasonable description of the data</a:t>
            </a:r>
            <a:endParaRPr lang="en-US">
              <a:latin typeface="Calibri"/>
              <a:cs typeface="Calibri"/>
              <a:sym typeface="Symbol" charset="0"/>
            </a:endParaRPr>
          </a:p>
          <a:p>
            <a:pPr>
              <a:buFont typeface="Times" charset="0"/>
              <a:buChar char="•"/>
            </a:pPr>
            <a:r>
              <a:rPr lang="en-US">
                <a:latin typeface="Calibri"/>
                <a:cs typeface="Calibri"/>
                <a:sym typeface="Symbol" charset="0"/>
              </a:rPr>
              <a:t> *</a:t>
            </a:r>
            <a:r>
              <a:rPr lang="en-US" baseline="-25000">
                <a:latin typeface="Calibri"/>
                <a:cs typeface="Calibri"/>
                <a:sym typeface="Symbol" charset="0"/>
              </a:rPr>
              <a:t></a:t>
            </a:r>
            <a:r>
              <a:rPr lang="en-US">
                <a:latin typeface="Calibri"/>
                <a:cs typeface="Calibri"/>
                <a:sym typeface="Symbol" charset="0"/>
              </a:rPr>
              <a:t> is higher than *</a:t>
            </a:r>
            <a:r>
              <a:rPr lang="en-US" baseline="-25000">
                <a:latin typeface="Calibri"/>
                <a:cs typeface="Calibri"/>
                <a:sym typeface="Symbol" charset="0"/>
              </a:rPr>
              <a:t>K</a:t>
            </a:r>
            <a:r>
              <a:rPr lang="en-US">
                <a:latin typeface="Calibri"/>
                <a:cs typeface="Calibri"/>
                <a:sym typeface="Symbol" charset="0"/>
              </a:rPr>
              <a:t> in agreement with the predicted drop, but *</a:t>
            </a:r>
            <a:r>
              <a:rPr lang="en-US" baseline="-25000">
                <a:latin typeface="Calibri"/>
                <a:cs typeface="Calibri"/>
                <a:sym typeface="Symbol" charset="0"/>
              </a:rPr>
              <a:t>p</a:t>
            </a:r>
            <a:r>
              <a:rPr lang="en-US">
                <a:latin typeface="Calibri"/>
                <a:cs typeface="Calibri"/>
                <a:sym typeface="Symbol" charset="0"/>
              </a:rPr>
              <a:t> is not lower than *</a:t>
            </a:r>
            <a:r>
              <a:rPr lang="en-US" baseline="-25000">
                <a:latin typeface="Calibri"/>
                <a:cs typeface="Calibri"/>
                <a:sym typeface="Symbol" charset="0"/>
              </a:rPr>
              <a:t>K</a:t>
            </a:r>
          </a:p>
          <a:p>
            <a:pPr>
              <a:buFont typeface="Times" charset="0"/>
              <a:buChar char="•"/>
            </a:pPr>
            <a:r>
              <a:rPr lang="en-US" baseline="-25000">
                <a:latin typeface="Calibri"/>
                <a:cs typeface="Calibri"/>
                <a:sym typeface="Symbol" charset="0"/>
              </a:rPr>
              <a:t> </a:t>
            </a:r>
            <a:r>
              <a:rPr lang="en-US">
                <a:latin typeface="Calibri"/>
                <a:cs typeface="Calibri"/>
                <a:sym typeface="Symbol" charset="0"/>
              </a:rPr>
              <a:t>Similar behavior observed at higher energies</a:t>
            </a:r>
            <a:endParaRPr lang="en-US">
              <a:latin typeface="Calibri"/>
              <a:cs typeface="Calibri"/>
            </a:endParaRPr>
          </a:p>
        </p:txBody>
      </p:sp>
      <p:grpSp>
        <p:nvGrpSpPr>
          <p:cNvPr id="398380" name="Group 44"/>
          <p:cNvGrpSpPr>
            <a:grpSpLocks/>
          </p:cNvGrpSpPr>
          <p:nvPr/>
        </p:nvGrpSpPr>
        <p:grpSpPr bwMode="auto">
          <a:xfrm>
            <a:off x="2126994" y="2770077"/>
            <a:ext cx="7570913" cy="2231512"/>
            <a:chOff x="432" y="2016"/>
            <a:chExt cx="5424" cy="1488"/>
          </a:xfrm>
        </p:grpSpPr>
        <p:grpSp>
          <p:nvGrpSpPr>
            <p:cNvPr id="398357" name="Group 21"/>
            <p:cNvGrpSpPr>
              <a:grpSpLocks/>
            </p:cNvGrpSpPr>
            <p:nvPr/>
          </p:nvGrpSpPr>
          <p:grpSpPr bwMode="auto">
            <a:xfrm>
              <a:off x="432" y="2016"/>
              <a:ext cx="5424" cy="1488"/>
              <a:chOff x="0" y="2304"/>
              <a:chExt cx="5712" cy="1586"/>
            </a:xfrm>
          </p:grpSpPr>
          <p:pic>
            <p:nvPicPr>
              <p:cNvPr id="398358" name="Picture 2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304"/>
                <a:ext cx="1968" cy="1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98359" name="Picture 2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2310"/>
                <a:ext cx="1920" cy="13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98360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04"/>
                <a:ext cx="1872" cy="1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98361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3700"/>
                <a:ext cx="1632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98362" name="Rectangle 26"/>
              <p:cNvSpPr>
                <a:spLocks noChangeArrowheads="1"/>
              </p:cNvSpPr>
              <p:nvPr/>
            </p:nvSpPr>
            <p:spPr bwMode="auto">
              <a:xfrm>
                <a:off x="2112" y="3600"/>
                <a:ext cx="79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pic>
            <p:nvPicPr>
              <p:cNvPr id="398363" name="Picture 2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744"/>
                <a:ext cx="1632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98364" name="Rectangle 28"/>
              <p:cNvSpPr>
                <a:spLocks noChangeArrowheads="1"/>
              </p:cNvSpPr>
              <p:nvPr/>
            </p:nvSpPr>
            <p:spPr bwMode="auto">
              <a:xfrm>
                <a:off x="192" y="3642"/>
                <a:ext cx="79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98375" name="Rectangle 39"/>
            <p:cNvSpPr>
              <a:spLocks noChangeArrowheads="1"/>
            </p:cNvSpPr>
            <p:nvPr/>
          </p:nvSpPr>
          <p:spPr bwMode="auto">
            <a:xfrm>
              <a:off x="3010" y="2928"/>
              <a:ext cx="60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  <a:r>
                <a:rPr lang="en-US" sz="1000">
                  <a:solidFill>
                    <a:srgbClr val="FF0000"/>
                  </a:solidFill>
                  <a:latin typeface="Calibri"/>
                  <a:cs typeface="Calibri"/>
                </a:rPr>
                <a:t>A</a:t>
              </a:r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  <a:r>
                <a:rPr lang="en-US" sz="1000">
                  <a:solidFill>
                    <a:srgbClr val="FF0000"/>
                  </a:solidFill>
                  <a:latin typeface="Calibri"/>
                  <a:cs typeface="Calibri"/>
                </a:rPr>
                <a:t>AR</a:t>
              </a:r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pPr algn="ctr"/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Preliminary</a:t>
              </a:r>
            </a:p>
          </p:txBody>
        </p:sp>
        <p:sp>
          <p:nvSpPr>
            <p:cNvPr id="398376" name="Rectangle 40"/>
            <p:cNvSpPr>
              <a:spLocks noChangeArrowheads="1"/>
            </p:cNvSpPr>
            <p:nvPr/>
          </p:nvSpPr>
          <p:spPr bwMode="auto">
            <a:xfrm>
              <a:off x="4834" y="2928"/>
              <a:ext cx="60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  <a:r>
                <a:rPr lang="en-US" sz="1000">
                  <a:solidFill>
                    <a:srgbClr val="FF0000"/>
                  </a:solidFill>
                  <a:latin typeface="Calibri"/>
                  <a:cs typeface="Calibri"/>
                </a:rPr>
                <a:t>A</a:t>
              </a:r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  <a:r>
                <a:rPr lang="en-US" sz="1000">
                  <a:solidFill>
                    <a:srgbClr val="FF0000"/>
                  </a:solidFill>
                  <a:latin typeface="Calibri"/>
                  <a:cs typeface="Calibri"/>
                </a:rPr>
                <a:t>AR</a:t>
              </a:r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pPr algn="ctr"/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Preliminary</a:t>
              </a:r>
            </a:p>
          </p:txBody>
        </p:sp>
        <p:sp>
          <p:nvSpPr>
            <p:cNvPr id="398377" name="Rectangle 41"/>
            <p:cNvSpPr>
              <a:spLocks noChangeArrowheads="1"/>
            </p:cNvSpPr>
            <p:nvPr/>
          </p:nvSpPr>
          <p:spPr bwMode="auto">
            <a:xfrm>
              <a:off x="816" y="2160"/>
              <a:ext cx="48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98378" name="Rectangle 42"/>
            <p:cNvSpPr>
              <a:spLocks noChangeArrowheads="1"/>
            </p:cNvSpPr>
            <p:nvPr/>
          </p:nvSpPr>
          <p:spPr bwMode="auto">
            <a:xfrm>
              <a:off x="803" y="2256"/>
              <a:ext cx="60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  <a:r>
                <a:rPr lang="en-US" sz="1000">
                  <a:solidFill>
                    <a:srgbClr val="FF0000"/>
                  </a:solidFill>
                  <a:latin typeface="Calibri"/>
                  <a:cs typeface="Calibri"/>
                </a:rPr>
                <a:t>A</a:t>
              </a:r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  <a:r>
                <a:rPr lang="en-US" sz="1000">
                  <a:solidFill>
                    <a:srgbClr val="FF0000"/>
                  </a:solidFill>
                  <a:latin typeface="Calibri"/>
                  <a:cs typeface="Calibri"/>
                </a:rPr>
                <a:t>AR</a:t>
              </a:r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pPr algn="ctr"/>
              <a:r>
                <a:rPr lang="en-US" sz="1100">
                  <a:solidFill>
                    <a:srgbClr val="FF0000"/>
                  </a:solidFill>
                  <a:latin typeface="Calibri"/>
                  <a:cs typeface="Calibri"/>
                </a:rPr>
                <a:t>Preliminary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13880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Test of MLLA and Loc. Parton-Hadron Duality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93718" y="6458980"/>
            <a:ext cx="36984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500" dirty="0">
                <a:solidFill>
                  <a:prstClr val="black"/>
                </a:solidFill>
              </a:rPr>
              <a:t>Material from I. </a:t>
            </a:r>
            <a:r>
              <a:rPr lang="en-US" sz="1500" dirty="0" err="1">
                <a:solidFill>
                  <a:prstClr val="black"/>
                </a:solidFill>
              </a:rPr>
              <a:t>Garzia</a:t>
            </a:r>
            <a:r>
              <a:rPr lang="en-US" sz="1500" dirty="0">
                <a:solidFill>
                  <a:prstClr val="black"/>
                </a:solidFill>
              </a:rPr>
              <a:t>, QCD Evolution 2013</a:t>
            </a:r>
          </a:p>
        </p:txBody>
      </p:sp>
    </p:spTree>
    <p:extLst>
      <p:ext uri="{BB962C8B-B14F-4D97-AF65-F5344CB8AC3E}">
        <p14:creationId xmlns:p14="http://schemas.microsoft.com/office/powerpoint/2010/main" val="2610361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D642-5A9B-1A48-8E10-443ED1F1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007" y="143810"/>
            <a:ext cx="10639313" cy="1188720"/>
          </a:xfrm>
        </p:spPr>
        <p:txBody>
          <a:bodyPr/>
          <a:lstStyle/>
          <a:p>
            <a:r>
              <a:rPr lang="en-US" dirty="0"/>
              <a:t>Invariant mass distribution Compared to MC</a:t>
            </a:r>
            <a:endParaRPr lang="en-US" cap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1EDD2-F6B6-234C-9359-8668AC26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D818D3-8A01-EB44-859F-117A02CE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55185" y="85272"/>
            <a:ext cx="4811466" cy="7453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0D381-19AD-D240-8000-6F40E8C79803}"/>
              </a:ext>
            </a:extLst>
          </p:cNvPr>
          <p:cNvSpPr txBox="1"/>
          <p:nvPr/>
        </p:nvSpPr>
        <p:spPr>
          <a:xfrm>
            <a:off x="8958667" y="6240065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 [GeV]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28A951-B358-0A42-9193-C700EA6A0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14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FEDE-6414-8642-A9EF-59A19B78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17" y="219879"/>
            <a:ext cx="7729728" cy="1188720"/>
          </a:xfrm>
        </p:spPr>
        <p:txBody>
          <a:bodyPr/>
          <a:lstStyle/>
          <a:p>
            <a:r>
              <a:rPr lang="en-US" dirty="0"/>
              <a:t>Ratio to 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6037-675C-BD43-ABEF-A3A49B5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36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9BD3DBE-4D7B-D94B-B3F9-DC8895C8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29" y="1730364"/>
            <a:ext cx="5506967" cy="355476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1D5313-B17A-5547-BF64-9938AE48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929" y="5432612"/>
            <a:ext cx="6909996" cy="9681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00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51279"/>
          <a:stretch>
            <a:fillRect/>
          </a:stretch>
        </p:blipFill>
        <p:spPr>
          <a:xfrm>
            <a:off x="8669637" y="1765014"/>
            <a:ext cx="1738039" cy="945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6" b="96600" l="352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12" y="1287789"/>
            <a:ext cx="8314830" cy="52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80" y="5725907"/>
            <a:ext cx="1773666" cy="861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20"/>
          <p:cNvSpPr>
            <a:spLocks/>
          </p:cNvSpPr>
          <p:nvPr/>
        </p:nvSpPr>
        <p:spPr bwMode="auto">
          <a:xfrm>
            <a:off x="706689" y="1856977"/>
            <a:ext cx="1989857" cy="3161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Futura" charset="0"/>
              </a:rPr>
              <a:t>e</a:t>
            </a:r>
            <a:r>
              <a:rPr lang="en-US" altLang="ja-JP" sz="2400" baseline="30000" dirty="0">
                <a:solidFill>
                  <a:srgbClr val="0000FF"/>
                </a:solidFill>
                <a:latin typeface="Futura" charset="0"/>
              </a:rPr>
              <a:t>-</a:t>
            </a:r>
            <a:r>
              <a:rPr lang="en-US" altLang="ja-JP" sz="2400" dirty="0">
                <a:solidFill>
                  <a:srgbClr val="0000FF"/>
                </a:solidFill>
                <a:latin typeface="Futura" charset="0"/>
              </a:rPr>
              <a:t> 7GeV 2.6 A</a:t>
            </a: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689756" y="1401689"/>
            <a:ext cx="2068367" cy="3161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Futura" charset="0"/>
              </a:rPr>
              <a:t>e</a:t>
            </a:r>
            <a:r>
              <a:rPr lang="en-US" altLang="ja-JP" sz="2400" baseline="30000" dirty="0">
                <a:solidFill>
                  <a:srgbClr val="FF0000"/>
                </a:solidFill>
                <a:latin typeface="Futura" charset="0"/>
              </a:rPr>
              <a:t>+</a:t>
            </a:r>
            <a:r>
              <a:rPr lang="en-US" altLang="ja-JP" sz="2400" dirty="0">
                <a:solidFill>
                  <a:srgbClr val="FF0000"/>
                </a:solidFill>
                <a:latin typeface="Futura" charset="0"/>
              </a:rPr>
              <a:t> 4GeV 3.6 A</a:t>
            </a:r>
          </a:p>
        </p:txBody>
      </p:sp>
      <p:sp>
        <p:nvSpPr>
          <p:cNvPr id="9" name="Rectangle 23"/>
          <p:cNvSpPr>
            <a:spLocks/>
          </p:cNvSpPr>
          <p:nvPr/>
        </p:nvSpPr>
        <p:spPr bwMode="auto">
          <a:xfrm>
            <a:off x="3642701" y="2681312"/>
            <a:ext cx="3882200" cy="337673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algn="ctr"/>
            <a:r>
              <a:rPr lang="en-US" altLang="ja-JP" sz="2700" dirty="0">
                <a:latin typeface="ＭＳ Ｐゴシック" pitchFamily="50" charset="-128"/>
              </a:rPr>
              <a:t>Target: L = 8x10</a:t>
            </a:r>
            <a:r>
              <a:rPr lang="en-US" altLang="ja-JP" sz="2700" baseline="30000" dirty="0">
                <a:latin typeface="ＭＳ Ｐゴシック" pitchFamily="50" charset="-128"/>
              </a:rPr>
              <a:t>35</a:t>
            </a:r>
            <a:r>
              <a:rPr lang="en-US" altLang="ja-JP" sz="2700" dirty="0">
                <a:latin typeface="ＭＳ Ｐゴシック" pitchFamily="50" charset="-128"/>
              </a:rPr>
              <a:t>/cm</a:t>
            </a:r>
            <a:r>
              <a:rPr lang="en-US" altLang="ja-JP" sz="2700" baseline="30000" dirty="0">
                <a:latin typeface="ＭＳ Ｐゴシック" pitchFamily="50" charset="-128"/>
              </a:rPr>
              <a:t>2</a:t>
            </a:r>
            <a:r>
              <a:rPr lang="en-US" altLang="ja-JP" sz="2700" dirty="0">
                <a:latin typeface="ＭＳ Ｐゴシック" pitchFamily="50" charset="-128"/>
              </a:rPr>
              <a:t>/s</a:t>
            </a:r>
            <a:endParaRPr lang="ja-JP" altLang="en-US" sz="2700" dirty="0">
              <a:latin typeface="ＭＳ Ｐゴシック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5595880" y="1958279"/>
            <a:ext cx="408653" cy="60705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9"/>
          <p:cNvSpPr>
            <a:spLocks/>
          </p:cNvSpPr>
          <p:nvPr/>
        </p:nvSpPr>
        <p:spPr bwMode="auto">
          <a:xfrm>
            <a:off x="4530555" y="2322830"/>
            <a:ext cx="1838937" cy="358482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4" bIns="0">
            <a:spAutoFit/>
          </a:bodyPr>
          <a:lstStyle/>
          <a:p>
            <a:r>
              <a:rPr lang="en-US" altLang="ja-JP" sz="2700" dirty="0">
                <a:latin typeface="ＭＳ Ｐゴシック" pitchFamily="50" charset="-128"/>
              </a:rPr>
              <a:t> </a:t>
            </a:r>
            <a:r>
              <a:rPr lang="en-US" altLang="ja-JP" sz="2700" dirty="0" err="1">
                <a:latin typeface="ＭＳ Ｐゴシック" pitchFamily="50" charset="-128"/>
              </a:rPr>
              <a:t>SuperKEKB</a:t>
            </a:r>
            <a:endParaRPr lang="ja-JP" altLang="en-US" sz="2700" dirty="0">
              <a:latin typeface="ＭＳ Ｐゴシック" pitchFamily="50" charset="-128"/>
            </a:endParaRPr>
          </a:p>
        </p:txBody>
      </p:sp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9680240" y="2251865"/>
            <a:ext cx="306489" cy="9864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8999153" y="2251865"/>
            <a:ext cx="340544" cy="6070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" name="Rectangle 16"/>
          <p:cNvSpPr>
            <a:spLocks/>
          </p:cNvSpPr>
          <p:nvPr/>
        </p:nvSpPr>
        <p:spPr bwMode="auto">
          <a:xfrm>
            <a:off x="9052782" y="1812366"/>
            <a:ext cx="953522" cy="1214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algn="ctr"/>
            <a:r>
              <a:rPr lang="en-US" altLang="ja-JP" sz="1000" dirty="0">
                <a:latin typeface="Gill Sans" charset="0"/>
              </a:rPr>
              <a:t>Nano beam collision</a:t>
            </a:r>
          </a:p>
        </p:txBody>
      </p:sp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flipH="1">
            <a:off x="2468767" y="3032003"/>
            <a:ext cx="319315" cy="337672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5" name="Picture 330" descr="OHO_TiN_After"/>
          <p:cNvPicPr>
            <a:picLocks noChangeAspect="1" noChangeArrowheads="1"/>
          </p:cNvPicPr>
          <p:nvPr/>
        </p:nvPicPr>
        <p:blipFill>
          <a:blip r:embed="rId6" cstate="print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2" y="5750569"/>
            <a:ext cx="1218863" cy="81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11" y="2597953"/>
            <a:ext cx="1295486" cy="162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4416667" y="4970771"/>
            <a:ext cx="1241066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Damping ring (new)</a:t>
            </a:r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 flipH="1">
            <a:off x="4700826" y="5173119"/>
            <a:ext cx="749197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7188463" y="5570232"/>
            <a:ext cx="204327" cy="303525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6435010" y="5873759"/>
            <a:ext cx="1225672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Low emittance gun</a:t>
            </a:r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H="1">
            <a:off x="6575484" y="5873757"/>
            <a:ext cx="612979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8894138" y="4470117"/>
            <a:ext cx="1044020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Positron source</a:t>
            </a:r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5130113" y="959937"/>
            <a:ext cx="2218999" cy="5232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en-US" altLang="ja-JP" sz="2800">
                <a:solidFill>
                  <a:schemeClr val="accent4"/>
                </a:solidFill>
                <a:latin typeface="Helvetica Neue"/>
              </a:rPr>
              <a:t>Belle  </a:t>
            </a:r>
            <a:r>
              <a:rPr lang="en-US" altLang="ja-JP" sz="2800" dirty="0">
                <a:solidFill>
                  <a:schemeClr val="accent4"/>
                </a:solidFill>
                <a:latin typeface="Helvetica Neue"/>
              </a:rPr>
              <a:t>II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H="1" flipV="1">
            <a:off x="6575484" y="1401688"/>
            <a:ext cx="1043794" cy="313770"/>
          </a:xfrm>
          <a:prstGeom prst="line">
            <a:avLst/>
          </a:prstGeom>
          <a:noFill/>
          <a:ln w="28575">
            <a:solidFill>
              <a:schemeClr val="accent4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r>
              <a:rPr lang="en-US" altLang="ja-JP" dirty="0"/>
              <a:t>`</a:t>
            </a:r>
            <a:endParaRPr lang="ja-JP" altLang="en-US" dirty="0"/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7781106" y="1811233"/>
            <a:ext cx="577574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New IR</a:t>
            </a:r>
          </a:p>
        </p:txBody>
      </p:sp>
      <p:sp>
        <p:nvSpPr>
          <p:cNvPr id="39" name="Line 46"/>
          <p:cNvSpPr>
            <a:spLocks noChangeShapeType="1"/>
          </p:cNvSpPr>
          <p:nvPr/>
        </p:nvSpPr>
        <p:spPr bwMode="auto">
          <a:xfrm flipV="1">
            <a:off x="7606577" y="2005993"/>
            <a:ext cx="681088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flipH="1">
            <a:off x="2836956" y="2146690"/>
            <a:ext cx="514219" cy="18211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1" name="Line 48"/>
          <p:cNvSpPr>
            <a:spLocks noChangeShapeType="1"/>
          </p:cNvSpPr>
          <p:nvPr/>
        </p:nvSpPr>
        <p:spPr bwMode="auto">
          <a:xfrm flipH="1" flipV="1">
            <a:off x="6243718" y="1715459"/>
            <a:ext cx="408653" cy="6070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2" name="Line 49"/>
          <p:cNvSpPr>
            <a:spLocks noChangeShapeType="1"/>
          </p:cNvSpPr>
          <p:nvPr/>
        </p:nvSpPr>
        <p:spPr bwMode="auto">
          <a:xfrm flipH="1" flipV="1">
            <a:off x="8072911" y="2377667"/>
            <a:ext cx="340544" cy="18211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 flipH="1">
            <a:off x="7507184" y="3493802"/>
            <a:ext cx="439938" cy="318919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4" name="Line 51"/>
          <p:cNvSpPr>
            <a:spLocks noChangeShapeType="1"/>
          </p:cNvSpPr>
          <p:nvPr/>
        </p:nvSpPr>
        <p:spPr bwMode="auto">
          <a:xfrm>
            <a:off x="8096038" y="2030936"/>
            <a:ext cx="340544" cy="12141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pic>
        <p:nvPicPr>
          <p:cNvPr id="45" name="Picture 1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552" y="4444659"/>
            <a:ext cx="874063" cy="5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テキスト ボックス 46"/>
          <p:cNvSpPr txBox="1">
            <a:spLocks noChangeArrowheads="1"/>
          </p:cNvSpPr>
          <p:nvPr/>
        </p:nvSpPr>
        <p:spPr bwMode="auto">
          <a:xfrm>
            <a:off x="1545765" y="5357018"/>
            <a:ext cx="3303960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 err="1"/>
              <a:t>TiN</a:t>
            </a:r>
            <a:r>
              <a:rPr lang="en-US" altLang="ja-JP" sz="1200" dirty="0"/>
              <a:t>-coated beam pipe with antechambers</a:t>
            </a:r>
          </a:p>
          <a:p>
            <a:r>
              <a:rPr lang="en-US" altLang="ja-JP" sz="1200" dirty="0"/>
              <a:t>Cu for wigglers and Al alloy for the rest</a:t>
            </a:r>
          </a:p>
        </p:txBody>
      </p:sp>
      <p:sp>
        <p:nvSpPr>
          <p:cNvPr id="47" name="テキスト ボックス 47"/>
          <p:cNvSpPr txBox="1">
            <a:spLocks noChangeArrowheads="1"/>
          </p:cNvSpPr>
          <p:nvPr/>
        </p:nvSpPr>
        <p:spPr bwMode="auto">
          <a:xfrm>
            <a:off x="1606677" y="4918108"/>
            <a:ext cx="2330209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Redesign the lattices of HER &amp; LER to squeeze the emittance </a:t>
            </a:r>
          </a:p>
        </p:txBody>
      </p:sp>
      <p:sp>
        <p:nvSpPr>
          <p:cNvPr id="48" name="テキスト ボックス 48"/>
          <p:cNvSpPr txBox="1">
            <a:spLocks noChangeArrowheads="1"/>
          </p:cNvSpPr>
          <p:nvPr/>
        </p:nvSpPr>
        <p:spPr bwMode="auto">
          <a:xfrm>
            <a:off x="7138324" y="3831712"/>
            <a:ext cx="1709813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200" dirty="0"/>
              <a:t>Reinforce RF systems for higher beam current</a:t>
            </a:r>
          </a:p>
        </p:txBody>
      </p:sp>
      <p:sp>
        <p:nvSpPr>
          <p:cNvPr id="49" name="テキスト ボックス 49"/>
          <p:cNvSpPr txBox="1">
            <a:spLocks noChangeArrowheads="1"/>
          </p:cNvSpPr>
          <p:nvPr/>
        </p:nvSpPr>
        <p:spPr bwMode="auto">
          <a:xfrm>
            <a:off x="8848137" y="4631218"/>
            <a:ext cx="1600556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200" dirty="0"/>
              <a:t>New positron target / capture section</a:t>
            </a:r>
          </a:p>
        </p:txBody>
      </p:sp>
      <p:sp>
        <p:nvSpPr>
          <p:cNvPr id="50" name="テキスト ボックス 50"/>
          <p:cNvSpPr txBox="1">
            <a:spLocks noChangeArrowheads="1"/>
          </p:cNvSpPr>
          <p:nvPr/>
        </p:nvSpPr>
        <p:spPr bwMode="auto">
          <a:xfrm>
            <a:off x="7858245" y="1206488"/>
            <a:ext cx="2326675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New superconducting final focusing quads (QCS) near the IP</a:t>
            </a:r>
          </a:p>
        </p:txBody>
      </p:sp>
      <p:sp>
        <p:nvSpPr>
          <p:cNvPr id="51" name="テキスト ボックス 51"/>
          <p:cNvSpPr txBox="1">
            <a:spLocks noChangeArrowheads="1"/>
          </p:cNvSpPr>
          <p:nvPr/>
        </p:nvSpPr>
        <p:spPr bwMode="auto">
          <a:xfrm>
            <a:off x="6239613" y="6071663"/>
            <a:ext cx="2208739" cy="23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To inject 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electrons</a:t>
            </a:r>
          </a:p>
        </p:txBody>
      </p:sp>
      <p:sp>
        <p:nvSpPr>
          <p:cNvPr id="52" name="テキスト ボックス 52"/>
          <p:cNvSpPr txBox="1">
            <a:spLocks noChangeArrowheads="1"/>
          </p:cNvSpPr>
          <p:nvPr/>
        </p:nvSpPr>
        <p:spPr bwMode="auto">
          <a:xfrm>
            <a:off x="4608222" y="5277985"/>
            <a:ext cx="2204981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@1.1 </a:t>
            </a:r>
            <a:r>
              <a:rPr lang="en-US" altLang="ja-JP" sz="1200" dirty="0" err="1"/>
              <a:t>GeV</a:t>
            </a:r>
            <a:endParaRPr lang="en-US" altLang="ja-JP" sz="1200" dirty="0"/>
          </a:p>
          <a:p>
            <a:r>
              <a:rPr lang="en-US" altLang="ja-JP" sz="1200" dirty="0"/>
              <a:t>To inject 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positrons</a:t>
            </a:r>
          </a:p>
        </p:txBody>
      </p:sp>
      <p:sp>
        <p:nvSpPr>
          <p:cNvPr id="53" name="テキスト ボックス 45"/>
          <p:cNvSpPr txBox="1">
            <a:spLocks noChangeArrowheads="1"/>
          </p:cNvSpPr>
          <p:nvPr/>
        </p:nvSpPr>
        <p:spPr bwMode="auto">
          <a:xfrm>
            <a:off x="1590635" y="3414624"/>
            <a:ext cx="1579272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200" dirty="0"/>
              <a:t>Replace short  dipoles with longer ones (LER)</a:t>
            </a:r>
          </a:p>
        </p:txBody>
      </p:sp>
      <p:grpSp>
        <p:nvGrpSpPr>
          <p:cNvPr id="54" name="図形グループ 71"/>
          <p:cNvGrpSpPr>
            <a:grpSpLocks/>
          </p:cNvGrpSpPr>
          <p:nvPr/>
        </p:nvGrpSpPr>
        <p:grpSpPr bwMode="auto">
          <a:xfrm>
            <a:off x="1787202" y="3860373"/>
            <a:ext cx="2149684" cy="1014281"/>
            <a:chOff x="184906" y="2927590"/>
            <a:chExt cx="2404238" cy="1272404"/>
          </a:xfrm>
        </p:grpSpPr>
        <p:pic>
          <p:nvPicPr>
            <p:cNvPr id="55" name="図 6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図 68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下矢印 56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194" y="3975184"/>
            <a:ext cx="1319519" cy="93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50"/>
          <p:cNvSpPr>
            <a:spLocks noChangeShapeType="1"/>
          </p:cNvSpPr>
          <p:nvPr/>
        </p:nvSpPr>
        <p:spPr bwMode="auto">
          <a:xfrm flipV="1">
            <a:off x="3031607" y="2658441"/>
            <a:ext cx="473007" cy="191539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V="1">
            <a:off x="7947121" y="4970770"/>
            <a:ext cx="148918" cy="105376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60" name="タイトル 2"/>
          <p:cNvSpPr txBox="1">
            <a:spLocks/>
          </p:cNvSpPr>
          <p:nvPr/>
        </p:nvSpPr>
        <p:spPr bwMode="black">
          <a:xfrm>
            <a:off x="1088659" y="89457"/>
            <a:ext cx="10810416" cy="9100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/>
              <a:t>KEKB </a:t>
            </a:r>
            <a:r>
              <a:rPr kumimoji="1" lang="en-US" altLang="ja-JP" dirty="0">
                <a:sym typeface="Wingdings"/>
              </a:rPr>
              <a:t></a:t>
            </a:r>
            <a:r>
              <a:rPr kumimoji="1" lang="en-US" altLang="ja-JP" dirty="0"/>
              <a:t>SuperKEKB: Deliver Instantaneous Luminosity x 40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013" y="237766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(~2x KEKB)</a:t>
            </a:r>
          </a:p>
        </p:txBody>
      </p:sp>
    </p:spTree>
    <p:extLst>
      <p:ext uri="{BB962C8B-B14F-4D97-AF65-F5344CB8AC3E}">
        <p14:creationId xmlns:p14="http://schemas.microsoft.com/office/powerpoint/2010/main" val="463900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53EBDC2-690E-2E40-B47E-E446B58E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DE1728-A417-9140-9B4C-EB2F9874BF2A}" type="slidenum">
              <a:rPr lang="en-US" smtClean="0"/>
              <a:t>38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11AB8-5782-524C-9B69-C5FDFCEF47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17839" y="234489"/>
            <a:ext cx="8628388" cy="632923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Accelerator Design: Nano Beam Scheme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DD1C8-79F4-EE41-B97D-1FE55CD6EF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46448" y="1407257"/>
            <a:ext cx="8602588" cy="369332"/>
          </a:xfrm>
        </p:spPr>
        <p:txBody>
          <a:bodyPr>
            <a:spAutoFit/>
          </a:bodyPr>
          <a:lstStyle/>
          <a:p>
            <a:pPr lvl="0">
              <a:buNone/>
            </a:pP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49C6FB-2676-AB42-AF55-1E7D71A7646E}"/>
              </a:ext>
            </a:extLst>
          </p:cNvPr>
          <p:cNvGrpSpPr/>
          <p:nvPr/>
        </p:nvGrpSpPr>
        <p:grpSpPr>
          <a:xfrm>
            <a:off x="1589071" y="1461144"/>
            <a:ext cx="9089712" cy="4085584"/>
            <a:chOff x="308160" y="1361520"/>
            <a:chExt cx="8452799" cy="4503600"/>
          </a:xfrm>
        </p:grpSpPr>
        <p:pic>
          <p:nvPicPr>
            <p:cNvPr id="5" name="図 3">
              <a:extLst>
                <a:ext uri="{FF2B5EF4-FFF2-40B4-BE49-F238E27FC236}">
                  <a16:creationId xmlns:a16="http://schemas.microsoft.com/office/drawing/2014/main" id="{853D48AC-1E80-2B4C-98B9-43D0AA286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08160" y="1361520"/>
              <a:ext cx="8452799" cy="450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4934357-7269-1440-8515-59DA69FFEAC3}"/>
                </a:ext>
              </a:extLst>
            </p:cNvPr>
            <p:cNvSpPr/>
            <p:nvPr/>
          </p:nvSpPr>
          <p:spPr>
            <a:xfrm>
              <a:off x="3759839" y="5204478"/>
              <a:ext cx="181828" cy="37268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46" tIns="40823" rIns="81646" bIns="40823" anchor="ctr" anchorCtr="0" compatLnSpc="0">
              <a:spAutoFit/>
            </a:bodyPr>
            <a:lstStyle/>
            <a:p>
              <a:pPr hangingPunct="0"/>
              <a:endParaRPr lang="en-US" sz="1633">
                <a:latin typeface="Bitstream Vera Sans" pitchFamily="18"/>
                <a:ea typeface="Gothic" pitchFamily="2"/>
                <a:cs typeface="Lucidasans" pitchFamily="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426BBA-6719-6545-B4A3-7F7EC7D0D859}"/>
              </a:ext>
            </a:extLst>
          </p:cNvPr>
          <p:cNvSpPr txBox="1"/>
          <p:nvPr/>
        </p:nvSpPr>
        <p:spPr>
          <a:xfrm>
            <a:off x="9420266" y="1627044"/>
            <a:ext cx="1300647" cy="34924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r>
              <a:rPr lang="sl-SI" sz="1633" dirty="0">
                <a:solidFill>
                  <a:srgbClr val="000000"/>
                </a:solidFill>
                <a:latin typeface="Symbol" pitchFamily="18"/>
                <a:ea typeface="Gothic" pitchFamily="2"/>
                <a:cs typeface="Lucidasans" pitchFamily="2"/>
              </a:rPr>
              <a:t></a:t>
            </a:r>
            <a:r>
              <a:rPr lang="sl-SI" sz="1633" baseline="-25000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y</a:t>
            </a:r>
            <a:r>
              <a:rPr lang="sl-SI" sz="1633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 </a:t>
            </a:r>
            <a:r>
              <a:rPr lang="sl-SI" sz="1633" dirty="0">
                <a:solidFill>
                  <a:srgbClr val="000000"/>
                </a:solidFill>
                <a:latin typeface="Symbol" pitchFamily="18"/>
                <a:ea typeface="Gothic" pitchFamily="2"/>
                <a:cs typeface="Lucidasans" pitchFamily="2"/>
              </a:rPr>
              <a:t></a:t>
            </a:r>
            <a:r>
              <a:rPr lang="sl-SI" sz="1633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 </a:t>
            </a:r>
            <a:r>
              <a:rPr lang="sl-SI" sz="1633" dirty="0">
                <a:solidFill>
                  <a:srgbClr val="000000"/>
                </a:solidFill>
                <a:latin typeface="Symbol" pitchFamily="18"/>
                <a:ea typeface="Gothic" pitchFamily="2"/>
                <a:cs typeface="Lucidasans" pitchFamily="2"/>
              </a:rPr>
              <a:t></a:t>
            </a:r>
            <a:r>
              <a:rPr lang="sl-SI" sz="1633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(</a:t>
            </a:r>
            <a:r>
              <a:rPr lang="sl-SI" sz="1633" dirty="0">
                <a:solidFill>
                  <a:srgbClr val="000000"/>
                </a:solidFill>
                <a:latin typeface="Symbol" pitchFamily="18"/>
                <a:ea typeface="Gothic" pitchFamily="2"/>
                <a:cs typeface="Lucidasans" pitchFamily="2"/>
              </a:rPr>
              <a:t></a:t>
            </a:r>
            <a:r>
              <a:rPr lang="sl-SI" sz="1633" baseline="-25000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y</a:t>
            </a:r>
            <a:r>
              <a:rPr lang="sl-SI" sz="1633" baseline="33000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*</a:t>
            </a:r>
            <a:r>
              <a:rPr lang="sl-SI" sz="1633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/</a:t>
            </a:r>
            <a:r>
              <a:rPr lang="sl-SI" sz="1633" dirty="0">
                <a:solidFill>
                  <a:srgbClr val="000000"/>
                </a:solidFill>
                <a:latin typeface="Symbol" pitchFamily="18"/>
                <a:ea typeface="Gothic" pitchFamily="2"/>
                <a:cs typeface="Lucidasans" pitchFamily="2"/>
              </a:rPr>
              <a:t></a:t>
            </a:r>
            <a:r>
              <a:rPr lang="sl-SI" sz="1633" baseline="-25000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y</a:t>
            </a:r>
            <a:r>
              <a:rPr lang="sl-SI" sz="1633" dirty="0">
                <a:solidFill>
                  <a:srgbClr val="000000"/>
                </a:solidFill>
                <a:latin typeface="Bitstream Vera Sans" pitchFamily="18"/>
                <a:ea typeface="Gothic" pitchFamily="2"/>
                <a:cs typeface="Lucidasans" pitchFamily="2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D0193-C245-2247-B8CB-2F77512ECF85}"/>
              </a:ext>
            </a:extLst>
          </p:cNvPr>
          <p:cNvSpPr txBox="1"/>
          <p:nvPr/>
        </p:nvSpPr>
        <p:spPr>
          <a:xfrm>
            <a:off x="5365799" y="828221"/>
            <a:ext cx="4551675" cy="379715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00"/>
            </a:solidFill>
            <a:prstDash val="solid"/>
          </a:ln>
        </p:spPr>
        <p:txBody>
          <a:bodyPr vert="horz" wrap="none" lIns="89811" tIns="48988" rIns="89811" bIns="48988" compatLnSpc="0">
            <a:spAutoFit/>
          </a:bodyPr>
          <a:lstStyle/>
          <a:p>
            <a:r>
              <a:rPr lang="sl-SI" sz="1814">
                <a:solidFill>
                  <a:srgbClr val="000000"/>
                </a:solidFill>
                <a:latin typeface="Tahoma" pitchFamily="34"/>
                <a:ea typeface="MS PGothic" pitchFamily="34"/>
                <a:cs typeface="MS PGothic" pitchFamily="34"/>
              </a:rPr>
              <a:t>Invented by Pantaleo Raimondi for SuperB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E570A-43D4-A149-AFBB-924B30EC91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81654" y="5189821"/>
            <a:ext cx="8104545" cy="1210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821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3457" y="-6079"/>
            <a:ext cx="7886700" cy="994172"/>
          </a:xfrm>
        </p:spPr>
        <p:txBody>
          <a:bodyPr/>
          <a:lstStyle/>
          <a:p>
            <a:r>
              <a:rPr kumimoji="1" lang="en-US" altLang="zh-CN" dirty="0"/>
              <a:t>Observables in </a:t>
            </a:r>
            <a:r>
              <a:rPr kumimoji="1" lang="en-US" altLang="zh-CN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Restframe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677243" y="4226400"/>
                <a:ext cx="6461313" cy="239412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575" dirty="0"/>
                  <a:t>Self-analyzing decay leads to polarization dependent distribution</a:t>
                </a:r>
                <a:br>
                  <a:rPr lang="en-US" altLang="zh-CN" sz="1575" dirty="0"/>
                </a:br>
                <a:br>
                  <a:rPr lang="en-US" altLang="zh-CN" sz="1575" dirty="0"/>
                </a:br>
                <a:br>
                  <a:rPr lang="en-US" altLang="zh-CN" sz="1575" dirty="0"/>
                </a:br>
                <a:endParaRPr lang="en-US" altLang="zh-CN" sz="1575" dirty="0"/>
              </a:p>
              <a:p>
                <a:r>
                  <a:rPr lang="en-US" altLang="zh-CN" sz="1575" dirty="0"/>
                  <a:t>where </a:t>
                </a:r>
                <a14:m>
                  <m:oMath xmlns:m="http://schemas.openxmlformats.org/officeDocument/2006/math">
                    <m:r>
                      <a:rPr lang="en-US" altLang="zh-CN" sz="1575" i="1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altLang="zh-CN" sz="1575" dirty="0"/>
                  <a:t> is the decay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7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75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575" i="1">
                            <a:latin typeface="Cambria Math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zh-CN" sz="1575" dirty="0"/>
                  <a:t>=0.642</a:t>
                </a:r>
                <a14:m>
                  <m:oMath xmlns:m="http://schemas.openxmlformats.org/officeDocument/2006/math">
                    <m:r>
                      <a:rPr lang="en-US" altLang="zh-CN" sz="1575">
                        <a:latin typeface="Cambria Math" charset="0"/>
                      </a:rPr>
                      <m:t> </m:t>
                    </m:r>
                    <m:r>
                      <a:rPr lang="en-US" altLang="zh-CN" sz="1575" i="1">
                        <a:latin typeface="Cambria Math" charset="0"/>
                      </a:rPr>
                      <m:t>±</m:t>
                    </m:r>
                  </m:oMath>
                </a14:m>
                <a:r>
                  <a:rPr lang="en-US" altLang="zh-CN" sz="1575" dirty="0"/>
                  <a:t> 0.013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575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1575" dirty="0"/>
                  <a:t> and </a:t>
                </a:r>
                <a:br>
                  <a:rPr lang="en-US" altLang="zh-CN" sz="1575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7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75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575" i="1">
                            <a:latin typeface="Cambria Math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altLang="zh-CN" sz="1575" dirty="0"/>
                  <a:t>=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-</a:t>
                </a:r>
                <a:r>
                  <a:rPr lang="en-US" altLang="zh-CN" sz="1575" dirty="0"/>
                  <a:t>0.71 </a:t>
                </a:r>
                <a14:m>
                  <m:oMath xmlns:m="http://schemas.openxmlformats.org/officeDocument/2006/math">
                    <m:r>
                      <a:rPr lang="en-US" altLang="zh-CN" sz="1575" i="1">
                        <a:latin typeface="Cambria Math" charset="0"/>
                      </a:rPr>
                      <m:t>± </m:t>
                    </m:r>
                  </m:oMath>
                </a14:m>
                <a:r>
                  <a:rPr lang="en-US" altLang="zh-CN" sz="1575" dirty="0"/>
                  <a:t>0.08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5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575">
                            <a:latin typeface="Cambria Math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kumimoji="1" lang="en-US" altLang="zh-CN" sz="1575" dirty="0"/>
                  <a:t> (PDG).</a:t>
                </a:r>
              </a:p>
              <a:p>
                <a:r>
                  <a:rPr kumimoji="1" lang="en-US" altLang="zh-CN" sz="1575" dirty="0"/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575">
                        <a:latin typeface="Cambria Math" charset="0"/>
                      </a:rPr>
                      <m:t>he</m:t>
                    </m:r>
                    <m:r>
                      <a:rPr kumimoji="1" lang="en-US" altLang="zh-CN" sz="1575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157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575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575">
                            <a:latin typeface="Cambria Math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kumimoji="1" lang="en-US" altLang="zh-CN" sz="1575" dirty="0"/>
                  <a:t> is measured as the transverse momentum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575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1575" dirty="0"/>
                  <a:t> relative to the </a:t>
                </a:r>
                <a:r>
                  <a:rPr lang="en-US" altLang="zh-CN" sz="1575" b="1" dirty="0"/>
                  <a:t>thrust axis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3242" y="4226400"/>
                <a:ext cx="6461313" cy="2394120"/>
              </a:xfrm>
              <a:blipFill rotWithShape="0">
                <a:blip r:embed="rId2"/>
                <a:stretch>
                  <a:fillRect t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39</a:t>
            </a:fld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110" y="1505976"/>
            <a:ext cx="5908463" cy="2424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997" y="4583051"/>
            <a:ext cx="2532157" cy="627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091373" y="3502811"/>
                <a:ext cx="20087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charset="0"/>
                      </a:rPr>
                      <m:t>𝚲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</a:rPr>
                  <a:t> production plane</a:t>
                </a:r>
                <a:endParaRPr lang="zh-CN" altLang="en-US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372" y="3502811"/>
                <a:ext cx="2193229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5455" r="-556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76110" y="1610549"/>
                <a:ext cx="34812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i="1">
                            <a:latin typeface="Cambria Math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CN" sz="1400" dirty="0"/>
                  <a:t> is perpendicular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1400" dirty="0"/>
                  <a:t> production plane.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109" y="1610549"/>
                <a:ext cx="3717556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8" descr="belle_jets_dihadr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903" y="4436741"/>
            <a:ext cx="2496566" cy="187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32972" y="3855055"/>
            <a:ext cx="984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thrust axis</a:t>
            </a:r>
            <a:r>
              <a:rPr lang="en-US" altLang="zh-CN" sz="1200" dirty="0"/>
              <a:t>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743684" y="4132054"/>
            <a:ext cx="781571" cy="8058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3762" y="1168774"/>
            <a:ext cx="2181839" cy="260726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6094" y="4927179"/>
            <a:ext cx="1408970" cy="915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4"/>
              <p:cNvSpPr txBox="1"/>
              <p:nvPr/>
            </p:nvSpPr>
            <p:spPr>
              <a:xfrm>
                <a:off x="10110749" y="3969843"/>
                <a:ext cx="2027862" cy="304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350">
                        <a:latin typeface="Cambria Math" charset="0"/>
                      </a:rPr>
                      <m:t>Λ</m:t>
                    </m:r>
                  </m:oMath>
                </a14:m>
                <a:r>
                  <a:rPr kumimoji="1" lang="en-US" altLang="zh-CN" sz="1350" dirty="0"/>
                  <a:t>(uds); </a:t>
                </a:r>
                <a14:m>
                  <m:oMath xmlns:m="http://schemas.openxmlformats.org/officeDocument/2006/math">
                    <m:r>
                      <a:rPr kumimoji="1" lang="en-US" altLang="zh-CN" sz="1350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350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350" i="1"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350" dirty="0"/>
                  <a:t>(u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350" i="1">
                            <a:latin typeface="Cambria Math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1350" dirty="0"/>
                  <a:t>);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350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350" i="1"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350" i="1"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1350" dirty="0"/>
                  <a:t>(u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350" i="1">
                            <a:latin typeface="Cambria Math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1350" dirty="0"/>
                  <a:t>)</a:t>
                </a:r>
                <a:endParaRPr kumimoji="1" lang="zh-CN" altLang="en-US" sz="1350" dirty="0"/>
              </a:p>
            </p:txBody>
          </p:sp>
        </mc:Choice>
        <mc:Fallback xmlns="">
          <p:sp>
            <p:nvSpPr>
              <p:cNvPr id="17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749" y="3969843"/>
                <a:ext cx="2027862" cy="304699"/>
              </a:xfrm>
              <a:prstGeom prst="rect">
                <a:avLst/>
              </a:prstGeom>
              <a:blipFill rotWithShape="0">
                <a:blip r:embed="rId10"/>
                <a:stretch>
                  <a:fillRect t="-78000" b="-10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4807B34-D826-E94D-9894-C0A5A58A7B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37" y="3262113"/>
            <a:ext cx="3399633" cy="35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051A-E079-3741-B17E-694D2018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4B65-F99B-294C-94A6-F2491D276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001CF-B64C-914A-9726-0062220B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04C05E-5884-1141-ADA8-2CCCD40763BC}"/>
              </a:ext>
            </a:extLst>
          </p:cNvPr>
          <p:cNvGrpSpPr/>
          <p:nvPr/>
        </p:nvGrpSpPr>
        <p:grpSpPr>
          <a:xfrm>
            <a:off x="1017028" y="894271"/>
            <a:ext cx="10526789" cy="5689409"/>
            <a:chOff x="1665211" y="1168591"/>
            <a:chExt cx="4679209" cy="2454275"/>
          </a:xfrm>
        </p:grpSpPr>
        <p:pic>
          <p:nvPicPr>
            <p:cNvPr id="6" name="Picture 8" descr="KEKphoto1">
              <a:extLst>
                <a:ext uri="{FF2B5EF4-FFF2-40B4-BE49-F238E27FC236}">
                  <a16:creationId xmlns:a16="http://schemas.microsoft.com/office/drawing/2014/main" id="{10309253-3A79-4A4F-A9B9-E8403A880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65211" y="1168591"/>
              <a:ext cx="4479184" cy="2446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BDAADC19-1096-8148-B648-11F19051E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79427">
              <a:off x="2907481" y="2302000"/>
              <a:ext cx="1785938" cy="52241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D605EC42-183D-BD40-8F0D-3219330ED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4156" y="1984566"/>
              <a:ext cx="247650" cy="309563"/>
            </a:xfrm>
            <a:prstGeom prst="line">
              <a:avLst/>
            </a:prstGeom>
            <a:noFill/>
            <a:ln w="44450">
              <a:solidFill>
                <a:srgbClr val="FFC000"/>
              </a:solidFill>
              <a:round/>
              <a:headEnd/>
              <a:tailEnd type="triangle" w="med" len="med"/>
            </a:ln>
          </p:spPr>
          <p:txBody>
            <a:bodyPr wrap="square" lIns="90000" tIns="46800" rIns="90000" bIns="4680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A590D921-74E1-1A45-8306-343D6E60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1807" y="1706754"/>
              <a:ext cx="1852613" cy="6485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b="1" dirty="0">
                  <a:solidFill>
                    <a:srgbClr val="FFC000"/>
                  </a:solidFill>
                  <a:latin typeface="Times New Roman" pitchFamily="18" charset="0"/>
                  <a:ea typeface="ＭＳ Ｐゴシック" pitchFamily="34" charset="-128"/>
                </a:rPr>
                <a:t>Belle (II) detector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D83B3FF0-CA1B-C94B-8F47-0C650398D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7481" y="1975140"/>
              <a:ext cx="1073150" cy="371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b="1" dirty="0">
                  <a:solidFill>
                    <a:srgbClr val="FFC000"/>
                  </a:solidFill>
                  <a:latin typeface="Times New Roman" pitchFamily="18" charset="0"/>
                  <a:ea typeface="ＭＳ Ｐゴシック" pitchFamily="34" charset="-128"/>
                </a:rPr>
                <a:t>KEKB</a:t>
              </a:r>
            </a:p>
          </p:txBody>
        </p:sp>
        <p:sp>
          <p:nvSpPr>
            <p:cNvPr id="11" name="Slide Number Placeholder 12">
              <a:extLst>
                <a:ext uri="{FF2B5EF4-FFF2-40B4-BE49-F238E27FC236}">
                  <a16:creationId xmlns:a16="http://schemas.microsoft.com/office/drawing/2014/main" id="{ACC765E2-8715-BD4C-872D-6819F232D560}"/>
                </a:ext>
              </a:extLst>
            </p:cNvPr>
            <p:cNvSpPr txBox="1">
              <a:spLocks/>
            </p:cNvSpPr>
            <p:nvPr/>
          </p:nvSpPr>
          <p:spPr>
            <a:xfrm>
              <a:off x="2158181" y="3257741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05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B23F1558-155C-4C93-AFEE-D96F659D317B}" type="slidenum">
                <a:rPr lang="en-US" smtClean="0"/>
                <a:pPr>
                  <a:defRPr/>
                </a:pPr>
                <a:t>4</a:t>
              </a:fld>
              <a:r>
                <a:rPr lang="en-US"/>
                <a:t>/18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5661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/>
        </p:nvSpPr>
        <p:spPr>
          <a:xfrm>
            <a:off x="2002103" y="397134"/>
            <a:ext cx="8103528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2">
              <a:defRPr sz="37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endParaRPr sz="2601" dirty="0"/>
          </a:p>
        </p:txBody>
      </p:sp>
      <p:pic>
        <p:nvPicPr>
          <p:cNvPr id="465" name="Schermata 2016-06-30 alle 17.13.07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032" t="461" r="50487" b="461"/>
          <a:stretch/>
        </p:blipFill>
        <p:spPr>
          <a:xfrm>
            <a:off x="1670642" y="865105"/>
            <a:ext cx="4422938" cy="215102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64684" y="1167889"/>
            <a:ext cx="17856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U</a:t>
            </a:r>
            <a:r>
              <a:rPr lang="en-US" sz="1700" dirty="0"/>
              <a:t>nlike/</a:t>
            </a:r>
            <a:r>
              <a:rPr lang="en-US" sz="1700" b="1" dirty="0" err="1"/>
              <a:t>L</a:t>
            </a:r>
            <a:r>
              <a:rPr lang="en-US" sz="1700" dirty="0" err="1"/>
              <a:t>ikesign</a:t>
            </a:r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Ratios to cancel </a:t>
            </a:r>
          </a:p>
          <a:p>
            <a:r>
              <a:rPr lang="en-US" sz="1700" dirty="0"/>
              <a:t>acceptance effects</a:t>
            </a:r>
          </a:p>
          <a:p>
            <a:r>
              <a:rPr lang="en-US" sz="1700" u="sng" dirty="0"/>
              <a:t>Unlike: </a:t>
            </a:r>
            <a:br>
              <a:rPr lang="en-US" sz="1700" dirty="0"/>
            </a:br>
            <a:r>
              <a:rPr lang="en-US" sz="1700" dirty="0"/>
              <a:t>fav*</a:t>
            </a:r>
            <a:r>
              <a:rPr lang="en-US" sz="1700" dirty="0" err="1"/>
              <a:t>fav+dis</a:t>
            </a:r>
            <a:r>
              <a:rPr lang="en-US" sz="1700" dirty="0"/>
              <a:t>*dis</a:t>
            </a:r>
          </a:p>
          <a:p>
            <a:r>
              <a:rPr lang="en-US" sz="1700" u="sng" dirty="0"/>
              <a:t>Like: </a:t>
            </a:r>
          </a:p>
          <a:p>
            <a:r>
              <a:rPr lang="en-US" sz="1700" dirty="0"/>
              <a:t>fav*dis</a:t>
            </a:r>
          </a:p>
        </p:txBody>
      </p:sp>
      <p:sp>
        <p:nvSpPr>
          <p:cNvPr id="9" name="Shape 380"/>
          <p:cNvSpPr/>
          <p:nvPr/>
        </p:nvSpPr>
        <p:spPr>
          <a:xfrm>
            <a:off x="6093580" y="4893438"/>
            <a:ext cx="5954038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First non-zero independent measurement of the Collins effect for pion pairs in e</a:t>
            </a:r>
            <a:r>
              <a:rPr sz="1600" baseline="31999" dirty="0"/>
              <a:t>+</a:t>
            </a:r>
            <a:r>
              <a:rPr sz="1600" dirty="0"/>
              <a:t>e</a:t>
            </a:r>
            <a:r>
              <a:rPr sz="1600" baseline="31999" dirty="0"/>
              <a:t>-</a:t>
            </a:r>
            <a:r>
              <a:rPr sz="1600" dirty="0"/>
              <a:t> annihilation by Belle Collaboration @  √s ∼ 10.6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PRL</a:t>
            </a:r>
            <a:r>
              <a:rPr sz="1600" dirty="0">
                <a:solidFill>
                  <a:schemeClr val="accent6">
                    <a:satOff val="24555"/>
                    <a:lumOff val="22232"/>
                  </a:schemeClr>
                </a:solidFill>
                <a:latin typeface="Tekton Pro Bold"/>
                <a:ea typeface="Tekton Pro Bold"/>
                <a:cs typeface="Tekton Pro Bold"/>
                <a:sym typeface="Tekton Pro Bold"/>
              </a:rPr>
              <a:t> 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111,062002(2008), PRD 88,032011(2013)</a:t>
            </a:r>
            <a:r>
              <a:rPr sz="1600" dirty="0"/>
              <a:t>) </a:t>
            </a:r>
            <a:r>
              <a:rPr lang="en-US" sz="1600" dirty="0"/>
              <a:t> leads to first extraction of transversity (</a:t>
            </a:r>
            <a:r>
              <a:rPr lang="is-IS" sz="1600" dirty="0">
                <a:sym typeface="Times New Roman"/>
              </a:rPr>
              <a:t>Phys.Rev. D75 (2007) 054032 ) from SIDIS and e+e-</a:t>
            </a:r>
            <a:endParaRPr sz="1600" dirty="0"/>
          </a:p>
          <a:p>
            <a:pPr marL="457200" lvl="1" indent="0" algn="l" defTabSz="914400"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 Confirmed by BaBar @  √s ∼ 10.6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PRD 90,052003 (2014);  PRD 92,111101(R)(2015) for KK and Kπ</a:t>
            </a:r>
            <a:r>
              <a:rPr sz="1600" dirty="0"/>
              <a:t>)</a:t>
            </a:r>
          </a:p>
          <a:p>
            <a:pPr marL="457200" lvl="1" indent="0" algn="l" defTabSz="914400"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 Measured at BESIII @ √s = 3.65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PRL 116,42001(2016)</a:t>
            </a:r>
            <a:r>
              <a:rPr sz="1600" dirty="0"/>
              <a:t>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43000" y="27802"/>
            <a:ext cx="8817864" cy="792167"/>
          </a:xfrm>
        </p:spPr>
        <p:txBody>
          <a:bodyPr/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en-US" sz="2601"/>
              <a:t>Collins Effect vs (z</a:t>
            </a:r>
            <a:r>
              <a:rPr lang="en-US" sz="2601" baseline="-5999"/>
              <a:t>1</a:t>
            </a:r>
            <a:r>
              <a:rPr lang="en-US" sz="2601"/>
              <a:t>,z</a:t>
            </a:r>
            <a:r>
              <a:rPr lang="en-US" sz="2601" baseline="-5999"/>
              <a:t>2</a:t>
            </a:r>
            <a:r>
              <a:rPr lang="en-US" sz="2601"/>
              <a:t>): comparisons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3990" y="6413647"/>
            <a:ext cx="365760" cy="419622"/>
          </a:xfrm>
        </p:spPr>
        <p:txBody>
          <a:bodyPr/>
          <a:lstStyle/>
          <a:p>
            <a:fld id="{86CB4B4D-7CA3-9044-876B-883B54F8677D}" type="slidenum">
              <a:rPr lang="uk-UA" smtClean="0"/>
              <a:t>40</a:t>
            </a:fld>
            <a:endParaRPr lang="uk-UA" dirty="0"/>
          </a:p>
        </p:txBody>
      </p:sp>
      <p:grpSp>
        <p:nvGrpSpPr>
          <p:cNvPr id="5" name="Group 4"/>
          <p:cNvGrpSpPr/>
          <p:nvPr/>
        </p:nvGrpSpPr>
        <p:grpSpPr>
          <a:xfrm>
            <a:off x="6344920" y="902446"/>
            <a:ext cx="4389885" cy="2113684"/>
            <a:chOff x="6344920" y="1414849"/>
            <a:chExt cx="4210809" cy="1324786"/>
          </a:xfrm>
        </p:grpSpPr>
        <p:pic>
          <p:nvPicPr>
            <p:cNvPr id="467" name="Schermata 2016-06-30 alle 17.15.52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85658"/>
            <a:stretch/>
          </p:blipFill>
          <p:spPr>
            <a:xfrm>
              <a:off x="6344920" y="2400096"/>
              <a:ext cx="4210809" cy="3395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Schermata 2016-06-30 alle 17.15.52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2378" b="56005"/>
            <a:stretch/>
          </p:blipFill>
          <p:spPr>
            <a:xfrm>
              <a:off x="6344920" y="1414849"/>
              <a:ext cx="4210809" cy="98524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6" name="Schermata 2016-07-01 alle 11.44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0311" y="3506028"/>
            <a:ext cx="4422938" cy="2907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chermata 2016-07-01 alle 11.20.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44920" y="3024290"/>
            <a:ext cx="4536703" cy="186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chermata 2016-06-30 alle 17.05.27.png"/>
          <p:cNvPicPr>
            <a:picLocks noChangeAspect="1"/>
          </p:cNvPicPr>
          <p:nvPr/>
        </p:nvPicPr>
        <p:blipFill rotWithShape="1">
          <a:blip r:embed="rId6">
            <a:extLst/>
          </a:blip>
          <a:srcRect t="73934"/>
          <a:stretch/>
        </p:blipFill>
        <p:spPr>
          <a:xfrm>
            <a:off x="1670642" y="2772926"/>
            <a:ext cx="4342607" cy="59112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452987" y="1715245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0.2&lt; z</a:t>
            </a:r>
            <a:r>
              <a:rPr lang="en-US" sz="1200" baseline="-25000" dirty="0"/>
              <a:t>2</a:t>
            </a:r>
            <a:r>
              <a:rPr lang="en-US" sz="1200" dirty="0"/>
              <a:t>&lt; 0.3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17238" y="1165354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0.3&lt; </a:t>
            </a:r>
            <a:r>
              <a:rPr lang="en-US" sz="1200" dirty="0"/>
              <a:t>z</a:t>
            </a:r>
            <a:r>
              <a:rPr lang="en-US" sz="1200" baseline="-25000" dirty="0"/>
              <a:t>2</a:t>
            </a:r>
            <a:r>
              <a:rPr lang="en-US" sz="1200"/>
              <a:t>&lt; 0.5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9480919" y="1249557"/>
            <a:ext cx="68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0.5&lt; z</a:t>
            </a:r>
            <a:r>
              <a:rPr lang="en-US" sz="1200" baseline="-25000" dirty="0"/>
              <a:t>2</a:t>
            </a:r>
            <a:r>
              <a:rPr lang="en-US" sz="1200" dirty="0"/>
              <a:t>&lt; 0.7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78440" y="1691398"/>
            <a:ext cx="68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0.15&lt; z</a:t>
            </a:r>
            <a:r>
              <a:rPr lang="en-US" sz="1200" baseline="-25000" dirty="0"/>
              <a:t>2</a:t>
            </a:r>
            <a:r>
              <a:rPr lang="en-US" sz="1200" dirty="0"/>
              <a:t>&lt; 0.2</a:t>
            </a:r>
          </a:p>
        </p:txBody>
      </p:sp>
      <p:sp>
        <p:nvSpPr>
          <p:cNvPr id="466" name="Shape 466"/>
          <p:cNvSpPr/>
          <p:nvPr/>
        </p:nvSpPr>
        <p:spPr>
          <a:xfrm>
            <a:off x="6557868" y="2805043"/>
            <a:ext cx="137858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914400">
              <a:defRPr sz="1600">
                <a:solidFill>
                  <a:schemeClr val="accent6">
                    <a:satOff val="24555"/>
                    <a:lumOff val="22232"/>
                  </a:schemeClr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lvl1pPr>
          </a:lstStyle>
          <a:p>
            <a:pPr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125"/>
              <a:t>EPJA, 52, 1-15 (2016)</a:t>
            </a:r>
          </a:p>
        </p:txBody>
      </p:sp>
    </p:spTree>
    <p:extLst>
      <p:ext uri="{BB962C8B-B14F-4D97-AF65-F5344CB8AC3E}">
        <p14:creationId xmlns:p14="http://schemas.microsoft.com/office/powerpoint/2010/main" val="134817587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550BE5-9E1C-224A-A5F2-12C92A45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8769" y="872751"/>
            <a:ext cx="7922473" cy="42115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E27B6-D447-7D44-B30B-ED26CD4F3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C4DCB-B406-9747-A259-ABD2062B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640C6A1-FC87-FC4F-8921-AB799588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42" y="4966780"/>
            <a:ext cx="5497551" cy="166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3C790A-1447-1442-B8F9-096D9286338B}"/>
              </a:ext>
            </a:extLst>
          </p:cNvPr>
          <p:cNvSpPr/>
          <p:nvPr/>
        </p:nvSpPr>
        <p:spPr>
          <a:xfrm>
            <a:off x="1496934" y="6298018"/>
            <a:ext cx="5724293" cy="41259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A5590-CA57-984E-9FD8-8F8923130E28}"/>
              </a:ext>
            </a:extLst>
          </p:cNvPr>
          <p:cNvSpPr txBox="1"/>
          <p:nvPr/>
        </p:nvSpPr>
        <p:spPr>
          <a:xfrm>
            <a:off x="8115948" y="5785957"/>
            <a:ext cx="407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+About 4x10</a:t>
            </a:r>
            <a:r>
              <a:rPr lang="en-US" baseline="30000" dirty="0"/>
              <a:t>6</a:t>
            </a:r>
            <a:r>
              <a:rPr lang="en-US" dirty="0"/>
              <a:t> events per fb in continuum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C173A-489D-B844-AEF2-CEA58469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91"/>
            <a:ext cx="7729728" cy="862360"/>
          </a:xfrm>
        </p:spPr>
        <p:txBody>
          <a:bodyPr/>
          <a:lstStyle/>
          <a:p>
            <a:r>
              <a:rPr lang="en-US" dirty="0"/>
              <a:t>Belle Experiment (1999 - 2010)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0E4858-608B-9D48-87B4-50B50F5D8F56}"/>
              </a:ext>
            </a:extLst>
          </p:cNvPr>
          <p:cNvGrpSpPr/>
          <p:nvPr/>
        </p:nvGrpSpPr>
        <p:grpSpPr>
          <a:xfrm>
            <a:off x="8366958" y="3402528"/>
            <a:ext cx="2840762" cy="2337499"/>
            <a:chOff x="5621659" y="1382233"/>
            <a:chExt cx="3507176" cy="259080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006889-DC2D-D34C-96DC-906F37A77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21659" y="1382233"/>
              <a:ext cx="350717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82C946-0BC1-6949-A328-8AA015E9A43C}"/>
                </a:ext>
              </a:extLst>
            </p:cNvPr>
            <p:cNvCxnSpPr/>
            <p:nvPr/>
          </p:nvCxnSpPr>
          <p:spPr>
            <a:xfrm flipV="1">
              <a:off x="8138235" y="2764466"/>
              <a:ext cx="0" cy="914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A391968F-40A4-A844-9F05-1EA558CCC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85835" y="2743200"/>
              <a:ext cx="29527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asted-image.png" descr="pasted-image.png">
            <a:extLst>
              <a:ext uri="{FF2B5EF4-FFF2-40B4-BE49-F238E27FC236}">
                <a16:creationId xmlns:a16="http://schemas.microsoft.com/office/drawing/2014/main" id="{474174AB-48FE-3047-A775-4B1FBE4C5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45329" y="591671"/>
            <a:ext cx="3849467" cy="24286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898E6-BF62-1E47-AFEF-D5858DDF3AAC}"/>
              </a:ext>
            </a:extLst>
          </p:cNvPr>
          <p:cNvSpPr txBox="1"/>
          <p:nvPr/>
        </p:nvSpPr>
        <p:spPr>
          <a:xfrm>
            <a:off x="8249128" y="285712"/>
            <a:ext cx="424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Belle/KEKB (KEK) and </a:t>
            </a:r>
            <a:r>
              <a:rPr lang="en-US" dirty="0" err="1"/>
              <a:t>BaBar</a:t>
            </a:r>
            <a:r>
              <a:rPr lang="en-US" dirty="0"/>
              <a:t>/PEP-II (SLAC)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5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65E22C-2B4A-FD41-8C64-082B93CDE673}"/>
              </a:ext>
            </a:extLst>
          </p:cNvPr>
          <p:cNvSpPr/>
          <p:nvPr/>
        </p:nvSpPr>
        <p:spPr>
          <a:xfrm>
            <a:off x="7186109" y="1438750"/>
            <a:ext cx="3531788" cy="30619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825752" y="229958"/>
            <a:ext cx="8534400" cy="981308"/>
          </a:xfrm>
        </p:spPr>
        <p:txBody>
          <a:bodyPr>
            <a:normAutofit fontScale="90000"/>
          </a:bodyPr>
          <a:lstStyle/>
          <a:p>
            <a:r>
              <a:rPr lang="en-US" dirty="0"/>
              <a:t>Lots of data off resonance, easy to remove resonance background</a:t>
            </a:r>
            <a:br>
              <a:rPr lang="en-US" dirty="0"/>
            </a:b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2BCDE3-9091-41AD-87D7-49CC600A1ED0}" type="slidenum">
              <a:t>6</a:t>
            </a:fld>
            <a:endParaRPr lang="en-US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001" y="1371005"/>
            <a:ext cx="3756971" cy="377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15862" y="5195976"/>
            <a:ext cx="2154258" cy="1047033"/>
          </a:xfrm>
          <a:prstGeom prst="rect">
            <a:avLst/>
          </a:prstGeom>
          <a:solidFill>
            <a:srgbClr val="FFFF00"/>
          </a:solidFill>
          <a:ln w="25560">
            <a:solidFill>
              <a:srgbClr val="FF0000"/>
            </a:solidFill>
            <a:prstDash val="solid"/>
            <a:miter/>
          </a:ln>
        </p:spPr>
      </p:pic>
      <p:sp>
        <p:nvSpPr>
          <p:cNvPr id="5" name="Freeform 4"/>
          <p:cNvSpPr/>
          <p:nvPr/>
        </p:nvSpPr>
        <p:spPr>
          <a:xfrm>
            <a:off x="5638716" y="4500674"/>
            <a:ext cx="5638885" cy="17477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buClr>
                <a:srgbClr val="000000"/>
              </a:buClr>
              <a:buSzPct val="100000"/>
              <a:buFont typeface="Calibri" pitchFamily="34"/>
              <a:buChar char="•"/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small B contribution (&lt;1%) in high thrust sample</a:t>
            </a:r>
          </a:p>
          <a:p>
            <a:pPr hangingPunct="0">
              <a:buClr>
                <a:srgbClr val="000000"/>
              </a:buClr>
              <a:buSzPct val="100000"/>
              <a:buFont typeface="Calibri" pitchFamily="34"/>
              <a:buChar char="•"/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&gt;75% of X-section continuum under  </a:t>
            </a:r>
          </a:p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 </a:t>
            </a:r>
            <a:r>
              <a:rPr lang="el-GR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ϒ</a:t>
            </a:r>
            <a:r>
              <a:rPr lang="en-US" dirty="0">
                <a:solidFill>
                  <a:srgbClr val="000000"/>
                </a:solidFill>
                <a:latin typeface="Symbol" pitchFamily="18"/>
                <a:ea typeface="Arial Unicode MS" pitchFamily="34"/>
                <a:cs typeface="Arial Unicode MS" pitchFamily="34"/>
              </a:rPr>
              <a:t>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(4S) resonance</a:t>
            </a:r>
          </a:p>
          <a:p>
            <a:pPr hangingPunct="0">
              <a:buClr>
                <a:srgbClr val="000000"/>
              </a:buClr>
              <a:buSzPct val="100000"/>
              <a:buFont typeface="Calibri" pitchFamily="34"/>
              <a:buChar char="•"/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~100 fb</a:t>
            </a:r>
            <a:r>
              <a:rPr lang="en-US" baseline="30000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-1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</a:t>
            </a:r>
            <a:r>
              <a:rPr lang="en-US" dirty="0">
                <a:solidFill>
                  <a:srgbClr val="000000"/>
                </a:solidFill>
                <a:latin typeface="Wingdings" pitchFamily="18"/>
                <a:ea typeface="Arial Unicode MS" pitchFamily="34"/>
                <a:cs typeface="Arial Unicode MS" pitchFamily="34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~1000 fb</a:t>
            </a:r>
            <a:r>
              <a:rPr lang="en-US" baseline="30000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-1 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</a:t>
            </a:r>
          </a:p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dirty="0">
              <a:solidFill>
                <a:srgbClr val="000000"/>
              </a:solidFill>
              <a:latin typeface="Calibri" pitchFamily="18"/>
              <a:ea typeface="Arial Unicode MS" pitchFamily="34"/>
              <a:cs typeface="Arial Unicode MS" pitchFamily="34"/>
            </a:endParaRPr>
          </a:p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dirty="0">
              <a:solidFill>
                <a:srgbClr val="000000"/>
              </a:solidFill>
              <a:latin typeface="Calibri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894862" y="1599943"/>
            <a:ext cx="1676187" cy="2749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ctr" anchorCtr="0" compatLnSpc="1"/>
          <a:lstStyle/>
          <a:p>
            <a:pPr hangingPunc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314079" y="1438750"/>
            <a:ext cx="2968024" cy="290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24703" y="3505241"/>
            <a:ext cx="495378" cy="24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248292" y="3793290"/>
            <a:ext cx="571791" cy="3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/>
          <p:cNvSpPr/>
          <p:nvPr/>
        </p:nvSpPr>
        <p:spPr>
          <a:xfrm>
            <a:off x="2133018" y="1599943"/>
            <a:ext cx="2057926" cy="3618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spcBef>
                <a:spcPts val="1019"/>
              </a:spcBef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+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-</a:t>
            </a:r>
            <a:r>
              <a:rPr lang="en-US">
                <a:solidFill>
                  <a:srgbClr val="000000"/>
                </a:solidFill>
                <a:latin typeface="Wingdings" pitchFamily="18"/>
                <a:ea typeface="DejaVu Sans" pitchFamily="2"/>
                <a:cs typeface="DejaVu Sans" pitchFamily="2"/>
              </a:rPr>
              <a:t>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qq</a:t>
            </a:r>
            <a:r>
              <a:rPr lang="en-US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̅, q∈uds</a:t>
            </a:r>
          </a:p>
        </p:txBody>
      </p:sp>
      <p:sp>
        <p:nvSpPr>
          <p:cNvPr id="11" name="Freeform 10"/>
          <p:cNvSpPr/>
          <p:nvPr/>
        </p:nvSpPr>
        <p:spPr>
          <a:xfrm>
            <a:off x="3733120" y="2804064"/>
            <a:ext cx="2057599" cy="3618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spcBef>
                <a:spcPts val="1019"/>
              </a:spcBef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+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-</a:t>
            </a:r>
            <a:r>
              <a:rPr lang="en-US">
                <a:solidFill>
                  <a:srgbClr val="000000"/>
                </a:solidFill>
                <a:latin typeface="Wingdings" pitchFamily="18"/>
                <a:ea typeface="DejaVu Sans" pitchFamily="2"/>
                <a:cs typeface="DejaVu Sans" pitchFamily="2"/>
              </a:rPr>
              <a:t>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cc</a:t>
            </a:r>
            <a:r>
              <a:rPr lang="en-US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̅</a:t>
            </a:r>
          </a:p>
        </p:txBody>
      </p:sp>
      <p:sp>
        <p:nvSpPr>
          <p:cNvPr id="12" name="Freeform 11"/>
          <p:cNvSpPr/>
          <p:nvPr/>
        </p:nvSpPr>
        <p:spPr>
          <a:xfrm>
            <a:off x="2101344" y="4797214"/>
            <a:ext cx="3489199" cy="3165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500" dirty="0">
                <a:solidFill>
                  <a:srgbClr val="FFFF00"/>
                </a:solidFill>
                <a:latin typeface="Calibri" pitchFamily="18"/>
                <a:ea typeface="DejaVu Sans" pitchFamily="2"/>
                <a:cs typeface="DejaVu Sans" pitchFamily="2"/>
              </a:rPr>
              <a:t>0.5                                0.8                         1.0</a:t>
            </a:r>
          </a:p>
        </p:txBody>
      </p:sp>
      <p:sp>
        <p:nvSpPr>
          <p:cNvPr id="13" name="Straight Connector 12"/>
          <p:cNvSpPr/>
          <p:nvPr/>
        </p:nvSpPr>
        <p:spPr>
          <a:xfrm>
            <a:off x="9743620" y="2546019"/>
            <a:ext cx="1306" cy="730244"/>
          </a:xfrm>
          <a:prstGeom prst="line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1"/>
          <a:lstStyle/>
          <a:p>
            <a:pPr hangingPunc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9206443" y="2774956"/>
            <a:ext cx="1306" cy="730245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1"/>
          <a:lstStyle/>
          <a:p>
            <a:pPr hangingPunc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9547689" y="2064958"/>
            <a:ext cx="371660" cy="3627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t" anchorCtr="0" compatLnSpc="1">
            <a:spAutoFit/>
          </a:bodyPr>
          <a:lstStyle/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FF0000"/>
                </a:solidFill>
                <a:latin typeface="Calibri" pitchFamily="18"/>
                <a:ea typeface="DejaVu Sans" pitchFamily="2"/>
                <a:cs typeface="DejaVu Sans" pitchFamily="2"/>
              </a:rPr>
              <a:t>4s</a:t>
            </a:r>
          </a:p>
        </p:txBody>
      </p:sp>
      <p:sp>
        <p:nvSpPr>
          <p:cNvPr id="16" name="Freeform 15"/>
          <p:cNvSpPr/>
          <p:nvPr/>
        </p:nvSpPr>
        <p:spPr>
          <a:xfrm>
            <a:off x="8840379" y="2302713"/>
            <a:ext cx="622305" cy="3627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t" anchorCtr="0" compatLnSpc="1">
            <a:spAutoFit/>
          </a:bodyPr>
          <a:lstStyle/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“off”</a:t>
            </a:r>
          </a:p>
        </p:txBody>
      </p:sp>
    </p:spTree>
    <p:extLst>
      <p:ext uri="{BB962C8B-B14F-4D97-AF65-F5344CB8AC3E}">
        <p14:creationId xmlns:p14="http://schemas.microsoft.com/office/powerpoint/2010/main" val="3795329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F348-6506-DB4A-8465-620F125B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682" y="54342"/>
            <a:ext cx="7729728" cy="967676"/>
          </a:xfrm>
        </p:spPr>
        <p:txBody>
          <a:bodyPr>
            <a:normAutofit fontScale="90000"/>
          </a:bodyPr>
          <a:lstStyle/>
          <a:p>
            <a:r>
              <a:rPr lang="en-US" sz="2500" dirty="0"/>
              <a:t>Factorized picture of </a:t>
            </a:r>
            <a:r>
              <a:rPr lang="en-US" sz="2500" dirty="0" err="1"/>
              <a:t>e+e</a:t>
            </a:r>
            <a:r>
              <a:rPr lang="en-US" sz="2500" dirty="0"/>
              <a:t>- </a:t>
            </a:r>
            <a:r>
              <a:rPr lang="en-US" sz="2500" dirty="0">
                <a:sym typeface="Wingdings" pitchFamily="2" charset="2"/>
              </a:rPr>
              <a:t>Fragmentation functions</a:t>
            </a: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45A4D-9530-7B47-AAAF-DE0AD25B8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63" y="1700355"/>
            <a:ext cx="7729728" cy="310198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CDB72-CCFF-9648-8B6C-91D0DD3C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5339" y="6428631"/>
            <a:ext cx="365760" cy="365760"/>
          </a:xfrm>
        </p:spPr>
        <p:txBody>
          <a:bodyPr/>
          <a:lstStyle/>
          <a:p>
            <a:fld id="{582544E5-258D-FB4E-B156-FB3883A9F910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140">
            <a:extLst>
              <a:ext uri="{FF2B5EF4-FFF2-40B4-BE49-F238E27FC236}">
                <a16:creationId xmlns:a16="http://schemas.microsoft.com/office/drawing/2014/main" id="{B6963F90-EDAA-7640-871A-FBABDCF0E036}"/>
              </a:ext>
            </a:extLst>
          </p:cNvPr>
          <p:cNvGrpSpPr/>
          <p:nvPr/>
        </p:nvGrpSpPr>
        <p:grpSpPr>
          <a:xfrm>
            <a:off x="2843386" y="1966888"/>
            <a:ext cx="6624320" cy="2586505"/>
            <a:chOff x="0" y="0"/>
            <a:chExt cx="6905365" cy="4502686"/>
          </a:xfrm>
        </p:grpSpPr>
        <p:pic>
          <p:nvPicPr>
            <p:cNvPr id="6" name="image.pdf">
              <a:extLst>
                <a:ext uri="{FF2B5EF4-FFF2-40B4-BE49-F238E27FC236}">
                  <a16:creationId xmlns:a16="http://schemas.microsoft.com/office/drawing/2014/main" id="{4EAB27B9-9964-6F47-BF1D-2D067F45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937" t="5746"/>
            <a:stretch>
              <a:fillRect/>
            </a:stretch>
          </p:blipFill>
          <p:spPr>
            <a:xfrm>
              <a:off x="-1" y="89680"/>
              <a:ext cx="6905367" cy="4413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39">
              <a:extLst>
                <a:ext uri="{FF2B5EF4-FFF2-40B4-BE49-F238E27FC236}">
                  <a16:creationId xmlns:a16="http://schemas.microsoft.com/office/drawing/2014/main" id="{D68EE1B3-4543-DC46-9A89-A46C1390BBFF}"/>
                </a:ext>
              </a:extLst>
            </p:cNvPr>
            <p:cNvSpPr/>
            <p:nvPr/>
          </p:nvSpPr>
          <p:spPr>
            <a:xfrm>
              <a:off x="0" y="0"/>
              <a:ext cx="2869763" cy="8968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" name="Shape 141">
            <a:extLst>
              <a:ext uri="{FF2B5EF4-FFF2-40B4-BE49-F238E27FC236}">
                <a16:creationId xmlns:a16="http://schemas.microsoft.com/office/drawing/2014/main" id="{8E7A9804-BA0B-6D45-96CB-29B99CF4AA4E}"/>
              </a:ext>
            </a:extLst>
          </p:cNvPr>
          <p:cNvSpPr/>
          <p:nvPr/>
        </p:nvSpPr>
        <p:spPr>
          <a:xfrm>
            <a:off x="2759397" y="4856497"/>
            <a:ext cx="177193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143">
            <a:extLst>
              <a:ext uri="{FF2B5EF4-FFF2-40B4-BE49-F238E27FC236}">
                <a16:creationId xmlns:a16="http://schemas.microsoft.com/office/drawing/2014/main" id="{9B5FC536-166A-B340-ADE2-F082DBBB4EB1}"/>
              </a:ext>
            </a:extLst>
          </p:cNvPr>
          <p:cNvSpPr/>
          <p:nvPr/>
        </p:nvSpPr>
        <p:spPr>
          <a:xfrm>
            <a:off x="6571931" y="4575024"/>
            <a:ext cx="1" cy="381001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44">
            <a:extLst>
              <a:ext uri="{FF2B5EF4-FFF2-40B4-BE49-F238E27FC236}">
                <a16:creationId xmlns:a16="http://schemas.microsoft.com/office/drawing/2014/main" id="{7DC7716E-DCC0-7F4E-BDC3-A247AE74CF7A}"/>
              </a:ext>
            </a:extLst>
          </p:cNvPr>
          <p:cNvSpPr/>
          <p:nvPr/>
        </p:nvSpPr>
        <p:spPr>
          <a:xfrm>
            <a:off x="4531328" y="4868026"/>
            <a:ext cx="2001204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45">
            <a:extLst>
              <a:ext uri="{FF2B5EF4-FFF2-40B4-BE49-F238E27FC236}">
                <a16:creationId xmlns:a16="http://schemas.microsoft.com/office/drawing/2014/main" id="{F7E7544B-A61B-0941-B702-43EEE90F5D15}"/>
              </a:ext>
            </a:extLst>
          </p:cNvPr>
          <p:cNvSpPr/>
          <p:nvPr/>
        </p:nvSpPr>
        <p:spPr>
          <a:xfrm>
            <a:off x="7205949" y="4589797"/>
            <a:ext cx="1" cy="381001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46">
            <a:extLst>
              <a:ext uri="{FF2B5EF4-FFF2-40B4-BE49-F238E27FC236}">
                <a16:creationId xmlns:a16="http://schemas.microsoft.com/office/drawing/2014/main" id="{5FAE5175-0C65-1044-89F2-9C52B637018D}"/>
              </a:ext>
            </a:extLst>
          </p:cNvPr>
          <p:cNvSpPr/>
          <p:nvPr/>
        </p:nvSpPr>
        <p:spPr>
          <a:xfrm>
            <a:off x="6579868" y="4856497"/>
            <a:ext cx="59938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47">
            <a:extLst>
              <a:ext uri="{FF2B5EF4-FFF2-40B4-BE49-F238E27FC236}">
                <a16:creationId xmlns:a16="http://schemas.microsoft.com/office/drawing/2014/main" id="{B11B4C12-4B7C-1A42-837D-7604FB844D98}"/>
              </a:ext>
            </a:extLst>
          </p:cNvPr>
          <p:cNvSpPr/>
          <p:nvPr/>
        </p:nvSpPr>
        <p:spPr>
          <a:xfrm>
            <a:off x="3177191" y="4538997"/>
            <a:ext cx="127884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ElectroWeak</a:t>
            </a:r>
          </a:p>
        </p:txBody>
      </p:sp>
      <p:sp>
        <p:nvSpPr>
          <p:cNvPr id="14" name="Shape 148">
            <a:extLst>
              <a:ext uri="{FF2B5EF4-FFF2-40B4-BE49-F238E27FC236}">
                <a16:creationId xmlns:a16="http://schemas.microsoft.com/office/drawing/2014/main" id="{F7C92854-1694-8E43-ACAD-A6895D355377}"/>
              </a:ext>
            </a:extLst>
          </p:cNvPr>
          <p:cNvSpPr/>
          <p:nvPr/>
        </p:nvSpPr>
        <p:spPr>
          <a:xfrm>
            <a:off x="5063032" y="4559020"/>
            <a:ext cx="70109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pQCD</a:t>
            </a:r>
          </a:p>
        </p:txBody>
      </p:sp>
      <p:sp>
        <p:nvSpPr>
          <p:cNvPr id="15" name="Shape 149">
            <a:extLst>
              <a:ext uri="{FF2B5EF4-FFF2-40B4-BE49-F238E27FC236}">
                <a16:creationId xmlns:a16="http://schemas.microsoft.com/office/drawing/2014/main" id="{C52180A0-263F-C94D-AB50-D214403E3837}"/>
              </a:ext>
            </a:extLst>
          </p:cNvPr>
          <p:cNvSpPr/>
          <p:nvPr/>
        </p:nvSpPr>
        <p:spPr>
          <a:xfrm>
            <a:off x="7879366" y="4520920"/>
            <a:ext cx="77688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Decays</a:t>
            </a:r>
          </a:p>
        </p:txBody>
      </p:sp>
      <p:sp>
        <p:nvSpPr>
          <p:cNvPr id="16" name="Shape 150">
            <a:extLst>
              <a:ext uri="{FF2B5EF4-FFF2-40B4-BE49-F238E27FC236}">
                <a16:creationId xmlns:a16="http://schemas.microsoft.com/office/drawing/2014/main" id="{B2906764-E94F-8F4E-96E8-CEECAAFD5D6C}"/>
              </a:ext>
            </a:extLst>
          </p:cNvPr>
          <p:cNvSpPr/>
          <p:nvPr/>
        </p:nvSpPr>
        <p:spPr>
          <a:xfrm>
            <a:off x="7245348" y="4856885"/>
            <a:ext cx="2222358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52">
            <a:extLst>
              <a:ext uri="{FF2B5EF4-FFF2-40B4-BE49-F238E27FC236}">
                <a16:creationId xmlns:a16="http://schemas.microsoft.com/office/drawing/2014/main" id="{19B641A7-9C74-C04F-8CD1-60AD8E7BCE42}"/>
              </a:ext>
            </a:extLst>
          </p:cNvPr>
          <p:cNvSpPr/>
          <p:nvPr/>
        </p:nvSpPr>
        <p:spPr>
          <a:xfrm>
            <a:off x="9878610" y="2536628"/>
            <a:ext cx="89107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Detector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BD56BD-D0D5-5D48-9903-95E7547F0CC2}"/>
              </a:ext>
            </a:extLst>
          </p:cNvPr>
          <p:cNvSpPr txBox="1"/>
          <p:nvPr/>
        </p:nvSpPr>
        <p:spPr>
          <a:xfrm>
            <a:off x="547958" y="1038021"/>
            <a:ext cx="110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Field, Feynman (1977):</a:t>
            </a:r>
            <a:r>
              <a:rPr lang="en-US" dirty="0"/>
              <a:t> Fragmentation functions encode the information on how </a:t>
            </a:r>
            <a:r>
              <a:rPr lang="en-US" dirty="0" err="1"/>
              <a:t>partons</a:t>
            </a:r>
            <a:r>
              <a:rPr lang="en-US" dirty="0"/>
              <a:t> produced in hard-scattering processes are turned into an observed colorless hadronic bound final-state [PRD 15 (1977) 2590]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CE002-F4A9-284A-85D6-CF9B7373EA36}"/>
              </a:ext>
            </a:extLst>
          </p:cNvPr>
          <p:cNvSpPr txBox="1"/>
          <p:nvPr/>
        </p:nvSpPr>
        <p:spPr>
          <a:xfrm>
            <a:off x="470763" y="5828467"/>
            <a:ext cx="10586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Earlier machines (including LEP) focused on observables like jet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High statistics/PID + progress in SIDIS </a:t>
            </a:r>
            <a:r>
              <a:rPr lang="en-US" dirty="0">
                <a:sym typeface="Wingdings" pitchFamily="2" charset="2"/>
              </a:rPr>
              <a:t>B-factory program focuses on fragmentation functions (and spectroscopy)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B3968E-947A-D84B-8C97-88ED65146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1" y="5032688"/>
            <a:ext cx="853440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1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113150"/>
            <a:ext cx="8933170" cy="1457465"/>
          </a:xfrm>
        </p:spPr>
        <p:txBody>
          <a:bodyPr>
            <a:normAutofit fontScale="90000"/>
          </a:bodyPr>
          <a:lstStyle/>
          <a:p>
            <a:r>
              <a:rPr lang="en-US" dirty="0"/>
              <a:t>Spin Averaged </a:t>
            </a:r>
            <a:r>
              <a:rPr lang="en-US" cap="none" dirty="0"/>
              <a:t>FFs</a:t>
            </a:r>
            <a:r>
              <a:rPr lang="en-US" dirty="0"/>
              <a:t> from X-section Measurements for charged pion, kaons and protons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3A92-C4E7-8A41-98F7-27BF148A9592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2325037"/>
            <a:ext cx="8503920" cy="4572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26" y="4401875"/>
            <a:ext cx="8534401" cy="839755"/>
          </a:xfrm>
          <a:prstGeom prst="rect">
            <a:avLst/>
          </a:prstGeom>
        </p:spPr>
      </p:pic>
      <p:pic>
        <p:nvPicPr>
          <p:cNvPr id="7" name="Picture 9" descr="C:\Users\rcseidl\Documents\BELLE\ulispov\projects\belle_onehadron_thrust.png">
            <a:extLst>
              <a:ext uri="{FF2B5EF4-FFF2-40B4-BE49-F238E27FC236}">
                <a16:creationId xmlns:a16="http://schemas.microsoft.com/office/drawing/2014/main" id="{165C2C1B-5928-274A-9E2D-925E3F1D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47" y="1570615"/>
            <a:ext cx="3328954" cy="2496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1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68CE-E882-4F49-8C1B-26377EF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01" y="136353"/>
            <a:ext cx="7729728" cy="1188720"/>
          </a:xfrm>
        </p:spPr>
        <p:txBody>
          <a:bodyPr/>
          <a:lstStyle/>
          <a:p>
            <a:r>
              <a:rPr lang="en-US" dirty="0"/>
              <a:t>From yields to cross-sections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D7899-DE55-874F-A076-AA9333FC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422945"/>
            <a:ext cx="7729728" cy="31019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Hadron yields undergo a number of corrections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Particle (mis) identification [e. g., not every identified pion was a pion]</a:t>
            </a:r>
          </a:p>
          <a:p>
            <a:pPr lvl="1"/>
            <a:r>
              <a:rPr lang="en-US" dirty="0"/>
              <a:t>smearing unfolding [e.g., measured and true momentum might differ]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non-</a:t>
            </a:r>
            <a:r>
              <a:rPr lang="en-US" dirty="0" err="1">
                <a:solidFill>
                  <a:srgbClr val="0070C0"/>
                </a:solidFill>
              </a:rPr>
              <a:t>qq</a:t>
            </a:r>
            <a:r>
              <a:rPr lang="en-US" dirty="0">
                <a:solidFill>
                  <a:srgbClr val="0070C0"/>
                </a:solidFill>
              </a:rPr>
              <a:t> processes [e.g., two-photon processes, </a:t>
            </a:r>
            <a:r>
              <a:rPr lang="el-GR" dirty="0">
                <a:solidFill>
                  <a:srgbClr val="0070C0"/>
                </a:solidFill>
              </a:rPr>
              <a:t>Υ-&gt; </a:t>
            </a:r>
            <a:r>
              <a:rPr lang="en-US" dirty="0">
                <a:solidFill>
                  <a:srgbClr val="0070C0"/>
                </a:solidFill>
              </a:rPr>
              <a:t>BB, …]</a:t>
            </a:r>
          </a:p>
          <a:p>
            <a:pPr lvl="1"/>
            <a:r>
              <a:rPr lang="en-US" dirty="0"/>
              <a:t>4𝝿” correction [selection criteria and limited geometric acceptance]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QED radiation [initial-state radiation (ISR)]</a:t>
            </a:r>
          </a:p>
          <a:p>
            <a:pPr lvl="1"/>
            <a:r>
              <a:rPr lang="en-US" dirty="0"/>
              <a:t>optional: weak-decay removal (e.g., “prompt fragmentation”)</a:t>
            </a:r>
          </a:p>
          <a:p>
            <a:r>
              <a:rPr lang="en-US" dirty="0">
                <a:solidFill>
                  <a:srgbClr val="00B050"/>
                </a:solidFill>
              </a:rPr>
              <a:t>Collins asymmetries also corrected for false asymmetries and maybe for </a:t>
            </a:r>
            <a:r>
              <a:rPr lang="en-US" dirty="0" err="1">
                <a:solidFill>
                  <a:srgbClr val="00B050"/>
                </a:solidFill>
              </a:rPr>
              <a:t>qq</a:t>
            </a:r>
            <a:r>
              <a:rPr lang="en-US" dirty="0">
                <a:solidFill>
                  <a:srgbClr val="00B050"/>
                </a:solidFill>
              </a:rPr>
              <a:t>-axis (mis)reconstruction</a:t>
            </a:r>
          </a:p>
          <a:p>
            <a:r>
              <a:rPr lang="en-US" dirty="0"/>
              <a:t>partially different approaches in different experiments/analyses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BC746-2202-A745-A5A0-1A0F5CAD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44E5-258D-FB4E-B156-FB3883A9F91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1A79-39C3-6949-90EE-09B11791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01" y="4622800"/>
            <a:ext cx="72009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1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,dvipsnames]{color}&#10;\pagestyle{empty}&#10;\begin{document}&#10;\begin{equation}&#10;D_{{\color{red}q^\uparrow}}^{{\color{blue} h}}({\color{OliveGreen}z},P_{h\perp})  = D_{1,{\color{red}q}}^{\color{blue} h}({\color{OliveGreen}z},P_{h\perp}^2) + H_{1,{\color{red}q}}^{\perp {\color{blue} h}}({\color{OliveGreen}z},P_{h\perp}^2)\frac{(\mathbf{\hat{k}} \times \mathbf{P}_{h\perp})\cdot \mathbf{S}_q}{zM_h} \nonumber&#10;\end{equation}&#10;\end{document}"/>
  <p:tag name="IGUANATEXSIZE" val="24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{032DEBE8-3034-724F-A8AA-7D20CB1FC83A}tf10001120</Template>
  <TotalTime>16288</TotalTime>
  <Words>1770</Words>
  <Application>Microsoft Macintosh PowerPoint</Application>
  <PresentationFormat>Widescreen</PresentationFormat>
  <Paragraphs>325</Paragraphs>
  <Slides>40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79" baseType="lpstr">
      <vt:lpstr>Arial Unicode MS</vt:lpstr>
      <vt:lpstr>HGｺﾞｼｯｸE</vt:lpstr>
      <vt:lpstr>HGP明朝E</vt:lpstr>
      <vt:lpstr>MS PGothic</vt:lpstr>
      <vt:lpstr>MS PGothic</vt:lpstr>
      <vt:lpstr>华文中宋</vt:lpstr>
      <vt:lpstr>ヒラギノ角ゴ ProN W3</vt:lpstr>
      <vt:lpstr>Arial</vt:lpstr>
      <vt:lpstr>Bitstream Vera Sans</vt:lpstr>
      <vt:lpstr>Bookman Old Style</vt:lpstr>
      <vt:lpstr>Calibri</vt:lpstr>
      <vt:lpstr>Cambria Math</vt:lpstr>
      <vt:lpstr>Comic Sans MS</vt:lpstr>
      <vt:lpstr>Corbel</vt:lpstr>
      <vt:lpstr>DejaVu Sans</vt:lpstr>
      <vt:lpstr>Futura</vt:lpstr>
      <vt:lpstr>Georgia</vt:lpstr>
      <vt:lpstr>Gill Sans</vt:lpstr>
      <vt:lpstr>Gill Sans MT</vt:lpstr>
      <vt:lpstr>Gill Sans MT Ext Condensed Bold</vt:lpstr>
      <vt:lpstr>Gothic</vt:lpstr>
      <vt:lpstr>Helvetica</vt:lpstr>
      <vt:lpstr>Helvetica Neue</vt:lpstr>
      <vt:lpstr>Helvetica Neue Medium</vt:lpstr>
      <vt:lpstr>Lucidasans</vt:lpstr>
      <vt:lpstr>Noteworthy Bold</vt:lpstr>
      <vt:lpstr>Optima</vt:lpstr>
      <vt:lpstr>Symbol</vt:lpstr>
      <vt:lpstr>Tahoma</vt:lpstr>
      <vt:lpstr>Tekton Pro Bold</vt:lpstr>
      <vt:lpstr>Times</vt:lpstr>
      <vt:lpstr>Times New Roman</vt:lpstr>
      <vt:lpstr>Wingdings</vt:lpstr>
      <vt:lpstr>Wingdings 2</vt:lpstr>
      <vt:lpstr>Wingdings 3</vt:lpstr>
      <vt:lpstr>Parcel</vt:lpstr>
      <vt:lpstr>Equation</vt:lpstr>
      <vt:lpstr>Bitmap Image</vt:lpstr>
      <vt:lpstr>Microsoft Equation 3.0</vt:lpstr>
      <vt:lpstr>Hadronization studies at Belle and Belle II</vt:lpstr>
      <vt:lpstr>Outline</vt:lpstr>
      <vt:lpstr>Why e+e-?</vt:lpstr>
      <vt:lpstr>PowerPoint Presentation</vt:lpstr>
      <vt:lpstr>Belle Experiment (1999 - 2010)</vt:lpstr>
      <vt:lpstr>Lots of data off resonance, easy to remove resonance background </vt:lpstr>
      <vt:lpstr>Factorized picture of e+e- Fragmentation functions</vt:lpstr>
      <vt:lpstr>Spin Averaged FFs from X-section Measurements for charged pion, kaons and protons</vt:lpstr>
      <vt:lpstr>From yields to cross-sections</vt:lpstr>
      <vt:lpstr>Cross sections for single hadrons</vt:lpstr>
      <vt:lpstr>Comparison to MC</vt:lpstr>
      <vt:lpstr>DSS(E,H-P) Fit </vt:lpstr>
      <vt:lpstr>Transverese momentum dependence</vt:lpstr>
      <vt:lpstr>MC example of kT sensitivities</vt:lpstr>
      <vt:lpstr>Connection to color entanglement?</vt:lpstr>
      <vt:lpstr>Production of Charmed and non charmed baryons as a test of fragmentation models</vt:lpstr>
      <vt:lpstr>Mass Dependence confirms diquark model</vt:lpstr>
      <vt:lpstr>Production of hadron pairs</vt:lpstr>
      <vt:lpstr>Topology: same hemisphere vs opposite hemispheres</vt:lpstr>
      <vt:lpstr>Cross-section compared to MC</vt:lpstr>
      <vt:lpstr>Decomposition according to Pythia</vt:lpstr>
      <vt:lpstr>Results Systematics Dominated</vt:lpstr>
      <vt:lpstr>CORRELATION MEASUREMENTS IN E+E-</vt:lpstr>
      <vt:lpstr>Collins Effect vs (z1,z2): comparisons</vt:lpstr>
      <vt:lpstr>Polarized Hyperon Production </vt:lpstr>
      <vt:lpstr>First observation of transverse L polarization in e+e-</vt:lpstr>
      <vt:lpstr>Luminosity history of e+e- (and pp) machines</vt:lpstr>
      <vt:lpstr>Current Status and Schedule</vt:lpstr>
      <vt:lpstr>PowerPoint Presentation</vt:lpstr>
      <vt:lpstr>26 April 2018 00:38 GMT+09:00: First Collisions</vt:lpstr>
      <vt:lpstr>First bumps</vt:lpstr>
      <vt:lpstr>Conclusion</vt:lpstr>
      <vt:lpstr>PowerPoint Presentation</vt:lpstr>
      <vt:lpstr>Test of MLLA and Loc. Parton-Hadron Duality</vt:lpstr>
      <vt:lpstr>Invariant mass distribution Compared to MC</vt:lpstr>
      <vt:lpstr>Ratio to MC</vt:lpstr>
      <vt:lpstr>PowerPoint Presentation</vt:lpstr>
      <vt:lpstr>Accelerator Design: Nano Beam Scheme</vt:lpstr>
      <vt:lpstr>Observables in L Restframe</vt:lpstr>
      <vt:lpstr>Collins Effect vs (z1,z2): comparisons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Collisions at Belle II</dc:title>
  <dc:creator>Microsoft Office User</dc:creator>
  <cp:lastModifiedBy>Microsoft Office User</cp:lastModifiedBy>
  <cp:revision>163</cp:revision>
  <dcterms:created xsi:type="dcterms:W3CDTF">2018-05-23T23:49:42Z</dcterms:created>
  <dcterms:modified xsi:type="dcterms:W3CDTF">2018-09-10T13:59:40Z</dcterms:modified>
</cp:coreProperties>
</file>