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985" r:id="rId2"/>
    <p:sldId id="1333" r:id="rId3"/>
    <p:sldId id="805" r:id="rId4"/>
    <p:sldId id="993" r:id="rId5"/>
    <p:sldId id="957" r:id="rId6"/>
    <p:sldId id="690" r:id="rId7"/>
    <p:sldId id="878" r:id="rId8"/>
    <p:sldId id="986" r:id="rId9"/>
    <p:sldId id="1296" r:id="rId10"/>
    <p:sldId id="860" r:id="rId11"/>
    <p:sldId id="747" r:id="rId12"/>
    <p:sldId id="863" r:id="rId13"/>
    <p:sldId id="864" r:id="rId14"/>
    <p:sldId id="865" r:id="rId15"/>
    <p:sldId id="994" r:id="rId16"/>
    <p:sldId id="857" r:id="rId17"/>
    <p:sldId id="879" r:id="rId18"/>
    <p:sldId id="880" r:id="rId19"/>
    <p:sldId id="955" r:id="rId20"/>
    <p:sldId id="956" r:id="rId21"/>
    <p:sldId id="748" r:id="rId22"/>
    <p:sldId id="1332" r:id="rId23"/>
    <p:sldId id="1337" r:id="rId24"/>
    <p:sldId id="1339" r:id="rId25"/>
    <p:sldId id="1334" r:id="rId26"/>
    <p:sldId id="990" r:id="rId27"/>
    <p:sldId id="991" r:id="rId28"/>
    <p:sldId id="1335" r:id="rId29"/>
    <p:sldId id="1336" r:id="rId30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700A53-A769-403F-A64D-8D0475BF0503}">
          <p14:sldIdLst>
            <p14:sldId id="985"/>
            <p14:sldId id="1333"/>
            <p14:sldId id="805"/>
            <p14:sldId id="993"/>
            <p14:sldId id="957"/>
            <p14:sldId id="690"/>
            <p14:sldId id="878"/>
            <p14:sldId id="986"/>
            <p14:sldId id="1296"/>
            <p14:sldId id="860"/>
            <p14:sldId id="747"/>
            <p14:sldId id="863"/>
            <p14:sldId id="864"/>
            <p14:sldId id="865"/>
            <p14:sldId id="994"/>
            <p14:sldId id="857"/>
            <p14:sldId id="879"/>
            <p14:sldId id="880"/>
            <p14:sldId id="955"/>
            <p14:sldId id="956"/>
            <p14:sldId id="748"/>
            <p14:sldId id="1332"/>
            <p14:sldId id="1337"/>
            <p14:sldId id="1339"/>
            <p14:sldId id="1334"/>
            <p14:sldId id="990"/>
            <p14:sldId id="991"/>
            <p14:sldId id="1335"/>
            <p14:sldId id="1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80508" autoAdjust="0"/>
  </p:normalViewPr>
  <p:slideViewPr>
    <p:cSldViewPr snapToGrid="0">
      <p:cViewPr varScale="1">
        <p:scale>
          <a:sx n="70" d="100"/>
          <a:sy n="70" d="100"/>
        </p:scale>
        <p:origin x="1229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49A14C89-A00C-4C53-9866-EC5476FD3C5C}" type="datetimeFigureOut">
              <a:rPr lang="en-US" smtClean="0"/>
              <a:pPr/>
              <a:t>9/10/2018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4CE4644C-9DB3-4637-BB61-7BCF242AFF6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13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18943A06-C2E7-4F7D-AE7D-A2D142A045CD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FB5E390D-F49B-4726-88D5-E953BCEA7E3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11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D3E38B-56EA-4EE2-8446-1AEB9297B16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36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41F5-73E7-4DBE-8876-4561CD0175DE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596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3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7425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548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9CE15A-E85B-4CFE-9447-8734484D399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896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41F5-73E7-4DBE-8876-4561CD0175DE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95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577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25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668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26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879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978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533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657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33747B-1A42-478B-9E1A-368C6F0598C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90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41F5-73E7-4DBE-8876-4561CD0175DE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005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Task is to build quantum analogue</a:t>
            </a:r>
            <a:r>
              <a:rPr lang="en-US" baseline="0" dirty="0"/>
              <a:t> of classical systems</a:t>
            </a:r>
            <a:endParaRPr lang="en-US" dirty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9CE15A-E85B-4CFE-9447-8734484D399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41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0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079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9CE15A-E85B-4CFE-9447-8734484D399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300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78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44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45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8691D2-973A-45E7-BDA9-2125208ACD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3276600" y="6237288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51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138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139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8691D2-973A-45E7-BDA9-2125208ACD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3276600" y="6237288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79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502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503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8691D2-973A-45E7-BDA9-2125208ACD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3276600" y="6237288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64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70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71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1042988" y="1484313"/>
            <a:ext cx="7196137" cy="1082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 sz="1400"/>
            </a:lvl1pPr>
          </a:lstStyle>
          <a:p>
            <a:r>
              <a:rPr lang="en-GB" dirty="0"/>
              <a:t>Photon-Photon Entanglement with </a:t>
            </a:r>
            <a:br>
              <a:rPr lang="en-GB" dirty="0"/>
            </a:br>
            <a:r>
              <a:rPr lang="en-GB" dirty="0"/>
              <a:t>an Atom-Cavity System</a:t>
            </a:r>
            <a:endParaRPr lang="de-DE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0798-4AD8-4079-9BE3-61C07706FA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32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elfolie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>
            <p:extLst/>
          </p:nvPr>
        </p:nvGraphicFramePr>
        <p:xfrm>
          <a:off x="0" y="2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94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95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601" y="916781"/>
            <a:ext cx="6769100" cy="5384800"/>
          </a:xfrm>
        </p:spPr>
        <p:txBody>
          <a:bodyPr>
            <a:normAutofit/>
          </a:bodyPr>
          <a:lstStyle>
            <a:lvl1pPr marL="257175" indent="-257175">
              <a:buFont typeface="Calibri" panose="020F0502020204030204" pitchFamily="34" charset="0"/>
              <a:buChar char="–"/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0" y="33337"/>
            <a:ext cx="9144000" cy="241300"/>
          </a:xfrm>
        </p:spPr>
        <p:txBody>
          <a:bodyPr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024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elfolie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424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2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425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3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916781"/>
            <a:ext cx="6769100" cy="5384800"/>
          </a:xfrm>
        </p:spPr>
        <p:txBody>
          <a:bodyPr>
            <a:normAutofit/>
          </a:bodyPr>
          <a:lstStyle>
            <a:lvl1pPr marL="342900" indent="-342900">
              <a:buFont typeface="Courier New" panose="02070309020205020404" pitchFamily="49" charset="0"/>
              <a:buChar char="o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6504" y="35166"/>
            <a:ext cx="9144000" cy="383468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606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C7E47-97FD-4C4E-AF70-96E053458915}" type="datetimeFigureOut">
              <a:rPr lang="de-DE" smtClean="0"/>
              <a:pPr/>
              <a:t>10.09.2018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  <p:sldLayoutId id="2147483723" r:id="rId13"/>
    <p:sldLayoutId id="2147483724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gif"/><Relationship Id="rId5" Type="http://schemas.openxmlformats.org/officeDocument/2006/relationships/image" Target="../media/image45.jpg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49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emf"/><Relationship Id="rId11" Type="http://schemas.openxmlformats.org/officeDocument/2006/relationships/image" Target="../media/image76.png"/><Relationship Id="rId5" Type="http://schemas.openxmlformats.org/officeDocument/2006/relationships/image" Target="../media/image70.emf"/><Relationship Id="rId10" Type="http://schemas.openxmlformats.org/officeDocument/2006/relationships/image" Target="../media/image75.emf"/><Relationship Id="rId4" Type="http://schemas.openxmlformats.org/officeDocument/2006/relationships/image" Target="../media/image69.jpeg"/><Relationship Id="rId9" Type="http://schemas.openxmlformats.org/officeDocument/2006/relationships/image" Target="../media/image7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1.jpg"/><Relationship Id="rId4" Type="http://schemas.openxmlformats.org/officeDocument/2006/relationships/image" Target="../media/image39.jpeg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1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501694"/>
            <a:ext cx="76327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-1114821" y="2900407"/>
            <a:ext cx="112829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charset="0"/>
              </a:rPr>
              <a:t>Eden Figueroa </a:t>
            </a:r>
          </a:p>
          <a:p>
            <a:pPr algn="ctr"/>
            <a:endParaRPr lang="en-GB" sz="2000" b="1" dirty="0">
              <a:latin typeface="Arial" charset="0"/>
            </a:endParaRP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668564" y="1193175"/>
            <a:ext cx="77676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Towards simulating quantum field theories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with photons and atoms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81" y="4331742"/>
            <a:ext cx="2368945" cy="1962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38" y="3829036"/>
            <a:ext cx="1834103" cy="1835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12" y="4084889"/>
            <a:ext cx="2790795" cy="1282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67" y="5593349"/>
            <a:ext cx="2255241" cy="1131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71" y="5871014"/>
            <a:ext cx="2307041" cy="8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55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77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Interesting Quantum Simulation model: Dirac equation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706" y="803999"/>
            <a:ext cx="7107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The Dirac equation merges quantum mechanics with special relativity.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74" y="1491311"/>
            <a:ext cx="4243305" cy="9195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56" y="689406"/>
            <a:ext cx="1305526" cy="1926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4B0A4-ADDB-443D-84AE-116DE564D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312" y="4043754"/>
            <a:ext cx="3475367" cy="9914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07A67-8626-4276-88D8-9CA225D27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0" y="3385761"/>
            <a:ext cx="1637934" cy="2155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7BEEE-0EA6-4402-B3F9-FF4C6F6BC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93" y="3447736"/>
            <a:ext cx="1728808" cy="21117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B9E31A-D7CA-4284-B566-67ED72D93404}"/>
              </a:ext>
            </a:extLst>
          </p:cNvPr>
          <p:cNvSpPr/>
          <p:nvPr/>
        </p:nvSpPr>
        <p:spPr>
          <a:xfrm>
            <a:off x="73378" y="5882148"/>
            <a:ext cx="9293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A kink in the soliton yields a topologically protected zero-energy mode. </a:t>
            </a:r>
          </a:p>
          <a:p>
            <a:r>
              <a:rPr lang="en-US" sz="2000" dirty="0"/>
              <a:t>- Leads to charge fractionalization.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148AAC-6A13-4CEC-82FE-A89C4794D21D}"/>
              </a:ext>
            </a:extLst>
          </p:cNvPr>
          <p:cNvSpPr/>
          <p:nvPr/>
        </p:nvSpPr>
        <p:spPr>
          <a:xfrm>
            <a:off x="228707" y="2881943"/>
            <a:ext cx="7766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The </a:t>
            </a:r>
            <a:r>
              <a:rPr lang="en-US" dirty="0" err="1"/>
              <a:t>Jackiw-Rebbi</a:t>
            </a:r>
            <a:r>
              <a:rPr lang="en-US" dirty="0"/>
              <a:t> model describes a Dirac field coupled to a soliton field. </a:t>
            </a:r>
          </a:p>
        </p:txBody>
      </p:sp>
    </p:spTree>
    <p:extLst>
      <p:ext uri="{BB962C8B-B14F-4D97-AF65-F5344CB8AC3E}">
        <p14:creationId xmlns:p14="http://schemas.microsoft.com/office/powerpoint/2010/main" val="276706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77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How to build a quantum simulator using dark state </a:t>
            </a:r>
            <a:r>
              <a:rPr lang="en-US" b="1" dirty="0" err="1">
                <a:solidFill>
                  <a:schemeClr val="bg1"/>
                </a:solidFill>
              </a:rPr>
              <a:t>polaritons</a:t>
            </a:r>
            <a:r>
              <a:rPr lang="en-US" b="1" dirty="0">
                <a:solidFill>
                  <a:schemeClr val="bg1"/>
                </a:solidFill>
              </a:rPr>
              <a:t>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78" y="589097"/>
            <a:ext cx="3546897" cy="2244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18" y="603714"/>
            <a:ext cx="3530707" cy="2229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8" y="3651589"/>
            <a:ext cx="4770536" cy="27080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4540" y="2841988"/>
            <a:ext cx="11893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 EIT setup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747775" y="1692994"/>
            <a:ext cx="668580" cy="18309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603398" y="2856605"/>
            <a:ext cx="232140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 Multiple EIT systems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16355" y="3651589"/>
            <a:ext cx="478854" cy="443148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74110" y="6308911"/>
            <a:ext cx="22141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 Spinor of light setup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35275" y="6308911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PRL 105, 173603  (2010).</a:t>
            </a:r>
          </a:p>
        </p:txBody>
      </p:sp>
    </p:spTree>
    <p:extLst>
      <p:ext uri="{BB962C8B-B14F-4D97-AF65-F5344CB8AC3E}">
        <p14:creationId xmlns:p14="http://schemas.microsoft.com/office/powerpoint/2010/main" val="162548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 dynamics using spinor of light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38" y="962693"/>
            <a:ext cx="4041999" cy="15688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383" y="4288902"/>
            <a:ext cx="5061164" cy="15091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347" y="3230247"/>
            <a:ext cx="2483841" cy="5552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993" y="6066581"/>
            <a:ext cx="2295386" cy="4207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938" y="6016357"/>
            <a:ext cx="2323305" cy="49697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17810" y="3323212"/>
            <a:ext cx="18283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 Spinor of light: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556" y="4877011"/>
            <a:ext cx="39511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 The spinor obeys a Dirac-like equation: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97915" y="3924333"/>
            <a:ext cx="12197" cy="582873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6443" y="6361923"/>
            <a:ext cx="3328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Scientific Reports 4, 6110  (2014).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6472EE-6711-4A14-BA7C-A9E19174020D}"/>
              </a:ext>
            </a:extLst>
          </p:cNvPr>
          <p:cNvSpPr/>
          <p:nvPr/>
        </p:nvSpPr>
        <p:spPr>
          <a:xfrm>
            <a:off x="56443" y="6061005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PRL 105, 173603  (2010).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ADAD81-F829-4831-9ADD-D859C2FA3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51" y="788492"/>
            <a:ext cx="3651298" cy="207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Creating spinors of light experimentally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643" y="731373"/>
            <a:ext cx="6244030" cy="2781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720A1-9084-4114-8B50-9D9F30872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5" y="844244"/>
            <a:ext cx="2543857" cy="2615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676DF2-248C-44B2-BA17-7A35587CC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2" y="4046461"/>
            <a:ext cx="3066750" cy="2348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CDD148-97B6-4A8E-9714-A36C09B3C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298" y="4941393"/>
            <a:ext cx="5837400" cy="113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0EE04C-69A5-4FC2-B1F0-8574BE75EE8F}"/>
              </a:ext>
            </a:extLst>
          </p:cNvPr>
          <p:cNvSpPr/>
          <p:nvPr/>
        </p:nvSpPr>
        <p:spPr>
          <a:xfrm>
            <a:off x="7178884" y="6314235"/>
            <a:ext cx="1942814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arXiv:1711.09346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471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Quantum simulation of Dirac spinor dynamics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4" y="1285898"/>
            <a:ext cx="4191975" cy="5450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814" y="2077768"/>
            <a:ext cx="1580143" cy="38674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B246FF-2FFF-4274-99FF-38673C9C9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479" y="3200663"/>
            <a:ext cx="4610982" cy="245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DD1DF0-B391-43BC-AE6E-907609361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84" y="3646115"/>
            <a:ext cx="3952555" cy="5190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D625C-6B08-41B7-8779-4AA8EE586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11" y="4451849"/>
            <a:ext cx="2390306" cy="3750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A757A2-D1DD-4B8F-B474-62BCCA1D0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562" y="5032986"/>
            <a:ext cx="797994" cy="3242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126" y="517744"/>
            <a:ext cx="4276165" cy="2772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925BD9-9C8F-4F91-BAF3-10B7E3F61BEE}"/>
              </a:ext>
            </a:extLst>
          </p:cNvPr>
          <p:cNvSpPr/>
          <p:nvPr/>
        </p:nvSpPr>
        <p:spPr>
          <a:xfrm>
            <a:off x="184504" y="5693675"/>
            <a:ext cx="8873870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“Realizing JR would require </a:t>
            </a:r>
            <a:r>
              <a:rPr lang="en-US" b="1" dirty="0">
                <a:latin typeface="CMR10"/>
              </a:rPr>
              <a:t>beams of relativistic particles interacting with Fermi quantum fields</a:t>
            </a:r>
            <a:r>
              <a:rPr lang="en-US" dirty="0">
                <a:latin typeface="CMR10"/>
              </a:rPr>
              <a:t>. This realization of the </a:t>
            </a:r>
            <a:r>
              <a:rPr lang="en-US" b="1" dirty="0">
                <a:latin typeface="CMR10"/>
              </a:rPr>
              <a:t>same physics</a:t>
            </a:r>
            <a:r>
              <a:rPr lang="en-US" dirty="0">
                <a:latin typeface="CMR10"/>
              </a:rPr>
              <a:t> </a:t>
            </a:r>
            <a:r>
              <a:rPr lang="en-US" b="1" dirty="0">
                <a:latin typeface="CMR10"/>
              </a:rPr>
              <a:t>requires only diode lasers and a cell of </a:t>
            </a:r>
            <a:r>
              <a:rPr lang="en-US" b="1" dirty="0" err="1">
                <a:latin typeface="CMR10"/>
              </a:rPr>
              <a:t>Rb</a:t>
            </a:r>
            <a:r>
              <a:rPr lang="en-US" b="1" dirty="0">
                <a:latin typeface="CMR10"/>
              </a:rPr>
              <a:t> atoms</a:t>
            </a:r>
            <a:r>
              <a:rPr lang="en-US" dirty="0">
                <a:latin typeface="CMR10"/>
              </a:rPr>
              <a:t>.”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6FB05E-EBE3-46E5-A90C-2F90862E591A}"/>
              </a:ext>
            </a:extLst>
          </p:cNvPr>
          <p:cNvSpPr/>
          <p:nvPr/>
        </p:nvSpPr>
        <p:spPr>
          <a:xfrm>
            <a:off x="7157112" y="6390437"/>
            <a:ext cx="1942814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arXiv:1711.09346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96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" y="2091899"/>
            <a:ext cx="76327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74675" y="2706746"/>
            <a:ext cx="78486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II.  Photon-photon interaction experiments.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817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Photon-photon gate systems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1" y="500465"/>
            <a:ext cx="9100971" cy="3872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3FA3B-7B1A-42E8-8B25-98A784306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20" y="4286636"/>
            <a:ext cx="5631563" cy="20491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F9CA43-2971-4463-A999-CEB89889525B}"/>
              </a:ext>
            </a:extLst>
          </p:cNvPr>
          <p:cNvSpPr/>
          <p:nvPr/>
        </p:nvSpPr>
        <p:spPr>
          <a:xfrm>
            <a:off x="7305906" y="6357535"/>
            <a:ext cx="6420373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arXiv:1803.07012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3384F0-71E8-42C7-958E-F32BFDE2A4FD}"/>
              </a:ext>
            </a:extLst>
          </p:cNvPr>
          <p:cNvSpPr/>
          <p:nvPr/>
        </p:nvSpPr>
        <p:spPr>
          <a:xfrm>
            <a:off x="103692" y="6357535"/>
            <a:ext cx="6420373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kern="1200" dirty="0">
                <a:solidFill>
                  <a:srgbClr val="00B050"/>
                </a:solidFill>
                <a:latin typeface="Calibri"/>
              </a:rPr>
              <a:t>Scientific Reports 5, 16581 (2015).</a:t>
            </a:r>
          </a:p>
        </p:txBody>
      </p:sp>
    </p:spTree>
    <p:extLst>
      <p:ext uri="{BB962C8B-B14F-4D97-AF65-F5344CB8AC3E}">
        <p14:creationId xmlns:p14="http://schemas.microsoft.com/office/powerpoint/2010/main" val="263474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Reconstruction of wave-functions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00FD3-F6CB-4110-BC5B-C15536DF5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1" y="688315"/>
            <a:ext cx="3500038" cy="2719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A65C3-BFF3-4517-8D55-CDFB76C27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84" y="1256107"/>
            <a:ext cx="446711" cy="676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88477-3154-49B6-BC3B-D5B81271A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034" y="3754171"/>
            <a:ext cx="2125680" cy="2955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4D18F4-EEE3-4828-88A5-9192509958DF}"/>
              </a:ext>
            </a:extLst>
          </p:cNvPr>
          <p:cNvSpPr txBox="1"/>
          <p:nvPr/>
        </p:nvSpPr>
        <p:spPr>
          <a:xfrm>
            <a:off x="576491" y="3407891"/>
            <a:ext cx="3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Single- photon level pulses for </a:t>
            </a:r>
          </a:p>
          <a:p>
            <a:r>
              <a:rPr lang="en-US" b="1" dirty="0"/>
              <a:t>           probe and signal</a:t>
            </a:r>
          </a:p>
        </p:txBody>
      </p:sp>
      <p:sp>
        <p:nvSpPr>
          <p:cNvPr id="9" name="Up Arrow 12">
            <a:extLst>
              <a:ext uri="{FF2B5EF4-FFF2-40B4-BE49-F238E27FC236}">
                <a16:creationId xmlns:a16="http://schemas.microsoft.com/office/drawing/2014/main" id="{43F949A7-6FA6-4B74-9CA2-E471BC618EC5}"/>
              </a:ext>
            </a:extLst>
          </p:cNvPr>
          <p:cNvSpPr/>
          <p:nvPr/>
        </p:nvSpPr>
        <p:spPr>
          <a:xfrm rot="1795300">
            <a:off x="2394284" y="2382859"/>
            <a:ext cx="210498" cy="108777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8A589-349D-4A9F-9FA6-CC13F11EF8C8}"/>
              </a:ext>
            </a:extLst>
          </p:cNvPr>
          <p:cNvSpPr/>
          <p:nvPr/>
        </p:nvSpPr>
        <p:spPr>
          <a:xfrm>
            <a:off x="66906" y="6379617"/>
            <a:ext cx="6420373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arXiv:1803.07012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895F2-E044-4987-AA94-A9E4E7779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204" y="482307"/>
            <a:ext cx="1688516" cy="1071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A86232-221B-4770-A1A5-EB3017B4D1DC}"/>
              </a:ext>
            </a:extLst>
          </p:cNvPr>
          <p:cNvSpPr txBox="1"/>
          <p:nvPr/>
        </p:nvSpPr>
        <p:spPr>
          <a:xfrm>
            <a:off x="8159334" y="2160030"/>
            <a:ext cx="942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Control </a:t>
            </a:r>
          </a:p>
          <a:p>
            <a:r>
              <a:rPr lang="en-US" b="1" dirty="0"/>
              <a:t>fields</a:t>
            </a:r>
          </a:p>
          <a:p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F18BE-6A27-4D82-8326-EC31733D99B8}"/>
              </a:ext>
            </a:extLst>
          </p:cNvPr>
          <p:cNvSpPr txBox="1"/>
          <p:nvPr/>
        </p:nvSpPr>
        <p:spPr>
          <a:xfrm>
            <a:off x="7306570" y="5064085"/>
            <a:ext cx="1595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Density matrix</a:t>
            </a:r>
          </a:p>
          <a:p>
            <a:r>
              <a:rPr lang="en-US" b="1" dirty="0"/>
              <a:t>reconstruction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4447CB82-5C29-4F20-A3D4-69B637AABCDC}"/>
              </a:ext>
            </a:extLst>
          </p:cNvPr>
          <p:cNvSpPr/>
          <p:nvPr/>
        </p:nvSpPr>
        <p:spPr>
          <a:xfrm rot="15382880">
            <a:off x="6672331" y="5014334"/>
            <a:ext cx="368049" cy="83731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8DC6CF-EC8E-4A01-87A0-6AE50F17C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4038" y="3765322"/>
            <a:ext cx="2138055" cy="11635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2B045E-74F3-49A9-9D02-F0F258FF1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720" y="4242653"/>
            <a:ext cx="3121903" cy="1718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BA305-41D4-4875-A70A-AB9AAA7AC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2714" y="2281459"/>
            <a:ext cx="943546" cy="368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BF6D48-E603-4079-8773-F3CD031F6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1599" y="628116"/>
            <a:ext cx="3500038" cy="27111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2B7334-E659-46EC-B9A8-63AA63EE4B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899852" y="3368277"/>
            <a:ext cx="426044" cy="368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88831D-59DF-47D5-8F63-C7ED71993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5743" y="512811"/>
            <a:ext cx="2931121" cy="1163514"/>
          </a:xfrm>
          <a:prstGeom prst="rect">
            <a:avLst/>
          </a:prstGeom>
        </p:spPr>
      </p:pic>
      <p:sp>
        <p:nvSpPr>
          <p:cNvPr id="13" name="Up Arrow 16">
            <a:extLst>
              <a:ext uri="{FF2B5EF4-FFF2-40B4-BE49-F238E27FC236}">
                <a16:creationId xmlns:a16="http://schemas.microsoft.com/office/drawing/2014/main" id="{6417ACC8-E939-4C89-B6C6-58916377A71E}"/>
              </a:ext>
            </a:extLst>
          </p:cNvPr>
          <p:cNvSpPr/>
          <p:nvPr/>
        </p:nvSpPr>
        <p:spPr>
          <a:xfrm rot="16200000">
            <a:off x="7696903" y="2228436"/>
            <a:ext cx="368049" cy="539498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Up Arrow 16">
            <a:extLst>
              <a:ext uri="{FF2B5EF4-FFF2-40B4-BE49-F238E27FC236}">
                <a16:creationId xmlns:a16="http://schemas.microsoft.com/office/drawing/2014/main" id="{0B584F8C-6E52-4F2F-98CF-0B5110476FAA}"/>
              </a:ext>
            </a:extLst>
          </p:cNvPr>
          <p:cNvSpPr/>
          <p:nvPr/>
        </p:nvSpPr>
        <p:spPr>
          <a:xfrm rot="16200000">
            <a:off x="4244298" y="4793078"/>
            <a:ext cx="368049" cy="539498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9FEA47-4D44-4FA4-9B8C-A6E65328F240}"/>
              </a:ext>
            </a:extLst>
          </p:cNvPr>
          <p:cNvSpPr txBox="1"/>
          <p:nvPr/>
        </p:nvSpPr>
        <p:spPr>
          <a:xfrm>
            <a:off x="744432" y="5891414"/>
            <a:ext cx="350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Wave function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1045908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676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Pi-phase shifts in single photon fields mediated by few-photons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355A3-7DC8-441D-A050-EEF4A555D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667"/>
            <a:ext cx="9144000" cy="2687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DB8572-F77C-4FC0-BF53-3121AD1BE772}"/>
              </a:ext>
            </a:extLst>
          </p:cNvPr>
          <p:cNvSpPr/>
          <p:nvPr/>
        </p:nvSpPr>
        <p:spPr>
          <a:xfrm>
            <a:off x="7200237" y="6360761"/>
            <a:ext cx="2030850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arXiv:1803.07012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7A15A5-769D-4574-A3B5-2B364C6E415D}"/>
              </a:ext>
            </a:extLst>
          </p:cNvPr>
          <p:cNvSpPr/>
          <p:nvPr/>
        </p:nvSpPr>
        <p:spPr>
          <a:xfrm>
            <a:off x="328044" y="5264305"/>
            <a:ext cx="3056350" cy="128112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4290" tIns="17145" rIns="34290" bIns="17145">
            <a:spAutoFit/>
          </a:bodyPr>
          <a:lstStyle/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Triggered pi phase shifts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High transmission (~80%)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High-Fidelity (~90%)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Room-Temperature</a:t>
            </a:r>
          </a:p>
        </p:txBody>
      </p:sp>
    </p:spTree>
    <p:extLst>
      <p:ext uri="{BB962C8B-B14F-4D97-AF65-F5344CB8AC3E}">
        <p14:creationId xmlns:p14="http://schemas.microsoft.com/office/powerpoint/2010/main" val="4159722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-1118928" y="-38635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b="1" dirty="0">
                <a:solidFill>
                  <a:schemeClr val="bg1"/>
                </a:solidFill>
                <a:latin typeface="+mn-lt"/>
              </a:rPr>
              <a:t>Implementation of a crossed cavity QED/EIT system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880" y="5211669"/>
            <a:ext cx="7755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Current Status:</a:t>
            </a:r>
          </a:p>
          <a:p>
            <a:r>
              <a:rPr lang="en-US" dirty="0"/>
              <a:t>- Construction of cavities in a multi-layer system</a:t>
            </a:r>
          </a:p>
          <a:p>
            <a:r>
              <a:rPr lang="en-US" dirty="0"/>
              <a:t>- Observation of magneto-optical trapping and characterization of  atomic cloud</a:t>
            </a:r>
          </a:p>
          <a:p>
            <a:r>
              <a:rPr lang="en-US" dirty="0"/>
              <a:t>-  Observation of coupling between atoms and the two cavities.           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720"/>
            <a:ext cx="9144000" cy="4467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" y="3634155"/>
            <a:ext cx="1876640" cy="14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5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3638DBBA-FF69-4001-A3BE-6C2DDA652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495" y="541643"/>
            <a:ext cx="1807364" cy="161711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DA364D-0538-4182-B11F-B5774B5DE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05" y="2483159"/>
            <a:ext cx="1888892" cy="147930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C7E0620-B6F3-4210-A7EF-91FFABFCD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654" y="3389835"/>
            <a:ext cx="3958607" cy="266058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AD77FB2-B2DF-4F49-B23A-FBD108EBA4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72" y="1307020"/>
            <a:ext cx="1981089" cy="169544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269BF30-DB5A-4FF9-88A0-C52FE7E31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773" y="1415090"/>
            <a:ext cx="1959708" cy="14793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1A841B5-8344-493D-B961-45D734AFF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3" y="5327519"/>
            <a:ext cx="2277896" cy="137155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18B82187-1275-4B79-965F-8C276955792A}"/>
              </a:ext>
            </a:extLst>
          </p:cNvPr>
          <p:cNvGrpSpPr/>
          <p:nvPr/>
        </p:nvGrpSpPr>
        <p:grpSpPr>
          <a:xfrm>
            <a:off x="383740" y="2877746"/>
            <a:ext cx="1595067" cy="2106406"/>
            <a:chOff x="314198" y="1059894"/>
            <a:chExt cx="1595067" cy="2106406"/>
          </a:xfrm>
        </p:grpSpPr>
        <p:pic>
          <p:nvPicPr>
            <p:cNvPr id="49" name="Picture 48" descr="IMG_0172.jpg">
              <a:extLst>
                <a:ext uri="{FF2B5EF4-FFF2-40B4-BE49-F238E27FC236}">
                  <a16:creationId xmlns:a16="http://schemas.microsoft.com/office/drawing/2014/main" id="{6F80C89E-E269-4148-B7D8-B102887E1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3" t="7155" r="1727" b="3844"/>
            <a:stretch/>
          </p:blipFill>
          <p:spPr>
            <a:xfrm>
              <a:off x="314198" y="1059894"/>
              <a:ext cx="1595067" cy="2106406"/>
            </a:xfrm>
            <a:prstGeom prst="rect">
              <a:avLst/>
            </a:prstGeom>
            <a:ln w="12700" cmpd="sng">
              <a:solidFill>
                <a:srgbClr val="000000"/>
              </a:solidFill>
            </a:ln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205BBF9-EFD9-444F-9A77-C7E43D2259DB}"/>
                </a:ext>
              </a:extLst>
            </p:cNvPr>
            <p:cNvGrpSpPr/>
            <p:nvPr/>
          </p:nvGrpSpPr>
          <p:grpSpPr>
            <a:xfrm>
              <a:off x="1497339" y="1636450"/>
              <a:ext cx="82019" cy="1225583"/>
              <a:chOff x="-873755" y="1672846"/>
              <a:chExt cx="82019" cy="1225583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6F3DC76-6AB4-491A-8C22-4C182E13A1D0}"/>
                  </a:ext>
                </a:extLst>
              </p:cNvPr>
              <p:cNvCxnSpPr/>
              <p:nvPr/>
            </p:nvCxnSpPr>
            <p:spPr>
              <a:xfrm>
                <a:off x="-852814" y="2484965"/>
                <a:ext cx="32866" cy="413464"/>
              </a:xfrm>
              <a:prstGeom prst="straightConnector1">
                <a:avLst/>
              </a:prstGeom>
              <a:ln>
                <a:tailEnd type="arrow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8636CBC-8540-4BBE-8FE5-ACD769F85EC8}"/>
                  </a:ext>
                </a:extLst>
              </p:cNvPr>
              <p:cNvCxnSpPr/>
              <p:nvPr/>
            </p:nvCxnSpPr>
            <p:spPr>
              <a:xfrm>
                <a:off x="-873755" y="1672846"/>
                <a:ext cx="82019" cy="866291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E5D48DDF-33CA-4D9B-AF37-9D765CDC200F}"/>
                  </a:ext>
                </a:extLst>
              </p:cNvPr>
              <p:cNvCxnSpPr/>
              <p:nvPr/>
            </p:nvCxnSpPr>
            <p:spPr>
              <a:xfrm>
                <a:off x="-852814" y="2484965"/>
                <a:ext cx="61078" cy="5417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C57EF7D-48C6-4BE8-9B8E-A7D8665B31DB}"/>
                </a:ext>
              </a:extLst>
            </p:cNvPr>
            <p:cNvGrpSpPr/>
            <p:nvPr/>
          </p:nvGrpSpPr>
          <p:grpSpPr>
            <a:xfrm>
              <a:off x="1011481" y="1569192"/>
              <a:ext cx="77948" cy="1206379"/>
              <a:chOff x="-1373592" y="1467560"/>
              <a:chExt cx="77948" cy="1206379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4F36D402-B901-43D9-A9A7-DF9A0AE8DD97}"/>
                  </a:ext>
                </a:extLst>
              </p:cNvPr>
              <p:cNvCxnSpPr/>
              <p:nvPr/>
            </p:nvCxnSpPr>
            <p:spPr>
              <a:xfrm>
                <a:off x="-1373592" y="2215789"/>
                <a:ext cx="0" cy="45815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3D88DB32-288B-43C7-AD53-468F20ABACD7}"/>
                  </a:ext>
                </a:extLst>
              </p:cNvPr>
              <p:cNvCxnSpPr/>
              <p:nvPr/>
            </p:nvCxnSpPr>
            <p:spPr>
              <a:xfrm flipH="1">
                <a:off x="-1317749" y="1467560"/>
                <a:ext cx="22105" cy="522206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none"/>
                <a:tailEnd type="none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C0E5FEE-E6F2-49E9-B20B-5826C013455E}"/>
                  </a:ext>
                </a:extLst>
              </p:cNvPr>
              <p:cNvCxnSpPr/>
              <p:nvPr/>
            </p:nvCxnSpPr>
            <p:spPr>
              <a:xfrm flipH="1">
                <a:off x="-1373592" y="2215789"/>
                <a:ext cx="55842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none"/>
                <a:tailEnd type="none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5DCCD383-BE90-4888-B4B7-238EC1FB0B71}"/>
                  </a:ext>
                </a:extLst>
              </p:cNvPr>
              <p:cNvCxnSpPr/>
              <p:nvPr/>
            </p:nvCxnSpPr>
            <p:spPr>
              <a:xfrm>
                <a:off x="-1317749" y="2105992"/>
                <a:ext cx="0" cy="109797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none"/>
                <a:tailEnd type="none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4F56E96-8FF7-429C-88C4-AD2683AD1B25}"/>
              </a:ext>
            </a:extLst>
          </p:cNvPr>
          <p:cNvSpPr txBox="1"/>
          <p:nvPr/>
        </p:nvSpPr>
        <p:spPr>
          <a:xfrm>
            <a:off x="488661" y="2540309"/>
            <a:ext cx="176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Ancilla qubits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EE66E07-1EE0-4F95-AC37-57FCC05C0A5E}"/>
              </a:ext>
            </a:extLst>
          </p:cNvPr>
          <p:cNvSpPr txBox="1"/>
          <p:nvPr/>
        </p:nvSpPr>
        <p:spPr>
          <a:xfrm>
            <a:off x="174583" y="5023252"/>
            <a:ext cx="203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Entangled photons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0C18128-7D7F-4CFC-A0A1-AD88B0492F00}"/>
              </a:ext>
            </a:extLst>
          </p:cNvPr>
          <p:cNvSpPr/>
          <p:nvPr/>
        </p:nvSpPr>
        <p:spPr>
          <a:xfrm>
            <a:off x="40264" y="2540309"/>
            <a:ext cx="2305124" cy="415876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F767B0-AB97-4C7F-BEDF-63AAFBBE6ECD}"/>
              </a:ext>
            </a:extLst>
          </p:cNvPr>
          <p:cNvSpPr txBox="1"/>
          <p:nvPr/>
        </p:nvSpPr>
        <p:spPr>
          <a:xfrm>
            <a:off x="390344" y="2168833"/>
            <a:ext cx="190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Photon Sources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13ADF9C-8107-4C0E-8558-B2593ED2EB5B}"/>
              </a:ext>
            </a:extLst>
          </p:cNvPr>
          <p:cNvSpPr txBox="1"/>
          <p:nvPr/>
        </p:nvSpPr>
        <p:spPr>
          <a:xfrm>
            <a:off x="3045311" y="6013470"/>
            <a:ext cx="381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Network of quantum memories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A339CC8-EFD2-4875-BE09-8EAB99A931A3}"/>
              </a:ext>
            </a:extLst>
          </p:cNvPr>
          <p:cNvSpPr/>
          <p:nvPr/>
        </p:nvSpPr>
        <p:spPr>
          <a:xfrm>
            <a:off x="2595579" y="3387044"/>
            <a:ext cx="4011813" cy="269802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38F57F1-D3CB-46C7-B3D0-A98A0C96EBC1}"/>
              </a:ext>
            </a:extLst>
          </p:cNvPr>
          <p:cNvSpPr txBox="1"/>
          <p:nvPr/>
        </p:nvSpPr>
        <p:spPr>
          <a:xfrm>
            <a:off x="2826988" y="1006467"/>
            <a:ext cx="203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Cavity QED gate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10C222-80B6-43BC-801A-63F9F365DBB5}"/>
              </a:ext>
            </a:extLst>
          </p:cNvPr>
          <p:cNvSpPr txBox="1"/>
          <p:nvPr/>
        </p:nvSpPr>
        <p:spPr>
          <a:xfrm>
            <a:off x="4960161" y="1096376"/>
            <a:ext cx="203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RT phase gate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6A87CBE-4473-4606-9CB4-9B97AAA9599F}"/>
              </a:ext>
            </a:extLst>
          </p:cNvPr>
          <p:cNvSpPr/>
          <p:nvPr/>
        </p:nvSpPr>
        <p:spPr>
          <a:xfrm>
            <a:off x="2656362" y="1024395"/>
            <a:ext cx="4057894" cy="2062289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CC9D891-C904-4B38-B563-4324D7568829}"/>
              </a:ext>
            </a:extLst>
          </p:cNvPr>
          <p:cNvSpPr txBox="1"/>
          <p:nvPr/>
        </p:nvSpPr>
        <p:spPr>
          <a:xfrm>
            <a:off x="3324942" y="697736"/>
            <a:ext cx="381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Quantum processing units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DCAC5FA-3117-48AD-8F46-2D13FBBF7880}"/>
              </a:ext>
            </a:extLst>
          </p:cNvPr>
          <p:cNvSpPr txBox="1"/>
          <p:nvPr/>
        </p:nvSpPr>
        <p:spPr>
          <a:xfrm>
            <a:off x="6992332" y="3962463"/>
            <a:ext cx="235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Homodyne detectors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9579F1-214F-41CF-A55D-7FEB83BE5B85}"/>
              </a:ext>
            </a:extLst>
          </p:cNvPr>
          <p:cNvSpPr txBox="1"/>
          <p:nvPr/>
        </p:nvSpPr>
        <p:spPr>
          <a:xfrm>
            <a:off x="7096915" y="2074583"/>
            <a:ext cx="235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Bell measurements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E4BFE16-8085-4F96-B95A-AF5CE22D8BD1}"/>
              </a:ext>
            </a:extLst>
          </p:cNvPr>
          <p:cNvSpPr/>
          <p:nvPr/>
        </p:nvSpPr>
        <p:spPr>
          <a:xfrm>
            <a:off x="7031758" y="499726"/>
            <a:ext cx="2071977" cy="3832069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D060709-3FAB-4AE4-8F88-7F449705FACB}"/>
              </a:ext>
            </a:extLst>
          </p:cNvPr>
          <p:cNvSpPr txBox="1"/>
          <p:nvPr/>
        </p:nvSpPr>
        <p:spPr>
          <a:xfrm>
            <a:off x="6897875" y="4267697"/>
            <a:ext cx="356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Measurement stations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282849C-2EEF-41AC-AB26-333EAD1281F2}"/>
              </a:ext>
            </a:extLst>
          </p:cNvPr>
          <p:cNvSpPr/>
          <p:nvPr/>
        </p:nvSpPr>
        <p:spPr>
          <a:xfrm>
            <a:off x="97523" y="1230796"/>
            <a:ext cx="2400088" cy="657872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4290" tIns="17145" rIns="34290" bIns="17145">
            <a:spAutoFit/>
          </a:bodyPr>
          <a:lstStyle/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 &gt;15 interconnected 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     quantum devices</a:t>
            </a:r>
          </a:p>
        </p:txBody>
      </p:sp>
      <p:sp>
        <p:nvSpPr>
          <p:cNvPr id="86" name="Up Arrow 15">
            <a:extLst>
              <a:ext uri="{FF2B5EF4-FFF2-40B4-BE49-F238E27FC236}">
                <a16:creationId xmlns:a16="http://schemas.microsoft.com/office/drawing/2014/main" id="{A7B315B8-5C10-4BBA-9A10-D7B690620CF0}"/>
              </a:ext>
            </a:extLst>
          </p:cNvPr>
          <p:cNvSpPr/>
          <p:nvPr/>
        </p:nvSpPr>
        <p:spPr>
          <a:xfrm rot="5400000">
            <a:off x="2110430" y="4048757"/>
            <a:ext cx="533618" cy="60285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Up Arrow 15">
            <a:extLst>
              <a:ext uri="{FF2B5EF4-FFF2-40B4-BE49-F238E27FC236}">
                <a16:creationId xmlns:a16="http://schemas.microsoft.com/office/drawing/2014/main" id="{E1664B56-4AE9-40DC-B0B2-9F20B6BC2400}"/>
              </a:ext>
            </a:extLst>
          </p:cNvPr>
          <p:cNvSpPr/>
          <p:nvPr/>
        </p:nvSpPr>
        <p:spPr>
          <a:xfrm rot="5400000">
            <a:off x="6500435" y="3352428"/>
            <a:ext cx="533618" cy="60285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Up Arrow 15">
            <a:extLst>
              <a:ext uri="{FF2B5EF4-FFF2-40B4-BE49-F238E27FC236}">
                <a16:creationId xmlns:a16="http://schemas.microsoft.com/office/drawing/2014/main" id="{53E36DDF-3E7E-42F8-8B89-77DD02D269C8}"/>
              </a:ext>
            </a:extLst>
          </p:cNvPr>
          <p:cNvSpPr/>
          <p:nvPr/>
        </p:nvSpPr>
        <p:spPr>
          <a:xfrm>
            <a:off x="3575330" y="2916758"/>
            <a:ext cx="533618" cy="60285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Up Arrow 15">
            <a:extLst>
              <a:ext uri="{FF2B5EF4-FFF2-40B4-BE49-F238E27FC236}">
                <a16:creationId xmlns:a16="http://schemas.microsoft.com/office/drawing/2014/main" id="{7D6A00B9-C03B-4D1A-9B14-626456A3199F}"/>
              </a:ext>
            </a:extLst>
          </p:cNvPr>
          <p:cNvSpPr/>
          <p:nvPr/>
        </p:nvSpPr>
        <p:spPr>
          <a:xfrm rot="10800000">
            <a:off x="5344189" y="2814778"/>
            <a:ext cx="533618" cy="60285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544196-2D92-43FA-9995-1475DEB0109C}"/>
              </a:ext>
            </a:extLst>
          </p:cNvPr>
          <p:cNvSpPr txBox="1"/>
          <p:nvPr/>
        </p:nvSpPr>
        <p:spPr>
          <a:xfrm>
            <a:off x="33459" y="-37021"/>
            <a:ext cx="921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Stony Brook room temperature quantum network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030380-C8A1-4E11-BB55-ADFFD27D08A4}"/>
              </a:ext>
            </a:extLst>
          </p:cNvPr>
          <p:cNvSpPr/>
          <p:nvPr/>
        </p:nvSpPr>
        <p:spPr>
          <a:xfrm>
            <a:off x="6703373" y="6103784"/>
            <a:ext cx="2765267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arXiv:1808.07015 (2018)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944380-A675-4D11-BE6E-B6772202ADC3}"/>
              </a:ext>
            </a:extLst>
          </p:cNvPr>
          <p:cNvSpPr/>
          <p:nvPr/>
        </p:nvSpPr>
        <p:spPr>
          <a:xfrm>
            <a:off x="6651691" y="6397640"/>
            <a:ext cx="2587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PR App. 8, 034023 (2017)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36BF9B-7AF2-4C53-BC90-1731E1DB28E8}"/>
              </a:ext>
            </a:extLst>
          </p:cNvPr>
          <p:cNvSpPr/>
          <p:nvPr/>
        </p:nvSpPr>
        <p:spPr>
          <a:xfrm>
            <a:off x="4032489" y="6377417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PR App. 8, 064013  (2017)</a:t>
            </a:r>
          </a:p>
        </p:txBody>
      </p:sp>
    </p:spTree>
    <p:extLst>
      <p:ext uri="{BB962C8B-B14F-4D97-AF65-F5344CB8AC3E}">
        <p14:creationId xmlns:p14="http://schemas.microsoft.com/office/powerpoint/2010/main" val="2520640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103832" y="-19050"/>
            <a:ext cx="835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Outlook: Quantum simulation with quantized light fields 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345387"/>
            <a:ext cx="9144000" cy="616722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0" y="3961503"/>
            <a:ext cx="4393966" cy="1076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52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Road map for a DSP-based quantum simulator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8" y="539750"/>
            <a:ext cx="6993695" cy="3072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5" y="3637862"/>
            <a:ext cx="7159331" cy="308467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559802" y="3426351"/>
            <a:ext cx="12197" cy="582873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857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" y="2091899"/>
            <a:ext cx="76327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74675" y="2837378"/>
            <a:ext cx="78486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7250" indent="-857250" algn="ctr">
              <a:buAutoNum type="romanUcPeriod" startAt="3"/>
            </a:pPr>
            <a:r>
              <a:rPr lang="en-GB" sz="3600" dirty="0">
                <a:solidFill>
                  <a:schemeClr val="bg1"/>
                </a:solidFill>
              </a:rPr>
              <a:t>Scaling the number of qubits</a:t>
            </a:r>
          </a:p>
        </p:txBody>
      </p:sp>
    </p:spTree>
    <p:extLst>
      <p:ext uri="{BB962C8B-B14F-4D97-AF65-F5344CB8AC3E}">
        <p14:creationId xmlns:p14="http://schemas.microsoft.com/office/powerpoint/2010/main" val="32557464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4441514-2231-49EA-81F9-BFA075FEBFC5}"/>
              </a:ext>
            </a:extLst>
          </p:cNvPr>
          <p:cNvSpPr/>
          <p:nvPr/>
        </p:nvSpPr>
        <p:spPr>
          <a:xfrm>
            <a:off x="349135" y="1474963"/>
            <a:ext cx="8734553" cy="2943113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685785"/>
            <a:r>
              <a:rPr lang="en-US" sz="1350" b="1" dirty="0">
                <a:solidFill>
                  <a:prstClr val="black"/>
                </a:solidFill>
              </a:rPr>
              <a:t>Individual quantum systems (nodes) combine to serve as building blocks of a quantum communication network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An example of a quantum system is the quantum memories we have developed.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 First RT Quantum Memory surpassing all the classical limits.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A8D77-47D1-4DE1-ACD3-955969507DB5}"/>
              </a:ext>
            </a:extLst>
          </p:cNvPr>
          <p:cNvSpPr txBox="1"/>
          <p:nvPr/>
        </p:nvSpPr>
        <p:spPr>
          <a:xfrm>
            <a:off x="-1" y="-32658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Entanglement imaging (SBU/BNL)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4AAE3-476F-4B56-849E-EE402394B8C4}"/>
              </a:ext>
            </a:extLst>
          </p:cNvPr>
          <p:cNvSpPr/>
          <p:nvPr/>
        </p:nvSpPr>
        <p:spPr>
          <a:xfrm>
            <a:off x="83654" y="4020308"/>
            <a:ext cx="2832122" cy="190436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4290" tIns="17145" rIns="34290" bIns="17145">
            <a:spAutoFit/>
          </a:bodyPr>
          <a:lstStyle/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 err="1">
                <a:ea typeface="Calibri"/>
                <a:cs typeface="Calibri"/>
                <a:sym typeface="Calibri"/>
              </a:rPr>
              <a:t>TimePix</a:t>
            </a:r>
            <a:r>
              <a:rPr lang="en-US" sz="2025" b="1" dirty="0">
                <a:ea typeface="Calibri"/>
                <a:cs typeface="Calibri"/>
                <a:sym typeface="Calibri"/>
              </a:rPr>
              <a:t> camera with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     intensifier.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Single photon level 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    detection in time and 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     space. 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Entanglement pictures.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DFCF4-16BE-497D-988C-6BCCDB633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00970"/>
            <a:ext cx="6941364" cy="2584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EC8521-2ED8-45DA-93B7-F33495560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724" y="778751"/>
            <a:ext cx="3024450" cy="6765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A5494E-B2DF-445A-A58C-815DD4DA2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114" y="3632657"/>
            <a:ext cx="6106886" cy="2831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5996091-DDB6-4351-A63E-5D19ABF9FF44}"/>
              </a:ext>
            </a:extLst>
          </p:cNvPr>
          <p:cNvSpPr/>
          <p:nvPr/>
        </p:nvSpPr>
        <p:spPr>
          <a:xfrm>
            <a:off x="260496" y="6290567"/>
            <a:ext cx="6420373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arXiv:1808.06720 (2018).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49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4441514-2231-49EA-81F9-BFA075FEBFC5}"/>
              </a:ext>
            </a:extLst>
          </p:cNvPr>
          <p:cNvSpPr/>
          <p:nvPr/>
        </p:nvSpPr>
        <p:spPr>
          <a:xfrm>
            <a:off x="349135" y="1474963"/>
            <a:ext cx="8734553" cy="2943113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685785"/>
            <a:r>
              <a:rPr lang="en-US" sz="1350" b="1" dirty="0">
                <a:solidFill>
                  <a:prstClr val="black"/>
                </a:solidFill>
              </a:rPr>
              <a:t>Individual quantum systems (nodes) combine to serve as building blocks of a quantum communication network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An example of a quantum system is the quantum memories we have developed.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 First RT Quantum Memory surpassing all the classical limits.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4AAE3-476F-4B56-849E-EE402394B8C4}"/>
              </a:ext>
            </a:extLst>
          </p:cNvPr>
          <p:cNvSpPr/>
          <p:nvPr/>
        </p:nvSpPr>
        <p:spPr>
          <a:xfrm>
            <a:off x="153121" y="4761751"/>
            <a:ext cx="4143311" cy="128112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4290" tIns="17145" rIns="34290" bIns="17145">
            <a:spAutoFit/>
          </a:bodyPr>
          <a:lstStyle/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Entanglement characterization.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Bell inequality violation. 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81 simultaneous entanglement measurements.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0F8FC-DFAD-49F5-B5D9-E25AC9701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21" y="626239"/>
            <a:ext cx="4712221" cy="3742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25A0C-843F-4801-A491-10D60BC00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69" y="1188763"/>
            <a:ext cx="4682336" cy="53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43279-649A-4EF4-99EE-653BE1E7B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0" y="1840287"/>
            <a:ext cx="4380689" cy="268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5C8A6E-F256-4A85-A916-051EBBDB0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923" y="1779667"/>
            <a:ext cx="4679078" cy="49477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A44EFF-544B-4CE8-9803-66289293D8F1}"/>
              </a:ext>
            </a:extLst>
          </p:cNvPr>
          <p:cNvSpPr/>
          <p:nvPr/>
        </p:nvSpPr>
        <p:spPr>
          <a:xfrm>
            <a:off x="260496" y="6290567"/>
            <a:ext cx="6420373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arXiv:1808.06720 (2018).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E8B5-B5DD-41E6-89C8-A9C6073A737E}"/>
              </a:ext>
            </a:extLst>
          </p:cNvPr>
          <p:cNvSpPr txBox="1"/>
          <p:nvPr/>
        </p:nvSpPr>
        <p:spPr>
          <a:xfrm>
            <a:off x="-1" y="-32658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Entanglement characterization (SBU/BNL)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4441514-2231-49EA-81F9-BFA075FEBFC5}"/>
              </a:ext>
            </a:extLst>
          </p:cNvPr>
          <p:cNvSpPr/>
          <p:nvPr/>
        </p:nvSpPr>
        <p:spPr>
          <a:xfrm>
            <a:off x="349135" y="1474963"/>
            <a:ext cx="8734553" cy="2943113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685785"/>
            <a:r>
              <a:rPr lang="en-US" sz="1350" b="1" dirty="0">
                <a:solidFill>
                  <a:prstClr val="black"/>
                </a:solidFill>
              </a:rPr>
              <a:t>Individual quantum systems (nodes) combine to serve as building blocks of a quantum communication network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An example of a quantum system is the quantum memories we have developed.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 First RT Quantum Memory surpassing all the classical limits.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11B595-CA47-4563-8774-35F26B6EF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" y="3634233"/>
            <a:ext cx="8969829" cy="2689752"/>
          </a:xfrm>
          <a:prstGeom prst="rect">
            <a:avLst/>
          </a:prstGeom>
        </p:spPr>
      </p:pic>
      <p:pic>
        <p:nvPicPr>
          <p:cNvPr id="8" name="Picture 7" descr="A circuit board&#10;&#10;Description generated with very high confidence">
            <a:extLst>
              <a:ext uri="{FF2B5EF4-FFF2-40B4-BE49-F238E27FC236}">
                <a16:creationId xmlns:a16="http://schemas.microsoft.com/office/drawing/2014/main" id="{16FDC0F8-648E-4774-8C9B-6F843A5BF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06619"/>
            <a:ext cx="6160650" cy="3107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4A8D77-47D1-4DE1-ACD3-955969507DB5}"/>
              </a:ext>
            </a:extLst>
          </p:cNvPr>
          <p:cNvSpPr txBox="1"/>
          <p:nvPr/>
        </p:nvSpPr>
        <p:spPr>
          <a:xfrm>
            <a:off x="-1" y="-32658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Scaling and multiplexing: a quantum grid (SBU/BNL)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4AAE3-476F-4B56-849E-EE402394B8C4}"/>
              </a:ext>
            </a:extLst>
          </p:cNvPr>
          <p:cNvSpPr/>
          <p:nvPr/>
        </p:nvSpPr>
        <p:spPr>
          <a:xfrm>
            <a:off x="6305358" y="997106"/>
            <a:ext cx="2770182" cy="221599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4290" tIns="17145" rIns="34290" bIns="17145">
            <a:spAutoFit/>
          </a:bodyPr>
          <a:lstStyle/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 err="1">
                <a:ea typeface="Calibri"/>
                <a:cs typeface="Calibri"/>
                <a:sym typeface="Calibri"/>
              </a:rPr>
              <a:t>TimePix</a:t>
            </a:r>
            <a:r>
              <a:rPr lang="en-US" sz="2025" b="1" dirty="0">
                <a:ea typeface="Calibri"/>
                <a:cs typeface="Calibri"/>
                <a:sym typeface="Calibri"/>
              </a:rPr>
              <a:t> camera with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     intensifier.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Single photon level 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    detection in time and 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     space. 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16-rail system created.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Rubidium interaction.</a:t>
            </a:r>
          </a:p>
        </p:txBody>
      </p:sp>
    </p:spTree>
    <p:extLst>
      <p:ext uri="{BB962C8B-B14F-4D97-AF65-F5344CB8AC3E}">
        <p14:creationId xmlns:p14="http://schemas.microsoft.com/office/powerpoint/2010/main" val="19056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4441514-2231-49EA-81F9-BFA075FEBFC5}"/>
              </a:ext>
            </a:extLst>
          </p:cNvPr>
          <p:cNvSpPr/>
          <p:nvPr/>
        </p:nvSpPr>
        <p:spPr>
          <a:xfrm>
            <a:off x="349135" y="1474963"/>
            <a:ext cx="8734553" cy="2943113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685785"/>
            <a:r>
              <a:rPr lang="en-US" sz="1350" b="1" dirty="0">
                <a:solidFill>
                  <a:prstClr val="black"/>
                </a:solidFill>
              </a:rPr>
              <a:t>Individual quantum systems (nodes) combine to serve as building blocks of a quantum communication network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An example of a quantum system is the quantum memories we have developed.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 First RT Quantum Memory surpassing all the classical limits.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A8D77-47D1-4DE1-ACD3-955969507DB5}"/>
              </a:ext>
            </a:extLst>
          </p:cNvPr>
          <p:cNvSpPr txBox="1"/>
          <p:nvPr/>
        </p:nvSpPr>
        <p:spPr>
          <a:xfrm>
            <a:off x="-1" y="-32658"/>
            <a:ext cx="802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Interaction with entangled photons from quantum dots (SBU/KTH)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E12EC-1144-4DA2-9294-BA34D9199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09" y="478971"/>
            <a:ext cx="8665497" cy="2514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FAB07D-2416-4E22-B7D6-A28D7C3D4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4" y="2993570"/>
            <a:ext cx="2590799" cy="3728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DCCE1-3A49-44F7-95F1-5C12451EE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961" y="3298845"/>
            <a:ext cx="3681312" cy="2797155"/>
          </a:xfrm>
          <a:prstGeom prst="rect">
            <a:avLst/>
          </a:prstGeom>
        </p:spPr>
      </p:pic>
      <p:sp>
        <p:nvSpPr>
          <p:cNvPr id="13" name="Up Arrow 15">
            <a:extLst>
              <a:ext uri="{FF2B5EF4-FFF2-40B4-BE49-F238E27FC236}">
                <a16:creationId xmlns:a16="http://schemas.microsoft.com/office/drawing/2014/main" id="{2AF245B7-C208-49A7-A5B8-972A0BBE9862}"/>
              </a:ext>
            </a:extLst>
          </p:cNvPr>
          <p:cNvSpPr/>
          <p:nvPr/>
        </p:nvSpPr>
        <p:spPr>
          <a:xfrm rot="5400000">
            <a:off x="2698579" y="4370649"/>
            <a:ext cx="533618" cy="60285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D4A7F4-B4D5-4F52-9A90-A39B38D75E41}"/>
              </a:ext>
            </a:extLst>
          </p:cNvPr>
          <p:cNvSpPr/>
          <p:nvPr/>
        </p:nvSpPr>
        <p:spPr>
          <a:xfrm>
            <a:off x="6847115" y="4056862"/>
            <a:ext cx="1981592" cy="128112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4290" tIns="17145" rIns="34290" bIns="17145">
            <a:spAutoFit/>
          </a:bodyPr>
          <a:lstStyle/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- Quantum dot photons tuned to the Rubidium D1 line (795nm)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15F5B-1FCE-40E9-B0A8-CE84BC217E11}"/>
              </a:ext>
            </a:extLst>
          </p:cNvPr>
          <p:cNvSpPr/>
          <p:nvPr/>
        </p:nvSpPr>
        <p:spPr>
          <a:xfrm>
            <a:off x="6542319" y="6379503"/>
            <a:ext cx="6420373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arXiv:1808.05921 (2018).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7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4441514-2231-49EA-81F9-BFA075FEBFC5}"/>
              </a:ext>
            </a:extLst>
          </p:cNvPr>
          <p:cNvSpPr/>
          <p:nvPr/>
        </p:nvSpPr>
        <p:spPr>
          <a:xfrm>
            <a:off x="349135" y="1474963"/>
            <a:ext cx="8734553" cy="2943113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685785"/>
            <a:r>
              <a:rPr lang="en-US" sz="1350" b="1" dirty="0">
                <a:solidFill>
                  <a:prstClr val="black"/>
                </a:solidFill>
              </a:rPr>
              <a:t>Individual quantum systems (nodes) combine to serve as building blocks of a quantum communication network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An example of a quantum system is the quantum memories we have developed.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 First RT Quantum Memory surpassing all the classical limits.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A8D77-47D1-4DE1-ACD3-955969507DB5}"/>
              </a:ext>
            </a:extLst>
          </p:cNvPr>
          <p:cNvSpPr txBox="1"/>
          <p:nvPr/>
        </p:nvSpPr>
        <p:spPr>
          <a:xfrm>
            <a:off x="-2" y="-32658"/>
            <a:ext cx="805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Electromagnetically Induced Transparency with quantum dot photons (SBU/KTH)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7BE81B-D5CA-47E2-B93D-E555B92CE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4" y="809010"/>
            <a:ext cx="5572543" cy="4416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D5826-ECE3-4214-851D-1FB853819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916" y="3165820"/>
            <a:ext cx="3856946" cy="2130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ED565-11C3-47C0-914C-763B671AF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328" y="661272"/>
            <a:ext cx="2959969" cy="24952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18EA7B-EA98-4D57-B122-D3AB184F52BC}"/>
              </a:ext>
            </a:extLst>
          </p:cNvPr>
          <p:cNvSpPr/>
          <p:nvPr/>
        </p:nvSpPr>
        <p:spPr>
          <a:xfrm>
            <a:off x="217714" y="5478786"/>
            <a:ext cx="8120744" cy="657872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4290" tIns="17145" rIns="34290" bIns="17145">
            <a:spAutoFit/>
          </a:bodyPr>
          <a:lstStyle/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- New dynamics of fast photons interacting with atoms on resonance.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- Control-field-induced transparency for fast photons.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8B0EB-219A-42FE-9622-55F9CE39A8A4}"/>
              </a:ext>
            </a:extLst>
          </p:cNvPr>
          <p:cNvSpPr/>
          <p:nvPr/>
        </p:nvSpPr>
        <p:spPr>
          <a:xfrm>
            <a:off x="6542319" y="6379503"/>
            <a:ext cx="6420373" cy="36932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/>
              </a:rPr>
              <a:t>arXiv:1808.05921 (2018).</a:t>
            </a:r>
            <a:r>
              <a:rPr lang="en-US" dirty="0">
                <a:solidFill>
                  <a:srgbClr val="00B050"/>
                </a:solidFill>
                <a:latin typeface="Calibri"/>
              </a:rPr>
              <a:t> </a:t>
            </a:r>
            <a:endParaRPr lang="en-US" kern="12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17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4441514-2231-49EA-81F9-BFA075FEBFC5}"/>
              </a:ext>
            </a:extLst>
          </p:cNvPr>
          <p:cNvSpPr/>
          <p:nvPr/>
        </p:nvSpPr>
        <p:spPr>
          <a:xfrm>
            <a:off x="349135" y="1474963"/>
            <a:ext cx="8734553" cy="2943113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685785"/>
            <a:r>
              <a:rPr lang="en-US" sz="1350" b="1" dirty="0">
                <a:solidFill>
                  <a:prstClr val="black"/>
                </a:solidFill>
              </a:rPr>
              <a:t>Individual quantum systems (nodes) combine to serve as building blocks of a quantum communication network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An example of a quantum system is the quantum memories we have developed.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 First RT Quantum Memory surpassing all the classical limits.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 bwMode="auto">
          <a:xfrm>
            <a:off x="-2390795" y="-69797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>
                <a:solidFill>
                  <a:schemeClr val="bg1"/>
                </a:solidFill>
              </a:rPr>
              <a:t>                 Outlook: A light-based quantum computer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D2AD482-D2F5-4D9A-BD86-4BE335A9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28" y="677761"/>
            <a:ext cx="8501743" cy="57463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A18DF11-23BD-4D80-A9DC-85C80BD0011C}"/>
              </a:ext>
            </a:extLst>
          </p:cNvPr>
          <p:cNvSpPr txBox="1"/>
          <p:nvPr/>
        </p:nvSpPr>
        <p:spPr>
          <a:xfrm>
            <a:off x="7303182" y="3978590"/>
            <a:ext cx="151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Entanglement</a:t>
            </a:r>
          </a:p>
          <a:p>
            <a:r>
              <a:rPr lang="en-US" b="1" dirty="0">
                <a:solidFill>
                  <a:srgbClr val="0000FF"/>
                </a:solidFill>
              </a:rPr>
              <a:t>   interaction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53789E3-87C5-4CE1-9E44-1B3BFFC79F07}"/>
              </a:ext>
            </a:extLst>
          </p:cNvPr>
          <p:cNvSpPr/>
          <p:nvPr/>
        </p:nvSpPr>
        <p:spPr>
          <a:xfrm>
            <a:off x="345344" y="949601"/>
            <a:ext cx="2484941" cy="96949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4290" tIns="17145" rIns="34290" bIns="17145">
            <a:spAutoFit/>
          </a:bodyPr>
          <a:lstStyle/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- Quantum simulation of a sea of entangled relativistic particles.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F80232-8F67-442D-AA15-01A716095325}"/>
              </a:ext>
            </a:extLst>
          </p:cNvPr>
          <p:cNvSpPr/>
          <p:nvPr/>
        </p:nvSpPr>
        <p:spPr>
          <a:xfrm>
            <a:off x="7424057" y="4615543"/>
            <a:ext cx="1255136" cy="106680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6772C-023A-4EA6-B30D-76E1A3E86114}"/>
              </a:ext>
            </a:extLst>
          </p:cNvPr>
          <p:cNvSpPr txBox="1"/>
          <p:nvPr/>
        </p:nvSpPr>
        <p:spPr>
          <a:xfrm>
            <a:off x="5275361" y="2392960"/>
            <a:ext cx="164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Photon-photon</a:t>
            </a:r>
          </a:p>
          <a:p>
            <a:r>
              <a:rPr lang="en-US" b="1" dirty="0">
                <a:solidFill>
                  <a:srgbClr val="0000FF"/>
                </a:solidFill>
              </a:rPr>
              <a:t>     cross-talk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2597A-0C42-47D1-BB1D-C552D46DB32F}"/>
              </a:ext>
            </a:extLst>
          </p:cNvPr>
          <p:cNvSpPr/>
          <p:nvPr/>
        </p:nvSpPr>
        <p:spPr>
          <a:xfrm>
            <a:off x="5442857" y="4234234"/>
            <a:ext cx="1592869" cy="1066801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AD4CA7-DA2E-4413-827A-C0E719E47211}"/>
              </a:ext>
            </a:extLst>
          </p:cNvPr>
          <p:cNvSpPr txBox="1"/>
          <p:nvPr/>
        </p:nvSpPr>
        <p:spPr>
          <a:xfrm>
            <a:off x="5533311" y="5308559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Qubit grids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361CC5-ED65-48CC-815F-B79FD2B300A7}"/>
              </a:ext>
            </a:extLst>
          </p:cNvPr>
          <p:cNvSpPr/>
          <p:nvPr/>
        </p:nvSpPr>
        <p:spPr>
          <a:xfrm>
            <a:off x="5415704" y="3017519"/>
            <a:ext cx="1592869" cy="1066801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DD4F42-E202-4C22-866A-A4E8C11FF72C}"/>
              </a:ext>
            </a:extLst>
          </p:cNvPr>
          <p:cNvSpPr/>
          <p:nvPr/>
        </p:nvSpPr>
        <p:spPr>
          <a:xfrm>
            <a:off x="4222000" y="752754"/>
            <a:ext cx="1311312" cy="1632682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9F2C6-DA49-44AA-A8D7-75E699F17754}"/>
              </a:ext>
            </a:extLst>
          </p:cNvPr>
          <p:cNvSpPr txBox="1"/>
          <p:nvPr/>
        </p:nvSpPr>
        <p:spPr>
          <a:xfrm>
            <a:off x="5494655" y="1111184"/>
            <a:ext cx="171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Many qubits</a:t>
            </a:r>
          </a:p>
          <a:p>
            <a:r>
              <a:rPr lang="en-US" b="1" dirty="0">
                <a:solidFill>
                  <a:srgbClr val="0000FF"/>
                </a:solidFill>
              </a:rPr>
              <a:t>characterization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73E2F4-46CC-44EE-B599-3F8B2217FB57}"/>
              </a:ext>
            </a:extLst>
          </p:cNvPr>
          <p:cNvSpPr/>
          <p:nvPr/>
        </p:nvSpPr>
        <p:spPr>
          <a:xfrm>
            <a:off x="321128" y="4823811"/>
            <a:ext cx="2694215" cy="96949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4290" tIns="17145" rIns="34290" bIns="17145">
            <a:spAutoFit/>
          </a:bodyPr>
          <a:lstStyle/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- One-way quantum </a:t>
            </a:r>
          </a:p>
          <a:p>
            <a:pPr defTabSz="342893"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computing with clusters         of entangled photons.</a:t>
            </a:r>
          </a:p>
        </p:txBody>
      </p:sp>
    </p:spTree>
    <p:extLst>
      <p:ext uri="{BB962C8B-B14F-4D97-AF65-F5344CB8AC3E}">
        <p14:creationId xmlns:p14="http://schemas.microsoft.com/office/powerpoint/2010/main" val="42218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-28281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Take-home ideas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" y="479599"/>
            <a:ext cx="9476511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800" dirty="0"/>
              <a:t>Small summary.</a:t>
            </a:r>
            <a:endParaRPr lang="en-US" sz="2400" dirty="0"/>
          </a:p>
          <a:p>
            <a:pPr marL="914400" lvl="1" indent="-457200">
              <a:lnSpc>
                <a:spcPct val="80000"/>
              </a:lnSpc>
              <a:buClr>
                <a:srgbClr val="0000FF"/>
              </a:buClr>
              <a:buFontTx/>
              <a:buChar char="•"/>
            </a:pPr>
            <a:r>
              <a:rPr lang="en-US" sz="2400" dirty="0"/>
              <a:t>Quantum simulation with light and atoms.</a:t>
            </a:r>
          </a:p>
          <a:p>
            <a:pPr marL="914400" lvl="1" indent="-457200">
              <a:lnSpc>
                <a:spcPct val="80000"/>
              </a:lnSpc>
              <a:buClr>
                <a:srgbClr val="0000FF"/>
              </a:buClr>
              <a:buFontTx/>
              <a:buChar char="•"/>
            </a:pPr>
            <a:r>
              <a:rPr lang="en-US" sz="2400" dirty="0"/>
              <a:t>Phase switching operations triggered by a few photons</a:t>
            </a:r>
            <a:r>
              <a:rPr lang="en-US" dirty="0"/>
              <a:t>.</a:t>
            </a:r>
          </a:p>
          <a:p>
            <a:pPr marL="914400" lvl="1" indent="-457200">
              <a:lnSpc>
                <a:spcPct val="80000"/>
              </a:lnSpc>
              <a:buClr>
                <a:srgbClr val="0000FF"/>
              </a:buClr>
              <a:buFontTx/>
              <a:buChar char="•"/>
            </a:pPr>
            <a:r>
              <a:rPr lang="en-US" sz="2400" dirty="0"/>
              <a:t>Interaction with entangled photons.</a:t>
            </a:r>
          </a:p>
          <a:p>
            <a:pPr marL="914400" lvl="1" indent="-457200">
              <a:lnSpc>
                <a:spcPct val="80000"/>
              </a:lnSpc>
              <a:buClr>
                <a:srgbClr val="0000FF"/>
              </a:buClr>
              <a:buFontTx/>
              <a:buChar char="•"/>
            </a:pPr>
            <a:r>
              <a:rPr lang="en-US" sz="2400" dirty="0"/>
              <a:t>Grids with many light-qubits coming soon.</a:t>
            </a:r>
          </a:p>
          <a:p>
            <a:pPr lvl="1">
              <a:lnSpc>
                <a:spcPct val="80000"/>
              </a:lnSpc>
              <a:buClr>
                <a:srgbClr val="0000FF"/>
              </a:buClr>
            </a:pPr>
            <a:endParaRPr lang="en-US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-110197" y="6038478"/>
            <a:ext cx="7358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e-DE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78297" y="2333133"/>
            <a:ext cx="3484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Principal Investigator: </a:t>
            </a:r>
          </a:p>
          <a:p>
            <a:r>
              <a:rPr lang="en-US" dirty="0"/>
              <a:t>Prof. Eden Figueroa (MEX)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924572" y="3037772"/>
            <a:ext cx="2887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Graduate projects:</a:t>
            </a:r>
          </a:p>
          <a:p>
            <a:r>
              <a:rPr lang="en-US" dirty="0"/>
              <a:t>Mehdi </a:t>
            </a:r>
            <a:r>
              <a:rPr lang="en-US" dirty="0" err="1"/>
              <a:t>Namazi</a:t>
            </a:r>
            <a:r>
              <a:rPr lang="en-US" dirty="0"/>
              <a:t> (IRN)</a:t>
            </a:r>
          </a:p>
          <a:p>
            <a:r>
              <a:rPr lang="en-US" dirty="0"/>
              <a:t>Bertus </a:t>
            </a:r>
            <a:r>
              <a:rPr lang="en-US" dirty="0" err="1"/>
              <a:t>Jordaan</a:t>
            </a:r>
            <a:r>
              <a:rPr lang="en-US" dirty="0"/>
              <a:t> (SAF)</a:t>
            </a:r>
          </a:p>
          <a:p>
            <a:r>
              <a:rPr lang="en-US" dirty="0"/>
              <a:t>Steven </a:t>
            </a:r>
            <a:r>
              <a:rPr lang="en-US" dirty="0" err="1"/>
              <a:t>Sagona</a:t>
            </a:r>
            <a:r>
              <a:rPr lang="en-US" dirty="0"/>
              <a:t> (USA)</a:t>
            </a:r>
          </a:p>
          <a:p>
            <a:r>
              <a:rPr lang="en-US" dirty="0"/>
              <a:t>Christopher </a:t>
            </a:r>
            <a:r>
              <a:rPr lang="en-US" dirty="0" err="1"/>
              <a:t>Ianzano</a:t>
            </a:r>
            <a:r>
              <a:rPr lang="en-US" dirty="0"/>
              <a:t> (USA)</a:t>
            </a:r>
          </a:p>
          <a:p>
            <a:r>
              <a:rPr lang="en-US" dirty="0" err="1"/>
              <a:t>Sonali</a:t>
            </a:r>
            <a:r>
              <a:rPr lang="en-US" dirty="0"/>
              <a:t> Gera (IND)</a:t>
            </a:r>
          </a:p>
          <a:p>
            <a:r>
              <a:rPr lang="en-US" dirty="0" err="1"/>
              <a:t>Mael</a:t>
            </a:r>
            <a:r>
              <a:rPr lang="en-US" dirty="0"/>
              <a:t> </a:t>
            </a:r>
            <a:r>
              <a:rPr lang="en-US" dirty="0" err="1"/>
              <a:t>Flament</a:t>
            </a:r>
            <a:r>
              <a:rPr lang="en-US" dirty="0"/>
              <a:t> (FRA)</a:t>
            </a:r>
          </a:p>
          <a:p>
            <a:r>
              <a:rPr lang="en-US" dirty="0" err="1"/>
              <a:t>Guodong</a:t>
            </a:r>
            <a:r>
              <a:rPr lang="en-US" dirty="0"/>
              <a:t> Cui (CHN)</a:t>
            </a:r>
          </a:p>
          <a:p>
            <a:r>
              <a:rPr lang="en-US" dirty="0" err="1"/>
              <a:t>Samet</a:t>
            </a:r>
            <a:r>
              <a:rPr lang="en-US" dirty="0"/>
              <a:t> </a:t>
            </a:r>
            <a:r>
              <a:rPr lang="en-US" dirty="0" err="1"/>
              <a:t>Demircan</a:t>
            </a:r>
            <a:r>
              <a:rPr lang="en-US" dirty="0"/>
              <a:t> (TRK)</a:t>
            </a:r>
          </a:p>
          <a:p>
            <a:r>
              <a:rPr lang="en-US" dirty="0" err="1"/>
              <a:t>Youngshin</a:t>
            </a:r>
            <a:r>
              <a:rPr lang="en-US" dirty="0"/>
              <a:t> Kim (KOR)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3449" y="6297401"/>
            <a:ext cx="8196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qit.physics.sunysb.edu     eden.figueroa@stonybrook.edu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53" y="2256190"/>
            <a:ext cx="5412379" cy="3981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95956-37EB-4562-8B4D-026E6DA45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8" y="2267076"/>
            <a:ext cx="1078232" cy="1078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A588E8-9D76-43C6-986E-8E06C374C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5" y="5142397"/>
            <a:ext cx="1085490" cy="1085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A372A-CD47-4E32-9A32-4544031CB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70" y="2250763"/>
            <a:ext cx="1032227" cy="10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68312" y="727432"/>
            <a:ext cx="8237537" cy="18960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None/>
            </a:pPr>
            <a:endParaRPr lang="en-US" sz="2800" dirty="0"/>
          </a:p>
          <a:p>
            <a:pPr marL="533400" indent="-533400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800" dirty="0"/>
              <a:t>Analog quantum simulators with light.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GB" sz="2800" dirty="0"/>
              <a:t>Photon-photon interaction experiments.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GB" sz="2800" dirty="0"/>
              <a:t>Scaling the size of the simulators.</a:t>
            </a:r>
          </a:p>
          <a:p>
            <a:pPr marL="457200" lvl="1" indent="0" eaLnBrk="1" hangingPunct="1">
              <a:lnSpc>
                <a:spcPct val="80000"/>
              </a:lnSpc>
              <a:buClr>
                <a:srgbClr val="0000FF"/>
              </a:buClr>
              <a:buNone/>
            </a:pPr>
            <a:endParaRPr lang="en-GB" sz="2400" dirty="0"/>
          </a:p>
          <a:p>
            <a:pPr marL="914400" lvl="1" indent="-457200" eaLnBrk="1" hangingPunct="1">
              <a:lnSpc>
                <a:spcPct val="80000"/>
              </a:lnSpc>
              <a:buClr>
                <a:srgbClr val="0000FF"/>
              </a:buClr>
              <a:buNone/>
            </a:pPr>
            <a:endParaRPr lang="en-GB" sz="600" dirty="0"/>
          </a:p>
          <a:p>
            <a:pPr marL="914400" lvl="1" indent="-457200" eaLnBrk="1" hangingPunct="1">
              <a:lnSpc>
                <a:spcPct val="80000"/>
              </a:lnSpc>
              <a:buClr>
                <a:srgbClr val="0000FF"/>
              </a:buClr>
              <a:buNone/>
            </a:pPr>
            <a:endParaRPr lang="en-GB" sz="2000" dirty="0"/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None/>
            </a:pPr>
            <a:endParaRPr lang="en-US" sz="2000" dirty="0"/>
          </a:p>
          <a:p>
            <a:pPr marL="533400" indent="-533400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GB" sz="2100" dirty="0"/>
          </a:p>
          <a:p>
            <a:pPr marL="533400" indent="-533400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GB" sz="2100" dirty="0"/>
          </a:p>
          <a:p>
            <a:pPr marL="533400" indent="-533400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None/>
            </a:pPr>
            <a:endParaRPr lang="en-GB" sz="2100" dirty="0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280988" y="-19050"/>
            <a:ext cx="835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charset="0"/>
              </a:rPr>
              <a:t>Outline</a:t>
            </a:r>
            <a:endParaRPr lang="de-DE" sz="20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5" y="3206568"/>
            <a:ext cx="7500181" cy="22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" y="2091899"/>
            <a:ext cx="76327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74675" y="2913575"/>
            <a:ext cx="78486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I.  Analog quantum simulators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136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77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Feyman’s</a:t>
            </a:r>
            <a:r>
              <a:rPr lang="en-US" b="1" dirty="0">
                <a:solidFill>
                  <a:schemeClr val="bg1"/>
                </a:solidFill>
              </a:rPr>
              <a:t> quantum simulation dream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354" y="1863382"/>
            <a:ext cx="4029037" cy="3533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55" y="1142115"/>
            <a:ext cx="4103100" cy="32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507" y="1539565"/>
            <a:ext cx="5160600" cy="166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868" y="3467348"/>
            <a:ext cx="2093850" cy="2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2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 txBox="1">
            <a:spLocks/>
          </p:cNvSpPr>
          <p:nvPr/>
        </p:nvSpPr>
        <p:spPr>
          <a:xfrm>
            <a:off x="9329639" y="4241367"/>
            <a:ext cx="4024411" cy="2590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-Classically, computers are constructed of Boolean logic gates. For each gate, its input bit(s) determines the output bit.</a:t>
            </a:r>
          </a:p>
          <a:p>
            <a:pPr algn="ctr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-Implementing this in reality requires some platform (Transistors) that responds to the input bit(s) and changes the output accordingly.</a:t>
            </a:r>
          </a:p>
          <a:p>
            <a:pPr marL="0" indent="0" algn="ctr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0434" name="Picture 2" descr="http://sub.allaboutcircuits.com/images/041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3257" y="529131"/>
            <a:ext cx="2590800" cy="3080050"/>
          </a:xfrm>
          <a:prstGeom prst="rect">
            <a:avLst/>
          </a:prstGeom>
          <a:noFill/>
        </p:spPr>
      </p:pic>
      <p:sp>
        <p:nvSpPr>
          <p:cNvPr id="18" name="Textfeld 7"/>
          <p:cNvSpPr txBox="1"/>
          <p:nvPr/>
        </p:nvSpPr>
        <p:spPr>
          <a:xfrm>
            <a:off x="0" y="-45156"/>
            <a:ext cx="433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Tailoring Hamiltonians with arrays of atoms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4" y="1487975"/>
            <a:ext cx="4252454" cy="3213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070" y="1266281"/>
            <a:ext cx="4377360" cy="3537154"/>
          </a:xfrm>
          <a:prstGeom prst="rect">
            <a:avLst/>
          </a:prstGeom>
        </p:spPr>
      </p:pic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618487" y="5362086"/>
            <a:ext cx="7704897" cy="1312863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FontTx/>
              <a:buNone/>
            </a:pPr>
            <a:endParaRPr lang="en-US" sz="1800" dirty="0">
              <a:solidFill>
                <a:schemeClr val="hlink"/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b="1" dirty="0"/>
              <a:t>- Optimizing control of quantum matter systems to engineer their interactions to resemble different physical systems.</a:t>
            </a:r>
          </a:p>
        </p:txBody>
      </p:sp>
    </p:spTree>
    <p:extLst>
      <p:ext uri="{BB962C8B-B14F-4D97-AF65-F5344CB8AC3E}">
        <p14:creationId xmlns:p14="http://schemas.microsoft.com/office/powerpoint/2010/main" val="4186877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Image result for ising hamiltonian">
            <a:extLst>
              <a:ext uri="{FF2B5EF4-FFF2-40B4-BE49-F238E27FC236}">
                <a16:creationId xmlns:a16="http://schemas.microsoft.com/office/drawing/2014/main" id="{4B09AD5F-1EB8-44E4-B355-122783513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5" r="29678"/>
          <a:stretch/>
        </p:blipFill>
        <p:spPr bwMode="auto">
          <a:xfrm>
            <a:off x="3244703" y="2076835"/>
            <a:ext cx="2782505" cy="9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4441514-2231-49EA-81F9-BFA075FEBFC5}"/>
              </a:ext>
            </a:extLst>
          </p:cNvPr>
          <p:cNvSpPr/>
          <p:nvPr/>
        </p:nvSpPr>
        <p:spPr>
          <a:xfrm>
            <a:off x="349135" y="1474963"/>
            <a:ext cx="8734553" cy="2943113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685785"/>
            <a:r>
              <a:rPr lang="en-US" sz="1350" b="1" dirty="0">
                <a:solidFill>
                  <a:prstClr val="black"/>
                </a:solidFill>
              </a:rPr>
              <a:t>Individual quantum systems (nodes) combine to serve as building blocks of a quantum communication network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An example of a quantum system is the quantum memories we have developed.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 First RT Quantum Memory surpassing all the classical limits.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 bwMode="auto">
          <a:xfrm>
            <a:off x="-2818400" y="-49079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>
                <a:solidFill>
                  <a:schemeClr val="bg1"/>
                </a:solidFill>
              </a:rPr>
              <a:t>Ising Quantum simulators</a:t>
            </a:r>
            <a:endParaRPr lang="de-DE" sz="3200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F0EC80-ED98-4BA4-BA65-C798DC4ACB0E}"/>
              </a:ext>
            </a:extLst>
          </p:cNvPr>
          <p:cNvGrpSpPr/>
          <p:nvPr/>
        </p:nvGrpSpPr>
        <p:grpSpPr>
          <a:xfrm>
            <a:off x="1128022" y="790005"/>
            <a:ext cx="2158182" cy="969496"/>
            <a:chOff x="661022" y="3699699"/>
            <a:chExt cx="2158182" cy="969496"/>
          </a:xfrm>
        </p:grpSpPr>
        <p:pic>
          <p:nvPicPr>
            <p:cNvPr id="48" name="Picture 4" descr="Related image">
              <a:extLst>
                <a:ext uri="{FF2B5EF4-FFF2-40B4-BE49-F238E27FC236}">
                  <a16:creationId xmlns:a16="http://schemas.microsoft.com/office/drawing/2014/main" id="{C1426EC5-2ED6-40B0-BA18-363CCCF83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t="28910" r="5188" b="30075"/>
            <a:stretch/>
          </p:blipFill>
          <p:spPr bwMode="auto">
            <a:xfrm>
              <a:off x="661022" y="3699699"/>
              <a:ext cx="2158182" cy="969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9306AA1-7BFB-4008-BF22-B5AE963FD354}"/>
                </a:ext>
              </a:extLst>
            </p:cNvPr>
            <p:cNvSpPr/>
            <p:nvPr/>
          </p:nvSpPr>
          <p:spPr>
            <a:xfrm>
              <a:off x="2114448" y="4046912"/>
              <a:ext cx="313560" cy="352544"/>
            </a:xfrm>
            <a:prstGeom prst="ellipse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50" name="Right Arrow 6">
              <a:extLst>
                <a:ext uri="{FF2B5EF4-FFF2-40B4-BE49-F238E27FC236}">
                  <a16:creationId xmlns:a16="http://schemas.microsoft.com/office/drawing/2014/main" id="{240BCBB7-F41E-4477-A349-EE913ABE9C81}"/>
                </a:ext>
              </a:extLst>
            </p:cNvPr>
            <p:cNvSpPr/>
            <p:nvPr/>
          </p:nvSpPr>
          <p:spPr>
            <a:xfrm rot="18861160">
              <a:off x="2002186" y="4144075"/>
              <a:ext cx="734467" cy="147521"/>
            </a:xfrm>
            <a:prstGeom prst="rightArrow">
              <a:avLst>
                <a:gd name="adj1" fmla="val 44773"/>
                <a:gd name="adj2" fmla="val 98633"/>
              </a:avLst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A96753-1B73-48A4-B743-61FB3109BE58}"/>
                </a:ext>
              </a:extLst>
            </p:cNvPr>
            <p:cNvSpPr/>
            <p:nvPr/>
          </p:nvSpPr>
          <p:spPr>
            <a:xfrm>
              <a:off x="1034859" y="4044839"/>
              <a:ext cx="313560" cy="352544"/>
            </a:xfrm>
            <a:prstGeom prst="ellipse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52" name="Right Arrow 10">
              <a:extLst>
                <a:ext uri="{FF2B5EF4-FFF2-40B4-BE49-F238E27FC236}">
                  <a16:creationId xmlns:a16="http://schemas.microsoft.com/office/drawing/2014/main" id="{3897E0DD-69F8-4F59-927A-D43B903A7BC5}"/>
                </a:ext>
              </a:extLst>
            </p:cNvPr>
            <p:cNvSpPr/>
            <p:nvPr/>
          </p:nvSpPr>
          <p:spPr>
            <a:xfrm rot="7714284">
              <a:off x="860828" y="4154366"/>
              <a:ext cx="734467" cy="147521"/>
            </a:xfrm>
            <a:prstGeom prst="rightArrow">
              <a:avLst>
                <a:gd name="adj1" fmla="val 44773"/>
                <a:gd name="adj2" fmla="val 98633"/>
              </a:avLst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122BA4-F8FB-4DD7-B1F1-BBA5CA3E4754}"/>
              </a:ext>
            </a:extLst>
          </p:cNvPr>
          <p:cNvGrpSpPr/>
          <p:nvPr/>
        </p:nvGrpSpPr>
        <p:grpSpPr>
          <a:xfrm>
            <a:off x="3618126" y="778854"/>
            <a:ext cx="2135702" cy="969496"/>
            <a:chOff x="3730986" y="3699699"/>
            <a:chExt cx="2135702" cy="969496"/>
          </a:xfrm>
        </p:grpSpPr>
        <p:pic>
          <p:nvPicPr>
            <p:cNvPr id="53" name="Picture 4" descr="Related image">
              <a:extLst>
                <a:ext uri="{FF2B5EF4-FFF2-40B4-BE49-F238E27FC236}">
                  <a16:creationId xmlns:a16="http://schemas.microsoft.com/office/drawing/2014/main" id="{6FAFBE74-6428-429B-AB5A-B78047E9F4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" t="28910" r="4687" b="30075"/>
            <a:stretch/>
          </p:blipFill>
          <p:spPr bwMode="auto">
            <a:xfrm>
              <a:off x="3730986" y="3699699"/>
              <a:ext cx="2135702" cy="969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2EB2BDA-13EB-4267-87DB-885BD074FE81}"/>
                </a:ext>
              </a:extLst>
            </p:cNvPr>
            <p:cNvSpPr/>
            <p:nvPr/>
          </p:nvSpPr>
          <p:spPr>
            <a:xfrm>
              <a:off x="5156311" y="4024610"/>
              <a:ext cx="313560" cy="35254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55" name="Right Arrow 13">
              <a:extLst>
                <a:ext uri="{FF2B5EF4-FFF2-40B4-BE49-F238E27FC236}">
                  <a16:creationId xmlns:a16="http://schemas.microsoft.com/office/drawing/2014/main" id="{5FF0557C-7C82-4A19-93B1-6A4B15E2119F}"/>
                </a:ext>
              </a:extLst>
            </p:cNvPr>
            <p:cNvSpPr/>
            <p:nvPr/>
          </p:nvSpPr>
          <p:spPr>
            <a:xfrm rot="18861160">
              <a:off x="5044049" y="4121773"/>
              <a:ext cx="734467" cy="147521"/>
            </a:xfrm>
            <a:prstGeom prst="rightArrow">
              <a:avLst>
                <a:gd name="adj1" fmla="val 44773"/>
                <a:gd name="adj2" fmla="val 98633"/>
              </a:avLst>
            </a:prstGeom>
            <a:solidFill>
              <a:schemeClr val="accent2">
                <a:lumMod val="75000"/>
              </a:schemeClr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E86CF5B-1992-4041-9785-72F58B990B8B}"/>
                </a:ext>
              </a:extLst>
            </p:cNvPr>
            <p:cNvSpPr/>
            <p:nvPr/>
          </p:nvSpPr>
          <p:spPr>
            <a:xfrm>
              <a:off x="4020965" y="4033690"/>
              <a:ext cx="313560" cy="35254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57" name="Right Arrow 15">
              <a:extLst>
                <a:ext uri="{FF2B5EF4-FFF2-40B4-BE49-F238E27FC236}">
                  <a16:creationId xmlns:a16="http://schemas.microsoft.com/office/drawing/2014/main" id="{F0CDE7A9-21D0-46C4-A47F-0B8CED97A8FF}"/>
                </a:ext>
              </a:extLst>
            </p:cNvPr>
            <p:cNvSpPr/>
            <p:nvPr/>
          </p:nvSpPr>
          <p:spPr>
            <a:xfrm rot="7714284">
              <a:off x="3846934" y="4143217"/>
              <a:ext cx="734467" cy="147521"/>
            </a:xfrm>
            <a:prstGeom prst="rightArrow">
              <a:avLst>
                <a:gd name="adj1" fmla="val 44773"/>
                <a:gd name="adj2" fmla="val 98633"/>
              </a:avLst>
            </a:prstGeom>
            <a:solidFill>
              <a:schemeClr val="accent2">
                <a:lumMod val="75000"/>
              </a:schemeClr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957546-6268-4076-A0B4-CFC33C1C67C9}"/>
              </a:ext>
            </a:extLst>
          </p:cNvPr>
          <p:cNvGrpSpPr/>
          <p:nvPr/>
        </p:nvGrpSpPr>
        <p:grpSpPr>
          <a:xfrm>
            <a:off x="6030486" y="774877"/>
            <a:ext cx="2135702" cy="969496"/>
            <a:chOff x="6700905" y="3784930"/>
            <a:chExt cx="2135702" cy="969496"/>
          </a:xfrm>
        </p:grpSpPr>
        <p:pic>
          <p:nvPicPr>
            <p:cNvPr id="58" name="Picture 4" descr="Related image">
              <a:extLst>
                <a:ext uri="{FF2B5EF4-FFF2-40B4-BE49-F238E27FC236}">
                  <a16:creationId xmlns:a16="http://schemas.microsoft.com/office/drawing/2014/main" id="{8DFB0EEA-B739-4D00-9396-E4FA55054E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" t="28910" r="4807" b="30075"/>
            <a:stretch/>
          </p:blipFill>
          <p:spPr bwMode="auto">
            <a:xfrm>
              <a:off x="6700905" y="3784930"/>
              <a:ext cx="2135702" cy="969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A5D4588-59B4-4673-B500-E2CEF6D65E0B}"/>
                </a:ext>
              </a:extLst>
            </p:cNvPr>
            <p:cNvSpPr/>
            <p:nvPr/>
          </p:nvSpPr>
          <p:spPr>
            <a:xfrm>
              <a:off x="8095904" y="4136120"/>
              <a:ext cx="313560" cy="352544"/>
            </a:xfrm>
            <a:prstGeom prst="ellipse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60" name="Right Arrow 18">
              <a:extLst>
                <a:ext uri="{FF2B5EF4-FFF2-40B4-BE49-F238E27FC236}">
                  <a16:creationId xmlns:a16="http://schemas.microsoft.com/office/drawing/2014/main" id="{805533CF-5877-4E06-9D61-9FD95025893F}"/>
                </a:ext>
              </a:extLst>
            </p:cNvPr>
            <p:cNvSpPr/>
            <p:nvPr/>
          </p:nvSpPr>
          <p:spPr>
            <a:xfrm rot="18861160">
              <a:off x="7983642" y="4233283"/>
              <a:ext cx="734467" cy="147521"/>
            </a:xfrm>
            <a:prstGeom prst="rightArrow">
              <a:avLst>
                <a:gd name="adj1" fmla="val 44773"/>
                <a:gd name="adj2" fmla="val 98633"/>
              </a:avLst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DF287D0-1558-498A-82EA-39C9B83F3B99}"/>
                </a:ext>
              </a:extLst>
            </p:cNvPr>
            <p:cNvSpPr/>
            <p:nvPr/>
          </p:nvSpPr>
          <p:spPr>
            <a:xfrm>
              <a:off x="6994013" y="4122898"/>
              <a:ext cx="313560" cy="352544"/>
            </a:xfrm>
            <a:prstGeom prst="ellipse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62" name="Right Arrow 20">
              <a:extLst>
                <a:ext uri="{FF2B5EF4-FFF2-40B4-BE49-F238E27FC236}">
                  <a16:creationId xmlns:a16="http://schemas.microsoft.com/office/drawing/2014/main" id="{93A290FD-69A3-4C51-9E5A-406E5F74E394}"/>
                </a:ext>
              </a:extLst>
            </p:cNvPr>
            <p:cNvSpPr/>
            <p:nvPr/>
          </p:nvSpPr>
          <p:spPr>
            <a:xfrm rot="7714284">
              <a:off x="6819982" y="4232425"/>
              <a:ext cx="734467" cy="147521"/>
            </a:xfrm>
            <a:prstGeom prst="rightArrow">
              <a:avLst>
                <a:gd name="adj1" fmla="val 44773"/>
                <a:gd name="adj2" fmla="val 98633"/>
              </a:avLst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Curved Down Arrow 7">
            <a:extLst>
              <a:ext uri="{FF2B5EF4-FFF2-40B4-BE49-F238E27FC236}">
                <a16:creationId xmlns:a16="http://schemas.microsoft.com/office/drawing/2014/main" id="{D19DF376-6728-43D3-8C2F-54BFDCFA06FA}"/>
              </a:ext>
            </a:extLst>
          </p:cNvPr>
          <p:cNvSpPr/>
          <p:nvPr/>
        </p:nvSpPr>
        <p:spPr>
          <a:xfrm rot="403184">
            <a:off x="2714909" y="523329"/>
            <a:ext cx="1530850" cy="304719"/>
          </a:xfrm>
          <a:prstGeom prst="curvedDownArrow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Curved Down Arrow 28">
            <a:extLst>
              <a:ext uri="{FF2B5EF4-FFF2-40B4-BE49-F238E27FC236}">
                <a16:creationId xmlns:a16="http://schemas.microsoft.com/office/drawing/2014/main" id="{778D40D6-3D2D-4585-9174-37C99F2E9C3F}"/>
              </a:ext>
            </a:extLst>
          </p:cNvPr>
          <p:cNvSpPr/>
          <p:nvPr/>
        </p:nvSpPr>
        <p:spPr>
          <a:xfrm rot="10800000">
            <a:off x="5199359" y="1757816"/>
            <a:ext cx="1386358" cy="288254"/>
          </a:xfrm>
          <a:prstGeom prst="curvedDownArrow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1" name="Picture 10" descr="Image result for IBM logo">
            <a:extLst>
              <a:ext uri="{FF2B5EF4-FFF2-40B4-BE49-F238E27FC236}">
                <a16:creationId xmlns:a16="http://schemas.microsoft.com/office/drawing/2014/main" id="{192FC04E-C474-4C90-A30B-A29BE7AA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" y="6032484"/>
            <a:ext cx="1349442" cy="5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4" descr="Image result for google logo">
            <a:extLst>
              <a:ext uri="{FF2B5EF4-FFF2-40B4-BE49-F238E27FC236}">
                <a16:creationId xmlns:a16="http://schemas.microsoft.com/office/drawing/2014/main" id="{2134572D-A492-470B-8516-772E28A6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3" y="5381504"/>
            <a:ext cx="1337450" cy="5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Image result for rigetti quantum logo">
            <a:extLst>
              <a:ext uri="{FF2B5EF4-FFF2-40B4-BE49-F238E27FC236}">
                <a16:creationId xmlns:a16="http://schemas.microsoft.com/office/drawing/2014/main" id="{589A197A-B453-4C91-9E9B-5B147ED1C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30" y="5255902"/>
            <a:ext cx="2882770" cy="71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0" descr="Image result for rigetti quantum logo">
            <a:extLst>
              <a:ext uri="{FF2B5EF4-FFF2-40B4-BE49-F238E27FC236}">
                <a16:creationId xmlns:a16="http://schemas.microsoft.com/office/drawing/2014/main" id="{31622395-EB14-44BA-B67B-BC4EDCAA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32" y="6164384"/>
            <a:ext cx="1765661" cy="3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2" descr="Image result for ionq logo">
            <a:extLst>
              <a:ext uri="{FF2B5EF4-FFF2-40B4-BE49-F238E27FC236}">
                <a16:creationId xmlns:a16="http://schemas.microsoft.com/office/drawing/2014/main" id="{8CE1C41D-954E-41EC-8E50-2A359A81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30" y="5916826"/>
            <a:ext cx="1765661" cy="7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8" descr="Image result for superconducting quantum computer">
            <a:extLst>
              <a:ext uri="{FF2B5EF4-FFF2-40B4-BE49-F238E27FC236}">
                <a16:creationId xmlns:a16="http://schemas.microsoft.com/office/drawing/2014/main" id="{B924E14C-B2CD-4F8E-8E16-BC7779BA0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23" y="2680214"/>
            <a:ext cx="3037670" cy="202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0" descr="Photograph of a surface trap that was fabricated by Sandia National Labs and used to trap ions at the University of Maryland-based Joint Quantum Institute JQI and at Duke.">
            <a:extLst>
              <a:ext uri="{FF2B5EF4-FFF2-40B4-BE49-F238E27FC236}">
                <a16:creationId xmlns:a16="http://schemas.microsoft.com/office/drawing/2014/main" id="{103D8ED4-4777-4C6A-B12D-F93BCD84D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10" y="2842691"/>
            <a:ext cx="2996173" cy="168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5FB14996-D1CB-40C8-B318-98C00409412E}"/>
              </a:ext>
            </a:extLst>
          </p:cNvPr>
          <p:cNvSpPr txBox="1"/>
          <p:nvPr/>
        </p:nvSpPr>
        <p:spPr>
          <a:xfrm>
            <a:off x="-71907" y="4680036"/>
            <a:ext cx="432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Superconducting Quantum Simulators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204392D-D7CB-4EC8-ACEF-5EDC8E2511A5}"/>
              </a:ext>
            </a:extLst>
          </p:cNvPr>
          <p:cNvSpPr txBox="1"/>
          <p:nvPr/>
        </p:nvSpPr>
        <p:spPr>
          <a:xfrm>
            <a:off x="5651186" y="4566781"/>
            <a:ext cx="366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Trapped Ions Quantum Simulators</a:t>
            </a:r>
          </a:p>
        </p:txBody>
      </p:sp>
      <p:sp>
        <p:nvSpPr>
          <p:cNvPr id="85" name="Right Arrow 1">
            <a:extLst>
              <a:ext uri="{FF2B5EF4-FFF2-40B4-BE49-F238E27FC236}">
                <a16:creationId xmlns:a16="http://schemas.microsoft.com/office/drawing/2014/main" id="{3E127EB4-C6AC-4C8B-9CF9-4CC6F9E196A8}"/>
              </a:ext>
            </a:extLst>
          </p:cNvPr>
          <p:cNvSpPr/>
          <p:nvPr/>
        </p:nvSpPr>
        <p:spPr>
          <a:xfrm rot="19471092">
            <a:off x="2928162" y="3141434"/>
            <a:ext cx="1186102" cy="286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39">
            <a:extLst>
              <a:ext uri="{FF2B5EF4-FFF2-40B4-BE49-F238E27FC236}">
                <a16:creationId xmlns:a16="http://schemas.microsoft.com/office/drawing/2014/main" id="{F3EBA1BA-5FAD-4A60-AA7A-7197DBC53F2B}"/>
              </a:ext>
            </a:extLst>
          </p:cNvPr>
          <p:cNvSpPr/>
          <p:nvPr/>
        </p:nvSpPr>
        <p:spPr>
          <a:xfrm rot="13128896">
            <a:off x="5210808" y="3097595"/>
            <a:ext cx="961913" cy="294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40">
            <a:extLst>
              <a:ext uri="{FF2B5EF4-FFF2-40B4-BE49-F238E27FC236}">
                <a16:creationId xmlns:a16="http://schemas.microsoft.com/office/drawing/2014/main" id="{210AB0D6-F728-45C4-B92C-28D6573EEB16}"/>
              </a:ext>
            </a:extLst>
          </p:cNvPr>
          <p:cNvSpPr/>
          <p:nvPr/>
        </p:nvSpPr>
        <p:spPr>
          <a:xfrm rot="5400000">
            <a:off x="10296313" y="1762790"/>
            <a:ext cx="590876" cy="709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AC0A17A-6E3B-4136-8D91-28D024B07C72}"/>
              </a:ext>
            </a:extLst>
          </p:cNvPr>
          <p:cNvSpPr/>
          <p:nvPr/>
        </p:nvSpPr>
        <p:spPr>
          <a:xfrm>
            <a:off x="4900028" y="5049368"/>
            <a:ext cx="4083169" cy="96949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34290" tIns="17145" rIns="34290" bIns="17145">
            <a:spAutoFit/>
          </a:bodyPr>
          <a:lstStyle/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Interactions among neighbors (NR)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Operation at 2K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Solves particular problems</a:t>
            </a:r>
          </a:p>
        </p:txBody>
      </p:sp>
    </p:spTree>
    <p:extLst>
      <p:ext uri="{BB962C8B-B14F-4D97-AF65-F5344CB8AC3E}">
        <p14:creationId xmlns:p14="http://schemas.microsoft.com/office/powerpoint/2010/main" val="127626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4441514-2231-49EA-81F9-BFA075FEBFC5}"/>
              </a:ext>
            </a:extLst>
          </p:cNvPr>
          <p:cNvSpPr/>
          <p:nvPr/>
        </p:nvSpPr>
        <p:spPr>
          <a:xfrm>
            <a:off x="349135" y="1474963"/>
            <a:ext cx="8734553" cy="2943113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defTabSz="685785"/>
            <a:r>
              <a:rPr lang="en-US" sz="1350" b="1" dirty="0">
                <a:solidFill>
                  <a:prstClr val="black"/>
                </a:solidFill>
              </a:rPr>
              <a:t>Individual quantum systems (nodes) combine to serve as building blocks of a quantum communication network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An example of a quantum system is the quantum memories we have developed.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</a:rPr>
              <a:t> First RT Quantum Memory surpassing all the classical limits.</a:t>
            </a: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  <a:p>
            <a:pPr marL="214308" indent="-214308" defTabSz="685785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 bwMode="auto">
          <a:xfrm>
            <a:off x="-1408904" y="-69797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>
                <a:solidFill>
                  <a:schemeClr val="bg1"/>
                </a:solidFill>
              </a:rPr>
              <a:t>                  Next evolution: Programable light based quantum computer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ED47BB-BFCA-4079-941D-B096EE50A685}"/>
              </a:ext>
            </a:extLst>
          </p:cNvPr>
          <p:cNvSpPr/>
          <p:nvPr/>
        </p:nvSpPr>
        <p:spPr>
          <a:xfrm>
            <a:off x="316287" y="763640"/>
            <a:ext cx="3604477" cy="96949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4290" tIns="17145" rIns="34290" bIns="17145">
            <a:spAutoFit/>
          </a:bodyPr>
          <a:lstStyle/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Many-device entanglement.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Room temperature operation.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Programable. </a:t>
            </a:r>
          </a:p>
        </p:txBody>
      </p:sp>
      <p:pic>
        <p:nvPicPr>
          <p:cNvPr id="30" name="Picture 29" descr="Perspective4Cells.png">
            <a:extLst>
              <a:ext uri="{FF2B5EF4-FFF2-40B4-BE49-F238E27FC236}">
                <a16:creationId xmlns:a16="http://schemas.microsoft.com/office/drawing/2014/main" id="{C7DEFDD8-2CE6-4AE4-BDC1-98024481E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86" y="531957"/>
            <a:ext cx="2811409" cy="1728691"/>
          </a:xfrm>
          <a:prstGeom prst="rect">
            <a:avLst/>
          </a:prstGeom>
        </p:spPr>
      </p:pic>
      <p:pic>
        <p:nvPicPr>
          <p:cNvPr id="31" name="Picture 30" descr="Perspective4Cells.png">
            <a:extLst>
              <a:ext uri="{FF2B5EF4-FFF2-40B4-BE49-F238E27FC236}">
                <a16:creationId xmlns:a16="http://schemas.microsoft.com/office/drawing/2014/main" id="{BB5D3104-435B-4788-A2E1-6B16620AC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22" y="1353027"/>
            <a:ext cx="2811409" cy="1728691"/>
          </a:xfrm>
          <a:prstGeom prst="rect">
            <a:avLst/>
          </a:prstGeom>
        </p:spPr>
      </p:pic>
      <p:pic>
        <p:nvPicPr>
          <p:cNvPr id="32" name="Picture 31" descr="Perspective4Cells.png">
            <a:extLst>
              <a:ext uri="{FF2B5EF4-FFF2-40B4-BE49-F238E27FC236}">
                <a16:creationId xmlns:a16="http://schemas.microsoft.com/office/drawing/2014/main" id="{C7BEB408-2E75-4BE3-9B40-75B3510AB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48" y="2241142"/>
            <a:ext cx="2811409" cy="1728691"/>
          </a:xfrm>
          <a:prstGeom prst="rect">
            <a:avLst/>
          </a:prstGeom>
        </p:spPr>
      </p:pic>
      <p:pic>
        <p:nvPicPr>
          <p:cNvPr id="33" name="Picture 32" descr="xcdcddfdf.png">
            <a:extLst>
              <a:ext uri="{FF2B5EF4-FFF2-40B4-BE49-F238E27FC236}">
                <a16:creationId xmlns:a16="http://schemas.microsoft.com/office/drawing/2014/main" id="{18412616-094D-4845-BEAF-F666BF978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33" flipH="1">
            <a:off x="847167" y="1644661"/>
            <a:ext cx="5554517" cy="31037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7B2336-F46A-4AED-9C7D-6F0BEB282D1E}"/>
              </a:ext>
            </a:extLst>
          </p:cNvPr>
          <p:cNvGrpSpPr/>
          <p:nvPr/>
        </p:nvGrpSpPr>
        <p:grpSpPr>
          <a:xfrm rot="20386715">
            <a:off x="-1059025" y="3081243"/>
            <a:ext cx="3465275" cy="1020652"/>
            <a:chOff x="-1103315" y="3107204"/>
            <a:chExt cx="3849624" cy="1133857"/>
          </a:xfrm>
        </p:grpSpPr>
        <p:pic>
          <p:nvPicPr>
            <p:cNvPr id="39" name="Picture 38" descr="Top2Cells2.png">
              <a:extLst>
                <a:ext uri="{FF2B5EF4-FFF2-40B4-BE49-F238E27FC236}">
                  <a16:creationId xmlns:a16="http://schemas.microsoft.com/office/drawing/2014/main" id="{11AD7601-00B5-41DB-A94F-76E60D437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103315" y="3107204"/>
              <a:ext cx="3849624" cy="113385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4BA9AA8-A0E5-4C82-A19D-B5EAE05B4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754" y="3190765"/>
              <a:ext cx="343050" cy="99732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CB6E75B-8B95-45C5-BCDD-382CD566F78B}"/>
                </a:ext>
              </a:extLst>
            </p:cNvPr>
            <p:cNvSpPr/>
            <p:nvPr/>
          </p:nvSpPr>
          <p:spPr>
            <a:xfrm>
              <a:off x="-1077166" y="3190765"/>
              <a:ext cx="1418172" cy="1050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FED9A3-7D78-41FD-9F47-9F9F33DAD7AE}"/>
              </a:ext>
            </a:extLst>
          </p:cNvPr>
          <p:cNvGrpSpPr/>
          <p:nvPr/>
        </p:nvGrpSpPr>
        <p:grpSpPr>
          <a:xfrm rot="20386715">
            <a:off x="-717057" y="3925015"/>
            <a:ext cx="3465275" cy="1020652"/>
            <a:chOff x="-1103315" y="3107204"/>
            <a:chExt cx="3849624" cy="1133857"/>
          </a:xfrm>
        </p:grpSpPr>
        <p:pic>
          <p:nvPicPr>
            <p:cNvPr id="43" name="Picture 42" descr="Top2Cells2.png">
              <a:extLst>
                <a:ext uri="{FF2B5EF4-FFF2-40B4-BE49-F238E27FC236}">
                  <a16:creationId xmlns:a16="http://schemas.microsoft.com/office/drawing/2014/main" id="{14E5B268-DD2D-4094-9AE3-15BE5990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103315" y="3107204"/>
              <a:ext cx="3849624" cy="113385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2D4D302-B3A2-428D-82A9-4400DFFEF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754" y="3190765"/>
              <a:ext cx="343050" cy="99732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2E11C8F-9BC2-4CEA-879E-594494854A2B}"/>
                </a:ext>
              </a:extLst>
            </p:cNvPr>
            <p:cNvSpPr/>
            <p:nvPr/>
          </p:nvSpPr>
          <p:spPr>
            <a:xfrm>
              <a:off x="-1077166" y="3190765"/>
              <a:ext cx="1418172" cy="1050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302DA2E-315F-42C5-995B-EF53310DC73C}"/>
              </a:ext>
            </a:extLst>
          </p:cNvPr>
          <p:cNvGrpSpPr/>
          <p:nvPr/>
        </p:nvGrpSpPr>
        <p:grpSpPr>
          <a:xfrm rot="20386715">
            <a:off x="-368709" y="4774043"/>
            <a:ext cx="3465275" cy="1020652"/>
            <a:chOff x="-1103315" y="3107204"/>
            <a:chExt cx="3849624" cy="1133857"/>
          </a:xfrm>
        </p:grpSpPr>
        <p:pic>
          <p:nvPicPr>
            <p:cNvPr id="47" name="Picture 46" descr="Top2Cells2.png">
              <a:extLst>
                <a:ext uri="{FF2B5EF4-FFF2-40B4-BE49-F238E27FC236}">
                  <a16:creationId xmlns:a16="http://schemas.microsoft.com/office/drawing/2014/main" id="{E7AF1759-CC67-439A-A908-D6EAD2F4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103315" y="3107204"/>
              <a:ext cx="3849624" cy="113385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EA082F7-C4E5-4605-8046-275624D5F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754" y="3190765"/>
              <a:ext cx="343050" cy="99732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ECA6CDB-F16E-4111-92EB-F690B5295418}"/>
                </a:ext>
              </a:extLst>
            </p:cNvPr>
            <p:cNvSpPr/>
            <p:nvPr/>
          </p:nvSpPr>
          <p:spPr>
            <a:xfrm>
              <a:off x="-1077166" y="3190765"/>
              <a:ext cx="1418172" cy="1050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DE0EB91E-317C-406C-80F3-777AC67FA5F2}"/>
              </a:ext>
            </a:extLst>
          </p:cNvPr>
          <p:cNvSpPr/>
          <p:nvPr/>
        </p:nvSpPr>
        <p:spPr>
          <a:xfrm>
            <a:off x="155226" y="2681450"/>
            <a:ext cx="2414462" cy="3193156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18DF11-23BD-4D80-A9DC-85C80BD0011C}"/>
              </a:ext>
            </a:extLst>
          </p:cNvPr>
          <p:cNvSpPr txBox="1"/>
          <p:nvPr/>
        </p:nvSpPr>
        <p:spPr>
          <a:xfrm>
            <a:off x="1286378" y="5563445"/>
            <a:ext cx="171207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</a:rPr>
              <a:t>Deterministic</a:t>
            </a:r>
          </a:p>
          <a:p>
            <a:r>
              <a:rPr lang="en-US" sz="2100" dirty="0">
                <a:solidFill>
                  <a:srgbClr val="0000FF"/>
                </a:solidFill>
              </a:rPr>
              <a:t>Entanglement</a:t>
            </a:r>
          </a:p>
          <a:p>
            <a:r>
              <a:rPr lang="en-US" sz="2100" dirty="0">
                <a:solidFill>
                  <a:srgbClr val="0000FF"/>
                </a:solidFill>
              </a:rPr>
              <a:t>     Sources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87B8F87-5AD7-4EC2-B8DC-204B2AA2D1DE}"/>
              </a:ext>
            </a:extLst>
          </p:cNvPr>
          <p:cNvSpPr/>
          <p:nvPr/>
        </p:nvSpPr>
        <p:spPr>
          <a:xfrm>
            <a:off x="2659739" y="2085278"/>
            <a:ext cx="2425698" cy="251207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ADCFF7-5ED4-4BBA-A831-FFAAD739EF71}"/>
              </a:ext>
            </a:extLst>
          </p:cNvPr>
          <p:cNvSpPr txBox="1"/>
          <p:nvPr/>
        </p:nvSpPr>
        <p:spPr>
          <a:xfrm>
            <a:off x="3787523" y="4227060"/>
            <a:ext cx="134729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</a:rPr>
              <a:t>Quantum</a:t>
            </a:r>
          </a:p>
          <a:p>
            <a:r>
              <a:rPr lang="en-US" sz="2100" dirty="0">
                <a:solidFill>
                  <a:srgbClr val="0000FF"/>
                </a:solidFill>
              </a:rPr>
              <a:t>Processing</a:t>
            </a:r>
          </a:p>
          <a:p>
            <a:r>
              <a:rPr lang="en-US" sz="2100" dirty="0">
                <a:solidFill>
                  <a:srgbClr val="0000FF"/>
                </a:solidFill>
              </a:rPr>
              <a:t>      Unit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53789E3-87C5-4CE1-9E44-1B3BFFC79F07}"/>
              </a:ext>
            </a:extLst>
          </p:cNvPr>
          <p:cNvSpPr/>
          <p:nvPr/>
        </p:nvSpPr>
        <p:spPr>
          <a:xfrm>
            <a:off x="4294376" y="5504962"/>
            <a:ext cx="4504757" cy="96949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4290" tIns="17145" rIns="34290" bIns="17145">
            <a:spAutoFit/>
          </a:bodyPr>
          <a:lstStyle/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Quantum memories for light qubits.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Photon-photon logic gates for qubits.</a:t>
            </a:r>
          </a:p>
          <a:p>
            <a:pPr marL="257175" indent="-257175" defTabSz="342893">
              <a:buFont typeface="Arial" panose="020B0604020202020204" pitchFamily="34" charset="0"/>
              <a:buChar char="•"/>
              <a:defRPr sz="1800"/>
            </a:pPr>
            <a:r>
              <a:rPr lang="en-US" sz="2025" b="1" dirty="0">
                <a:ea typeface="Calibri"/>
                <a:cs typeface="Calibri"/>
                <a:sym typeface="Calibri"/>
              </a:rPr>
              <a:t>Solve quantum mechanical problems.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AFE2F97-DD45-4E25-A8F7-5A7700A14BEE}"/>
              </a:ext>
            </a:extLst>
          </p:cNvPr>
          <p:cNvSpPr/>
          <p:nvPr/>
        </p:nvSpPr>
        <p:spPr>
          <a:xfrm>
            <a:off x="5151862" y="517737"/>
            <a:ext cx="3977563" cy="3452096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4682225-0421-4E02-9FA4-57766312504E}"/>
              </a:ext>
            </a:extLst>
          </p:cNvPr>
          <p:cNvSpPr txBox="1"/>
          <p:nvPr/>
        </p:nvSpPr>
        <p:spPr>
          <a:xfrm>
            <a:off x="6503854" y="3930587"/>
            <a:ext cx="218399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</a:rPr>
              <a:t> Quantum buffer</a:t>
            </a:r>
          </a:p>
          <a:p>
            <a:r>
              <a:rPr lang="en-US" sz="2100" dirty="0">
                <a:solidFill>
                  <a:srgbClr val="0000FF"/>
                </a:solidFill>
              </a:rPr>
              <a:t>and measurement</a:t>
            </a:r>
          </a:p>
          <a:p>
            <a:r>
              <a:rPr lang="en-US" sz="2100" dirty="0">
                <a:solidFill>
                  <a:srgbClr val="0000FF"/>
                </a:solidFill>
              </a:rPr>
              <a:t>          stations</a:t>
            </a:r>
          </a:p>
        </p:txBody>
      </p:sp>
    </p:spTree>
    <p:extLst>
      <p:ext uri="{BB962C8B-B14F-4D97-AF65-F5344CB8AC3E}">
        <p14:creationId xmlns:p14="http://schemas.microsoft.com/office/powerpoint/2010/main" val="269517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-1714500" y="-58739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000" b="1" i="1" dirty="0">
                <a:solidFill>
                  <a:schemeClr val="bg1"/>
                </a:solidFill>
              </a:rPr>
              <a:t>Photon propagation under EIT conditions</a:t>
            </a:r>
            <a:endParaRPr lang="de-DE" sz="32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slow_light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181" y="1145892"/>
            <a:ext cx="5265585" cy="23132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79480" y="1141258"/>
            <a:ext cx="2355850" cy="2123288"/>
            <a:chOff x="6305550" y="2105812"/>
            <a:chExt cx="2355850" cy="2123288"/>
          </a:xfrm>
        </p:grpSpPr>
        <p:grpSp>
          <p:nvGrpSpPr>
            <p:cNvPr id="11" name="Gruppieren 3"/>
            <p:cNvGrpSpPr/>
            <p:nvPr/>
          </p:nvGrpSpPr>
          <p:grpSpPr>
            <a:xfrm>
              <a:off x="6305550" y="2105812"/>
              <a:ext cx="2355850" cy="2123288"/>
              <a:chOff x="3016250" y="2673350"/>
              <a:chExt cx="2238177" cy="2044700"/>
            </a:xfrm>
          </p:grpSpPr>
          <p:cxnSp>
            <p:nvCxnSpPr>
              <p:cNvPr id="17" name="Gerade Verbindung 4"/>
              <p:cNvCxnSpPr/>
              <p:nvPr/>
            </p:nvCxnSpPr>
            <p:spPr>
              <a:xfrm>
                <a:off x="3016250" y="4229100"/>
                <a:ext cx="6223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5"/>
              <p:cNvCxnSpPr/>
              <p:nvPr/>
            </p:nvCxnSpPr>
            <p:spPr>
              <a:xfrm>
                <a:off x="4083050" y="4538662"/>
                <a:ext cx="6223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6"/>
              <p:cNvCxnSpPr/>
              <p:nvPr/>
            </p:nvCxnSpPr>
            <p:spPr>
              <a:xfrm>
                <a:off x="3594100" y="2851150"/>
                <a:ext cx="6223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7"/>
              <p:cNvSpPr txBox="1"/>
              <p:nvPr/>
            </p:nvSpPr>
            <p:spPr>
              <a:xfrm>
                <a:off x="4660900" y="4348718"/>
                <a:ext cx="593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prstClr val="black"/>
                    </a:solidFill>
                  </a:rPr>
                  <a:t>|1&gt;</a:t>
                </a:r>
              </a:p>
            </p:txBody>
          </p:sp>
          <p:sp>
            <p:nvSpPr>
              <p:cNvPr id="22" name="Textfeld 8"/>
              <p:cNvSpPr txBox="1"/>
              <p:nvPr/>
            </p:nvSpPr>
            <p:spPr>
              <a:xfrm>
                <a:off x="3578423" y="4037568"/>
                <a:ext cx="593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prstClr val="black"/>
                    </a:solidFill>
                  </a:rPr>
                  <a:t>|2&gt;</a:t>
                </a:r>
              </a:p>
            </p:txBody>
          </p:sp>
          <p:sp>
            <p:nvSpPr>
              <p:cNvPr id="23" name="Textfeld 9"/>
              <p:cNvSpPr txBox="1"/>
              <p:nvPr/>
            </p:nvSpPr>
            <p:spPr>
              <a:xfrm>
                <a:off x="4127500" y="2673350"/>
                <a:ext cx="593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prstClr val="black"/>
                    </a:solidFill>
                  </a:rPr>
                  <a:t>|3&gt;</a:t>
                </a:r>
              </a:p>
            </p:txBody>
          </p:sp>
        </p:grpSp>
        <p:cxnSp>
          <p:nvCxnSpPr>
            <p:cNvPr id="12" name="Gerade Verbindung mit Pfeil 10"/>
            <p:cNvCxnSpPr/>
            <p:nvPr/>
          </p:nvCxnSpPr>
          <p:spPr>
            <a:xfrm rot="5400000" flipH="1" flipV="1">
              <a:off x="6172200" y="2683662"/>
              <a:ext cx="1422400" cy="6223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1"/>
            <p:cNvCxnSpPr/>
            <p:nvPr/>
          </p:nvCxnSpPr>
          <p:spPr>
            <a:xfrm rot="16200000" flipV="1">
              <a:off x="6750050" y="2905913"/>
              <a:ext cx="1733550" cy="48895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" name="Objekt 12"/>
            <p:cNvGraphicFramePr>
              <a:graphicFrameLocks noChangeAspect="1"/>
            </p:cNvGraphicFramePr>
            <p:nvPr/>
          </p:nvGraphicFramePr>
          <p:xfrm>
            <a:off x="7594600" y="2762250"/>
            <a:ext cx="423582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7230" name="Formel" r:id="rId5" imgW="228600" imgH="215640" progId="Equation.3">
                    <p:embed/>
                  </p:oleObj>
                </mc:Choice>
                <mc:Fallback>
                  <p:oleObj name="Formel" r:id="rId5" imgW="228600" imgH="215640" progId="Equation.3">
                    <p:embed/>
                    <p:pic>
                      <p:nvPicPr>
                        <p:cNvPr id="14" name="Objek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4600" y="2762250"/>
                          <a:ext cx="423582" cy="400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4"/>
            <p:cNvGraphicFramePr>
              <a:graphicFrameLocks noChangeAspect="1"/>
            </p:cNvGraphicFramePr>
            <p:nvPr/>
          </p:nvGraphicFramePr>
          <p:xfrm>
            <a:off x="6472238" y="2662238"/>
            <a:ext cx="447675" cy="423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7231" name="Formel" r:id="rId7" imgW="241200" imgH="228600" progId="Equation.3">
                    <p:embed/>
                  </p:oleObj>
                </mc:Choice>
                <mc:Fallback>
                  <p:oleObj name="Formel" r:id="rId7" imgW="241200" imgH="228600" progId="Equation.3">
                    <p:embed/>
                    <p:pic>
                      <p:nvPicPr>
                        <p:cNvPr id="1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2238" y="2662238"/>
                          <a:ext cx="447675" cy="4238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Ellipse 16"/>
            <p:cNvSpPr/>
            <p:nvPr/>
          </p:nvSpPr>
          <p:spPr>
            <a:xfrm rot="732731">
              <a:off x="6437377" y="3769945"/>
              <a:ext cx="1558795" cy="152364"/>
            </a:xfrm>
            <a:prstGeom prst="ellipse">
              <a:avLst/>
            </a:prstGeom>
            <a:solidFill>
              <a:srgbClr val="FF0000">
                <a:alpha val="52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453948" y="-40640"/>
            <a:ext cx="17205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PHY 690 </a:t>
            </a:r>
            <a:endParaRPr lang="en-US" sz="2000" dirty="0">
              <a:solidFill>
                <a:schemeClr val="bg1"/>
              </a:solidFill>
            </a:endParaRPr>
          </a:p>
          <a:p>
            <a:endParaRPr lang="de-DE" sz="20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A4C2E8-71FF-4F86-9D6B-6DCDE9405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8" y="3949521"/>
            <a:ext cx="4171950" cy="18573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E69C5D-9A25-4724-976F-2929F5BB3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55" y="4582933"/>
            <a:ext cx="3105150" cy="5905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9245045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41711</TotalTime>
  <Words>1230</Words>
  <Application>Microsoft Office PowerPoint</Application>
  <PresentationFormat>On-screen Show (4:3)</PresentationFormat>
  <Paragraphs>288</Paragraphs>
  <Slides>29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CMR10</vt:lpstr>
      <vt:lpstr>Courier New</vt:lpstr>
      <vt:lpstr>Times New Roman</vt:lpstr>
      <vt:lpstr>Wingdings</vt:lpstr>
      <vt:lpstr>Larissa-Design</vt:lpstr>
      <vt:lpstr>Image</vt:lpstr>
      <vt:lpstr>Formel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Photon propagation under EIT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Christian</dc:creator>
  <cp:lastModifiedBy>Eden Figueroa</cp:lastModifiedBy>
  <cp:revision>3116</cp:revision>
  <cp:lastPrinted>2011-03-08T22:59:11Z</cp:lastPrinted>
  <dcterms:created xsi:type="dcterms:W3CDTF">2010-09-13T09:56:44Z</dcterms:created>
  <dcterms:modified xsi:type="dcterms:W3CDTF">2018-09-11T12:39:12Z</dcterms:modified>
</cp:coreProperties>
</file>