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20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22" r:id="rId2"/>
    <p:sldId id="364" r:id="rId3"/>
    <p:sldId id="362" r:id="rId4"/>
    <p:sldId id="363" r:id="rId5"/>
    <p:sldId id="365" r:id="rId6"/>
    <p:sldId id="369" r:id="rId7"/>
    <p:sldId id="370" r:id="rId8"/>
    <p:sldId id="318" r:id="rId9"/>
    <p:sldId id="373" r:id="rId10"/>
    <p:sldId id="371" r:id="rId11"/>
    <p:sldId id="372" r:id="rId12"/>
    <p:sldId id="376" r:id="rId13"/>
    <p:sldId id="348" r:id="rId14"/>
    <p:sldId id="333" r:id="rId15"/>
    <p:sldId id="377" r:id="rId16"/>
    <p:sldId id="378" r:id="rId17"/>
    <p:sldId id="351" r:id="rId18"/>
    <p:sldId id="361" r:id="rId19"/>
    <p:sldId id="374" r:id="rId20"/>
    <p:sldId id="375" r:id="rId21"/>
    <p:sldId id="330" r:id="rId22"/>
    <p:sldId id="319" r:id="rId23"/>
    <p:sldId id="321" r:id="rId24"/>
    <p:sldId id="312" r:id="rId25"/>
    <p:sldId id="323" r:id="rId26"/>
    <p:sldId id="326" r:id="rId27"/>
    <p:sldId id="301" r:id="rId28"/>
    <p:sldId id="350" r:id="rId29"/>
    <p:sldId id="358" r:id="rId30"/>
    <p:sldId id="352" r:id="rId31"/>
    <p:sldId id="353" r:id="rId32"/>
    <p:sldId id="354" r:id="rId33"/>
    <p:sldId id="355" r:id="rId34"/>
    <p:sldId id="356" r:id="rId3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4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  <a:srgbClr val="A6A6A6"/>
    <a:srgbClr val="3333FF"/>
    <a:srgbClr val="339933"/>
    <a:srgbClr val="336600"/>
    <a:srgbClr val="1D40AF"/>
    <a:srgbClr val="3333CC"/>
    <a:srgbClr val="3333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5" autoAdjust="0"/>
    <p:restoredTop sz="78824" autoAdjust="0"/>
  </p:normalViewPr>
  <p:slideViewPr>
    <p:cSldViewPr snapToGrid="0" snapToObjects="1">
      <p:cViewPr varScale="1">
        <p:scale>
          <a:sx n="96" d="100"/>
          <a:sy n="96" d="100"/>
        </p:scale>
        <p:origin x="489" y="45"/>
      </p:cViewPr>
      <p:guideLst>
        <p:guide orient="horz" pos="4319"/>
        <p:guide pos="41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AC6ED-E4BB-CD48-AFDB-984F60EF1D04}" type="datetimeFigureOut">
              <a:rPr lang="de-DE" smtClean="0"/>
              <a:t>11.09.2018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89247-5C97-134F-836D-5DF6457413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203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T" name="resolution" value="1" units="1/dev"/>
        </inkml:channelProperties>
      </inkml:inkSource>
      <inkml:timestamp xml:id="ts0" timeString="2018-09-06T17:49:34.500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Group>
    <inkml:annotationXML>
      <emma:emma xmlns:emma="http://www.w3.org/2003/04/emma" version="1.0">
        <emma:interpretation id="{7C6A86C3-2698-40C7-9C81-D2B58113A53A}" emma:medium="tactile" emma:mode="ink">
          <msink:context xmlns:msink="http://schemas.microsoft.com/ink/2010/main" type="writingRegion" rotatedBoundingBox="19237,19049 19292,19049 19292,19094 19237,19094"/>
        </emma:interpretation>
      </emma:emma>
    </inkml:annotationXML>
    <inkml:traceGroup>
      <inkml:annotationXML>
        <emma:emma xmlns:emma="http://www.w3.org/2003/04/emma" version="1.0">
          <emma:interpretation id="{4C64AE74-3773-40D2-B35F-6ED830254613}" emma:medium="tactile" emma:mode="ink">
            <msink:context xmlns:msink="http://schemas.microsoft.com/ink/2010/main" type="paragraph" rotatedBoundingBox="19237,19049 19292,19049 19292,19094 19237,190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3B20AB-95E5-453D-AB0E-094A6FBE9091}" emma:medium="tactile" emma:mode="ink">
              <msink:context xmlns:msink="http://schemas.microsoft.com/ink/2010/main" type="line" rotatedBoundingBox="19237,19049 19292,19049 19292,19094 19237,19094"/>
            </emma:interpretation>
          </emma:emma>
        </inkml:annotationXML>
        <inkml:traceGroup>
          <inkml:annotationXML>
            <emma:emma xmlns:emma="http://www.w3.org/2003/04/emma" version="1.0">
              <emma:interpretation id="{A36D17D0-B16F-4114-90E4-5DDC47C5ED5A}" emma:medium="tactile" emma:mode="ink">
                <msink:context xmlns:msink="http://schemas.microsoft.com/ink/2010/main" type="inkWord" rotatedBoundingBox="19237,19049 19292,19049 19292,19094 19237,1909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45 0,'55'-45'16,"-55"45"-16,0 0 0,0 0 31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3T08:36:32.536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fitToCurve" value="1"/>
    </inkml:brush>
  </inkml:definitions>
  <inkml:trace contextRef="#ctx0" brushRef="#br0">30 3 100 0,'0'-3'38'0,"0"3"-20"0,4 0-8 0,-4 0 12 15,0 0-1-15,0 0 2 16,0 0-7-16,0 0 1 15,0 0-10-15,0 0 5 0,0 0 3 16,-4 3-3-16,1-3-2 16,3 0-1-16,0 0 1 15,-3 9 1-15,-1-3 3 16,4-3-3-16,-3 6 5 16,-1 3-4-1,1 3-3-15,0 3 0 16,-1 3-5-16,4 3-1 0,0 4-1 15,0-7-2-15,0-3 1 16,0 6 1-16,0-6-1 16,0 6 2-16,0-6-4 15,0 9 0-15,0-6 1 16,4 1 2-16,-4-7-3 16,0 3 0-16,0-6-17 15,3-9-8-15,-3 3-88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3T08:36:32.53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fitToCurve" value="1"/>
    </inkml:brush>
  </inkml:definitions>
  <inkml:trace contextRef="#ctx0" brushRef="#br0">119 0 144 0,'0'0'55'0,"0"6"-30"0,0-6-14 0,0 0 18 16,0 0-4-16,-3 3 3 16,-1 3-5-16,1 0 0 15,0 0-12-15,3-6 4 0,0 0 3 16,-4 3-2-16,4-3 1 15,-3 6-3-15,-1-3-1 0,1 0-3 16,-4 3 1 0,0 3-4-16,1 0 1 15,-1 0-3-15,0 0 0 0,-3 6-1 16,0-3 0-16,0 0-2 16,-1 0-2-16,5-3-2 15,2 1 1-15,1-4 1 16,-1 0 0-16,4-6-3 15,7 3 2-15,-3-3 1 16,2 0 0-16,1 0-3 16,0 0 0-16,0-3-1 0,-1-6 3 15,1 0-13-15,3-4-4 16,-3-5-6-16,0 6-2 16,0-3 7-1,0 0 4-15,-1 3 9 0,1 0 3 16,0 3 3-16,-4 6 0 15,1-3 0-15,-1 3 2 16,1-3 1-16,-1 3 1 16,-3 0-2-16,0 0 1 15,0-3-4-15,0 6 0 16,0 0 1-16,0 0 2 16,0 0-1-16,0 0 2 15,0 0 2-15,0 0 4 16,3 0-2-16,-3 0-2 15,0 0 0-15,4 6-1 0,-4-3-2 16,3 3 1-16,0-3 2 16,1 3 2-1,-1 3 3-15,1 0 1 0,-1 3-1 16,0 0 1-16,1-3-2 16,3 6 2-16,-4 0-2 15,0-3 2-15,1 3-4 16,-4-2 1-16,0-7-5 15,0 3 0-15,0 0-1 16,3-6 1-16,-3-6-37 16,0-6-17-16,0-3-93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16T17:33:21.795"/>
    </inkml:context>
    <inkml:brush xml:id="br0">
      <inkml:brushProperty name="width" value="0.02646" units="cm"/>
      <inkml:brushProperty name="height" value="0.02646" units="cm"/>
      <inkml:brushProperty name="fitToCurve" value="1"/>
    </inkml:brush>
  </inkml:definitions>
  <inkml:trace contextRef="#ctx0" brushRef="#br0">362 61 144 0,'7'0'55'0,"-14"0"-30"0,14-3-10 16,-7 3 20-16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T" name="resolution" value="1" units="1/dev"/>
        </inkml:channelProperties>
      </inkml:inkSource>
      <inkml:timestamp xml:id="ts0" timeString="2017-09-16T17:33:21.796"/>
    </inkml:context>
    <inkml:brush xml:id="br0">
      <inkml:brushProperty name="width" value="0.02646" units="cm"/>
      <inkml:brushProperty name="height" value="0.02646" units="cm"/>
      <inkml:brushProperty name="fitToCurve" value="1"/>
    </inkml:brush>
  </inkml:definitions>
  <inkml:trace contextRef="#ctx0" brushRef="#br0">0 0 0,'0'0'16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9-07T09:08:59.625"/>
    </inkml:context>
    <inkml:brush xml:id="br0">
      <inkml:brushProperty name="width" value="0.03528" units="cm"/>
      <inkml:brushProperty name="height" value="0.03528" units="cm"/>
      <inkml:brushProperty name="fitToCurve" value="1"/>
    </inkml:brush>
  </inkml:definitions>
  <inkml:trace contextRef="#ctx0" brushRef="#br0">-3 0 196 0,'0'-3'74'0,"0"3"-40"0,0 0-35 0,0 0 15 16,0 0-12-16,0 0-3 15,0 0-38-15,0 0-14 16,0 0-24-16,3 3-7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15T09:22:08.893"/>
    </inkml:context>
    <inkml:brush xml:id="br0">
      <inkml:brushProperty name="width" value="0.10583" units="cm"/>
      <inkml:brushProperty name="height" value="0.10583" units="cm"/>
      <inkml:brushProperty name="color" value="#FFFFFF"/>
      <inkml:brushProperty name="fitToCurve" value="1"/>
    </inkml:brush>
  </inkml:definitions>
  <inkml:trace contextRef="#ctx0" brushRef="#br0">66 307 96 0,'0'9'38'0,"-4"3"-20"0,4 0-19 0,0-6 7 16,0 4-2-16,4 5 2 16,-1 3-10-1,0 0-2-15,1 3 3 0,-1 3 3 16,1 3 10-16,-1-3 3 16,0-3 0-16,1-3 0 15,-1-5 1-15,-3-4 2 16,0-9-7-16,-3-9-1 15,-4-7-4-15,-3-5 2 0,0-6 3 16,0-3-5-16,-4 0 0 16,4 0-2-16,0 3-2 0,-1 3 3 15,5 5 0-15,2 4-1 16,1 6 1 0,3 9 4-16,3 6 4 0,1 9-2 15,-1 3 0-15,4 7-1 16,0 2 0-1,-1 6 0-15,1 0 0 0,3-6-4 16,-3-3-1-16,0-6-3 16,0-6-3-16,-4-2 2 15,0-7 0-15,-3-12 5 16,-3-7 2-16,0-5-2 16,-4-3-3-16,0-3 0 15,0-3 1-15,1 0-1 16,-1 6-1-16,0 0 1 15,0 5-1-15,4 4 2 0,-1 3 1 16,4 6-1-16,0 3 1 16,0 3 2-16,0 6 4 15,4 6-2 1,3 6 1-16,3 7-5 0,0 2-2 16,0 6-3-16,0 0 1 15,0-3 1-15,1-6 0 16,-1-6-3-16,-3-6 0 15,-1-12-1-15,1-9 0 16,-3-9 3-16,-4-9 0 16,-4-6-4-16,-3-6-1 15,1 0 3-15,-5-7 3 16,1 4 1-16,0-3 2 16,3 6-2-16,1 9-1 0,2 5 1 15,4 19 3 1,4 9 0-16,2 10 3 15,1 5 0-15,3 9-6 16,0 3-2-16,1 3 0 16,-1 3 2-16,0-3 0 15,0-2-1-15,0-7 1 16,-3-6 1-16,0-6-6 16,-4-9-1-16,1-9-5 15,-4-6 1-15,-7-6 3 16,0-9 3-16,-3-1 2 0,0-2 1 15,0-3-3 1,-1 3 2-16,1 3 1 16,3 6 2-16,1 6-1 15,-1 6 2-15,0 6-2 16,4 9 2-16,3 9 0 0,3 3 1 16,4 12 0-16,0 3 0 15,-1 9 0-15,5 0 0 16,-1 7-5-16,3-4 1 15,1-3-2-15,-4-6 0 16,0-9 0-16,0-5 0 16,-3-7-3-16,-3-9-1 15,-1-6 0-15,-3-6 2 16,-3-15 2-16,-4-7 1 0,-3-2 1 16,0-6 0-16,-4 0 0 15,4 0 0-15,-4 6-3 16,4 2 2-16,0 7 3 15,0 6 3-15,3 3-2 16,3 6 0-16,1 6 1 16,3 6 0-16,0 3-2 15,3 6 1-15,1 3-2 16,-1 1-1-16,1-1-2 16,-1 0 1-16,0-3-1 15,1-6 0-15,-4-3 0 16,0-6 0-16,0-6-3 15,-7-6 1-15,0-3 4 16,0 0 4-16,-3-7 1 0,0 4 0 16,0 3-3-16,3 0 1 15,4 3-2 1,-1 6 2-16,4 3 0 0,4 3 1 16,-1 9-2-16,4 3 1 15,3 6-2-15,0 0 2 16,0 1-4-16,1-1-2 15,-1-3 2-15,3-3 2 16,1-3-7-16,-4-9-1 16,0-6 4-16,-3-3 1 15,0-6 2-15,-4-6 2 16,-3-4-1-16,-3 1-1 0,0-3-2 16,-1-3 1-1,1 6 3-15,-1 3 1 0,1 6 1 16,0 3 0-16,3 6-2 15,0 9-2-15,3 9 3 16,4 3 0-16,3 9 1 16,0 6 0-16,0 9-2 15,4 0 1-15,-1 4-2 16,4-1-1-16,-3-6 1 16,-4-6 1-16,0-9-3 15,-3-6-2-15,-4-15-5 16,1-9-2-16,-8-9 2 15,-2-9 3-15,-1-3 3 16,-3-6 3-16,0 0 0 0,-1 2 2 16,5 1 0-1,-1 0 1-15,3 12-2 16,1 6 1-16,3 6-2 0,0 9 2 16,3 6-2-16,4 6 2 15,0 9-2-15,7 12 2 16,-4 3-2-16,7 7 2 15,0 5-2-15,0 0-1 16,-4-3 1-16,1-5-1 16,-1-7-3-16,-3-9 2 15,1-6-1-15,-5-6 0 16,-2-9 0-16,-4-9 0 16,-4-6 2-16,-2-12 0 0,-1-9 0 15,-3-7 2 1,-4-2-1-16,-3 3-1 15,4 0 1-15,-1 6-1 0,4 2 0 16,0 7 2-16,3 6-1 16,3 6-1-16,1 3 3 15,3 6 0-15,0 12 1 16,7 6 0-16,3 9 2 16,4 10 1-16,-1 5-8 15,1 6-1-15,-1 3 0 16,1 0 3-16,-1-5 0 15,1-4 2-15,-4-6 0 16,0-3 1-16,-3-3-2 16,0-9-2-16,0-6-2 15,-4-12-3-15,1-6 2 16,-4-6 0 0,0-6-1-16,-4-6-2 0,-3-9 1 15,4 0 1-15,-4 0-1 16,0 0 4-16,1 2 2 15,2 7 2-15,1 3 1 16,3 6-2-16,0 6 1 16,0 6-2-16,3 9 2 15,4 9-4-15,3 9 0 16,0 6 1-16,4 4 2 16,-4-1-1-16,4 0-1 15,-4 0 1-15,0-3-1 0,0-3 0 16,-3-3 0-1,-4-5 0-15,4-7 0 0,-3-6-3 16,-4-9 0-16,-4-6-1 16,-3-3 3-16,1-7 0 15,-5-2 3-15,1-3-1 16,0 3 2-16,3-3-4 16,0 0 0-16,1 6 3 15,2 9 3-15,1 3-4 16,3 6-1-16,3 6 0 15,1 3 0-15,2 3 0 16,1 3 0-16,0 3 0 16,0 0 0-16,0-3-3 15,-1 3 2-15,-2-3 3 16,3-6 1-16,-4-3-6 0,-3-6-2 16,0-6 2-16,-3-3 1 15,-1-9-1-15,-3-3 0 16,-3-15 4-16,0-3 1 15,0 0 0-15,0-1 1 16,0 1-2-16,3 3-1 16,0 9 1-16,0 3 1 15,4 9-1-15,-1 0 2 16,4 6-2-16,0 2 2 0,4 7-2 16,-1 7-1-1,4 2 1-15,-4 3-1 16,4 3 0-16,0 0 0 15,0 3 0-15,-1 0 0 16,5 0 0-16,-5 3 0 0,1 0 0 16,-3-6 0-16,-1-12 0 15,-3-9-5 1,-3-6 3 0,-4-3 3-16,0-6-2 15,-3-3 0-15,0 0 1 16,3 0 0-16,0 0 0 15,4 2 0-15,-1 4 0 16,1 3 0-16,3 3 0 16,3 3 2-16,1 3 1 15,-1 6 1-15,1 6 0 16,2 6 0-16,4 6-2 16,1 6 1-16,-1 7 2 0,0 2 2 15,-3 6-1-15,3-3-1 16,-3-3-3-16,0-3-2 15,-1-5-2-15,1-4 1 16,-3-6-1-16,-1-3-2 16,4-6 3-16,-4-3 0 15,0-6-4-15,-3-3 1 16,0-6 2-16,0-6 3 16,-3-6-2-16,0-1-2 15,-4-2 2-15,4 0 2 0,-1 0 2 16,1 3 1-1,-1 6-5-15,1 0 1 16,3 3 0-16,0 3 2 0,0 6-1 16,0 3 2-16,3 6-4 15,4 6 0-15,0 3 1 16,3 9 0-16,-3 3-3 16,0 9 0-16,-1 0 4 15,-2-3 1-15,3-2 0 16,-4-4-2-16,0-3-2 15,1-3 1-15,-1-3 1 16,1-6 0-16,-1-3-3 16,-3-3 0-16,0-3 2 15,0-3 0-15,0-6 1 16,0 0 0-16,0-9 0 16,0-3 2-16,-3 0-3 0,3-4 0 15,-4 4 1-15,1 0 0 16,-1 3 0-16,4 3 2 15,-3 3-1-15,3 6-1 16,0 3 3-16,0 3 0 16,0 6-1-16,0 6 1 15,3 3-4-15,1 6 0 16,-1 0 1-16,1 4 0 16,-1-1 0-16,0-3 0 15,1-3 0-15,-1-3 0 0,-3-3-3 16,0-3 0-1,0-3 2-15,0-3 0 16,0-3 1-16,0-3 2 16,0-6-1-16,0-3 2 0,0 0-4 15,0-12 0-15,0 0-1 16,0 3 0-16,0-1 4 16,-3 4 1-16,3 3-1 15,0 3-2-15,-4 3 1 16,4 3-1-16,0 3 2 15,0 3 1-15,0 0-1 16,0 6 1-16,0 6-4 16,0 6-2-16,4 0 2 15,-1 3 0-15,1 1 1 0,-1-1 0 16,0-3 0 0,1 0 2-16,-1-3-3 0,-3-3-2 15,3-3 2-15,-3-3 0 16,0-3-2-16,0-6 2 15,0-3 1-15,0-6 2 16,0 0-3-16,0-3 0 16,0-9 1-16,0 3 0 15,0 3 0-15,-3 2 2 16,3 4-1-16,0 0-1 16,0 6 1-16,0 3 1 15,0 0-1-15,0 15-1 16,3 3 1-16,-3 0-1 15,4 1 2 1,-1 2-1-16,1 0-1 16,-4 0 1-16,3 0-1 0,0-3-3 15,-3 0 2-15,0-3-1 16,4-3 0-16,-4-3 0 16,3-3 0-16,-3-3 0 15,0 0 0-15,4-3 0 16,-4-3 0-16,0 0 2 15,0-3 2-15,0-3-1 16,0-3-1-16,0 0 3 16,0-3 0-16,0-3-1 15,0 3-2-15,-4 0 1 0,4 2 1 16,-3 1-1 0,3 3 2-16,-4 3-2 0,4 3-1 15,-3 3 1-15,3 0-1 16,0 3 0-16,-3 3 2 15,3 6-1-15,0 6-1 16,0-3 1-16,0 0-1 16,0 1-3-16,0-4 2 15,0 0 1-15,0-3 0 16,0-3 0-16,3-3 0 16,-3-3-3-16,0-9 0 15,0-7 2-15,0-2 0 16,0-3 1-16,0 0 0 15,0 0 0-15,-3-3 0 16,-1 3 0-16,-3-6 2 16,1 5-1-16,-1 4 2 0,-3 3 0 15,0 3 3-15,-4 3-1 16,0-3 0-16,1 6-1 16,-7 3 2-16,-1 0-3 15,1 0-2-15,-4 0 0 16,0 0 1-16,-3 0-1 15,0 0-1-15,3-3-2 16,4 0 1-16,0 0 1 16,3 3 0-16,3 0-3 15,0 0 2-15,4 0 1 16,4 0 2-16,-1 3-3 16,3 0-2-16,4 3 2 15,0 3 2-15,4 3 0 16,-1 3-1-16,7 3 1 15,7 3-1-15,0 0 0 0,0 0 0 16,0-3 0-16,0 3 0 16,0-3-3-16,0 6 2 15,0-9 1-15,-3 0 0 16,-4 0-3-16,0-3 0 16,-3-6 2-16,-4 3 2 15,0-3 2-15,-3-3 1 16,-6 0-2-16,-1 0-2 0,-3-3 1 15,-4 0-1-15,-6 0 0 16,-4 0 2-16,0 0 1 16,1-3 1-16,2 3-2 15,1 0-2-15,3 0-2 16,3 3-1-16,1 0 2 16,3 0 2-16,3 0-2 15,0 3 0-15,7 0-1 16,0 0 0-16,3 6 2 15,1 3 2-15,3 3-1 16,-1 3-1-16,5 0 1 16,2 0-1-16,7 0 0 15,-3 0 0-15,4-2-3 16,-4-1 2-16,0-3 1 16,0-3 0-16,0-3 0 15,-4-6 2-15,-3-3-3 0,-3 0 0 16,-3-3 1-1,-4-3 0-15,-7-1 0 16,0 1 0-16,-3-3 0 0,-7-3 2 16,-3-9-1-16,-1 0 2 15,1 0-2-15,3-3-1 16,0 0 1-16,3-1-1 16,1 1 0-16,3 6 0 15,-1 3 0-15,5 3 0 16,-1 6 0-16,3 3 2 15,4 6-1-15,0 0-1 16,4 3 1-16,3 6-1 16,3-3-3-16,3 3 2 0,8 3 1 15,-4-3 0-15,3-3-3 16,-3 0 2-16,0 0 3 16,-3-3 1-16,-4 0-1 15,-4 3-2-15,1-3 3 16,-7 3 0-16,0-3-1 15,-7 3-2-15,1 0 1 16,-11 3 1-16,0-3 1 16,-4 3 1-16,1 0-2 15,0 0-2-15,3-3-2 16,3 0-1-16,1 0-1 16,2-3 0-16,5 0 0 15,6 0 0-15,0-3 3 0,0 0 0 16,3-6 1-1,4 3 0-15,0 0 0 16,3 3 0-16,-3 0 0 0,-1 6 0 16,8 0 0-16,-4 3 2 15,4 0-1-15,-1 0-1 16,-3 0 3-16,1 3 0 16,-1 3-1-16,0 0-2 15,0 0-4-15,0 0 0 16,0 1 2-16,-3-1 3 15,-3-3 0-15,-4-3 2 16,0-6-2-16,-4 0-1 0,-9-3-2 16,-4-3 1-16,0 0 1 15,-4-3 0-15,1-1 0 16,3 1 0-16,0 0 0 16,4-3 0-16,-1-3 0 15,4 3 0-15,0 0-3 16,3 3 2-16,0 3 1 15,4 3 0-15,3 3 0 16,0 6 0-16,3 0 0 16,4 3 2-16,0-3-3 15,-1 3 0-15,1-3-1 16,0-3 0-16,0 0 0 16,0-3 0-16,-4-3 2 15,0 0 0-15,-3-9 0 16,-3 0 2-16,-4 3 1 15,-3-3 1-15,0 3-2 0,-4 3-2 16,4 0 1-16,0 3 1 16,3 0-1-16,4 3 2 15,3 6-2-15,7 6-1 16,9 0-4-16,15 0-2 16,6 0-19-16,4 0-9 15,7-3-90 1,-11-9-52-16,-13-12 80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15T09:22:08.897"/>
    </inkml:context>
    <inkml:brush xml:id="br0">
      <inkml:brushProperty name="width" value="0.10583" units="cm"/>
      <inkml:brushProperty name="height" value="0.10583" units="cm"/>
      <inkml:brushProperty name="color" value="#FFFFFF"/>
      <inkml:brushProperty name="fitToCurve" value="1"/>
    </inkml:brush>
  </inkml:definitions>
  <inkml:trace contextRef="#ctx0" brushRef="#br0">61 108 136 0,'-13'0'52'0,"3"3"-28"0,3 0-17 15,0 0 13-15,0 0-8 16,0 0 1-16,1-3-8 16,2 3-1-16,4-3-2 15,0 0-2-15,0 0 1 0,0 0-1 16,4 3 2-16,-1-3 1 15,4 3 3-15,3 0-3 16,4 0-2-16,6-3 2 16,0 3 0-16,4 0-1 15,0 0 1-15,0 0-2 0,-1 0-1 16,1 0 3 0,-4 0 2-16,-3 3-4 0,0-3-1 15,-7 0 2-15,1 0 3 16,2-3 0-16,-9 3 0 15,-4-3-1-15,-4-3 2 16,-3 0-3-16,-3 0-2 16,-3 0 2-16,-4-3 0 15,0 0-4-15,0 0 1 16,0 3 2-16,0 0 1 16,0 0-4-16,3 0 1 0,4 0 6 15,0 3 4-15,0 0-5 16,3 0-1-16,-3 0-2 15,3 0-2-15,0 0 1 16,7 0 1-16,0 0 3 16,0 0 2-16,0 0-1 15,4 3-1-15,3 3-3 16,6-3 1-16,1 0-7 16,3 3 1-16,0 0 3 15,3 6 4-15,4-3-1 16,3 1 0-16,3-1-1 15,-3 0-2-15,4-3-2 16,-7-3-1-16,-4 0 2 16,-3 0 2-16,-3 0-2 15,-4 0 0-15,-3-3 5 0,-1-3 2 16,-2 0-5-16,-8 0-2 16,-2 0 2-16,-5 0 1 15,-6 3 2-15,0-3 0 16,-3-3 0-16,0 0 0 15,-4 3-5-15,0-3 1 16,1-1 0-16,-5 4 2 16,1 3 1-16,4-3 3 15,-1 0-1-15,0 3 2 16,4 0-6-16,-1-3-1 0,4 3 0 16,4 0 0-1,3 0 0-15,-1 0 0 16,5-3-3-16,6 3 2 15,-4 0-1-15,8 0 0 0,2 0 2 16,5 0 2-16,-1 3-1 16,3 3-1-16,4 0 1 15,0 1-1-15,4-1 0 16,-1 0 0-16,4 0 2 16,-4 0 1-16,0 0-1 15,1 0-2-15,-4 0-2 16,0-3 1-16,-4 0 1 15,1 0 2-15,-4-3-1 16,0 0-1-16,-10 0 1 16,-7 0 1-16,1-3-1 0,-5 3 2 15,-2 0 0 1,-4 0 1-16,0 0-2 0,0 0 1 16,3 3-2-16,-3-3 2 15,1 3-2-15,5-3-1 16,1 0-2-16,0 3-1 15,3-3-1-15,0 0 3 16,1 0 0-16,6 0 1 16,-4 0 0-16,8 0 0 15,-1 0-5-15,4 0 1 16,0 0 4-16,3 0 2 16,0 0 0-16,4 0 1 15,2 0-4-15,1 0-2 0,0-3 2 16,-3 0 0-1,0 0 1-15,-4 0 0 16,0-3 0-16,-3 0 0 0,-4-3 2 16,-3 0 1-16,-3 0-1 15,-4-1-2-15,-7 1 3 16,1-3 0-16,-4 0 1 16,0 0 2-16,0 0-3 15,0-3 0-15,0 3 1 16,0 0 0-16,0 3-5 15,7 0 1-15,0 3 0 16,0 0 0-16,3 3 0 16,0 0 0-16,4 0 0 15,3 3 0-15,3 0 0 0,0 0 0 16,1 3 0-16,3 3 2 16,3 0-3-16,0 0 0 15,3 3 1-15,1 0 2 16,3 3-1-16,0-3-1 15,3 0 1-15,1 0 1 16,-1-3-3-16,4 0 0 16,3 0 1-16,-3-3 0 15,-7-3-3-15,-4 0 2 16,-3 0 3-16,-3 0 1 0,0-3-1 16,-4 0-2-1,-3 0 1-15,-3-3 1 16,-1 0-3-16,-6 0 0 15,0 0 1-15,0 0 0 0,-4 0 2 16,-3 0 1 0,0 0-1-16,-3 0-2 0,0 0 1 15,-1 0 1-15,1-3 1 16,0 3 3-16,-1 0-3 16,4 0-2-16,0 3 0 15,4 0-1-15,-1 3 0 16,4-3 2-16,0 3-1 15,3 0-1-15,0 0-2 16,4 0 1-16,0 0-1 16,-1-3-2-16,4 0 3 15,0 0 0-15,0 3 1 0,0-3 2 16,4 3-1-16,-1 0-1 16,0 0 1-1,4 0-4-15,3 0 2 16,1 3-1-1,2 0 0-15,1 0 2 0,3 3 0 16,0 0 2-16,0 0 1 16,-1 3-1-16,1 0-2 15,-3 0 1-15,0 0 1 16,-4 0-1-16,0-3 2 16,-3 0-4-16,-1 0 0 15,1 0 1-15,0-3 0 0,-4 0-3 16,1 0 2-16,-1-3 1 15,1 0 0-15,-1 0 0 16,11 0 0 0,-8 0 2-1,8 0-3-15,-4 0 0 16,-3 3 3-16,0 0-1 16,-1-3 2-16,1 3-4 15,-3-3-2-15,-1 3 4 16,-3-3 1-16,3 0-3 15,1 0-1-15,-1 0 1 16,-3 0 0-16,0 0-2 16,4-3 0-16,-4 0 4 15,0 0 1-15,0 0 0 16,0 0-2-16,-7 0 3 16,0 0 0-16,0 0-4 0,-6-3 1 15,3 0 0-15,-1 0 0 16,1 0 0-16,0 0 0 15,-4 0-3-15,4 0 0 16,3 0 6-16,-3 0 3 16,0 0-3-16,0 0-2 15,0 0-3-15,0 0-1 16,-1 3 2-16,-2 0 2 16,3 0 2-16,-1 0 1 15,-2 0 0-15,-1 0 0 0,1 0-2 16,-1 0 1-1,1-3-2-15,2 6-1 0,1-3-2 16,4 0 1 0,-1 3 3-16,0-3-6 15,4 0 1-15,3 0 1 16,0 3 3 0,6 3-2-1,1 0 0-15,0-3 1 16,3 3 0-16,-3 0 0 15,3 0 2-15,0 0-3 16,0 0 0-16,1 0 1 16,2 0 0-16,4 3 0 0,0 0 0 15,3 0-3 1,-3 0 2-16,4 0 1 0,2 0 2 16,5 0-3-16,-8 0 0 15,-3 0 3-15,-4-3 1 16,1 0-4-16,0 0 1 15,-1 0 0 1,-3 0 2-16,1-3-1 0,-1 0-1 16,0 0-2-16,0 0 1 15,-3 3 1-15,0-3 2 16,-1 0-3-16,-2 0 0 16,-1 0 1-16,-3 0 2 15,0 0 1-15,-7 3 1 16,1 0-5-16,-1 0 1 15,-3 0 0-15,-1-3 0 0,5 0 0 16,-1-3 0-16,0 0 0 16,0 0 0-1,4-3-3-15,0 3 2 0,-4 0-1 16,0-3 0-16,-3 3 2 16,-4 0 2-16,1 0-1 15,3 0 2-15,-1 3-2 16,1 0 2-16,0 0-2 15,-4 0-1-15,8 0 1 16,-1 0-1-16,0 0-3 16,0 0 0-16,4 0 2 15,-4-3 2-15,0 3 0 16,1-3-1-16,-1 0-2 16,0 3 1-16,4 0 1 0,-4-3 0 15,3 3 0-15,1 0 2 16,3 0-8-16,0 0-3 15,-3 0-86-15,-8 3-93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15T09:22:08.898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fitToCurve" value="1"/>
    </inkml:brush>
  </inkml:definitions>
  <inkml:trace contextRef="#ctx0" brushRef="#br0">30 3 100 0,'0'-3'38'0,"0"3"-20"0,4 0-8 0,-4 0 12 15,0 0-1-15,0 0 2 16,0 0-7-16,0 0 1 15,0 0-10-15,0 0 5 0,0 0 3 16,-4 3-3-16,1-3-2 16,3 0-1-16,0 0 1 15,-3 9 1-15,-1-3 3 16,4-3-3-16,-3 6 5 16,-1 3-4-1,1 3-3-15,0 3 0 16,-1 3-5-16,4 3-1 0,0 4-1 15,0-7-2-15,0-3 1 16,0 6 1-16,0-6-1 16,0 6 2-16,0-6-4 15,0 9 0-15,0-6 1 16,4 1 2-16,-4-7-3 16,0 3 0-16,0-6-17 15,3-9-8-15,-3 3-88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15T09:22:08.901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fitToCurve" value="1"/>
    </inkml:brush>
  </inkml:definitions>
  <inkml:trace contextRef="#ctx0" brushRef="#br0">119 0 144 0,'0'0'55'0,"0"6"-30"0,0-6-14 0,0 0 18 16,0 0-4-16,-3 3 3 16,-1 3-5-16,1 0 0 15,0 0-12-15,3-6 4 0,0 0 3 16,-4 3-2-16,4-3 1 15,-3 6-3-15,-1-3-1 0,1 0-3 16,-4 3 1 0,0 3-4-16,1 0 1 15,-1 0-3-15,0 0 0 0,-3 6-1 16,0-3 0-16,0 0-2 16,-1 0-2-16,5-3-2 15,2 1 1-15,1-4 1 16,-1 0 0-16,4-6-3 15,7 3 2-15,-3-3 1 16,2 0 0-16,1 0-3 16,0 0 0-16,0-3-1 0,-1-6 3 15,1 0-13-15,3-4-4 16,-3-5-6-16,0 6-2 16,0-3 7-1,0 0 4-15,-1 3 9 0,1 0 3 16,0 3 3-16,-4 6 0 15,1-3 0-15,-1 3 2 16,1-3 1-16,-1 3 1 16,-3 0-2-16,0 0 1 15,0-3-4-15,0 6 0 16,0 0 1-16,0 0 2 16,0 0-1-16,0 0 2 15,0 0 2-15,0 0 4 16,3 0-2-16,-3 0-2 15,0 0 0-15,4 6-1 0,-4-3-2 16,3 3 1-16,0-3 2 16,1 3 2-1,-1 3 3-15,1 0 1 0,-1 3-1 16,0 0 1-16,1-3-2 16,3 6 2-16,-4 0-2 15,0-3 2-15,1 3-4 16,-4-2 1-16,0-7-5 15,0 3 0-15,0 0-1 16,3-6 1-16,-3-6-37 16,0-6-17-16,0-3-93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9-18T11:36:01.346"/>
    </inkml:context>
    <inkml:brush xml:id="br0">
      <inkml:brushProperty name="width" value="0.10583" units="cm"/>
      <inkml:brushProperty name="height" value="0.10583" units="cm"/>
      <inkml:brushProperty name="color" value="#FFFFFF"/>
      <inkml:brushProperty name="fitToCurve" value="1"/>
    </inkml:brush>
  </inkml:definitions>
  <inkml:trace contextRef="#ctx0" brushRef="#br0">1033 560 48 0,'0'8'19'0,"0"-4"-10"0,0 3-11 0,0-7 4 15,0 8-2-15,0 0 2 16,0 3-1-16,-5-3-1 16,5 3 5-16,-6 1 4 15,1-1 6-15,0 2 3 16,-2-1-3-16,3-1-1 15,4 1-2-15,0-1 0 16,-7-3-9-16,7-4-3 16,-5 4 1-16,5-8 1 15,0 0-3-15,0 0-1 16,0 0 3-16,0 0 1 16,-5 0 4-16,5 0 3 0,0-4 2 15,0-4 3-15,0 4-1 16,0 0 2-16,0 0-8 15,5-3 5-15,0-1 1 0,2 0-9 16,-3-3-1-16,8-1-3 16,-7 0 2-16,6 0-1 15,-4 0-1-15,3 5 1 16,1-5 1-16,0 1 3 16,1 3 2-16,-2 0-3 15,1-3-3-15,1 3 2 16,-1-7 0-16,0 7-4 15,-1-3 1-15,2-1 2 0,-1 0 1 16,-6 5-1 0,2-1 1-16,-3 0-2 15,3 5-1-15,-2-1 1 0,-5 0-1 16,0 0 0-16,0 4 0 16,0 0 4-16,-5 4 2 15,-6 4 2-15,-1-1 0 16,1 1-2-16,-1 0-1 15,2 3-1-15,-1-3 2 16,4 3-3-16,3 1-2 16,-1-1 0-16,-7 1 1 15,6 0-1-15,1 3-1 16,0-4 1-16,-2 5 1 16,2-1-1-16,1 1-1 15,-3 0 3-15,2-4 0 0,5-1-1 16,-6 1 1-16,1-5-2 15,5 1-1-15,0 0 1 16,0 0 1-16,0-5 1 16,0 1 3-16,5-4-5 15,1 4-1-15,-1-4-2 16,2-4 0-16,-3 0 2 16,1 1 2-16,2-5-1 15,-2 0-1-15,0 0 1 16,1 1-1-16,-1-1 0 15,2 0 0-15,-2 1-3 16,-1-1 0-16,3 0 2 16,4-1 2-16,-1 2 0 0,2 3-1 15,-1 0 5-15,1 0 1 16,-8 4-5-16,3-4 0 16,-2 0-1-16,0 4 0 15,1 0 2-15,-6 0 3 16,0 0 0-16,-6 4 2 15,1 8-2-15,0-4 0 16,-2 4-1-16,3 0 0 16,-8-1-2-16,7 1-2 0,-6-1 1 15,4 9-1-15,2 3 0 16,-6-4 0 0,-1-4 0-16,8 1 0 15,-1-5 0-15,-2 1 2 0,2-1-3 16,-6-3-2-1,6 0 2-15,5-8 2 0,0 0-2 16,0 0-2-16,0 0-1 16,0-8 3-16,0-7 0 15,0-1 1-15,0 1-3 16,0 0 2-16,0-1 1 16,0-3 2-16,0 0-1 15,0-1-1-15,0 1 1 16,0 0-1-16,0-1 0 0,0 0 2 15,0 5-3 1,0 0 0-16,0 3 1 16,0 1 0-16,0-1 0 0,0 0 0 15,0 1 0-15,0-4 0 16,0-1 0 0,0 1 0-16,-7 3 2 15,2 1-1-15,1 3-1 16,-3 0 1-16,2 1-1 15,-1 3 2 1,6 0-1-16,-5 0 2 16,0 4-4-16,-2 0 0 15,7 0 1-15,-5 0 2 16,5 0-1-16,-11 4-1 16,6 4 1-16,-2-1 1 0,3 5-3 15,-8-4 0-15,7 3 1 16,-1-3 2-1,1-1-3-15,5-7 0 0,0 4-1 16,0-4-2-16,0 0 0 16,0-11 0-1,0-1 5-15,5-3-3 16,-5-8 1-16,0-4 1 16,0-5 2-16,0-14-3 15,0 3-2-15,-5-3 2 16,-2 4 2-16,7 4 0 15,-5-2 2-15,5 9-2 16,-5 0-1-16,-1 16 3 16,1 3 0-16,5 5-1 0,0 7 1 15,-5 7-2 1,5 9 2-16,0 11 0 0,0 11 1 16,5 2-7-16,-5-6 0 15,5 1 3-15,-5 0 4 16,6-5-3-16,-6-3-3 15,0-4 3-15,0-3 1 16,0-5 0-16,-6 0-2 16,6-2 1-16,0-5-1 15,0 0-3-15,-5-1 0 16,5-7 4-16,0 0 3 16,0 0-6-16,0-4-3 15,0-3 3-15,0-1 0 16,0-5-1-16,5 2 2 0,1-5 1 15,-1 1 2 1,0 0-3-16,2 3 0 0,-2 1 1 16,1-1 2-16,-1 4-1 15,0 1 2-15,6 3-2 16,-4 4-1-16,-2 4 3 16,0 3 0-16,1 5-1 15,-6 7 1-15,5 0-2 16,-5 0 2-16,0 1 0 15,0-4 1-15,0 4 0 16,0-5 0-16,0 4-2 0,-5-3-2 16,5-1 1-1,-6-4-1-15,1-3-3 16,5-4 2-16,0-4-1 16,0-4-2-16,-5-4 3 0,-2-3 0 15,3-8-2-15,-3-4 2 16,2-8 1-16,-6-1 0 15,6-14 0-15,-7 0 0 16,1-1 0-16,1 5 2 16,4 0-1-16,-6 6 2 15,2 9 0-15,-1 8 1 16,-1 0 0-16,1 15 0 16,0 4-2-16,1 11-2 15,10 9 1-15,-7 14 1 16,2 10-1-16,5 6-1 15,5 0 1-15,2 0-1 0,-2 0 0 16,0 5 0-16,1-1 0 16,-1-8 2-16,2-4-3 15,-3-7 0-15,1-9-1 16,2-6-2-16,-7-9 3 16,0-11 0-16,0-7-2 15,-7-9 0-15,2-11-1 16,1 0 0-16,-8 0 3 15,1-3 2-15,-1-5-2 16,1 0-2-16,1 1 4 16,-1 2 1-16,-1 5 0 15,1 0 1-15,6 4-2 16,0 11 2 0,-2 9 0-16,2 6-1 0,-1 13 1 15,6 7-2 1,0 4-1-16,0 0 1 0,6 12 1 15,-1 4 1-15,2 3 1 16,-2 0 0-16,0-4 2 16,1-7-5-16,-1-3-1 15,0-9-5-15,2-8 1 16,-3-7 2-16,-4-12 1 0,0-11 1 16,-4-12 0-1,-8-13-3-15,1 6 2 16,-6-5-1-16,1-7 0 0,0-4 2 15,-1-4 2-15,-1-1-1 16,-3 9-1-16,5 4 3 16,4 11 0-16,1 4-1 15,6 19 1 1,10 16-2-16,1 11-1 16,4 12 1-16,2 7-4 15,-1 1 2-15,5-1 1 16,1 2 0-16,-1 2 0 15,2-3 2-15,-2-5-3 16,-4-3 0-16,-2-4-1 16,-4-8 0-16,-1-3 0 15,-5-9 0-15,0-11 0 16,-5-3 0-16,-1-9 2 16,-4-3 0-16,-2-4-3 0,-4 0 2 15,-2-4-1-15,-3-4 0 16,-2-3 0-16,-5-1-2 15,7 3 3-15,-2 5 2 16,7 0 0-16,4 4-1 16,1 12 1-16,1 3 1 15,4 4-1-15,6 4-1 16,0 8-2-16,0 3 1 16,0 9 1-16,11 3 0 15,0 0-3-15,6 0 2 0,-1-3 1 16,-4-4 2-1,-8-1-1-15,3-3-1 0,-2-5 1 16,-10 1-1-16,5-8-3 16,-16 0 2-16,-2-4-1 15,1-7-2-15,-4-9 3 16,-2-8 0-16,0-3 1 16,-3-15 0-16,3 0 0 15,0 4 2-15,7 0-3 16,0 7 0-16,-1-1 1 15,6 9 2-15,0 4 1 16,1 12 1-16,3 3-2 16,7 8-2-16,-5 12 1 15,5 11 1-15,0 15-1 16,0 2-1-16,5 2 1 16,2 0 1-16,-2-3-1 0,0-5-1 15,1-7 3-15,-1-4 0 16,0-3-4-1,1-4 1-15,-1-4-2 0,-5-8 0 16,0-4 0-16,-5-8 0 16,-1-13 0-16,-4-2 0 15,-1-19 2-15,-1-4 2 16,1 0-1-16,1 3 2 16,-8-3-7-16,8 7 1 15,-1 0 5-15,-1 12 4 16,7 4-3-16,-6 12 0 0,4 3-1 15,7 8-2 1,0 12 1-16,0 11-1 0,7 23 0 16,-2 0 0-16,1 9 0 15,-1-1 2-15,0-4-1 16,2 0 2-16,-2-4-4 16,1-6 0-16,-1-10 1 15,-5-7 2-15,0-3-3 16,0-9 0-16,-5-11-1 15,-1-11 0-15,-6-1 2 16,2-7 0-16,-8-12-3 16,9 0 2-16,-3-16 1 15,-4 1 2-15,4 4-1 16,1 7-1-16,0 4 1 16,6 12 1-16,-7 4-1 0,7 7 2 15,-1 12-2-15,6 19-1 16,0 4 1-16,6 7-1 15,-6 5 0-15,5-5 0 16,7 1 0-16,-7 0 0 16,1-3 0-16,-1-9 0 15,2 0 0-15,-3-8 0 16,1-3-5-16,-5-12 1 16,0-4 2-16,0-8 1 15,-5-7 1-15,-6-8 0 16,0-4 0-16,1-16 0 15,-8 1-3-15,1 0 2 16,1 3-1-16,5 9 0 0,-1 3 4 16,2 11 3-16,4 4-2 15,1 12 0-15,0 12-3 16,5 11-1-16,0 9 1 16,5 7 2-16,0 0-1 15,1-1-1-15,-1-3 1 16,0 0-1-16,2-8 0 15,-2-4 0-15,-5-4-3 16,0-6 0-16,0-5 2 16,0-8 0-16,0-8-2 15,-5-8 0-15,-7-10 2 16,1-9 0-16,1-3 1 16,-8 3 0-16,2 1-3 15,-1 7 2-15,6 3 3 16,0 13 1-16,1 7-1 15,3 16-2-15,2 7-2 0,5 17 1 16,5 6-1-16,2 5 0 16,-2-5 2-16,0-3 0 15,1-4-3-15,-1-8 2 16,2-4-1-16,-3-8 0 16,-4-2-5-16,5-9 0 15,-5-9 5-15,0-6 3 16,-9-4-2-16,2-4-1 0,-4-8 1 15,6 4 0 1,0 0 1-16,5 8 2 16,-7 4 1-16,7 11 1 0,0 11-2 15,0 5-2-15,0 7 1 16,7 8 1-16,-2 0 1 16,0 0 1-16,1-4-5 15,-1 0-1-15,2-4 1 16,-3-2 0-16,1-6-4 15,2-3-1-15,-2-4 0 16,1-4 4-16,-6 0 1 16,5-4 3-16,-5 0-3 15,0 0 0-15,0 1 3 0,0-1 1 16,0 4-4 0,0 4 1-16,0-1 4 0,0 5 2 15,5 0-2-15,2-1-1 16,-2 5-3-1,6-4-1-15,-6 3 1 0,1-7 0 16,4 0-3-16,-3-8 0 16,-2 4 2-16,1-4 0 15,-1-3-2-15,0 3 0 16,-5-4 2-16,7 4 0 16,-3 0 3-16,3 0 3 15,-7 1-2-15,0 3-2 16,0 0 2-16,0 0 0 15,0 7 3-15,0 5 1 16,0-1-3-16,0 5-3 0,0 3 0 16,5 0 1-1,-5-3-3-15,5 3 0 0,1-4-1 16,-1-3-2-16,2-8 0 16,-2-4 0-16,0-8 3 15,1 0 0-15,-1-7 1 16,-5-1 0-16,-5-3 2 15,-1 0 1-15,-4 4-4 16,-2-1 1-16,1 1 0 16,6 3 2-16,-2 5 1 15,3 3 1-15,-3 4-2 16,7 0-2-16,0 7 3 16,0 5 0-16,0 3-4 0,0 5 1 15,7-1-2 1,-3 4 0-16,3-4 2 0,-2-3 0 15,0-9-3-15,1 1 2 16,-1-12-1-16,2-4 0 16,-7-7 0-16,0 0 0 15,-7-5 2-15,2 1 2 16,-1 0 1-16,1 4 1 16,5-1-2-16,-5 5-2 15,5-1-2-15,0 4-1 16,0 1 2-16,5-1 0 15,0-5-61-15,6-2-25 16,-16-27-32-16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3T08:33:50.417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fitToCurve" value="1"/>
    </inkml:brush>
  </inkml:definitions>
  <inkml:trace contextRef="#ctx0" brushRef="#br0">30 3 100 0,'0'-3'38'0,"0"3"-20"0,4 0-8 0,-4 0 12 15,0 0-1-15,0 0 2 16,0 0-7-16,0 0 1 15,0 0-10-15,0 0 5 0,0 0 3 16,-4 3-3-16,1-3-2 16,3 0-1-16,0 0 1 15,-3 9 1-15,-1-3 3 16,4-3-3-16,-3 6 5 16,-1 3-4-1,1 3-3-15,0 3 0 16,-1 3-5-16,4 3-1 0,0 4-1 15,0-7-2-15,0-3 1 16,0 6 1-16,0-6-1 16,0 6 2-16,0-6-4 15,0 9 0-15,0-6 1 16,4 1 2-16,-4-7-3 16,0 3 0-16,0-6-17 15,3-9-8-15,-3 3-88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1-23T08:33:50.425"/>
    </inkml:context>
    <inkml:brush xml:id="br0">
      <inkml:brushProperty name="width" value="0.02646" units="cm"/>
      <inkml:brushProperty name="height" value="0.02646" units="cm"/>
      <inkml:brushProperty name="color" value="#595959"/>
      <inkml:brushProperty name="fitToCurve" value="1"/>
    </inkml:brush>
  </inkml:definitions>
  <inkml:trace contextRef="#ctx0" brushRef="#br0">119 0 144 0,'0'0'55'0,"0"6"-30"0,0-6-14 0,0 0 18 16,0 0-4-16,-3 3 3 16,-1 3-5-16,1 0 0 15,0 0-12-15,3-6 4 0,0 0 3 16,-4 3-2-16,4-3 1 15,-3 6-3-15,-1-3-1 0,1 0-3 16,-4 3 1 0,0 3-4-16,1 0 1 15,-1 0-3-15,0 0 0 0,-3 6-1 16,0-3 0-16,0 0-2 16,-1 0-2-16,5-3-2 15,2 1 1-15,1-4 1 16,-1 0 0-16,4-6-3 15,7 3 2-15,-3-3 1 16,2 0 0-16,1 0-3 16,0 0 0-16,0-3-1 0,-1-6 3 15,1 0-13-15,3-4-4 16,-3-5-6-16,0 6-2 16,0-3 7-1,0 0 4-15,-1 3 9 0,1 0 3 16,0 3 3-16,-4 6 0 15,1-3 0-15,-1 3 2 16,1-3 1-16,-1 3 1 16,-3 0-2-16,0 0 1 15,0-3-4-15,0 6 0 16,0 0 1-16,0 0 2 16,0 0-1-16,0 0 2 15,0 0 2-15,0 0 4 16,3 0-2-16,-3 0-2 15,0 0 0-15,4 6-1 0,-4-3-2 16,3 3 1-16,0-3 2 16,1 3 2-1,-1 3 3-15,1 0 1 0,-1 3-1 16,0 0 1-16,1-3-2 16,3 6 2-16,-4 0-2 15,0-3 2-15,1 3-4 16,-4-2 1-16,0-7-5 15,0 3 0-15,0 0-1 16,3-6 1-16,-3-6-37 16,0-6-17-16,0-3-93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17551-24F1-1A4F-8C62-4C1E2163B4C4}" type="datetimeFigureOut">
              <a:rPr lang="de-DE" smtClean="0"/>
              <a:t>11.09.2018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91F44-9C64-C243-AF3A-F3598A9BAE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594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09B13-ECF7-480B-AB7B-D994185C12A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271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9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193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870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243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158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669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50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276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235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4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022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806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049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474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702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414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614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101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040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862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91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45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73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804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384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50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91F44-9C64-C243-AF3A-F3598A9BAEB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63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-19244"/>
            <a:ext cx="9144000" cy="150937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  <a:cs typeface="Arial"/>
            </a:endParaRP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150943" y="9873"/>
            <a:ext cx="8229600" cy="672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60000"/>
              </a:lnSpc>
              <a:defRPr sz="28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12700" y="551265"/>
            <a:ext cx="9144000" cy="6036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/>
              <a:cs typeface="Arial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6578601"/>
            <a:ext cx="9144000" cy="287999"/>
          </a:xfrm>
          <a:prstGeom prst="rect">
            <a:avLst/>
          </a:prstGeom>
          <a:solidFill>
            <a:srgbClr val="F2D9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Berges, 3rd UQUAM Workshop, </a:t>
            </a:r>
            <a:r>
              <a:rPr lang="de-DE" dirty="0" err="1" smtClean="0"/>
              <a:t>October</a:t>
            </a:r>
            <a:r>
              <a:rPr lang="de-DE" dirty="0" smtClean="0"/>
              <a:t> 2016, Berlin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08793" y="658802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CF76DDC0-4757-F746-8682-8B6B37B8021A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0128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Proposed CRC 1225 – ISOQUANT,  February 1 – 2,  2016,  Heidelberg 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Strong-field QED and QCD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6DDC0-4757-F746-8682-8B6B37B802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07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-19244"/>
            <a:ext cx="9144000" cy="150937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  <a:cs typeface="Arial"/>
            </a:endParaRP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150943" y="9873"/>
            <a:ext cx="8229600" cy="672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60000"/>
              </a:lnSpc>
              <a:defRPr sz="2800" b="1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12700" y="551265"/>
            <a:ext cx="9144000" cy="6036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/>
              <a:cs typeface="Arial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6578601"/>
            <a:ext cx="9144000" cy="287999"/>
          </a:xfrm>
          <a:prstGeom prst="rect">
            <a:avLst/>
          </a:prstGeom>
          <a:solidFill>
            <a:srgbClr val="F2D9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Berges, 3rd UQUAM Workshop, </a:t>
            </a:r>
            <a:r>
              <a:rPr lang="de-DE" dirty="0" err="1" smtClean="0"/>
              <a:t>October</a:t>
            </a:r>
            <a:r>
              <a:rPr lang="de-DE" dirty="0" smtClean="0"/>
              <a:t> 2016, Berlin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08793" y="658802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algn="r"/>
            <a:fld id="{CF76DDC0-4757-F746-8682-8B6B37B8021A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872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578601"/>
            <a:ext cx="9144000" cy="28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  <a:cs typeface="Gill San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103" r="2620" b="6076"/>
          <a:stretch/>
        </p:blipFill>
        <p:spPr>
          <a:xfrm>
            <a:off x="-10666" y="-4102"/>
            <a:ext cx="9180000" cy="66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3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90.emf"/><Relationship Id="rId3" Type="http://schemas.openxmlformats.org/officeDocument/2006/relationships/image" Target="../media/image81.emf"/><Relationship Id="rId7" Type="http://schemas.openxmlformats.org/officeDocument/2006/relationships/image" Target="../media/image75.emf"/><Relationship Id="rId12" Type="http://schemas.openxmlformats.org/officeDocument/2006/relationships/image" Target="../media/image89.emf"/><Relationship Id="rId17" Type="http://schemas.openxmlformats.org/officeDocument/2006/relationships/image" Target="../media/image94.emf"/><Relationship Id="rId2" Type="http://schemas.openxmlformats.org/officeDocument/2006/relationships/image" Target="../media/image80.emf"/><Relationship Id="rId16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emf"/><Relationship Id="rId11" Type="http://schemas.openxmlformats.org/officeDocument/2006/relationships/image" Target="../media/image88.emf"/><Relationship Id="rId5" Type="http://schemas.openxmlformats.org/officeDocument/2006/relationships/image" Target="../media/image83.emf"/><Relationship Id="rId15" Type="http://schemas.openxmlformats.org/officeDocument/2006/relationships/image" Target="../media/image92.emf"/><Relationship Id="rId10" Type="http://schemas.openxmlformats.org/officeDocument/2006/relationships/image" Target="../media/image87.emf"/><Relationship Id="rId4" Type="http://schemas.openxmlformats.org/officeDocument/2006/relationships/image" Target="../media/image82.emf"/><Relationship Id="rId9" Type="http://schemas.openxmlformats.org/officeDocument/2006/relationships/image" Target="../media/image86.emf"/><Relationship Id="rId14" Type="http://schemas.openxmlformats.org/officeDocument/2006/relationships/image" Target="../media/image9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103.emf"/><Relationship Id="rId7" Type="http://schemas.openxmlformats.org/officeDocument/2006/relationships/image" Target="../media/image10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26" Type="http://schemas.openxmlformats.org/officeDocument/2006/relationships/image" Target="../media/image590.emf"/><Relationship Id="rId3" Type="http://schemas.openxmlformats.org/officeDocument/2006/relationships/notesSlide" Target="../notesSlides/notesSlide18.xml"/><Relationship Id="rId21" Type="http://schemas.openxmlformats.org/officeDocument/2006/relationships/customXml" Target="../ink/ink4.xml"/><Relationship Id="rId34" Type="http://schemas.openxmlformats.org/officeDocument/2006/relationships/image" Target="../media/image610.emf"/><Relationship Id="rId7" Type="http://schemas.openxmlformats.org/officeDocument/2006/relationships/image" Target="../media/image123.png"/><Relationship Id="rId12" Type="http://schemas.openxmlformats.org/officeDocument/2006/relationships/oleObject" Target="../embeddings/oleObject1.bin"/><Relationship Id="rId17" Type="http://schemas.openxmlformats.org/officeDocument/2006/relationships/customXml" Target="../ink/ink3.xml"/><Relationship Id="rId25" Type="http://schemas.openxmlformats.org/officeDocument/2006/relationships/customXml" Target="../ink/ink6.xml"/><Relationship Id="rId33" Type="http://schemas.openxmlformats.org/officeDocument/2006/relationships/customXml" Target="../ink/ink9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0.png"/><Relationship Id="rId20" Type="http://schemas.openxmlformats.org/officeDocument/2006/relationships/image" Target="../media/image560.emf"/><Relationship Id="rId29" Type="http://schemas.openxmlformats.org/officeDocument/2006/relationships/image" Target="../media/image600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580.emf"/><Relationship Id="rId32" Type="http://schemas.openxmlformats.org/officeDocument/2006/relationships/image" Target="../media/image601.emf"/><Relationship Id="rId5" Type="http://schemas.openxmlformats.org/officeDocument/2006/relationships/image" Target="../media/image121.png"/><Relationship Id="rId15" Type="http://schemas.openxmlformats.org/officeDocument/2006/relationships/image" Target="../media/image129.png"/><Relationship Id="rId23" Type="http://schemas.openxmlformats.org/officeDocument/2006/relationships/customXml" Target="../ink/ink5.xml"/><Relationship Id="rId28" Type="http://schemas.openxmlformats.org/officeDocument/2006/relationships/customXml" Target="../ink/ink7.xml"/><Relationship Id="rId10" Type="http://schemas.openxmlformats.org/officeDocument/2006/relationships/image" Target="../media/image126.png"/><Relationship Id="rId31" Type="http://schemas.openxmlformats.org/officeDocument/2006/relationships/customXml" Target="../ink/ink8.xml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28.png"/><Relationship Id="rId22" Type="http://schemas.openxmlformats.org/officeDocument/2006/relationships/image" Target="../media/image570.emf"/><Relationship Id="rId27" Type="http://schemas.openxmlformats.org/officeDocument/2006/relationships/image" Target="../media/image131.emf"/><Relationship Id="rId30" Type="http://schemas.openxmlformats.org/officeDocument/2006/relationships/image" Target="../media/image132.emf"/><Relationship Id="rId35" Type="http://schemas.openxmlformats.org/officeDocument/2006/relationships/image" Target="../media/image133.jpeg"/><Relationship Id="rId8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610.emf"/><Relationship Id="rId3" Type="http://schemas.openxmlformats.org/officeDocument/2006/relationships/image" Target="../media/image134.png"/><Relationship Id="rId7" Type="http://schemas.openxmlformats.org/officeDocument/2006/relationships/image" Target="../media/image138.emf"/><Relationship Id="rId12" Type="http://schemas.openxmlformats.org/officeDocument/2006/relationships/customXml" Target="../ink/ink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emf"/><Relationship Id="rId11" Type="http://schemas.openxmlformats.org/officeDocument/2006/relationships/image" Target="../media/image601.emf"/><Relationship Id="rId5" Type="http://schemas.openxmlformats.org/officeDocument/2006/relationships/image" Target="../media/image136.png"/><Relationship Id="rId10" Type="http://schemas.openxmlformats.org/officeDocument/2006/relationships/customXml" Target="../ink/ink10.xml"/><Relationship Id="rId4" Type="http://schemas.openxmlformats.org/officeDocument/2006/relationships/image" Target="../media/image135.png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.png"/><Relationship Id="rId3" Type="http://schemas.openxmlformats.org/officeDocument/2006/relationships/image" Target="../media/image140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.xml"/><Relationship Id="rId11" Type="http://schemas.openxmlformats.org/officeDocument/2006/relationships/image" Target="../media/image720.emf"/><Relationship Id="rId5" Type="http://schemas.openxmlformats.org/officeDocument/2006/relationships/image" Target="../media/image142.png"/><Relationship Id="rId15" Type="http://schemas.openxmlformats.org/officeDocument/2006/relationships/image" Target="../media/image146.emf"/><Relationship Id="rId10" Type="http://schemas.openxmlformats.org/officeDocument/2006/relationships/customXml" Target="../ink/ink13.xml"/><Relationship Id="rId4" Type="http://schemas.openxmlformats.org/officeDocument/2006/relationships/image" Target="../media/image141.png"/><Relationship Id="rId9" Type="http://schemas.openxmlformats.org/officeDocument/2006/relationships/image" Target="../media/image730.emf"/><Relationship Id="rId14" Type="http://schemas.openxmlformats.org/officeDocument/2006/relationships/image" Target="../media/image1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emf"/><Relationship Id="rId4" Type="http://schemas.openxmlformats.org/officeDocument/2006/relationships/image" Target="../media/image15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5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18.emf"/><Relationship Id="rId5" Type="http://schemas.openxmlformats.org/officeDocument/2006/relationships/image" Target="../media/image14.emf"/><Relationship Id="rId15" Type="http://schemas.openxmlformats.org/officeDocument/2006/relationships/image" Target="../media/image21.emf"/><Relationship Id="rId10" Type="http://schemas.openxmlformats.org/officeDocument/2006/relationships/customXml" Target="../ink/ink1.xml"/><Relationship Id="rId19" Type="http://schemas.openxmlformats.org/officeDocument/2006/relationships/image" Target="../media/image25.emf"/><Relationship Id="rId4" Type="http://schemas.openxmlformats.org/officeDocument/2006/relationships/image" Target="../media/image13.png"/><Relationship Id="rId9" Type="http://schemas.openxmlformats.org/officeDocument/2006/relationships/image" Target="../media/image17.emf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1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55.png"/><Relationship Id="rId4" Type="http://schemas.openxmlformats.org/officeDocument/2006/relationships/image" Target="../media/image162.png"/><Relationship Id="rId9" Type="http://schemas.openxmlformats.org/officeDocument/2006/relationships/image" Target="../media/image1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emf"/><Relationship Id="rId3" Type="http://schemas.openxmlformats.org/officeDocument/2006/relationships/image" Target="../media/image181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emf"/><Relationship Id="rId3" Type="http://schemas.openxmlformats.org/officeDocument/2006/relationships/customXml" Target="../ink/ink2.xml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17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5" Type="http://schemas.openxmlformats.org/officeDocument/2006/relationships/image" Target="../media/image3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Relationship Id="rId14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Relationship Id="rId9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emf"/><Relationship Id="rId4" Type="http://schemas.openxmlformats.org/officeDocument/2006/relationships/image" Target="../media/image63.png"/><Relationship Id="rId9" Type="http://schemas.openxmlformats.org/officeDocument/2006/relationships/image" Target="../media/image6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emf"/><Relationship Id="rId5" Type="http://schemas.openxmlformats.org/officeDocument/2006/relationships/image" Target="../media/image65.png"/><Relationship Id="rId4" Type="http://schemas.openxmlformats.org/officeDocument/2006/relationships/image" Target="../media/image7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976" y="-15233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9" y="2027584"/>
            <a:ext cx="2077722" cy="175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1809803" y="3688365"/>
            <a:ext cx="10636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814C05"/>
                </a:solidFill>
              </a:rPr>
              <a:t>ALICE/CERN</a:t>
            </a:r>
            <a:endParaRPr lang="de-DE" sz="1200" dirty="0">
              <a:solidFill>
                <a:srgbClr val="814C05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01431" y="2669115"/>
            <a:ext cx="13773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 dirty="0" smtClean="0">
                <a:solidFill>
                  <a:srgbClr val="FFFF00"/>
                </a:solidFill>
                <a:latin typeface="Arial" charset="0"/>
              </a:rPr>
              <a:t>J. </a:t>
            </a:r>
            <a:r>
              <a:rPr lang="de-DE" sz="2200" dirty="0">
                <a:solidFill>
                  <a:srgbClr val="FFFF00"/>
                </a:solidFill>
                <a:latin typeface="Arial" charset="0"/>
              </a:rPr>
              <a:t>Berges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125071" y="3159176"/>
            <a:ext cx="32734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200" dirty="0" smtClean="0">
                <a:solidFill>
                  <a:srgbClr val="FFFF00"/>
                </a:solidFill>
                <a:latin typeface="Arial" charset="0"/>
              </a:rPr>
              <a:t>Heidelberg University</a:t>
            </a:r>
            <a:endParaRPr lang="de-DE" sz="22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67170" y="5574777"/>
            <a:ext cx="88054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de-DE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Quantum Entanglement at Hadron Colliders, Stony Brook, September 2018</a:t>
            </a:r>
            <a:endParaRPr lang="de-DE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268050" y="432928"/>
            <a:ext cx="66078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3200" b="1" dirty="0" err="1" smtClean="0">
                <a:solidFill>
                  <a:srgbClr val="FFFF00"/>
                </a:solidFill>
                <a:latin typeface="Arial" charset="0"/>
              </a:rPr>
              <a:t>Universality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</a:rPr>
              <a:t>far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</a:rPr>
              <a:t>from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</a:rPr>
              <a:t>equilibrium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ctr"/>
            <a:r>
              <a:rPr lang="de-DE" sz="3200" b="1" dirty="0" err="1" smtClean="0">
                <a:solidFill>
                  <a:srgbClr val="FFFF00"/>
                </a:solidFill>
                <a:latin typeface="Arial" charset="0"/>
              </a:rPr>
              <a:t>and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</a:rPr>
              <a:t>entanglement</a:t>
            </a:r>
            <a:r>
              <a:rPr lang="de-DE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de-DE" sz="3200" b="1" dirty="0" err="1" smtClean="0">
                <a:solidFill>
                  <a:srgbClr val="FFFF00"/>
                </a:solidFill>
                <a:latin typeface="Arial" charset="0"/>
              </a:rPr>
              <a:t>entropy</a:t>
            </a:r>
            <a:endParaRPr lang="de-DE" sz="3200" b="1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808" y="4009206"/>
            <a:ext cx="1588680" cy="1018803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6886505" y="2027584"/>
            <a:ext cx="1584303" cy="1981622"/>
            <a:chOff x="6886505" y="2242271"/>
            <a:chExt cx="1584303" cy="198162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/>
            <a:srcRect l="17585" r="1"/>
            <a:stretch/>
          </p:blipFill>
          <p:spPr>
            <a:xfrm rot="5400000">
              <a:off x="6687846" y="2440931"/>
              <a:ext cx="1981622" cy="1584302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6886505" y="3936735"/>
              <a:ext cx="124270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dirty="0" smtClean="0">
                  <a:solidFill>
                    <a:srgbClr val="814C05"/>
                  </a:solidFill>
                </a:rPr>
                <a:t>Oberthaler Labs</a:t>
              </a:r>
              <a:endParaRPr lang="de-DE" sz="1200" dirty="0">
                <a:solidFill>
                  <a:srgbClr val="814C05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6886504" y="4369760"/>
            <a:ext cx="1609104" cy="1340553"/>
            <a:chOff x="6886504" y="4170975"/>
            <a:chExt cx="1609104" cy="1340553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4" t="26357" r="15768" b="9922"/>
            <a:stretch/>
          </p:blipFill>
          <p:spPr>
            <a:xfrm>
              <a:off x="6923525" y="4170975"/>
              <a:ext cx="1572083" cy="1340553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6886504" y="5233155"/>
              <a:ext cx="14623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dirty="0" smtClean="0">
                  <a:solidFill>
                    <a:srgbClr val="FFFF00"/>
                  </a:solidFill>
                </a:rPr>
                <a:t>Schmiedmayer Labs</a:t>
              </a:r>
              <a:endParaRPr lang="de-DE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9" y="3908575"/>
            <a:ext cx="2525367" cy="1948611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2365338" y="5622447"/>
            <a:ext cx="10636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814C05"/>
                </a:solidFill>
              </a:rPr>
              <a:t>BNL</a:t>
            </a:r>
            <a:endParaRPr lang="de-DE" sz="1200" dirty="0">
              <a:solidFill>
                <a:srgbClr val="814C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00" dirty="0" err="1" smtClean="0"/>
              <a:t>Prescaling</a:t>
            </a:r>
            <a:r>
              <a:rPr lang="de-DE" sz="2500" dirty="0" smtClean="0"/>
              <a:t> </a:t>
            </a:r>
            <a:r>
              <a:rPr lang="de-DE" sz="2500" dirty="0" err="1" smtClean="0"/>
              <a:t>and</a:t>
            </a:r>
            <a:r>
              <a:rPr lang="de-DE" sz="2500" dirty="0" smtClean="0"/>
              <a:t> </a:t>
            </a:r>
            <a:r>
              <a:rPr lang="de-DE" sz="2500" dirty="0" err="1" smtClean="0"/>
              <a:t>the</a:t>
            </a:r>
            <a:r>
              <a:rPr lang="de-DE" sz="2500" dirty="0" smtClean="0"/>
              <a:t> </a:t>
            </a:r>
            <a:r>
              <a:rPr lang="de-DE" sz="2500" dirty="0" err="1" smtClean="0"/>
              <a:t>emergence</a:t>
            </a:r>
            <a:r>
              <a:rPr lang="de-DE" sz="2500" dirty="0" smtClean="0"/>
              <a:t> </a:t>
            </a:r>
            <a:r>
              <a:rPr lang="de-DE" sz="2500" dirty="0" err="1" smtClean="0"/>
              <a:t>of</a:t>
            </a:r>
            <a:r>
              <a:rPr lang="de-DE" sz="2500" dirty="0" smtClean="0"/>
              <a:t> </a:t>
            </a:r>
            <a:r>
              <a:rPr lang="de-DE" sz="2500" dirty="0" err="1" smtClean="0"/>
              <a:t>universality</a:t>
            </a:r>
            <a:endParaRPr lang="de-DE" sz="2500" dirty="0"/>
          </a:p>
        </p:txBody>
      </p:sp>
      <p:sp>
        <p:nvSpPr>
          <p:cNvPr id="4" name="Rechteck 3"/>
          <p:cNvSpPr/>
          <p:nvPr/>
        </p:nvSpPr>
        <p:spPr>
          <a:xfrm>
            <a:off x="6467272" y="720231"/>
            <a:ext cx="246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ith Aleksas Mazeliauskas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451" y="1564401"/>
            <a:ext cx="5310177" cy="45667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54914" y="677548"/>
            <a:ext cx="168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Prescaling</a:t>
            </a:r>
            <a:r>
              <a:rPr lang="de-DE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de-DE" b="1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26828" y="2191783"/>
            <a:ext cx="31598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500" b="1" i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niversal </a:t>
            </a:r>
            <a:r>
              <a:rPr lang="de-DE" sz="1500" b="1" i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de-DE" sz="1500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500" b="1" i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</a:t>
            </a:r>
            <a:r>
              <a:rPr lang="de-DE" sz="1500" b="1" i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de-DE" sz="1500" b="1" i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272392" y="1027009"/>
            <a:ext cx="39437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non-universal time-</a:t>
            </a:r>
            <a:r>
              <a:rPr lang="de-DE" sz="15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de-DE" sz="15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exponents</a:t>
            </a:r>
            <a:endParaRPr lang="de-DE" sz="1500" b="1" i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409298" y="1473972"/>
            <a:ext cx="5635556" cy="627888"/>
          </a:xfrm>
          <a:prstGeom prst="rect">
            <a:avLst/>
          </a:prstGeom>
          <a:noFill/>
          <a:ln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cxnSp>
        <p:nvCxnSpPr>
          <p:cNvPr id="23" name="Gerader Verbinder 22"/>
          <p:cNvCxnSpPr/>
          <p:nvPr/>
        </p:nvCxnSpPr>
        <p:spPr>
          <a:xfrm>
            <a:off x="5905033" y="1350174"/>
            <a:ext cx="202109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H="1">
            <a:off x="5230778" y="1354065"/>
            <a:ext cx="3976" cy="180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V="1">
            <a:off x="4352051" y="1350174"/>
            <a:ext cx="202109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H="1">
            <a:off x="4689814" y="2031182"/>
            <a:ext cx="3976" cy="180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Grafi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89" y="3104984"/>
            <a:ext cx="4614386" cy="3270934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4720759" y="3104986"/>
            <a:ext cx="4391432" cy="3152644"/>
            <a:chOff x="4720759" y="3104986"/>
            <a:chExt cx="4391432" cy="3152644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0759" y="3104986"/>
              <a:ext cx="4391432" cy="3152644"/>
            </a:xfrm>
            <a:prstGeom prst="rect">
              <a:avLst/>
            </a:prstGeom>
          </p:spPr>
        </p:pic>
        <p:sp>
          <p:nvSpPr>
            <p:cNvPr id="31" name="Rechteck 30"/>
            <p:cNvSpPr/>
            <p:nvPr/>
          </p:nvSpPr>
          <p:spPr>
            <a:xfrm>
              <a:off x="5367585" y="5580928"/>
              <a:ext cx="2504205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7943349" y="5563041"/>
              <a:ext cx="910428" cy="675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5500347" y="5346114"/>
            <a:ext cx="13885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de-DE" sz="15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prescaling</a:t>
            </a:r>
            <a:endParaRPr lang="de-DE" sz="1500" b="1" i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84670" y="5007912"/>
            <a:ext cx="13885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de-DE" sz="15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prescaling</a:t>
            </a:r>
            <a:endParaRPr lang="de-DE" sz="1500" b="1" i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871790" y="5341248"/>
            <a:ext cx="1059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i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scaling</a:t>
            </a:r>
            <a:r>
              <a:rPr lang="de-DE" sz="1500" b="1" i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</a:t>
            </a:r>
            <a:endParaRPr lang="de-DE" sz="1500" b="1" i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3439597" y="5009050"/>
            <a:ext cx="1059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1" i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scaling</a:t>
            </a:r>
            <a:r>
              <a:rPr lang="de-DE" sz="1500" b="1" i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 </a:t>
            </a:r>
            <a:endParaRPr lang="de-DE" sz="1500" b="1" i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453105" y="6169279"/>
            <a:ext cx="10070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nits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57703" y="2528952"/>
            <a:ext cx="895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apid 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establishment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of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fixed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-point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distribution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with</a:t>
            </a:r>
            <a:r>
              <a:rPr lang="de-DE" b="1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time-</a:t>
            </a:r>
            <a:r>
              <a:rPr lang="de-DE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dependent</a:t>
            </a:r>
            <a:r>
              <a:rPr lang="de-DE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exponents</a:t>
            </a:r>
            <a:r>
              <a:rPr lang="de-DE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endParaRPr lang="de-DE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1" r="71656" b="-4279"/>
          <a:stretch/>
        </p:blipFill>
        <p:spPr bwMode="auto">
          <a:xfrm>
            <a:off x="8320569" y="4991572"/>
            <a:ext cx="462118" cy="22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1" b="-2535"/>
          <a:stretch/>
        </p:blipFill>
        <p:spPr bwMode="auto">
          <a:xfrm>
            <a:off x="8465106" y="4133965"/>
            <a:ext cx="333955" cy="21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05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748" y="-3783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(</a:t>
            </a:r>
            <a:r>
              <a:rPr lang="de-DE" sz="2500" dirty="0" err="1" smtClean="0"/>
              <a:t>Pre</a:t>
            </a:r>
            <a:r>
              <a:rPr lang="de-DE" sz="2500" dirty="0" smtClean="0"/>
              <a:t>)</a:t>
            </a:r>
            <a:r>
              <a:rPr lang="de-DE" sz="2500" dirty="0" err="1" smtClean="0"/>
              <a:t>scaling</a:t>
            </a:r>
            <a:endParaRPr lang="de-DE" sz="25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6" y="3359427"/>
            <a:ext cx="4766808" cy="318395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00" y="570033"/>
            <a:ext cx="4381007" cy="2860955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1280616" y="3528174"/>
            <a:ext cx="2512156" cy="36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5400000">
            <a:off x="1563194" y="3009640"/>
            <a:ext cx="5462612" cy="580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995" y="3313751"/>
            <a:ext cx="4711468" cy="327746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621" y="570033"/>
            <a:ext cx="4407968" cy="286253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5546171" y="3496176"/>
            <a:ext cx="2512156" cy="292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8504088" y="3349866"/>
            <a:ext cx="419958" cy="292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6145311" y="3701018"/>
            <a:ext cx="153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Prescaling</a:t>
            </a:r>
            <a:endParaRPr lang="de-DE" b="1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027585" y="3698365"/>
            <a:ext cx="153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caling</a:t>
            </a:r>
            <a:endParaRPr lang="de-DE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139028" y="6280047"/>
            <a:ext cx="10070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nits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199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631" y="-205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Far</a:t>
            </a:r>
            <a:r>
              <a:rPr lang="de-DE" sz="2500" dirty="0" smtClean="0"/>
              <a:t>-</a:t>
            </a:r>
            <a:r>
              <a:rPr lang="de-DE" sz="2500" dirty="0" err="1" smtClean="0"/>
              <a:t>from</a:t>
            </a:r>
            <a:r>
              <a:rPr lang="de-DE" sz="2500" dirty="0" smtClean="0"/>
              <a:t>-equilibrium </a:t>
            </a:r>
            <a:r>
              <a:rPr lang="de-DE" sz="2500" dirty="0" err="1" smtClean="0"/>
              <a:t>hydrodynamics</a:t>
            </a:r>
            <a:endParaRPr lang="de-DE" sz="2500" dirty="0"/>
          </a:p>
        </p:txBody>
      </p:sp>
      <p:sp>
        <p:nvSpPr>
          <p:cNvPr id="3" name="Textfeld 2"/>
          <p:cNvSpPr txBox="1"/>
          <p:nvPr/>
        </p:nvSpPr>
        <p:spPr>
          <a:xfrm>
            <a:off x="198651" y="674873"/>
            <a:ext cx="576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Arial" pitchFamily="34" charset="0"/>
                <a:cs typeface="Arial" pitchFamily="34" charset="0"/>
              </a:rPr>
              <a:t>Analyze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moments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distribution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function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1" y="1099023"/>
            <a:ext cx="4340323" cy="64065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9245" y="2293517"/>
            <a:ext cx="162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Prescaling</a:t>
            </a:r>
            <a:r>
              <a:rPr lang="de-DE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de-DE" b="1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51" y="2776445"/>
            <a:ext cx="4671234" cy="35399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-70173" y="3243627"/>
            <a:ext cx="917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</a:t>
            </a:r>
            <a:r>
              <a:rPr lang="de-DE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ynamics</a:t>
            </a:r>
            <a:r>
              <a:rPr lang="de-DE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described</a:t>
            </a:r>
            <a:r>
              <a:rPr lang="de-DE" b="1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i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de-DE" b="1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de-DE" b="1" i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slow</a:t>
            </a:r>
            <a:r>
              <a:rPr lang="de-DE" b="1" i="1" dirty="0" err="1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b="1" i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varying</a:t>
            </a:r>
            <a:r>
              <a:rPr lang="de-DE" b="1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i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exponents</a:t>
            </a:r>
            <a:r>
              <a:rPr lang="de-DE" b="1" i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</a:t>
            </a:r>
            <a:r>
              <a:rPr lang="de-DE" b="1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de-DE" b="1" i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hydrodynamic</a:t>
            </a:r>
            <a:r>
              <a:rPr lang="de-DE" b="1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i="1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moments</a:t>
            </a:r>
            <a:r>
              <a:rPr lang="de-DE" b="1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de-DE" b="1" i="1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51" y="3732346"/>
            <a:ext cx="3266006" cy="9307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704" y="3682908"/>
            <a:ext cx="2420527" cy="52672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655" y="4225491"/>
            <a:ext cx="3027364" cy="530130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>
            <a:off x="5534937" y="587504"/>
            <a:ext cx="3388017" cy="2680959"/>
            <a:chOff x="5741672" y="786294"/>
            <a:chExt cx="3388017" cy="2680959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5741672" y="786294"/>
              <a:ext cx="3388017" cy="2680959"/>
              <a:chOff x="4720759" y="3104986"/>
              <a:chExt cx="4391432" cy="3152644"/>
            </a:xfrm>
          </p:grpSpPr>
          <p:pic>
            <p:nvPicPr>
              <p:cNvPr id="15" name="Grafik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20759" y="3104986"/>
                <a:ext cx="4391432" cy="3152644"/>
              </a:xfrm>
              <a:prstGeom prst="rect">
                <a:avLst/>
              </a:prstGeom>
            </p:spPr>
          </p:pic>
          <p:sp>
            <p:nvSpPr>
              <p:cNvPr id="16" name="Rechteck 15"/>
              <p:cNvSpPr/>
              <p:nvPr/>
            </p:nvSpPr>
            <p:spPr>
              <a:xfrm>
                <a:off x="5367585" y="5580928"/>
                <a:ext cx="2504205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7943349" y="5563041"/>
                <a:ext cx="910428" cy="675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2043" y="933878"/>
              <a:ext cx="1217630" cy="202938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49052" y="1136816"/>
              <a:ext cx="640621" cy="185442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6892775" y="1089409"/>
              <a:ext cx="304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</a:t>
              </a:r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198651" y="1963346"/>
            <a:ext cx="457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hich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probe different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momentum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regimes</a:t>
            </a:r>
            <a:r>
              <a:rPr lang="de-DE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endParaRPr lang="de-DE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0133" y="1692930"/>
            <a:ext cx="1099257" cy="20834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778" y="5339901"/>
            <a:ext cx="1617723" cy="448972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796" y="5833495"/>
            <a:ext cx="2323250" cy="53449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0245" y="5260659"/>
            <a:ext cx="2373136" cy="55052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0648" y="5869127"/>
            <a:ext cx="2337503" cy="463225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217637" y="4834387"/>
            <a:ext cx="8931044" cy="369332"/>
            <a:chOff x="275812" y="5077207"/>
            <a:chExt cx="8931044" cy="369332"/>
          </a:xfrm>
        </p:grpSpPr>
        <p:sp>
          <p:nvSpPr>
            <p:cNvPr id="22" name="Textfeld 21"/>
            <p:cNvSpPr txBox="1"/>
            <p:nvPr/>
          </p:nvSpPr>
          <p:spPr>
            <a:xfrm>
              <a:off x="275812" y="5077207"/>
              <a:ext cx="8931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et </a:t>
              </a:r>
              <a:r>
                <a:rPr lang="de-DE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of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de-DE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hydrodynamic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de-DE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equations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in </a:t>
              </a:r>
              <a:r>
                <a:rPr lang="de-DE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prescaling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de-DE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regime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, e.g. </a:t>
              </a:r>
              <a:r>
                <a:rPr lang="de-DE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for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de-DE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conformal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de-DE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case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(         ):  </a:t>
              </a:r>
              <a:r>
                <a:rPr lang="de-DE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endParaRPr lang="de-DE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03038" y="5159587"/>
              <a:ext cx="596088" cy="236380"/>
            </a:xfrm>
            <a:prstGeom prst="rect">
              <a:avLst/>
            </a:prstGeom>
          </p:spPr>
        </p:pic>
      </p:grpSp>
      <p:pic>
        <p:nvPicPr>
          <p:cNvPr id="32" name="Grafik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3685" y="5939721"/>
            <a:ext cx="2966037" cy="30465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3270" y="5403400"/>
            <a:ext cx="3701797" cy="287406"/>
          </a:xfrm>
          <a:prstGeom prst="rect">
            <a:avLst/>
          </a:prstGeom>
        </p:spPr>
      </p:pic>
      <p:sp>
        <p:nvSpPr>
          <p:cNvPr id="35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75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0685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Observing</a:t>
            </a:r>
            <a:r>
              <a:rPr lang="de-DE" sz="2500" dirty="0" smtClean="0"/>
              <a:t> universal </a:t>
            </a:r>
            <a:r>
              <a:rPr lang="de-DE" sz="2500" dirty="0" err="1" smtClean="0"/>
              <a:t>dynamics</a:t>
            </a:r>
            <a:r>
              <a:rPr lang="de-DE" sz="2500" dirty="0" smtClean="0"/>
              <a:t> </a:t>
            </a:r>
            <a:r>
              <a:rPr lang="de-DE" sz="2500" dirty="0" err="1" smtClean="0"/>
              <a:t>with</a:t>
            </a:r>
            <a:r>
              <a:rPr lang="de-DE" sz="2500" dirty="0" smtClean="0"/>
              <a:t> </a:t>
            </a:r>
            <a:r>
              <a:rPr lang="de-DE" sz="2500" dirty="0" err="1" smtClean="0"/>
              <a:t>ultracold</a:t>
            </a:r>
            <a:r>
              <a:rPr lang="de-DE" sz="2500" dirty="0" smtClean="0"/>
              <a:t> </a:t>
            </a:r>
            <a:r>
              <a:rPr lang="de-DE" sz="2500" dirty="0" err="1" smtClean="0"/>
              <a:t>atoms</a:t>
            </a:r>
            <a:r>
              <a:rPr lang="de-DE" sz="2500" dirty="0" smtClean="0"/>
              <a:t> 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35344" y="712339"/>
            <a:ext cx="5048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b="1" baseline="30000" dirty="0" smtClean="0">
                <a:latin typeface="Arial" charset="0"/>
                <a:sym typeface="Mathematica1"/>
              </a:rPr>
              <a:t>87</a:t>
            </a:r>
            <a:r>
              <a:rPr lang="de-DE" sz="2000" b="1" dirty="0" smtClean="0">
                <a:latin typeface="Arial" charset="0"/>
                <a:sym typeface="Mathematica1"/>
              </a:rPr>
              <a:t>Rb BEC in a quasi 1D </a:t>
            </a:r>
            <a:r>
              <a:rPr lang="de-DE" sz="2000" b="1" dirty="0" err="1" smtClean="0">
                <a:latin typeface="Arial" charset="0"/>
                <a:sym typeface="Mathematica1"/>
              </a:rPr>
              <a:t>optical</a:t>
            </a:r>
            <a:r>
              <a:rPr lang="de-DE" sz="2000" b="1" dirty="0" smtClean="0">
                <a:latin typeface="Arial" charset="0"/>
                <a:sym typeface="Mathematica1"/>
              </a:rPr>
              <a:t> </a:t>
            </a:r>
            <a:r>
              <a:rPr lang="de-DE" sz="2000" b="1" dirty="0" err="1" smtClean="0">
                <a:latin typeface="Arial" charset="0"/>
                <a:sym typeface="Mathematica1"/>
              </a:rPr>
              <a:t>trap</a:t>
            </a:r>
            <a:r>
              <a:rPr lang="de-DE" sz="2000" b="1" dirty="0" smtClean="0">
                <a:latin typeface="Arial" pitchFamily="34" charset="0"/>
                <a:sym typeface="Mathematica1"/>
              </a:rPr>
              <a:t>:</a:t>
            </a:r>
            <a:r>
              <a:rPr lang="de-DE" sz="2000" b="1" i="1" dirty="0" smtClean="0">
                <a:latin typeface="Arial" charset="0"/>
              </a:rPr>
              <a:t> </a:t>
            </a:r>
            <a:endParaRPr lang="de-DE" sz="2000" b="1" i="1" dirty="0">
              <a:latin typeface="Arial"/>
            </a:endParaRPr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112094" y="1131099"/>
            <a:ext cx="8914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 pitchFamily="34" charset="0"/>
                <a:sym typeface="Mathematica1"/>
              </a:rPr>
              <a:t>Spin-1 BEC (</a:t>
            </a:r>
            <a:r>
              <a:rPr lang="de-DE" i="1" dirty="0" smtClean="0">
                <a:latin typeface="Arial" pitchFamily="34" charset="0"/>
                <a:sym typeface="Mathematica1"/>
              </a:rPr>
              <a:t>F</a:t>
            </a:r>
            <a:r>
              <a:rPr lang="de-DE" dirty="0" smtClean="0">
                <a:latin typeface="Arial" pitchFamily="34" charset="0"/>
                <a:sym typeface="Mathematica1"/>
              </a:rPr>
              <a:t>=1 </a:t>
            </a:r>
            <a:r>
              <a:rPr lang="de-DE" dirty="0" err="1" smtClean="0">
                <a:latin typeface="Arial" pitchFamily="34" charset="0"/>
                <a:sym typeface="Mathematica1"/>
              </a:rPr>
              <a:t>hyperfine</a:t>
            </a:r>
            <a:r>
              <a:rPr lang="de-DE" dirty="0" smtClean="0">
                <a:latin typeface="Arial" pitchFamily="34" charset="0"/>
                <a:sym typeface="Mathematica1"/>
              </a:rPr>
              <a:t> </a:t>
            </a:r>
            <a:r>
              <a:rPr lang="de-DE" dirty="0" err="1" smtClean="0">
                <a:latin typeface="Arial" pitchFamily="34" charset="0"/>
                <a:sym typeface="Mathematica1"/>
              </a:rPr>
              <a:t>state</a:t>
            </a:r>
            <a:r>
              <a:rPr lang="de-DE" dirty="0">
                <a:latin typeface="Arial" pitchFamily="34" charset="0"/>
                <a:sym typeface="Mathematica1"/>
              </a:rPr>
              <a:t> </a:t>
            </a:r>
            <a:r>
              <a:rPr lang="de-DE" dirty="0" err="1" smtClean="0">
                <a:latin typeface="Arial" pitchFamily="34" charset="0"/>
                <a:sym typeface="Mathematica1"/>
              </a:rPr>
              <a:t>with</a:t>
            </a:r>
            <a:r>
              <a:rPr lang="de-DE" dirty="0" smtClean="0">
                <a:latin typeface="Arial" pitchFamily="34" charset="0"/>
                <a:sym typeface="Mathematica1"/>
              </a:rPr>
              <a:t> </a:t>
            </a:r>
            <a:r>
              <a:rPr lang="de-DE" dirty="0" err="1" smtClean="0">
                <a:latin typeface="Arial" pitchFamily="34" charset="0"/>
                <a:sym typeface="Mathematica1"/>
              </a:rPr>
              <a:t>magnetic</a:t>
            </a:r>
            <a:r>
              <a:rPr lang="de-DE" dirty="0" smtClean="0">
                <a:latin typeface="Arial" pitchFamily="34" charset="0"/>
                <a:sym typeface="Mathematica1"/>
              </a:rPr>
              <a:t> </a:t>
            </a:r>
            <a:r>
              <a:rPr lang="de-DE" dirty="0" err="1" smtClean="0">
                <a:latin typeface="Arial" pitchFamily="34" charset="0"/>
                <a:sym typeface="Mathematica1"/>
              </a:rPr>
              <a:t>sublevels</a:t>
            </a:r>
            <a:r>
              <a:rPr lang="de-DE" dirty="0" smtClean="0">
                <a:latin typeface="Arial" pitchFamily="34" charset="0"/>
                <a:sym typeface="Mathematica1"/>
              </a:rPr>
              <a:t> </a:t>
            </a:r>
            <a:r>
              <a:rPr lang="de-DE" i="1" dirty="0" err="1" smtClean="0">
                <a:latin typeface="Arial" pitchFamily="34" charset="0"/>
                <a:sym typeface="Mathematica1"/>
              </a:rPr>
              <a:t>m</a:t>
            </a:r>
            <a:r>
              <a:rPr lang="de-DE" i="1" baseline="-25000" dirty="0" err="1" smtClean="0">
                <a:latin typeface="Arial" pitchFamily="34" charset="0"/>
                <a:sym typeface="Mathematica1"/>
              </a:rPr>
              <a:t>F</a:t>
            </a:r>
            <a:r>
              <a:rPr lang="de-DE" dirty="0" smtClean="0">
                <a:latin typeface="Arial" pitchFamily="34" charset="0"/>
                <a:sym typeface="Mathematica1"/>
              </a:rPr>
              <a:t> </a:t>
            </a:r>
            <a:r>
              <a:rPr lang="de-DE" i="1" dirty="0" smtClean="0">
                <a:latin typeface="Arial" charset="0"/>
              </a:rPr>
              <a:t>= </a:t>
            </a:r>
            <a:r>
              <a:rPr lang="de-DE" dirty="0" smtClean="0">
                <a:latin typeface="Arial" charset="0"/>
              </a:rPr>
              <a:t>0, </a:t>
            </a:r>
            <a:r>
              <a:rPr lang="de-DE" dirty="0" smtClean="0">
                <a:latin typeface="Arial" charset="0"/>
                <a:sym typeface="Symbol" panose="05050102010706020507" pitchFamily="18" charset="2"/>
              </a:rPr>
              <a:t>1), </a:t>
            </a:r>
            <a:r>
              <a:rPr lang="de-DE" b="1" i="1" dirty="0" err="1" smtClean="0">
                <a:solidFill>
                  <a:srgbClr val="FF0000"/>
                </a:solidFill>
                <a:latin typeface="Arial" charset="0"/>
                <a:sym typeface="Symbol" panose="05050102010706020507" pitchFamily="18" charset="2"/>
              </a:rPr>
              <a:t>no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charset="0"/>
                <a:sym typeface="Symbol" panose="05050102010706020507" pitchFamily="18" charset="2"/>
              </a:rPr>
              <a:t>expansion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Symbol" panose="05050102010706020507" pitchFamily="18" charset="2"/>
              </a:rPr>
              <a:t>!</a:t>
            </a:r>
            <a:endParaRPr lang="de-DE" b="1" i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26" y="787203"/>
            <a:ext cx="3304754" cy="286166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-89315" y="6188967"/>
            <a:ext cx="932687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Prüfer 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al, arXiv:1805.11881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400" b="1" i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Nature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400" b="1" dirty="0" err="1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dirty="0" err="1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appear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); </a:t>
            </a:r>
            <a:r>
              <a:rPr lang="de-DE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see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 also Erne 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et al, (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Schmiedmayer Lab) arXiv:1805.12310</a:t>
            </a:r>
            <a:endParaRPr lang="de-DE" sz="1400" b="1" dirty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de-DE" sz="1400" b="1" dirty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5" y="1550345"/>
            <a:ext cx="8952514" cy="45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65508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/>
              <a:t>S</a:t>
            </a:r>
            <a:r>
              <a:rPr lang="de-DE" sz="2500" dirty="0" err="1" smtClean="0"/>
              <a:t>elf-similar</a:t>
            </a:r>
            <a:r>
              <a:rPr lang="de-DE" sz="2500" dirty="0" smtClean="0"/>
              <a:t> </a:t>
            </a:r>
            <a:r>
              <a:rPr lang="de-DE" sz="2500" dirty="0" err="1" smtClean="0"/>
              <a:t>dynamics</a:t>
            </a:r>
            <a:r>
              <a:rPr lang="de-DE" sz="2500" dirty="0" smtClean="0"/>
              <a:t> after </a:t>
            </a:r>
            <a:r>
              <a:rPr lang="de-DE" sz="2500" dirty="0" err="1" smtClean="0"/>
              <a:t>nonequilibrium</a:t>
            </a:r>
            <a:r>
              <a:rPr lang="de-DE" sz="2500" dirty="0" smtClean="0"/>
              <a:t> </a:t>
            </a:r>
            <a:r>
              <a:rPr lang="de-DE" sz="2500" dirty="0" err="1" smtClean="0"/>
              <a:t>instability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165508" y="585655"/>
            <a:ext cx="7379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latin typeface="Arial" pitchFamily="34" charset="0"/>
                <a:sym typeface="Mathematica1"/>
              </a:rPr>
              <a:t>Scaling</a:t>
            </a:r>
            <a:r>
              <a:rPr lang="de-DE" sz="2000" b="1" dirty="0" smtClean="0">
                <a:latin typeface="Arial" pitchFamily="34" charset="0"/>
                <a:sym typeface="Mathematica1"/>
              </a:rPr>
              <a:t> </a:t>
            </a:r>
            <a:r>
              <a:rPr lang="de-DE" sz="2000" b="1" dirty="0" err="1" smtClean="0">
                <a:latin typeface="Arial" pitchFamily="34" charset="0"/>
                <a:sym typeface="Mathematica1"/>
              </a:rPr>
              <a:t>exponents</a:t>
            </a:r>
            <a:r>
              <a:rPr lang="de-DE" sz="2000" b="1" dirty="0" smtClean="0">
                <a:latin typeface="Arial" pitchFamily="34" charset="0"/>
                <a:sym typeface="Mathematica1"/>
              </a:rPr>
              <a:t> </a:t>
            </a:r>
            <a:r>
              <a:rPr lang="de-DE" sz="2000" b="1" dirty="0" err="1" smtClean="0">
                <a:latin typeface="Arial" pitchFamily="34" charset="0"/>
                <a:sym typeface="Mathematica1"/>
              </a:rPr>
              <a:t>and</a:t>
            </a:r>
            <a:r>
              <a:rPr lang="de-DE" sz="2000" b="1" dirty="0" smtClean="0">
                <a:latin typeface="Arial" pitchFamily="34" charset="0"/>
                <a:sym typeface="Mathematica1"/>
              </a:rPr>
              <a:t> </a:t>
            </a:r>
            <a:r>
              <a:rPr lang="de-DE" sz="2000" b="1" dirty="0" err="1">
                <a:latin typeface="Arial" pitchFamily="34" charset="0"/>
                <a:sym typeface="Mathematica1"/>
              </a:rPr>
              <a:t>n</a:t>
            </a:r>
            <a:r>
              <a:rPr lang="de-DE" sz="2000" b="1" dirty="0" err="1" smtClean="0">
                <a:latin typeface="Arial" pitchFamily="34" charset="0"/>
                <a:sym typeface="Mathematica1"/>
              </a:rPr>
              <a:t>onthermal</a:t>
            </a:r>
            <a:r>
              <a:rPr lang="de-DE" sz="2000" b="1" dirty="0" smtClean="0">
                <a:latin typeface="Arial" pitchFamily="34" charset="0"/>
                <a:sym typeface="Mathematica1"/>
              </a:rPr>
              <a:t> </a:t>
            </a:r>
            <a:r>
              <a:rPr lang="de-DE" sz="2000" b="1" dirty="0" err="1" smtClean="0">
                <a:latin typeface="Arial" pitchFamily="34" charset="0"/>
                <a:sym typeface="Mathematica1"/>
              </a:rPr>
              <a:t>fixed</a:t>
            </a:r>
            <a:r>
              <a:rPr lang="de-DE" sz="2000" b="1" dirty="0">
                <a:latin typeface="Arial" pitchFamily="34" charset="0"/>
                <a:sym typeface="Mathematica1"/>
              </a:rPr>
              <a:t>-</a:t>
            </a:r>
            <a:r>
              <a:rPr lang="de-DE" sz="2000" b="1" dirty="0" smtClean="0">
                <a:latin typeface="Arial" pitchFamily="34" charset="0"/>
                <a:sym typeface="Mathematica1"/>
              </a:rPr>
              <a:t>point </a:t>
            </a:r>
            <a:r>
              <a:rPr lang="de-DE" sz="2000" b="1" dirty="0" err="1" smtClean="0">
                <a:latin typeface="Arial" pitchFamily="34" charset="0"/>
                <a:sym typeface="Mathematica1"/>
              </a:rPr>
              <a:t>distribution</a:t>
            </a:r>
            <a:r>
              <a:rPr lang="de-DE" sz="2000" b="1" dirty="0" smtClean="0">
                <a:latin typeface="Arial" pitchFamily="34" charset="0"/>
                <a:sym typeface="Mathematica1"/>
              </a:rPr>
              <a:t>:</a:t>
            </a:r>
            <a:endParaRPr lang="de-DE" sz="2000" b="1" dirty="0">
              <a:latin typeface="Arial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793108" y="5682282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  0.540.06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140142" y="5682282"/>
            <a:ext cx="173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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0.330.08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1056844" y="5638433"/>
            <a:ext cx="3381903" cy="4754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91489" y="5678618"/>
            <a:ext cx="57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5" y="988005"/>
            <a:ext cx="9007368" cy="457530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429" y="5671269"/>
            <a:ext cx="2486270" cy="431568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671436" y="6211221"/>
            <a:ext cx="590319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Prüfer 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al, arXiv:1805.11881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400" b="1" i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Nature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400" b="1" dirty="0" err="1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dirty="0" err="1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appear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)</a:t>
            </a:r>
            <a:endParaRPr lang="de-DE" sz="1400" b="1" dirty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de-DE" sz="1400" b="1" dirty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3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Conclusions</a:t>
            </a:r>
            <a:r>
              <a:rPr lang="de-DE" sz="2500" dirty="0" smtClean="0"/>
              <a:t> &amp; Outlook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59723" y="2980264"/>
            <a:ext cx="8732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®"/>
            </a:pPr>
            <a:r>
              <a:rPr lang="de-DE" sz="2000" dirty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u</a:t>
            </a:r>
            <a:r>
              <a:rPr lang="de-DE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niversal </a:t>
            </a:r>
            <a:r>
              <a:rPr lang="de-DE" sz="2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scaling</a:t>
            </a:r>
            <a:r>
              <a:rPr lang="de-DE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distribution</a:t>
            </a:r>
            <a:r>
              <a:rPr lang="de-DE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, non-universal time-</a:t>
            </a:r>
            <a:r>
              <a:rPr lang="de-DE" sz="2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dependent</a:t>
            </a:r>
            <a:r>
              <a:rPr lang="de-DE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exponents</a:t>
            </a:r>
            <a:r>
              <a:rPr lang="de-DE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  <a:sym typeface="Symbol"/>
              </a:rPr>
              <a:t>       </a:t>
            </a:r>
            <a:endParaRPr lang="de-DE" sz="2000" baseline="30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9091" y="2505795"/>
            <a:ext cx="889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2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de-DE" sz="20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Prescaling</a:t>
            </a:r>
            <a:r>
              <a:rPr lang="de-DE" sz="20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20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and</a:t>
            </a:r>
            <a:r>
              <a:rPr lang="de-DE" sz="20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20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far</a:t>
            </a:r>
            <a:r>
              <a:rPr lang="de-DE" sz="20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de-DE" sz="20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from</a:t>
            </a:r>
            <a:r>
              <a:rPr lang="de-DE" sz="20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-equilibrium </a:t>
            </a:r>
            <a:r>
              <a:rPr lang="de-DE" sz="2000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hydrodynamics</a:t>
            </a:r>
            <a:r>
              <a:rPr lang="de-DE" sz="20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de-DE" sz="2000" i="1" dirty="0" smtClean="0">
              <a:solidFill>
                <a:srgbClr val="FF66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0047" y="1848916"/>
            <a:ext cx="8246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20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ollisionless</a:t>
            </a:r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20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subsequent </a:t>
            </a:r>
            <a:r>
              <a:rPr lang="de-DE" sz="20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79028" y="3549568"/>
            <a:ext cx="8627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Nonthermal</a:t>
            </a:r>
            <a:r>
              <a:rPr lang="de-D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de-D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de-D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universality</a:t>
            </a:r>
            <a:r>
              <a:rPr lang="de-D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  <a:r>
              <a:rPr lang="de-D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  <a:r>
              <a:rPr lang="de-D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de-DE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47220" y="4606530"/>
            <a:ext cx="890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Outlook: sonic horizon physics and (pre)scaling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43247" y="818690"/>
            <a:ext cx="8863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Characteristic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(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entropy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19553" y="5156521"/>
            <a:ext cx="5004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®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etecting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quantifying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43247" y="1383872"/>
            <a:ext cx="834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de-DE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thermal-like </a:t>
            </a:r>
            <a:r>
              <a:rPr lang="de-DE" sz="2000" b="1" i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fluctuations</a:t>
            </a:r>
            <a:r>
              <a:rPr lang="de-DE" sz="20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  <a:r>
              <a:rPr lang="de-DE" sz="20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de-DE" sz="2000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</a:t>
            </a:r>
            <a:endParaRPr lang="de-DE" sz="2000" b="1" i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95504" y="4025490"/>
            <a:ext cx="8512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de-DE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unexpected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quantitative links </a:t>
            </a:r>
            <a:r>
              <a:rPr lang="de-DE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between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different </a:t>
            </a:r>
            <a:r>
              <a:rPr lang="de-DE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nonequilibrium</a:t>
            </a:r>
            <a:r>
              <a:rPr lang="de-DE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systems</a:t>
            </a:r>
            <a:endParaRPr lang="de-DE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24853" y="5630956"/>
            <a:ext cx="4291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®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igher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-order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112861" y="515652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f.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Philipp Hauke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503229" y="5630956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f.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Jörg Schmiedmayer</a:t>
            </a:r>
          </a:p>
        </p:txBody>
      </p:sp>
    </p:spTree>
    <p:extLst>
      <p:ext uri="{BB962C8B-B14F-4D97-AF65-F5344CB8AC3E}">
        <p14:creationId xmlns:p14="http://schemas.microsoft.com/office/powerpoint/2010/main" val="22539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500" dirty="0" err="1" smtClean="0"/>
              <a:t>Supplementary</a:t>
            </a:r>
            <a:r>
              <a:rPr lang="de-DE" sz="2500" dirty="0" smtClean="0"/>
              <a:t> material</a:t>
            </a:r>
            <a:endParaRPr lang="de-DE" sz="2500" dirty="0"/>
          </a:p>
        </p:txBody>
      </p:sp>
    </p:spTree>
    <p:extLst>
      <p:ext uri="{BB962C8B-B14F-4D97-AF65-F5344CB8AC3E}">
        <p14:creationId xmlns:p14="http://schemas.microsoft.com/office/powerpoint/2010/main" val="4198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1082" y="-6853"/>
            <a:ext cx="8877912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Dynamical</a:t>
            </a:r>
            <a:r>
              <a:rPr lang="de-DE" sz="2500" dirty="0" smtClean="0"/>
              <a:t> </a:t>
            </a:r>
            <a:r>
              <a:rPr lang="de-DE" sz="2500" dirty="0" err="1" smtClean="0"/>
              <a:t>emergence</a:t>
            </a:r>
            <a:r>
              <a:rPr lang="de-DE" sz="2500" dirty="0" smtClean="0"/>
              <a:t> </a:t>
            </a:r>
            <a:r>
              <a:rPr lang="de-DE" sz="2500" dirty="0" err="1" smtClean="0"/>
              <a:t>of</a:t>
            </a:r>
            <a:r>
              <a:rPr lang="de-DE" sz="2500" dirty="0" smtClean="0"/>
              <a:t> </a:t>
            </a:r>
            <a:r>
              <a:rPr lang="de-DE" sz="2500" dirty="0" err="1" smtClean="0"/>
              <a:t>conserved</a:t>
            </a:r>
            <a:r>
              <a:rPr lang="de-DE" sz="2500" dirty="0" smtClean="0"/>
              <a:t> </a:t>
            </a:r>
            <a:r>
              <a:rPr lang="de-DE" sz="2500" dirty="0" err="1" smtClean="0"/>
              <a:t>quantity</a:t>
            </a:r>
            <a:r>
              <a:rPr lang="de-DE" sz="2500" dirty="0" smtClean="0"/>
              <a:t> 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060" y="2282598"/>
            <a:ext cx="4506406" cy="40768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700" y="852493"/>
            <a:ext cx="3969447" cy="3765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51" y="1590918"/>
            <a:ext cx="5468161" cy="3966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057" y="1612128"/>
            <a:ext cx="950859" cy="3389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21848" y="1540366"/>
            <a:ext cx="463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2354" y="-1731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Universal </a:t>
            </a:r>
            <a:r>
              <a:rPr lang="de-DE" sz="2500" dirty="0" err="1" smtClean="0"/>
              <a:t>scaling</a:t>
            </a:r>
            <a:r>
              <a:rPr lang="de-DE" sz="2500" dirty="0" smtClean="0"/>
              <a:t> &amp; </a:t>
            </a:r>
            <a:r>
              <a:rPr lang="de-DE" sz="2500" dirty="0" err="1" smtClean="0"/>
              <a:t>insensitivity</a:t>
            </a:r>
            <a:r>
              <a:rPr lang="de-DE" sz="2500" dirty="0" smtClean="0"/>
              <a:t> </a:t>
            </a:r>
            <a:r>
              <a:rPr lang="de-DE" sz="2500" dirty="0" err="1" smtClean="0"/>
              <a:t>to</a:t>
            </a:r>
            <a:r>
              <a:rPr lang="de-DE" sz="2500" dirty="0" smtClean="0"/>
              <a:t> initial </a:t>
            </a:r>
            <a:r>
              <a:rPr lang="de-DE" sz="2500" dirty="0" err="1" smtClean="0"/>
              <a:t>details</a:t>
            </a:r>
            <a:r>
              <a:rPr lang="de-DE" sz="2500" dirty="0" smtClean="0"/>
              <a:t>  </a:t>
            </a:r>
            <a:endParaRPr lang="de-DE" sz="25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SFB 1225 2</a:t>
            </a:r>
            <a:r>
              <a:rPr lang="de-DE" baseline="30000" dirty="0"/>
              <a:t>nd</a:t>
            </a:r>
            <a:r>
              <a:rPr lang="de-DE" dirty="0"/>
              <a:t> ISOQUANT Workshop, Mai 2 – 5,  2018,  Heidelberg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F76DDC0-4757-F746-8682-8B6B37B8021A}" type="slidenum">
              <a:rPr lang="de-DE" smtClean="0"/>
              <a:pPr algn="r"/>
              <a:t>18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75" y="2977183"/>
            <a:ext cx="4850702" cy="35835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40" y="872658"/>
            <a:ext cx="5198660" cy="21045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639" y="2031585"/>
            <a:ext cx="3074160" cy="3749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0865" y="3523596"/>
            <a:ext cx="2441089" cy="219786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740" y="2502401"/>
            <a:ext cx="2891958" cy="66725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463381" y="1646869"/>
            <a:ext cx="325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after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quench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1D: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582403" y="5761406"/>
            <a:ext cx="3243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1D </a:t>
            </a:r>
            <a:r>
              <a:rPr lang="de-DE" sz="16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universality</a:t>
            </a:r>
            <a:r>
              <a:rPr lang="de-DE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de-DE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1579" y="1003764"/>
            <a:ext cx="1311262" cy="45675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449862" y="939749"/>
            <a:ext cx="19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1D40AF"/>
                </a:solidFill>
              </a:rPr>
              <a:t>Schmiedmayer </a:t>
            </a:r>
            <a:r>
              <a:rPr lang="de-DE" dirty="0" err="1" smtClean="0">
                <a:solidFill>
                  <a:srgbClr val="1D40AF"/>
                </a:solidFill>
              </a:rPr>
              <a:t>labs</a:t>
            </a:r>
            <a:endParaRPr lang="de-DE" dirty="0">
              <a:solidFill>
                <a:srgbClr val="1D40AF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331711" y="6208743"/>
            <a:ext cx="4687236" cy="30777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Erne, </a:t>
            </a:r>
            <a:r>
              <a:rPr lang="de-DE" sz="14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Bücker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Gasenzer, Berges, Schmiedmayer</a:t>
            </a:r>
            <a:endParaRPr lang="de-DE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449862" y="1256510"/>
            <a:ext cx="19351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87Rb on 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97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500" dirty="0" err="1" smtClean="0"/>
              <a:t>Gluon</a:t>
            </a:r>
            <a:r>
              <a:rPr lang="de-DE" sz="2500" dirty="0" smtClean="0"/>
              <a:t> </a:t>
            </a:r>
            <a:r>
              <a:rPr lang="de-DE" sz="2500" dirty="0" err="1" smtClean="0"/>
              <a:t>distribution</a:t>
            </a:r>
            <a:r>
              <a:rPr lang="de-DE" sz="2500" dirty="0" smtClean="0"/>
              <a:t> </a:t>
            </a:r>
            <a:r>
              <a:rPr lang="de-DE" sz="2500" dirty="0" err="1" smtClean="0"/>
              <a:t>function</a:t>
            </a:r>
            <a:endParaRPr lang="de-DE" sz="25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50" y="854197"/>
            <a:ext cx="7994991" cy="554660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437737" y="6007696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nits</a:t>
            </a:r>
            <a:r>
              <a:rPr lang="de-D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</a:p>
        </p:txBody>
      </p:sp>
    </p:spTree>
    <p:extLst>
      <p:ext uri="{BB962C8B-B14F-4D97-AF65-F5344CB8AC3E}">
        <p14:creationId xmlns:p14="http://schemas.microsoft.com/office/powerpoint/2010/main" val="7525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511" y="9873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Content </a:t>
            </a:r>
            <a:r>
              <a:rPr lang="de-DE" sz="2500" dirty="0" err="1" smtClean="0"/>
              <a:t>based</a:t>
            </a:r>
            <a:r>
              <a:rPr lang="de-DE" sz="2500" dirty="0" smtClean="0"/>
              <a:t> on</a:t>
            </a:r>
            <a:endParaRPr lang="de-DE" sz="2500" dirty="0"/>
          </a:p>
        </p:txBody>
      </p:sp>
      <p:sp>
        <p:nvSpPr>
          <p:cNvPr id="3" name="Textfeld 2"/>
          <p:cNvSpPr txBox="1"/>
          <p:nvPr/>
        </p:nvSpPr>
        <p:spPr>
          <a:xfrm>
            <a:off x="274328" y="707556"/>
            <a:ext cx="855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Thermal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excitation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spectrum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entanglement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in an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expanding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quantum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string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J.B., S. Flörchinger, R. Venugopalan,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PLB778 (2018) 442; JHEP 1804 (2018) 145 </a:t>
            </a:r>
            <a:endParaRPr lang="de-DE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22353" y="1918219"/>
            <a:ext cx="401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also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Stefan Flörchinger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15415" y="2672848"/>
            <a:ext cx="846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Prescaling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nonequilibrium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quark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gluon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plasma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A. Mazeliauskas, J.B.,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published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03484" y="4065671"/>
            <a:ext cx="846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Observation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universal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quantum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dynamics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far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equilibrium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M. Prüfer et al, (Oberthaler Lab) arXiv:1805.11881,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Nature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appear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5415" y="4846214"/>
            <a:ext cx="846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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Observation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universal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dynamics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in an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isolated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one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-dimensional Bose gas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far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equilibrium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S. Erne et al, (Schmiedmayer Lab) arXiv:1805.12310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7643" y="1287851"/>
            <a:ext cx="748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M. Heinrich, L. Kuhn, in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preparation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354" y="1394267"/>
            <a:ext cx="951911" cy="118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75" y="1391983"/>
            <a:ext cx="960184" cy="12002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64" y="2790009"/>
            <a:ext cx="932801" cy="11845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1" r="8476" b="32020"/>
          <a:stretch/>
        </p:blipFill>
        <p:spPr>
          <a:xfrm>
            <a:off x="7648732" y="3548085"/>
            <a:ext cx="946027" cy="110370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8617" r="61680" b="35882"/>
          <a:stretch/>
        </p:blipFill>
        <p:spPr>
          <a:xfrm>
            <a:off x="7665115" y="5227680"/>
            <a:ext cx="946027" cy="1111297"/>
          </a:xfrm>
          <a:prstGeom prst="rect">
            <a:avLst/>
          </a:prstGeom>
        </p:spPr>
      </p:pic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67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943" y="-6031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Quark (</a:t>
            </a:r>
            <a:r>
              <a:rPr lang="de-DE" sz="2500" dirty="0" err="1" smtClean="0"/>
              <a:t>pre</a:t>
            </a:r>
            <a:r>
              <a:rPr lang="de-DE" sz="2500" dirty="0" smtClean="0"/>
              <a:t>)</a:t>
            </a:r>
            <a:r>
              <a:rPr lang="de-DE" sz="2500" dirty="0" err="1" smtClean="0"/>
              <a:t>scaling</a:t>
            </a:r>
            <a:endParaRPr lang="de-DE" sz="25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576" y="1558148"/>
            <a:ext cx="4473362" cy="34328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8" y="1558149"/>
            <a:ext cx="4465768" cy="343286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11199" y="4682822"/>
            <a:ext cx="10070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nits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</a:p>
        </p:txBody>
      </p:sp>
    </p:spTree>
    <p:extLst>
      <p:ext uri="{BB962C8B-B14F-4D97-AF65-F5344CB8AC3E}">
        <p14:creationId xmlns:p14="http://schemas.microsoft.com/office/powerpoint/2010/main" val="7297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4267" y="6207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Nonthermal</a:t>
            </a:r>
            <a:r>
              <a:rPr lang="de-DE" sz="2500" dirty="0" smtClean="0"/>
              <a:t> </a:t>
            </a:r>
            <a:r>
              <a:rPr lang="de-DE" sz="2500" dirty="0" err="1" smtClean="0"/>
              <a:t>fixed</a:t>
            </a:r>
            <a:r>
              <a:rPr lang="de-DE" sz="2500" dirty="0" smtClean="0"/>
              <a:t> </a:t>
            </a:r>
            <a:r>
              <a:rPr lang="de-DE" sz="2500" dirty="0" err="1" smtClean="0"/>
              <a:t>point</a:t>
            </a:r>
            <a:r>
              <a:rPr lang="de-DE" sz="2500" dirty="0" smtClean="0"/>
              <a:t> in QCD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35" y="1263038"/>
            <a:ext cx="6156684" cy="487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44267" y="705848"/>
            <a:ext cx="5962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latin typeface="Arial" charset="0"/>
              </a:rPr>
              <a:t>Attractor</a:t>
            </a:r>
            <a:r>
              <a:rPr lang="de-DE" sz="2000" b="1" dirty="0" smtClean="0">
                <a:latin typeface="Arial" charset="0"/>
              </a:rPr>
              <a:t> in </a:t>
            </a:r>
            <a:r>
              <a:rPr lang="de-DE" sz="2000" b="1" dirty="0" err="1" smtClean="0">
                <a:latin typeface="Arial" charset="0"/>
              </a:rPr>
              <a:t>the</a:t>
            </a:r>
            <a:r>
              <a:rPr lang="de-DE" sz="2000" b="1" dirty="0" smtClean="0">
                <a:latin typeface="Arial" charset="0"/>
              </a:rPr>
              <a:t> `</a:t>
            </a:r>
            <a:r>
              <a:rPr lang="de-DE" sz="2000" b="1" dirty="0" err="1" smtClean="0">
                <a:latin typeface="Arial" charset="0"/>
              </a:rPr>
              <a:t>anisotropy-occupancy</a:t>
            </a:r>
            <a:r>
              <a:rPr lang="de-DE" sz="2000" b="1" dirty="0" smtClean="0">
                <a:latin typeface="Arial" charset="0"/>
              </a:rPr>
              <a:t> plane´</a:t>
            </a:r>
            <a:endParaRPr lang="de-DE" sz="2000" b="1" dirty="0"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7863" y="2357884"/>
            <a:ext cx="129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3333FF"/>
                </a:solidFill>
              </a:rPr>
              <a:t>Lattice</a:t>
            </a:r>
            <a:r>
              <a:rPr lang="de-DE" b="1" dirty="0" smtClean="0">
                <a:solidFill>
                  <a:srgbClr val="3333FF"/>
                </a:solidFill>
              </a:rPr>
              <a:t> </a:t>
            </a:r>
            <a:r>
              <a:rPr lang="de-DE" b="1" dirty="0" err="1" smtClean="0">
                <a:solidFill>
                  <a:srgbClr val="3333FF"/>
                </a:solidFill>
              </a:rPr>
              <a:t>data</a:t>
            </a:r>
            <a:endParaRPr lang="de-DE" b="1" dirty="0">
              <a:solidFill>
                <a:srgbClr val="3333FF"/>
              </a:solidFill>
            </a:endParaRPr>
          </a:p>
        </p:txBody>
      </p:sp>
      <p:grpSp>
        <p:nvGrpSpPr>
          <p:cNvPr id="7" name="Gruppieren 133"/>
          <p:cNvGrpSpPr/>
          <p:nvPr/>
        </p:nvGrpSpPr>
        <p:grpSpPr>
          <a:xfrm rot="10200000">
            <a:off x="7046507" y="4431278"/>
            <a:ext cx="109539" cy="146052"/>
            <a:chOff x="3403584" y="3136896"/>
            <a:chExt cx="109539" cy="146052"/>
          </a:xfrm>
        </p:grpSpPr>
        <p:cxnSp>
          <p:nvCxnSpPr>
            <p:cNvPr id="8" name="Gerade Verbindung 18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9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133"/>
          <p:cNvGrpSpPr/>
          <p:nvPr/>
        </p:nvGrpSpPr>
        <p:grpSpPr>
          <a:xfrm rot="10200000">
            <a:off x="6822320" y="4450118"/>
            <a:ext cx="109539" cy="146052"/>
            <a:chOff x="3403584" y="3136896"/>
            <a:chExt cx="109539" cy="146052"/>
          </a:xfrm>
        </p:grpSpPr>
        <p:cxnSp>
          <p:nvCxnSpPr>
            <p:cNvPr id="11" name="Gerade Verbindung 21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2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3"/>
          <p:cNvGrpSpPr/>
          <p:nvPr/>
        </p:nvGrpSpPr>
        <p:grpSpPr>
          <a:xfrm rot="9300000">
            <a:off x="6580117" y="4569367"/>
            <a:ext cx="109539" cy="146052"/>
            <a:chOff x="3403584" y="3136896"/>
            <a:chExt cx="109539" cy="146052"/>
          </a:xfrm>
        </p:grpSpPr>
        <p:cxnSp>
          <p:nvCxnSpPr>
            <p:cNvPr id="15" name="Gerade Verbindung 24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5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en 133"/>
          <p:cNvGrpSpPr/>
          <p:nvPr/>
        </p:nvGrpSpPr>
        <p:grpSpPr>
          <a:xfrm rot="10800000">
            <a:off x="7062500" y="4754918"/>
            <a:ext cx="109539" cy="146052"/>
            <a:chOff x="3403584" y="3136896"/>
            <a:chExt cx="109539" cy="146052"/>
          </a:xfrm>
        </p:grpSpPr>
        <p:cxnSp>
          <p:nvCxnSpPr>
            <p:cNvPr id="18" name="Gerade Verbindung 27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8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33"/>
          <p:cNvGrpSpPr/>
          <p:nvPr/>
        </p:nvGrpSpPr>
        <p:grpSpPr>
          <a:xfrm rot="11400000">
            <a:off x="7002340" y="5151358"/>
            <a:ext cx="109539" cy="146052"/>
            <a:chOff x="3403584" y="3136896"/>
            <a:chExt cx="109539" cy="146052"/>
          </a:xfrm>
        </p:grpSpPr>
        <p:cxnSp>
          <p:nvCxnSpPr>
            <p:cNvPr id="21" name="Gerade Verbindung 30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1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133"/>
          <p:cNvGrpSpPr/>
          <p:nvPr/>
        </p:nvGrpSpPr>
        <p:grpSpPr>
          <a:xfrm rot="12000000">
            <a:off x="6724133" y="5109427"/>
            <a:ext cx="109539" cy="146052"/>
            <a:chOff x="3403584" y="3136896"/>
            <a:chExt cx="109539" cy="146052"/>
          </a:xfrm>
        </p:grpSpPr>
        <p:cxnSp>
          <p:nvCxnSpPr>
            <p:cNvPr id="24" name="Gerade Verbindung 33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4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133"/>
          <p:cNvGrpSpPr/>
          <p:nvPr/>
        </p:nvGrpSpPr>
        <p:grpSpPr>
          <a:xfrm rot="12600000">
            <a:off x="6916606" y="5542602"/>
            <a:ext cx="109539" cy="146052"/>
            <a:chOff x="3403584" y="3136896"/>
            <a:chExt cx="109539" cy="146052"/>
          </a:xfrm>
        </p:grpSpPr>
        <p:cxnSp>
          <p:nvCxnSpPr>
            <p:cNvPr id="27" name="Gerade Verbindung 36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7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133"/>
          <p:cNvGrpSpPr/>
          <p:nvPr/>
        </p:nvGrpSpPr>
        <p:grpSpPr>
          <a:xfrm rot="10200000">
            <a:off x="6545067" y="4810158"/>
            <a:ext cx="109539" cy="146052"/>
            <a:chOff x="3403584" y="3136896"/>
            <a:chExt cx="109539" cy="146052"/>
          </a:xfrm>
        </p:grpSpPr>
        <p:cxnSp>
          <p:nvCxnSpPr>
            <p:cNvPr id="30" name="Gerade Verbindung 39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40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133"/>
          <p:cNvGrpSpPr/>
          <p:nvPr/>
        </p:nvGrpSpPr>
        <p:grpSpPr>
          <a:xfrm rot="14400000">
            <a:off x="6666309" y="5314214"/>
            <a:ext cx="109539" cy="146052"/>
            <a:chOff x="3403584" y="3136896"/>
            <a:chExt cx="109539" cy="146052"/>
          </a:xfrm>
        </p:grpSpPr>
        <p:cxnSp>
          <p:nvCxnSpPr>
            <p:cNvPr id="33" name="Gerade Verbindung 42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43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133"/>
          <p:cNvGrpSpPr/>
          <p:nvPr/>
        </p:nvGrpSpPr>
        <p:grpSpPr>
          <a:xfrm rot="15000000">
            <a:off x="6447012" y="5046733"/>
            <a:ext cx="109539" cy="146052"/>
            <a:chOff x="3403584" y="3136896"/>
            <a:chExt cx="109539" cy="146052"/>
          </a:xfrm>
        </p:grpSpPr>
        <p:cxnSp>
          <p:nvCxnSpPr>
            <p:cNvPr id="36" name="Gerade Verbindung 45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6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133"/>
          <p:cNvGrpSpPr/>
          <p:nvPr/>
        </p:nvGrpSpPr>
        <p:grpSpPr>
          <a:xfrm rot="10800000">
            <a:off x="6808944" y="4765752"/>
            <a:ext cx="109539" cy="146052"/>
            <a:chOff x="3403584" y="3136896"/>
            <a:chExt cx="109539" cy="146052"/>
          </a:xfrm>
        </p:grpSpPr>
        <p:cxnSp>
          <p:nvCxnSpPr>
            <p:cNvPr id="39" name="Gerade Verbindung 48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49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133"/>
          <p:cNvGrpSpPr/>
          <p:nvPr/>
        </p:nvGrpSpPr>
        <p:grpSpPr>
          <a:xfrm rot="15000000">
            <a:off x="6596339" y="5516383"/>
            <a:ext cx="109539" cy="146052"/>
            <a:chOff x="3403584" y="3136896"/>
            <a:chExt cx="109539" cy="146052"/>
          </a:xfrm>
        </p:grpSpPr>
        <p:cxnSp>
          <p:nvCxnSpPr>
            <p:cNvPr id="42" name="Gerade Verbindung 51"/>
            <p:cNvCxnSpPr/>
            <p:nvPr/>
          </p:nvCxnSpPr>
          <p:spPr>
            <a:xfrm flipV="1">
              <a:off x="3403584" y="3209922"/>
              <a:ext cx="109539" cy="73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2"/>
            <p:cNvCxnSpPr/>
            <p:nvPr/>
          </p:nvCxnSpPr>
          <p:spPr>
            <a:xfrm>
              <a:off x="3403584" y="3136896"/>
              <a:ext cx="107474" cy="7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hteck 43"/>
          <p:cNvSpPr/>
          <p:nvPr/>
        </p:nvSpPr>
        <p:spPr>
          <a:xfrm>
            <a:off x="4579751" y="1889832"/>
            <a:ext cx="2484813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tangle 5"/>
          <p:cNvSpPr/>
          <p:nvPr/>
        </p:nvSpPr>
        <p:spPr>
          <a:xfrm rot="16200000">
            <a:off x="6317511" y="3349645"/>
            <a:ext cx="4486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Berges, Boguslavski, Schlichting, Venugopalan, </a:t>
            </a:r>
          </a:p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 89 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074011; ibid. 114007</a:t>
            </a:r>
            <a:endParaRPr lang="en-US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hteck 45"/>
          <p:cNvSpPr/>
          <p:nvPr/>
        </p:nvSpPr>
        <p:spPr>
          <a:xfrm rot="-2940000">
            <a:off x="4125413" y="1890182"/>
            <a:ext cx="180020" cy="1858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 rot="2501604">
            <a:off x="3408450" y="265502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caling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5587863" y="2667402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(256</a:t>
            </a:r>
            <a:r>
              <a:rPr lang="de-DE" sz="1600" baseline="300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16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de-DE" sz="16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4096) </a:t>
            </a:r>
            <a:endParaRPr lang="de-DE" sz="1600" baseline="3000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52212" y="5184228"/>
            <a:ext cx="24478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BMSS: Baier, Muller,</a:t>
            </a:r>
          </a:p>
          <a:p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Schiff, Son (2001)</a:t>
            </a:r>
          </a:p>
          <a:p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BD: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Bodecker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(2005)</a:t>
            </a:r>
          </a:p>
          <a:p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KM: Kurkela, Moore (2011)</a:t>
            </a:r>
          </a:p>
          <a:p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BGLMV: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Blaizot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(2012)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 rot="2501604">
            <a:off x="3826364" y="2813699"/>
            <a:ext cx="19431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(`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57" y="728294"/>
            <a:ext cx="3208436" cy="40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4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308" y="-16027"/>
            <a:ext cx="8852053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Long-</a:t>
            </a:r>
            <a:r>
              <a:rPr lang="de-DE" sz="2500" dirty="0" err="1" smtClean="0"/>
              <a:t>distance</a:t>
            </a:r>
            <a:r>
              <a:rPr lang="de-DE" sz="2500" dirty="0" smtClean="0"/>
              <a:t> </a:t>
            </a:r>
            <a:r>
              <a:rPr lang="de-DE" sz="2500" dirty="0" err="1" smtClean="0"/>
              <a:t>behavior</a:t>
            </a:r>
            <a:r>
              <a:rPr lang="de-DE" sz="2500" dirty="0" smtClean="0"/>
              <a:t>: </a:t>
            </a:r>
            <a:r>
              <a:rPr lang="de-DE" sz="2500" dirty="0"/>
              <a:t>Wilson </a:t>
            </a:r>
            <a:r>
              <a:rPr lang="de-DE" sz="2500" dirty="0" err="1" smtClean="0"/>
              <a:t>loop</a:t>
            </a:r>
            <a:r>
              <a:rPr lang="de-DE" sz="2500" dirty="0" smtClean="0"/>
              <a:t> </a:t>
            </a:r>
            <a:r>
              <a:rPr lang="de-DE" sz="2500" dirty="0" err="1" smtClean="0"/>
              <a:t>scaling</a:t>
            </a:r>
            <a:r>
              <a:rPr lang="de-DE" sz="2500" dirty="0" smtClean="0"/>
              <a:t>  </a:t>
            </a:r>
            <a:endParaRPr lang="de-DE" sz="2500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grpSp>
        <p:nvGrpSpPr>
          <p:cNvPr id="33" name="Group 6"/>
          <p:cNvGrpSpPr>
            <a:grpSpLocks/>
          </p:cNvGrpSpPr>
          <p:nvPr/>
        </p:nvGrpSpPr>
        <p:grpSpPr bwMode="auto">
          <a:xfrm>
            <a:off x="4479311" y="618738"/>
            <a:ext cx="3779184" cy="2844316"/>
            <a:chOff x="158" y="1496"/>
            <a:chExt cx="2631" cy="1920"/>
          </a:xfrm>
        </p:grpSpPr>
        <p:sp>
          <p:nvSpPr>
            <p:cNvPr id="54" name="Line 7"/>
            <p:cNvSpPr>
              <a:spLocks noChangeShapeType="1"/>
            </p:cNvSpPr>
            <p:nvPr/>
          </p:nvSpPr>
          <p:spPr bwMode="auto">
            <a:xfrm flipV="1">
              <a:off x="1202" y="1752"/>
              <a:ext cx="0" cy="9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9pPr>
            </a:lstStyle>
            <a:p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8"/>
            <p:cNvSpPr>
              <a:spLocks noChangeShapeType="1"/>
            </p:cNvSpPr>
            <p:nvPr/>
          </p:nvSpPr>
          <p:spPr bwMode="auto">
            <a:xfrm>
              <a:off x="1202" y="2659"/>
              <a:ext cx="117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9pPr>
            </a:lstStyle>
            <a:p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9"/>
            <p:cNvSpPr>
              <a:spLocks noChangeShapeType="1"/>
            </p:cNvSpPr>
            <p:nvPr/>
          </p:nvSpPr>
          <p:spPr bwMode="auto">
            <a:xfrm flipH="1">
              <a:off x="567" y="2659"/>
              <a:ext cx="635" cy="6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9pPr>
            </a:lstStyle>
            <a:p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10"/>
            <p:cNvSpPr>
              <a:spLocks noChangeArrowheads="1"/>
            </p:cNvSpPr>
            <p:nvPr/>
          </p:nvSpPr>
          <p:spPr bwMode="auto">
            <a:xfrm>
              <a:off x="1429" y="1797"/>
              <a:ext cx="498" cy="817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9pPr>
            </a:lstStyle>
            <a:p>
              <a:pPr algn="ctr"/>
              <a:r>
                <a:rPr lang="en-US" altLang="ko-K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Space-Time</a:t>
              </a:r>
            </a:p>
            <a:p>
              <a:pPr algn="ctr"/>
              <a:r>
                <a:rPr lang="en-US" altLang="ko-K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Wilson Loop</a:t>
              </a:r>
            </a:p>
          </p:txBody>
        </p:sp>
        <p:sp>
          <p:nvSpPr>
            <p:cNvPr id="58" name="AutoShape 11"/>
            <p:cNvSpPr>
              <a:spLocks noChangeArrowheads="1"/>
            </p:cNvSpPr>
            <p:nvPr/>
          </p:nvSpPr>
          <p:spPr bwMode="auto">
            <a:xfrm>
              <a:off x="839" y="2750"/>
              <a:ext cx="1089" cy="589"/>
            </a:xfrm>
            <a:prstGeom prst="parallelogram">
              <a:avLst>
                <a:gd name="adj" fmla="val 92702"/>
              </a:avLst>
            </a:prstGeom>
            <a:noFill/>
            <a:ln w="25400" algn="ctr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9pPr>
            </a:lstStyle>
            <a:p>
              <a:pPr algn="ctr"/>
              <a:r>
                <a:rPr lang="en-US" altLang="ko-K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ko-KR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Space-Space</a:t>
              </a:r>
              <a:endPara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ko-K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Wilson Loop    </a:t>
              </a:r>
            </a:p>
          </p:txBody>
        </p:sp>
        <p:sp>
          <p:nvSpPr>
            <p:cNvPr id="59" name="Text Box 12"/>
            <p:cNvSpPr txBox="1">
              <a:spLocks noChangeArrowheads="1"/>
            </p:cNvSpPr>
            <p:nvPr/>
          </p:nvSpPr>
          <p:spPr bwMode="auto">
            <a:xfrm>
              <a:off x="975" y="1496"/>
              <a:ext cx="453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0" name="Text Box 13"/>
            <p:cNvSpPr txBox="1">
              <a:spLocks noChangeArrowheads="1"/>
            </p:cNvSpPr>
            <p:nvPr/>
          </p:nvSpPr>
          <p:spPr bwMode="auto">
            <a:xfrm>
              <a:off x="158" y="3265"/>
              <a:ext cx="453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Space </a:t>
              </a:r>
            </a:p>
          </p:txBody>
        </p:sp>
        <p:sp>
          <p:nvSpPr>
            <p:cNvPr id="61" name="Text Box 14"/>
            <p:cNvSpPr txBox="1">
              <a:spLocks noChangeArrowheads="1"/>
            </p:cNvSpPr>
            <p:nvPr/>
          </p:nvSpPr>
          <p:spPr bwMode="auto">
            <a:xfrm>
              <a:off x="2336" y="2585"/>
              <a:ext cx="453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Symbol" panose="05050102010706020507" pitchFamily="18" charset="2"/>
                  <a:ea typeface="굴림" pitchFamily="50" charset="-128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41" y="1099103"/>
            <a:ext cx="3306019" cy="7741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43" y="1982354"/>
            <a:ext cx="4375568" cy="28729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885" y="3600448"/>
            <a:ext cx="4311612" cy="288162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35" y="3681028"/>
            <a:ext cx="2868081" cy="40726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5364656"/>
            <a:ext cx="3816424" cy="508319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503548" y="4934206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</a:t>
            </a:r>
            <a:r>
              <a:rPr lang="de-D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elf-similar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036"/>
          <p:cNvSpPr>
            <a:spLocks noChangeArrowheads="1"/>
          </p:cNvSpPr>
          <p:nvPr/>
        </p:nvSpPr>
        <p:spPr bwMode="auto">
          <a:xfrm>
            <a:off x="202300" y="543716"/>
            <a:ext cx="600024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Wilson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loop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(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gauge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invariant,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no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expansion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): </a:t>
            </a:r>
          </a:p>
        </p:txBody>
      </p:sp>
      <p:sp>
        <p:nvSpPr>
          <p:cNvPr id="8" name="Pfeil nach rechts 7"/>
          <p:cNvSpPr/>
          <p:nvPr/>
        </p:nvSpPr>
        <p:spPr>
          <a:xfrm flipH="1">
            <a:off x="6794413" y="2865149"/>
            <a:ext cx="554836" cy="20565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Box 44"/>
          <p:cNvSpPr txBox="1"/>
          <p:nvPr/>
        </p:nvSpPr>
        <p:spPr>
          <a:xfrm>
            <a:off x="165925" y="5850698"/>
            <a:ext cx="490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Berges, Mace, Schlichting, PRL 118 (2017) 192005</a:t>
            </a:r>
          </a:p>
          <a:p>
            <a:r>
              <a:rPr lang="en-US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Mace, Schlichting, Venugopalan, PRD 93 (2016) 074036</a:t>
            </a:r>
            <a:endParaRPr lang="en-US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18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Early </a:t>
            </a:r>
            <a:r>
              <a:rPr lang="de-DE" sz="2500" dirty="0" err="1" smtClean="0"/>
              <a:t>universe</a:t>
            </a:r>
            <a:r>
              <a:rPr lang="de-DE" sz="2500" dirty="0" smtClean="0"/>
              <a:t> </a:t>
            </a:r>
            <a:r>
              <a:rPr lang="de-DE" sz="2500" dirty="0" err="1" smtClean="0"/>
              <a:t>preheating</a:t>
            </a:r>
            <a:r>
              <a:rPr lang="de-DE" sz="2500" dirty="0" smtClean="0"/>
              <a:t>: </a:t>
            </a:r>
            <a:r>
              <a:rPr lang="de-DE" sz="2500" dirty="0" err="1" smtClean="0"/>
              <a:t>Nonequilibrium</a:t>
            </a:r>
            <a:r>
              <a:rPr lang="de-DE" sz="2500" dirty="0" smtClean="0"/>
              <a:t> </a:t>
            </a:r>
            <a:r>
              <a:rPr lang="de-DE" sz="2500" dirty="0" err="1" smtClean="0"/>
              <a:t>instability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 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27720" y="673928"/>
            <a:ext cx="5823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Schematic scalar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inflaton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evolution at early times:</a:t>
            </a:r>
            <a:r>
              <a:rPr lang="de-DE" b="1" i="1" dirty="0" smtClean="0">
                <a:latin typeface="Arial" charset="0"/>
              </a:rPr>
              <a:t> </a:t>
            </a:r>
            <a:endParaRPr lang="de-DE" b="1" i="1" dirty="0" smtClean="0">
              <a:latin typeface="Arial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17565" r="18852" b="22466"/>
          <a:stretch/>
        </p:blipFill>
        <p:spPr bwMode="auto">
          <a:xfrm>
            <a:off x="789884" y="1703089"/>
            <a:ext cx="1853302" cy="11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5542412" y="1772209"/>
            <a:ext cx="1656184" cy="1119012"/>
            <a:chOff x="2442683" y="3969060"/>
            <a:chExt cx="1164772" cy="77651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683" y="3969060"/>
              <a:ext cx="1164772" cy="776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/>
            <p:cNvSpPr/>
            <p:nvPr/>
          </p:nvSpPr>
          <p:spPr>
            <a:xfrm>
              <a:off x="3261799" y="4025495"/>
              <a:ext cx="273647" cy="108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61" y="1913735"/>
            <a:ext cx="969500" cy="28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>
            <a:off x="3526239" y="2415238"/>
            <a:ext cx="1272158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20743" y="2415238"/>
            <a:ext cx="23070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i="1" dirty="0" err="1">
                <a:solidFill>
                  <a:srgbClr val="C00000"/>
                </a:solidFill>
                <a:latin typeface="Arial" charset="0"/>
              </a:rPr>
              <a:t>i</a:t>
            </a:r>
            <a:r>
              <a:rPr lang="de-DE" sz="1600" i="1" dirty="0" err="1" smtClean="0">
                <a:solidFill>
                  <a:srgbClr val="C00000"/>
                </a:solidFill>
                <a:latin typeface="Arial" charset="0"/>
              </a:rPr>
              <a:t>nstability</a:t>
            </a:r>
            <a:endParaRPr lang="de-DE" sz="1600" i="1" dirty="0" smtClean="0">
              <a:solidFill>
                <a:srgbClr val="C00000"/>
              </a:solidFill>
              <a:latin typeface="Arial" charset="0"/>
            </a:endParaRPr>
          </a:p>
          <a:p>
            <a:pPr algn="ctr"/>
            <a:r>
              <a:rPr lang="de-DE" sz="1600" i="1" dirty="0" smtClean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de-DE" sz="1600" i="1" dirty="0" err="1" smtClean="0">
                <a:solidFill>
                  <a:srgbClr val="C00000"/>
                </a:solidFill>
                <a:latin typeface="Arial" charset="0"/>
              </a:rPr>
              <a:t>parametric</a:t>
            </a:r>
            <a:r>
              <a:rPr lang="de-DE" sz="1600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de-DE" sz="1600" i="1" dirty="0" err="1" smtClean="0">
                <a:solidFill>
                  <a:srgbClr val="C00000"/>
                </a:solidFill>
                <a:latin typeface="Arial" charset="0"/>
              </a:rPr>
              <a:t>resonance</a:t>
            </a:r>
            <a:r>
              <a:rPr lang="de-DE" sz="1600" i="1" dirty="0" smtClean="0">
                <a:solidFill>
                  <a:srgbClr val="C00000"/>
                </a:solidFill>
                <a:latin typeface="Arial" charset="0"/>
              </a:rPr>
              <a:t>)</a:t>
            </a: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234819" y="1090426"/>
            <a:ext cx="3240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 charset="0"/>
              </a:rPr>
              <a:t>Large initial </a:t>
            </a:r>
            <a:r>
              <a:rPr lang="de-DE" dirty="0" err="1" smtClean="0">
                <a:latin typeface="Arial" charset="0"/>
              </a:rPr>
              <a:t>field</a:t>
            </a:r>
            <a:r>
              <a:rPr lang="de-DE" dirty="0" smtClean="0">
                <a:latin typeface="Arial" charset="0"/>
              </a:rPr>
              <a:t>    </a:t>
            </a:r>
            <a:r>
              <a:rPr lang="de-DE" dirty="0" smtClean="0">
                <a:latin typeface="Arial" charset="0"/>
                <a:sym typeface="Symbol" panose="05050102010706020507" pitchFamily="18" charset="2"/>
              </a:rPr>
              <a:t></a:t>
            </a:r>
            <a:r>
              <a:rPr lang="de-DE" dirty="0" smtClean="0">
                <a:latin typeface="Arial" charset="0"/>
              </a:rPr>
              <a:t>         </a:t>
            </a:r>
            <a:endParaRPr lang="de-DE" i="1" dirty="0">
              <a:latin typeface="Arial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5650424" y="1096942"/>
            <a:ext cx="2529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Arial" charset="0"/>
              </a:rPr>
              <a:t> </a:t>
            </a:r>
            <a:r>
              <a:rPr lang="de-DE" dirty="0" smtClean="0">
                <a:latin typeface="Arial" charset="0"/>
                <a:sym typeface="Symbol" panose="05050102010706020507" pitchFamily="18" charset="2"/>
              </a:rPr>
              <a:t>    </a:t>
            </a:r>
            <a:r>
              <a:rPr lang="de-DE" dirty="0" err="1" smtClean="0">
                <a:latin typeface="Arial" charset="0"/>
              </a:rPr>
              <a:t>over-occupation</a:t>
            </a:r>
            <a:r>
              <a:rPr lang="de-DE" dirty="0" smtClean="0">
                <a:latin typeface="Arial" charset="0"/>
              </a:rPr>
              <a:t> </a:t>
            </a:r>
            <a:r>
              <a:rPr lang="de-DE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endParaRPr lang="de-DE" b="1" i="1" dirty="0">
              <a:solidFill>
                <a:srgbClr val="FF3300"/>
              </a:solidFill>
              <a:latin typeface="Arial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425" y="1546058"/>
            <a:ext cx="1113515" cy="2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88" y="2055198"/>
            <a:ext cx="1454803" cy="25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3418227" y="1527387"/>
            <a:ext cx="1476164" cy="41979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235" y="1587146"/>
            <a:ext cx="1321451" cy="28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04" y="2251727"/>
            <a:ext cx="1676214" cy="2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699" y="1905693"/>
            <a:ext cx="1192021" cy="26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6" t="76544"/>
          <a:stretch/>
        </p:blipFill>
        <p:spPr bwMode="auto">
          <a:xfrm>
            <a:off x="1524799" y="2222974"/>
            <a:ext cx="625495" cy="30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5182889" y="3158453"/>
            <a:ext cx="11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instability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6740607" y="3160756"/>
            <a:ext cx="1826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sym typeface="Symbol" panose="05050102010706020507" pitchFamily="18" charset="2"/>
              </a:rPr>
              <a:t>over-occupation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266628" y="5884810"/>
            <a:ext cx="38181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Berges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Serreau, 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PRL 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91 (2003) 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111601</a:t>
            </a:r>
          </a:p>
        </p:txBody>
      </p:sp>
      <p:grpSp>
        <p:nvGrpSpPr>
          <p:cNvPr id="26" name="Gruppieren 27"/>
          <p:cNvGrpSpPr/>
          <p:nvPr/>
        </p:nvGrpSpPr>
        <p:grpSpPr>
          <a:xfrm>
            <a:off x="4238592" y="3538405"/>
            <a:ext cx="4267200" cy="2940111"/>
            <a:chOff x="4464020" y="2460635"/>
            <a:chExt cx="4267200" cy="2940111"/>
          </a:xfrm>
        </p:grpSpPr>
        <p:graphicFrame>
          <p:nvGraphicFramePr>
            <p:cNvPr id="27" name="Object 8"/>
            <p:cNvGraphicFramePr>
              <a:graphicFrameLocks noChangeAspect="1"/>
            </p:cNvGraphicFramePr>
            <p:nvPr/>
          </p:nvGraphicFramePr>
          <p:xfrm>
            <a:off x="4464020" y="2460635"/>
            <a:ext cx="4267200" cy="287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5" name="Bitmap" r:id="rId12" imgW="7171429" imgH="4828571" progId="">
                    <p:embed/>
                  </p:oleObj>
                </mc:Choice>
                <mc:Fallback>
                  <p:oleObj name="Bitmap" r:id="rId12" imgW="7171429" imgH="4828571" progId="">
                    <p:embed/>
                    <p:pic>
                      <p:nvPicPr>
                        <p:cNvPr id="93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020" y="2460635"/>
                          <a:ext cx="4267200" cy="2874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feld 27"/>
            <p:cNvSpPr txBox="1"/>
            <p:nvPr/>
          </p:nvSpPr>
          <p:spPr>
            <a:xfrm>
              <a:off x="7817581" y="5031414"/>
              <a:ext cx="7945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i="1" dirty="0" smtClean="0">
                  <a:latin typeface="Arial" pitchFamily="34" charset="0"/>
                  <a:cs typeface="Arial" pitchFamily="34" charset="0"/>
                </a:rPr>
                <a:t> time </a:t>
              </a:r>
              <a:endParaRPr lang="de-DE" i="1" baseline="-25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hteck 28"/>
          <p:cNvSpPr/>
          <p:nvPr/>
        </p:nvSpPr>
        <p:spPr>
          <a:xfrm>
            <a:off x="5805351" y="3610413"/>
            <a:ext cx="511182" cy="36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6580918" y="3268537"/>
            <a:ext cx="0" cy="266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 rot="16200000">
            <a:off x="3574462" y="5285319"/>
            <a:ext cx="1550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 charset="0"/>
              </a:rPr>
              <a:t>‘</a:t>
            </a:r>
            <a:r>
              <a:rPr lang="de-DE" dirty="0" err="1" smtClean="0">
                <a:latin typeface="Arial" charset="0"/>
              </a:rPr>
              <a:t>Occupancy</a:t>
            </a:r>
            <a:r>
              <a:rPr lang="de-DE" dirty="0" smtClean="0">
                <a:latin typeface="Arial" charset="0"/>
              </a:rPr>
              <a:t>‘</a:t>
            </a:r>
            <a:endParaRPr lang="de-DE" dirty="0">
              <a:latin typeface="Arial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57441" y="3649497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</a:t>
            </a:r>
            <a:r>
              <a:rPr lang="de-DE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dynamical</a:t>
            </a:r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power </a:t>
            </a:r>
            <a:r>
              <a:rPr lang="de-DE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counting</a:t>
            </a:r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(2PI) </a:t>
            </a:r>
            <a:endParaRPr lang="de-DE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4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2" y="4250081"/>
            <a:ext cx="1058069" cy="62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39" y="4363102"/>
            <a:ext cx="1003374" cy="47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34" y="4321748"/>
            <a:ext cx="979562" cy="5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3562192" y="430176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…</a:t>
            </a:r>
            <a:endParaRPr lang="de-DE" sz="2400" dirty="0"/>
          </a:p>
        </p:txBody>
      </p:sp>
      <p:sp>
        <p:nvSpPr>
          <p:cNvPr id="37" name="Rechteck 36"/>
          <p:cNvSpPr/>
          <p:nvPr/>
        </p:nvSpPr>
        <p:spPr>
          <a:xfrm>
            <a:off x="357836" y="4934157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latin typeface="cmsy10" pitchFamily="34" charset="0"/>
                <a:sym typeface="Mathematica1"/>
              </a:rPr>
              <a:t>f</a:t>
            </a:r>
            <a:r>
              <a:rPr lang="de-DE" i="1" dirty="0" smtClean="0">
                <a:latin typeface="cmsy10" pitchFamily="34" charset="0"/>
                <a:sym typeface="Mathematica1"/>
              </a:rPr>
              <a:t>~</a:t>
            </a:r>
            <a:r>
              <a:rPr lang="de-DE" dirty="0" smtClean="0">
                <a:latin typeface="cmsy10" pitchFamily="34" charset="0"/>
                <a:sym typeface="Mathematica1"/>
              </a:rPr>
              <a:t>1</a:t>
            </a:r>
            <a:r>
              <a:rPr lang="de-DE" dirty="0">
                <a:latin typeface="cmsy10" pitchFamily="34" charset="0"/>
                <a:sym typeface="Mathematica1"/>
              </a:rPr>
              <a:t>/</a:t>
            </a:r>
            <a:r>
              <a:rPr lang="de-DE" dirty="0">
                <a:latin typeface="Arial" pitchFamily="34" charset="0"/>
                <a:sym typeface="Symbol"/>
              </a:rPr>
              <a:t></a:t>
            </a:r>
            <a:r>
              <a:rPr lang="de-DE" baseline="30000" dirty="0">
                <a:latin typeface="Arial" pitchFamily="34" charset="0"/>
                <a:sym typeface="Symbol"/>
              </a:rPr>
              <a:t>1/2</a:t>
            </a:r>
            <a:endParaRPr lang="de-DE" dirty="0"/>
          </a:p>
        </p:txBody>
      </p:sp>
      <p:sp>
        <p:nvSpPr>
          <p:cNvPr id="38" name="Rechteck 37"/>
          <p:cNvSpPr/>
          <p:nvPr/>
        </p:nvSpPr>
        <p:spPr>
          <a:xfrm>
            <a:off x="1581972" y="4934157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latin typeface="cmsy10" pitchFamily="34" charset="0"/>
                <a:sym typeface="Mathematica1"/>
              </a:rPr>
              <a:t>f</a:t>
            </a:r>
            <a:r>
              <a:rPr lang="de-DE" i="1" dirty="0" smtClean="0">
                <a:latin typeface="cmsy10" pitchFamily="34" charset="0"/>
                <a:sym typeface="Mathematica1"/>
              </a:rPr>
              <a:t>~</a:t>
            </a:r>
            <a:r>
              <a:rPr lang="de-DE" dirty="0" smtClean="0">
                <a:latin typeface="cmsy10" pitchFamily="34" charset="0"/>
                <a:sym typeface="Mathematica1"/>
              </a:rPr>
              <a:t>1</a:t>
            </a:r>
            <a:r>
              <a:rPr lang="de-DE" dirty="0">
                <a:latin typeface="cmsy10" pitchFamily="34" charset="0"/>
                <a:sym typeface="Mathematica1"/>
              </a:rPr>
              <a:t>/</a:t>
            </a:r>
            <a:r>
              <a:rPr lang="de-DE" dirty="0" smtClean="0">
                <a:latin typeface="Arial" pitchFamily="34" charset="0"/>
                <a:sym typeface="Symbol"/>
              </a:rPr>
              <a:t></a:t>
            </a:r>
            <a:r>
              <a:rPr lang="de-DE" baseline="30000" dirty="0" smtClean="0">
                <a:latin typeface="Arial" pitchFamily="34" charset="0"/>
                <a:sym typeface="Symbol"/>
              </a:rPr>
              <a:t>3/2</a:t>
            </a:r>
            <a:endParaRPr lang="de-DE" dirty="0"/>
          </a:p>
        </p:txBody>
      </p:sp>
      <p:sp>
        <p:nvSpPr>
          <p:cNvPr id="39" name="Rechteck 38"/>
          <p:cNvSpPr/>
          <p:nvPr/>
        </p:nvSpPr>
        <p:spPr>
          <a:xfrm>
            <a:off x="2717200" y="4934157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latin typeface="cmsy10" pitchFamily="34" charset="0"/>
                <a:sym typeface="Mathematica1"/>
              </a:rPr>
              <a:t>f</a:t>
            </a:r>
            <a:r>
              <a:rPr lang="de-DE" i="1" dirty="0" smtClean="0">
                <a:latin typeface="cmsy10" pitchFamily="34" charset="0"/>
                <a:sym typeface="Mathematica1"/>
              </a:rPr>
              <a:t>~</a:t>
            </a:r>
            <a:r>
              <a:rPr lang="de-DE" dirty="0" smtClean="0">
                <a:latin typeface="cmsy10" pitchFamily="34" charset="0"/>
                <a:sym typeface="Mathematica1"/>
              </a:rPr>
              <a:t>1</a:t>
            </a:r>
            <a:r>
              <a:rPr lang="de-DE" dirty="0">
                <a:latin typeface="cmsy10" pitchFamily="34" charset="0"/>
                <a:sym typeface="Mathematica1"/>
              </a:rPr>
              <a:t>/</a:t>
            </a:r>
            <a:r>
              <a:rPr lang="de-DE" dirty="0" smtClean="0">
                <a:latin typeface="Arial" pitchFamily="34" charset="0"/>
                <a:sym typeface="Symbol"/>
              </a:rPr>
              <a:t></a:t>
            </a:r>
            <a:endParaRPr lang="de-DE" dirty="0"/>
          </a:p>
        </p:txBody>
      </p:sp>
      <p:cxnSp>
        <p:nvCxnSpPr>
          <p:cNvPr id="40" name="Gerade Verbindung mit Pfeil 39"/>
          <p:cNvCxnSpPr/>
          <p:nvPr/>
        </p:nvCxnSpPr>
        <p:spPr>
          <a:xfrm>
            <a:off x="357836" y="5447505"/>
            <a:ext cx="3469742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1651777" y="540220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</a:t>
            </a:r>
            <a:endParaRPr lang="de-DE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09" y="6130693"/>
            <a:ext cx="1454803" cy="25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4" name="Freihand 43"/>
              <p14:cNvContentPartPr/>
              <p14:nvPr/>
            </p14:nvContentPartPr>
            <p14:xfrm>
              <a:off x="5947841" y="5038920"/>
              <a:ext cx="226080" cy="277200"/>
            </p14:xfrm>
          </p:contentPart>
        </mc:Choice>
        <mc:Fallback xmlns="">
          <p:pic>
            <p:nvPicPr>
              <p:cNvPr id="44" name="Freihand 4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34881" y="5019480"/>
                <a:ext cx="25704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Freihand 44"/>
              <p14:cNvContentPartPr/>
              <p14:nvPr/>
            </p14:nvContentPartPr>
            <p14:xfrm>
              <a:off x="4272761" y="4739400"/>
              <a:ext cx="168840" cy="88920"/>
            </p14:xfrm>
          </p:contentPart>
        </mc:Choice>
        <mc:Fallback xmlns="">
          <p:pic>
            <p:nvPicPr>
              <p:cNvPr id="45" name="Freihand 4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60161" y="4719240"/>
                <a:ext cx="201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6" name="Freihand 45"/>
              <p14:cNvContentPartPr/>
              <p14:nvPr/>
            </p14:nvContentPartPr>
            <p14:xfrm>
              <a:off x="6582161" y="5971320"/>
              <a:ext cx="11160" cy="142560"/>
            </p14:xfrm>
          </p:contentPart>
        </mc:Choice>
        <mc:Fallback xmlns="">
          <p:pic>
            <p:nvPicPr>
              <p:cNvPr id="46" name="Freihand 4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77841" y="5968080"/>
                <a:ext cx="187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7" name="Freihand 46"/>
              <p14:cNvContentPartPr/>
              <p14:nvPr/>
            </p14:nvContentPartPr>
            <p14:xfrm>
              <a:off x="6546521" y="5969160"/>
              <a:ext cx="64440" cy="65160"/>
            </p14:xfrm>
          </p:contentPart>
        </mc:Choice>
        <mc:Fallback xmlns="">
          <p:pic>
            <p:nvPicPr>
              <p:cNvPr id="47" name="Freihand 4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541841" y="5966640"/>
                <a:ext cx="74160" cy="727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249824" y="3147681"/>
            <a:ext cx="4191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N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-</a:t>
            </a:r>
            <a:r>
              <a:rPr 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component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field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with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sym typeface="Symbol"/>
              </a:rPr>
              <a:t>/(4!</a:t>
            </a:r>
            <a:r>
              <a:rPr lang="de-DE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sym typeface="Symbol"/>
              </a:rPr>
              <a:t>N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sym typeface="Symbol"/>
              </a:rPr>
              <a:t>) (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sym typeface="Symbol"/>
              </a:rPr>
              <a:t></a:t>
            </a:r>
            <a:r>
              <a:rPr lang="de-DE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sym typeface="Symbol"/>
              </a:rPr>
              <a:t>a</a:t>
            </a:r>
            <a:r>
              <a:rPr 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sym typeface="Symbol"/>
              </a:rPr>
              <a:t></a:t>
            </a:r>
            <a:r>
              <a:rPr lang="de-DE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sym typeface="Symbol"/>
              </a:rPr>
              <a:t>a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sym typeface="Symbol"/>
              </a:rPr>
              <a:t>)</a:t>
            </a:r>
            <a:r>
              <a:rPr lang="de-DE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sym typeface="Symbol"/>
              </a:rPr>
              <a:t>2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sym typeface="Symbol"/>
              </a:rPr>
              <a:t>: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  </a:t>
            </a:r>
            <a:r>
              <a:rPr lang="de-DE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  </a:t>
            </a:r>
            <a:endParaRPr lang="de-DE" baseline="-25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2583682" y="1081429"/>
            <a:ext cx="3240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err="1" smtClean="0">
                <a:latin typeface="Arial" charset="0"/>
              </a:rPr>
              <a:t>growth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of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occupation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number</a:t>
            </a:r>
            <a:endParaRPr lang="de-DE" i="1" dirty="0">
              <a:latin typeface="Arial"/>
            </a:endParaRPr>
          </a:p>
        </p:txBody>
      </p:sp>
      <p:sp>
        <p:nvSpPr>
          <p:cNvPr id="51" name="Pfeil nach rechts 50"/>
          <p:cNvSpPr/>
          <p:nvPr/>
        </p:nvSpPr>
        <p:spPr>
          <a:xfrm>
            <a:off x="6580918" y="3220626"/>
            <a:ext cx="108012" cy="304612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Pfeil nach rechts 51"/>
          <p:cNvSpPr/>
          <p:nvPr/>
        </p:nvSpPr>
        <p:spPr>
          <a:xfrm flipH="1">
            <a:off x="6472906" y="3220626"/>
            <a:ext cx="108012" cy="304612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79183" y="5077285"/>
            <a:ext cx="317771" cy="20507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089941" y="5406742"/>
            <a:ext cx="1323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i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secondaries</a:t>
            </a:r>
            <a:endParaRPr lang="de-DE" sz="1300" i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4906202" y="3749312"/>
            <a:ext cx="1323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300" i="1" dirty="0" err="1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0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rimary</a:t>
            </a:r>
            <a:r>
              <a:rPr lang="de-DE" sz="130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instability</a:t>
            </a:r>
            <a:endParaRPr lang="de-DE" sz="1300" i="1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265279" y="6154544"/>
            <a:ext cx="45209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Cold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atoms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: Zache et al, PRA 95 (2017) 063629 </a:t>
            </a:r>
          </a:p>
        </p:txBody>
      </p:sp>
      <p:sp>
        <p:nvSpPr>
          <p:cNvPr id="59" name="Textfeld 58"/>
          <p:cNvSpPr txBox="1"/>
          <p:nvPr/>
        </p:nvSpPr>
        <p:spPr>
          <a:xfrm rot="16200000">
            <a:off x="4262883" y="4649640"/>
            <a:ext cx="1920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de-DE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1" name="Freihand 60"/>
              <p14:cNvContentPartPr/>
              <p14:nvPr/>
            </p14:nvContentPartPr>
            <p14:xfrm>
              <a:off x="5421102" y="4263147"/>
              <a:ext cx="435863" cy="304945"/>
            </p14:xfrm>
          </p:contentPart>
        </mc:Choice>
        <mc:Fallback xmlns="">
          <p:pic>
            <p:nvPicPr>
              <p:cNvPr id="61" name="Freihand 6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402386" y="4244065"/>
                <a:ext cx="471495" cy="341668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Grafik 6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98039" y="4359687"/>
            <a:ext cx="236481" cy="182903"/>
          </a:xfrm>
          <a:prstGeom prst="rect">
            <a:avLst/>
          </a:prstGeom>
        </p:spPr>
      </p:pic>
      <p:pic>
        <p:nvPicPr>
          <p:cNvPr id="5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60" y="5576814"/>
            <a:ext cx="1454803" cy="25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0" name="Freihand 59"/>
              <p14:cNvContentPartPr/>
              <p14:nvPr/>
            </p14:nvContentPartPr>
            <p14:xfrm>
              <a:off x="3130412" y="5454577"/>
              <a:ext cx="11160" cy="142560"/>
            </p14:xfrm>
          </p:contentPart>
        </mc:Choice>
        <mc:Fallback xmlns="">
          <p:pic>
            <p:nvPicPr>
              <p:cNvPr id="60" name="Freihand 5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26092" y="5451337"/>
                <a:ext cx="187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3" name="Freihand 62"/>
              <p14:cNvContentPartPr/>
              <p14:nvPr/>
            </p14:nvContentPartPr>
            <p14:xfrm>
              <a:off x="3094772" y="5452417"/>
              <a:ext cx="64440" cy="65160"/>
            </p14:xfrm>
          </p:contentPart>
        </mc:Choice>
        <mc:Fallback xmlns="">
          <p:pic>
            <p:nvPicPr>
              <p:cNvPr id="63" name="Freihand 62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90092" y="5449897"/>
                <a:ext cx="74160" cy="72720"/>
              </a:xfrm>
              <a:prstGeom prst="rect">
                <a:avLst/>
              </a:prstGeom>
            </p:spPr>
          </p:pic>
        </mc:Fallback>
      </mc:AlternateContent>
      <p:pic>
        <p:nvPicPr>
          <p:cNvPr id="64" name="Picture 2" descr="C:\Users\berges\Documents\Colloq\HDAntritt\060915_CMB_Timeline75nt.jpg"/>
          <p:cNvPicPr>
            <a:picLocks noChangeAspect="1" noChangeArrowheads="1"/>
          </p:cNvPicPr>
          <p:nvPr/>
        </p:nvPicPr>
        <p:blipFill>
          <a:blip r:embed="rId35" cstate="print"/>
          <a:srcRect l="13016" t="13558" r="8887" b="14130"/>
          <a:stretch>
            <a:fillRect/>
          </a:stretch>
        </p:blipFill>
        <p:spPr bwMode="auto">
          <a:xfrm>
            <a:off x="8201075" y="705303"/>
            <a:ext cx="731345" cy="507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1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31" grpId="0"/>
      <p:bldP spid="32" grpId="0"/>
      <p:bldP spid="36" grpId="0"/>
      <p:bldP spid="37" grpId="0"/>
      <p:bldP spid="38" grpId="0"/>
      <p:bldP spid="39" grpId="0"/>
      <p:bldP spid="41" grpId="0"/>
      <p:bldP spid="48" grpId="0"/>
      <p:bldP spid="51" grpId="0" animBg="1"/>
      <p:bldP spid="52" grpId="0" animBg="1"/>
      <p:bldP spid="2" grpId="0"/>
      <p:bldP spid="56" grpId="0"/>
      <p:bldP spid="57" grpId="0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 txBox="1">
            <a:spLocks/>
          </p:cNvSpPr>
          <p:nvPr/>
        </p:nvSpPr>
        <p:spPr>
          <a:xfrm>
            <a:off x="158160" y="-17506"/>
            <a:ext cx="8229600" cy="672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3400" b="1" i="0" kern="1200">
                <a:solidFill>
                  <a:srgbClr val="40404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500" dirty="0" smtClean="0"/>
              <a:t>Fermions: </a:t>
            </a:r>
            <a:r>
              <a:rPr lang="de-DE" sz="2500" dirty="0" err="1" smtClean="0"/>
              <a:t>strongly</a:t>
            </a:r>
            <a:r>
              <a:rPr lang="de-DE" sz="2500" dirty="0" smtClean="0"/>
              <a:t> </a:t>
            </a:r>
            <a:r>
              <a:rPr lang="de-DE" sz="2500" dirty="0" err="1" smtClean="0"/>
              <a:t>enhanced</a:t>
            </a:r>
            <a:r>
              <a:rPr lang="de-DE" sz="2500" dirty="0" smtClean="0"/>
              <a:t> </a:t>
            </a:r>
            <a:r>
              <a:rPr lang="de-DE" sz="2500" dirty="0" err="1" smtClean="0"/>
              <a:t>quantum</a:t>
            </a:r>
            <a:r>
              <a:rPr lang="de-DE" sz="2500" dirty="0" smtClean="0"/>
              <a:t> </a:t>
            </a:r>
            <a:r>
              <a:rPr lang="de-DE" sz="2500" dirty="0" err="1" smtClean="0"/>
              <a:t>effects</a:t>
            </a:r>
            <a:endParaRPr lang="de-DE" sz="25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62" y="2511309"/>
            <a:ext cx="4714908" cy="327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94270" y="833426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itchFamily="34" charset="0"/>
                <a:cs typeface="Arial" pitchFamily="34" charset="0"/>
              </a:rPr>
              <a:t>Semi-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classical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(LO):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994122" y="1777798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itchFamily="34" charset="0"/>
                <a:cs typeface="Arial" pitchFamily="34" charset="0"/>
              </a:rPr>
              <a:t>NLO:   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t="6942"/>
          <a:stretch>
            <a:fillRect/>
          </a:stretch>
        </p:blipFill>
        <p:spPr bwMode="auto">
          <a:xfrm>
            <a:off x="3080656" y="1499041"/>
            <a:ext cx="2394059" cy="95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4071339" y="1581886"/>
            <a:ext cx="692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Boson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071339" y="2131365"/>
            <a:ext cx="840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Fermion</a:t>
            </a: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09414" y="5890509"/>
            <a:ext cx="8968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Berges, Gelfand, </a:t>
            </a:r>
            <a:r>
              <a:rPr lang="de-DE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Pruschke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PRL 107 (2011) 061301; Hebenstreit, Berges, Gelfand, PRL 111 (2013) 201601</a:t>
            </a:r>
          </a:p>
          <a:p>
            <a:r>
              <a:rPr lang="de-DE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Gelfand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Hebenstreit, Berges, PRD 93 (2016) 085001; </a:t>
            </a:r>
            <a:r>
              <a:rPr lang="de-DE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scaling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: Tanji, 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enugopalan, PRD 95 (2017) 094009 </a:t>
            </a:r>
            <a:endParaRPr lang="de-DE" sz="1400" b="1" dirty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uppieren 32"/>
          <p:cNvGrpSpPr/>
          <p:nvPr/>
        </p:nvGrpSpPr>
        <p:grpSpPr>
          <a:xfrm>
            <a:off x="2986190" y="721328"/>
            <a:ext cx="5546222" cy="666739"/>
            <a:chOff x="1357290" y="620118"/>
            <a:chExt cx="5546222" cy="666739"/>
          </a:xfrm>
        </p:grpSpPr>
        <p:grpSp>
          <p:nvGrpSpPr>
            <p:cNvPr id="19" name="Gruppieren 31"/>
            <p:cNvGrpSpPr/>
            <p:nvPr/>
          </p:nvGrpSpPr>
          <p:grpSpPr>
            <a:xfrm>
              <a:off x="1357290" y="620118"/>
              <a:ext cx="5546222" cy="666739"/>
              <a:chOff x="1357290" y="620118"/>
              <a:chExt cx="5546222" cy="666739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57290" y="620118"/>
                <a:ext cx="5546222" cy="6667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hteck 21"/>
              <p:cNvSpPr/>
              <p:nvPr/>
            </p:nvSpPr>
            <p:spPr>
              <a:xfrm>
                <a:off x="5112060" y="872716"/>
                <a:ext cx="144016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0" name="Textfeld 19"/>
            <p:cNvSpPr txBox="1"/>
            <p:nvPr/>
          </p:nvSpPr>
          <p:spPr>
            <a:xfrm>
              <a:off x="5043294" y="755412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endParaRPr lang="de-DE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1930776" y="2729925"/>
            <a:ext cx="2173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500" i="1" dirty="0" err="1" smtClean="0">
                <a:latin typeface="Arial" pitchFamily="34" charset="0"/>
                <a:cs typeface="Arial" pitchFamily="34" charset="0"/>
              </a:rPr>
              <a:t>over-occupied</a:t>
            </a:r>
            <a:r>
              <a:rPr lang="de-DE" sz="15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500" i="1" dirty="0" err="1" smtClean="0">
                <a:latin typeface="Arial" pitchFamily="34" charset="0"/>
                <a:cs typeface="Arial" pitchFamily="34" charset="0"/>
              </a:rPr>
              <a:t>bosons</a:t>
            </a:r>
            <a:r>
              <a:rPr lang="de-DE" sz="1500" i="1" dirty="0" smtClean="0">
                <a:latin typeface="Arial" pitchFamily="34" charset="0"/>
                <a:cs typeface="Arial" pitchFamily="34" charset="0"/>
              </a:rPr>
              <a:t> </a:t>
            </a:r>
            <a:endParaRPr lang="de-DE" sz="15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Pfeil nach rechts 23"/>
          <p:cNvSpPr/>
          <p:nvPr/>
        </p:nvSpPr>
        <p:spPr>
          <a:xfrm>
            <a:off x="1872203" y="2748478"/>
            <a:ext cx="108012" cy="3046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693839" y="2723235"/>
            <a:ext cx="11322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500" i="1" dirty="0" err="1" smtClean="0">
                <a:latin typeface="Arial" pitchFamily="34" charset="0"/>
                <a:cs typeface="Arial" pitchFamily="34" charset="0"/>
              </a:rPr>
              <a:t>instability</a:t>
            </a:r>
            <a:r>
              <a:rPr lang="de-DE" sz="1500" i="1" dirty="0" smtClean="0">
                <a:latin typeface="Arial" pitchFamily="34" charset="0"/>
                <a:cs typeface="Arial" pitchFamily="34" charset="0"/>
              </a:rPr>
              <a:t> </a:t>
            </a:r>
            <a:endParaRPr lang="de-DE" sz="15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Pfeil nach rechts 25"/>
          <p:cNvSpPr/>
          <p:nvPr/>
        </p:nvSpPr>
        <p:spPr>
          <a:xfrm flipH="1">
            <a:off x="1764191" y="2748478"/>
            <a:ext cx="108012" cy="3046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5211874" y="3009297"/>
            <a:ext cx="0" cy="19800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 rot="16200000">
            <a:off x="4498657" y="3809811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quantum</a:t>
            </a:r>
            <a:r>
              <a:rPr lang="de-DE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correction</a:t>
            </a:r>
            <a:endParaRPr lang="de-DE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254" y="3693153"/>
            <a:ext cx="354252" cy="238628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3161257" y="4052799"/>
            <a:ext cx="13308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Arial" pitchFamily="34" charset="0"/>
                <a:cs typeface="Arial" pitchFamily="34" charset="0"/>
              </a:rPr>
              <a:t>Semi-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classical</a:t>
            </a: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209" y="3071643"/>
            <a:ext cx="314640" cy="229140"/>
          </a:xfrm>
          <a:prstGeom prst="rect">
            <a:avLst/>
          </a:prstGeom>
        </p:spPr>
      </p:pic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6171568" y="1847721"/>
            <a:ext cx="25186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de-DE" b="1" i="1" dirty="0" err="1" smtClean="0">
                <a:solidFill>
                  <a:srgbClr val="FF0000"/>
                </a:solidFill>
                <a:latin typeface="Arial" charset="0"/>
                <a:sym typeface="Mathematica1"/>
              </a:rPr>
              <a:t>over-occupied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Mathematica1"/>
              </a:rPr>
              <a:t> </a:t>
            </a:r>
          </a:p>
          <a:p>
            <a:pPr algn="ctr"/>
            <a:r>
              <a:rPr lang="de-DE" b="1" i="1" dirty="0" err="1" smtClean="0">
                <a:solidFill>
                  <a:srgbClr val="FF0000"/>
                </a:solidFill>
                <a:latin typeface="Arial" charset="0"/>
                <a:sym typeface="Mathematica1"/>
              </a:rPr>
              <a:t>bosons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Mathematica1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charset="0"/>
                <a:sym typeface="Mathematica1"/>
              </a:rPr>
              <a:t>act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Mathematica1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charset="0"/>
                <a:sym typeface="Mathematica1"/>
              </a:rPr>
              <a:t>as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Mathematica1"/>
              </a:rPr>
              <a:t> </a:t>
            </a:r>
          </a:p>
          <a:p>
            <a:pPr algn="ctr"/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Mathematica1"/>
              </a:rPr>
              <a:t>‘</a:t>
            </a:r>
            <a:r>
              <a:rPr lang="de-DE" b="1" i="1" dirty="0" err="1" smtClean="0">
                <a:solidFill>
                  <a:srgbClr val="FF0000"/>
                </a:solidFill>
                <a:latin typeface="Arial" charset="0"/>
                <a:sym typeface="Mathematica1"/>
              </a:rPr>
              <a:t>quantum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Mathematica1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charset="0"/>
                <a:sym typeface="Mathematica1"/>
              </a:rPr>
              <a:t>magnifiers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sym typeface="Mathematica1"/>
              </a:rPr>
              <a:t>‘</a:t>
            </a:r>
          </a:p>
        </p:txBody>
      </p:sp>
      <p:sp>
        <p:nvSpPr>
          <p:cNvPr id="2" name="Textfeld 1"/>
          <p:cNvSpPr txBox="1"/>
          <p:nvPr/>
        </p:nvSpPr>
        <p:spPr>
          <a:xfrm rot="16200000">
            <a:off x="-1028276" y="3872889"/>
            <a:ext cx="279903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de-DE" sz="17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de-DE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fermions</a:t>
            </a:r>
            <a:endParaRPr lang="de-DE" sz="17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29506" y="5466697"/>
            <a:ext cx="69051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de-DE" sz="17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 </a:t>
            </a:r>
            <a:endParaRPr lang="de-DE" dirty="0"/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6938" y="3357285"/>
            <a:ext cx="3363313" cy="22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feld 37"/>
          <p:cNvSpPr txBox="1"/>
          <p:nvPr/>
        </p:nvSpPr>
        <p:spPr>
          <a:xfrm>
            <a:off x="7414385" y="3537265"/>
            <a:ext cx="1586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latin typeface="Arial" pitchFamily="34" charset="0"/>
                <a:cs typeface="Arial" pitchFamily="34" charset="0"/>
              </a:rPr>
              <a:t>Semi-</a:t>
            </a:r>
            <a:r>
              <a:rPr lang="de-DE" sz="800" dirty="0" err="1" smtClean="0">
                <a:latin typeface="Arial" pitchFamily="34" charset="0"/>
                <a:cs typeface="Arial" pitchFamily="34" charset="0"/>
              </a:rPr>
              <a:t>classical</a:t>
            </a:r>
            <a:r>
              <a:rPr lang="de-DE" sz="800" dirty="0" smtClean="0">
                <a:latin typeface="Arial" pitchFamily="34" charset="0"/>
                <a:cs typeface="Arial" pitchFamily="34" charset="0"/>
              </a:rPr>
              <a:t> (     )</a:t>
            </a:r>
            <a:endParaRPr lang="de-DE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994243" y="3087538"/>
            <a:ext cx="2814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Rechteck 2"/>
          <p:cNvSpPr/>
          <p:nvPr/>
        </p:nvSpPr>
        <p:spPr>
          <a:xfrm>
            <a:off x="8274094" y="4291625"/>
            <a:ext cx="369923" cy="137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27" y="5520324"/>
            <a:ext cx="1454803" cy="25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Freihand 39"/>
              <p14:cNvContentPartPr/>
              <p14:nvPr/>
            </p14:nvContentPartPr>
            <p14:xfrm>
              <a:off x="1853079" y="5360951"/>
              <a:ext cx="11160" cy="142560"/>
            </p14:xfrm>
          </p:contentPart>
        </mc:Choice>
        <mc:Fallback xmlns="">
          <p:pic>
            <p:nvPicPr>
              <p:cNvPr id="40" name="Freihand 3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48759" y="5357711"/>
                <a:ext cx="187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" name="Freihand 40"/>
              <p14:cNvContentPartPr/>
              <p14:nvPr/>
            </p14:nvContentPartPr>
            <p14:xfrm>
              <a:off x="1817439" y="5358791"/>
              <a:ext cx="64440" cy="65160"/>
            </p14:xfrm>
          </p:contentPart>
        </mc:Choice>
        <mc:Fallback xmlns="">
          <p:pic>
            <p:nvPicPr>
              <p:cNvPr id="41" name="Freihand 4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2759" y="5356271"/>
                <a:ext cx="74160" cy="7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368575" y="1573230"/>
            <a:ext cx="928694" cy="785818"/>
            <a:chOff x="3840" y="144"/>
            <a:chExt cx="960" cy="768"/>
          </a:xfrm>
        </p:grpSpPr>
        <p:sp>
          <p:nvSpPr>
            <p:cNvPr id="43" name="Line 13"/>
            <p:cNvSpPr>
              <a:spLocks noChangeShapeType="1"/>
            </p:cNvSpPr>
            <p:nvPr/>
          </p:nvSpPr>
          <p:spPr bwMode="auto">
            <a:xfrm>
              <a:off x="3840" y="528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14"/>
            <p:cNvSpPr>
              <a:spLocks noChangeShapeType="1"/>
            </p:cNvSpPr>
            <p:nvPr/>
          </p:nvSpPr>
          <p:spPr bwMode="auto">
            <a:xfrm flipV="1">
              <a:off x="4464" y="144"/>
              <a:ext cx="336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15"/>
            <p:cNvSpPr>
              <a:spLocks noChangeShapeType="1"/>
            </p:cNvSpPr>
            <p:nvPr/>
          </p:nvSpPr>
          <p:spPr bwMode="auto">
            <a:xfrm flipH="1" flipV="1">
              <a:off x="4464" y="528"/>
              <a:ext cx="336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17"/>
            <p:cNvSpPr>
              <a:spLocks noChangeShapeType="1"/>
            </p:cNvSpPr>
            <p:nvPr/>
          </p:nvSpPr>
          <p:spPr bwMode="auto">
            <a:xfrm rot="10112604">
              <a:off x="4608" y="67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 rot="-6757394">
              <a:off x="4632" y="264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1129214" y="17681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charset="0"/>
                <a:sym typeface="Symbol" pitchFamily="18" charset="2"/>
              </a:rPr>
              <a:t>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06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39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6609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Subsequent </a:t>
            </a:r>
            <a:r>
              <a:rPr lang="de-DE" sz="2500" dirty="0" err="1" smtClean="0"/>
              <a:t>scaling</a:t>
            </a:r>
            <a:r>
              <a:rPr lang="de-DE" sz="2500" dirty="0" smtClean="0"/>
              <a:t> </a:t>
            </a:r>
            <a:r>
              <a:rPr lang="de-DE" sz="2500" dirty="0" err="1" smtClean="0"/>
              <a:t>regime</a:t>
            </a:r>
            <a:r>
              <a:rPr lang="de-DE" sz="2500" dirty="0" smtClean="0"/>
              <a:t>: dual </a:t>
            </a:r>
            <a:r>
              <a:rPr lang="de-DE" sz="2500" dirty="0" err="1" smtClean="0"/>
              <a:t>cascade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5461433" y="5337523"/>
            <a:ext cx="34351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b="1" i="1" dirty="0">
                <a:solidFill>
                  <a:srgbClr val="FF3300"/>
                </a:solidFill>
                <a:latin typeface="Arial" charset="0"/>
              </a:rPr>
              <a:t>U</a:t>
            </a:r>
            <a:r>
              <a:rPr lang="de-DE" b="1" i="1" dirty="0" smtClean="0">
                <a:solidFill>
                  <a:srgbClr val="FF3300"/>
                </a:solidFill>
                <a:latin typeface="Arial" charset="0"/>
              </a:rPr>
              <a:t>niversal </a:t>
            </a:r>
            <a:r>
              <a:rPr lang="de-DE" b="1" i="1" dirty="0" err="1" smtClean="0">
                <a:solidFill>
                  <a:srgbClr val="FF3300"/>
                </a:solidFill>
                <a:latin typeface="Arial" charset="0"/>
              </a:rPr>
              <a:t>behavior</a:t>
            </a:r>
            <a:r>
              <a:rPr lang="de-DE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b="1" i="1" dirty="0" err="1" smtClean="0">
                <a:solidFill>
                  <a:srgbClr val="FF3300"/>
                </a:solidFill>
                <a:latin typeface="Arial" charset="0"/>
              </a:rPr>
              <a:t>for</a:t>
            </a:r>
            <a:r>
              <a:rPr lang="de-DE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b="1" i="1" dirty="0" err="1" smtClean="0">
                <a:solidFill>
                  <a:srgbClr val="FF3300"/>
                </a:solidFill>
                <a:latin typeface="Arial" charset="0"/>
              </a:rPr>
              <a:t>wide</a:t>
            </a:r>
            <a:r>
              <a:rPr lang="de-DE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b="1" i="1" dirty="0" err="1" smtClean="0">
                <a:solidFill>
                  <a:srgbClr val="FF3300"/>
                </a:solidFill>
                <a:latin typeface="Arial" charset="0"/>
              </a:rPr>
              <a:t>range</a:t>
            </a:r>
            <a:r>
              <a:rPr lang="de-DE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b="1" i="1" dirty="0" err="1" smtClean="0">
                <a:solidFill>
                  <a:srgbClr val="FF3300"/>
                </a:solidFill>
                <a:latin typeface="Arial" charset="0"/>
              </a:rPr>
              <a:t>of</a:t>
            </a:r>
            <a:r>
              <a:rPr lang="de-DE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b="1" i="1" dirty="0" err="1" smtClean="0">
                <a:solidFill>
                  <a:srgbClr val="FF3300"/>
                </a:solidFill>
                <a:latin typeface="Arial" charset="0"/>
              </a:rPr>
              <a:t>couplings</a:t>
            </a:r>
            <a:r>
              <a:rPr lang="de-DE" b="1" i="1" dirty="0" smtClean="0">
                <a:solidFill>
                  <a:srgbClr val="FF3300"/>
                </a:solidFill>
                <a:latin typeface="Arial" charset="0"/>
              </a:rPr>
              <a:t>!</a:t>
            </a:r>
            <a:endParaRPr lang="de-DE" b="1" i="1" dirty="0">
              <a:solidFill>
                <a:srgbClr val="FF330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5811" r="63239" b="88662"/>
          <a:stretch/>
        </p:blipFill>
        <p:spPr bwMode="auto">
          <a:xfrm>
            <a:off x="4935985" y="3608086"/>
            <a:ext cx="384827" cy="2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5811" r="63239" b="88662"/>
          <a:stretch/>
        </p:blipFill>
        <p:spPr bwMode="auto">
          <a:xfrm>
            <a:off x="3160572" y="4792549"/>
            <a:ext cx="384827" cy="23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2" y="4158083"/>
            <a:ext cx="3088620" cy="219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56" y="3044510"/>
            <a:ext cx="2965902" cy="21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53" y="1773917"/>
            <a:ext cx="3043162" cy="219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4665016" y="4247264"/>
            <a:ext cx="972108" cy="359934"/>
            <a:chOff x="2771800" y="6114782"/>
            <a:chExt cx="972108" cy="338554"/>
          </a:xfrm>
        </p:grpSpPr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2771800" y="6114782"/>
              <a:ext cx="9721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dirty="0" smtClean="0">
                  <a:latin typeface="Arial" pitchFamily="34" charset="0"/>
                  <a:sym typeface="Symbol"/>
                </a:rPr>
                <a:t>  = 0.1</a:t>
              </a:r>
              <a:endParaRPr lang="de-DE" sz="1600" b="1" dirty="0">
                <a:latin typeface="Arial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2879148" y="6114782"/>
              <a:ext cx="793854" cy="338554"/>
            </a:xfrm>
            <a:prstGeom prst="rect">
              <a:avLst/>
            </a:prstGeom>
            <a:noFill/>
            <a:ln w="190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972828" y="5456778"/>
            <a:ext cx="828915" cy="338554"/>
            <a:chOff x="1295636" y="6267182"/>
            <a:chExt cx="985305" cy="338554"/>
          </a:xfrm>
        </p:grpSpPr>
        <p:sp>
          <p:nvSpPr>
            <p:cNvPr id="15" name="Rectangle 29"/>
            <p:cNvSpPr>
              <a:spLocks noChangeArrowheads="1"/>
            </p:cNvSpPr>
            <p:nvPr/>
          </p:nvSpPr>
          <p:spPr bwMode="auto">
            <a:xfrm>
              <a:off x="1308833" y="6267182"/>
              <a:ext cx="9721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dirty="0" smtClean="0">
                  <a:latin typeface="Arial" pitchFamily="34" charset="0"/>
                  <a:sym typeface="Symbol"/>
                </a:rPr>
                <a:t>  = 1</a:t>
              </a:r>
              <a:endParaRPr lang="de-DE" sz="1600" b="1" dirty="0">
                <a:latin typeface="Arial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1295636" y="6267182"/>
              <a:ext cx="914400" cy="338554"/>
            </a:xfrm>
            <a:prstGeom prst="rect">
              <a:avLst/>
            </a:prstGeom>
            <a:noFill/>
            <a:ln w="190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6501220" y="2936498"/>
            <a:ext cx="985305" cy="338554"/>
            <a:chOff x="4270771" y="6021288"/>
            <a:chExt cx="985305" cy="338554"/>
          </a:xfrm>
        </p:grpSpPr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4283968" y="6021288"/>
              <a:ext cx="9721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dirty="0" smtClean="0">
                  <a:latin typeface="Arial" pitchFamily="34" charset="0"/>
                  <a:sym typeface="Symbol"/>
                </a:rPr>
                <a:t>= 0.01</a:t>
              </a:r>
              <a:endParaRPr lang="de-DE" sz="1600" b="1" dirty="0">
                <a:latin typeface="Arial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4270771" y="6021288"/>
              <a:ext cx="914400" cy="338554"/>
            </a:xfrm>
            <a:prstGeom prst="rect">
              <a:avLst/>
            </a:prstGeom>
            <a:noFill/>
            <a:ln w="190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Rechteck 19"/>
          <p:cNvSpPr/>
          <p:nvPr/>
        </p:nvSpPr>
        <p:spPr>
          <a:xfrm>
            <a:off x="6330677" y="3505740"/>
            <a:ext cx="421748" cy="11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4566481" y="4765880"/>
            <a:ext cx="421748" cy="11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2755981" y="5924830"/>
            <a:ext cx="421748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 rot="1093226">
            <a:off x="6617695" y="4426672"/>
            <a:ext cx="345758" cy="11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 rot="1093226">
            <a:off x="8425595" y="3033055"/>
            <a:ext cx="345758" cy="177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 rot="2934784">
            <a:off x="5024141" y="3203640"/>
            <a:ext cx="282418" cy="157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 rot="2934784">
            <a:off x="3345860" y="4902151"/>
            <a:ext cx="265641" cy="157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 rot="2934784">
            <a:off x="6806547" y="1956037"/>
            <a:ext cx="175805" cy="128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5816321" y="2885306"/>
            <a:ext cx="165513" cy="145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4149389" y="3865785"/>
            <a:ext cx="82756" cy="33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2265060" y="4786909"/>
            <a:ext cx="82756" cy="33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 rot="5400000">
            <a:off x="3895838" y="6078983"/>
            <a:ext cx="141694" cy="33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 rot="5400000">
            <a:off x="5730503" y="4960488"/>
            <a:ext cx="87984" cy="33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 rot="16200000">
            <a:off x="5766026" y="2774712"/>
            <a:ext cx="233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de-DE" sz="10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30615" y="6254540"/>
            <a:ext cx="8780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Piñeiro Orioli, Boguslavski, Berges, 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 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(2015) 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025041; Berges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Wallisch, PRD 95 (2017) 036056</a:t>
            </a:r>
            <a:endParaRPr lang="de-DE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520865" y="2334580"/>
            <a:ext cx="119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4)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9" name="Freihand 38"/>
              <p14:cNvContentPartPr/>
              <p14:nvPr/>
            </p14:nvContentPartPr>
            <p14:xfrm>
              <a:off x="712143" y="2245468"/>
              <a:ext cx="2160" cy="2160"/>
            </p14:xfrm>
          </p:contentPart>
        </mc:Choice>
        <mc:Fallback xmlns="">
          <p:pic>
            <p:nvPicPr>
              <p:cNvPr id="39" name="Freihand 3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9263" y="2242228"/>
                <a:ext cx="8280" cy="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Freihand 39"/>
              <p14:cNvContentPartPr/>
              <p14:nvPr/>
            </p14:nvContentPartPr>
            <p14:xfrm>
              <a:off x="3608639" y="4514793"/>
              <a:ext cx="360" cy="360"/>
            </p14:xfrm>
          </p:contentPart>
        </mc:Choice>
        <mc:Fallback xmlns="">
          <p:pic>
            <p:nvPicPr>
              <p:cNvPr id="40" name="Freihand 3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03959" y="4510113"/>
                <a:ext cx="9720" cy="97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/>
          <p:cNvSpPr txBox="1"/>
          <p:nvPr/>
        </p:nvSpPr>
        <p:spPr>
          <a:xfrm>
            <a:off x="4612431" y="2020054"/>
            <a:ext cx="117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Bosons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2265060" y="4951415"/>
            <a:ext cx="82756" cy="33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7" y="3632012"/>
            <a:ext cx="2246649" cy="3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3" cstate="print"/>
          <a:srcRect b="29566"/>
          <a:stretch/>
        </p:blipFill>
        <p:spPr bwMode="auto">
          <a:xfrm>
            <a:off x="7178985" y="4335728"/>
            <a:ext cx="1734724" cy="66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feld 48"/>
          <p:cNvSpPr txBox="1"/>
          <p:nvPr/>
        </p:nvSpPr>
        <p:spPr>
          <a:xfrm>
            <a:off x="7027770" y="4002252"/>
            <a:ext cx="119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NLO 1/</a:t>
            </a:r>
            <a:r>
              <a:rPr lang="de-DE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2265060" y="4786909"/>
            <a:ext cx="82756" cy="33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2265060" y="4951415"/>
            <a:ext cx="82756" cy="333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056" y="5122887"/>
            <a:ext cx="1178818" cy="633217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549" y="4464671"/>
            <a:ext cx="1092743" cy="550192"/>
          </a:xfrm>
          <a:prstGeom prst="rect">
            <a:avLst/>
          </a:prstGeom>
        </p:spPr>
      </p:pic>
      <p:sp>
        <p:nvSpPr>
          <p:cNvPr id="56" name="Textfeld 55"/>
          <p:cNvSpPr txBox="1"/>
          <p:nvPr/>
        </p:nvSpPr>
        <p:spPr>
          <a:xfrm>
            <a:off x="262866" y="5880677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nomalous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Gerade Verbindung mit Pfeil 56"/>
          <p:cNvCxnSpPr/>
          <p:nvPr/>
        </p:nvCxnSpPr>
        <p:spPr>
          <a:xfrm flipV="1">
            <a:off x="1178889" y="5719098"/>
            <a:ext cx="171898" cy="21971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270218" y="4096198"/>
            <a:ext cx="1910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exponents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4303242" y="715630"/>
            <a:ext cx="47232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Micha, </a:t>
            </a:r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Tkachev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IR: Berges, Rothkopf, Schmidt, Hoffmeister, </a:t>
            </a:r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Sexty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Gasenzer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Scheppach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Novak, </a:t>
            </a:r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Schole</a:t>
            </a:r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Erne, Schmidt, </a:t>
            </a:r>
          </a:p>
          <a:p>
            <a:r>
              <a:rPr lang="de-DE" sz="1400" b="1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Karl; Ewerz, </a:t>
            </a:r>
            <a:r>
              <a:rPr lang="de-DE" sz="1400" b="1" i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Samberg</a:t>
            </a:r>
            <a:r>
              <a:rPr lang="de-DE" sz="1400" b="1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Piñeiro Orioli, </a:t>
            </a:r>
            <a:r>
              <a:rPr lang="de-DE" sz="1400" b="1" i="1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Boguslavski</a:t>
            </a:r>
            <a:r>
              <a:rPr lang="de-DE" sz="1400" b="1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 </a:t>
            </a:r>
          </a:p>
        </p:txBody>
      </p:sp>
      <p:grpSp>
        <p:nvGrpSpPr>
          <p:cNvPr id="53" name="Gruppieren 52"/>
          <p:cNvGrpSpPr/>
          <p:nvPr/>
        </p:nvGrpSpPr>
        <p:grpSpPr>
          <a:xfrm>
            <a:off x="113115" y="578297"/>
            <a:ext cx="4058060" cy="2971079"/>
            <a:chOff x="113115" y="578297"/>
            <a:chExt cx="4058060" cy="2971079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15" y="578297"/>
              <a:ext cx="4058060" cy="297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28" t="26783" r="2458" b="58106"/>
            <a:stretch/>
          </p:blipFill>
          <p:spPr bwMode="auto">
            <a:xfrm>
              <a:off x="3233854" y="1737739"/>
              <a:ext cx="808117" cy="448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feld 60"/>
            <p:cNvSpPr txBox="1"/>
            <p:nvPr/>
          </p:nvSpPr>
          <p:spPr>
            <a:xfrm>
              <a:off x="3175152" y="1586466"/>
              <a:ext cx="9125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 </a:t>
              </a:r>
            </a:p>
            <a:p>
              <a:pPr algn="ctr"/>
              <a:r>
                <a:rPr lang="de-DE" sz="10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occupancy</a:t>
              </a:r>
              <a:endParaRPr lang="de-DE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0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regime</a:t>
              </a:r>
              <a:endParaRPr lang="de-DE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6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 animBg="1"/>
      <p:bldP spid="23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42" grpId="0" animBg="1"/>
      <p:bldP spid="50" grpId="0" animBg="1"/>
      <p:bldP spid="51" grpId="0" animBg="1"/>
      <p:bldP spid="56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Self-similar</a:t>
            </a:r>
            <a:r>
              <a:rPr lang="de-DE" sz="2500" dirty="0" smtClean="0"/>
              <a:t> </a:t>
            </a:r>
            <a:r>
              <a:rPr lang="de-DE" sz="2500" dirty="0" err="1" smtClean="0"/>
              <a:t>dynamics</a:t>
            </a:r>
            <a:r>
              <a:rPr lang="de-DE" sz="2500" dirty="0" smtClean="0"/>
              <a:t>: </a:t>
            </a:r>
            <a:r>
              <a:rPr lang="de-DE" sz="2500" dirty="0" err="1" smtClean="0"/>
              <a:t>infrared</a:t>
            </a:r>
            <a:r>
              <a:rPr lang="de-DE" sz="2500" dirty="0" smtClean="0"/>
              <a:t> </a:t>
            </a:r>
            <a:r>
              <a:rPr lang="de-DE" sz="2500" dirty="0" err="1" smtClean="0"/>
              <a:t>scaling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 </a:t>
            </a:r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762012"/>
            <a:ext cx="2913496" cy="46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 rot="16200000">
            <a:off x="6507951" y="3152778"/>
            <a:ext cx="40158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Piñeiro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Orioli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Boguslavski, Berges, </a:t>
            </a:r>
          </a:p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 92 (2015) 025041</a:t>
            </a:r>
            <a:endParaRPr lang="de-DE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400" b="1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63888" y="777524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33399"/>
            <a:ext cx="7298324" cy="49492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940" y="829463"/>
            <a:ext cx="4392907" cy="33500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111590" y="5121723"/>
            <a:ext cx="1920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64030" y="3287949"/>
            <a:ext cx="78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 = 3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6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F76DDC0-4757-F746-8682-8B6B37B8021A}" type="slidenum">
              <a:rPr lang="de-DE" smtClean="0"/>
              <a:pPr algn="r"/>
              <a:t>27</a:t>
            </a:fld>
            <a:endParaRPr lang="de-DE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174898" y="1022"/>
            <a:ext cx="8229600" cy="672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60000"/>
              </a:lnSpc>
              <a:spcBef>
                <a:spcPct val="0"/>
              </a:spcBef>
              <a:buNone/>
              <a:defRPr sz="3400" b="1" i="0" kern="1200">
                <a:solidFill>
                  <a:srgbClr val="40404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500" dirty="0" err="1" smtClean="0"/>
              <a:t>Universality</a:t>
            </a:r>
            <a:r>
              <a:rPr lang="de-DE" sz="2500" dirty="0" smtClean="0"/>
              <a:t> </a:t>
            </a:r>
            <a:r>
              <a:rPr lang="de-DE" sz="2500" dirty="0" err="1" smtClean="0"/>
              <a:t>far</a:t>
            </a:r>
            <a:r>
              <a:rPr lang="de-DE" sz="2500" dirty="0" smtClean="0"/>
              <a:t> </a:t>
            </a:r>
            <a:r>
              <a:rPr lang="de-DE" sz="2500" dirty="0" err="1" smtClean="0"/>
              <a:t>from</a:t>
            </a:r>
            <a:r>
              <a:rPr lang="de-DE" sz="2500" dirty="0" smtClean="0"/>
              <a:t> </a:t>
            </a:r>
            <a:r>
              <a:rPr lang="de-DE" sz="2500" dirty="0" err="1" smtClean="0"/>
              <a:t>equilibrium</a:t>
            </a:r>
            <a:r>
              <a:rPr lang="de-DE" sz="2500" dirty="0" smtClean="0"/>
              <a:t> </a:t>
            </a:r>
            <a:endParaRPr lang="de-DE" sz="2500" dirty="0"/>
          </a:p>
        </p:txBody>
      </p:sp>
      <p:sp>
        <p:nvSpPr>
          <p:cNvPr id="7" name="Foliennummernplatzhalter 6"/>
          <p:cNvSpPr txBox="1">
            <a:spLocks/>
          </p:cNvSpPr>
          <p:nvPr/>
        </p:nvSpPr>
        <p:spPr>
          <a:xfrm>
            <a:off x="6908793" y="658802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F76DDC0-4757-F746-8682-8B6B37B8021A}" type="slidenum">
              <a:rPr lang="de-DE" smtClean="0"/>
              <a:pPr algn="r"/>
              <a:t>27</a:t>
            </a:fld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11" y="960066"/>
            <a:ext cx="6048672" cy="41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>
            <a:spLocks noChangeAspect="1"/>
          </p:cNvSpPr>
          <p:nvPr/>
        </p:nvSpPr>
        <p:spPr>
          <a:xfrm>
            <a:off x="5137991" y="4760630"/>
            <a:ext cx="252000" cy="3007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</a:t>
            </a:r>
            <a:endParaRPr lang="de-DE" dirty="0"/>
          </a:p>
        </p:txBody>
      </p:sp>
      <p:sp>
        <p:nvSpPr>
          <p:cNvPr id="24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 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2020040" y="4057822"/>
            <a:ext cx="2610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32231" y="2889653"/>
            <a:ext cx="2994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nsensitive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finite 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04915" y="5523821"/>
            <a:ext cx="798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universality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nonthermal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Bose gas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Inflaton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5999982" y="2377824"/>
            <a:ext cx="40158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Piñeiro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Orioli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Boguslavski, Berges,</a:t>
            </a:r>
          </a:p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 92 (2015) 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025041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Moore, PRD93 (2016) 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065043; Walz, Boguslavski, Berges 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arXiv:1710.11146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14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Chantesana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Piñeiro Orioli, </a:t>
            </a:r>
            <a:r>
              <a:rPr lang="de-DE" sz="1400" b="1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Gasenzer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arXiv:1801.09490</a:t>
            </a:r>
            <a:endParaRPr lang="de-DE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550016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Non-</a:t>
            </a:r>
            <a:r>
              <a:rPr lang="de-DE" sz="2500" dirty="0" err="1" smtClean="0"/>
              <a:t>relativistic</a:t>
            </a:r>
            <a:r>
              <a:rPr lang="de-DE" sz="2500" dirty="0" smtClean="0"/>
              <a:t> </a:t>
            </a:r>
            <a:r>
              <a:rPr lang="de-DE" sz="2500" dirty="0" err="1" smtClean="0"/>
              <a:t>infrared</a:t>
            </a:r>
            <a:r>
              <a:rPr lang="de-DE" sz="2500" dirty="0" smtClean="0"/>
              <a:t> </a:t>
            </a:r>
            <a:r>
              <a:rPr lang="de-DE" sz="2500" dirty="0" err="1" smtClean="0"/>
              <a:t>dynamics</a:t>
            </a:r>
            <a:r>
              <a:rPr lang="de-DE" sz="2500" dirty="0" smtClean="0"/>
              <a:t>: </a:t>
            </a:r>
            <a:r>
              <a:rPr lang="de-DE" sz="2500" dirty="0" err="1" smtClean="0"/>
              <a:t>phase</a:t>
            </a:r>
            <a:r>
              <a:rPr lang="de-DE" sz="2500" dirty="0" smtClean="0"/>
              <a:t> </a:t>
            </a:r>
            <a:r>
              <a:rPr lang="de-DE" sz="2500" dirty="0" err="1" smtClean="0"/>
              <a:t>fluctuations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4" y="1851792"/>
            <a:ext cx="6666508" cy="38792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594" y="3983357"/>
            <a:ext cx="4346406" cy="25497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849" y="748942"/>
            <a:ext cx="3777849" cy="43624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39588" y="1193710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3645525" y="1107405"/>
            <a:ext cx="171898" cy="21971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223940" y="431885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5332411" y="1107405"/>
            <a:ext cx="171898" cy="21971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5015343" y="3659465"/>
            <a:ext cx="416812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fluctuations</a:t>
            </a:r>
            <a:endParaRPr 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38071" y="511232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439279" y="1191632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2192" y="1531374"/>
            <a:ext cx="5315879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Universal </a:t>
            </a:r>
            <a:r>
              <a:rPr lang="de-DE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fluctuations</a:t>
            </a: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510007" y="6303251"/>
            <a:ext cx="147099" cy="178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6779846" y="2603149"/>
            <a:ext cx="21738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Asier Piñeiro Orioli </a:t>
            </a:r>
            <a:endParaRPr lang="de-DE" sz="1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59567" y="5921837"/>
            <a:ext cx="36868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5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5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de-DE" sz="15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5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lso </a:t>
            </a:r>
            <a:r>
              <a:rPr lang="de-DE" sz="15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Mikheev</a:t>
            </a:r>
            <a:r>
              <a:rPr lang="de-DE" sz="15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Schmied, </a:t>
            </a:r>
            <a:r>
              <a:rPr lang="de-DE" sz="15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Gasenzer</a:t>
            </a:r>
            <a:endParaRPr lang="de-DE" sz="15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Transport </a:t>
            </a:r>
            <a:r>
              <a:rPr lang="de-DE" sz="2500" dirty="0" err="1" smtClean="0"/>
              <a:t>towards</a:t>
            </a:r>
            <a:r>
              <a:rPr lang="de-DE" sz="2500" dirty="0" smtClean="0"/>
              <a:t> </a:t>
            </a:r>
            <a:r>
              <a:rPr lang="de-DE" sz="2500" dirty="0" err="1" smtClean="0"/>
              <a:t>infrared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860721"/>
            <a:ext cx="4356484" cy="46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2965597"/>
            <a:ext cx="2952328" cy="40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0" y="1804637"/>
            <a:ext cx="147232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187624" y="213685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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163114" y="1714094"/>
            <a:ext cx="3672408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929" y="1894114"/>
            <a:ext cx="3073283" cy="50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77" y="4306382"/>
            <a:ext cx="1856959" cy="4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30" y="5098470"/>
            <a:ext cx="2351150" cy="4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67" y="4319117"/>
            <a:ext cx="2950169" cy="4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611809" y="3622306"/>
            <a:ext cx="784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Scaling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exponents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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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determine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rate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direction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of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transport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: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91656" y="43063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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578217" y="2934164"/>
            <a:ext cx="4137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Time-independent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scaling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function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: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7849" y="5854554"/>
            <a:ext cx="782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 0,   0: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transport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towards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lower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momentum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scales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1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451" y="9873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/>
              <a:t>F</a:t>
            </a:r>
            <a:r>
              <a:rPr lang="de-DE" sz="2500" dirty="0" err="1" smtClean="0"/>
              <a:t>ar</a:t>
            </a:r>
            <a:r>
              <a:rPr lang="de-DE" sz="2500" dirty="0" smtClean="0"/>
              <a:t> </a:t>
            </a:r>
            <a:r>
              <a:rPr lang="de-DE" sz="2500" dirty="0" err="1" smtClean="0"/>
              <a:t>from</a:t>
            </a:r>
            <a:r>
              <a:rPr lang="de-DE" sz="2500" dirty="0" smtClean="0"/>
              <a:t> </a:t>
            </a:r>
            <a:r>
              <a:rPr lang="de-DE" sz="2500" dirty="0" err="1" smtClean="0"/>
              <a:t>equilibrium</a:t>
            </a:r>
            <a:r>
              <a:rPr lang="de-DE" sz="2500" dirty="0" smtClean="0"/>
              <a:t> </a:t>
            </a:r>
            <a:r>
              <a:rPr lang="de-DE" sz="2500" dirty="0" err="1" smtClean="0"/>
              <a:t>systems</a:t>
            </a:r>
            <a:endParaRPr lang="de-DE" sz="2500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 </a:t>
            </a:r>
            <a:endParaRPr lang="de-DE" dirty="0"/>
          </a:p>
        </p:txBody>
      </p:sp>
      <p:pic>
        <p:nvPicPr>
          <p:cNvPr id="9" name="Grafik 8" descr="alice_event_displ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936" y="773640"/>
            <a:ext cx="731345" cy="528683"/>
          </a:xfrm>
          <a:prstGeom prst="rect">
            <a:avLst/>
          </a:prstGeom>
        </p:spPr>
      </p:pic>
      <p:sp>
        <p:nvSpPr>
          <p:cNvPr id="10" name="Text Box 1026"/>
          <p:cNvSpPr txBox="1">
            <a:spLocks noChangeArrowheads="1"/>
          </p:cNvSpPr>
          <p:nvPr/>
        </p:nvSpPr>
        <p:spPr bwMode="auto">
          <a:xfrm>
            <a:off x="961000" y="663655"/>
            <a:ext cx="3295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latin typeface="Arial" pitchFamily="34" charset="0"/>
                <a:cs typeface="Arial" pitchFamily="34" charset="0"/>
              </a:rPr>
              <a:t>Heavy-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ion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collisions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high-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limit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2740" b="21040"/>
          <a:stretch/>
        </p:blipFill>
        <p:spPr bwMode="auto">
          <a:xfrm>
            <a:off x="156815" y="1994566"/>
            <a:ext cx="2711026" cy="212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397482" y="3749381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>
                <a:latin typeface="Arial" pitchFamily="34" charset="0"/>
                <a:cs typeface="Arial" pitchFamily="34" charset="0"/>
              </a:rPr>
              <a:t>saturation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de-DE" dirty="0" err="1" smtClean="0">
                <a:latin typeface="Arial" pitchFamily="34" charset="0"/>
                <a:cs typeface="Arial" pitchFamily="34" charset="0"/>
              </a:rPr>
              <a:t>scale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751132" y="1452379"/>
            <a:ext cx="29811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’Bose-Einstein condensation’: </a:t>
            </a:r>
          </a:p>
          <a:p>
            <a:r>
              <a:rPr lang="en-US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Cornell, </a:t>
            </a:r>
            <a:r>
              <a:rPr lang="en-US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Ketterle</a:t>
            </a:r>
            <a:r>
              <a:rPr lang="en-US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Wieman</a:t>
            </a:r>
            <a:endParaRPr lang="en-US" sz="1400" b="1" dirty="0" smtClean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13" y="3336003"/>
            <a:ext cx="1200189" cy="277985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6"/>
          <a:srcRect l="19896" t="2923" r="2875" b="3246"/>
          <a:stretch/>
        </p:blipFill>
        <p:spPr>
          <a:xfrm>
            <a:off x="4832251" y="773640"/>
            <a:ext cx="759373" cy="528683"/>
          </a:xfrm>
          <a:prstGeom prst="rect">
            <a:avLst/>
          </a:prstGeom>
        </p:spPr>
      </p:pic>
      <p:sp>
        <p:nvSpPr>
          <p:cNvPr id="34" name="Rechteck 33"/>
          <p:cNvSpPr/>
          <p:nvPr/>
        </p:nvSpPr>
        <p:spPr>
          <a:xfrm>
            <a:off x="4765735" y="1180390"/>
            <a:ext cx="61613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00" dirty="0" smtClean="0">
                <a:solidFill>
                  <a:srgbClr val="814C05"/>
                </a:solidFill>
              </a:rPr>
              <a:t>Oberthaler Labs</a:t>
            </a:r>
            <a:endParaRPr lang="de-DE" sz="500" dirty="0">
              <a:solidFill>
                <a:srgbClr val="814C05"/>
              </a:solidFill>
            </a:endParaRPr>
          </a:p>
        </p:txBody>
      </p:sp>
      <p:sp>
        <p:nvSpPr>
          <p:cNvPr id="35" name="Text Box 1026"/>
          <p:cNvSpPr txBox="1">
            <a:spLocks noChangeArrowheads="1"/>
          </p:cNvSpPr>
          <p:nvPr/>
        </p:nvSpPr>
        <p:spPr bwMode="auto">
          <a:xfrm>
            <a:off x="5448384" y="673050"/>
            <a:ext cx="3295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Dilute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Bose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gases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000" b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ar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equilibrium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45" y="3264697"/>
            <a:ext cx="1152468" cy="41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39" y="4238455"/>
            <a:ext cx="1434581" cy="29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Grafik 118"/>
          <p:cNvPicPr>
            <a:picLocks noChangeAspect="1"/>
          </p:cNvPicPr>
          <p:nvPr/>
        </p:nvPicPr>
        <p:blipFill rotWithShape="1">
          <a:blip r:embed="rId9"/>
          <a:srcRect t="50182"/>
          <a:stretch/>
        </p:blipFill>
        <p:spPr>
          <a:xfrm>
            <a:off x="6874421" y="3495308"/>
            <a:ext cx="2029308" cy="1246810"/>
          </a:xfrm>
          <a:prstGeom prst="rect">
            <a:avLst/>
          </a:prstGeom>
        </p:spPr>
      </p:pic>
      <p:sp>
        <p:nvSpPr>
          <p:cNvPr id="237" name="Textfeld 236"/>
          <p:cNvSpPr txBox="1"/>
          <p:nvPr/>
        </p:nvSpPr>
        <p:spPr>
          <a:xfrm>
            <a:off x="242523" y="4615623"/>
            <a:ext cx="585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Far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-equilibrium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condition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o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ver-occupation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3" name="Freihand 272"/>
              <p14:cNvContentPartPr/>
              <p14:nvPr/>
            </p14:nvContentPartPr>
            <p14:xfrm>
              <a:off x="6925632" y="6857966"/>
              <a:ext cx="20111" cy="16366"/>
            </p14:xfrm>
          </p:contentPart>
        </mc:Choice>
        <mc:Fallback xmlns="">
          <p:pic>
            <p:nvPicPr>
              <p:cNvPr id="273" name="Freihand 27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19168" y="6851562"/>
                <a:ext cx="33040" cy="29174"/>
              </a:xfrm>
              <a:prstGeom prst="rect">
                <a:avLst/>
              </a:prstGeom>
            </p:spPr>
          </p:pic>
        </mc:Fallback>
      </mc:AlternateContent>
      <p:pic>
        <p:nvPicPr>
          <p:cNvPr id="27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39236" r="41188" b="28974"/>
          <a:stretch/>
        </p:blipFill>
        <p:spPr bwMode="auto">
          <a:xfrm>
            <a:off x="4859160" y="2164879"/>
            <a:ext cx="3848827" cy="56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" name="Bild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69" y="1544929"/>
            <a:ext cx="392653" cy="3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" name="Rechteck 277"/>
          <p:cNvSpPr/>
          <p:nvPr/>
        </p:nvSpPr>
        <p:spPr>
          <a:xfrm>
            <a:off x="332162" y="1452379"/>
            <a:ext cx="3390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’Color Glass Condensate’: </a:t>
            </a:r>
          </a:p>
          <a:p>
            <a:r>
              <a:rPr lang="en-US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Lappi</a:t>
            </a:r>
            <a:r>
              <a:rPr lang="en-US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McLerran</a:t>
            </a:r>
            <a:r>
              <a:rPr lang="en-US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Venugopalan,…</a:t>
            </a:r>
          </a:p>
        </p:txBody>
      </p:sp>
      <p:pic>
        <p:nvPicPr>
          <p:cNvPr id="280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252" y="2935249"/>
            <a:ext cx="779632" cy="22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" name="Textfeld 282"/>
          <p:cNvSpPr txBox="1"/>
          <p:nvPr/>
        </p:nvSpPr>
        <p:spPr>
          <a:xfrm>
            <a:off x="4832251" y="281953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diluteness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Textfeld 283"/>
          <p:cNvSpPr txBox="1"/>
          <p:nvPr/>
        </p:nvSpPr>
        <p:spPr>
          <a:xfrm>
            <a:off x="4830041" y="374938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coherence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length</a:t>
            </a:r>
            <a:r>
              <a:rPr lang="de-D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5" name="Textfeld 284"/>
          <p:cNvSpPr txBox="1"/>
          <p:nvPr/>
        </p:nvSpPr>
        <p:spPr>
          <a:xfrm>
            <a:off x="2031997" y="280764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7" name="Gerader Verbinder 286"/>
          <p:cNvCxnSpPr/>
          <p:nvPr/>
        </p:nvCxnSpPr>
        <p:spPr>
          <a:xfrm flipH="1">
            <a:off x="2946607" y="3633868"/>
            <a:ext cx="3976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0" name="Grafik 28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7231" y="5133088"/>
            <a:ext cx="1789556" cy="625944"/>
          </a:xfrm>
          <a:prstGeom prst="rect">
            <a:avLst/>
          </a:prstGeom>
        </p:spPr>
      </p:pic>
      <p:pic>
        <p:nvPicPr>
          <p:cNvPr id="291" name="Grafik 29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3371" y="5123369"/>
            <a:ext cx="1588933" cy="623937"/>
          </a:xfrm>
          <a:prstGeom prst="rect">
            <a:avLst/>
          </a:prstGeom>
        </p:spPr>
      </p:pic>
      <p:grpSp>
        <p:nvGrpSpPr>
          <p:cNvPr id="294" name="Gruppieren 293"/>
          <p:cNvGrpSpPr/>
          <p:nvPr/>
        </p:nvGrpSpPr>
        <p:grpSpPr>
          <a:xfrm>
            <a:off x="2613" y="5972214"/>
            <a:ext cx="9004388" cy="369332"/>
            <a:chOff x="-49075" y="6051727"/>
            <a:chExt cx="9004388" cy="369332"/>
          </a:xfrm>
        </p:grpSpPr>
        <p:sp>
          <p:nvSpPr>
            <p:cNvPr id="14" name="Textfeld 13"/>
            <p:cNvSpPr txBox="1"/>
            <p:nvPr/>
          </p:nvSpPr>
          <p:spPr>
            <a:xfrm>
              <a:off x="-49075" y="6051727"/>
              <a:ext cx="9004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 </a:t>
              </a:r>
              <a:r>
                <a:rPr lang="de-DE" i="1" dirty="0" err="1" smtClean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Equilibration</a:t>
              </a:r>
              <a:r>
                <a:rPr lang="de-DE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i="1" dirty="0" err="1" smtClean="0">
                  <a:latin typeface="Arial" pitchFamily="34" charset="0"/>
                  <a:cs typeface="Arial" pitchFamily="34" charset="0"/>
                </a:rPr>
                <a:t>process</a:t>
              </a:r>
              <a:r>
                <a:rPr lang="de-DE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i="1" dirty="0" err="1" smtClean="0">
                  <a:latin typeface="Arial" pitchFamily="34" charset="0"/>
                  <a:cs typeface="Arial" pitchFamily="34" charset="0"/>
                </a:rPr>
                <a:t>starting</a:t>
              </a:r>
              <a:r>
                <a:rPr lang="de-DE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i="1" dirty="0" err="1" smtClean="0">
                  <a:latin typeface="Arial" pitchFamily="34" charset="0"/>
                  <a:cs typeface="Arial" pitchFamily="34" charset="0"/>
                </a:rPr>
                <a:t>from</a:t>
              </a:r>
              <a:r>
                <a:rPr lang="de-DE" i="1" dirty="0" smtClean="0">
                  <a:latin typeface="Arial" pitchFamily="34" charset="0"/>
                  <a:cs typeface="Arial" pitchFamily="34" charset="0"/>
                </a:rPr>
                <a:t> large </a:t>
              </a:r>
              <a:r>
                <a:rPr lang="de-DE" i="1" dirty="0" err="1" smtClean="0">
                  <a:latin typeface="Arial" pitchFamily="34" charset="0"/>
                  <a:cs typeface="Arial" pitchFamily="34" charset="0"/>
                </a:rPr>
                <a:t>gauge</a:t>
              </a:r>
              <a:r>
                <a:rPr lang="de-DE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i="1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de-DE" i="1" dirty="0" err="1" smtClean="0">
                  <a:latin typeface="Arial" pitchFamily="34" charset="0"/>
                  <a:cs typeface="Arial" pitchFamily="34" charset="0"/>
                </a:rPr>
                <a:t>scalar</a:t>
              </a:r>
              <a:r>
                <a:rPr lang="de-DE" i="1" dirty="0" smtClean="0">
                  <a:latin typeface="Arial" pitchFamily="34" charset="0"/>
                  <a:cs typeface="Arial" pitchFamily="34" charset="0"/>
                </a:rPr>
                <a:t>) </a:t>
              </a:r>
              <a:r>
                <a:rPr lang="de-DE" i="1" dirty="0" err="1" smtClean="0">
                  <a:latin typeface="Arial" pitchFamily="34" charset="0"/>
                  <a:cs typeface="Arial" pitchFamily="34" charset="0"/>
                </a:rPr>
                <a:t>fields</a:t>
              </a:r>
              <a:r>
                <a:rPr lang="de-DE" i="1" dirty="0" smtClean="0">
                  <a:latin typeface="Arial" pitchFamily="34" charset="0"/>
                  <a:cs typeface="Arial" pitchFamily="34" charset="0"/>
                </a:rPr>
                <a:t>       s          (       /       )</a:t>
              </a:r>
              <a:endParaRPr lang="de-DE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2" name="Grafik 29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38026" y="6153426"/>
              <a:ext cx="1047520" cy="242158"/>
            </a:xfrm>
            <a:prstGeom prst="rect">
              <a:avLst/>
            </a:prstGeom>
          </p:spPr>
        </p:pic>
        <p:pic>
          <p:nvPicPr>
            <p:cNvPr id="293" name="Grafik 29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776371" y="6102219"/>
              <a:ext cx="918369" cy="290233"/>
            </a:xfrm>
            <a:prstGeom prst="rect">
              <a:avLst/>
            </a:prstGeom>
          </p:spPr>
        </p:pic>
      </p:grpSp>
      <p:sp>
        <p:nvSpPr>
          <p:cNvPr id="296" name="Rechteck 295"/>
          <p:cNvSpPr/>
          <p:nvPr/>
        </p:nvSpPr>
        <p:spPr>
          <a:xfrm>
            <a:off x="1327873" y="5057028"/>
            <a:ext cx="1963972" cy="73549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97" name="Rechteck 296"/>
          <p:cNvSpPr/>
          <p:nvPr/>
        </p:nvSpPr>
        <p:spPr>
          <a:xfrm>
            <a:off x="5925103" y="5058351"/>
            <a:ext cx="1963972" cy="73549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grpSp>
        <p:nvGrpSpPr>
          <p:cNvPr id="36" name="Gruppieren 35"/>
          <p:cNvGrpSpPr/>
          <p:nvPr/>
        </p:nvGrpSpPr>
        <p:grpSpPr>
          <a:xfrm>
            <a:off x="2992909" y="2104949"/>
            <a:ext cx="1741182" cy="323165"/>
            <a:chOff x="7294532" y="5175506"/>
            <a:chExt cx="1741182" cy="323165"/>
          </a:xfrm>
        </p:grpSpPr>
        <p:sp>
          <p:nvSpPr>
            <p:cNvPr id="37" name="Textfeld 36"/>
            <p:cNvSpPr txBox="1"/>
            <p:nvPr/>
          </p:nvSpPr>
          <p:spPr>
            <a:xfrm>
              <a:off x="7294532" y="5175506"/>
              <a:ext cx="174118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                 )</a:t>
              </a:r>
              <a:endParaRPr lang="de-D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470787" y="5243584"/>
              <a:ext cx="1398067" cy="222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6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5" grpId="0"/>
      <p:bldP spid="283" grpId="0"/>
      <p:bldP spid="284" grpId="0"/>
      <p:bldP spid="29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Nonthermal</a:t>
            </a:r>
            <a:r>
              <a:rPr lang="de-DE" sz="2500" dirty="0" smtClean="0"/>
              <a:t> </a:t>
            </a:r>
            <a:r>
              <a:rPr lang="de-DE" sz="2500" dirty="0" err="1" smtClean="0"/>
              <a:t>fixed</a:t>
            </a:r>
            <a:r>
              <a:rPr lang="de-DE" sz="2500" dirty="0" smtClean="0"/>
              <a:t> </a:t>
            </a:r>
            <a:r>
              <a:rPr lang="de-DE" sz="2500" dirty="0" err="1" smtClean="0"/>
              <a:t>points</a:t>
            </a:r>
            <a:r>
              <a:rPr lang="de-DE" sz="2500" dirty="0" smtClean="0"/>
              <a:t>: a </a:t>
            </a:r>
            <a:r>
              <a:rPr lang="de-DE" sz="2500" dirty="0" err="1" smtClean="0"/>
              <a:t>kinetic</a:t>
            </a:r>
            <a:r>
              <a:rPr lang="de-DE" sz="2500" dirty="0" smtClean="0"/>
              <a:t> </a:t>
            </a:r>
            <a:r>
              <a:rPr lang="de-DE" sz="2500" dirty="0" err="1" smtClean="0"/>
              <a:t>theory</a:t>
            </a:r>
            <a:r>
              <a:rPr lang="de-DE" sz="2500" dirty="0" smtClean="0"/>
              <a:t> primer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774661"/>
            <a:ext cx="3204355" cy="78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829850"/>
            <a:ext cx="8208912" cy="48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2483094"/>
            <a:ext cx="2592288" cy="27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463440"/>
            <a:ext cx="1183526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V="1">
            <a:off x="2123728" y="2211412"/>
            <a:ext cx="0" cy="32403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5688124" y="2211412"/>
            <a:ext cx="0" cy="32403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57" y="3137150"/>
            <a:ext cx="6622731" cy="69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36"/>
          <p:cNvSpPr>
            <a:spLocks noChangeArrowheads="1"/>
          </p:cNvSpPr>
          <p:nvPr/>
        </p:nvSpPr>
        <p:spPr bwMode="auto">
          <a:xfrm>
            <a:off x="297025" y="3287466"/>
            <a:ext cx="7825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err="1" smtClean="0">
                <a:latin typeface="Arial" charset="0"/>
              </a:rPr>
              <a:t>Use</a:t>
            </a:r>
            <a:r>
              <a:rPr lang="de-DE" sz="2000" dirty="0" smtClean="0">
                <a:latin typeface="Arial" charset="0"/>
              </a:rPr>
              <a:t> 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805596"/>
            <a:ext cx="4860540" cy="40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30" y="5806220"/>
            <a:ext cx="1932308" cy="37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1799692" y="4702075"/>
            <a:ext cx="5220580" cy="60568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311860" y="5710187"/>
            <a:ext cx="2357501" cy="5801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17" name="Rectangle 1036"/>
          <p:cNvSpPr>
            <a:spLocks noChangeArrowheads="1"/>
          </p:cNvSpPr>
          <p:nvPr/>
        </p:nvSpPr>
        <p:spPr bwMode="auto">
          <a:xfrm>
            <a:off x="287524" y="4083620"/>
            <a:ext cx="4748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smtClean="0">
                <a:latin typeface="Arial" charset="0"/>
              </a:rPr>
              <a:t>Time-independent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fixed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point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equation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:  </a:t>
            </a:r>
          </a:p>
        </p:txBody>
      </p:sp>
      <p:sp>
        <p:nvSpPr>
          <p:cNvPr id="18" name="Rectangle 1036"/>
          <p:cNvSpPr>
            <a:spLocks noChangeArrowheads="1"/>
          </p:cNvSpPr>
          <p:nvPr/>
        </p:nvSpPr>
        <p:spPr bwMode="auto">
          <a:xfrm>
            <a:off x="323528" y="5735738"/>
            <a:ext cx="2327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+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scaling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relation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: 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372391" y="99707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de-DE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lang="de-D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integral´</a:t>
            </a:r>
          </a:p>
        </p:txBody>
      </p:sp>
    </p:spTree>
    <p:extLst>
      <p:ext uri="{BB962C8B-B14F-4D97-AF65-F5344CB8AC3E}">
        <p14:creationId xmlns:p14="http://schemas.microsoft.com/office/powerpoint/2010/main" val="36824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Perturbative</a:t>
            </a:r>
            <a:r>
              <a:rPr lang="de-DE" sz="2500" dirty="0" smtClean="0"/>
              <a:t> </a:t>
            </a:r>
            <a:r>
              <a:rPr lang="de-DE" sz="2500" dirty="0" err="1" smtClean="0"/>
              <a:t>estimate</a:t>
            </a:r>
            <a:r>
              <a:rPr lang="de-DE" sz="2500" dirty="0" smtClean="0"/>
              <a:t>  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5206202"/>
            <a:ext cx="5436604" cy="5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222322" cy="113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357890" y="532775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</a:t>
            </a:r>
            <a:endParaRPr lang="de-DE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95"/>
          <a:stretch/>
        </p:blipFill>
        <p:spPr bwMode="auto">
          <a:xfrm>
            <a:off x="1401542" y="2087309"/>
            <a:ext cx="4462210" cy="6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61932"/>
          <a:stretch/>
        </p:blipFill>
        <p:spPr bwMode="auto">
          <a:xfrm>
            <a:off x="4249552" y="2208203"/>
            <a:ext cx="3814836" cy="42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6952"/>
            <a:ext cx="6012668" cy="118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36"/>
          <p:cNvSpPr>
            <a:spLocks noChangeArrowheads="1"/>
          </p:cNvSpPr>
          <p:nvPr/>
        </p:nvSpPr>
        <p:spPr bwMode="auto">
          <a:xfrm>
            <a:off x="190171" y="3140968"/>
            <a:ext cx="11240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err="1" smtClean="0">
                <a:latin typeface="Arial" charset="0"/>
              </a:rPr>
              <a:t>Using</a:t>
            </a:r>
            <a:r>
              <a:rPr lang="de-DE" sz="2000" dirty="0" smtClean="0">
                <a:latin typeface="Arial" charset="0"/>
              </a:rPr>
              <a:t>: 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 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99" y="4637992"/>
            <a:ext cx="4086375" cy="31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36"/>
          <p:cNvSpPr>
            <a:spLocks noChangeArrowheads="1"/>
          </p:cNvSpPr>
          <p:nvPr/>
        </p:nvSpPr>
        <p:spPr bwMode="auto">
          <a:xfrm>
            <a:off x="179512" y="4577062"/>
            <a:ext cx="44117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err="1">
                <a:latin typeface="Arial" charset="0"/>
              </a:rPr>
              <a:t>f</a:t>
            </a:r>
            <a:r>
              <a:rPr lang="de-DE" sz="2000" dirty="0" err="1" smtClean="0">
                <a:latin typeface="Arial" charset="0"/>
              </a:rPr>
              <a:t>or</a:t>
            </a:r>
            <a:r>
              <a:rPr lang="de-DE" sz="2000" dirty="0" smtClean="0">
                <a:latin typeface="Arial" charset="0"/>
              </a:rPr>
              <a:t> (</a:t>
            </a:r>
            <a:r>
              <a:rPr lang="de-DE" sz="2000" dirty="0" err="1" smtClean="0">
                <a:latin typeface="Arial" charset="0"/>
              </a:rPr>
              <a:t>free</a:t>
            </a:r>
            <a:r>
              <a:rPr lang="de-DE" sz="2000" dirty="0" smtClean="0">
                <a:latin typeface="Arial" charset="0"/>
              </a:rPr>
              <a:t>) </a:t>
            </a:r>
            <a:r>
              <a:rPr lang="de-DE" sz="2000" dirty="0" err="1" smtClean="0">
                <a:latin typeface="Arial" charset="0"/>
              </a:rPr>
              <a:t>quadratic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dispersion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gives</a:t>
            </a:r>
            <a:r>
              <a:rPr lang="de-DE" sz="2000" dirty="0" smtClean="0">
                <a:latin typeface="Arial" charset="0"/>
              </a:rPr>
              <a:t>: 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6"/>
          <a:stretch/>
        </p:blipFill>
        <p:spPr bwMode="auto">
          <a:xfrm>
            <a:off x="1155927" y="5157192"/>
            <a:ext cx="801500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36"/>
          <p:cNvSpPr>
            <a:spLocks noChangeArrowheads="1"/>
          </p:cNvSpPr>
          <p:nvPr/>
        </p:nvSpPr>
        <p:spPr bwMode="auto">
          <a:xfrm>
            <a:off x="140730" y="6017222"/>
            <a:ext cx="90973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egative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perturbative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exponents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do not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account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for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inverse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particle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cascade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!   </a:t>
            </a: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81" y="2120051"/>
            <a:ext cx="599319" cy="21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>
          <a:xfrm>
            <a:off x="2411760" y="3386099"/>
            <a:ext cx="306034" cy="222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60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487882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Beyond</a:t>
            </a:r>
            <a:r>
              <a:rPr lang="de-DE" sz="2500" dirty="0" smtClean="0"/>
              <a:t> </a:t>
            </a:r>
            <a:r>
              <a:rPr lang="de-DE" sz="2500" dirty="0" err="1" smtClean="0"/>
              <a:t>perturbation</a:t>
            </a:r>
            <a:r>
              <a:rPr lang="de-DE" sz="2500" dirty="0" smtClean="0"/>
              <a:t> </a:t>
            </a:r>
            <a:r>
              <a:rPr lang="de-DE" sz="2500" dirty="0" err="1" smtClean="0"/>
              <a:t>theory</a:t>
            </a:r>
            <a:r>
              <a:rPr lang="de-DE" sz="2500" dirty="0" smtClean="0"/>
              <a:t>: large-</a:t>
            </a:r>
            <a:r>
              <a:rPr lang="de-DE" sz="2500" i="1" dirty="0" smtClean="0"/>
              <a:t>N</a:t>
            </a:r>
            <a:r>
              <a:rPr lang="de-DE" sz="2500" dirty="0" smtClean="0"/>
              <a:t> </a:t>
            </a:r>
            <a:r>
              <a:rPr lang="de-DE" sz="2500" dirty="0" err="1" smtClean="0"/>
              <a:t>expansion</a:t>
            </a:r>
            <a:r>
              <a:rPr lang="de-DE" sz="2500" dirty="0" smtClean="0"/>
              <a:t> </a:t>
            </a:r>
            <a:r>
              <a:rPr lang="de-DE" sz="2500" dirty="0" err="1" smtClean="0"/>
              <a:t>to</a:t>
            </a:r>
            <a:r>
              <a:rPr lang="de-DE" sz="2500" dirty="0" smtClean="0"/>
              <a:t> NLO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340282" y="1082353"/>
            <a:ext cx="8552198" cy="1561966"/>
            <a:chOff x="340282" y="1268760"/>
            <a:chExt cx="8552198" cy="156196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578" y="1277450"/>
              <a:ext cx="5743886" cy="1553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1" r="25313" b="35977"/>
            <a:stretch/>
          </p:blipFill>
          <p:spPr bwMode="auto">
            <a:xfrm>
              <a:off x="340282" y="1268760"/>
              <a:ext cx="2255571" cy="62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Gerade Verbindung mit Pfeil 7"/>
            <p:cNvCxnSpPr/>
            <p:nvPr/>
          </p:nvCxnSpPr>
          <p:spPr>
            <a:xfrm>
              <a:off x="2572530" y="1569572"/>
              <a:ext cx="420387" cy="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/>
            <p:cNvSpPr/>
            <p:nvPr/>
          </p:nvSpPr>
          <p:spPr>
            <a:xfrm>
              <a:off x="8280412" y="2384884"/>
              <a:ext cx="612068" cy="445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3635896" y="1628800"/>
              <a:ext cx="306034" cy="222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331640" y="2882553"/>
            <a:ext cx="6372708" cy="3143144"/>
            <a:chOff x="1331640" y="2960948"/>
            <a:chExt cx="6372708" cy="314314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97"/>
            <a:stretch/>
          </p:blipFill>
          <p:spPr bwMode="auto">
            <a:xfrm>
              <a:off x="1331640" y="2960948"/>
              <a:ext cx="6372708" cy="314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1907704" y="5841268"/>
              <a:ext cx="5606841" cy="222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7286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Effective</a:t>
            </a:r>
            <a:r>
              <a:rPr lang="de-DE" sz="2500" dirty="0" smtClean="0"/>
              <a:t> </a:t>
            </a:r>
            <a:r>
              <a:rPr lang="de-DE" sz="2500" dirty="0" err="1" smtClean="0"/>
              <a:t>interaction</a:t>
            </a:r>
            <a:r>
              <a:rPr lang="de-DE" sz="2500" dirty="0" smtClean="0"/>
              <a:t> </a:t>
            </a:r>
            <a:r>
              <a:rPr lang="de-DE" sz="2500" dirty="0" err="1" smtClean="0"/>
              <a:t>vertex</a:t>
            </a:r>
            <a:r>
              <a:rPr lang="de-DE" sz="2500" dirty="0" smtClean="0"/>
              <a:t> at NLO 1/</a:t>
            </a:r>
            <a:r>
              <a:rPr lang="de-DE" sz="2500" i="1" dirty="0" smtClean="0"/>
              <a:t>N</a:t>
            </a:r>
            <a:endParaRPr lang="de-DE" sz="2500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769649"/>
            <a:ext cx="5315629" cy="7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33" y="4288749"/>
            <a:ext cx="5599983" cy="46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33" y="5735296"/>
            <a:ext cx="6388648" cy="39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0" y="5082987"/>
            <a:ext cx="1049997" cy="33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5055440"/>
            <a:ext cx="2165327" cy="36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36"/>
          <p:cNvSpPr>
            <a:spLocks noChangeArrowheads="1"/>
          </p:cNvSpPr>
          <p:nvPr/>
        </p:nvSpPr>
        <p:spPr bwMode="auto">
          <a:xfrm>
            <a:off x="484859" y="3784693"/>
            <a:ext cx="2250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err="1" smtClean="0">
                <a:latin typeface="Arial" charset="0"/>
              </a:rPr>
              <a:t>scaling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behavior</a:t>
            </a:r>
            <a:r>
              <a:rPr lang="de-DE" sz="2000" dirty="0" smtClean="0">
                <a:latin typeface="Arial" charset="0"/>
              </a:rPr>
              <a:t>: 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35596" y="57713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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655676" y="507793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,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031940" y="5041928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61" y="2089307"/>
            <a:ext cx="5937975" cy="15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36"/>
          <p:cNvSpPr>
            <a:spLocks noChangeArrowheads="1"/>
          </p:cNvSpPr>
          <p:nvPr/>
        </p:nvSpPr>
        <p:spPr bwMode="auto">
          <a:xfrm>
            <a:off x="484859" y="1640132"/>
            <a:ext cx="3757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err="1" smtClean="0">
                <a:latin typeface="Arial" charset="0"/>
              </a:rPr>
              <a:t>one</a:t>
            </a:r>
            <a:r>
              <a:rPr lang="de-DE" sz="2000" dirty="0" smtClean="0">
                <a:latin typeface="Arial" charset="0"/>
              </a:rPr>
              <a:t>-loop </a:t>
            </a:r>
            <a:r>
              <a:rPr lang="de-DE" sz="2000" dirty="0" err="1" smtClean="0">
                <a:latin typeface="Arial" charset="0"/>
              </a:rPr>
              <a:t>retarded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self-energy</a:t>
            </a:r>
            <a:r>
              <a:rPr lang="de-DE" sz="2000" dirty="0" smtClean="0">
                <a:latin typeface="Arial" charset="0"/>
              </a:rPr>
              <a:t>:  </a:t>
            </a:r>
          </a:p>
        </p:txBody>
      </p:sp>
    </p:spTree>
    <p:extLst>
      <p:ext uri="{BB962C8B-B14F-4D97-AF65-F5344CB8AC3E}">
        <p14:creationId xmlns:p14="http://schemas.microsoft.com/office/powerpoint/2010/main" val="5823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2753" y="1815"/>
            <a:ext cx="8229600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Scaling</a:t>
            </a:r>
            <a:r>
              <a:rPr lang="de-DE" sz="2500" dirty="0" smtClean="0"/>
              <a:t> </a:t>
            </a:r>
            <a:r>
              <a:rPr lang="de-DE" sz="2500" dirty="0" err="1" smtClean="0"/>
              <a:t>solution</a:t>
            </a:r>
            <a:r>
              <a:rPr lang="de-DE" sz="2500" dirty="0" smtClean="0"/>
              <a:t> at NLO 1/</a:t>
            </a:r>
            <a:r>
              <a:rPr lang="de-DE" sz="2500" i="1" dirty="0" smtClean="0"/>
              <a:t>N</a:t>
            </a:r>
            <a:endParaRPr lang="de-DE" sz="2500" i="1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06" y="744196"/>
            <a:ext cx="6552728" cy="49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1362291"/>
            <a:ext cx="3493431" cy="45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36"/>
          <p:cNvSpPr>
            <a:spLocks noChangeArrowheads="1"/>
          </p:cNvSpPr>
          <p:nvPr/>
        </p:nvSpPr>
        <p:spPr bwMode="auto">
          <a:xfrm>
            <a:off x="596416" y="1914134"/>
            <a:ext cx="2778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 err="1" smtClean="0">
                <a:latin typeface="Arial" charset="0"/>
              </a:rPr>
              <a:t>gives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scaling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relation</a:t>
            </a:r>
            <a:r>
              <a:rPr lang="de-DE" sz="2000" dirty="0" smtClean="0">
                <a:latin typeface="Arial" charset="0"/>
              </a:rPr>
              <a:t>: 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40" y="1950138"/>
            <a:ext cx="2139380" cy="35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36"/>
          <p:cNvSpPr>
            <a:spLocks noChangeArrowheads="1"/>
          </p:cNvSpPr>
          <p:nvPr/>
        </p:nvSpPr>
        <p:spPr bwMode="auto">
          <a:xfrm>
            <a:off x="510284" y="3791240"/>
            <a:ext cx="30059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i="1" dirty="0">
                <a:solidFill>
                  <a:srgbClr val="C00000"/>
                </a:solidFill>
                <a:latin typeface="Arial" charset="0"/>
              </a:rPr>
              <a:t>P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ositive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nonperturbative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</a:p>
          <a:p>
            <a:pPr algn="ctr"/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exponents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describe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 </a:t>
            </a:r>
          </a:p>
          <a:p>
            <a:pPr algn="ctr"/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inverse </a:t>
            </a:r>
            <a:r>
              <a:rPr lang="de-DE" sz="2000" i="1" dirty="0" err="1" smtClean="0">
                <a:solidFill>
                  <a:srgbClr val="C00000"/>
                </a:solidFill>
                <a:latin typeface="Arial" charset="0"/>
              </a:rPr>
              <a:t>cascade</a:t>
            </a:r>
            <a:r>
              <a:rPr lang="de-DE" sz="2000" i="1" dirty="0" smtClean="0">
                <a:solidFill>
                  <a:srgbClr val="C00000"/>
                </a:solidFill>
                <a:latin typeface="Arial" charset="0"/>
              </a:rPr>
              <a:t>!   </a:t>
            </a:r>
          </a:p>
        </p:txBody>
      </p:sp>
      <p:sp>
        <p:nvSpPr>
          <p:cNvPr id="16" name="Rectangle 1036"/>
          <p:cNvSpPr>
            <a:spLocks noChangeArrowheads="1"/>
          </p:cNvSpPr>
          <p:nvPr/>
        </p:nvSpPr>
        <p:spPr bwMode="auto">
          <a:xfrm>
            <a:off x="2699731" y="2703200"/>
            <a:ext cx="3781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>
                <a:latin typeface="Arial" charset="0"/>
              </a:rPr>
              <a:t>+ </a:t>
            </a:r>
            <a:r>
              <a:rPr lang="de-DE" dirty="0" err="1" smtClean="0">
                <a:latin typeface="Arial" charset="0"/>
              </a:rPr>
              <a:t>number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conservation</a:t>
            </a:r>
            <a:r>
              <a:rPr lang="de-DE" dirty="0" smtClean="0">
                <a:latin typeface="Arial" charset="0"/>
              </a:rPr>
              <a:t> (             ):  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7" t="-1005"/>
          <a:stretch/>
        </p:blipFill>
        <p:spPr bwMode="auto">
          <a:xfrm>
            <a:off x="5249099" y="2765734"/>
            <a:ext cx="807283" cy="26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3" t="9150" r="53770" b="8242"/>
          <a:stretch/>
        </p:blipFill>
        <p:spPr bwMode="auto">
          <a:xfrm>
            <a:off x="1498139" y="2555925"/>
            <a:ext cx="862256" cy="6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0" t="-3650" r="10127" b="48185"/>
          <a:stretch/>
        </p:blipFill>
        <p:spPr bwMode="auto">
          <a:xfrm>
            <a:off x="6611546" y="2643677"/>
            <a:ext cx="1154548" cy="45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/>
          <p:cNvSpPr/>
          <p:nvPr/>
        </p:nvSpPr>
        <p:spPr>
          <a:xfrm>
            <a:off x="1374206" y="2511838"/>
            <a:ext cx="1099764" cy="7839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6580673" y="2485834"/>
            <a:ext cx="1218988" cy="7839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9349" y="268438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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2960" y="3452378"/>
            <a:ext cx="4363355" cy="3121502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 rot="3022674">
            <a:off x="6288837" y="4589114"/>
            <a:ext cx="2359278" cy="14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 rot="3022674">
            <a:off x="7216802" y="4399974"/>
            <a:ext cx="1090095" cy="344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33875" y="5134262"/>
            <a:ext cx="40158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Piñeiro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Orioli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Boguslavski, Berges, </a:t>
            </a:r>
          </a:p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 92 (2015) 025041</a:t>
            </a:r>
            <a:endParaRPr lang="de-DE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400" b="1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4337553" y="5573027"/>
            <a:ext cx="40158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Walz, Boguslavski, Berges, </a:t>
            </a:r>
          </a:p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ariv:1710.11146</a:t>
            </a:r>
            <a:endParaRPr lang="de-DE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400" b="1" dirty="0" smtClean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919" y="2256"/>
            <a:ext cx="8809064" cy="672571"/>
          </a:xfrm>
        </p:spPr>
        <p:txBody>
          <a:bodyPr>
            <a:normAutofit/>
          </a:bodyPr>
          <a:lstStyle/>
          <a:p>
            <a:r>
              <a:rPr lang="de-DE" sz="2500" dirty="0" err="1" smtClean="0"/>
              <a:t>Effective</a:t>
            </a:r>
            <a:r>
              <a:rPr lang="de-DE" sz="2500" dirty="0" smtClean="0"/>
              <a:t> </a:t>
            </a:r>
            <a:r>
              <a:rPr lang="de-DE" sz="2500" dirty="0" err="1" smtClean="0"/>
              <a:t>loss</a:t>
            </a:r>
            <a:r>
              <a:rPr lang="de-DE" sz="2500" dirty="0" smtClean="0"/>
              <a:t> &amp; </a:t>
            </a:r>
            <a:r>
              <a:rPr lang="de-DE" sz="2500" dirty="0" err="1" smtClean="0"/>
              <a:t>entanglement</a:t>
            </a:r>
            <a:r>
              <a:rPr lang="de-DE" sz="2500" dirty="0" smtClean="0"/>
              <a:t> </a:t>
            </a:r>
            <a:r>
              <a:rPr lang="de-DE" sz="2500" dirty="0" err="1" smtClean="0"/>
              <a:t>entropy</a:t>
            </a:r>
            <a:r>
              <a:rPr lang="de-DE" sz="2500" dirty="0" smtClean="0"/>
              <a:t> </a:t>
            </a:r>
            <a:r>
              <a:rPr lang="de-DE" sz="2500" dirty="0" err="1" smtClean="0"/>
              <a:t>production</a:t>
            </a:r>
            <a:endParaRPr lang="de-DE" sz="2500" dirty="0"/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360710" y="4050002"/>
            <a:ext cx="8532000" cy="0"/>
          </a:xfrm>
          <a:prstGeom prst="straightConnector1">
            <a:avLst/>
          </a:prstGeom>
          <a:ln w="6350">
            <a:solidFill>
              <a:srgbClr val="A6A6A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164787" y="4097583"/>
            <a:ext cx="12971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roper time 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endParaRPr lang="de-DE" sz="15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4794" y="635646"/>
            <a:ext cx="88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Arial" pitchFamily="34" charset="0"/>
                <a:cs typeface="Arial" pitchFamily="34" charset="0"/>
              </a:rPr>
              <a:t>Characteristic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stages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loss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details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initial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conditions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parameters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(longitudinal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e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xpanding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</a:t>
            </a:r>
            <a:r>
              <a:rPr lang="de-DE" b="1" baseline="30000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4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):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43663" y="2234294"/>
            <a:ext cx="1223412" cy="92333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</a:t>
            </a:r>
          </a:p>
          <a:p>
            <a:pPr algn="ctr"/>
            <a:r>
              <a:rPr lang="de-DE" b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</a:t>
            </a:r>
            <a:r>
              <a:rPr lang="de-DE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b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ields</a:t>
            </a:r>
            <a:r>
              <a:rPr lang="de-DE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83582" y="4448288"/>
            <a:ext cx="151836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  <a:endParaRPr lang="de-DE" sz="16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de-DE" sz="1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</a:t>
            </a:r>
            <a:endParaRPr lang="de-DE" sz="16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690984" y="2514839"/>
            <a:ext cx="1261885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b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nstability</a:t>
            </a:r>
            <a:endParaRPr lang="de-DE" b="1" dirty="0" smtClean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feld 121"/>
          <p:cNvSpPr txBox="1"/>
          <p:nvPr/>
        </p:nvSpPr>
        <p:spPr>
          <a:xfrm>
            <a:off x="1778708" y="4441429"/>
            <a:ext cx="119936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endParaRPr lang="de-DE" sz="1600" dirty="0" smtClean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16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3" name="Textfeld 122"/>
          <p:cNvSpPr txBox="1"/>
          <p:nvPr/>
        </p:nvSpPr>
        <p:spPr>
          <a:xfrm>
            <a:off x="3504865" y="2514839"/>
            <a:ext cx="13516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Prescaling</a:t>
            </a:r>
            <a:endParaRPr lang="de-DE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Textfeld 193"/>
          <p:cNvSpPr txBox="1"/>
          <p:nvPr/>
        </p:nvSpPr>
        <p:spPr>
          <a:xfrm>
            <a:off x="5894420" y="2811190"/>
            <a:ext cx="184730" cy="33855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8" name="Freihand 217"/>
              <p14:cNvContentPartPr/>
              <p14:nvPr/>
            </p14:nvContentPartPr>
            <p14:xfrm>
              <a:off x="3599089" y="6001945"/>
              <a:ext cx="0" cy="0"/>
            </p14:xfrm>
          </p:contentPart>
        </mc:Choice>
        <mc:Fallback xmlns="">
          <p:pic>
            <p:nvPicPr>
              <p:cNvPr id="218" name="Freihand 21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243" name="Textfeld 242"/>
          <p:cNvSpPr txBox="1"/>
          <p:nvPr/>
        </p:nvSpPr>
        <p:spPr>
          <a:xfrm>
            <a:off x="5393417" y="2237840"/>
            <a:ext cx="1467068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Nonthermal</a:t>
            </a:r>
            <a:endParaRPr lang="de-DE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ixed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endParaRPr lang="de-DE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Textfeld 256"/>
          <p:cNvSpPr txBox="1"/>
          <p:nvPr/>
        </p:nvSpPr>
        <p:spPr>
          <a:xfrm>
            <a:off x="6787560" y="2237840"/>
            <a:ext cx="2172390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</a:t>
            </a:r>
            <a:r>
              <a:rPr lang="de-DE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de-DE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endParaRPr lang="de-DE" b="1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4273545" y="1056176"/>
            <a:ext cx="1947411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oherent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9" name="Textfeld 258"/>
          <p:cNvSpPr txBox="1"/>
          <p:nvPr/>
        </p:nvSpPr>
        <p:spPr>
          <a:xfrm>
            <a:off x="3299755" y="1411376"/>
            <a:ext cx="3482722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Fluctuations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2" name="Textfeld 261"/>
          <p:cNvSpPr txBox="1"/>
          <p:nvPr/>
        </p:nvSpPr>
        <p:spPr>
          <a:xfrm>
            <a:off x="3288205" y="5213027"/>
            <a:ext cx="169790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none" rtlCol="0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de-DE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universal</a:t>
            </a:r>
          </a:p>
          <a:p>
            <a:pPr algn="ctr"/>
            <a:r>
              <a:rPr lang="de-DE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distribution</a:t>
            </a:r>
            <a:r>
              <a:rPr lang="de-DE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  <a:r>
              <a:rPr lang="de-DE" b="1" i="1" baseline="-25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de-DE" b="1" i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5332465" y="5219335"/>
            <a:ext cx="1531188" cy="92333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universal</a:t>
            </a:r>
          </a:p>
          <a:p>
            <a:pPr algn="ctr"/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exponents</a:t>
            </a:r>
            <a:endParaRPr lang="de-DE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/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</a:t>
            </a:r>
            <a:r>
              <a:rPr lang="de-DE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 </a:t>
            </a:r>
            <a:r>
              <a:rPr lang="de-DE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endParaRPr lang="de-DE" b="1" i="1" baseline="-25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Textfeld 276"/>
          <p:cNvSpPr txBox="1"/>
          <p:nvPr/>
        </p:nvSpPr>
        <p:spPr>
          <a:xfrm>
            <a:off x="3163111" y="4456421"/>
            <a:ext cx="19639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  <a:r>
              <a:rPr lang="de-DE" sz="16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6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6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-equilibrium</a:t>
            </a:r>
          </a:p>
          <a:p>
            <a:pPr algn="ctr"/>
            <a:r>
              <a:rPr lang="de-DE" sz="16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hydodynamics</a:t>
            </a:r>
            <a:endParaRPr lang="de-DE" sz="16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5552423" y="4457545"/>
            <a:ext cx="1164101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self-similar</a:t>
            </a:r>
            <a:endParaRPr lang="de-DE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endParaRPr lang="de-DE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8" name="Grafik 2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132" y="1096871"/>
            <a:ext cx="1186819" cy="328047"/>
          </a:xfrm>
          <a:prstGeom prst="rect">
            <a:avLst/>
          </a:prstGeom>
        </p:spPr>
      </p:pic>
      <p:pic>
        <p:nvPicPr>
          <p:cNvPr id="299" name="Grafik 2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864" y="1478449"/>
            <a:ext cx="2666172" cy="277900"/>
          </a:xfrm>
          <a:prstGeom prst="rect">
            <a:avLst/>
          </a:prstGeom>
        </p:spPr>
      </p:pic>
      <p:pic>
        <p:nvPicPr>
          <p:cNvPr id="301" name="Grafik 3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5430" y="3020905"/>
            <a:ext cx="982271" cy="365148"/>
          </a:xfrm>
          <a:prstGeom prst="rect">
            <a:avLst/>
          </a:prstGeom>
        </p:spPr>
      </p:pic>
      <p:pic>
        <p:nvPicPr>
          <p:cNvPr id="302" name="Grafik 3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749" y="3541751"/>
            <a:ext cx="1170188" cy="309630"/>
          </a:xfrm>
          <a:prstGeom prst="rect">
            <a:avLst/>
          </a:prstGeom>
        </p:spPr>
      </p:pic>
      <p:pic>
        <p:nvPicPr>
          <p:cNvPr id="311" name="Grafik 3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3310" y="3121377"/>
            <a:ext cx="1588209" cy="626924"/>
          </a:xfrm>
          <a:prstGeom prst="rect">
            <a:avLst/>
          </a:prstGeom>
        </p:spPr>
      </p:pic>
      <p:cxnSp>
        <p:nvCxnSpPr>
          <p:cNvPr id="318" name="Gerader Verbinder 317"/>
          <p:cNvCxnSpPr/>
          <p:nvPr/>
        </p:nvCxnSpPr>
        <p:spPr>
          <a:xfrm flipV="1">
            <a:off x="2935121" y="2259976"/>
            <a:ext cx="0" cy="1908000"/>
          </a:xfrm>
          <a:prstGeom prst="line">
            <a:avLst/>
          </a:prstGeom>
          <a:ln w="6350">
            <a:solidFill>
              <a:srgbClr val="A6A6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9" name="Grafik 3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489" y="3160731"/>
            <a:ext cx="1052020" cy="611685"/>
          </a:xfrm>
          <a:prstGeom prst="rect">
            <a:avLst/>
          </a:prstGeom>
        </p:spPr>
      </p:pic>
      <p:pic>
        <p:nvPicPr>
          <p:cNvPr id="303" name="Grafik 3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798" y="5869019"/>
            <a:ext cx="1369519" cy="485902"/>
          </a:xfrm>
          <a:prstGeom prst="rect">
            <a:avLst/>
          </a:prstGeom>
        </p:spPr>
      </p:pic>
      <p:pic>
        <p:nvPicPr>
          <p:cNvPr id="304" name="Grafik 303"/>
          <p:cNvPicPr>
            <a:picLocks noChangeAspect="1"/>
          </p:cNvPicPr>
          <p:nvPr/>
        </p:nvPicPr>
        <p:blipFill rotWithShape="1">
          <a:blip r:embed="rId12"/>
          <a:srcRect t="3075" r="64855" b="1"/>
          <a:stretch/>
        </p:blipFill>
        <p:spPr>
          <a:xfrm>
            <a:off x="2998616" y="3005304"/>
            <a:ext cx="1376203" cy="3994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6" name="Grafik 305"/>
          <p:cNvPicPr>
            <a:picLocks noChangeAspect="1"/>
          </p:cNvPicPr>
          <p:nvPr/>
        </p:nvPicPr>
        <p:blipFill rotWithShape="1">
          <a:blip r:embed="rId12"/>
          <a:srcRect l="35433" b="887"/>
          <a:stretch/>
        </p:blipFill>
        <p:spPr>
          <a:xfrm>
            <a:off x="2986130" y="3469650"/>
            <a:ext cx="2489943" cy="4084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22" name="Textfeld 321"/>
          <p:cNvSpPr txBox="1"/>
          <p:nvPr/>
        </p:nvSpPr>
        <p:spPr>
          <a:xfrm>
            <a:off x="306594" y="5219615"/>
            <a:ext cx="1643399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de-DE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de-DE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 </a:t>
            </a:r>
          </a:p>
          <a:p>
            <a:pPr algn="ctr"/>
            <a:r>
              <a:rPr lang="de-DE" b="1" i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b="1" i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luctuations</a:t>
            </a:r>
            <a:r>
              <a:rPr lang="de-DE" b="1" i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DE" b="1" i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Rechteck 328"/>
          <p:cNvSpPr/>
          <p:nvPr/>
        </p:nvSpPr>
        <p:spPr>
          <a:xfrm>
            <a:off x="290096" y="5134064"/>
            <a:ext cx="1679726" cy="1318429"/>
          </a:xfrm>
          <a:prstGeom prst="rect">
            <a:avLst/>
          </a:prstGeom>
          <a:noFill/>
          <a:ln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333FF"/>
              </a:solidFill>
            </a:endParaRPr>
          </a:p>
        </p:txBody>
      </p:sp>
      <p:sp>
        <p:nvSpPr>
          <p:cNvPr id="337" name="Rechteck 336"/>
          <p:cNvSpPr/>
          <p:nvPr/>
        </p:nvSpPr>
        <p:spPr>
          <a:xfrm>
            <a:off x="3272857" y="5108229"/>
            <a:ext cx="1744403" cy="893716"/>
          </a:xfrm>
          <a:prstGeom prst="rect">
            <a:avLst/>
          </a:prstGeom>
          <a:noFill/>
          <a:ln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6600"/>
              </a:solidFill>
            </a:endParaRPr>
          </a:p>
        </p:txBody>
      </p:sp>
      <p:sp>
        <p:nvSpPr>
          <p:cNvPr id="338" name="Rechteck 337"/>
          <p:cNvSpPr/>
          <p:nvPr/>
        </p:nvSpPr>
        <p:spPr>
          <a:xfrm>
            <a:off x="5378277" y="5109107"/>
            <a:ext cx="1491650" cy="1108821"/>
          </a:xfrm>
          <a:prstGeom prst="rect">
            <a:avLst/>
          </a:prstGeom>
          <a:noFill/>
          <a:ln>
            <a:solidFill>
              <a:srgbClr val="3399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40" name="Geschweifte Klammer rechts 339"/>
          <p:cNvSpPr/>
          <p:nvPr/>
        </p:nvSpPr>
        <p:spPr>
          <a:xfrm rot="16200000">
            <a:off x="1545678" y="880113"/>
            <a:ext cx="187477" cy="2557415"/>
          </a:xfrm>
          <a:prstGeom prst="rightBrace">
            <a:avLst/>
          </a:prstGeom>
          <a:ln w="6350">
            <a:solidFill>
              <a:srgbClr val="A6A6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1" name="Geschweifte Klammer rechts 340"/>
          <p:cNvSpPr/>
          <p:nvPr/>
        </p:nvSpPr>
        <p:spPr>
          <a:xfrm rot="16200000">
            <a:off x="4789865" y="238073"/>
            <a:ext cx="180000" cy="3852000"/>
          </a:xfrm>
          <a:prstGeom prst="rightBrace">
            <a:avLst/>
          </a:prstGeom>
          <a:ln w="6350">
            <a:solidFill>
              <a:srgbClr val="A6A6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2" name="Geschweifte Klammer rechts 341"/>
          <p:cNvSpPr/>
          <p:nvPr/>
        </p:nvSpPr>
        <p:spPr>
          <a:xfrm rot="16200000">
            <a:off x="7815549" y="1122156"/>
            <a:ext cx="166769" cy="2092544"/>
          </a:xfrm>
          <a:prstGeom prst="rightBrace">
            <a:avLst/>
          </a:prstGeom>
          <a:ln w="6350">
            <a:solidFill>
              <a:srgbClr val="A6A6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3" name="Rechteck 342"/>
          <p:cNvSpPr/>
          <p:nvPr/>
        </p:nvSpPr>
        <p:spPr>
          <a:xfrm>
            <a:off x="8853774" y="2065081"/>
            <a:ext cx="254442" cy="270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45" name="Gerader Verbinder 344"/>
          <p:cNvCxnSpPr/>
          <p:nvPr/>
        </p:nvCxnSpPr>
        <p:spPr>
          <a:xfrm flipV="1">
            <a:off x="6832633" y="2261298"/>
            <a:ext cx="0" cy="1908000"/>
          </a:xfrm>
          <a:prstGeom prst="line">
            <a:avLst/>
          </a:prstGeom>
          <a:ln w="6350">
            <a:solidFill>
              <a:srgbClr val="A6A6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" name="Textfeld 347"/>
          <p:cNvSpPr txBox="1"/>
          <p:nvPr/>
        </p:nvSpPr>
        <p:spPr>
          <a:xfrm>
            <a:off x="1131249" y="1797783"/>
            <a:ext cx="10198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endParaRPr lang="de-DE" sz="15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Textfeld 348"/>
          <p:cNvSpPr txBox="1"/>
          <p:nvPr/>
        </p:nvSpPr>
        <p:spPr>
          <a:xfrm>
            <a:off x="4130254" y="1795133"/>
            <a:ext cx="16626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time</a:t>
            </a:r>
            <a:endParaRPr lang="de-DE" sz="15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Textfeld 349"/>
          <p:cNvSpPr txBox="1"/>
          <p:nvPr/>
        </p:nvSpPr>
        <p:spPr>
          <a:xfrm>
            <a:off x="7573207" y="1795130"/>
            <a:ext cx="9124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endParaRPr lang="de-DE" sz="15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1" name="Grafik 3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5866" y="4117505"/>
            <a:ext cx="1145811" cy="272955"/>
          </a:xfrm>
          <a:prstGeom prst="rect">
            <a:avLst/>
          </a:prstGeom>
        </p:spPr>
      </p:pic>
      <p:pic>
        <p:nvPicPr>
          <p:cNvPr id="352" name="Grafik 35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1735" y="3014583"/>
            <a:ext cx="1004494" cy="276236"/>
          </a:xfrm>
          <a:prstGeom prst="rect">
            <a:avLst/>
          </a:prstGeom>
        </p:spPr>
      </p:pic>
      <p:pic>
        <p:nvPicPr>
          <p:cNvPr id="354" name="Grafik 35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3809" y="3618395"/>
            <a:ext cx="996768" cy="266577"/>
          </a:xfrm>
          <a:prstGeom prst="rect">
            <a:avLst/>
          </a:prstGeom>
        </p:spPr>
      </p:pic>
      <p:pic>
        <p:nvPicPr>
          <p:cNvPr id="355" name="Grafik 35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59833" y="3315905"/>
            <a:ext cx="989040" cy="254987"/>
          </a:xfrm>
          <a:prstGeom prst="rect">
            <a:avLst/>
          </a:prstGeom>
        </p:spPr>
      </p:pic>
      <p:pic>
        <p:nvPicPr>
          <p:cNvPr id="359" name="Grafik 3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33954" y="4139449"/>
            <a:ext cx="1632573" cy="240918"/>
          </a:xfrm>
          <a:prstGeom prst="rect">
            <a:avLst/>
          </a:prstGeom>
        </p:spPr>
      </p:pic>
      <p:sp>
        <p:nvSpPr>
          <p:cNvPr id="51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3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31" grpId="0"/>
      <p:bldP spid="32" grpId="0" animBg="1"/>
      <p:bldP spid="122" grpId="0"/>
      <p:bldP spid="123" grpId="0" animBg="1"/>
      <p:bldP spid="243" grpId="0" animBg="1"/>
      <p:bldP spid="257" grpId="0" animBg="1"/>
      <p:bldP spid="262" grpId="0" animBg="1"/>
      <p:bldP spid="263" grpId="0" animBg="1"/>
      <p:bldP spid="277" grpId="0" animBg="1"/>
      <p:bldP spid="278" grpId="0" animBg="1"/>
      <p:bldP spid="322" grpId="0" animBg="1"/>
      <p:bldP spid="329" grpId="0" animBg="1"/>
      <p:bldP spid="337" grpId="0" animBg="1"/>
      <p:bldP spid="338" grpId="0" animBg="1"/>
      <p:bldP spid="340" grpId="0" animBg="1"/>
      <p:bldP spid="341" grpId="0" animBg="1"/>
      <p:bldP spid="342" grpId="0" animBg="1"/>
      <p:bldP spid="348" grpId="0"/>
      <p:bldP spid="349" grpId="0"/>
      <p:bldP spid="3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721" y="-13976"/>
            <a:ext cx="8579589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Early </a:t>
            </a:r>
            <a:r>
              <a:rPr lang="de-DE" sz="2500" dirty="0" err="1" smtClean="0"/>
              <a:t>times</a:t>
            </a:r>
            <a:r>
              <a:rPr lang="de-DE" sz="2500" dirty="0" smtClean="0"/>
              <a:t>: </a:t>
            </a:r>
            <a:r>
              <a:rPr lang="de-DE" sz="2500" dirty="0" err="1" smtClean="0"/>
              <a:t>entanglement</a:t>
            </a:r>
            <a:r>
              <a:rPr lang="de-DE" sz="2500" dirty="0" smtClean="0"/>
              <a:t> </a:t>
            </a:r>
            <a:r>
              <a:rPr lang="de-DE" sz="2500" dirty="0" err="1" smtClean="0"/>
              <a:t>across</a:t>
            </a:r>
            <a:r>
              <a:rPr lang="de-DE" sz="2500" dirty="0" smtClean="0"/>
              <a:t> </a:t>
            </a:r>
            <a:r>
              <a:rPr lang="de-DE" sz="2500" dirty="0" err="1" smtClean="0"/>
              <a:t>particle</a:t>
            </a:r>
            <a:r>
              <a:rPr lang="de-DE" sz="2500" dirty="0" smtClean="0"/>
              <a:t> </a:t>
            </a:r>
            <a:r>
              <a:rPr lang="de-DE" sz="2500" dirty="0" err="1" smtClean="0"/>
              <a:t>horizon</a:t>
            </a:r>
            <a:endParaRPr lang="de-DE" sz="2500" dirty="0"/>
          </a:p>
        </p:txBody>
      </p:sp>
      <p:sp>
        <p:nvSpPr>
          <p:cNvPr id="3" name="Textfeld 2"/>
          <p:cNvSpPr txBox="1"/>
          <p:nvPr/>
        </p:nvSpPr>
        <p:spPr>
          <a:xfrm>
            <a:off x="4712905" y="5650758"/>
            <a:ext cx="439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collisionless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entropy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de-DE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13696" y="3638650"/>
            <a:ext cx="4375724" cy="2623849"/>
            <a:chOff x="195955" y="674386"/>
            <a:chExt cx="4375724" cy="2623849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955" y="674386"/>
              <a:ext cx="4375724" cy="2623849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391" y="2435042"/>
              <a:ext cx="1031058" cy="20037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835" y="2727680"/>
              <a:ext cx="1213569" cy="187636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/>
        </p:nvSpPr>
        <p:spPr>
          <a:xfrm>
            <a:off x="91429" y="3221618"/>
            <a:ext cx="895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entropy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bservable/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causal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rapidity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interval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at proper time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90092" y="3886487"/>
            <a:ext cx="412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assive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fields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at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early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time (             ):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377" y="3996576"/>
            <a:ext cx="844061" cy="18860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706198" y="4340681"/>
            <a:ext cx="4119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`Hubble‘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expansion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rate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dominates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over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masses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interactions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conformal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469" y="5073983"/>
            <a:ext cx="1332853" cy="52612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3976" y="690283"/>
            <a:ext cx="630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entropy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A: 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241" y="1204291"/>
            <a:ext cx="4223348" cy="51948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245" y="836030"/>
            <a:ext cx="1307593" cy="29912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148" y="1318464"/>
            <a:ext cx="2485215" cy="27401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488" y="2449047"/>
            <a:ext cx="2565935" cy="57081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8275" y="2398146"/>
            <a:ext cx="4940617" cy="69627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99955" y="1779853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determined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matrix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correlation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functions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314599" y="25452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184986" y="1827465"/>
            <a:ext cx="3473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J.B., Floerchinger, Venugopalan, </a:t>
            </a:r>
          </a:p>
          <a:p>
            <a:pPr algn="ct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arXiv:1707.05338, 1712.09362 </a:t>
            </a:r>
            <a:endParaRPr lang="de-DE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79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943" y="-2055"/>
            <a:ext cx="8617078" cy="672571"/>
          </a:xfrm>
        </p:spPr>
        <p:txBody>
          <a:bodyPr>
            <a:normAutofit/>
          </a:bodyPr>
          <a:lstStyle/>
          <a:p>
            <a:r>
              <a:rPr lang="de-DE" sz="2500" dirty="0" smtClean="0"/>
              <a:t>Thermal initial </a:t>
            </a:r>
            <a:r>
              <a:rPr lang="de-DE" sz="2500" dirty="0" err="1" smtClean="0"/>
              <a:t>excitation</a:t>
            </a:r>
            <a:r>
              <a:rPr lang="de-DE" sz="2500" dirty="0" smtClean="0"/>
              <a:t> </a:t>
            </a:r>
            <a:r>
              <a:rPr lang="de-DE" sz="2500" dirty="0" err="1" smtClean="0"/>
              <a:t>spectrum</a:t>
            </a:r>
            <a:r>
              <a:rPr lang="de-DE" sz="2500" dirty="0" smtClean="0"/>
              <a:t> </a:t>
            </a:r>
            <a:r>
              <a:rPr lang="de-DE" sz="2500" dirty="0" err="1" smtClean="0"/>
              <a:t>from</a:t>
            </a:r>
            <a:r>
              <a:rPr lang="de-DE" sz="2500" dirty="0" smtClean="0"/>
              <a:t> </a:t>
            </a:r>
            <a:r>
              <a:rPr lang="de-DE" sz="2500" dirty="0" err="1" smtClean="0"/>
              <a:t>entanglement</a:t>
            </a:r>
            <a:endParaRPr lang="de-DE" sz="25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86" y="1019505"/>
            <a:ext cx="4090024" cy="26049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881" y="1000227"/>
            <a:ext cx="4099140" cy="263919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65744" y="1564896"/>
            <a:ext cx="2507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bosons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0)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of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mass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28307" y="1564895"/>
            <a:ext cx="2624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fermions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=0)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603" y="3058660"/>
            <a:ext cx="3429290" cy="2021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22" y="3092817"/>
            <a:ext cx="3408810" cy="18540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-1462" y="3625378"/>
            <a:ext cx="914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also </a:t>
            </a:r>
            <a:r>
              <a:rPr lang="de-DE" sz="14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Holzhey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Larsen, Wilczek (1994); Calabrese, </a:t>
            </a:r>
            <a:r>
              <a:rPr lang="de-DE" sz="14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Cardy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(2004); </a:t>
            </a:r>
            <a:r>
              <a:rPr lang="de-DE" sz="1400" b="1" dirty="0" err="1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Casini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Huerta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(2009)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51657" y="3979973"/>
            <a:ext cx="803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extensive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entropy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 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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! (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independent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coherent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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at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very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early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times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814" y="4921853"/>
            <a:ext cx="1398767" cy="60922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55127" y="5628074"/>
            <a:ext cx="617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ompare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Hawking-Unruh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Rindler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wedge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150827" y="4889647"/>
            <a:ext cx="1582310" cy="649061"/>
          </a:xfrm>
          <a:prstGeom prst="rect">
            <a:avLst/>
          </a:prstGeom>
          <a:noFill/>
          <a:ln w="63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438" y="6044324"/>
            <a:ext cx="1953789" cy="268223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6534894" y="4620733"/>
            <a:ext cx="2420276" cy="1757418"/>
            <a:chOff x="5801410" y="889707"/>
            <a:chExt cx="3027286" cy="2255431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1410" y="1051554"/>
              <a:ext cx="2604214" cy="2093584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6803216" y="889707"/>
              <a:ext cx="492355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</a:t>
              </a:r>
              <a:endPara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249073" y="1975420"/>
              <a:ext cx="579623" cy="296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</a:t>
              </a:r>
              <a:endPara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150943" y="4411400"/>
            <a:ext cx="720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educed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density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operator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with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early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time-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dependent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temperature</a:t>
            </a:r>
            <a:endParaRPr lang="de-DE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ekrümmter Verbinder 19"/>
          <p:cNvCxnSpPr/>
          <p:nvPr/>
        </p:nvCxnSpPr>
        <p:spPr>
          <a:xfrm>
            <a:off x="3754572" y="4895789"/>
            <a:ext cx="3581253" cy="351419"/>
          </a:xfrm>
          <a:prstGeom prst="curvedConnector3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8386" y="621361"/>
            <a:ext cx="871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entropy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rapidity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interval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at proper time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 in 1+1 D: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5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942" y="9873"/>
            <a:ext cx="8583565" cy="672571"/>
          </a:xfrm>
        </p:spPr>
        <p:txBody>
          <a:bodyPr/>
          <a:lstStyle/>
          <a:p>
            <a:r>
              <a:rPr lang="de-DE" dirty="0" err="1" smtClean="0"/>
              <a:t>Instabilities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interactions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95" y="1386306"/>
            <a:ext cx="4637293" cy="5671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1" y="2765406"/>
            <a:ext cx="4391527" cy="27612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532" y="2774558"/>
            <a:ext cx="4404835" cy="275159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3928" y="5657819"/>
            <a:ext cx="859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enhancement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of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fluctuations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from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parametric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amplification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l="71441" t="70590" r="2227"/>
          <a:stretch/>
        </p:blipFill>
        <p:spPr>
          <a:xfrm>
            <a:off x="7233836" y="1216552"/>
            <a:ext cx="1671979" cy="13998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/>
          <a:srcRect l="39219" t="85777" r="36874" b="7818"/>
          <a:stretch/>
        </p:blipFill>
        <p:spPr>
          <a:xfrm>
            <a:off x="5679882" y="1834153"/>
            <a:ext cx="1489952" cy="29922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560331" y="809387"/>
            <a:ext cx="29690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scillator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analogue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de-DE" sz="15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7325" y="766502"/>
            <a:ext cx="445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Linearized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fluctuation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equation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(1+1 D)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033721" y="2054261"/>
            <a:ext cx="9444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redshift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</a:t>
            </a:r>
            <a:endParaRPr lang="de-DE" sz="15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65595" y="2054748"/>
            <a:ext cx="9893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dilution</a:t>
            </a:r>
            <a:endParaRPr lang="de-DE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</a:t>
            </a:r>
            <a:endParaRPr lang="de-DE" sz="15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r Verbinder 13"/>
          <p:cNvCxnSpPr/>
          <p:nvPr/>
        </p:nvCxnSpPr>
        <p:spPr>
          <a:xfrm>
            <a:off x="2179307" y="1900545"/>
            <a:ext cx="202109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H="1">
            <a:off x="1432951" y="1916668"/>
            <a:ext cx="3976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596" y="4642609"/>
            <a:ext cx="842397" cy="478027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4247301" y="6078259"/>
            <a:ext cx="4904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ith Stefan Floerchinger, Michael Heinrich, Lara Kuhn</a:t>
            </a:r>
          </a:p>
        </p:txBody>
      </p:sp>
      <p:sp>
        <p:nvSpPr>
          <p:cNvPr id="19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65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9" y="9873"/>
            <a:ext cx="9360531" cy="672571"/>
          </a:xfrm>
        </p:spPr>
        <p:txBody>
          <a:bodyPr>
            <a:normAutofit/>
          </a:bodyPr>
          <a:lstStyle/>
          <a:p>
            <a:r>
              <a:rPr lang="de-DE" sz="2600" dirty="0" smtClean="0"/>
              <a:t>Intermediate </a:t>
            </a:r>
            <a:r>
              <a:rPr lang="de-DE" sz="2600" dirty="0" err="1" smtClean="0"/>
              <a:t>times</a:t>
            </a:r>
            <a:r>
              <a:rPr lang="de-DE" sz="2600" dirty="0" smtClean="0"/>
              <a:t>: </a:t>
            </a:r>
            <a:r>
              <a:rPr lang="de-DE" sz="2600" dirty="0" err="1" smtClean="0"/>
              <a:t>universality</a:t>
            </a:r>
            <a:r>
              <a:rPr lang="de-DE" sz="2600" dirty="0" smtClean="0"/>
              <a:t> </a:t>
            </a:r>
            <a:r>
              <a:rPr lang="de-DE" sz="2600" dirty="0" err="1" smtClean="0"/>
              <a:t>far</a:t>
            </a:r>
            <a:r>
              <a:rPr lang="de-DE" sz="2600" dirty="0" smtClean="0"/>
              <a:t> </a:t>
            </a:r>
            <a:r>
              <a:rPr lang="de-DE" sz="2600" dirty="0" err="1" smtClean="0"/>
              <a:t>from</a:t>
            </a:r>
            <a:r>
              <a:rPr lang="de-DE" sz="2600" dirty="0" smtClean="0"/>
              <a:t> </a:t>
            </a:r>
            <a:r>
              <a:rPr lang="de-DE" sz="2600" dirty="0" err="1" smtClean="0"/>
              <a:t>equilibrium</a:t>
            </a:r>
            <a:endParaRPr lang="de-DE" sz="2600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/>
          <a:srcRect t="1" b="38846"/>
          <a:stretch/>
        </p:blipFill>
        <p:spPr>
          <a:xfrm>
            <a:off x="598610" y="1056015"/>
            <a:ext cx="7689849" cy="1933443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6"/>
          <a:stretch/>
        </p:blipFill>
        <p:spPr bwMode="auto">
          <a:xfrm>
            <a:off x="84240" y="3492432"/>
            <a:ext cx="4507035" cy="222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515212" y="5983124"/>
            <a:ext cx="3177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J.B., Schenke</a:t>
            </a:r>
            <a:r>
              <a:rPr lang="de-DE" sz="12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Schlichting, </a:t>
            </a:r>
          </a:p>
          <a:p>
            <a:pPr algn="ctr"/>
            <a:r>
              <a:rPr lang="de-DE" sz="12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Venugopalan,</a:t>
            </a:r>
            <a:r>
              <a:rPr lang="de-DE" sz="12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2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NPA931 </a:t>
            </a:r>
            <a:r>
              <a:rPr lang="de-DE" sz="12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</a:t>
            </a:r>
            <a:r>
              <a:rPr lang="de-DE" sz="12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endParaRPr lang="de-DE" sz="12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44"/>
          <p:cNvSpPr txBox="1"/>
          <p:nvPr/>
        </p:nvSpPr>
        <p:spPr>
          <a:xfrm>
            <a:off x="5367904" y="5983124"/>
            <a:ext cx="338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J.B., Boguslavski, Schlichting, </a:t>
            </a:r>
          </a:p>
          <a:p>
            <a:pPr algn="ctr"/>
            <a:r>
              <a:rPr lang="en-US" sz="12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Venugopalan, PRL 114 (2015) 061601</a:t>
            </a:r>
            <a:endParaRPr lang="en-US" sz="12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r Verbinder 4"/>
          <p:cNvCxnSpPr/>
          <p:nvPr/>
        </p:nvCxnSpPr>
        <p:spPr>
          <a:xfrm flipV="1">
            <a:off x="340021" y="2911231"/>
            <a:ext cx="3352412" cy="464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uppieren 34"/>
          <p:cNvGrpSpPr/>
          <p:nvPr/>
        </p:nvGrpSpPr>
        <p:grpSpPr>
          <a:xfrm>
            <a:off x="4896036" y="3454766"/>
            <a:ext cx="3895124" cy="2586695"/>
            <a:chOff x="4835367" y="3326581"/>
            <a:chExt cx="3895124" cy="2586695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4835367" y="3326581"/>
              <a:ext cx="3895124" cy="2540948"/>
              <a:chOff x="4835367" y="3326581"/>
              <a:chExt cx="3895124" cy="2540948"/>
            </a:xfrm>
          </p:grpSpPr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5367" y="3326581"/>
                <a:ext cx="3895124" cy="2540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echteck 46"/>
              <p:cNvSpPr/>
              <p:nvPr/>
            </p:nvSpPr>
            <p:spPr>
              <a:xfrm>
                <a:off x="7622625" y="5697252"/>
                <a:ext cx="45719" cy="1462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/>
              <p:cNvSpPr/>
              <p:nvPr/>
            </p:nvSpPr>
            <p:spPr>
              <a:xfrm rot="16200000">
                <a:off x="5090315" y="4962913"/>
                <a:ext cx="45719" cy="1462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hteck 48"/>
              <p:cNvSpPr/>
              <p:nvPr/>
            </p:nvSpPr>
            <p:spPr>
              <a:xfrm rot="16200000">
                <a:off x="5126319" y="4602881"/>
                <a:ext cx="45719" cy="1462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1" name="Textfeld 40"/>
            <p:cNvSpPr txBox="1"/>
            <p:nvPr/>
          </p:nvSpPr>
          <p:spPr>
            <a:xfrm>
              <a:off x="7488324" y="5605499"/>
              <a:ext cx="297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de-DE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 rot="16200000">
              <a:off x="4964300" y="4905006"/>
              <a:ext cx="297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de-DE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 rot="16200000">
              <a:off x="4973059" y="4530394"/>
              <a:ext cx="297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de-DE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Gerader Verbinder 24"/>
          <p:cNvCxnSpPr/>
          <p:nvPr/>
        </p:nvCxnSpPr>
        <p:spPr>
          <a:xfrm flipV="1">
            <a:off x="4668157" y="2911231"/>
            <a:ext cx="0" cy="3391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028237" y="2899895"/>
            <a:ext cx="2627303" cy="4129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2491847" y="3105182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sz="1600" b="1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de-DE" sz="1600" b="1" i="1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810046" y="3105183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universality</a:t>
            </a:r>
            <a:endParaRPr lang="de-DE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feil nach rechts 38"/>
          <p:cNvSpPr/>
          <p:nvPr/>
        </p:nvSpPr>
        <p:spPr>
          <a:xfrm>
            <a:off x="4550578" y="3196583"/>
            <a:ext cx="273450" cy="1822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7823" b="3641"/>
          <a:stretch/>
        </p:blipFill>
        <p:spPr bwMode="auto">
          <a:xfrm>
            <a:off x="6395066" y="5294547"/>
            <a:ext cx="860785" cy="18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1" b="-7601"/>
          <a:stretch/>
        </p:blipFill>
        <p:spPr bwMode="auto">
          <a:xfrm>
            <a:off x="7242883" y="5281465"/>
            <a:ext cx="641485" cy="20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79612" y="3845217"/>
            <a:ext cx="137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luon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689625" y="5713436"/>
            <a:ext cx="3828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(real-time </a:t>
            </a:r>
            <a:r>
              <a:rPr lang="de-DE" sz="11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1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-out in ‘Coulomb </a:t>
            </a:r>
            <a:r>
              <a:rPr lang="de-DE" sz="11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</a:t>
            </a:r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‘)</a:t>
            </a:r>
            <a:endParaRPr lang="de-DE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1036"/>
          <p:cNvSpPr>
            <a:spLocks noChangeArrowheads="1"/>
          </p:cNvSpPr>
          <p:nvPr/>
        </p:nvSpPr>
        <p:spPr bwMode="auto">
          <a:xfrm>
            <a:off x="93058" y="543716"/>
            <a:ext cx="907926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Equilibration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process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for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the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quark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gluon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plasma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in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the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high-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energy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limit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(3+1 D): 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822" y="4999621"/>
            <a:ext cx="955529" cy="19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581003" y="1062231"/>
            <a:ext cx="1418978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low-occupancy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870185" y="1068491"/>
            <a:ext cx="1279516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ocal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</a:t>
            </a:r>
          </a:p>
          <a:p>
            <a:pPr algn="ctr"/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2258413" y="1062231"/>
            <a:ext cx="116891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4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de-DE" sz="14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e-DE" sz="14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14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endParaRPr lang="de-DE" sz="1400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430093" y="1057640"/>
            <a:ext cx="1061509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400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lasma</a:t>
            </a:r>
            <a:endParaRPr lang="de-DE" sz="1400" dirty="0" smtClean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instabilities</a:t>
            </a:r>
            <a:endParaRPr lang="de-DE" sz="1400" dirty="0" smtClean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915" y="2605308"/>
            <a:ext cx="960406" cy="22966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988996" y="2689200"/>
            <a:ext cx="643204" cy="157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9318" y="3008262"/>
            <a:ext cx="729490" cy="17719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3882" y="3000900"/>
            <a:ext cx="687004" cy="17425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535338" y="1128411"/>
            <a:ext cx="1025893" cy="468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/>
          <p:cNvSpPr txBox="1"/>
          <p:nvPr/>
        </p:nvSpPr>
        <p:spPr>
          <a:xfrm>
            <a:off x="4498855" y="1064266"/>
            <a:ext cx="1079142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nonthermal</a:t>
            </a:r>
            <a:endParaRPr lang="de-DE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ixed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endParaRPr lang="de-DE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7341888" y="3596228"/>
            <a:ext cx="1281302" cy="17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7283746" y="3532496"/>
            <a:ext cx="15554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0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calars</a:t>
            </a:r>
            <a:r>
              <a:rPr lang="de-DE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de-DE" sz="105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de-DE" sz="10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7" grpId="0"/>
      <p:bldP spid="38" grpId="0"/>
      <p:bldP spid="39" grpId="0" animBg="1"/>
      <p:bldP spid="9" grpId="0"/>
      <p:bldP spid="32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500" dirty="0" err="1" smtClean="0"/>
              <a:t>Self-similar</a:t>
            </a:r>
            <a:r>
              <a:rPr lang="de-DE" sz="2500" dirty="0" smtClean="0"/>
              <a:t> </a:t>
            </a:r>
            <a:r>
              <a:rPr lang="de-DE" sz="2500" dirty="0" err="1" smtClean="0"/>
              <a:t>scaling</a:t>
            </a:r>
            <a:r>
              <a:rPr lang="de-DE" sz="2500" dirty="0" smtClean="0"/>
              <a:t> at a </a:t>
            </a:r>
            <a:r>
              <a:rPr lang="de-DE" sz="2500" dirty="0" err="1" smtClean="0"/>
              <a:t>nonthermal</a:t>
            </a:r>
            <a:r>
              <a:rPr lang="de-DE" sz="2500" dirty="0" smtClean="0"/>
              <a:t> </a:t>
            </a:r>
            <a:r>
              <a:rPr lang="de-DE" sz="2500" dirty="0" err="1" smtClean="0"/>
              <a:t>fixed</a:t>
            </a:r>
            <a:r>
              <a:rPr lang="de-DE" sz="2500" dirty="0" smtClean="0"/>
              <a:t> </a:t>
            </a:r>
            <a:r>
              <a:rPr lang="de-DE" sz="2500" dirty="0" err="1" smtClean="0"/>
              <a:t>point</a:t>
            </a:r>
            <a:endParaRPr lang="de-DE" sz="2500" dirty="0"/>
          </a:p>
        </p:txBody>
      </p:sp>
      <p:sp>
        <p:nvSpPr>
          <p:cNvPr id="3" name="Textfeld 2"/>
          <p:cNvSpPr txBox="1"/>
          <p:nvPr/>
        </p:nvSpPr>
        <p:spPr>
          <a:xfrm>
            <a:off x="178770" y="674873"/>
            <a:ext cx="882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Arial" pitchFamily="34" charset="0"/>
                <a:cs typeface="Arial" pitchFamily="34" charset="0"/>
              </a:rPr>
              <a:t>Here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 QCD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effective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kinetic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theory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379" y="1436979"/>
            <a:ext cx="5548098" cy="54953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294614" y="1010901"/>
            <a:ext cx="246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ith Aleksas Mazeliauskas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550166" y="1986030"/>
            <a:ext cx="18998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endParaRPr lang="de-DE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hanging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de-DE" sz="15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18806" y="2755351"/>
            <a:ext cx="2044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500" b="1" i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niversal </a:t>
            </a:r>
            <a:r>
              <a:rPr lang="de-DE" sz="1500" b="1" i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exponents</a:t>
            </a:r>
            <a:endParaRPr lang="de-DE" sz="1500" b="1" i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6695752" y="1832314"/>
            <a:ext cx="202109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H="1">
            <a:off x="5589773" y="1848437"/>
            <a:ext cx="3976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344" y="3293823"/>
            <a:ext cx="4231149" cy="454551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154919" y="4924131"/>
            <a:ext cx="8822105" cy="369332"/>
            <a:chOff x="225149" y="3480364"/>
            <a:chExt cx="8822105" cy="369332"/>
          </a:xfrm>
        </p:grpSpPr>
        <p:sp>
          <p:nvSpPr>
            <p:cNvPr id="12" name="Textfeld 11"/>
            <p:cNvSpPr txBox="1"/>
            <p:nvPr/>
          </p:nvSpPr>
          <p:spPr>
            <a:xfrm>
              <a:off x="225149" y="3480364"/>
              <a:ext cx="8822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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only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elastic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processes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in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small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-angle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approximation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: 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7823" b="3641"/>
            <a:stretch/>
          </p:blipFill>
          <p:spPr bwMode="auto">
            <a:xfrm>
              <a:off x="5792507" y="3542366"/>
              <a:ext cx="1250226" cy="267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1" b="-7601"/>
            <a:stretch/>
          </p:blipFill>
          <p:spPr bwMode="auto">
            <a:xfrm>
              <a:off x="7841949" y="3527335"/>
              <a:ext cx="931708" cy="299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5769" y="3542366"/>
              <a:ext cx="702905" cy="265732"/>
            </a:xfrm>
            <a:prstGeom prst="rect">
              <a:avLst/>
            </a:prstGeom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7" t="6650" r="67823" b="3641"/>
            <a:stretch/>
          </p:blipFill>
          <p:spPr bwMode="auto">
            <a:xfrm>
              <a:off x="7697518" y="3555791"/>
              <a:ext cx="138344" cy="24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feld 16"/>
          <p:cNvSpPr txBox="1"/>
          <p:nvPr/>
        </p:nvSpPr>
        <p:spPr>
          <a:xfrm>
            <a:off x="222500" y="2715902"/>
            <a:ext cx="339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Self-similar</a:t>
            </a:r>
            <a:r>
              <a:rPr lang="de-DE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scaling</a:t>
            </a:r>
            <a:r>
              <a:rPr lang="de-DE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de-DE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540341" y="1983863"/>
            <a:ext cx="12458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gluon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</a:t>
            </a:r>
            <a:endParaRPr lang="de-DE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de-DE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r Verbinder 18"/>
          <p:cNvCxnSpPr/>
          <p:nvPr/>
        </p:nvCxnSpPr>
        <p:spPr>
          <a:xfrm flipH="1">
            <a:off x="2156103" y="1873615"/>
            <a:ext cx="3976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5802555" y="3086917"/>
            <a:ext cx="202109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H="1">
            <a:off x="5346960" y="3090808"/>
            <a:ext cx="3976" cy="180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V="1">
            <a:off x="4710752" y="3086917"/>
            <a:ext cx="202109" cy="18673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3371431" y="3911592"/>
            <a:ext cx="31710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500" b="1" i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niversal </a:t>
            </a:r>
            <a:r>
              <a:rPr lang="de-DE" sz="1500" b="1" i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de-DE" sz="1500" b="1" i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-point </a:t>
            </a:r>
            <a:r>
              <a:rPr lang="de-DE" sz="1500" b="1" i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de-DE" sz="1500" b="1" i="1" dirty="0" smtClean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Gerader Verbinder 23"/>
          <p:cNvCxnSpPr/>
          <p:nvPr/>
        </p:nvCxnSpPr>
        <p:spPr>
          <a:xfrm flipH="1">
            <a:off x="4849727" y="3740093"/>
            <a:ext cx="3976" cy="180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3693837" y="3206146"/>
            <a:ext cx="687332" cy="270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5033637" y="1985188"/>
            <a:ext cx="11160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lastic</a:t>
            </a:r>
            <a:endParaRPr lang="de-DE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5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scatterings</a:t>
            </a:r>
            <a:endParaRPr lang="de-DE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86722" y="4385612"/>
            <a:ext cx="859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details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about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initial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conditions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and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system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parameters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DE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become</a:t>
            </a:r>
            <a:r>
              <a:rPr lang="de-DE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irrelevant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156103" y="3218471"/>
            <a:ext cx="4499140" cy="599070"/>
          </a:xfrm>
          <a:prstGeom prst="rect">
            <a:avLst/>
          </a:prstGeom>
          <a:noFill/>
          <a:ln>
            <a:solidFill>
              <a:srgbClr val="3399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161642" y="5474096"/>
            <a:ext cx="8934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first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stage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`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b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ottom-up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´*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thermalization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emerges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consequence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attractor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69089" y="5834136"/>
            <a:ext cx="39169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*Baier et al (BMSS), PLB 502 </a:t>
            </a:r>
            <a:r>
              <a:rPr lang="de-DE" sz="1400" b="1" dirty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(2001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) 51 </a:t>
            </a:r>
            <a:endParaRPr lang="de-DE" sz="1400" b="1" dirty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5"/>
          <p:cNvSpPr/>
          <p:nvPr/>
        </p:nvSpPr>
        <p:spPr>
          <a:xfrm>
            <a:off x="4333461" y="5816465"/>
            <a:ext cx="4655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Lattice: J.B., Boguslavski, Schlichting, Venugopalan, </a:t>
            </a:r>
          </a:p>
          <a:p>
            <a:pPr algn="r"/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PRD 89 </a:t>
            </a:r>
            <a:r>
              <a:rPr lang="de-DE" sz="14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</a:t>
            </a:r>
            <a:r>
              <a:rPr lang="de-DE" sz="14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074011; ibid. 114007</a:t>
            </a:r>
            <a:endParaRPr lang="en-US" sz="14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219904" y="1011344"/>
            <a:ext cx="39169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Arnold, Moor, </a:t>
            </a:r>
            <a:r>
              <a:rPr lang="de-DE" sz="1400" b="1" dirty="0" err="1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Yaffe</a:t>
            </a:r>
            <a:r>
              <a:rPr lang="de-DE" sz="1400" b="1" dirty="0" smtClean="0">
                <a:solidFill>
                  <a:srgbClr val="A6A6A6"/>
                </a:solidFill>
                <a:latin typeface="Arial" pitchFamily="34" charset="0"/>
                <a:cs typeface="Arial" pitchFamily="34" charset="0"/>
              </a:rPr>
              <a:t>, JHEP 01 (2003) 030 </a:t>
            </a:r>
            <a:endParaRPr lang="de-DE" sz="1400" b="1" dirty="0">
              <a:solidFill>
                <a:srgbClr val="A6A6A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Datumsplatzhalter 3"/>
          <p:cNvSpPr>
            <a:spLocks noGrp="1"/>
          </p:cNvSpPr>
          <p:nvPr>
            <p:ph type="dt" sz="half" idx="10"/>
          </p:nvPr>
        </p:nvSpPr>
        <p:spPr>
          <a:xfrm>
            <a:off x="33875" y="6588025"/>
            <a:ext cx="7084308" cy="29845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J. Berges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3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3" grpId="0"/>
      <p:bldP spid="25" grpId="0" animBg="1"/>
      <p:bldP spid="27" grpId="0"/>
      <p:bldP spid="28" grpId="0" animBg="1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1877</Words>
  <Application>Microsoft Office PowerPoint</Application>
  <PresentationFormat>Bildschirmpräsentation (4:3)</PresentationFormat>
  <Paragraphs>407</Paragraphs>
  <Slides>34</Slides>
  <Notes>29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5" baseType="lpstr">
      <vt:lpstr>Arial</vt:lpstr>
      <vt:lpstr>Calibri</vt:lpstr>
      <vt:lpstr>cmsy10</vt:lpstr>
      <vt:lpstr>Gill Sans</vt:lpstr>
      <vt:lpstr>Gill Sans MT</vt:lpstr>
      <vt:lpstr>굴림</vt:lpstr>
      <vt:lpstr>Mathematica1</vt:lpstr>
      <vt:lpstr>Symbol</vt:lpstr>
      <vt:lpstr>Times New Roman</vt:lpstr>
      <vt:lpstr>Office-Design</vt:lpstr>
      <vt:lpstr>Bitmap</vt:lpstr>
      <vt:lpstr>PowerPoint-Präsentation</vt:lpstr>
      <vt:lpstr>Content based on</vt:lpstr>
      <vt:lpstr>Far from equilibrium systems</vt:lpstr>
      <vt:lpstr>Effective loss &amp; entanglement entropy production</vt:lpstr>
      <vt:lpstr>Early times: entanglement across particle horizon</vt:lpstr>
      <vt:lpstr>Thermal initial excitation spectrum from entanglement</vt:lpstr>
      <vt:lpstr>Instabilities and role of interactions</vt:lpstr>
      <vt:lpstr>Intermediate times: universality far from equilibrium</vt:lpstr>
      <vt:lpstr>Self-similar scaling at a nonthermal fixed point</vt:lpstr>
      <vt:lpstr>Prescaling and the emergence of universality</vt:lpstr>
      <vt:lpstr>(Pre)scaling</vt:lpstr>
      <vt:lpstr>Far-from-equilibrium hydrodynamics</vt:lpstr>
      <vt:lpstr>Observing universal dynamics with ultracold atoms </vt:lpstr>
      <vt:lpstr>Self-similar dynamics after nonequilibrium instability</vt:lpstr>
      <vt:lpstr>Conclusions &amp; Outlook</vt:lpstr>
      <vt:lpstr>Supplementary material</vt:lpstr>
      <vt:lpstr>Dynamical emergence of conserved quantity </vt:lpstr>
      <vt:lpstr>Universal scaling &amp; insensitivity to initial details  </vt:lpstr>
      <vt:lpstr>Gluon distribution function</vt:lpstr>
      <vt:lpstr>Quark (pre)scaling</vt:lpstr>
      <vt:lpstr>Nonthermal fixed point in QCD</vt:lpstr>
      <vt:lpstr>Long-distance behavior: Wilson loop scaling  </vt:lpstr>
      <vt:lpstr>Early universe preheating: Nonequilibrium instability</vt:lpstr>
      <vt:lpstr>PowerPoint-Präsentation</vt:lpstr>
      <vt:lpstr>Subsequent scaling regime: dual cascade</vt:lpstr>
      <vt:lpstr>Self-similar dynamics: infrared scaling</vt:lpstr>
      <vt:lpstr>PowerPoint-Präsentation</vt:lpstr>
      <vt:lpstr>Non-relativistic infrared dynamics: phase fluctuations</vt:lpstr>
      <vt:lpstr>Transport towards infrared</vt:lpstr>
      <vt:lpstr>Nonthermal fixed points: a kinetic theory primer</vt:lpstr>
      <vt:lpstr>Perturbative estimate  </vt:lpstr>
      <vt:lpstr>Beyond perturbation theory: large-N expansion to NLO</vt:lpstr>
      <vt:lpstr>Effective interaction vertex at NLO 1/N</vt:lpstr>
      <vt:lpstr>Scaling solution at NLO 1/N</vt:lpstr>
    </vt:vector>
  </TitlesOfParts>
  <Company>Universität Bielefeld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Rothkopf</dc:creator>
  <cp:lastModifiedBy>Jürgen Berges</cp:lastModifiedBy>
  <cp:revision>4309</cp:revision>
  <dcterms:created xsi:type="dcterms:W3CDTF">2014-03-14T09:14:59Z</dcterms:created>
  <dcterms:modified xsi:type="dcterms:W3CDTF">2018-09-11T15:58:33Z</dcterms:modified>
</cp:coreProperties>
</file>