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70" r:id="rId3"/>
    <p:sldId id="414" r:id="rId4"/>
    <p:sldId id="431" r:id="rId5"/>
    <p:sldId id="432" r:id="rId6"/>
    <p:sldId id="443" r:id="rId7"/>
    <p:sldId id="451" r:id="rId8"/>
    <p:sldId id="436" r:id="rId9"/>
    <p:sldId id="439" r:id="rId10"/>
    <p:sldId id="440" r:id="rId11"/>
    <p:sldId id="441" r:id="rId12"/>
    <p:sldId id="442" r:id="rId13"/>
    <p:sldId id="437" r:id="rId14"/>
    <p:sldId id="446" r:id="rId15"/>
    <p:sldId id="453" r:id="rId16"/>
    <p:sldId id="455" r:id="rId17"/>
    <p:sldId id="444" r:id="rId18"/>
    <p:sldId id="445" r:id="rId19"/>
    <p:sldId id="447" r:id="rId20"/>
    <p:sldId id="448" r:id="rId21"/>
    <p:sldId id="456" r:id="rId22"/>
    <p:sldId id="454" r:id="rId23"/>
    <p:sldId id="450" r:id="rId24"/>
    <p:sldId id="331" r:id="rId25"/>
    <p:sldId id="452" r:id="rId26"/>
    <p:sldId id="326" r:id="rId27"/>
    <p:sldId id="401" r:id="rId28"/>
    <p:sldId id="349" r:id="rId29"/>
    <p:sldId id="421" r:id="rId30"/>
    <p:sldId id="428" r:id="rId31"/>
    <p:sldId id="358" r:id="rId32"/>
    <p:sldId id="429" r:id="rId33"/>
    <p:sldId id="430" r:id="rId34"/>
  </p:sldIdLst>
  <p:sldSz cx="9144000" cy="5715000" type="screen16x10"/>
  <p:notesSz cx="7772400" cy="10058400"/>
  <p:defaultTextStyle>
    <a:defPPr>
      <a:defRPr lang="en-GB"/>
    </a:defPPr>
    <a:lvl1pPr algn="l" defTabSz="3851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96" charset="0"/>
      <a:defRPr kern="1200">
        <a:solidFill>
          <a:schemeClr val="tx1"/>
        </a:solidFill>
        <a:latin typeface="Arial" pitchFamily="-96" charset="0"/>
        <a:ea typeface="+mn-ea"/>
        <a:cs typeface="+mn-cs"/>
      </a:defRPr>
    </a:lvl1pPr>
    <a:lvl2pPr marL="625787" indent="-240687" algn="l" defTabSz="3851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96" charset="0"/>
      <a:defRPr kern="1200">
        <a:solidFill>
          <a:schemeClr val="tx1"/>
        </a:solidFill>
        <a:latin typeface="Arial" pitchFamily="-96" charset="0"/>
        <a:ea typeface="+mn-ea"/>
        <a:cs typeface="+mn-cs"/>
      </a:defRPr>
    </a:lvl2pPr>
    <a:lvl3pPr marL="962749" indent="-192550" algn="l" defTabSz="3851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96" charset="0"/>
      <a:defRPr kern="1200">
        <a:solidFill>
          <a:schemeClr val="tx1"/>
        </a:solidFill>
        <a:latin typeface="Arial" pitchFamily="-96" charset="0"/>
        <a:ea typeface="+mn-ea"/>
        <a:cs typeface="+mn-cs"/>
      </a:defRPr>
    </a:lvl3pPr>
    <a:lvl4pPr marL="1347848" indent="-192550" algn="l" defTabSz="3851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96" charset="0"/>
      <a:defRPr kern="1200">
        <a:solidFill>
          <a:schemeClr val="tx1"/>
        </a:solidFill>
        <a:latin typeface="Arial" pitchFamily="-96" charset="0"/>
        <a:ea typeface="+mn-ea"/>
        <a:cs typeface="+mn-cs"/>
      </a:defRPr>
    </a:lvl4pPr>
    <a:lvl5pPr marL="1732948" indent="-192550" algn="l" defTabSz="3851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-96" charset="0"/>
      <a:defRPr kern="1200">
        <a:solidFill>
          <a:schemeClr val="tx1"/>
        </a:solidFill>
        <a:latin typeface="Arial" pitchFamily="-96" charset="0"/>
        <a:ea typeface="+mn-ea"/>
        <a:cs typeface="+mn-cs"/>
      </a:defRPr>
    </a:lvl5pPr>
    <a:lvl6pPr marL="1925498" algn="l" defTabSz="385100" rtl="0" eaLnBrk="1" latinLnBrk="0" hangingPunct="1">
      <a:defRPr kern="1200">
        <a:solidFill>
          <a:schemeClr val="tx1"/>
        </a:solidFill>
        <a:latin typeface="Arial" pitchFamily="-96" charset="0"/>
        <a:ea typeface="+mn-ea"/>
        <a:cs typeface="+mn-cs"/>
      </a:defRPr>
    </a:lvl6pPr>
    <a:lvl7pPr marL="2310597" algn="l" defTabSz="385100" rtl="0" eaLnBrk="1" latinLnBrk="0" hangingPunct="1">
      <a:defRPr kern="1200">
        <a:solidFill>
          <a:schemeClr val="tx1"/>
        </a:solidFill>
        <a:latin typeface="Arial" pitchFamily="-96" charset="0"/>
        <a:ea typeface="+mn-ea"/>
        <a:cs typeface="+mn-cs"/>
      </a:defRPr>
    </a:lvl7pPr>
    <a:lvl8pPr marL="2695697" algn="l" defTabSz="385100" rtl="0" eaLnBrk="1" latinLnBrk="0" hangingPunct="1">
      <a:defRPr kern="1200">
        <a:solidFill>
          <a:schemeClr val="tx1"/>
        </a:solidFill>
        <a:latin typeface="Arial" pitchFamily="-96" charset="0"/>
        <a:ea typeface="+mn-ea"/>
        <a:cs typeface="+mn-cs"/>
      </a:defRPr>
    </a:lvl8pPr>
    <a:lvl9pPr marL="3080796" algn="l" defTabSz="385100" rtl="0" eaLnBrk="1" latinLnBrk="0" hangingPunct="1">
      <a:defRPr kern="1200">
        <a:solidFill>
          <a:schemeClr val="tx1"/>
        </a:solidFill>
        <a:latin typeface="Arial" pitchFamily="-9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2">
          <p15:clr>
            <a:srgbClr val="A4A3A4"/>
          </p15:clr>
        </p15:guide>
        <p15:guide id="2" pos="261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226"/>
    <a:srgbClr val="2E8B57"/>
    <a:srgbClr val="BF0004"/>
    <a:srgbClr val="66CCFF"/>
    <a:srgbClr val="A6A8EA"/>
    <a:srgbClr val="5D7EA4"/>
    <a:srgbClr val="BBA586"/>
    <a:srgbClr val="396399"/>
    <a:srgbClr val="EDF7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9"/>
    <p:restoredTop sz="94674"/>
  </p:normalViewPr>
  <p:slideViewPr>
    <p:cSldViewPr snapToGrid="0">
      <p:cViewPr varScale="1">
        <p:scale>
          <a:sx n="143" d="100"/>
          <a:sy n="143" d="100"/>
        </p:scale>
        <p:origin x="896" y="192"/>
      </p:cViewPr>
      <p:guideLst>
        <p:guide orient="horz" pos="1632"/>
        <p:guide pos="2613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Times New Roman" pitchFamily="-95" charset="0"/>
              <a:buNone/>
              <a:defRPr sz="1200">
                <a:latin typeface="Arial" pitchFamily="-9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Times New Roman" pitchFamily="-95" charset="0"/>
              <a:buNone/>
              <a:defRPr sz="1200">
                <a:latin typeface="Arial" pitchFamily="-95" charset="0"/>
              </a:defRPr>
            </a:lvl1pPr>
          </a:lstStyle>
          <a:p>
            <a:pPr>
              <a:defRPr/>
            </a:pPr>
            <a:fld id="{61CC546C-81E2-ED47-91C5-956410BD97AE}" type="datetime1">
              <a:rPr lang="en-US"/>
              <a:pPr>
                <a:defRPr/>
              </a:pPr>
              <a:t>7/23/18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Times New Roman" pitchFamily="-95" charset="0"/>
              <a:buNone/>
              <a:defRPr sz="1200">
                <a:latin typeface="Arial" pitchFamily="-9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Font typeface="Times New Roman" pitchFamily="-95" charset="0"/>
              <a:buNone/>
              <a:defRPr sz="1200">
                <a:latin typeface="Arial" pitchFamily="-95" charset="0"/>
              </a:defRPr>
            </a:lvl1pPr>
          </a:lstStyle>
          <a:p>
            <a:pPr>
              <a:defRPr/>
            </a:pPr>
            <a:fld id="{3AD70ED6-3E0C-6E42-8935-A7E7B422F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972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69950" y="763588"/>
            <a:ext cx="6030913" cy="37703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Font typeface="Times New Roman" pitchFamily="-83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-83" charset="0"/>
                <a:ea typeface="Arial Unicode MS" pitchFamily="-83" charset="0"/>
                <a:cs typeface="Arial Unicode MS" pitchFamily="-8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buFont typeface="Times New Roman" pitchFamily="-83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-83" charset="0"/>
                <a:ea typeface="Arial Unicode MS" pitchFamily="-83" charset="0"/>
                <a:cs typeface="Arial Unicode MS" pitchFamily="-8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buFont typeface="Times New Roman" pitchFamily="-83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-83" charset="0"/>
                <a:ea typeface="Arial Unicode MS" pitchFamily="-83" charset="0"/>
                <a:cs typeface="Arial Unicode MS" pitchFamily="-8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buFont typeface="Times New Roman" pitchFamily="-83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-83" charset="0"/>
                <a:ea typeface="Arial Unicode MS" pitchFamily="-83" charset="0"/>
                <a:cs typeface="Arial Unicode MS" pitchFamily="-83" charset="0"/>
              </a:defRPr>
            </a:lvl1pPr>
          </a:lstStyle>
          <a:p>
            <a:pPr>
              <a:defRPr/>
            </a:pPr>
            <a:fld id="{594407EA-C56F-5A46-81A6-09DA2C2E8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3231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851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96" charset="0"/>
      <a:defRPr sz="1000" kern="1200">
        <a:solidFill>
          <a:srgbClr val="000000"/>
        </a:solidFill>
        <a:latin typeface="Times New Roman" pitchFamily="-83" charset="0"/>
        <a:ea typeface="ＭＳ Ｐゴシック" pitchFamily="-95" charset="-128"/>
        <a:cs typeface="ＭＳ Ｐゴシック" pitchFamily="-95" charset="-128"/>
      </a:defRPr>
    </a:lvl1pPr>
    <a:lvl2pPr marL="31949892" indent="-31564792" algn="l" defTabSz="3851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96" charset="0"/>
      <a:defRPr sz="1000" kern="1200">
        <a:solidFill>
          <a:srgbClr val="000000"/>
        </a:solidFill>
        <a:latin typeface="Times New Roman" pitchFamily="-83" charset="0"/>
        <a:ea typeface="ＭＳ Ｐゴシック" pitchFamily="-95" charset="-128"/>
        <a:cs typeface="+mn-cs"/>
      </a:defRPr>
    </a:lvl2pPr>
    <a:lvl3pPr marL="962749" indent="-192550" algn="l" defTabSz="3851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83" charset="0"/>
      <a:defRPr sz="1000" kern="1200">
        <a:solidFill>
          <a:srgbClr val="000000"/>
        </a:solidFill>
        <a:latin typeface="Times New Roman" pitchFamily="-83" charset="0"/>
        <a:ea typeface="ＭＳ Ｐゴシック" pitchFamily="-95" charset="-128"/>
        <a:cs typeface="+mn-cs"/>
      </a:defRPr>
    </a:lvl3pPr>
    <a:lvl4pPr marL="1347848" indent="-192550" algn="l" defTabSz="3851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83" charset="0"/>
      <a:defRPr sz="1000" kern="1200">
        <a:solidFill>
          <a:srgbClr val="000000"/>
        </a:solidFill>
        <a:latin typeface="Times New Roman" pitchFamily="-83" charset="0"/>
        <a:ea typeface="ＭＳ Ｐゴシック" pitchFamily="-95" charset="-128"/>
        <a:cs typeface="+mn-cs"/>
      </a:defRPr>
    </a:lvl4pPr>
    <a:lvl5pPr marL="1732948" indent="-192550" algn="l" defTabSz="3851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83" charset="0"/>
      <a:defRPr sz="1000" kern="1200">
        <a:solidFill>
          <a:srgbClr val="000000"/>
        </a:solidFill>
        <a:latin typeface="Times New Roman" pitchFamily="-83" charset="0"/>
        <a:ea typeface="ＭＳ Ｐゴシック" pitchFamily="-95" charset="-128"/>
        <a:cs typeface="+mn-cs"/>
      </a:defRPr>
    </a:lvl5pPr>
    <a:lvl6pPr marL="1925498" algn="l" defTabSz="3851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10597" algn="l" defTabSz="3851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95697" algn="l" defTabSz="3851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80796" algn="l" defTabSz="3851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pPr>
              <a:buFont typeface="Times New Roman" pitchFamily="-96" charset="0"/>
              <a:buNone/>
            </a:pPr>
            <a:fld id="{8C853D7A-7008-9F46-B17D-A53C092D7BED}" type="slidenum">
              <a:rPr lang="en-US">
                <a:latin typeface="Times New Roman" pitchFamily="-96" charset="0"/>
                <a:ea typeface="Arial Unicode MS" pitchFamily="-96" charset="0"/>
                <a:cs typeface="Arial Unicode MS" pitchFamily="-96" charset="0"/>
              </a:rPr>
              <a:pPr>
                <a:buFont typeface="Times New Roman" pitchFamily="-96" charset="0"/>
                <a:buNone/>
              </a:pPr>
              <a:t>1</a:t>
            </a:fld>
            <a:endParaRPr lang="en-US" dirty="0">
              <a:latin typeface="Times New Roman" pitchFamily="-96" charset="0"/>
              <a:ea typeface="Arial Unicode MS" pitchFamily="-96" charset="0"/>
              <a:cs typeface="Arial Unicode MS" pitchFamily="-96" charset="0"/>
            </a:endParaRPr>
          </a:p>
        </p:txBody>
      </p:sp>
      <p:sp>
        <p:nvSpPr>
          <p:cNvPr id="1741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9950" y="763588"/>
            <a:ext cx="60325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174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en-US" dirty="0">
              <a:latin typeface="Times New Roman" pitchFamily="-96" charset="0"/>
              <a:ea typeface="ＭＳ Ｐゴシック" pitchFamily="-96" charset="-128"/>
              <a:cs typeface="ＭＳ Ｐゴシック" pitchFamily="-9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594407EA-C56F-5A46-81A6-09DA2C2E8F1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656" y="1775441"/>
            <a:ext cx="7772688" cy="12248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312" y="3238980"/>
            <a:ext cx="6401376" cy="1459941"/>
          </a:xfrm>
        </p:spPr>
        <p:txBody>
          <a:bodyPr/>
          <a:lstStyle>
            <a:lvl1pPr marL="0" indent="0" algn="ctr">
              <a:buNone/>
              <a:defRPr/>
            </a:lvl1pPr>
            <a:lvl2pPr marL="385100" indent="0" algn="ctr">
              <a:buNone/>
              <a:defRPr/>
            </a:lvl2pPr>
            <a:lvl3pPr marL="770199" indent="0" algn="ctr">
              <a:buNone/>
              <a:defRPr/>
            </a:lvl3pPr>
            <a:lvl4pPr marL="1155299" indent="0" algn="ctr">
              <a:buNone/>
              <a:defRPr/>
            </a:lvl4pPr>
            <a:lvl5pPr marL="1540398" indent="0" algn="ctr">
              <a:buNone/>
              <a:defRPr/>
            </a:lvl5pPr>
            <a:lvl6pPr marL="1925498" indent="0" algn="ctr">
              <a:buNone/>
              <a:defRPr/>
            </a:lvl6pPr>
            <a:lvl7pPr marL="2310597" indent="0" algn="ctr">
              <a:buNone/>
              <a:defRPr/>
            </a:lvl7pPr>
            <a:lvl8pPr marL="2695697" indent="0" algn="ctr">
              <a:buNone/>
              <a:defRPr/>
            </a:lvl8pPr>
            <a:lvl9pPr marL="308079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2C601-E10C-5F44-864B-401B2CA76D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8D3E1-1E17-5347-88C3-56D5CD536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528" y="227928"/>
            <a:ext cx="2056968" cy="48800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624" y="227928"/>
            <a:ext cx="6032620" cy="48800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8C0004-9B4C-C047-8707-FA0D40AACE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27929"/>
            <a:ext cx="8227871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4471-368D-A24D-9C8F-7AC2FA8B2B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734DF-6738-3545-8F30-537EF91C6F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668" y="3672044"/>
            <a:ext cx="7772688" cy="1134843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668" y="2422038"/>
            <a:ext cx="7772688" cy="1250006"/>
          </a:xfrm>
        </p:spPr>
        <p:txBody>
          <a:bodyPr anchor="b"/>
          <a:lstStyle>
            <a:lvl1pPr marL="0" indent="0">
              <a:buNone/>
              <a:defRPr sz="1700"/>
            </a:lvl1pPr>
            <a:lvl2pPr marL="385100" indent="0">
              <a:buNone/>
              <a:defRPr sz="1500"/>
            </a:lvl2pPr>
            <a:lvl3pPr marL="770199" indent="0">
              <a:buNone/>
              <a:defRPr sz="1300"/>
            </a:lvl3pPr>
            <a:lvl4pPr marL="1155299" indent="0">
              <a:buNone/>
              <a:defRPr sz="1200"/>
            </a:lvl4pPr>
            <a:lvl5pPr marL="1540398" indent="0">
              <a:buNone/>
              <a:defRPr sz="1200"/>
            </a:lvl5pPr>
            <a:lvl6pPr marL="1925498" indent="0">
              <a:buNone/>
              <a:defRPr sz="1200"/>
            </a:lvl6pPr>
            <a:lvl7pPr marL="2310597" indent="0">
              <a:buNone/>
              <a:defRPr sz="1200"/>
            </a:lvl7pPr>
            <a:lvl8pPr marL="2695697" indent="0">
              <a:buNone/>
              <a:defRPr sz="1200"/>
            </a:lvl8pPr>
            <a:lvl9pPr marL="308079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54ECE-FCD8-1149-80DE-8C779D1DF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624" y="1337579"/>
            <a:ext cx="4044794" cy="37704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9702" y="1337579"/>
            <a:ext cx="4044794" cy="37704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28358-8FA7-664C-A566-DCE637E5CE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29129"/>
            <a:ext cx="8230752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6625" y="1278797"/>
            <a:ext cx="4040472" cy="5338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100" indent="0">
              <a:buNone/>
              <a:defRPr sz="1700" b="1"/>
            </a:lvl2pPr>
            <a:lvl3pPr marL="770199" indent="0">
              <a:buNone/>
              <a:defRPr sz="1500" b="1"/>
            </a:lvl3pPr>
            <a:lvl4pPr marL="1155299" indent="0">
              <a:buNone/>
              <a:defRPr sz="1300" b="1"/>
            </a:lvl4pPr>
            <a:lvl5pPr marL="1540398" indent="0">
              <a:buNone/>
              <a:defRPr sz="1300" b="1"/>
            </a:lvl5pPr>
            <a:lvl6pPr marL="1925498" indent="0">
              <a:buNone/>
              <a:defRPr sz="1300" b="1"/>
            </a:lvl6pPr>
            <a:lvl7pPr marL="2310597" indent="0">
              <a:buNone/>
              <a:defRPr sz="1300" b="1"/>
            </a:lvl7pPr>
            <a:lvl8pPr marL="2695697" indent="0">
              <a:buNone/>
              <a:defRPr sz="1300" b="1"/>
            </a:lvl8pPr>
            <a:lvl9pPr marL="308079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625" y="1812630"/>
            <a:ext cx="4040472" cy="329296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64" y="1278797"/>
            <a:ext cx="4041913" cy="53383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5100" indent="0">
              <a:buNone/>
              <a:defRPr sz="1700" b="1"/>
            </a:lvl2pPr>
            <a:lvl3pPr marL="770199" indent="0">
              <a:buNone/>
              <a:defRPr sz="1500" b="1"/>
            </a:lvl3pPr>
            <a:lvl4pPr marL="1155299" indent="0">
              <a:buNone/>
              <a:defRPr sz="1300" b="1"/>
            </a:lvl4pPr>
            <a:lvl5pPr marL="1540398" indent="0">
              <a:buNone/>
              <a:defRPr sz="1300" b="1"/>
            </a:lvl5pPr>
            <a:lvl6pPr marL="1925498" indent="0">
              <a:buNone/>
              <a:defRPr sz="1300" b="1"/>
            </a:lvl6pPr>
            <a:lvl7pPr marL="2310597" indent="0">
              <a:buNone/>
              <a:defRPr sz="1300" b="1"/>
            </a:lvl7pPr>
            <a:lvl8pPr marL="2695697" indent="0">
              <a:buNone/>
              <a:defRPr sz="1300" b="1"/>
            </a:lvl8pPr>
            <a:lvl9pPr marL="3080796" indent="0">
              <a:buNone/>
              <a:defRPr sz="1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64" y="1812630"/>
            <a:ext cx="4041913" cy="329296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EC03F7-A56E-984C-A2E6-E561D8481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BAAA9-3F09-9A41-94CF-18974B49E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4DE6A-C4E6-FC4D-8B89-FD1CC4FE2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625" y="227929"/>
            <a:ext cx="3009107" cy="968095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06" y="227928"/>
            <a:ext cx="5112171" cy="4877664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625" y="1196024"/>
            <a:ext cx="3009107" cy="3909568"/>
          </a:xfrm>
        </p:spPr>
        <p:txBody>
          <a:bodyPr/>
          <a:lstStyle>
            <a:lvl1pPr marL="0" indent="0">
              <a:buNone/>
              <a:defRPr sz="1200"/>
            </a:lvl1pPr>
            <a:lvl2pPr marL="385100" indent="0">
              <a:buNone/>
              <a:defRPr sz="1000"/>
            </a:lvl2pPr>
            <a:lvl3pPr marL="770199" indent="0">
              <a:buNone/>
              <a:defRPr sz="800"/>
            </a:lvl3pPr>
            <a:lvl4pPr marL="1155299" indent="0">
              <a:buNone/>
              <a:defRPr sz="800"/>
            </a:lvl4pPr>
            <a:lvl5pPr marL="1540398" indent="0">
              <a:buNone/>
              <a:defRPr sz="800"/>
            </a:lvl5pPr>
            <a:lvl6pPr marL="1925498" indent="0">
              <a:buNone/>
              <a:defRPr sz="800"/>
            </a:lvl6pPr>
            <a:lvl7pPr marL="2310597" indent="0">
              <a:buNone/>
              <a:defRPr sz="800"/>
            </a:lvl7pPr>
            <a:lvl8pPr marL="2695697" indent="0">
              <a:buNone/>
              <a:defRPr sz="800"/>
            </a:lvl8pPr>
            <a:lvl9pPr marL="3080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E8E37-A813-3D4B-A134-AE5EA4FBBE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924" y="4000741"/>
            <a:ext cx="5486689" cy="471451"/>
          </a:xfrm>
        </p:spPr>
        <p:txBody>
          <a:bodyPr anchor="b"/>
          <a:lstStyle>
            <a:lvl1pPr algn="l">
              <a:defRPr sz="1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924" y="511039"/>
            <a:ext cx="5486689" cy="3428520"/>
          </a:xfrm>
        </p:spPr>
        <p:txBody>
          <a:bodyPr/>
          <a:lstStyle>
            <a:lvl1pPr marL="0" indent="0">
              <a:buNone/>
              <a:defRPr sz="2700"/>
            </a:lvl1pPr>
            <a:lvl2pPr marL="385100" indent="0">
              <a:buNone/>
              <a:defRPr sz="2400"/>
            </a:lvl2pPr>
            <a:lvl3pPr marL="770199" indent="0">
              <a:buNone/>
              <a:defRPr sz="2000"/>
            </a:lvl3pPr>
            <a:lvl4pPr marL="1155299" indent="0">
              <a:buNone/>
              <a:defRPr sz="1700"/>
            </a:lvl4pPr>
            <a:lvl5pPr marL="1540398" indent="0">
              <a:buNone/>
              <a:defRPr sz="1700"/>
            </a:lvl5pPr>
            <a:lvl6pPr marL="1925498" indent="0">
              <a:buNone/>
              <a:defRPr sz="1700"/>
            </a:lvl6pPr>
            <a:lvl7pPr marL="2310597" indent="0">
              <a:buNone/>
              <a:defRPr sz="1700"/>
            </a:lvl7pPr>
            <a:lvl8pPr marL="2695697" indent="0">
              <a:buNone/>
              <a:defRPr sz="1700"/>
            </a:lvl8pPr>
            <a:lvl9pPr marL="3080796" indent="0">
              <a:buNone/>
              <a:defRPr sz="17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924" y="4472192"/>
            <a:ext cx="5486689" cy="671788"/>
          </a:xfrm>
        </p:spPr>
        <p:txBody>
          <a:bodyPr/>
          <a:lstStyle>
            <a:lvl1pPr marL="0" indent="0">
              <a:buNone/>
              <a:defRPr sz="1200"/>
            </a:lvl1pPr>
            <a:lvl2pPr marL="385100" indent="0">
              <a:buNone/>
              <a:defRPr sz="1000"/>
            </a:lvl2pPr>
            <a:lvl3pPr marL="770199" indent="0">
              <a:buNone/>
              <a:defRPr sz="800"/>
            </a:lvl3pPr>
            <a:lvl4pPr marL="1155299" indent="0">
              <a:buNone/>
              <a:defRPr sz="800"/>
            </a:lvl4pPr>
            <a:lvl5pPr marL="1540398" indent="0">
              <a:buNone/>
              <a:defRPr sz="800"/>
            </a:lvl5pPr>
            <a:lvl6pPr marL="1925498" indent="0">
              <a:buNone/>
              <a:defRPr sz="800"/>
            </a:lvl6pPr>
            <a:lvl7pPr marL="2310597" indent="0">
              <a:buNone/>
              <a:defRPr sz="800"/>
            </a:lvl7pPr>
            <a:lvl8pPr marL="2695697" indent="0">
              <a:buNone/>
              <a:defRPr sz="800"/>
            </a:lvl8pPr>
            <a:lvl9pPr marL="308079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F5AE3-610A-5041-8551-A44F1FBDF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AutoShape 1"/>
          <p:cNvSpPr>
            <a:spLocks noChangeArrowheads="1"/>
          </p:cNvSpPr>
          <p:nvPr userDrawn="1"/>
        </p:nvSpPr>
        <p:spPr bwMode="auto">
          <a:xfrm>
            <a:off x="0" y="5467878"/>
            <a:ext cx="9144000" cy="259118"/>
          </a:xfrm>
          <a:prstGeom prst="roundRect">
            <a:avLst>
              <a:gd name="adj" fmla="val 463"/>
            </a:avLst>
          </a:prstGeom>
          <a:solidFill>
            <a:srgbClr val="EDF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77020" tIns="38510" rIns="77020" bIns="38510" anchor="ctr">
            <a:prstTxWarp prst="textNoShape">
              <a:avLst/>
            </a:prstTxWarp>
          </a:bodyPr>
          <a:lstStyle/>
          <a:p>
            <a:pPr>
              <a:buFont typeface="Times New Roman" pitchFamily="-83" charset="0"/>
              <a:buNone/>
              <a:defRPr/>
            </a:pPr>
            <a:endParaRPr lang="en-US">
              <a:solidFill>
                <a:srgbClr val="000000"/>
              </a:solidFill>
              <a:latin typeface="Arial" pitchFamily="-83" charset="0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6625" y="227929"/>
            <a:ext cx="8227871" cy="952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625" y="1337579"/>
            <a:ext cx="8227871" cy="3770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377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158518" y="5451833"/>
            <a:ext cx="2128991" cy="3922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12000"/>
              </a:lnSpc>
              <a:buFont typeface="Times New Roman" pitchFamily="-83" charset="0"/>
              <a:buNone/>
              <a:tabLst>
                <a:tab pos="609741" algn="l"/>
                <a:tab pos="1219482" algn="l"/>
                <a:tab pos="1829223" algn="l"/>
              </a:tabLst>
              <a:defRPr sz="1600">
                <a:solidFill>
                  <a:srgbClr val="000000"/>
                </a:solidFill>
                <a:latin typeface="Book Antiqua"/>
                <a:ea typeface="Arial Unicode MS" pitchFamily="-83" charset="0"/>
                <a:cs typeface="Book Antiqua"/>
              </a:defRPr>
            </a:lvl1pPr>
          </a:lstStyle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908746" y="5466207"/>
            <a:ext cx="5323917" cy="392277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2000"/>
              </a:lnSpc>
              <a:buFont typeface="Times New Roman" pitchFamily="32" charset="0"/>
              <a:buNone/>
              <a:defRPr sz="1600">
                <a:solidFill>
                  <a:srgbClr val="000000"/>
                </a:solidFill>
                <a:latin typeface="Book Antiqua" pitchFamily="32" charset="0"/>
                <a:ea typeface="Arial Unicode MS" pitchFamily="32" charset="0"/>
                <a:cs typeface="Arial Unicode MS" pitchFamily="32" charset="0"/>
              </a:defRPr>
            </a:lvl1pPr>
          </a:lstStyle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0" y="1"/>
            <a:ext cx="9144000" cy="710858"/>
          </a:xfrm>
          <a:prstGeom prst="roundRect">
            <a:avLst>
              <a:gd name="adj" fmla="val 162"/>
            </a:avLst>
          </a:prstGeom>
          <a:solidFill>
            <a:srgbClr val="EDF7FF"/>
          </a:solidFill>
          <a:ln w="9525" cap="flat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77020" tIns="38510" rIns="77020" bIns="38510" anchor="ctr">
            <a:prstTxWarp prst="textNoShape">
              <a:avLst/>
            </a:prstTxWarp>
          </a:bodyPr>
          <a:lstStyle/>
          <a:p>
            <a:pPr>
              <a:buFont typeface="Times New Roman" pitchFamily="-83" charset="0"/>
              <a:buNone/>
              <a:defRPr/>
            </a:pPr>
            <a:endParaRPr lang="en-US">
              <a:solidFill>
                <a:srgbClr val="000000"/>
              </a:solidFill>
              <a:latin typeface="Arial" pitchFamily="-83" charset="0"/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922821" y="5495470"/>
            <a:ext cx="2128991" cy="392276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buFont typeface="Times New Roman" pitchFamily="-83" charset="0"/>
              <a:buNone/>
              <a:tabLst>
                <a:tab pos="609741" algn="l"/>
                <a:tab pos="1219482" algn="l"/>
                <a:tab pos="1829223" algn="l"/>
              </a:tabLst>
              <a:defRPr sz="1600">
                <a:solidFill>
                  <a:srgbClr val="000000"/>
                </a:solidFill>
                <a:latin typeface="Book Antiqua" pitchFamily="-83" charset="0"/>
                <a:ea typeface="Arial Unicode MS" pitchFamily="-83" charset="0"/>
                <a:cs typeface="Arial Unicode MS" pitchFamily="-83" charset="0"/>
              </a:defRPr>
            </a:lvl1pPr>
          </a:lstStyle>
          <a:p>
            <a:pPr>
              <a:defRPr/>
            </a:pPr>
            <a:fld id="{74A0190C-B068-6C45-A3C0-08E193E3AF4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defTabSz="3851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96" charset="0"/>
        <a:defRPr sz="37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3851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96" charset="0"/>
        <a:defRPr sz="370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2pPr>
      <a:lvl3pPr algn="ctr" defTabSz="3851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96" charset="0"/>
        <a:defRPr sz="370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3pPr>
      <a:lvl4pPr algn="ctr" defTabSz="3851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96" charset="0"/>
        <a:defRPr sz="370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4pPr>
      <a:lvl5pPr algn="ctr" defTabSz="3851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96" charset="0"/>
        <a:defRPr sz="370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5pPr>
      <a:lvl6pPr marL="2118048" indent="-192550" algn="ctr" defTabSz="3851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 sz="370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6pPr>
      <a:lvl7pPr marL="2503147" indent="-192550" algn="ctr" defTabSz="3851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 sz="370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7pPr>
      <a:lvl8pPr marL="2888247" indent="-192550" algn="ctr" defTabSz="3851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 sz="370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8pPr>
      <a:lvl9pPr marL="3273346" indent="-192550" algn="ctr" defTabSz="3851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-83" charset="0"/>
        <a:defRPr sz="3700">
          <a:solidFill>
            <a:srgbClr val="000000"/>
          </a:solidFill>
          <a:latin typeface="Arial" pitchFamily="-83" charset="0"/>
          <a:ea typeface="SimSun" charset="-122"/>
          <a:cs typeface="SimSun" charset="-122"/>
        </a:defRPr>
      </a:lvl9pPr>
    </p:titleStyle>
    <p:bodyStyle>
      <a:lvl1pPr marL="288825" indent="-288825" algn="l" defTabSz="385100" rtl="0" eaLnBrk="0" fontAlgn="base" hangingPunct="0">
        <a:lnSpc>
          <a:spcPct val="93000"/>
        </a:lnSpc>
        <a:spcBef>
          <a:spcPct val="0"/>
        </a:spcBef>
        <a:spcAft>
          <a:spcPts val="1200"/>
        </a:spcAft>
        <a:buClr>
          <a:srgbClr val="000000"/>
        </a:buClr>
        <a:buSzPct val="100000"/>
        <a:buFont typeface="Times New Roman" pitchFamily="-96" charset="0"/>
        <a:buChar char="•"/>
        <a:defRPr sz="2700">
          <a:solidFill>
            <a:srgbClr val="000000"/>
          </a:solidFill>
          <a:latin typeface="+mn-lt"/>
          <a:ea typeface="+mn-ea"/>
          <a:cs typeface="+mn-cs"/>
        </a:defRPr>
      </a:lvl1pPr>
      <a:lvl2pPr marL="625787" indent="-240687" algn="l" defTabSz="385100" rtl="0" eaLnBrk="0" fontAlgn="base" hangingPunct="0">
        <a:lnSpc>
          <a:spcPct val="93000"/>
        </a:lnSpc>
        <a:spcBef>
          <a:spcPct val="0"/>
        </a:spcBef>
        <a:spcAft>
          <a:spcPts val="959"/>
        </a:spcAft>
        <a:buClr>
          <a:srgbClr val="000000"/>
        </a:buClr>
        <a:buSzPct val="100000"/>
        <a:buFont typeface="Times New Roman" pitchFamily="-96" charset="0"/>
        <a:buChar char="–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962749" indent="-192550" algn="l" defTabSz="385100" rtl="0" eaLnBrk="0" fontAlgn="base" hangingPunct="0">
        <a:lnSpc>
          <a:spcPct val="93000"/>
        </a:lnSpc>
        <a:spcBef>
          <a:spcPct val="0"/>
        </a:spcBef>
        <a:spcAft>
          <a:spcPts val="716"/>
        </a:spcAft>
        <a:buClr>
          <a:srgbClr val="000000"/>
        </a:buClr>
        <a:buSzPct val="100000"/>
        <a:buFont typeface="Times New Roman" pitchFamily="-96" charset="0"/>
        <a:buChar char="•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347848" indent="-192550" algn="l" defTabSz="385100" rtl="0" eaLnBrk="0" fontAlgn="base" hangingPunct="0">
        <a:lnSpc>
          <a:spcPct val="93000"/>
        </a:lnSpc>
        <a:spcBef>
          <a:spcPct val="0"/>
        </a:spcBef>
        <a:spcAft>
          <a:spcPts val="484"/>
        </a:spcAft>
        <a:buClr>
          <a:srgbClr val="000000"/>
        </a:buClr>
        <a:buSzPct val="100000"/>
        <a:buFont typeface="Times New Roman" pitchFamily="-96" charset="0"/>
        <a:buChar char="–"/>
        <a:defRPr sz="1700">
          <a:solidFill>
            <a:srgbClr val="000000"/>
          </a:solidFill>
          <a:latin typeface="+mn-lt"/>
          <a:ea typeface="+mn-ea"/>
          <a:cs typeface="+mn-cs"/>
        </a:defRPr>
      </a:lvl4pPr>
      <a:lvl5pPr marL="1732948" indent="-192550" algn="l" defTabSz="385100" rtl="0" eaLnBrk="0" fontAlgn="base" hangingPunct="0">
        <a:lnSpc>
          <a:spcPct val="93000"/>
        </a:lnSpc>
        <a:spcBef>
          <a:spcPct val="0"/>
        </a:spcBef>
        <a:spcAft>
          <a:spcPts val="243"/>
        </a:spcAft>
        <a:buClr>
          <a:srgbClr val="000000"/>
        </a:buClr>
        <a:buSzPct val="100000"/>
        <a:buFont typeface="Times New Roman" pitchFamily="-96" charset="0"/>
        <a:buChar char="»"/>
        <a:defRPr sz="1700">
          <a:solidFill>
            <a:srgbClr val="000000"/>
          </a:solidFill>
          <a:latin typeface="+mn-lt"/>
          <a:ea typeface="+mn-ea"/>
          <a:cs typeface="+mn-cs"/>
        </a:defRPr>
      </a:lvl5pPr>
      <a:lvl6pPr marL="2118048" indent="-192550" algn="l" defTabSz="385100" rtl="0" fontAlgn="base" hangingPunct="0">
        <a:lnSpc>
          <a:spcPct val="93000"/>
        </a:lnSpc>
        <a:spcBef>
          <a:spcPct val="0"/>
        </a:spcBef>
        <a:spcAft>
          <a:spcPts val="243"/>
        </a:spcAft>
        <a:buClr>
          <a:srgbClr val="000000"/>
        </a:buClr>
        <a:buSzPct val="100000"/>
        <a:buFont typeface="Times New Roman" pitchFamily="-83" charset="0"/>
        <a:defRPr sz="1700">
          <a:solidFill>
            <a:srgbClr val="000000"/>
          </a:solidFill>
          <a:latin typeface="+mn-lt"/>
          <a:ea typeface="+mn-ea"/>
          <a:cs typeface="+mn-cs"/>
        </a:defRPr>
      </a:lvl6pPr>
      <a:lvl7pPr marL="2503147" indent="-192550" algn="l" defTabSz="385100" rtl="0" fontAlgn="base" hangingPunct="0">
        <a:lnSpc>
          <a:spcPct val="93000"/>
        </a:lnSpc>
        <a:spcBef>
          <a:spcPct val="0"/>
        </a:spcBef>
        <a:spcAft>
          <a:spcPts val="243"/>
        </a:spcAft>
        <a:buClr>
          <a:srgbClr val="000000"/>
        </a:buClr>
        <a:buSzPct val="100000"/>
        <a:buFont typeface="Times New Roman" pitchFamily="-83" charset="0"/>
        <a:defRPr sz="1700">
          <a:solidFill>
            <a:srgbClr val="000000"/>
          </a:solidFill>
          <a:latin typeface="+mn-lt"/>
          <a:ea typeface="+mn-ea"/>
          <a:cs typeface="+mn-cs"/>
        </a:defRPr>
      </a:lvl7pPr>
      <a:lvl8pPr marL="2888247" indent="-192550" algn="l" defTabSz="385100" rtl="0" fontAlgn="base" hangingPunct="0">
        <a:lnSpc>
          <a:spcPct val="93000"/>
        </a:lnSpc>
        <a:spcBef>
          <a:spcPct val="0"/>
        </a:spcBef>
        <a:spcAft>
          <a:spcPts val="243"/>
        </a:spcAft>
        <a:buClr>
          <a:srgbClr val="000000"/>
        </a:buClr>
        <a:buSzPct val="100000"/>
        <a:buFont typeface="Times New Roman" pitchFamily="-83" charset="0"/>
        <a:defRPr sz="1700">
          <a:solidFill>
            <a:srgbClr val="000000"/>
          </a:solidFill>
          <a:latin typeface="+mn-lt"/>
          <a:ea typeface="+mn-ea"/>
          <a:cs typeface="+mn-cs"/>
        </a:defRPr>
      </a:lvl8pPr>
      <a:lvl9pPr marL="3273346" indent="-192550" algn="l" defTabSz="385100" rtl="0" fontAlgn="base" hangingPunct="0">
        <a:lnSpc>
          <a:spcPct val="93000"/>
        </a:lnSpc>
        <a:spcBef>
          <a:spcPct val="0"/>
        </a:spcBef>
        <a:spcAft>
          <a:spcPts val="243"/>
        </a:spcAft>
        <a:buClr>
          <a:srgbClr val="000000"/>
        </a:buClr>
        <a:buSzPct val="100000"/>
        <a:buFont typeface="Times New Roman" pitchFamily="-83" charset="0"/>
        <a:defRPr sz="17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1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5100" algn="l" defTabSz="3851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0199" algn="l" defTabSz="3851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5299" algn="l" defTabSz="3851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398" algn="l" defTabSz="3851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5498" algn="l" defTabSz="3851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597" algn="l" defTabSz="3851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95697" algn="l" defTabSz="3851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80796" algn="l" defTabSz="3851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9.emf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emf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5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3"/>
          <p:cNvSpPr txBox="1">
            <a:spLocks noChangeArrowheads="1"/>
          </p:cNvSpPr>
          <p:nvPr/>
        </p:nvSpPr>
        <p:spPr bwMode="auto">
          <a:xfrm>
            <a:off x="277906" y="133745"/>
            <a:ext cx="8729912" cy="184359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8657" rIns="75807" bIns="37904">
            <a:prstTxWarp prst="textNoShape">
              <a:avLst/>
            </a:prstTxWarp>
          </a:bodyPr>
          <a:lstStyle/>
          <a:p>
            <a:pPr algn="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  <a:tab pos="5487669" algn="l"/>
              </a:tabLst>
            </a:pPr>
            <a:r>
              <a:rPr lang="en-US" sz="3200" dirty="0">
                <a:latin typeface="Book Antiqua" pitchFamily="-96" charset="0"/>
                <a:ea typeface="Arial" pitchFamily="-96" charset="0"/>
                <a:cs typeface="Arial" pitchFamily="-96" charset="0"/>
              </a:rPr>
              <a:t>Jet Substructure Measurements with STAR</a:t>
            </a:r>
          </a:p>
          <a:p>
            <a:pPr algn="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  <a:tab pos="5487669" algn="l"/>
              </a:tabLst>
            </a:pPr>
            <a:r>
              <a:rPr lang="en-US" sz="2400" b="1" i="1" dirty="0">
                <a:solidFill>
                  <a:srgbClr val="000000"/>
                </a:solidFill>
                <a:latin typeface="Book Antiqua" pitchFamily="-96" charset="0"/>
                <a:ea typeface="Arial" pitchFamily="-96" charset="0"/>
                <a:cs typeface="Arial" pitchFamily="-96" charset="0"/>
              </a:rPr>
              <a:t>Kolja Kauder</a:t>
            </a:r>
          </a:p>
        </p:txBody>
      </p:sp>
      <p:pic>
        <p:nvPicPr>
          <p:cNvPr id="17" name="Picture 16" descr="RGB_Color-Seal_Green-Mark_SC_Horizont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18" y="4976420"/>
            <a:ext cx="3911600" cy="6565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5174" y="4398115"/>
            <a:ext cx="7498826" cy="40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200" dirty="0">
                <a:latin typeface="Book Antiqua"/>
                <a:cs typeface="Book Antiqua"/>
              </a:rPr>
              <a:t>Probing Quark-Gluon Matter with Jets - 2018, BNL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63FEA8-2017-B44B-9588-574DF6A2AB8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82" y="4601696"/>
            <a:ext cx="2772730" cy="10152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5FB54-165E-564C-8A96-63598222A0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7" y="1036497"/>
            <a:ext cx="4690431" cy="2995176"/>
          </a:xfrm>
          <a:prstGeom prst="rect">
            <a:avLst/>
          </a:prstGeom>
        </p:spPr>
      </p:pic>
      <p:pic>
        <p:nvPicPr>
          <p:cNvPr id="11" name="Picture 10" descr="imgres.jpg">
            <a:extLst>
              <a:ext uri="{FF2B5EF4-FFF2-40B4-BE49-F238E27FC236}">
                <a16:creationId xmlns:a16="http://schemas.microsoft.com/office/drawing/2014/main" id="{AAD378AA-FBB2-3548-8F93-779405AE8F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032" y="1153575"/>
            <a:ext cx="2505032" cy="660731"/>
          </a:xfrm>
          <a:prstGeom prst="rect">
            <a:avLst/>
          </a:prstGeom>
        </p:spPr>
      </p:pic>
      <p:pic>
        <p:nvPicPr>
          <p:cNvPr id="9" name="Picture 8" descr="download.png">
            <a:extLst>
              <a:ext uri="{FF2B5EF4-FFF2-40B4-BE49-F238E27FC236}">
                <a16:creationId xmlns:a16="http://schemas.microsoft.com/office/drawing/2014/main" id="{2A1E3C20-7456-0544-A252-07233E5E61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1" t="47783" r="50651" b="24958"/>
          <a:stretch/>
        </p:blipFill>
        <p:spPr>
          <a:xfrm>
            <a:off x="5821306" y="1882109"/>
            <a:ext cx="2144484" cy="224479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anose="02040602050305030304" pitchFamily="18" charset="0"/>
              </a:rPr>
              <a:t>Outlook: </a:t>
            </a:r>
            <a:r>
              <a:rPr lang="en-US" sz="3400" dirty="0">
                <a:solidFill>
                  <a:srgbClr val="000000"/>
                </a:solidFill>
                <a:latin typeface="Symbol" pitchFamily="2" charset="2"/>
              </a:rPr>
              <a:t>g</a:t>
            </a: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+Jet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1035" y="4754634"/>
            <a:ext cx="6492272" cy="335407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Repeating this analysis with the “golden probe” – stay tuned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93140-5CA2-2D46-9246-943B58A55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18" y="883908"/>
            <a:ext cx="3390998" cy="3563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99657F-90B6-1645-9D0C-23AB998C2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903" y="787905"/>
            <a:ext cx="4251691" cy="355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07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Jet-by-Jet with hard cores</a:t>
            </a:r>
          </a:p>
        </p:txBody>
      </p:sp>
      <p:pic>
        <p:nvPicPr>
          <p:cNvPr id="7" name="evd_2.gif">
            <a:extLst>
              <a:ext uri="{FF2B5EF4-FFF2-40B4-BE49-F238E27FC236}">
                <a16:creationId xmlns:a16="http://schemas.microsoft.com/office/drawing/2014/main" id="{0F2DC285-CB73-1045-80B5-C6C4384BE96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65" y="988899"/>
            <a:ext cx="3219900" cy="2468880"/>
          </a:xfrm>
          <a:prstGeom prst="rect">
            <a:avLst/>
          </a:prstGeom>
          <a:ln w="12700">
            <a:round/>
          </a:ln>
        </p:spPr>
      </p:pic>
      <p:pic>
        <p:nvPicPr>
          <p:cNvPr id="9" name="evd_0.2.gif">
            <a:extLst>
              <a:ext uri="{FF2B5EF4-FFF2-40B4-BE49-F238E27FC236}">
                <a16:creationId xmlns:a16="http://schemas.microsoft.com/office/drawing/2014/main" id="{32BD56E1-3B74-A646-B378-5E52DA6586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65" y="3064249"/>
            <a:ext cx="3219903" cy="2468880"/>
          </a:xfrm>
          <a:prstGeom prst="rect">
            <a:avLst/>
          </a:prstGeom>
          <a:ln w="12700" cap="flat">
            <a:noFill/>
            <a:round/>
          </a:ln>
          <a:effectLst/>
        </p:spPr>
      </p:pic>
      <p:sp>
        <p:nvSpPr>
          <p:cNvPr id="14" name="Shape 102">
            <a:extLst>
              <a:ext uri="{FF2B5EF4-FFF2-40B4-BE49-F238E27FC236}">
                <a16:creationId xmlns:a16="http://schemas.microsoft.com/office/drawing/2014/main" id="{BF35AE2C-E2D7-3B47-9713-2F5C90EAF673}"/>
              </a:ext>
            </a:extLst>
          </p:cNvPr>
          <p:cNvSpPr/>
          <p:nvPr/>
        </p:nvSpPr>
        <p:spPr>
          <a:xfrm flipV="1">
            <a:off x="1010903" y="2813133"/>
            <a:ext cx="12526" cy="997745"/>
          </a:xfrm>
          <a:prstGeom prst="line">
            <a:avLst/>
          </a:prstGeom>
          <a:noFill/>
          <a:ln w="34925" cap="flat">
            <a:solidFill>
              <a:srgbClr val="FF93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411480"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  <p:sp>
        <p:nvSpPr>
          <p:cNvPr id="18" name="Shape 108">
            <a:extLst>
              <a:ext uri="{FF2B5EF4-FFF2-40B4-BE49-F238E27FC236}">
                <a16:creationId xmlns:a16="http://schemas.microsoft.com/office/drawing/2014/main" id="{064F7FAF-E2AF-BB4F-BA0A-78BCC8BD563E}"/>
              </a:ext>
            </a:extLst>
          </p:cNvPr>
          <p:cNvSpPr/>
          <p:nvPr/>
        </p:nvSpPr>
        <p:spPr>
          <a:xfrm>
            <a:off x="2492952" y="3699751"/>
            <a:ext cx="1522853" cy="457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>
              <a:defRPr sz="1800">
                <a:uFillTx/>
              </a:defRPr>
            </a:pPr>
            <a:r>
              <a:rPr sz="1600" dirty="0">
                <a:uFill>
                  <a:solidFill/>
                </a:uFill>
                <a:latin typeface="Helvetica Neue"/>
                <a:ea typeface="Helvetica Neue"/>
                <a:cs typeface="Helvetica Neue"/>
                <a:sym typeface="Helvetica Neue"/>
              </a:rPr>
              <a:t>Rerun jet-finding</a:t>
            </a:r>
          </a:p>
          <a:p>
            <a:pPr lvl="0">
              <a:defRPr sz="1800">
                <a:uFillTx/>
              </a:defRPr>
            </a:pPr>
            <a:r>
              <a:rPr sz="1600" dirty="0">
                <a:uFill>
                  <a:solidFill/>
                </a:uFill>
                <a:latin typeface="Helvetica Neue"/>
                <a:ea typeface="Helvetica Neue"/>
                <a:cs typeface="Helvetica Neue"/>
                <a:sym typeface="Helvetica Neue"/>
              </a:rPr>
              <a:t>on </a:t>
            </a:r>
            <a:r>
              <a:rPr lang="en-US" sz="1600" b="1" dirty="0">
                <a:uFill>
                  <a:solidFill/>
                </a:uFill>
                <a:latin typeface="Helvetica Neue"/>
                <a:ea typeface="Helvetica Neue"/>
                <a:cs typeface="Helvetica Neue"/>
                <a:sym typeface="Helvetica Neue"/>
              </a:rPr>
              <a:t>same</a:t>
            </a:r>
            <a:r>
              <a:rPr sz="1600" b="1" dirty="0">
                <a:uFill>
                  <a:solidFill/>
                </a:uFill>
                <a:latin typeface="Helvetica Neue"/>
                <a:ea typeface="Helvetica Neue"/>
                <a:cs typeface="Helvetica Neue"/>
                <a:sym typeface="Helvetica Neue"/>
              </a:rPr>
              <a:t> events</a:t>
            </a:r>
            <a:endParaRPr sz="1600" dirty="0">
              <a:uFill>
                <a:solidFill/>
              </a:u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Shape 93">
            <a:extLst>
              <a:ext uri="{FF2B5EF4-FFF2-40B4-BE49-F238E27FC236}">
                <a16:creationId xmlns:a16="http://schemas.microsoft.com/office/drawing/2014/main" id="{69ED1DEB-55E6-0740-8A84-84241EA09DF2}"/>
              </a:ext>
            </a:extLst>
          </p:cNvPr>
          <p:cNvSpPr/>
          <p:nvPr/>
        </p:nvSpPr>
        <p:spPr>
          <a:xfrm>
            <a:off x="311360" y="760464"/>
            <a:ext cx="1771319" cy="6869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defTabSz="411480">
              <a:defRPr sz="1800">
                <a:uFillTx/>
              </a:defRPr>
            </a:pPr>
            <a:r>
              <a:rPr sz="1600" b="1" dirty="0">
                <a:sym typeface="Helvetica"/>
              </a:rPr>
              <a:t>p</a:t>
            </a:r>
            <a:r>
              <a:rPr sz="1600" b="1" baseline="-5999" dirty="0">
                <a:sym typeface="Helvetica"/>
              </a:rPr>
              <a:t>T</a:t>
            </a:r>
            <a:r>
              <a:rPr sz="1600" b="1" baseline="31999" dirty="0">
                <a:sym typeface="Helvetica"/>
              </a:rPr>
              <a:t>Lead</a:t>
            </a:r>
            <a:r>
              <a:rPr sz="1600" b="1" dirty="0">
                <a:sym typeface="Helvetica"/>
              </a:rPr>
              <a:t>&gt;20 GeV</a:t>
            </a:r>
            <a:r>
              <a:rPr lang="en-US" sz="1600" b="1" dirty="0">
                <a:sym typeface="Helvetica"/>
              </a:rPr>
              <a:t>/c</a:t>
            </a:r>
            <a:r>
              <a:rPr sz="1600" b="1" dirty="0">
                <a:sym typeface="Helvetica"/>
              </a:rPr>
              <a:t> </a:t>
            </a:r>
          </a:p>
          <a:p>
            <a:pPr defTabSz="411480">
              <a:defRPr sz="1800">
                <a:uFillTx/>
              </a:defRPr>
            </a:pPr>
            <a:r>
              <a:rPr sz="1600" b="1" dirty="0">
                <a:sym typeface="Helvetica"/>
              </a:rPr>
              <a:t>p</a:t>
            </a:r>
            <a:r>
              <a:rPr sz="1600" b="1" baseline="-5999" dirty="0">
                <a:sym typeface="Helvetica"/>
              </a:rPr>
              <a:t>T</a:t>
            </a:r>
            <a:r>
              <a:rPr sz="1600" b="1" baseline="31999" dirty="0">
                <a:sym typeface="Helvetica"/>
              </a:rPr>
              <a:t>SubLead</a:t>
            </a:r>
            <a:r>
              <a:rPr sz="1600" b="1" dirty="0">
                <a:sym typeface="Helvetica"/>
              </a:rPr>
              <a:t>&gt;10 GeV</a:t>
            </a:r>
            <a:r>
              <a:rPr lang="en-US" sz="1600" b="1" dirty="0">
                <a:sym typeface="Helvetica"/>
              </a:rPr>
              <a:t>/</a:t>
            </a:r>
            <a:r>
              <a:rPr lang="en-US" sz="1600" b="1" i="1" dirty="0">
                <a:sym typeface="Helvetica"/>
              </a:rPr>
              <a:t>c</a:t>
            </a:r>
          </a:p>
          <a:p>
            <a:pPr defTabSz="411480">
              <a:defRPr sz="1800">
                <a:uFillTx/>
              </a:defRPr>
            </a:pPr>
            <a:r>
              <a:rPr lang="en-US" sz="1600" b="1" dirty="0"/>
              <a:t>|</a:t>
            </a:r>
            <a:r>
              <a:rPr lang="en-US" sz="1600" b="1" dirty="0">
                <a:latin typeface="Symbol" charset="2"/>
                <a:cs typeface="Symbol" charset="2"/>
              </a:rPr>
              <a:t>Df</a:t>
            </a:r>
            <a:r>
              <a:rPr lang="en-US" sz="1600" b="1" dirty="0"/>
              <a:t>-</a:t>
            </a:r>
            <a:r>
              <a:rPr lang="en-US" sz="1600" b="1" dirty="0">
                <a:latin typeface="Symbol" charset="2"/>
                <a:cs typeface="Symbol" charset="2"/>
              </a:rPr>
              <a:t>p</a:t>
            </a:r>
            <a:r>
              <a:rPr lang="en-US" sz="1600" b="1" dirty="0"/>
              <a:t>|&lt;0.4</a:t>
            </a:r>
          </a:p>
        </p:txBody>
      </p:sp>
      <p:sp>
        <p:nvSpPr>
          <p:cNvPr id="22" name="Shape 95">
            <a:extLst>
              <a:ext uri="{FF2B5EF4-FFF2-40B4-BE49-F238E27FC236}">
                <a16:creationId xmlns:a16="http://schemas.microsoft.com/office/drawing/2014/main" id="{8E795A83-272F-CA47-BAAA-FDF98E3D8029}"/>
              </a:ext>
            </a:extLst>
          </p:cNvPr>
          <p:cNvSpPr/>
          <p:nvPr/>
        </p:nvSpPr>
        <p:spPr>
          <a:xfrm>
            <a:off x="2458347" y="5169581"/>
            <a:ext cx="1481176" cy="2286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 defTabSz="411480">
              <a:defRPr sz="1800">
                <a:uFillTx/>
              </a:defRPr>
            </a:pPr>
            <a:r>
              <a:rPr lang="en-US" sz="1600" b="1" dirty="0">
                <a:sym typeface="Helvetica"/>
              </a:rPr>
              <a:t>p</a:t>
            </a:r>
            <a:r>
              <a:rPr lang="en-US" sz="1600" b="1" baseline="-5999" dirty="0">
                <a:sym typeface="Helvetica"/>
              </a:rPr>
              <a:t>T</a:t>
            </a:r>
            <a:r>
              <a:rPr lang="en-US" sz="1600" b="1" baseline="30000" dirty="0">
                <a:sym typeface="Helvetica"/>
              </a:rPr>
              <a:t>Cut</a:t>
            </a:r>
            <a:r>
              <a:rPr sz="1600" b="1" dirty="0">
                <a:sym typeface="Helvetica"/>
              </a:rPr>
              <a:t>=0.2 GeV/</a:t>
            </a:r>
            <a:r>
              <a:rPr sz="1600" b="1" i="1" dirty="0">
                <a:sym typeface="Helvetica"/>
              </a:rPr>
              <a:t>c</a:t>
            </a:r>
            <a:endParaRPr lang="en-US" sz="1600" b="1" i="1" dirty="0">
              <a:sym typeface="Helvetica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36EC20A-7E06-D74C-AD05-470B10027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718" y="3914305"/>
            <a:ext cx="2030512" cy="547688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66BF90B-9D5E-5F40-80FB-0F95B696C9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19" y="805032"/>
            <a:ext cx="4945881" cy="3055781"/>
          </a:xfrm>
          <a:prstGeom prst="rect">
            <a:avLst/>
          </a:prstGeom>
        </p:spPr>
      </p:pic>
      <p:sp>
        <p:nvSpPr>
          <p:cNvPr id="25" name="Shape 102">
            <a:extLst>
              <a:ext uri="{FF2B5EF4-FFF2-40B4-BE49-F238E27FC236}">
                <a16:creationId xmlns:a16="http://schemas.microsoft.com/office/drawing/2014/main" id="{240D85D3-1AE2-8E4A-A83F-B241FBC49460}"/>
              </a:ext>
            </a:extLst>
          </p:cNvPr>
          <p:cNvSpPr/>
          <p:nvPr/>
        </p:nvSpPr>
        <p:spPr>
          <a:xfrm flipV="1">
            <a:off x="2235209" y="2986018"/>
            <a:ext cx="14722" cy="1215625"/>
          </a:xfrm>
          <a:prstGeom prst="line">
            <a:avLst/>
          </a:prstGeom>
          <a:noFill/>
          <a:ln w="34925" cap="flat">
            <a:solidFill>
              <a:srgbClr val="FF93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wrap="square" lIns="0" tIns="0" rIns="0" bIns="0" numCol="1" anchor="t">
            <a:noAutofit/>
          </a:bodyPr>
          <a:lstStyle/>
          <a:p>
            <a:pPr defTabSz="411480">
              <a:defRPr sz="1200">
                <a:uFillTx/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073F9C-F1BF-094D-BA4E-441F21F95EB6}"/>
              </a:ext>
            </a:extLst>
          </p:cNvPr>
          <p:cNvSpPr/>
          <p:nvPr/>
        </p:nvSpPr>
        <p:spPr>
          <a:xfrm>
            <a:off x="2370024" y="1378797"/>
            <a:ext cx="165782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>
              <a:defRPr sz="1800">
                <a:uFillTx/>
              </a:defRPr>
            </a:pPr>
            <a:r>
              <a:rPr lang="en-US" b="1" dirty="0">
                <a:sym typeface="Helvetica"/>
              </a:rPr>
              <a:t>p</a:t>
            </a:r>
            <a:r>
              <a:rPr lang="en-US" b="1" baseline="-5999" dirty="0">
                <a:sym typeface="Helvetica"/>
              </a:rPr>
              <a:t>T</a:t>
            </a:r>
            <a:r>
              <a:rPr lang="en-US" b="1" baseline="30000" dirty="0">
                <a:sym typeface="Helvetica"/>
              </a:rPr>
              <a:t>Cut</a:t>
            </a:r>
            <a:r>
              <a:rPr lang="en-US" b="1" dirty="0">
                <a:sym typeface="Helvetica"/>
              </a:rPr>
              <a:t>=2 GeV/</a:t>
            </a:r>
            <a:r>
              <a:rPr lang="en-US" b="1" i="1" dirty="0">
                <a:sym typeface="Helvetica"/>
              </a:rPr>
              <a:t>c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6C4C77-8BEF-4049-BA6F-703DE4790937}"/>
              </a:ext>
            </a:extLst>
          </p:cNvPr>
          <p:cNvSpPr/>
          <p:nvPr/>
        </p:nvSpPr>
        <p:spPr>
          <a:xfrm>
            <a:off x="1223624" y="3408128"/>
            <a:ext cx="851515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11480">
              <a:defRPr sz="1800">
                <a:uFillTx/>
              </a:defRPr>
            </a:pPr>
            <a:r>
              <a:rPr lang="en-US" b="1" dirty="0">
                <a:solidFill>
                  <a:srgbClr val="FD9226"/>
                </a:solidFill>
                <a:sym typeface="Helvetica"/>
              </a:rPr>
              <a:t>Match</a:t>
            </a:r>
            <a:endParaRPr lang="en-US" b="1" i="1" dirty="0">
              <a:solidFill>
                <a:srgbClr val="FD9226"/>
              </a:solidFill>
              <a:sym typeface="Helvetic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2B6E855-9A09-AD47-94A2-9BA286098C6B}"/>
              </a:ext>
            </a:extLst>
          </p:cNvPr>
          <p:cNvSpPr txBox="1"/>
          <p:nvPr/>
        </p:nvSpPr>
        <p:spPr>
          <a:xfrm>
            <a:off x="4410718" y="4653280"/>
            <a:ext cx="4285692" cy="62163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8825" indent="-288825">
              <a:buFont typeface="Arial"/>
              <a:buChar char="•"/>
            </a:pPr>
            <a:r>
              <a:rPr lang="en-US" sz="1900" dirty="0">
                <a:latin typeface="Book Antiqua"/>
                <a:cs typeface="Book Antiqua"/>
              </a:rPr>
              <a:t>Imbalance in “hard cores” restored </a:t>
            </a:r>
            <a:br>
              <a:rPr lang="en-US" sz="1900" dirty="0">
                <a:latin typeface="Book Antiqua"/>
                <a:cs typeface="Book Antiqua"/>
              </a:rPr>
            </a:br>
            <a:r>
              <a:rPr lang="en-US" sz="1900" dirty="0">
                <a:latin typeface="Book Antiqua"/>
                <a:cs typeface="Book Antiqua"/>
                <a:sym typeface="Wingdings"/>
              </a:rPr>
              <a:t>in matched di-jets for R=0.4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C76502C-8211-2C4D-AD9F-E32D2366AE3E}"/>
              </a:ext>
            </a:extLst>
          </p:cNvPr>
          <p:cNvSpPr/>
          <p:nvPr/>
        </p:nvSpPr>
        <p:spPr>
          <a:xfrm>
            <a:off x="5023813" y="782617"/>
            <a:ext cx="3294492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Bookman Old Style" panose="02050604050505020204" pitchFamily="18" charset="0"/>
              </a:rPr>
              <a:t>STAR PRL 119, 062301 (2014) </a:t>
            </a:r>
          </a:p>
        </p:txBody>
      </p:sp>
    </p:spTree>
    <p:extLst>
      <p:ext uri="{BB962C8B-B14F-4D97-AF65-F5344CB8AC3E}">
        <p14:creationId xmlns:p14="http://schemas.microsoft.com/office/powerpoint/2010/main" val="3396227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Angular and Spectral “Substructure”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C147C27-A7C0-FF4E-83CF-F753580C0277}"/>
              </a:ext>
            </a:extLst>
          </p:cNvPr>
          <p:cNvGrpSpPr/>
          <p:nvPr/>
        </p:nvGrpSpPr>
        <p:grpSpPr>
          <a:xfrm>
            <a:off x="3675919" y="784794"/>
            <a:ext cx="1997349" cy="2428936"/>
            <a:chOff x="1102445" y="1710479"/>
            <a:chExt cx="2034171" cy="261174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73660F6-0569-634E-B3D4-403962DC5C1E}"/>
                </a:ext>
              </a:extLst>
            </p:cNvPr>
            <p:cNvGrpSpPr/>
            <p:nvPr/>
          </p:nvGrpSpPr>
          <p:grpSpPr>
            <a:xfrm>
              <a:off x="1102445" y="1710479"/>
              <a:ext cx="2034171" cy="2220838"/>
              <a:chOff x="1102445" y="1710479"/>
              <a:chExt cx="2034171" cy="2220838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7ABF6DA-9708-5641-A990-093BAB4448BB}"/>
                  </a:ext>
                </a:extLst>
              </p:cNvPr>
              <p:cNvGrpSpPr/>
              <p:nvPr/>
            </p:nvGrpSpPr>
            <p:grpSpPr>
              <a:xfrm>
                <a:off x="1102445" y="2002275"/>
                <a:ext cx="2034171" cy="1929042"/>
                <a:chOff x="1102445" y="2002275"/>
                <a:chExt cx="2034171" cy="1929042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311366C7-485C-1046-84AC-52CC6473EE43}"/>
                    </a:ext>
                  </a:extLst>
                </p:cNvPr>
                <p:cNvGrpSpPr/>
                <p:nvPr/>
              </p:nvGrpSpPr>
              <p:grpSpPr>
                <a:xfrm>
                  <a:off x="1102445" y="2002275"/>
                  <a:ext cx="2034171" cy="1929042"/>
                  <a:chOff x="2111477" y="2698712"/>
                  <a:chExt cx="2768597" cy="2625512"/>
                </a:xfrm>
              </p:grpSpPr>
              <p:sp>
                <p:nvSpPr>
                  <p:cNvPr id="17" name="Isosceles Triangle 14">
                    <a:extLst>
                      <a:ext uri="{FF2B5EF4-FFF2-40B4-BE49-F238E27FC236}">
                        <a16:creationId xmlns:a16="http://schemas.microsoft.com/office/drawing/2014/main" id="{ED53331B-57E8-3349-973B-D7AF421D9C59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111478" y="2937503"/>
                    <a:ext cx="2768596" cy="2386721"/>
                  </a:xfrm>
                  <a:prstGeom prst="triangle">
                    <a:avLst/>
                  </a:prstGeom>
                  <a:gradFill flip="none" rotWithShape="1">
                    <a:gsLst>
                      <a:gs pos="0">
                        <a:srgbClr val="EEB422"/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Oval 17">
                    <a:extLst>
                      <a:ext uri="{FF2B5EF4-FFF2-40B4-BE49-F238E27FC236}">
                        <a16:creationId xmlns:a16="http://schemas.microsoft.com/office/drawing/2014/main" id="{938DE460-B5FC-7949-8F83-FE9FD0F06475}"/>
                      </a:ext>
                    </a:extLst>
                  </p:cNvPr>
                  <p:cNvSpPr/>
                  <p:nvPr/>
                </p:nvSpPr>
                <p:spPr>
                  <a:xfrm>
                    <a:off x="2111477" y="2698712"/>
                    <a:ext cx="2768597" cy="426780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rgbClr val="EEB422"/>
                      </a:gs>
                      <a:gs pos="100000">
                        <a:srgbClr val="FFFFFF"/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5" name="Line 46">
                  <a:extLst>
                    <a:ext uri="{FF2B5EF4-FFF2-40B4-BE49-F238E27FC236}">
                      <a16:creationId xmlns:a16="http://schemas.microsoft.com/office/drawing/2014/main" id="{57C5D60F-E144-1248-877D-D08754E9BA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1879599" y="3056467"/>
                  <a:ext cx="237161" cy="799986"/>
                </a:xfrm>
                <a:prstGeom prst="line">
                  <a:avLst/>
                </a:prstGeom>
                <a:noFill/>
                <a:ln w="73080">
                  <a:solidFill>
                    <a:srgbClr val="FF0000"/>
                  </a:solidFill>
                  <a:miter lim="800000"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6" name="Line 46">
                  <a:extLst>
                    <a:ext uri="{FF2B5EF4-FFF2-40B4-BE49-F238E27FC236}">
                      <a16:creationId xmlns:a16="http://schemas.microsoft.com/office/drawing/2014/main" id="{138D2E1A-6634-5543-828C-1316858A17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2116854" y="2550435"/>
                  <a:ext cx="177706" cy="1324919"/>
                </a:xfrm>
                <a:prstGeom prst="line">
                  <a:avLst/>
                </a:prstGeom>
                <a:noFill/>
                <a:ln w="73080">
                  <a:solidFill>
                    <a:srgbClr val="FF0000"/>
                  </a:solidFill>
                  <a:miter lim="800000"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43D331-C975-D54B-8F29-8ADA97BD05DA}"/>
                  </a:ext>
                </a:extLst>
              </p:cNvPr>
              <p:cNvSpPr txBox="1"/>
              <p:nvPr/>
            </p:nvSpPr>
            <p:spPr>
              <a:xfrm>
                <a:off x="1240867" y="1710479"/>
                <a:ext cx="740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R=0.4</a:t>
                </a:r>
              </a:p>
            </p:txBody>
          </p:sp>
          <p:sp>
            <p:nvSpPr>
              <p:cNvPr id="13" name="Line 50">
                <a:extLst>
                  <a:ext uri="{FF2B5EF4-FFF2-40B4-BE49-F238E27FC236}">
                    <a16:creationId xmlns:a16="http://schemas.microsoft.com/office/drawing/2014/main" id="{19FE2911-0D3C-B647-93CF-93EC39E7F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139266" y="2177722"/>
                <a:ext cx="977493" cy="0"/>
              </a:xfrm>
              <a:prstGeom prst="line">
                <a:avLst/>
              </a:prstGeom>
              <a:noFill/>
              <a:ln w="22320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7BAE24-B4EC-214B-9726-584D543A3860}"/>
                </a:ext>
              </a:extLst>
            </p:cNvPr>
            <p:cNvSpPr txBox="1"/>
            <p:nvPr/>
          </p:nvSpPr>
          <p:spPr>
            <a:xfrm>
              <a:off x="1288488" y="3952890"/>
              <a:ext cx="1656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</a:t>
              </a:r>
              <a:r>
                <a:rPr lang="en-US" baseline="-25000" dirty="0"/>
                <a:t>T</a:t>
              </a:r>
              <a:r>
                <a:rPr lang="en-US" baseline="30000" dirty="0"/>
                <a:t>Cut </a:t>
              </a:r>
              <a:r>
                <a:rPr lang="en-US" dirty="0"/>
                <a:t>&gt; 2 GeV/</a:t>
              </a:r>
              <a:r>
                <a:rPr lang="en-US" i="1" dirty="0"/>
                <a:t>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BCD48E-64BC-A147-9E51-1249990DA36D}"/>
              </a:ext>
            </a:extLst>
          </p:cNvPr>
          <p:cNvGrpSpPr/>
          <p:nvPr/>
        </p:nvGrpSpPr>
        <p:grpSpPr>
          <a:xfrm>
            <a:off x="1121640" y="878339"/>
            <a:ext cx="1648649" cy="2279561"/>
            <a:chOff x="5475792" y="2078407"/>
            <a:chExt cx="1822564" cy="301552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E81F3B8-9873-2F4A-AB0F-D6B30894739E}"/>
                </a:ext>
              </a:extLst>
            </p:cNvPr>
            <p:cNvGrpSpPr/>
            <p:nvPr/>
          </p:nvGrpSpPr>
          <p:grpSpPr>
            <a:xfrm>
              <a:off x="5762128" y="2352789"/>
              <a:ext cx="1271243" cy="2284978"/>
              <a:chOff x="2111477" y="2698712"/>
              <a:chExt cx="2768597" cy="2625512"/>
            </a:xfrm>
          </p:grpSpPr>
          <p:sp>
            <p:nvSpPr>
              <p:cNvPr id="31" name="Isosceles Triangle 29">
                <a:extLst>
                  <a:ext uri="{FF2B5EF4-FFF2-40B4-BE49-F238E27FC236}">
                    <a16:creationId xmlns:a16="http://schemas.microsoft.com/office/drawing/2014/main" id="{009F1335-9FD4-7848-A3BE-38DBC862D432}"/>
                  </a:ext>
                </a:extLst>
              </p:cNvPr>
              <p:cNvSpPr/>
              <p:nvPr/>
            </p:nvSpPr>
            <p:spPr>
              <a:xfrm rot="10800000">
                <a:off x="2111478" y="2937503"/>
                <a:ext cx="2768596" cy="2386721"/>
              </a:xfrm>
              <a:prstGeom prst="triangle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07F09FE7-1B30-0F4E-95D3-407856B458A3}"/>
                  </a:ext>
                </a:extLst>
              </p:cNvPr>
              <p:cNvSpPr/>
              <p:nvPr/>
            </p:nvSpPr>
            <p:spPr>
              <a:xfrm>
                <a:off x="2111477" y="2698712"/>
                <a:ext cx="2768597" cy="4267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2"/>
                  </a:gs>
                  <a:gs pos="100000">
                    <a:srgbClr val="FFFFFF"/>
                  </a:gs>
                </a:gsLst>
                <a:lin ang="162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" name="Line 46">
              <a:extLst>
                <a:ext uri="{FF2B5EF4-FFF2-40B4-BE49-F238E27FC236}">
                  <a16:creationId xmlns:a16="http://schemas.microsoft.com/office/drawing/2014/main" id="{84D22E68-12CC-B744-BC6B-45FFC399C4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149817" y="3849750"/>
              <a:ext cx="237161" cy="799986"/>
            </a:xfrm>
            <a:prstGeom prst="line">
              <a:avLst/>
            </a:prstGeom>
            <a:noFill/>
            <a:ln w="73080">
              <a:solidFill>
                <a:srgbClr val="FF0000">
                  <a:alpha val="20000"/>
                </a:srgbClr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Line 46">
              <a:extLst>
                <a:ext uri="{FF2B5EF4-FFF2-40B4-BE49-F238E27FC236}">
                  <a16:creationId xmlns:a16="http://schemas.microsoft.com/office/drawing/2014/main" id="{DF8541F9-19E2-2E4D-B60E-A115869415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87073" y="3343718"/>
              <a:ext cx="177706" cy="1324919"/>
            </a:xfrm>
            <a:prstGeom prst="line">
              <a:avLst/>
            </a:prstGeom>
            <a:noFill/>
            <a:ln w="73080">
              <a:solidFill>
                <a:srgbClr val="FF0000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Line 50">
              <a:extLst>
                <a:ext uri="{FF2B5EF4-FFF2-40B4-BE49-F238E27FC236}">
                  <a16:creationId xmlns:a16="http://schemas.microsoft.com/office/drawing/2014/main" id="{8447507A-18D1-E144-8DBB-46C2D1007E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87072" y="4220946"/>
              <a:ext cx="177707" cy="428789"/>
            </a:xfrm>
            <a:prstGeom prst="line">
              <a:avLst/>
            </a:prstGeom>
            <a:noFill/>
            <a:ln w="22320">
              <a:solidFill>
                <a:srgbClr val="0000CC">
                  <a:alpha val="20000"/>
                </a:srgbClr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Line 50">
              <a:extLst>
                <a:ext uri="{FF2B5EF4-FFF2-40B4-BE49-F238E27FC236}">
                  <a16:creationId xmlns:a16="http://schemas.microsoft.com/office/drawing/2014/main" id="{83554A16-1C4A-114B-AE2D-4FE5DF6AF5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78700" y="4220944"/>
              <a:ext cx="270654" cy="447691"/>
            </a:xfrm>
            <a:prstGeom prst="line">
              <a:avLst/>
            </a:prstGeom>
            <a:noFill/>
            <a:ln w="22320">
              <a:solidFill>
                <a:srgbClr val="0000CC">
                  <a:alpha val="20000"/>
                </a:srgbClr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5" name="Line 50">
              <a:extLst>
                <a:ext uri="{FF2B5EF4-FFF2-40B4-BE49-F238E27FC236}">
                  <a16:creationId xmlns:a16="http://schemas.microsoft.com/office/drawing/2014/main" id="{81C16D77-6368-974C-9F68-B1F0D528EA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378700" y="4398230"/>
              <a:ext cx="0" cy="248835"/>
            </a:xfrm>
            <a:prstGeom prst="line">
              <a:avLst/>
            </a:prstGeom>
            <a:noFill/>
            <a:ln w="22320">
              <a:solidFill>
                <a:srgbClr val="0000CC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Line 50">
              <a:extLst>
                <a:ext uri="{FF2B5EF4-FFF2-40B4-BE49-F238E27FC236}">
                  <a16:creationId xmlns:a16="http://schemas.microsoft.com/office/drawing/2014/main" id="{2C3DF2AA-8621-8543-AB6F-817DDCC906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39094" y="4439608"/>
              <a:ext cx="139606" cy="199281"/>
            </a:xfrm>
            <a:prstGeom prst="line">
              <a:avLst/>
            </a:prstGeom>
            <a:noFill/>
            <a:ln w="22320">
              <a:solidFill>
                <a:srgbClr val="0000CC">
                  <a:alpha val="20000"/>
                </a:srgbClr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Line 50">
              <a:extLst>
                <a:ext uri="{FF2B5EF4-FFF2-40B4-BE49-F238E27FC236}">
                  <a16:creationId xmlns:a16="http://schemas.microsoft.com/office/drawing/2014/main" id="{F2657F3A-8160-E84A-9C81-0B9FA21F3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305549" y="4236821"/>
              <a:ext cx="81523" cy="412913"/>
            </a:xfrm>
            <a:prstGeom prst="line">
              <a:avLst/>
            </a:prstGeom>
            <a:noFill/>
            <a:ln w="22320">
              <a:solidFill>
                <a:srgbClr val="0000CC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BEF9F4-85CB-F044-AF0A-0588419E8D6E}"/>
                </a:ext>
              </a:extLst>
            </p:cNvPr>
            <p:cNvSpPr txBox="1"/>
            <p:nvPr/>
          </p:nvSpPr>
          <p:spPr>
            <a:xfrm>
              <a:off x="5475792" y="4724601"/>
              <a:ext cx="1822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p</a:t>
              </a:r>
              <a:r>
                <a:rPr lang="en-US" baseline="-25000" dirty="0"/>
                <a:t>T</a:t>
              </a:r>
              <a:r>
                <a:rPr lang="en-US" baseline="30000" dirty="0"/>
                <a:t>Cut </a:t>
              </a:r>
              <a:r>
                <a:rPr lang="en-US" dirty="0"/>
                <a:t>&gt; 0.2 GeV/</a:t>
              </a:r>
              <a:r>
                <a:rPr lang="en-US" i="1" dirty="0"/>
                <a:t>c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8ECF8C-E2D7-AC45-9E38-66F09287B559}"/>
                </a:ext>
              </a:extLst>
            </p:cNvPr>
            <p:cNvSpPr txBox="1"/>
            <p:nvPr/>
          </p:nvSpPr>
          <p:spPr>
            <a:xfrm>
              <a:off x="5488764" y="2078407"/>
              <a:ext cx="936357" cy="4944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8000"/>
                  </a:solidFill>
                </a:rPr>
                <a:t>R=0.2</a:t>
              </a:r>
            </a:p>
          </p:txBody>
        </p:sp>
        <p:sp>
          <p:nvSpPr>
            <p:cNvPr id="30" name="Line 50">
              <a:extLst>
                <a:ext uri="{FF2B5EF4-FFF2-40B4-BE49-F238E27FC236}">
                  <a16:creationId xmlns:a16="http://schemas.microsoft.com/office/drawing/2014/main" id="{B849D293-A1A6-E349-BF9E-9137635482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5729033" y="2545650"/>
              <a:ext cx="635622" cy="0"/>
            </a:xfrm>
            <a:prstGeom prst="line">
              <a:avLst/>
            </a:prstGeom>
            <a:noFill/>
            <a:ln w="2232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3" name="Line 46">
            <a:extLst>
              <a:ext uri="{FF2B5EF4-FFF2-40B4-BE49-F238E27FC236}">
                <a16:creationId xmlns:a16="http://schemas.microsoft.com/office/drawing/2014/main" id="{E4915AD9-7093-6545-B415-3EB73826F75B}"/>
              </a:ext>
            </a:extLst>
          </p:cNvPr>
          <p:cNvSpPr>
            <a:spLocks noChangeShapeType="1"/>
          </p:cNvSpPr>
          <p:nvPr/>
        </p:nvSpPr>
        <p:spPr bwMode="auto">
          <a:xfrm rot="1468302" flipH="1">
            <a:off x="2627985" y="1942848"/>
            <a:ext cx="997546" cy="459605"/>
          </a:xfrm>
          <a:prstGeom prst="line">
            <a:avLst/>
          </a:prstGeom>
          <a:ln w="50800">
            <a:headEnd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B048D8C-3119-6C40-AF42-98D67DAE83A8}"/>
              </a:ext>
            </a:extLst>
          </p:cNvPr>
          <p:cNvGrpSpPr/>
          <p:nvPr/>
        </p:nvGrpSpPr>
        <p:grpSpPr>
          <a:xfrm>
            <a:off x="6542271" y="779607"/>
            <a:ext cx="1895748" cy="2434122"/>
            <a:chOff x="3136616" y="1706455"/>
            <a:chExt cx="2034171" cy="259419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7703C8B-8D0B-8346-A662-4103EB324A78}"/>
                </a:ext>
              </a:extLst>
            </p:cNvPr>
            <p:cNvGrpSpPr/>
            <p:nvPr/>
          </p:nvGrpSpPr>
          <p:grpSpPr>
            <a:xfrm>
              <a:off x="3136616" y="2002275"/>
              <a:ext cx="2034171" cy="1929042"/>
              <a:chOff x="4031912" y="2079811"/>
              <a:chExt cx="2034171" cy="192904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B6F621B-7A63-9849-AC02-843D9E43CD1E}"/>
                  </a:ext>
                </a:extLst>
              </p:cNvPr>
              <p:cNvGrpSpPr/>
              <p:nvPr/>
            </p:nvGrpSpPr>
            <p:grpSpPr>
              <a:xfrm>
                <a:off x="4031912" y="2079811"/>
                <a:ext cx="2034171" cy="1929042"/>
                <a:chOff x="2111477" y="2698712"/>
                <a:chExt cx="2768597" cy="2625512"/>
              </a:xfrm>
            </p:grpSpPr>
            <p:sp>
              <p:nvSpPr>
                <p:cNvPr id="47" name="Isosceles Triangle 49">
                  <a:extLst>
                    <a:ext uri="{FF2B5EF4-FFF2-40B4-BE49-F238E27FC236}">
                      <a16:creationId xmlns:a16="http://schemas.microsoft.com/office/drawing/2014/main" id="{AB20109C-A2B9-8E4B-A57E-7C313A86573C}"/>
                    </a:ext>
                  </a:extLst>
                </p:cNvPr>
                <p:cNvSpPr/>
                <p:nvPr/>
              </p:nvSpPr>
              <p:spPr>
                <a:xfrm rot="10800000">
                  <a:off x="2111478" y="2937503"/>
                  <a:ext cx="2768596" cy="2386721"/>
                </a:xfrm>
                <a:prstGeom prst="triangl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AA5666B4-39FB-5040-A401-1BB60C67C2A5}"/>
                    </a:ext>
                  </a:extLst>
                </p:cNvPr>
                <p:cNvSpPr/>
                <p:nvPr/>
              </p:nvSpPr>
              <p:spPr>
                <a:xfrm>
                  <a:off x="2111477" y="2698712"/>
                  <a:ext cx="2768597" cy="42678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2"/>
                    </a:gs>
                    <a:gs pos="100000">
                      <a:srgbClr val="FFFFFF"/>
                    </a:gs>
                  </a:gsLst>
                  <a:lin ang="162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dirty="0"/>
                </a:p>
              </p:txBody>
            </p:sp>
          </p:grpSp>
          <p:sp>
            <p:nvSpPr>
              <p:cNvPr id="40" name="Line 46">
                <a:extLst>
                  <a:ext uri="{FF2B5EF4-FFF2-40B4-BE49-F238E27FC236}">
                    <a16:creationId xmlns:a16="http://schemas.microsoft.com/office/drawing/2014/main" id="{D6B7EECD-ABA1-3E4C-A42E-903C3B9067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09066" y="3134003"/>
                <a:ext cx="237161" cy="799986"/>
              </a:xfrm>
              <a:prstGeom prst="line">
                <a:avLst/>
              </a:prstGeom>
              <a:noFill/>
              <a:ln w="73080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Line 46">
                <a:extLst>
                  <a:ext uri="{FF2B5EF4-FFF2-40B4-BE49-F238E27FC236}">
                    <a16:creationId xmlns:a16="http://schemas.microsoft.com/office/drawing/2014/main" id="{95918038-381C-8F46-BEB1-57E57DDBAC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46321" y="2627971"/>
                <a:ext cx="177706" cy="1324919"/>
              </a:xfrm>
              <a:prstGeom prst="line">
                <a:avLst/>
              </a:prstGeom>
              <a:noFill/>
              <a:ln w="73080">
                <a:solidFill>
                  <a:srgbClr val="FF0000"/>
                </a:solidFill>
                <a:miter lim="800000"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Line 50">
                <a:extLst>
                  <a:ext uri="{FF2B5EF4-FFF2-40B4-BE49-F238E27FC236}">
                    <a16:creationId xmlns:a16="http://schemas.microsoft.com/office/drawing/2014/main" id="{6910D992-E2D1-EC4F-BA48-EB8289AA55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46320" y="3505199"/>
                <a:ext cx="177707" cy="428789"/>
              </a:xfrm>
              <a:prstGeom prst="line">
                <a:avLst/>
              </a:prstGeom>
              <a:noFill/>
              <a:ln w="22320">
                <a:solidFill>
                  <a:srgbClr val="0000CC"/>
                </a:solidFill>
                <a:miter lim="800000"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3" name="Line 50">
                <a:extLst>
                  <a:ext uri="{FF2B5EF4-FFF2-40B4-BE49-F238E27FC236}">
                    <a16:creationId xmlns:a16="http://schemas.microsoft.com/office/drawing/2014/main" id="{5FAEB9ED-52E4-F944-AECD-9BB5F40C9E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7948" y="3505197"/>
                <a:ext cx="270654" cy="447691"/>
              </a:xfrm>
              <a:prstGeom prst="line">
                <a:avLst/>
              </a:prstGeom>
              <a:noFill/>
              <a:ln w="22320">
                <a:solidFill>
                  <a:srgbClr val="0000CC"/>
                </a:solidFill>
                <a:miter lim="800000"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Line 50">
                <a:extLst>
                  <a:ext uri="{FF2B5EF4-FFF2-40B4-BE49-F238E27FC236}">
                    <a16:creationId xmlns:a16="http://schemas.microsoft.com/office/drawing/2014/main" id="{76B08044-2BB9-894F-8E2A-C2FC71751E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7948" y="3682483"/>
                <a:ext cx="0" cy="248835"/>
              </a:xfrm>
              <a:prstGeom prst="line">
                <a:avLst/>
              </a:prstGeom>
              <a:noFill/>
              <a:ln w="22320">
                <a:solidFill>
                  <a:srgbClr val="0000CC">
                    <a:alpha val="36000"/>
                  </a:srgbClr>
                </a:solidFill>
                <a:miter lim="800000"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Line 50">
                <a:extLst>
                  <a:ext uri="{FF2B5EF4-FFF2-40B4-BE49-F238E27FC236}">
                    <a16:creationId xmlns:a16="http://schemas.microsoft.com/office/drawing/2014/main" id="{E7315C62-123D-4A41-888C-358A0D45CB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898342" y="3723861"/>
                <a:ext cx="139606" cy="199281"/>
              </a:xfrm>
              <a:prstGeom prst="line">
                <a:avLst/>
              </a:prstGeom>
              <a:noFill/>
              <a:ln w="22320">
                <a:solidFill>
                  <a:srgbClr val="0000CC">
                    <a:alpha val="36000"/>
                  </a:srgbClr>
                </a:solidFill>
                <a:miter lim="800000"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Line 50">
                <a:extLst>
                  <a:ext uri="{FF2B5EF4-FFF2-40B4-BE49-F238E27FC236}">
                    <a16:creationId xmlns:a16="http://schemas.microsoft.com/office/drawing/2014/main" id="{019EF0B5-FA6D-C94E-A539-55133601F5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910847" y="3521075"/>
                <a:ext cx="135474" cy="412913"/>
              </a:xfrm>
              <a:prstGeom prst="line">
                <a:avLst/>
              </a:prstGeom>
              <a:noFill/>
              <a:ln w="22320">
                <a:solidFill>
                  <a:srgbClr val="0000CC"/>
                </a:solidFill>
                <a:miter lim="800000"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F62FE44-6BD7-2D44-9326-FE86842C50E4}"/>
                </a:ext>
              </a:extLst>
            </p:cNvPr>
            <p:cNvSpPr txBox="1"/>
            <p:nvPr/>
          </p:nvSpPr>
          <p:spPr>
            <a:xfrm>
              <a:off x="3275039" y="1706455"/>
              <a:ext cx="7403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R=0.4</a:t>
              </a:r>
            </a:p>
          </p:txBody>
        </p:sp>
        <p:sp>
          <p:nvSpPr>
            <p:cNvPr id="37" name="Line 50">
              <a:extLst>
                <a:ext uri="{FF2B5EF4-FFF2-40B4-BE49-F238E27FC236}">
                  <a16:creationId xmlns:a16="http://schemas.microsoft.com/office/drawing/2014/main" id="{ED430DEA-1554-5D42-8F0F-152A2BCAE1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73438" y="2173698"/>
              <a:ext cx="977493" cy="0"/>
            </a:xfrm>
            <a:prstGeom prst="line">
              <a:avLst/>
            </a:prstGeom>
            <a:noFill/>
            <a:ln w="22320">
              <a:solidFill>
                <a:schemeClr val="tx1"/>
              </a:solidFill>
              <a:miter lim="800000"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CB36326-4F3F-6947-9E4F-A5BE517BB371}"/>
                </a:ext>
              </a:extLst>
            </p:cNvPr>
            <p:cNvSpPr txBox="1"/>
            <p:nvPr/>
          </p:nvSpPr>
          <p:spPr>
            <a:xfrm>
              <a:off x="3241660" y="3931318"/>
              <a:ext cx="1818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p</a:t>
              </a:r>
              <a:r>
                <a:rPr lang="en-US" b="1" baseline="-25000" dirty="0">
                  <a:solidFill>
                    <a:srgbClr val="0000FF"/>
                  </a:solidFill>
                </a:rPr>
                <a:t>T</a:t>
              </a:r>
              <a:r>
                <a:rPr lang="en-US" b="1" baseline="30000" dirty="0">
                  <a:solidFill>
                    <a:srgbClr val="0000FF"/>
                  </a:solidFill>
                </a:rPr>
                <a:t>Cut </a:t>
              </a:r>
              <a:r>
                <a:rPr lang="en-US" b="1" dirty="0">
                  <a:solidFill>
                    <a:srgbClr val="0000FF"/>
                  </a:solidFill>
                </a:rPr>
                <a:t>&gt; 1 GeV/</a:t>
              </a:r>
              <a:r>
                <a:rPr lang="en-US" b="1" i="1" dirty="0">
                  <a:solidFill>
                    <a:srgbClr val="0000FF"/>
                  </a:solidFill>
                </a:rPr>
                <a:t>c</a:t>
              </a:r>
            </a:p>
          </p:txBody>
        </p:sp>
      </p:grpSp>
      <p:sp>
        <p:nvSpPr>
          <p:cNvPr id="49" name="Line 46">
            <a:extLst>
              <a:ext uri="{FF2B5EF4-FFF2-40B4-BE49-F238E27FC236}">
                <a16:creationId xmlns:a16="http://schemas.microsoft.com/office/drawing/2014/main" id="{43A76004-D9E3-0044-9A1D-BBA68869B35A}"/>
              </a:ext>
            </a:extLst>
          </p:cNvPr>
          <p:cNvSpPr>
            <a:spLocks noChangeShapeType="1"/>
          </p:cNvSpPr>
          <p:nvPr/>
        </p:nvSpPr>
        <p:spPr bwMode="auto">
          <a:xfrm rot="1468302" flipH="1">
            <a:off x="5541387" y="1993724"/>
            <a:ext cx="997546" cy="459605"/>
          </a:xfrm>
          <a:prstGeom prst="line">
            <a:avLst/>
          </a:prstGeom>
          <a:ln w="50800">
            <a:headEnd type="stealth" w="lg" len="lg"/>
            <a:tailEnd type="none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00A9E6B-001A-784A-8981-B19679E8543B}"/>
              </a:ext>
            </a:extLst>
          </p:cNvPr>
          <p:cNvSpPr/>
          <p:nvPr/>
        </p:nvSpPr>
        <p:spPr>
          <a:xfrm>
            <a:off x="2571747" y="1706002"/>
            <a:ext cx="1253393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Matched to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A29E9F0-CF81-554B-AD4C-9E4C7E90D1A4}"/>
              </a:ext>
            </a:extLst>
          </p:cNvPr>
          <p:cNvSpPr/>
          <p:nvPr/>
        </p:nvSpPr>
        <p:spPr>
          <a:xfrm>
            <a:off x="5485149" y="1756878"/>
            <a:ext cx="1253393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Matched to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A626F42-CFEA-2749-86EE-D8283474F11B}"/>
              </a:ext>
            </a:extLst>
          </p:cNvPr>
          <p:cNvGrpSpPr/>
          <p:nvPr/>
        </p:nvGrpSpPr>
        <p:grpSpPr>
          <a:xfrm>
            <a:off x="1360562" y="1149776"/>
            <a:ext cx="6356407" cy="4310666"/>
            <a:chOff x="1493761" y="1191683"/>
            <a:chExt cx="6356407" cy="4310666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B09B73C-CBB2-0041-B162-091BCF48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3761" y="1191683"/>
              <a:ext cx="6356407" cy="4310666"/>
            </a:xfrm>
            <a:prstGeom prst="rect">
              <a:avLst/>
            </a:prstGeom>
          </p:spPr>
        </p:pic>
        <p:grpSp>
          <p:nvGrpSpPr>
            <p:cNvPr id="55" name="Group 128">
              <a:extLst>
                <a:ext uri="{FF2B5EF4-FFF2-40B4-BE49-F238E27FC236}">
                  <a16:creationId xmlns:a16="http://schemas.microsoft.com/office/drawing/2014/main" id="{0F1B6ECC-4CD3-3F44-9DD4-01F4DD05FA00}"/>
                </a:ext>
              </a:extLst>
            </p:cNvPr>
            <p:cNvGrpSpPr/>
            <p:nvPr/>
          </p:nvGrpSpPr>
          <p:grpSpPr>
            <a:xfrm>
              <a:off x="6015990" y="3547513"/>
              <a:ext cx="1054209" cy="336812"/>
              <a:chOff x="0" y="0"/>
              <a:chExt cx="1217418" cy="419133"/>
            </a:xfrm>
          </p:grpSpPr>
          <p:pic>
            <p:nvPicPr>
              <p:cNvPr id="56" name="StarIcon.png">
                <a:extLst>
                  <a:ext uri="{FF2B5EF4-FFF2-40B4-BE49-F238E27FC236}">
                    <a16:creationId xmlns:a16="http://schemas.microsoft.com/office/drawing/2014/main" id="{98F79B3C-A976-F549-B22B-F7FBED29A971}"/>
                  </a:ext>
                </a:extLst>
              </p:cNvPr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546100" cy="406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57" name="Shape 127">
                <a:extLst>
                  <a:ext uri="{FF2B5EF4-FFF2-40B4-BE49-F238E27FC236}">
                    <a16:creationId xmlns:a16="http://schemas.microsoft.com/office/drawing/2014/main" id="{59B58C01-3F12-914A-B37D-BDCE43060925}"/>
                  </a:ext>
                </a:extLst>
              </p:cNvPr>
              <p:cNvSpPr/>
              <p:nvPr/>
            </p:nvSpPr>
            <p:spPr>
              <a:xfrm>
                <a:off x="368300" y="196850"/>
                <a:ext cx="849118" cy="2222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lvl="0">
                  <a:defRPr sz="1800" b="0">
                    <a:uFillTx/>
                  </a:defRPr>
                </a:pPr>
                <a:r>
                  <a:rPr sz="1300" dirty="0">
                    <a:uFill>
                      <a:solidFill/>
                    </a:uFill>
                  </a:rPr>
                  <a:t>Preliminary</a:t>
                </a:r>
              </a:p>
            </p:txBody>
          </p: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4151496-A077-8B44-9F7B-7452D7358BF4}"/>
              </a:ext>
            </a:extLst>
          </p:cNvPr>
          <p:cNvGrpSpPr/>
          <p:nvPr/>
        </p:nvGrpSpPr>
        <p:grpSpPr>
          <a:xfrm>
            <a:off x="1412532" y="1178963"/>
            <a:ext cx="6349413" cy="4310666"/>
            <a:chOff x="1583037" y="1303191"/>
            <a:chExt cx="6349413" cy="4310666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EED7C7D-E721-6C42-A2F2-742399DDA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037" y="1303191"/>
              <a:ext cx="6349413" cy="4310666"/>
            </a:xfrm>
            <a:prstGeom prst="rect">
              <a:avLst/>
            </a:prstGeom>
          </p:spPr>
        </p:pic>
        <p:grpSp>
          <p:nvGrpSpPr>
            <p:cNvPr id="60" name="Group 128">
              <a:extLst>
                <a:ext uri="{FF2B5EF4-FFF2-40B4-BE49-F238E27FC236}">
                  <a16:creationId xmlns:a16="http://schemas.microsoft.com/office/drawing/2014/main" id="{9A0C3B47-1D1C-CD4B-BAEF-883E34FB6FA7}"/>
                </a:ext>
              </a:extLst>
            </p:cNvPr>
            <p:cNvGrpSpPr/>
            <p:nvPr/>
          </p:nvGrpSpPr>
          <p:grpSpPr>
            <a:xfrm>
              <a:off x="5863590" y="3395113"/>
              <a:ext cx="1054209" cy="336812"/>
              <a:chOff x="0" y="0"/>
              <a:chExt cx="1217418" cy="419133"/>
            </a:xfrm>
          </p:grpSpPr>
          <p:pic>
            <p:nvPicPr>
              <p:cNvPr id="61" name="StarIcon.png">
                <a:extLst>
                  <a:ext uri="{FF2B5EF4-FFF2-40B4-BE49-F238E27FC236}">
                    <a16:creationId xmlns:a16="http://schemas.microsoft.com/office/drawing/2014/main" id="{0C4386EE-1829-7242-BC5F-4B96BD39207A}"/>
                  </a:ext>
                </a:extLst>
              </p:cNvPr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546100" cy="4064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2" name="Shape 127">
                <a:extLst>
                  <a:ext uri="{FF2B5EF4-FFF2-40B4-BE49-F238E27FC236}">
                    <a16:creationId xmlns:a16="http://schemas.microsoft.com/office/drawing/2014/main" id="{33909960-22EC-D042-94A0-5441D2BF3D98}"/>
                  </a:ext>
                </a:extLst>
              </p:cNvPr>
              <p:cNvSpPr/>
              <p:nvPr/>
            </p:nvSpPr>
            <p:spPr>
              <a:xfrm>
                <a:off x="368300" y="196850"/>
                <a:ext cx="849118" cy="22228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400" b="1"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lvl="0">
                  <a:defRPr sz="1800" b="0">
                    <a:uFillTx/>
                  </a:defRPr>
                </a:pPr>
                <a:r>
                  <a:rPr sz="1300" dirty="0">
                    <a:uFill>
                      <a:solidFill/>
                    </a:uFill>
                  </a:rPr>
                  <a:t>Preliminary</a:t>
                </a: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6FD5950-3F9A-8B42-A0B2-AF6A1521E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4" y="788680"/>
            <a:ext cx="904909" cy="59415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06DDE77F-C0A1-C049-8549-5FE6C1DC06AA}"/>
              </a:ext>
            </a:extLst>
          </p:cNvPr>
          <p:cNvSpPr txBox="1"/>
          <p:nvPr/>
        </p:nvSpPr>
        <p:spPr>
          <a:xfrm>
            <a:off x="3261168" y="3725794"/>
            <a:ext cx="2765833" cy="1666482"/>
          </a:xfrm>
          <a:prstGeom prst="rect">
            <a:avLst/>
          </a:prstGeom>
          <a:ln>
            <a:solidFill>
              <a:srgbClr val="BF000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Book Antiqua" panose="02040602050305030304" pitchFamily="18" charset="0"/>
              </a:rPr>
              <a:t>Differential analysis:</a:t>
            </a:r>
            <a:br>
              <a:rPr lang="en-US" sz="2200" dirty="0">
                <a:latin typeface="Book Antiqua" panose="02040602050305030304" pitchFamily="18" charset="0"/>
              </a:rPr>
            </a:br>
            <a:r>
              <a:rPr lang="en-US" sz="2200" dirty="0">
                <a:latin typeface="Book Antiqua" panose="02040602050305030304" pitchFamily="18" charset="0"/>
              </a:rPr>
              <a:t>Balance not recovered in smaller cone, or harder constituents</a:t>
            </a:r>
          </a:p>
        </p:txBody>
      </p:sp>
    </p:spTree>
    <p:extLst>
      <p:ext uri="{BB962C8B-B14F-4D97-AF65-F5344CB8AC3E}">
        <p14:creationId xmlns:p14="http://schemas.microsoft.com/office/powerpoint/2010/main" val="331203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-0.32447 0.1675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33" y="8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1306 L 0.3474 0.16639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7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(Di)Jet+Hadron “Substructure”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24B0F6-DDD1-674B-8B52-EC0798E021AA}"/>
              </a:ext>
            </a:extLst>
          </p:cNvPr>
          <p:cNvSpPr txBox="1"/>
          <p:nvPr/>
        </p:nvSpPr>
        <p:spPr>
          <a:xfrm>
            <a:off x="617474" y="3946943"/>
            <a:ext cx="6008794" cy="1351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Now want to focus on jet-by-jet, pQCD style, IRC-safe substructure observables</a:t>
            </a:r>
          </a:p>
          <a:p>
            <a:r>
              <a:rPr lang="en-US" sz="2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 - 	but don’t dismiss correlations and</a:t>
            </a:r>
            <a:br>
              <a:rPr lang="en-US" sz="2200" b="1" i="1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en-US" sz="2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	traditional shapes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A46A36-1CD1-F443-A162-0669AA63A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961" y="3439298"/>
            <a:ext cx="1943264" cy="1943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20BA8A-B068-DE4C-BD42-3BA7E3ED6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518" y="760899"/>
            <a:ext cx="2616096" cy="31095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3E63FDB-AF90-BA48-82E9-FEA675CA8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657" y="1360524"/>
            <a:ext cx="2736094" cy="191033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14332CF-1633-A142-88AE-48933D7832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5177" y="1378356"/>
            <a:ext cx="2586831" cy="1892504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992744-4F4B-5846-A8EB-EE0AE1749FF6}"/>
              </a:ext>
            </a:extLst>
          </p:cNvPr>
          <p:cNvCxnSpPr>
            <a:cxnSpLocks/>
          </p:cNvCxnSpPr>
          <p:nvPr/>
        </p:nvCxnSpPr>
        <p:spPr bwMode="auto">
          <a:xfrm>
            <a:off x="1377543" y="1052186"/>
            <a:ext cx="0" cy="256783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2DCC2E4-119E-1D4A-9E13-DC25581739C3}"/>
              </a:ext>
            </a:extLst>
          </p:cNvPr>
          <p:cNvCxnSpPr>
            <a:cxnSpLocks/>
          </p:cNvCxnSpPr>
          <p:nvPr/>
        </p:nvCxnSpPr>
        <p:spPr bwMode="auto">
          <a:xfrm>
            <a:off x="2494446" y="1052186"/>
            <a:ext cx="0" cy="256783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0C80BA1-4FDB-F64D-9AFC-258176D37B98}"/>
              </a:ext>
            </a:extLst>
          </p:cNvPr>
          <p:cNvCxnSpPr>
            <a:cxnSpLocks/>
          </p:cNvCxnSpPr>
          <p:nvPr/>
        </p:nvCxnSpPr>
        <p:spPr bwMode="auto">
          <a:xfrm>
            <a:off x="713664" y="1052186"/>
            <a:ext cx="0" cy="256783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5E156A9-7DC6-6244-822A-EC105A24FFB0}"/>
              </a:ext>
            </a:extLst>
          </p:cNvPr>
          <p:cNvCxnSpPr>
            <a:cxnSpLocks/>
          </p:cNvCxnSpPr>
          <p:nvPr/>
        </p:nvCxnSpPr>
        <p:spPr bwMode="auto">
          <a:xfrm>
            <a:off x="1039340" y="1052186"/>
            <a:ext cx="0" cy="256783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AB0CB63-3881-2044-8A10-5976B35EF6B0}"/>
              </a:ext>
            </a:extLst>
          </p:cNvPr>
          <p:cNvCxnSpPr>
            <a:cxnSpLocks/>
          </p:cNvCxnSpPr>
          <p:nvPr/>
        </p:nvCxnSpPr>
        <p:spPr bwMode="auto">
          <a:xfrm>
            <a:off x="4233477" y="2167003"/>
            <a:ext cx="0" cy="80166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B47605F-D589-1749-8ABA-5D80F02F574F}"/>
              </a:ext>
            </a:extLst>
          </p:cNvPr>
          <p:cNvCxnSpPr>
            <a:cxnSpLocks/>
          </p:cNvCxnSpPr>
          <p:nvPr/>
        </p:nvCxnSpPr>
        <p:spPr bwMode="auto">
          <a:xfrm>
            <a:off x="5300277" y="2167003"/>
            <a:ext cx="0" cy="80166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817F20E-F2FF-5F44-9A62-5FC46C138E4E}"/>
              </a:ext>
            </a:extLst>
          </p:cNvPr>
          <p:cNvCxnSpPr>
            <a:cxnSpLocks/>
          </p:cNvCxnSpPr>
          <p:nvPr/>
        </p:nvCxnSpPr>
        <p:spPr bwMode="auto">
          <a:xfrm>
            <a:off x="6999744" y="2206668"/>
            <a:ext cx="0" cy="80166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ED06BC0-9F46-A84A-9278-2F29285EC750}"/>
              </a:ext>
            </a:extLst>
          </p:cNvPr>
          <p:cNvCxnSpPr>
            <a:cxnSpLocks/>
          </p:cNvCxnSpPr>
          <p:nvPr/>
        </p:nvCxnSpPr>
        <p:spPr bwMode="auto">
          <a:xfrm>
            <a:off x="8081055" y="2167002"/>
            <a:ext cx="0" cy="80166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486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Jet Substructure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518" y="2867284"/>
            <a:ext cx="4425495" cy="66998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Two scales for incoming parton: </a:t>
            </a:r>
            <a:r>
              <a:rPr lang="en-US" b="1" dirty="0">
                <a:solidFill>
                  <a:srgbClr val="C00000"/>
                </a:solidFill>
                <a:latin typeface="Book Antiqua"/>
                <a:cs typeface="Book Antiqua"/>
              </a:rPr>
              <a:t>m, p</a:t>
            </a:r>
            <a:r>
              <a:rPr lang="en-US" b="1" baseline="-25000" dirty="0">
                <a:solidFill>
                  <a:srgbClr val="C00000"/>
                </a:solidFill>
                <a:latin typeface="Book Antiqua"/>
                <a:cs typeface="Book Antiqua"/>
              </a:rPr>
              <a:t>T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Two scales for the split: </a:t>
            </a:r>
            <a:r>
              <a:rPr lang="en-US" b="1" dirty="0">
                <a:solidFill>
                  <a:schemeClr val="accent2"/>
                </a:solidFill>
                <a:latin typeface="Book Antiqua"/>
                <a:cs typeface="Book Antiqua"/>
              </a:rPr>
              <a:t>z, </a:t>
            </a:r>
            <a:r>
              <a:rPr lang="en-US" b="1" dirty="0">
                <a:solidFill>
                  <a:schemeClr val="accent2"/>
                </a:solidFill>
                <a:latin typeface="Symbol" pitchFamily="2" charset="2"/>
                <a:cs typeface="Book Antiqua"/>
              </a:rPr>
              <a:t>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7241BE-6A72-264E-98DE-93DC452269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497" y="3868747"/>
            <a:ext cx="1153047" cy="11598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27CED3-F731-4E47-BC7E-4A63A6D71A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930"/>
          <a:stretch/>
        </p:blipFill>
        <p:spPr>
          <a:xfrm>
            <a:off x="5102196" y="2820222"/>
            <a:ext cx="4608742" cy="26387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603E0E-B043-1344-B2D7-54419087C02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518" y="805127"/>
            <a:ext cx="6197365" cy="159178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9783F12-5ABE-7144-820D-77C5B4651DBE}"/>
              </a:ext>
            </a:extLst>
          </p:cNvPr>
          <p:cNvSpPr/>
          <p:nvPr/>
        </p:nvSpPr>
        <p:spPr>
          <a:xfrm>
            <a:off x="5102196" y="2374200"/>
            <a:ext cx="4041804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Lund Diagram: </a:t>
            </a:r>
            <a:br>
              <a:rPr lang="en-US" sz="1400" dirty="0">
                <a:latin typeface="Bookman Old Style" panose="02050604050505020204" pitchFamily="18" charset="0"/>
              </a:rPr>
            </a:br>
            <a:r>
              <a:rPr lang="en-US" sz="1400" dirty="0">
                <a:latin typeface="Bookman Old Style" panose="02050604050505020204" pitchFamily="18" charset="0"/>
              </a:rPr>
              <a:t>B. Anderson et al., Z Phys C 43, 625 (1989)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CD6A43E-6A8B-574D-BB85-7218F5719107}"/>
              </a:ext>
            </a:extLst>
          </p:cNvPr>
          <p:cNvSpPr/>
          <p:nvPr/>
        </p:nvSpPr>
        <p:spPr bwMode="auto">
          <a:xfrm>
            <a:off x="2474214" y="3152473"/>
            <a:ext cx="813759" cy="457105"/>
          </a:xfrm>
          <a:prstGeom prst="ellipse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-83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F4825C-29BF-844F-8C63-D03C20018124}"/>
              </a:ext>
            </a:extLst>
          </p:cNvPr>
          <p:cNvSpPr/>
          <p:nvPr/>
        </p:nvSpPr>
        <p:spPr>
          <a:xfrm>
            <a:off x="1695803" y="4055600"/>
            <a:ext cx="3953435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Program: Characterize with experimentally robust observables</a:t>
            </a:r>
            <a:endParaRPr lang="en-US" b="1" dirty="0">
              <a:solidFill>
                <a:schemeClr val="accent2"/>
              </a:solidFill>
              <a:latin typeface="Symbol" pitchFamily="2" charset="2"/>
              <a:cs typeface="Book Antiqua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D0AE2C-3EEB-DF48-A1DA-CC374225FD8C}"/>
              </a:ext>
            </a:extLst>
          </p:cNvPr>
          <p:cNvCxnSpPr>
            <a:cxnSpLocks/>
            <a:stCxn id="19" idx="0"/>
            <a:endCxn id="17" idx="5"/>
          </p:cNvCxnSpPr>
          <p:nvPr/>
        </p:nvCxnSpPr>
        <p:spPr bwMode="auto">
          <a:xfrm flipH="1" flipV="1">
            <a:off x="3168801" y="3542637"/>
            <a:ext cx="503720" cy="512963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B32D79C-22AF-8747-BC51-27EAC2CFE164}"/>
              </a:ext>
            </a:extLst>
          </p:cNvPr>
          <p:cNvSpPr/>
          <p:nvPr/>
        </p:nvSpPr>
        <p:spPr>
          <a:xfrm>
            <a:off x="7013289" y="765689"/>
            <a:ext cx="2130711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Cartoon by M. Verweij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EEA8C9E-FB1D-7245-835A-60D9A1FC7BC4}"/>
              </a:ext>
            </a:extLst>
          </p:cNvPr>
          <p:cNvSpPr/>
          <p:nvPr/>
        </p:nvSpPr>
        <p:spPr>
          <a:xfrm>
            <a:off x="158518" y="5035750"/>
            <a:ext cx="3639138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Cartoon by R. Kunnawalkam Elayavalli</a:t>
            </a:r>
          </a:p>
        </p:txBody>
      </p:sp>
    </p:spTree>
    <p:extLst>
      <p:ext uri="{BB962C8B-B14F-4D97-AF65-F5344CB8AC3E}">
        <p14:creationId xmlns:p14="http://schemas.microsoft.com/office/powerpoint/2010/main" val="3008225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E2BF3F-3621-D145-8AE9-BA0CA7CE60B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46876A-EAEB-B14F-B28B-316D22D1F8BA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3C33E-C315-534E-BB60-4F169CCB961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F919DA-7AE8-8A45-927E-B5B39520D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2036"/>
            <a:ext cx="9144000" cy="3238052"/>
          </a:xfrm>
          <a:prstGeom prst="rect">
            <a:avLst/>
          </a:prstGeom>
        </p:spPr>
      </p:pic>
      <p:sp>
        <p:nvSpPr>
          <p:cNvPr id="9" name="Text Box 1">
            <a:extLst>
              <a:ext uri="{FF2B5EF4-FFF2-40B4-BE49-F238E27FC236}">
                <a16:creationId xmlns:a16="http://schemas.microsoft.com/office/drawing/2014/main" id="{89A35ABB-4B2B-F346-AFAB-9AAEC783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Tantalizing MC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041BFC-5205-BD4D-B4E1-4A6014CC5E98}"/>
              </a:ext>
            </a:extLst>
          </p:cNvPr>
          <p:cNvSpPr txBox="1"/>
          <p:nvPr/>
        </p:nvSpPr>
        <p:spPr>
          <a:xfrm>
            <a:off x="794029" y="4107033"/>
            <a:ext cx="7193287" cy="707432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8825" indent="-288825">
              <a:buFont typeface="Arial"/>
              <a:buChar char="•"/>
            </a:pPr>
            <a:r>
              <a:rPr lang="en-US" sz="2200" dirty="0">
                <a:latin typeface="Book Antiqua"/>
                <a:cs typeface="Book Antiqua"/>
              </a:rPr>
              <a:t>Promise of strong model disambiguation</a:t>
            </a:r>
          </a:p>
          <a:p>
            <a:pPr marL="288825" indent="-288825">
              <a:buFont typeface="Arial"/>
              <a:buChar char="•"/>
            </a:pPr>
            <a:r>
              <a:rPr lang="en-US" sz="2200" dirty="0">
                <a:latin typeface="Book Antiqua"/>
                <a:cs typeface="Book Antiqua"/>
                <a:sym typeface="Wingdings"/>
              </a:rPr>
              <a:t>Let’s assemble ingredients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13864BC-EEB6-9441-BCC8-9CECEFD085C9}"/>
              </a:ext>
            </a:extLst>
          </p:cNvPr>
          <p:cNvSpPr/>
          <p:nvPr/>
        </p:nvSpPr>
        <p:spPr>
          <a:xfrm>
            <a:off x="158518" y="4929487"/>
            <a:ext cx="3663182" cy="49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MC Study by K. Tywoniuk et al.</a:t>
            </a:r>
          </a:p>
          <a:p>
            <a:r>
              <a:rPr lang="en-US" sz="1400" dirty="0">
                <a:latin typeface="Bookman Old Style" panose="02050604050505020204" pitchFamily="18" charset="0"/>
              </a:rPr>
              <a:t>Details: JETSCAPE Winter School 2018</a:t>
            </a:r>
          </a:p>
        </p:txBody>
      </p:sp>
    </p:spTree>
    <p:extLst>
      <p:ext uri="{BB962C8B-B14F-4D97-AF65-F5344CB8AC3E}">
        <p14:creationId xmlns:p14="http://schemas.microsoft.com/office/powerpoint/2010/main" val="36875314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746046" y="109288"/>
            <a:ext cx="5318155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Groomed Momentum Sharing </a:t>
            </a:r>
            <a:r>
              <a:rPr lang="en-US" sz="3400" i="1" dirty="0">
                <a:solidFill>
                  <a:srgbClr val="000000"/>
                </a:solidFill>
                <a:latin typeface="Book Antiqua" pitchFamily="-96" charset="0"/>
              </a:rPr>
              <a:t>z</a:t>
            </a:r>
            <a:r>
              <a:rPr lang="en-US" sz="3400" i="1" baseline="-25000" dirty="0">
                <a:solidFill>
                  <a:srgbClr val="000000"/>
                </a:solidFill>
                <a:latin typeface="Book Antiqua" pitchFamily="-96" charset="0"/>
              </a:rPr>
              <a:t>g</a:t>
            </a:r>
            <a:endParaRPr lang="en-US" sz="3400" dirty="0">
              <a:solidFill>
                <a:srgbClr val="000000"/>
              </a:solidFill>
              <a:latin typeface="Book Antiqua" pitchFamily="-96" charset="0"/>
            </a:endParaRPr>
          </a:p>
        </p:txBody>
      </p:sp>
      <p:pic>
        <p:nvPicPr>
          <p:cNvPr id="7" name="Picture 6" descr="jthaler_ALICE_v3 (dragged).pdf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54781" r="43487" b="8169"/>
          <a:stretch/>
        </p:blipFill>
        <p:spPr>
          <a:xfrm>
            <a:off x="-8759" y="2022913"/>
            <a:ext cx="3573728" cy="186805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40689" y="869114"/>
            <a:ext cx="3433039" cy="588485"/>
          </a:xfrm>
          <a:prstGeom prst="rect">
            <a:avLst/>
          </a:prstGeom>
        </p:spPr>
        <p:txBody>
          <a:bodyPr lIns="77020" tIns="38510" rIns="77020" bIns="38510">
            <a:normAutofit lnSpcReduction="10000"/>
          </a:bodyPr>
          <a:lstStyle>
            <a:lvl1pPr marL="342900" indent="-3429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  <a:buFont typeface="Times New Roman" pitchFamily="-96" charset="0"/>
              <a:buChar char="•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1138"/>
              </a:spcAft>
              <a:buClr>
                <a:srgbClr val="000000"/>
              </a:buClr>
              <a:buSzPct val="100000"/>
              <a:buFont typeface="Times New Roman" pitchFamily="-96" charset="0"/>
              <a:buChar char="–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850"/>
              </a:spcAft>
              <a:buClr>
                <a:srgbClr val="000000"/>
              </a:buClr>
              <a:buSzPct val="100000"/>
              <a:buFont typeface="Times New Roman" pitchFamily="-96" charset="0"/>
              <a:buChar char="•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575"/>
              </a:spcAft>
              <a:buClr>
                <a:srgbClr val="000000"/>
              </a:buClr>
              <a:buSzPct val="100000"/>
              <a:buFont typeface="Times New Roman" pitchFamily="-96" charset="0"/>
              <a:buChar char="–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-96" charset="0"/>
              <a:buChar char="»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-8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-8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-8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itchFamily="-8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latin typeface="Book Antiqua"/>
                <a:cs typeface="Book Antiqua"/>
              </a:rPr>
              <a:t>Soft Drop:  Remove wide angle soft radiation</a:t>
            </a:r>
            <a:endParaRPr lang="en-US" sz="1900" dirty="0"/>
          </a:p>
        </p:txBody>
      </p:sp>
      <p:sp>
        <p:nvSpPr>
          <p:cNvPr id="9" name="TextBox 8"/>
          <p:cNvSpPr txBox="1"/>
          <p:nvPr/>
        </p:nvSpPr>
        <p:spPr>
          <a:xfrm>
            <a:off x="194023" y="4042582"/>
            <a:ext cx="2377035" cy="44992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77020" tIns="38510" rIns="77020" bIns="38510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  <a:latin typeface="Book Antiqua"/>
                <a:cs typeface="Book Antiqua"/>
              </a:rPr>
              <a:t>J. Thaler</a:t>
            </a:r>
            <a:br>
              <a:rPr lang="en-US" sz="1300" dirty="0">
                <a:solidFill>
                  <a:schemeClr val="tx1"/>
                </a:solidFill>
                <a:latin typeface="Book Antiqua"/>
                <a:cs typeface="Book Antiqua"/>
              </a:rPr>
            </a:br>
            <a:r>
              <a:rPr lang="en-US" sz="1300" dirty="0">
                <a:solidFill>
                  <a:schemeClr val="tx1"/>
                </a:solidFill>
                <a:latin typeface="Book Antiqua"/>
                <a:cs typeface="Book Antiqua"/>
              </a:rPr>
              <a:t>ALICE Jet Workshop (2015)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689" y="4585324"/>
            <a:ext cx="2181271" cy="452208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77020" tIns="38510" rIns="77020" bIns="38510" rtlCol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  <a:latin typeface="Book Antiqua"/>
                <a:cs typeface="Book Antiqua"/>
              </a:rPr>
              <a:t>Larkoski et al., </a:t>
            </a:r>
          </a:p>
          <a:p>
            <a:r>
              <a:rPr lang="cs-CZ" sz="1300" dirty="0">
                <a:solidFill>
                  <a:srgbClr val="000000"/>
                </a:solidFill>
                <a:latin typeface="Book Antiqua"/>
                <a:cs typeface="Book Antiqua"/>
              </a:rPr>
              <a:t>PRD 91, 111501 (2015)</a:t>
            </a:r>
            <a:endParaRPr lang="en-US" sz="1300" dirty="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pic>
        <p:nvPicPr>
          <p:cNvPr id="11" name="Picture 10" descr="jthaler_ALICE_v3 (dragged)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7" t="14487" r="17030" b="59560"/>
          <a:stretch/>
        </p:blipFill>
        <p:spPr>
          <a:xfrm>
            <a:off x="3573728" y="815415"/>
            <a:ext cx="4289214" cy="120749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26593" y="2123955"/>
            <a:ext cx="4539900" cy="86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dirty="0">
                <a:solidFill>
                  <a:sysClr val="windowText" lastClr="000000"/>
                </a:solidFill>
                <a:latin typeface="Book Antiqua"/>
                <a:cs typeface="Book Antiqua"/>
              </a:rPr>
              <a:t>With </a:t>
            </a:r>
            <a:r>
              <a:rPr lang="en-US" b="1" dirty="0"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sysClr val="windowText" lastClr="000000"/>
                </a:solidFill>
                <a:latin typeface="Book Antiqua"/>
                <a:cs typeface="Book Antiqua"/>
              </a:rPr>
              <a:t>=0 and Cambridge/Aachen:</a:t>
            </a:r>
          </a:p>
          <a:p>
            <a:pPr lvl="0">
              <a:defRPr/>
            </a:pPr>
            <a:r>
              <a:rPr lang="en-US" b="1" dirty="0">
                <a:solidFill>
                  <a:srgbClr val="F79646">
                    <a:lumMod val="50000"/>
                  </a:srgbClr>
                </a:solidFill>
                <a:latin typeface="Book Antiqua"/>
                <a:cs typeface="Book Antiqua"/>
              </a:rPr>
              <a:t>“Groomed Momentum Sharing”</a:t>
            </a:r>
          </a:p>
          <a:p>
            <a:pPr lvl="0">
              <a:defRPr/>
            </a:pPr>
            <a:r>
              <a:rPr lang="en-US" b="1" dirty="0">
                <a:solidFill>
                  <a:srgbClr val="F79646">
                    <a:lumMod val="50000"/>
                  </a:srgbClr>
                </a:solidFill>
                <a:latin typeface="Book Antiqua"/>
                <a:cs typeface="Book Antiqua"/>
              </a:rPr>
              <a:t>Relative z of the softer prong</a:t>
            </a:r>
          </a:p>
        </p:txBody>
      </p:sp>
      <p:pic>
        <p:nvPicPr>
          <p:cNvPr id="12" name="Picture 11" descr="Screen Shot 2016-01-27 at 2.10.03 PM.png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649" y="2703753"/>
            <a:ext cx="1862163" cy="506635"/>
          </a:xfrm>
          <a:prstGeom prst="rect">
            <a:avLst/>
          </a:prstGeom>
          <a:ln w="38100" cap="sq">
            <a:solidFill>
              <a:srgbClr val="1F497D">
                <a:lumMod val="60000"/>
                <a:lumOff val="4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8" name="Group 17"/>
          <p:cNvGrpSpPr/>
          <p:nvPr/>
        </p:nvGrpSpPr>
        <p:grpSpPr>
          <a:xfrm>
            <a:off x="3148781" y="3474563"/>
            <a:ext cx="5903031" cy="1898827"/>
            <a:chOff x="3421408" y="4591468"/>
            <a:chExt cx="6505632" cy="2512781"/>
          </a:xfrm>
        </p:grpSpPr>
        <p:sp>
          <p:nvSpPr>
            <p:cNvPr id="17" name="TextBox 16"/>
            <p:cNvSpPr txBox="1"/>
            <p:nvPr/>
          </p:nvSpPr>
          <p:spPr>
            <a:xfrm>
              <a:off x="3421408" y="4591468"/>
              <a:ext cx="6505632" cy="2512781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Book Antiqua"/>
                  <a:cs typeface="Book Antiqua"/>
                </a:rPr>
                <a:t>In vacuum:</a:t>
              </a:r>
              <a:b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Book Antiqua"/>
                  <a:cs typeface="Book Antiqua"/>
                </a:rPr>
              </a:br>
              <a:endParaRPr lang="en-US" dirty="0">
                <a:solidFill>
                  <a:schemeClr val="accent6">
                    <a:lumMod val="50000"/>
                  </a:schemeClr>
                </a:solidFill>
                <a:latin typeface="Book Antiqua"/>
                <a:cs typeface="Book Antiqua"/>
              </a:endParaRPr>
            </a:p>
            <a:p>
              <a:endParaRPr lang="en-US" dirty="0">
                <a:solidFill>
                  <a:schemeClr val="accent6">
                    <a:lumMod val="50000"/>
                  </a:schemeClr>
                </a:solidFill>
                <a:latin typeface="Book Antiqua"/>
                <a:cs typeface="Book Antiqua"/>
              </a:endParaRPr>
            </a:p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Book Antiqua"/>
                  <a:cs typeface="Book Antiqua"/>
                </a:rPr>
                <a:t>~ independent of </a:t>
              </a:r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i="1" baseline="-25000" dirty="0">
                  <a:solidFill>
                    <a:schemeClr val="accent6">
                      <a:lumMod val="50000"/>
                    </a:schemeClr>
                  </a:solidFill>
                  <a:latin typeface="Book Antiqua"/>
                  <a:cs typeface="Book Antiqua"/>
                </a:rPr>
                <a:t>s</a:t>
              </a:r>
            </a:p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Book Antiqua"/>
                  <a:cs typeface="Book Antiqua"/>
                </a:rPr>
                <a:t>~ independent of </a:t>
              </a:r>
              <a:r>
                <a:rPr lang="en-US" i="1" dirty="0">
                  <a:solidFill>
                    <a:schemeClr val="accent6">
                      <a:lumMod val="50000"/>
                    </a:schemeClr>
                  </a:solidFill>
                  <a:latin typeface="Book Antiqua"/>
                  <a:cs typeface="Book Antiqua"/>
                </a:rPr>
                <a:t>p</a:t>
              </a:r>
              <a:r>
                <a:rPr lang="en-US" i="1" baseline="-25000" dirty="0">
                  <a:solidFill>
                    <a:schemeClr val="accent6">
                      <a:lumMod val="50000"/>
                    </a:schemeClr>
                  </a:solidFill>
                  <a:latin typeface="Book Antiqua"/>
                  <a:cs typeface="Book Antiqua"/>
                </a:rPr>
                <a:t>T</a:t>
              </a:r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Book Antiqua"/>
                  <a:cs typeface="Book Antiqua"/>
                </a:rPr>
                <a:t> (in UV limit)</a:t>
              </a:r>
            </a:p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Book Antiqua"/>
                  <a:cs typeface="Book Antiqua"/>
                </a:rPr>
                <a:t>~ independent of quark/gluon jet</a:t>
              </a:r>
            </a:p>
            <a:p>
              <a:r>
                <a:rPr lang="en-US" dirty="0">
                  <a:solidFill>
                    <a:srgbClr val="800000"/>
                  </a:solidFill>
                  <a:latin typeface="Book Antiqua"/>
                  <a:cs typeface="Book Antiqua"/>
                </a:rPr>
                <a:t>Connection to fundamental QCD</a:t>
              </a:r>
            </a:p>
          </p:txBody>
        </p:sp>
        <p:pic>
          <p:nvPicPr>
            <p:cNvPr id="14" name="Picture 13" descr="latex-image-1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72"/>
            <a:stretch/>
          </p:blipFill>
          <p:spPr>
            <a:xfrm>
              <a:off x="3628688" y="4879964"/>
              <a:ext cx="2414084" cy="776461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679469" y="5107894"/>
              <a:ext cx="3113758" cy="4673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rgbClr val="BF0004"/>
                  </a:solidFill>
                  <a:latin typeface="Book Antiqua"/>
                  <a:cs typeface="Book Antiqua"/>
                </a:rPr>
                <a:t>P</a:t>
              </a:r>
              <a:r>
                <a:rPr lang="en-US" b="1" baseline="-25000" dirty="0">
                  <a:solidFill>
                    <a:srgbClr val="BF0004"/>
                  </a:solidFill>
                  <a:latin typeface="Book Antiqua"/>
                  <a:cs typeface="Book Antiqua"/>
                </a:rPr>
                <a:t>i</a:t>
              </a:r>
              <a:r>
                <a:rPr lang="en-US" b="1" dirty="0">
                  <a:solidFill>
                    <a:srgbClr val="BF0004"/>
                  </a:solidFill>
                  <a:latin typeface="Book Antiqua"/>
                  <a:cs typeface="Book Antiqua"/>
                </a:rPr>
                <a:t>: AP splitting functions </a:t>
              </a:r>
            </a:p>
          </p:txBody>
        </p:sp>
      </p:grpSp>
      <p:sp>
        <p:nvSpPr>
          <p:cNvPr id="19" name="Date Placeholder 18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4154471-368D-A24D-9C8F-7AC2FA8B2B0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2241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Particle Level z</a:t>
            </a:r>
            <a:r>
              <a:rPr lang="en-US" sz="3400" baseline="-25000" dirty="0">
                <a:solidFill>
                  <a:srgbClr val="000000"/>
                </a:solidFill>
                <a:latin typeface="Book Antiqua" pitchFamily="-96" charset="0"/>
              </a:rPr>
              <a:t>g</a:t>
            </a: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 in p+p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038BCA-64FA-4441-BCEA-E2299081D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6" y="1001774"/>
            <a:ext cx="3094657" cy="2103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CE8FD-F0C9-7445-B992-7B1320137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74" y="1016000"/>
            <a:ext cx="3094657" cy="21031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7CF5D9-6D54-5340-8E8E-A5621FB74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58" y="1016000"/>
            <a:ext cx="3094657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772898-350E-6D4B-AC25-08F4DABD24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5" y="3150141"/>
            <a:ext cx="3094657" cy="21031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181E73-DF63-6844-A2E5-5B9D7D24AC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573" y="3164772"/>
            <a:ext cx="3094657" cy="2103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06059" y="3195401"/>
            <a:ext cx="3053810" cy="203510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Mild p</a:t>
            </a:r>
            <a:r>
              <a:rPr lang="en-US" baseline="-25000" dirty="0">
                <a:latin typeface="Book Antiqua"/>
                <a:cs typeface="Book Antiqua"/>
              </a:rPr>
              <a:t>T</a:t>
            </a:r>
            <a:r>
              <a:rPr lang="en-US" dirty="0">
                <a:latin typeface="Book Antiqua"/>
                <a:cs typeface="Book Antiqua"/>
              </a:rPr>
              <a:t> dependence above ~20</a:t>
            </a:r>
            <a:r>
              <a:rPr lang="en-US" b="1" dirty="0">
                <a:latin typeface="Book Antiqua"/>
                <a:cs typeface="Book Antiqua"/>
              </a:rPr>
              <a:t> </a:t>
            </a:r>
            <a:r>
              <a:rPr lang="en-US" dirty="0">
                <a:latin typeface="Book Antiqua"/>
                <a:cs typeface="Book Antiqua"/>
              </a:rPr>
              <a:t>GeV/</a:t>
            </a:r>
            <a:r>
              <a:rPr lang="en-US" i="1" dirty="0">
                <a:latin typeface="Book Antiqua"/>
                <a:cs typeface="Book Antiqua"/>
              </a:rPr>
              <a:t>c</a:t>
            </a:r>
            <a:r>
              <a:rPr lang="en-US" dirty="0">
                <a:latin typeface="Book Antiqua"/>
                <a:cs typeface="Book Antiqua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Well described by Pythia</a:t>
            </a:r>
            <a:br>
              <a:rPr lang="en-US" dirty="0">
                <a:latin typeface="Book Antiqua"/>
                <a:cs typeface="Book Antiqua"/>
              </a:rPr>
            </a:br>
            <a:endParaRPr lang="en-US" dirty="0">
              <a:latin typeface="Book Antiqua"/>
              <a:cs typeface="Book Antiqua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Upcoming: </a:t>
            </a:r>
            <a:br>
              <a:rPr lang="en-US" dirty="0">
                <a:latin typeface="Book Antiqua"/>
                <a:cs typeface="Book Antiqua"/>
              </a:rPr>
            </a:br>
            <a:r>
              <a:rPr lang="en-US" dirty="0">
                <a:latin typeface="Book Antiqua"/>
                <a:cs typeface="Book Antiqua"/>
              </a:rPr>
              <a:t>Larger data set + unfolding  </a:t>
            </a: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 </a:t>
            </a:r>
            <a:r>
              <a:rPr lang="en-US" dirty="0">
                <a:latin typeface="Book Antiqua"/>
                <a:cs typeface="Book Antiqua"/>
              </a:rPr>
              <a:t>z</a:t>
            </a:r>
            <a:r>
              <a:rPr lang="en-US" baseline="-25000" dirty="0">
                <a:latin typeface="Book Antiqua"/>
                <a:cs typeface="Book Antiqua"/>
              </a:rPr>
              <a:t>g </a:t>
            </a:r>
            <a:r>
              <a:rPr lang="en-US" dirty="0">
                <a:latin typeface="Book Antiqua"/>
                <a:cs typeface="Book Antiqua"/>
              </a:rPr>
              <a:t>up to </a:t>
            </a:r>
            <a:r>
              <a:rPr lang="en-US" b="1" dirty="0">
                <a:latin typeface="Book Antiqua"/>
                <a:cs typeface="Book Antiqua"/>
              </a:rPr>
              <a:t>50+ GeV/</a:t>
            </a:r>
            <a:r>
              <a:rPr lang="en-US" b="1" i="1" dirty="0">
                <a:latin typeface="Book Antiqua"/>
                <a:cs typeface="Book Antiqua"/>
              </a:rPr>
              <a:t>c</a:t>
            </a:r>
            <a:r>
              <a:rPr lang="en-US" b="1" dirty="0">
                <a:latin typeface="Book Antiqua"/>
                <a:cs typeface="Book Antiqua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85BA0B-1B73-D24B-9361-D86F82317F7C}"/>
              </a:ext>
            </a:extLst>
          </p:cNvPr>
          <p:cNvSpPr/>
          <p:nvPr/>
        </p:nvSpPr>
        <p:spPr>
          <a:xfrm>
            <a:off x="78608" y="771707"/>
            <a:ext cx="2095445" cy="349968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i="1" dirty="0">
                <a:latin typeface="Book Antiqua"/>
                <a:cs typeface="Book Antiqua"/>
              </a:rPr>
              <a:t>Bin-by-bin corrected</a:t>
            </a:r>
            <a:endParaRPr lang="en-US" i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E8A9BB-C0E5-794D-B2D7-C467AE16382B}"/>
              </a:ext>
            </a:extLst>
          </p:cNvPr>
          <p:cNvSpPr/>
          <p:nvPr/>
        </p:nvSpPr>
        <p:spPr>
          <a:xfrm>
            <a:off x="7503090" y="870795"/>
            <a:ext cx="1548722" cy="26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Bookman Old Style"/>
                <a:cs typeface="Bookman Old Style"/>
              </a:rPr>
              <a:t>KK, HP16, QM17</a:t>
            </a:r>
          </a:p>
        </p:txBody>
      </p:sp>
    </p:spTree>
    <p:extLst>
      <p:ext uri="{BB962C8B-B14F-4D97-AF65-F5344CB8AC3E}">
        <p14:creationId xmlns:p14="http://schemas.microsoft.com/office/powerpoint/2010/main" val="3308324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Jet Substructure: z</a:t>
            </a:r>
            <a:r>
              <a:rPr lang="en-US" sz="3400" baseline="-25000" dirty="0">
                <a:solidFill>
                  <a:srgbClr val="000000"/>
                </a:solidFill>
                <a:latin typeface="Book Antiqua" pitchFamily="-96" charset="0"/>
              </a:rPr>
              <a:t>g </a:t>
            </a: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in Hard Core Jets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63FD86-3B89-5A4A-A83F-3925B7A8A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628" y="870795"/>
            <a:ext cx="3023433" cy="2047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916ACD-9893-324C-AC2E-766B86EC627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3625" y="2747712"/>
            <a:ext cx="2942384" cy="199272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F3BB055-FFD4-1D40-BEB6-5FDDA0404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51" t="843" r="1618" b="1393"/>
          <a:stretch>
            <a:fillRect/>
          </a:stretch>
        </p:blipFill>
        <p:spPr bwMode="auto">
          <a:xfrm>
            <a:off x="299804" y="1002818"/>
            <a:ext cx="2800633" cy="1922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AD817DC8-CF5F-864F-9AA0-ACA36FD807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11" t="781" r="821" b="459"/>
          <a:stretch/>
        </p:blipFill>
        <p:spPr>
          <a:xfrm>
            <a:off x="251318" y="2867756"/>
            <a:ext cx="2856107" cy="1872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AAFF5D2-F103-9B4D-9084-936A9E2F44CF}"/>
              </a:ext>
            </a:extLst>
          </p:cNvPr>
          <p:cNvSpPr/>
          <p:nvPr/>
        </p:nvSpPr>
        <p:spPr>
          <a:xfrm>
            <a:off x="7503090" y="870795"/>
            <a:ext cx="1548722" cy="26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Bookman Old Style"/>
                <a:cs typeface="Bookman Old Style"/>
              </a:rPr>
              <a:t>KK, HP16, QM17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BE327E-AC23-AF46-925B-DEA546108852}"/>
              </a:ext>
            </a:extLst>
          </p:cNvPr>
          <p:cNvSpPr/>
          <p:nvPr/>
        </p:nvSpPr>
        <p:spPr>
          <a:xfrm>
            <a:off x="251318" y="4857715"/>
            <a:ext cx="1548722" cy="493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Bookman Old Style"/>
                <a:cs typeface="Bookman Old Style"/>
              </a:rPr>
              <a:t>Ning-Bo Chang et al. QM18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FC3392-CDCC-774F-A815-40BF4CBC8A20}"/>
              </a:ext>
            </a:extLst>
          </p:cNvPr>
          <p:cNvSpPr txBox="1"/>
          <p:nvPr/>
        </p:nvSpPr>
        <p:spPr>
          <a:xfrm>
            <a:off x="6356009" y="1230414"/>
            <a:ext cx="2695803" cy="2961895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No significant modification on trigger and recoil side of hard-core dijets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Book Antiqua"/>
              <a:cs typeface="Book Antiqua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dirty="0">
              <a:latin typeface="Book Antiqua"/>
              <a:cs typeface="Book Antiqua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Theoretical models capture this well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More statistics: Test downward slope</a:t>
            </a:r>
            <a:endParaRPr lang="en-US" b="1" dirty="0">
              <a:latin typeface="Book Antiqua"/>
              <a:cs typeface="Book Antiqua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64B0BD-5F73-7340-91A2-D0E8E1A79138}"/>
              </a:ext>
            </a:extLst>
          </p:cNvPr>
          <p:cNvSpPr/>
          <p:nvPr/>
        </p:nvSpPr>
        <p:spPr>
          <a:xfrm>
            <a:off x="3612745" y="4800520"/>
            <a:ext cx="1984839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Bookman Old Style" panose="02050604050505020204" pitchFamily="18" charset="0"/>
              </a:rPr>
              <a:t>Li &amp; Vitev</a:t>
            </a:r>
          </a:p>
          <a:p>
            <a:r>
              <a:rPr lang="en-US" sz="1600" dirty="0">
                <a:latin typeface="Bookman Old Style" panose="02050604050505020204" pitchFamily="18" charset="0"/>
              </a:rPr>
              <a:t>arXiv: 1801.0008 </a:t>
            </a:r>
            <a:endParaRPr lang="en-US" sz="1600" dirty="0">
              <a:effectLst/>
              <a:latin typeface="Bookman Old Style" panose="0205060405050502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5DA81FF-E14C-D44C-BCC0-6E32B6E00188}"/>
              </a:ext>
            </a:extLst>
          </p:cNvPr>
          <p:cNvSpPr/>
          <p:nvPr/>
        </p:nvSpPr>
        <p:spPr>
          <a:xfrm>
            <a:off x="6631373" y="4734714"/>
            <a:ext cx="2711885" cy="607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i="1" dirty="0">
                <a:latin typeface="Book Antiqua"/>
                <a:cs typeface="Book Antiqua"/>
              </a:rPr>
              <a:t>Modelers: Be mindful of cuts and detector effects</a:t>
            </a:r>
            <a:endParaRPr lang="en-US" b="1" i="1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6243325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Groomed jet radius r</a:t>
            </a:r>
            <a:r>
              <a:rPr lang="en-US" sz="3400" baseline="-25000" dirty="0">
                <a:solidFill>
                  <a:srgbClr val="000000"/>
                </a:solidFill>
                <a:latin typeface="Book Antiqua" pitchFamily="-96" charset="0"/>
              </a:rPr>
              <a:t>g</a:t>
            </a:r>
            <a:endParaRPr lang="en-US" sz="3400" dirty="0">
              <a:solidFill>
                <a:srgbClr val="000000"/>
              </a:solidFill>
              <a:latin typeface="Book Antiqua" pitchFamily="-9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6199" y="3992521"/>
            <a:ext cx="3607602" cy="92762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Expected narrowing with p</a:t>
            </a:r>
            <a:r>
              <a:rPr lang="en-US" baseline="-25000" dirty="0">
                <a:latin typeface="Book Antiqua"/>
                <a:cs typeface="Book Antiqua"/>
              </a:rPr>
              <a:t>T</a:t>
            </a:r>
            <a:r>
              <a:rPr lang="en-US" dirty="0">
                <a:latin typeface="Book Antiqua"/>
                <a:cs typeface="Book Antiqua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Good resolution in RHIC’s kinematic range</a:t>
            </a:r>
          </a:p>
        </p:txBody>
      </p:sp>
      <p:pic>
        <p:nvPicPr>
          <p:cNvPr id="7" name="Picture 6" descr="jthaler_ALICE_v3 (dragged).pdf">
            <a:extLst>
              <a:ext uri="{FF2B5EF4-FFF2-40B4-BE49-F238E27FC236}">
                <a16:creationId xmlns:a16="http://schemas.microsoft.com/office/drawing/2014/main" id="{78EFDDBB-AA98-1547-B068-4FC1C21579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7" t="54781" r="43487" b="8169"/>
          <a:stretch/>
        </p:blipFill>
        <p:spPr>
          <a:xfrm>
            <a:off x="-1" y="1353789"/>
            <a:ext cx="4058433" cy="212141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CA9375E-8DE8-BB42-81B9-BA36CB3DF33C}"/>
              </a:ext>
            </a:extLst>
          </p:cNvPr>
          <p:cNvSpPr/>
          <p:nvPr/>
        </p:nvSpPr>
        <p:spPr bwMode="auto">
          <a:xfrm>
            <a:off x="3394552" y="1635335"/>
            <a:ext cx="651353" cy="644401"/>
          </a:xfrm>
          <a:prstGeom prst="ellipse">
            <a:avLst/>
          </a:prstGeom>
          <a:noFill/>
          <a:ln w="9525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-83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602F3F-3D94-994A-8BBC-F45D558BD95A}"/>
              </a:ext>
            </a:extLst>
          </p:cNvPr>
          <p:cNvSpPr/>
          <p:nvPr/>
        </p:nvSpPr>
        <p:spPr>
          <a:xfrm>
            <a:off x="1648113" y="864120"/>
            <a:ext cx="1491114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  <a:latin typeface="Book Antiqua"/>
                <a:cs typeface="Book Antiqua"/>
              </a:rPr>
              <a:t>aka</a:t>
            </a:r>
            <a:r>
              <a:rPr lang="en-US" dirty="0">
                <a:solidFill>
                  <a:srgbClr val="7030A0"/>
                </a:solidFill>
                <a:latin typeface="Book Antiqua"/>
                <a:cs typeface="Book Antiqua"/>
              </a:rPr>
              <a:t> r</a:t>
            </a:r>
            <a:r>
              <a:rPr lang="en-US" baseline="-25000" dirty="0">
                <a:solidFill>
                  <a:srgbClr val="7030A0"/>
                </a:solidFill>
                <a:latin typeface="Book Antiqua"/>
                <a:cs typeface="Book Antiqua"/>
              </a:rPr>
              <a:t>g</a:t>
            </a:r>
            <a:r>
              <a:rPr lang="en-US" dirty="0">
                <a:solidFill>
                  <a:srgbClr val="7030A0"/>
                </a:solidFill>
                <a:latin typeface="Book Antiqua"/>
                <a:cs typeface="Book Antiqua"/>
              </a:rPr>
              <a:t>, R</a:t>
            </a:r>
            <a:r>
              <a:rPr lang="en-US" baseline="-25000" dirty="0">
                <a:solidFill>
                  <a:srgbClr val="7030A0"/>
                </a:solidFill>
                <a:latin typeface="Book Antiqua"/>
                <a:cs typeface="Book Antiqua"/>
              </a:rPr>
              <a:t>g</a:t>
            </a:r>
            <a:r>
              <a:rPr lang="en-US" dirty="0">
                <a:solidFill>
                  <a:srgbClr val="7030A0"/>
                </a:solidFill>
                <a:latin typeface="Book Antiqua"/>
                <a:cs typeface="Book Antiqua"/>
              </a:rPr>
              <a:t>, </a:t>
            </a:r>
            <a:r>
              <a:rPr lang="en-US" dirty="0">
                <a:solidFill>
                  <a:srgbClr val="7030A0"/>
                </a:solidFill>
                <a:latin typeface="Symbol" pitchFamily="2" charset="2"/>
                <a:cs typeface="Book Antiqua"/>
              </a:rPr>
              <a:t>D</a:t>
            </a:r>
            <a:r>
              <a:rPr lang="en-US" dirty="0">
                <a:solidFill>
                  <a:srgbClr val="7030A0"/>
                </a:solidFill>
                <a:latin typeface="Book Antiqua"/>
                <a:cs typeface="Book Antiqua"/>
              </a:rPr>
              <a:t>R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AFB039-27C2-8244-B875-2F36D440FA3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1457" y="864120"/>
            <a:ext cx="4464646" cy="302367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36B45EE-0E58-974E-A2A4-C77ED34B4E1B}"/>
              </a:ext>
            </a:extLst>
          </p:cNvPr>
          <p:cNvCxnSpPr>
            <a:cxnSpLocks/>
          </p:cNvCxnSpPr>
          <p:nvPr/>
        </p:nvCxnSpPr>
        <p:spPr bwMode="auto">
          <a:xfrm>
            <a:off x="2880986" y="1214088"/>
            <a:ext cx="613776" cy="421247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4BD5F2C-496E-7444-84A6-AFC7DE9D5757}"/>
              </a:ext>
            </a:extLst>
          </p:cNvPr>
          <p:cNvSpPr txBox="1"/>
          <p:nvPr/>
        </p:nvSpPr>
        <p:spPr>
          <a:xfrm>
            <a:off x="4865127" y="4653306"/>
            <a:ext cx="4076095" cy="66998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Plays to RHIC’s strengths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What about HI background?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323FCE-C84A-AC47-84A0-4F7F2D8617EF}"/>
              </a:ext>
            </a:extLst>
          </p:cNvPr>
          <p:cNvSpPr/>
          <p:nvPr/>
        </p:nvSpPr>
        <p:spPr bwMode="auto">
          <a:xfrm>
            <a:off x="4843503" y="1011180"/>
            <a:ext cx="377160" cy="2519040"/>
          </a:xfrm>
          <a:prstGeom prst="rect">
            <a:avLst/>
          </a:prstGeom>
          <a:solidFill>
            <a:srgbClr val="92D050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-83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B460178-F7DD-F14B-9F01-A221CDADAB57}"/>
              </a:ext>
            </a:extLst>
          </p:cNvPr>
          <p:cNvSpPr/>
          <p:nvPr/>
        </p:nvSpPr>
        <p:spPr>
          <a:xfrm>
            <a:off x="4386302" y="3874203"/>
            <a:ext cx="3788217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E8B57"/>
                </a:solidFill>
                <a:latin typeface="Book Antiqua"/>
                <a:cs typeface="Book Antiqua"/>
              </a:rPr>
              <a:t>STAR BEMC (but tracking is dominant)</a:t>
            </a:r>
            <a:endParaRPr lang="en-US" sz="1600" dirty="0">
              <a:solidFill>
                <a:srgbClr val="2E8B57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68E0C5-C2B8-DC4E-83DB-B2CCCB99D67E}"/>
              </a:ext>
            </a:extLst>
          </p:cNvPr>
          <p:cNvCxnSpPr>
            <a:cxnSpLocks/>
          </p:cNvCxnSpPr>
          <p:nvPr/>
        </p:nvCxnSpPr>
        <p:spPr bwMode="auto">
          <a:xfrm flipV="1">
            <a:off x="5318077" y="3558057"/>
            <a:ext cx="0" cy="316146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2E8B57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1F42CA9D-43BF-CE4F-930C-C1949AB096A0}"/>
              </a:ext>
            </a:extLst>
          </p:cNvPr>
          <p:cNvSpPr/>
          <p:nvPr/>
        </p:nvSpPr>
        <p:spPr>
          <a:xfrm>
            <a:off x="4929068" y="1471140"/>
            <a:ext cx="995464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Book Antiqua"/>
                <a:cs typeface="Book Antiqua"/>
              </a:rPr>
              <a:t>LHC jets </a:t>
            </a:r>
            <a:br>
              <a:rPr lang="en-US" sz="1600" dirty="0">
                <a:solidFill>
                  <a:srgbClr val="C00000"/>
                </a:solidFill>
                <a:latin typeface="Book Antiqua"/>
                <a:cs typeface="Book Antiqua"/>
              </a:rPr>
            </a:br>
            <a:r>
              <a:rPr lang="en-US" sz="1600" dirty="0">
                <a:solidFill>
                  <a:srgbClr val="C00000"/>
                </a:solidFill>
                <a:latin typeface="Book Antiqua"/>
                <a:cs typeface="Book Antiqua"/>
              </a:rPr>
              <a:t>live here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2CD29C-FE7C-2249-A1E9-670FBAAA0EF2}"/>
              </a:ext>
            </a:extLst>
          </p:cNvPr>
          <p:cNvSpPr/>
          <p:nvPr/>
        </p:nvSpPr>
        <p:spPr bwMode="auto">
          <a:xfrm>
            <a:off x="4865127" y="1017977"/>
            <a:ext cx="783575" cy="2519040"/>
          </a:xfrm>
          <a:prstGeom prst="rect">
            <a:avLst/>
          </a:prstGeom>
          <a:solidFill>
            <a:srgbClr val="FD9226">
              <a:alpha val="3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-83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E01352-1594-3541-B5D3-D03425F4144C}"/>
              </a:ext>
            </a:extLst>
          </p:cNvPr>
          <p:cNvSpPr/>
          <p:nvPr/>
        </p:nvSpPr>
        <p:spPr>
          <a:xfrm>
            <a:off x="5016031" y="4294565"/>
            <a:ext cx="1592103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D9226"/>
                </a:solidFill>
                <a:latin typeface="Book Antiqua"/>
                <a:cs typeface="Book Antiqua"/>
              </a:rPr>
              <a:t>CMS constraint</a:t>
            </a:r>
            <a:endParaRPr lang="en-US" sz="1600" dirty="0">
              <a:solidFill>
                <a:srgbClr val="FD9226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AC8E93-89C9-BC4C-9B5B-92C342463ED6}"/>
              </a:ext>
            </a:extLst>
          </p:cNvPr>
          <p:cNvCxnSpPr>
            <a:cxnSpLocks/>
          </p:cNvCxnSpPr>
          <p:nvPr/>
        </p:nvCxnSpPr>
        <p:spPr bwMode="auto">
          <a:xfrm flipV="1">
            <a:off x="5637857" y="3558057"/>
            <a:ext cx="0" cy="736508"/>
          </a:xfrm>
          <a:prstGeom prst="line">
            <a:avLst/>
          </a:prstGeom>
          <a:solidFill>
            <a:srgbClr val="00B8FF"/>
          </a:solidFill>
          <a:ln w="22225" cap="flat" cmpd="sng" algn="ctr">
            <a:solidFill>
              <a:srgbClr val="FD9226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9935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4" grpId="0"/>
      <p:bldP spid="29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The </a:t>
            </a:r>
            <a:r>
              <a:rPr lang="en-US" sz="3400" dirty="0">
                <a:solidFill>
                  <a:schemeClr val="accent6"/>
                </a:solidFill>
                <a:latin typeface="Book Antiqua" pitchFamily="-96" charset="0"/>
              </a:rPr>
              <a:t>S</a:t>
            </a: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olenoidal </a:t>
            </a:r>
            <a:r>
              <a:rPr lang="en-US" sz="3400" dirty="0">
                <a:solidFill>
                  <a:schemeClr val="accent6"/>
                </a:solidFill>
                <a:latin typeface="Book Antiqua" pitchFamily="-96" charset="0"/>
              </a:rPr>
              <a:t>T</a:t>
            </a: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racker </a:t>
            </a:r>
            <a:r>
              <a:rPr lang="en-US" sz="3400" dirty="0">
                <a:solidFill>
                  <a:schemeClr val="accent6"/>
                </a:solidFill>
                <a:latin typeface="Book Antiqua" pitchFamily="-96" charset="0"/>
              </a:rPr>
              <a:t>a</a:t>
            </a: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t </a:t>
            </a:r>
            <a:r>
              <a:rPr lang="en-US" sz="3400" dirty="0">
                <a:solidFill>
                  <a:schemeClr val="accent6"/>
                </a:solidFill>
                <a:latin typeface="Book Antiqua" pitchFamily="-96" charset="0"/>
              </a:rPr>
              <a:t>R</a:t>
            </a: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HIC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0746E2-3F91-3E41-9ADD-7811CD888940}"/>
              </a:ext>
            </a:extLst>
          </p:cNvPr>
          <p:cNvGrpSpPr/>
          <p:nvPr/>
        </p:nvGrpSpPr>
        <p:grpSpPr>
          <a:xfrm>
            <a:off x="197674" y="842037"/>
            <a:ext cx="4373030" cy="2917840"/>
            <a:chOff x="4770970" y="754454"/>
            <a:chExt cx="4373030" cy="2917840"/>
          </a:xfrm>
        </p:grpSpPr>
        <p:grpSp>
          <p:nvGrpSpPr>
            <p:cNvPr id="6" name="Group 5"/>
            <p:cNvGrpSpPr/>
            <p:nvPr/>
          </p:nvGrpSpPr>
          <p:grpSpPr>
            <a:xfrm>
              <a:off x="4770970" y="792176"/>
              <a:ext cx="4243296" cy="2880118"/>
              <a:chOff x="4796116" y="1269998"/>
              <a:chExt cx="4243296" cy="2880118"/>
            </a:xfrm>
          </p:grpSpPr>
          <p:pic>
            <p:nvPicPr>
              <p:cNvPr id="7" name="Picture 6" descr="STAR_V19_MTD_EPD.jpg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501"/>
              <a:stretch/>
            </p:blipFill>
            <p:spPr>
              <a:xfrm>
                <a:off x="4796116" y="1269998"/>
                <a:ext cx="4243296" cy="2880118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457512" y="1392517"/>
                <a:ext cx="1045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BEMC</a:t>
                </a: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>
                <a:off x="6129867" y="1761067"/>
                <a:ext cx="567266" cy="516466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7020859" y="1392517"/>
                <a:ext cx="10458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TPC</a:t>
                </a: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>
                <a:off x="6981512" y="1761849"/>
                <a:ext cx="452221" cy="803551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tailEnd type="stealth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 descr="STAR-logo-base-whit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4912" y="754454"/>
              <a:ext cx="1249088" cy="96343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849030" y="3000135"/>
              <a:ext cx="1045882" cy="353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TOF</a:t>
              </a:r>
            </a:p>
          </p:txBody>
        </p:sp>
        <p:cxnSp>
          <p:nvCxnSpPr>
            <p:cNvPr id="17" name="Straight Arrow Connector 16"/>
            <p:cNvCxnSpPr>
              <a:stCxn id="16" idx="0"/>
            </p:cNvCxnSpPr>
            <p:nvPr/>
          </p:nvCxnSpPr>
          <p:spPr>
            <a:xfrm flipH="1" flipV="1">
              <a:off x="6671988" y="1999307"/>
              <a:ext cx="699983" cy="100082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stealth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80854" y="3903769"/>
            <a:ext cx="4260116" cy="1185255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Book Antiqua"/>
                <a:cs typeface="Book Antiqua"/>
              </a:rPr>
              <a:t>Core Systems for Jets:</a:t>
            </a:r>
            <a:endParaRPr lang="en-US" baseline="-25000" dirty="0">
              <a:latin typeface="Book Antiqua"/>
              <a:cs typeface="Book Antiqua"/>
            </a:endParaRPr>
          </a:p>
          <a:p>
            <a:pPr marL="288825" indent="-288825">
              <a:spcBef>
                <a:spcPts val="600"/>
              </a:spcBef>
              <a:buFont typeface="Arial"/>
              <a:buChar char="•"/>
            </a:pPr>
            <a:r>
              <a:rPr lang="en-US" b="1" dirty="0">
                <a:latin typeface="Book Antiqua"/>
                <a:cs typeface="Book Antiqua"/>
              </a:rPr>
              <a:t>2</a:t>
            </a:r>
            <a:r>
              <a:rPr lang="en-US" b="1" dirty="0">
                <a:latin typeface="Symbol" charset="2"/>
                <a:cs typeface="Symbol" charset="2"/>
              </a:rPr>
              <a:t>p</a:t>
            </a:r>
            <a:r>
              <a:rPr lang="en-US" b="1" dirty="0">
                <a:latin typeface="Book Antiqua"/>
                <a:cs typeface="Book Antiqua"/>
              </a:rPr>
              <a:t> </a:t>
            </a:r>
            <a:r>
              <a:rPr lang="en-US" b="1" dirty="0">
                <a:latin typeface="Arial"/>
                <a:cs typeface="Arial"/>
              </a:rPr>
              <a:t>x</a:t>
            </a:r>
            <a:r>
              <a:rPr lang="en-US" b="1" dirty="0">
                <a:latin typeface="Book Antiqua"/>
                <a:cs typeface="Book Antiqua"/>
              </a:rPr>
              <a:t>|</a:t>
            </a:r>
            <a:r>
              <a:rPr lang="en-US" b="1" dirty="0">
                <a:latin typeface="Symbol" charset="2"/>
                <a:cs typeface="Symbol" charset="2"/>
              </a:rPr>
              <a:t>h</a:t>
            </a:r>
            <a:r>
              <a:rPr lang="en-US" b="1" dirty="0">
                <a:latin typeface="Book Antiqua"/>
                <a:cs typeface="Book Antiqua"/>
              </a:rPr>
              <a:t>|&lt; 1</a:t>
            </a:r>
            <a:r>
              <a:rPr lang="en-US" dirty="0">
                <a:latin typeface="Book Antiqua"/>
                <a:cs typeface="Book Antiqua"/>
              </a:rPr>
              <a:t> </a:t>
            </a:r>
            <a:r>
              <a:rPr lang="en-US" b="1" dirty="0">
                <a:latin typeface="Book Antiqua"/>
                <a:cs typeface="Book Antiqua"/>
              </a:rPr>
              <a:t>acceptance:</a:t>
            </a:r>
            <a:br>
              <a:rPr lang="en-US" b="1" dirty="0">
                <a:latin typeface="Book Antiqua"/>
                <a:cs typeface="Book Antiqua"/>
              </a:rPr>
            </a:br>
            <a:r>
              <a:rPr lang="en-US" dirty="0">
                <a:latin typeface="Book Antiqua"/>
                <a:cs typeface="Book Antiqua"/>
              </a:rPr>
              <a:t>charged particles (TPC)</a:t>
            </a:r>
            <a:br>
              <a:rPr lang="en-US" dirty="0">
                <a:latin typeface="Book Antiqua"/>
                <a:cs typeface="Book Antiqua"/>
              </a:rPr>
            </a:br>
            <a:r>
              <a:rPr lang="en-US" dirty="0">
                <a:latin typeface="Book Antiqua"/>
                <a:cs typeface="Book Antiqua"/>
              </a:rPr>
              <a:t>neutral particles (BEMC)</a:t>
            </a:r>
            <a:endParaRPr lang="en-US" i="1" baseline="-25000" dirty="0">
              <a:latin typeface="Book Antiqua"/>
              <a:cs typeface="Book Antiqua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5387F7-87AB-D44D-9B57-7DD3ADBA2B31}"/>
              </a:ext>
            </a:extLst>
          </p:cNvPr>
          <p:cNvSpPr txBox="1"/>
          <p:nvPr/>
        </p:nvSpPr>
        <p:spPr>
          <a:xfrm>
            <a:off x="4699693" y="1063580"/>
            <a:ext cx="4260116" cy="393882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r>
              <a:rPr lang="en-US" b="1" dirty="0">
                <a:latin typeface="Book Antiqua"/>
                <a:cs typeface="Book Antiqua"/>
              </a:rPr>
              <a:t>Additional Capabilities:</a:t>
            </a:r>
            <a:endParaRPr lang="en-US" baseline="-25000" dirty="0">
              <a:latin typeface="Book Antiqua"/>
              <a:cs typeface="Book Antiqua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Particle ID:</a:t>
            </a:r>
          </a:p>
          <a:p>
            <a:pPr marL="288825" indent="-28882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Charged (TPC dE/dx, TOF)</a:t>
            </a:r>
          </a:p>
          <a:p>
            <a:pPr marL="288825" indent="-28882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Symbol" pitchFamily="2" charset="2"/>
                <a:cs typeface="Book Antiqua"/>
              </a:rPr>
              <a:t>g</a:t>
            </a:r>
            <a:r>
              <a:rPr lang="en-US" dirty="0">
                <a:latin typeface="Book Antiqua"/>
                <a:cs typeface="Book Antiqua"/>
              </a:rPr>
              <a:t> identification (BSMD)</a:t>
            </a:r>
          </a:p>
          <a:p>
            <a:pPr marL="288825" indent="-288825">
              <a:spcBef>
                <a:spcPts val="600"/>
              </a:spcBef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Heavy flavor (HFT) </a:t>
            </a:r>
          </a:p>
          <a:p>
            <a:pPr>
              <a:spcBef>
                <a:spcPts val="600"/>
              </a:spcBef>
            </a:pPr>
            <a:br>
              <a:rPr lang="en-US" dirty="0">
                <a:latin typeface="Book Antiqua"/>
                <a:cs typeface="Book Antiqua"/>
              </a:rPr>
            </a:br>
            <a:endParaRPr lang="en-US" dirty="0">
              <a:latin typeface="Book Antiqua"/>
              <a:cs typeface="Book Antiqua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Many collision systems small and large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Muons (MTD)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C00000"/>
                </a:solidFill>
                <a:latin typeface="Book Antiqua"/>
                <a:cs typeface="Book Antiqua"/>
              </a:rPr>
              <a:t>Event Plane (EPD)</a:t>
            </a:r>
          </a:p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…</a:t>
            </a:r>
          </a:p>
          <a:p>
            <a:pPr>
              <a:spcBef>
                <a:spcPts val="600"/>
              </a:spcBef>
            </a:pPr>
            <a:endParaRPr lang="en-US" dirty="0">
              <a:latin typeface="Book Antiqua"/>
              <a:cs typeface="Book Antiqua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DE38AF-0760-6241-B6AB-97F6CDEF65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3049" y="3902290"/>
            <a:ext cx="737755" cy="3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78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r</a:t>
            </a:r>
            <a:r>
              <a:rPr lang="en-US" sz="3400" baseline="-25000" dirty="0">
                <a:solidFill>
                  <a:srgbClr val="000000"/>
                </a:solidFill>
                <a:latin typeface="Book Antiqua" pitchFamily="-96" charset="0"/>
              </a:rPr>
              <a:t>g</a:t>
            </a: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 in a Thermal Background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518" y="3289560"/>
            <a:ext cx="3436452" cy="85067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Toy background creates a peak purely determined by jet parameters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F8A3F-7EA3-1046-A381-BAB6FE34A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1" y="1051882"/>
            <a:ext cx="3549819" cy="2114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5BEF6-7CEE-804A-A3DD-269A00DE1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966" y="1139441"/>
            <a:ext cx="2507267" cy="229403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85FFBA9-1111-2C4D-9CCC-4CF8BF83C36D}"/>
              </a:ext>
            </a:extLst>
          </p:cNvPr>
          <p:cNvSpPr/>
          <p:nvPr/>
        </p:nvSpPr>
        <p:spPr bwMode="auto">
          <a:xfrm>
            <a:off x="3883068" y="2046613"/>
            <a:ext cx="1465547" cy="479693"/>
          </a:xfrm>
          <a:prstGeom prst="ellipse">
            <a:avLst/>
          </a:prstGeom>
          <a:solidFill>
            <a:srgbClr val="C00000">
              <a:alpha val="7000"/>
            </a:srgbClr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-83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17B0AC-D353-DD47-B551-F1E4C4E28941}"/>
              </a:ext>
            </a:extLst>
          </p:cNvPr>
          <p:cNvSpPr txBox="1"/>
          <p:nvPr/>
        </p:nvSpPr>
        <p:spPr>
          <a:xfrm>
            <a:off x="4035314" y="3289560"/>
            <a:ext cx="3637770" cy="85067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With signal present, significant structures remain – difficult to disentangle w/o truth info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285C2B-5D67-E549-9F7C-C816C9BC913B}"/>
              </a:ext>
            </a:extLst>
          </p:cNvPr>
          <p:cNvSpPr/>
          <p:nvPr/>
        </p:nvSpPr>
        <p:spPr>
          <a:xfrm>
            <a:off x="6269040" y="1413618"/>
            <a:ext cx="2941831" cy="7792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Book Antiqua"/>
              </a:rPr>
              <a:t>ALICE, 80&lt;p</a:t>
            </a:r>
            <a:r>
              <a:rPr lang="en-US" sz="1600" baseline="-25000" dirty="0">
                <a:latin typeface="Book Antiqua"/>
              </a:rPr>
              <a:t>T</a:t>
            </a:r>
            <a:r>
              <a:rPr lang="en-US" sz="1600" dirty="0">
                <a:latin typeface="Book Antiqua"/>
              </a:rPr>
              <a:t>&lt;120</a:t>
            </a:r>
          </a:p>
          <a:p>
            <a:r>
              <a:rPr lang="en-US" sz="1600" dirty="0">
                <a:latin typeface="Book Antiqua"/>
              </a:rPr>
              <a:t>Effect potentially more severe </a:t>
            </a:r>
            <a:br>
              <a:rPr lang="en-US" sz="1600" dirty="0">
                <a:latin typeface="Book Antiqua"/>
              </a:rPr>
            </a:br>
            <a:r>
              <a:rPr lang="en-US" sz="1600" dirty="0">
                <a:latin typeface="Book Antiqua"/>
              </a:rPr>
              <a:t>in STAR’s kinematic range</a:t>
            </a:r>
            <a:endParaRPr lang="en-US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FD95C8D-9F3F-C943-953A-D4CC1E47ED9A}"/>
              </a:ext>
            </a:extLst>
          </p:cNvPr>
          <p:cNvSpPr/>
          <p:nvPr/>
        </p:nvSpPr>
        <p:spPr>
          <a:xfrm>
            <a:off x="415760" y="4284364"/>
            <a:ext cx="7726795" cy="6272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Book Antiqua"/>
              </a:rPr>
              <a:t>SoftDrop’s biggest strengths are intimately tied to Cambridge/Aachen,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Book Antiqua"/>
              </a:rPr>
              <a:t>because C/A follows angular ordering </a:t>
            </a:r>
            <a:r>
              <a:rPr lang="en-US" sz="1600" dirty="0">
                <a:latin typeface="Book Antiqua"/>
                <a:sym typeface="Wingdings" pitchFamily="2" charset="2"/>
              </a:rPr>
              <a:t>– but HI background is not angular ordered</a:t>
            </a:r>
            <a:endParaRPr lang="en-US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A8E61E-A94C-5344-A097-748E990DAE0E}"/>
              </a:ext>
            </a:extLst>
          </p:cNvPr>
          <p:cNvSpPr/>
          <p:nvPr/>
        </p:nvSpPr>
        <p:spPr>
          <a:xfrm>
            <a:off x="158518" y="724633"/>
            <a:ext cx="2611612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R. Kunnawalkam Elayavalli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A4B6F02-385A-4B41-9EE0-36FC4CEB22C1}"/>
              </a:ext>
            </a:extLst>
          </p:cNvPr>
          <p:cNvSpPr/>
          <p:nvPr/>
        </p:nvSpPr>
        <p:spPr>
          <a:xfrm>
            <a:off x="3933527" y="777160"/>
            <a:ext cx="2961067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Bookman Old Style" panose="02050604050505020204" pitchFamily="18" charset="0"/>
              </a:rPr>
              <a:t>ALICE&lt; Harry Andrews, QM ‘18</a:t>
            </a:r>
          </a:p>
        </p:txBody>
      </p:sp>
    </p:spTree>
    <p:extLst>
      <p:ext uri="{BB962C8B-B14F-4D97-AF65-F5344CB8AC3E}">
        <p14:creationId xmlns:p14="http://schemas.microsoft.com/office/powerpoint/2010/main" val="937400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Mitigation/Alternatives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518" y="900774"/>
            <a:ext cx="4217820" cy="2188991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Possible mitigation options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Book Antiqua"/>
                <a:cs typeface="Book Antiqua"/>
              </a:rPr>
              <a:t>Increase z</a:t>
            </a:r>
            <a:r>
              <a:rPr lang="en-US" baseline="-25000" dirty="0">
                <a:latin typeface="Book Antiqua"/>
                <a:cs typeface="Book Antiqua"/>
              </a:rPr>
              <a:t>cut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Book Antiqua"/>
                <a:cs typeface="Book Antiqua"/>
              </a:rPr>
              <a:t>Introduce additional cuts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Book Antiqua"/>
                <a:cs typeface="Book Antiqua"/>
              </a:rPr>
              <a:t>Alternatives to C/A?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Book Antiqua"/>
                <a:cs typeface="Book Antiqua"/>
              </a:rPr>
              <a:t>More sophisticated background subtraction (e.g. constituent subtraction)?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E69CFC-575C-604B-BDAC-7096DBAEC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22" y="3189566"/>
            <a:ext cx="4148116" cy="195969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B91E4EB-914C-F74C-AECF-A851E6305E6F}"/>
              </a:ext>
            </a:extLst>
          </p:cNvPr>
          <p:cNvSpPr/>
          <p:nvPr/>
        </p:nvSpPr>
        <p:spPr>
          <a:xfrm>
            <a:off x="4570704" y="809015"/>
            <a:ext cx="4572000" cy="112287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latin typeface="GillSans" panose="020B0502020104020203" pitchFamily="34" charset="-79"/>
                <a:cs typeface="GillSans" panose="020B0502020104020203" pitchFamily="34" charset="-79"/>
              </a:rPr>
              <a:t>“Generic </a:t>
            </a:r>
            <a:r>
              <a:rPr lang="en-US" b="1" dirty="0">
                <a:latin typeface="GillSans" panose="020B0502020104020203" pitchFamily="34" charset="-79"/>
                <a:cs typeface="GillSans" panose="020B0502020104020203" pitchFamily="34" charset="-79"/>
              </a:rPr>
              <a:t>experimental characterisation of jets in HI </a:t>
            </a:r>
            <a:r>
              <a:rPr lang="en-US" dirty="0">
                <a:latin typeface="GillSans" panose="020B0502020104020203" pitchFamily="34" charset="-79"/>
                <a:cs typeface="GillSans" panose="020B0502020104020203" pitchFamily="34" charset="-79"/>
              </a:rPr>
              <a:t>collisions, even </a:t>
            </a:r>
            <a:r>
              <a:rPr lang="en-US" b="1" dirty="0">
                <a:latin typeface="GillSans" panose="020B0502020104020203" pitchFamily="34" charset="-79"/>
                <a:cs typeface="GillSans" panose="020B0502020104020203" pitchFamily="34" charset="-79"/>
              </a:rPr>
              <a:t>in the absence of universally valid theoretical descriptions</a:t>
            </a:r>
            <a:r>
              <a:rPr lang="en-US" dirty="0">
                <a:latin typeface="GillSans" panose="020B0502020104020203" pitchFamily="34" charset="-79"/>
                <a:cs typeface="GillSans" panose="020B0502020104020203" pitchFamily="34" charset="-79"/>
              </a:rPr>
              <a:t>, can and should be a </a:t>
            </a:r>
            <a:r>
              <a:rPr lang="en-US" b="1" dirty="0">
                <a:latin typeface="GillSans" panose="020B0502020104020203" pitchFamily="34" charset="-79"/>
                <a:cs typeface="GillSans" panose="020B0502020104020203" pitchFamily="34" charset="-79"/>
              </a:rPr>
              <a:t>priority” </a:t>
            </a:r>
            <a:r>
              <a:rPr lang="en-US" i="1" dirty="0">
                <a:latin typeface="GillSans" panose="020B0502020104020203" pitchFamily="34" charset="-79"/>
                <a:cs typeface="GillSans" panose="020B0502020104020203" pitchFamily="34" charset="-79"/>
              </a:rPr>
              <a:t> - M. Cacciari , HP ‘16</a:t>
            </a:r>
            <a:endParaRPr lang="en-US" i="1" dirty="0"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A3A533-64E6-AF4B-AD75-EDA4C2B6D518}"/>
              </a:ext>
            </a:extLst>
          </p:cNvPr>
          <p:cNvSpPr txBox="1"/>
          <p:nvPr/>
        </p:nvSpPr>
        <p:spPr>
          <a:xfrm>
            <a:off x="4747794" y="2187642"/>
            <a:ext cx="4217820" cy="126219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Possible alternatives to characterize angular scale: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Jet </a:t>
            </a:r>
            <a:r>
              <a:rPr lang="en-US" b="1" dirty="0">
                <a:latin typeface="Book Antiqua"/>
                <a:cs typeface="Book Antiqua"/>
              </a:rPr>
              <a:t>mass </a:t>
            </a:r>
            <a:r>
              <a:rPr lang="en-US" dirty="0">
                <a:latin typeface="Book Antiqua"/>
                <a:cs typeface="Book Antiqua"/>
              </a:rPr>
              <a:t> (in the works), girth, 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Small subjets (in the works)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6E6E74-5531-D141-9DEA-4D27ECFA837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7101" y="3464215"/>
            <a:ext cx="2025720" cy="187928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EBC3E5-A0B2-C64C-B8B3-ABDCCE594827}"/>
              </a:ext>
            </a:extLst>
          </p:cNvPr>
          <p:cNvSpPr/>
          <p:nvPr/>
        </p:nvSpPr>
        <p:spPr>
          <a:xfrm>
            <a:off x="6296294" y="4943861"/>
            <a:ext cx="2669320" cy="4930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Bookman Old Style" panose="02050604050505020204" pitchFamily="18" charset="0"/>
              </a:rPr>
              <a:t>Cartoon by</a:t>
            </a:r>
            <a:br>
              <a:rPr lang="en-US" sz="1400" dirty="0">
                <a:latin typeface="Bookman Old Style" panose="02050604050505020204" pitchFamily="18" charset="0"/>
              </a:rPr>
            </a:br>
            <a:r>
              <a:rPr lang="en-US" sz="1400" dirty="0">
                <a:latin typeface="Bookman Old Style" panose="02050604050505020204" pitchFamily="18" charset="0"/>
              </a:rPr>
              <a:t> R. Kunnawalkam Elayavalli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769674-7A87-D043-8FA4-6BC12350D3D8}"/>
              </a:ext>
            </a:extLst>
          </p:cNvPr>
          <p:cNvSpPr/>
          <p:nvPr/>
        </p:nvSpPr>
        <p:spPr>
          <a:xfrm>
            <a:off x="75373" y="5074075"/>
            <a:ext cx="2422458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  <a:cs typeface="GillSans" panose="020B0502020104020203" pitchFamily="34" charset="-79"/>
              </a:rPr>
              <a:t>M. Cacciari , HP ‘16</a:t>
            </a: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867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Challenges in Unfolding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8242" y="779584"/>
            <a:ext cx="6280643" cy="1700524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342900" indent="-342900">
              <a:spcBef>
                <a:spcPts val="600"/>
              </a:spcBef>
              <a:buAutoNum type="arabicParenR"/>
            </a:pPr>
            <a:r>
              <a:rPr lang="en-US" dirty="0">
                <a:latin typeface="Book Antiqua"/>
                <a:cs typeface="Book Antiqua"/>
              </a:rPr>
              <a:t>Substructure: z, </a:t>
            </a:r>
            <a:r>
              <a:rPr lang="en-US" dirty="0">
                <a:latin typeface="Symbol" pitchFamily="2" charset="2"/>
                <a:cs typeface="Book Antiqua"/>
              </a:rPr>
              <a:t>q</a:t>
            </a:r>
            <a:r>
              <a:rPr lang="en-US" dirty="0">
                <a:latin typeface="Book Antiqua"/>
                <a:cs typeface="Book Antiqua"/>
              </a:rPr>
              <a:t>, E, two jets,…</a:t>
            </a:r>
            <a:br>
              <a:rPr lang="en-US" dirty="0">
                <a:latin typeface="Book Antiqua"/>
                <a:cs typeface="Book Antiqua"/>
              </a:rPr>
            </a:b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 </a:t>
            </a:r>
            <a:r>
              <a:rPr lang="en-US" b="1" dirty="0">
                <a:latin typeface="Book Antiqua"/>
                <a:cs typeface="Book Antiqua"/>
                <a:sym typeface="Wingdings" pitchFamily="2" charset="2"/>
              </a:rPr>
              <a:t>dimensionality </a:t>
            </a: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grows  need to carefully factorize</a:t>
            </a:r>
          </a:p>
          <a:p>
            <a:pPr marL="342900" indent="-342900">
              <a:spcBef>
                <a:spcPts val="600"/>
              </a:spcBef>
              <a:buAutoNum type="arabicParenR"/>
            </a:pP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What is the </a:t>
            </a:r>
            <a:r>
              <a:rPr lang="en-US" b="1" dirty="0">
                <a:latin typeface="Book Antiqua"/>
                <a:cs typeface="Book Antiqua"/>
                <a:sym typeface="Wingdings" pitchFamily="2" charset="2"/>
              </a:rPr>
              <a:t>truth level</a:t>
            </a: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? </a:t>
            </a:r>
            <a:br>
              <a:rPr lang="en-US" dirty="0">
                <a:latin typeface="Book Antiqua"/>
                <a:cs typeface="Book Antiqua"/>
                <a:sym typeface="Wingdings" pitchFamily="2" charset="2"/>
              </a:rPr>
            </a:b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 Hard-core, trigger cuts etc. done at detector level</a:t>
            </a:r>
            <a:br>
              <a:rPr lang="en-US" dirty="0">
                <a:latin typeface="Book Antiqua"/>
                <a:cs typeface="Book Antiqua"/>
                <a:sym typeface="Wingdings" pitchFamily="2" charset="2"/>
              </a:rPr>
            </a:b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 Inclusive measurements may not be possible</a:t>
            </a:r>
            <a:br>
              <a:rPr lang="en-US" dirty="0">
                <a:latin typeface="Book Antiqua"/>
                <a:cs typeface="Book Antiqua"/>
                <a:sym typeface="Wingdings" pitchFamily="2" charset="2"/>
              </a:rPr>
            </a:b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		… or desirable (e.g. jet geometry engineering)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BAA6607-A527-9044-B3C7-C8FD8A48FA24}"/>
              </a:ext>
            </a:extLst>
          </p:cNvPr>
          <p:cNvCxnSpPr>
            <a:cxnSpLocks/>
          </p:cNvCxnSpPr>
          <p:nvPr/>
        </p:nvCxnSpPr>
        <p:spPr bwMode="auto">
          <a:xfrm flipH="1">
            <a:off x="651353" y="5301174"/>
            <a:ext cx="2798255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945DE74-B255-F049-8BD5-C8DC800DCFBF}"/>
              </a:ext>
            </a:extLst>
          </p:cNvPr>
          <p:cNvGrpSpPr/>
          <p:nvPr/>
        </p:nvGrpSpPr>
        <p:grpSpPr>
          <a:xfrm>
            <a:off x="137028" y="2557752"/>
            <a:ext cx="3667938" cy="2644916"/>
            <a:chOff x="137028" y="2495122"/>
            <a:chExt cx="3667938" cy="2644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59F7B79-CA60-CB4C-A682-91321523A6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280"/>
            <a:stretch/>
          </p:blipFill>
          <p:spPr>
            <a:xfrm>
              <a:off x="137028" y="2830538"/>
              <a:ext cx="3667938" cy="23095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AFBE06-212B-C44A-BC03-07FD12010511}"/>
                </a:ext>
              </a:extLst>
            </p:cNvPr>
            <p:cNvSpPr txBox="1"/>
            <p:nvPr/>
          </p:nvSpPr>
          <p:spPr>
            <a:xfrm>
              <a:off x="500964" y="2495122"/>
              <a:ext cx="2936194" cy="335416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77020" tIns="38510" rIns="77020" bIns="38510" rtlCol="0">
              <a:spAutoFit/>
            </a:bodyPr>
            <a:lstStyle/>
            <a:p>
              <a:pPr lvl="0">
                <a:spcBef>
                  <a:spcPts val="600"/>
                </a:spcBef>
              </a:pPr>
              <a:r>
                <a:rPr lang="en-US" dirty="0">
                  <a:solidFill>
                    <a:srgbClr val="000000"/>
                  </a:solidFill>
                  <a:latin typeface="Book Antiqua"/>
                  <a:cs typeface="Book Antiqua"/>
                  <a:sym typeface="Wingdings" pitchFamily="2" charset="2"/>
                </a:rPr>
                <a:t>3) </a:t>
              </a:r>
              <a:r>
                <a:rPr lang="en-US" b="1" dirty="0">
                  <a:solidFill>
                    <a:srgbClr val="000000"/>
                  </a:solidFill>
                  <a:latin typeface="Book Antiqua"/>
                  <a:cs typeface="Book Antiqua"/>
                  <a:sym typeface="Wingdings" pitchFamily="2" charset="2"/>
                </a:rPr>
                <a:t>vacuum != medium jets</a:t>
              </a:r>
              <a:endParaRPr lang="en-US" b="1" dirty="0">
                <a:solidFill>
                  <a:srgbClr val="000000"/>
                </a:solidFill>
                <a:latin typeface="Book Antiqua"/>
                <a:cs typeface="Book Antiqua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B80A32A-161E-C645-8112-02279B71C3E0}"/>
                </a:ext>
              </a:extLst>
            </p:cNvPr>
            <p:cNvSpPr/>
            <p:nvPr/>
          </p:nvSpPr>
          <p:spPr bwMode="auto">
            <a:xfrm>
              <a:off x="488515" y="2893872"/>
              <a:ext cx="2961093" cy="1979433"/>
            </a:xfrm>
            <a:prstGeom prst="rect">
              <a:avLst/>
            </a:prstGeom>
            <a:gradFill>
              <a:gsLst>
                <a:gs pos="0">
                  <a:srgbClr val="92D050">
                    <a:alpha val="19000"/>
                  </a:srgbClr>
                </a:gs>
                <a:gs pos="76000">
                  <a:schemeClr val="bg1">
                    <a:alpha val="26000"/>
                  </a:schemeClr>
                </a:gs>
                <a:gs pos="65000">
                  <a:schemeClr val="bg1">
                    <a:alpha val="30000"/>
                  </a:schemeClr>
                </a:gs>
                <a:gs pos="100000">
                  <a:srgbClr val="FF0000">
                    <a:alpha val="38000"/>
                  </a:srgbClr>
                </a:gs>
              </a:gsLst>
              <a:lin ang="108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-83" charset="0"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effectLst/>
                <a:latin typeface="Arial" pitchFamily="-83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CF96061-2338-2E4C-AC3C-CC05ABCC9F65}"/>
                </a:ext>
              </a:extLst>
            </p:cNvPr>
            <p:cNvSpPr txBox="1"/>
            <p:nvPr/>
          </p:nvSpPr>
          <p:spPr>
            <a:xfrm>
              <a:off x="2287509" y="3607496"/>
              <a:ext cx="80642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2E8B57"/>
                  </a:solidFill>
                  <a:latin typeface="Book Antiqua" panose="02040602050305030304" pitchFamily="18" charset="0"/>
                </a:rPr>
                <a:t>p</a:t>
              </a:r>
              <a:r>
                <a:rPr lang="en-US" b="1" baseline="-25000" dirty="0">
                  <a:solidFill>
                    <a:srgbClr val="2E8B57"/>
                  </a:solidFill>
                  <a:latin typeface="Book Antiqua" panose="02040602050305030304" pitchFamily="18" charset="0"/>
                </a:rPr>
                <a:t>T</a:t>
              </a:r>
              <a:r>
                <a:rPr lang="en-US" b="1" dirty="0">
                  <a:solidFill>
                    <a:srgbClr val="2E8B57"/>
                  </a:solidFill>
                  <a:latin typeface="Book Antiqua" panose="02040602050305030304" pitchFamily="18" charset="0"/>
                </a:rPr>
                <a:t>, z</a:t>
              </a:r>
              <a:r>
                <a:rPr lang="en-US" b="1" baseline="-25000" dirty="0">
                  <a:solidFill>
                    <a:srgbClr val="2E8B57"/>
                  </a:solidFill>
                  <a:latin typeface="Book Antiqua" panose="02040602050305030304" pitchFamily="18" charset="0"/>
                </a:rPr>
                <a:t>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BAF3B8D-FAB5-354A-BA70-878655941476}"/>
                </a:ext>
              </a:extLst>
            </p:cNvPr>
            <p:cNvSpPr txBox="1"/>
            <p:nvPr/>
          </p:nvSpPr>
          <p:spPr>
            <a:xfrm>
              <a:off x="651353" y="3719850"/>
              <a:ext cx="806420" cy="3499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Book Antiqua" panose="02040602050305030304" pitchFamily="18" charset="0"/>
                </a:rPr>
                <a:t>m, r</a:t>
              </a:r>
              <a:r>
                <a:rPr lang="en-US" b="1" baseline="-25000" dirty="0">
                  <a:solidFill>
                    <a:srgbClr val="C00000"/>
                  </a:solidFill>
                  <a:latin typeface="Book Antiqua" panose="02040602050305030304" pitchFamily="18" charset="0"/>
                </a:rPr>
                <a:t>g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6940FDE-C4C3-2B46-BD0F-EF4B08F923F2}"/>
              </a:ext>
            </a:extLst>
          </p:cNvPr>
          <p:cNvSpPr/>
          <p:nvPr/>
        </p:nvSpPr>
        <p:spPr>
          <a:xfrm>
            <a:off x="1368242" y="4987585"/>
            <a:ext cx="1364476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BF0004"/>
                </a:solidFill>
                <a:latin typeface="Book Antiqua"/>
                <a:cs typeface="Book Antiqua"/>
                <a:sym typeface="Wingdings" pitchFamily="2" charset="2"/>
              </a:rPr>
              <a:t>Quenching</a:t>
            </a:r>
            <a:endParaRPr lang="en-US" dirty="0">
              <a:solidFill>
                <a:srgbClr val="BF0004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820E75-660F-D34D-8616-D60BD3435A42}"/>
              </a:ext>
            </a:extLst>
          </p:cNvPr>
          <p:cNvSpPr txBox="1"/>
          <p:nvPr/>
        </p:nvSpPr>
        <p:spPr>
          <a:xfrm>
            <a:off x="3923665" y="2645140"/>
            <a:ext cx="4629840" cy="133914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Possible solutions: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Detector Level comparison (ratios help)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Rethink response construction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Bracket response using multiple models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3FB392-938E-6A41-A771-46412FDF6D0F}"/>
              </a:ext>
            </a:extLst>
          </p:cNvPr>
          <p:cNvSpPr/>
          <p:nvPr/>
        </p:nvSpPr>
        <p:spPr>
          <a:xfrm>
            <a:off x="6456740" y="4771414"/>
            <a:ext cx="675185" cy="588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400" dirty="0">
                <a:latin typeface="Computerfont" pitchFamily="2" charset="0"/>
              </a:rPr>
              <a:t>1.0</a:t>
            </a:r>
            <a:endParaRPr lang="en-US" sz="3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275BD8C-C12F-B84C-B00C-2FEB2006F24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2929" y="3968277"/>
            <a:ext cx="2101436" cy="13176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982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Summary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6947FE-509F-7E4A-86EA-C03FD42CE476}"/>
              </a:ext>
            </a:extLst>
          </p:cNvPr>
          <p:cNvSpPr txBox="1"/>
          <p:nvPr/>
        </p:nvSpPr>
        <p:spPr>
          <a:xfrm>
            <a:off x="175040" y="862413"/>
            <a:ext cx="8854090" cy="4800219"/>
          </a:xfrm>
          <a:prstGeom prst="rect">
            <a:avLst/>
          </a:prstGeom>
          <a:noFill/>
          <a:ln>
            <a:noFill/>
          </a:ln>
        </p:spPr>
        <p:txBody>
          <a:bodyPr wrap="square" lIns="77020" tIns="38510" rIns="77020" bIns="38510" rtlCol="0">
            <a:spAutoFit/>
          </a:bodyPr>
          <a:lstStyle/>
          <a:p>
            <a:pPr marL="288825" indent="-288825">
              <a:buFont typeface="Arial"/>
              <a:buChar char="•"/>
            </a:pPr>
            <a:r>
              <a:rPr lang="en-US" sz="2200" b="1" dirty="0">
                <a:latin typeface="Book Antiqua"/>
                <a:cs typeface="Book Antiqua"/>
              </a:rPr>
              <a:t>STAR and RHIC offer unique strengths and capabilities for jet  and jet substructure studies </a:t>
            </a:r>
          </a:p>
          <a:p>
            <a:pPr marL="288825" indent="-288825">
              <a:buFont typeface="Arial"/>
              <a:buChar char="•"/>
            </a:pPr>
            <a:endParaRPr lang="en-US" sz="2200" dirty="0">
              <a:latin typeface="Book Antiqua"/>
              <a:cs typeface="Book Antiqua"/>
              <a:sym typeface="Wingdings"/>
            </a:endParaRPr>
          </a:p>
          <a:p>
            <a:pPr marL="288825" indent="-288825">
              <a:buFont typeface="Arial"/>
              <a:buChar char="•"/>
            </a:pPr>
            <a:endParaRPr lang="en-US" sz="2200" dirty="0">
              <a:latin typeface="Book Antiqua"/>
              <a:cs typeface="Book Antiqua"/>
              <a:sym typeface="Wingdings"/>
            </a:endParaRPr>
          </a:p>
          <a:p>
            <a:pPr marL="288825" indent="-288825">
              <a:buFont typeface="Arial"/>
              <a:buChar char="•"/>
            </a:pPr>
            <a:endParaRPr lang="en-US" sz="2200" dirty="0">
              <a:latin typeface="Book Antiqua"/>
              <a:cs typeface="Book Antiqua"/>
              <a:sym typeface="Wingdings"/>
            </a:endParaRPr>
          </a:p>
          <a:p>
            <a:pPr marL="288825" indent="-288825">
              <a:buFont typeface="Arial"/>
              <a:buChar char="•"/>
            </a:pPr>
            <a:endParaRPr lang="en-US" sz="2200" dirty="0">
              <a:latin typeface="Book Antiqua"/>
              <a:cs typeface="Book Antiqua"/>
              <a:sym typeface="Wingdings"/>
            </a:endParaRPr>
          </a:p>
          <a:p>
            <a:pPr marL="288825" indent="-288825">
              <a:buFont typeface="Arial"/>
              <a:buChar char="•"/>
            </a:pPr>
            <a:endParaRPr lang="en-US" sz="2200" dirty="0">
              <a:latin typeface="Book Antiqua"/>
              <a:cs typeface="Book Antiqua"/>
              <a:sym typeface="Wingdings"/>
            </a:endParaRPr>
          </a:p>
          <a:p>
            <a:pPr marL="288825" indent="-288825">
              <a:buFont typeface="Arial"/>
              <a:buChar char="•"/>
            </a:pPr>
            <a:endParaRPr lang="en-US" sz="2200" dirty="0">
              <a:latin typeface="Book Antiqua"/>
              <a:cs typeface="Book Antiqua"/>
              <a:sym typeface="Wingdings"/>
            </a:endParaRPr>
          </a:p>
          <a:p>
            <a:pPr marL="288825" indent="-288825">
              <a:buFont typeface="Arial"/>
              <a:buChar char="•"/>
            </a:pPr>
            <a:endParaRPr lang="en-US" sz="2200" dirty="0">
              <a:latin typeface="Book Antiqua"/>
              <a:cs typeface="Book Antiqua"/>
              <a:sym typeface="Wingdings"/>
            </a:endParaRPr>
          </a:p>
          <a:p>
            <a:pPr marL="288825" indent="-288825">
              <a:buFont typeface="Arial"/>
              <a:buChar char="•"/>
            </a:pPr>
            <a:endParaRPr lang="en-US" sz="2200" dirty="0">
              <a:latin typeface="Book Antiqua"/>
              <a:cs typeface="Book Antiqua"/>
              <a:sym typeface="Wingdings"/>
            </a:endParaRPr>
          </a:p>
          <a:p>
            <a:pPr marL="288825" indent="-288825">
              <a:buFont typeface="Arial"/>
              <a:buChar char="•"/>
            </a:pPr>
            <a:r>
              <a:rPr lang="en-US" sz="2200" b="1" dirty="0">
                <a:latin typeface="Book Antiqua"/>
                <a:cs typeface="Book Antiqua"/>
                <a:sym typeface="Wingdings"/>
              </a:rPr>
              <a:t>An ambitious program of traditional, </a:t>
            </a:r>
            <a:br>
              <a:rPr lang="en-US" sz="2200" b="1" dirty="0">
                <a:latin typeface="Book Antiqua"/>
                <a:cs typeface="Book Antiqua"/>
                <a:sym typeface="Wingdings"/>
              </a:rPr>
            </a:br>
            <a:r>
              <a:rPr lang="en-US" sz="2200" b="1" dirty="0">
                <a:latin typeface="Book Antiqua"/>
                <a:cs typeface="Book Antiqua"/>
                <a:sym typeface="Wingdings"/>
              </a:rPr>
              <a:t>1</a:t>
            </a:r>
            <a:r>
              <a:rPr lang="en-US" sz="2200" b="1" baseline="30000" dirty="0">
                <a:latin typeface="Book Antiqua"/>
                <a:cs typeface="Book Antiqua"/>
                <a:sym typeface="Wingdings"/>
              </a:rPr>
              <a:t>st</a:t>
            </a:r>
            <a:r>
              <a:rPr lang="en-US" sz="2200" b="1" dirty="0">
                <a:latin typeface="Book Antiqua"/>
                <a:cs typeface="Book Antiqua"/>
                <a:sym typeface="Wingdings"/>
              </a:rPr>
              <a:t> , and 2</a:t>
            </a:r>
            <a:r>
              <a:rPr lang="en-US" sz="2200" b="1" baseline="30000" dirty="0">
                <a:latin typeface="Book Antiqua"/>
                <a:cs typeface="Book Antiqua"/>
                <a:sym typeface="Wingdings"/>
              </a:rPr>
              <a:t>nd</a:t>
            </a:r>
            <a:r>
              <a:rPr lang="en-US" sz="2200" b="1" dirty="0">
                <a:latin typeface="Book Antiqua"/>
                <a:cs typeface="Book Antiqua"/>
                <a:sym typeface="Wingdings"/>
              </a:rPr>
              <a:t> generation observables</a:t>
            </a:r>
            <a:br>
              <a:rPr lang="en-US" sz="2200" b="1" dirty="0">
                <a:latin typeface="Book Antiqua"/>
                <a:cs typeface="Book Antiqua"/>
                <a:sym typeface="Wingdings"/>
              </a:rPr>
            </a:br>
            <a:r>
              <a:rPr lang="en-US" sz="2200" b="1" dirty="0">
                <a:latin typeface="Book Antiqua"/>
                <a:cs typeface="Book Antiqua"/>
                <a:sym typeface="Wingdings"/>
              </a:rPr>
              <a:t>is well underway</a:t>
            </a:r>
          </a:p>
          <a:p>
            <a:pPr marL="914612" lvl="1" indent="-288825">
              <a:buFont typeface="Arial"/>
              <a:buChar char="•"/>
            </a:pPr>
            <a:r>
              <a:rPr lang="en-US" sz="2200" dirty="0">
                <a:latin typeface="Book Antiqua"/>
                <a:cs typeface="Book Antiqua"/>
                <a:sym typeface="Wingdings"/>
              </a:rPr>
              <a:t>Book your ticket to Aix-les-Bains!</a:t>
            </a:r>
            <a:r>
              <a:rPr lang="en-US" sz="2200" dirty="0">
                <a:latin typeface="Book Antiqua"/>
                <a:cs typeface="Book Antiqua"/>
              </a:rPr>
              <a:t>	</a:t>
            </a:r>
          </a:p>
          <a:p>
            <a:pPr marL="288825" indent="-288825">
              <a:buFont typeface="Arial"/>
              <a:buChar char="•"/>
            </a:pPr>
            <a:endParaRPr lang="en-US" sz="2200" dirty="0">
              <a:latin typeface="Book Antiqua"/>
              <a:cs typeface="Book Antiqu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455E589-1195-5844-A8A2-84BC6B15222F}"/>
              </a:ext>
            </a:extLst>
          </p:cNvPr>
          <p:cNvGrpSpPr/>
          <p:nvPr/>
        </p:nvGrpSpPr>
        <p:grpSpPr>
          <a:xfrm>
            <a:off x="1223013" y="1733048"/>
            <a:ext cx="1282192" cy="1100887"/>
            <a:chOff x="3343140" y="2765294"/>
            <a:chExt cx="1648527" cy="1614769"/>
          </a:xfrm>
        </p:grpSpPr>
        <p:pic>
          <p:nvPicPr>
            <p:cNvPr id="9" name="Picture 8" descr="Screen Shot 2015-06-04 at 4.09.47 PM.png">
              <a:extLst>
                <a:ext uri="{FF2B5EF4-FFF2-40B4-BE49-F238E27FC236}">
                  <a16:creationId xmlns:a16="http://schemas.microsoft.com/office/drawing/2014/main" id="{9F489B8D-4366-9E4A-A17F-81F964A64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140" y="2765294"/>
              <a:ext cx="1648527" cy="161476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90C94E-6DBF-1946-BEFA-7DD6293CAB05}"/>
                </a:ext>
              </a:extLst>
            </p:cNvPr>
            <p:cNvSpPr/>
            <p:nvPr/>
          </p:nvSpPr>
          <p:spPr>
            <a:xfrm flipH="1" flipV="1">
              <a:off x="3911600" y="3530599"/>
              <a:ext cx="45719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Picture 11" descr="Screen Shot 2015-06-04 at 4.11.12 PM.png">
            <a:extLst>
              <a:ext uri="{FF2B5EF4-FFF2-40B4-BE49-F238E27FC236}">
                <a16:creationId xmlns:a16="http://schemas.microsoft.com/office/drawing/2014/main" id="{3A439C59-9940-DD4B-8E0C-53FB13F3B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7" y="1684736"/>
            <a:ext cx="1122926" cy="11420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E49780-42B7-EB4E-98C4-A0D88AF52B26}"/>
              </a:ext>
            </a:extLst>
          </p:cNvPr>
          <p:cNvSpPr/>
          <p:nvPr/>
        </p:nvSpPr>
        <p:spPr>
          <a:xfrm>
            <a:off x="568769" y="2958721"/>
            <a:ext cx="1718740" cy="6076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Bookman Old Style" panose="02050604050505020204" pitchFamily="18" charset="0"/>
                <a:cs typeface="Book Antiqua"/>
              </a:rPr>
              <a:t>Jet Geometry </a:t>
            </a:r>
            <a:br>
              <a:rPr lang="en-US" i="1" dirty="0">
                <a:solidFill>
                  <a:srgbClr val="C00000"/>
                </a:solidFill>
                <a:latin typeface="Bookman Old Style" panose="02050604050505020204" pitchFamily="18" charset="0"/>
                <a:cs typeface="Book Antiqua"/>
              </a:rPr>
            </a:br>
            <a:r>
              <a:rPr lang="en-US" i="1" dirty="0">
                <a:solidFill>
                  <a:srgbClr val="C00000"/>
                </a:solidFill>
                <a:latin typeface="Bookman Old Style" panose="02050604050505020204" pitchFamily="18" charset="0"/>
                <a:cs typeface="Book Antiqua"/>
              </a:rPr>
              <a:t>Engineering</a:t>
            </a:r>
            <a:endParaRPr lang="en-US" dirty="0"/>
          </a:p>
        </p:txBody>
      </p:sp>
      <p:pic>
        <p:nvPicPr>
          <p:cNvPr id="13" name="Picture 12" descr="Screen Shot 2015-06-04 at 4.15.41 PM.png">
            <a:extLst>
              <a:ext uri="{FF2B5EF4-FFF2-40B4-BE49-F238E27FC236}">
                <a16:creationId xmlns:a16="http://schemas.microsoft.com/office/drawing/2014/main" id="{79C34E8F-C9B5-BC4C-88F9-4BE013827E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113" y="1614297"/>
            <a:ext cx="1914504" cy="14123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4285F7-66C6-7540-A547-EF47C45AE0E7}"/>
              </a:ext>
            </a:extLst>
          </p:cNvPr>
          <p:cNvSpPr/>
          <p:nvPr/>
        </p:nvSpPr>
        <p:spPr>
          <a:xfrm>
            <a:off x="2621565" y="2974300"/>
            <a:ext cx="2074607" cy="6076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Bookman Old Style" panose="02050604050505020204" pitchFamily="18" charset="0"/>
                <a:cs typeface="Book Antiqua"/>
              </a:rPr>
              <a:t>Tight parton--jet </a:t>
            </a:r>
            <a:br>
              <a:rPr lang="en-US" i="1" dirty="0">
                <a:solidFill>
                  <a:srgbClr val="C00000"/>
                </a:solidFill>
                <a:latin typeface="Bookman Old Style" panose="02050604050505020204" pitchFamily="18" charset="0"/>
                <a:cs typeface="Book Antiqua"/>
              </a:rPr>
            </a:br>
            <a:r>
              <a:rPr lang="en-US" i="1" dirty="0">
                <a:solidFill>
                  <a:srgbClr val="C00000"/>
                </a:solidFill>
                <a:latin typeface="Bookman Old Style" panose="02050604050505020204" pitchFamily="18" charset="0"/>
                <a:cs typeface="Book Antiqua"/>
              </a:rPr>
              <a:t>correspondence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A7DB7C0-E46E-594C-A34E-984F2140C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161" y="1733048"/>
            <a:ext cx="1673332" cy="113326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1D134E-870D-EB42-B54F-2DB5E795CA12}"/>
              </a:ext>
            </a:extLst>
          </p:cNvPr>
          <p:cNvSpPr/>
          <p:nvPr/>
        </p:nvSpPr>
        <p:spPr>
          <a:xfrm>
            <a:off x="4883161" y="2958721"/>
            <a:ext cx="1609736" cy="6076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Bookman Old Style" panose="02050604050505020204" pitchFamily="18" charset="0"/>
                <a:cs typeface="Book Antiqua"/>
              </a:rPr>
              <a:t>Sensitivity to</a:t>
            </a:r>
          </a:p>
          <a:p>
            <a:r>
              <a:rPr lang="en-US" i="1" dirty="0">
                <a:solidFill>
                  <a:srgbClr val="C00000"/>
                </a:solidFill>
                <a:latin typeface="Bookman Old Style" panose="02050604050505020204" pitchFamily="18" charset="0"/>
                <a:cs typeface="Book Antiqua"/>
              </a:rPr>
              <a:t>substructure</a:t>
            </a:r>
            <a:endParaRPr lang="en-US" dirty="0"/>
          </a:p>
        </p:txBody>
      </p:sp>
      <p:pic>
        <p:nvPicPr>
          <p:cNvPr id="20" name="Picture 19" descr="Screen Shot 2017-05-05 at 9.55.19 PM.png">
            <a:extLst>
              <a:ext uri="{FF2B5EF4-FFF2-40B4-BE49-F238E27FC236}">
                <a16:creationId xmlns:a16="http://schemas.microsoft.com/office/drawing/2014/main" id="{D57D0AFB-AA59-E84A-AFED-E0D8807CE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41" y="1312136"/>
            <a:ext cx="1906182" cy="164658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5633C3B-2AF9-5B42-B196-E4B553833487}"/>
              </a:ext>
            </a:extLst>
          </p:cNvPr>
          <p:cNvSpPr/>
          <p:nvPr/>
        </p:nvSpPr>
        <p:spPr>
          <a:xfrm>
            <a:off x="7000869" y="2992825"/>
            <a:ext cx="1822935" cy="6076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Bookman Old Style" panose="02050604050505020204" pitchFamily="18" charset="0"/>
                <a:cs typeface="Book Antiqua"/>
              </a:rPr>
              <a:t>Flexibility and </a:t>
            </a:r>
            <a:br>
              <a:rPr lang="en-US" i="1" dirty="0">
                <a:solidFill>
                  <a:srgbClr val="C00000"/>
                </a:solidFill>
                <a:latin typeface="Bookman Old Style" panose="02050604050505020204" pitchFamily="18" charset="0"/>
                <a:cs typeface="Book Antiqua"/>
              </a:rPr>
            </a:br>
            <a:r>
              <a:rPr lang="en-US" i="1" dirty="0">
                <a:solidFill>
                  <a:srgbClr val="C00000"/>
                </a:solidFill>
                <a:latin typeface="Bookman Old Style" panose="02050604050505020204" pitchFamily="18" charset="0"/>
                <a:cs typeface="Book Antiqua"/>
              </a:rPr>
              <a:t>Luminosity</a:t>
            </a:r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6C184EB-1652-5547-9A4C-DE23B1B443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2791" y="3860489"/>
            <a:ext cx="2579744" cy="1374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874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822702" y="58782"/>
            <a:ext cx="5318155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BACKUP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4154471-368D-A24D-9C8F-7AC2FA8B2B0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580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Unique RHIC Strengths</a:t>
            </a:r>
          </a:p>
        </p:txBody>
      </p:sp>
      <p:pic>
        <p:nvPicPr>
          <p:cNvPr id="6" name="Picture 5" descr="Screen Shot 2015-06-04 at 4.15.41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5" y="833813"/>
            <a:ext cx="3158454" cy="23300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519" y="3552712"/>
            <a:ext cx="3227091" cy="90876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Book Antiqua"/>
                <a:cs typeface="Book Antiqua"/>
              </a:rPr>
              <a:t>Steeply falling spectrum</a:t>
            </a:r>
            <a:br>
              <a:rPr lang="en-US" kern="0" dirty="0">
                <a:solidFill>
                  <a:sysClr val="windowText" lastClr="000000"/>
                </a:solidFill>
                <a:latin typeface="Book Antiqua"/>
                <a:cs typeface="Book Antiqua"/>
              </a:rPr>
            </a:br>
            <a:r>
              <a:rPr lang="en-US" kern="0" dirty="0">
                <a:solidFill>
                  <a:sysClr val="windowText" lastClr="000000"/>
                </a:solidFill>
                <a:latin typeface="Book Antiqua"/>
                <a:cs typeface="Book Antiqua"/>
              </a:rPr>
              <a:t>  </a:t>
            </a:r>
            <a:r>
              <a:rPr lang="is-IS" b="1" kern="0">
                <a:solidFill>
                  <a:sysClr val="windowText" lastClr="000000"/>
                </a:solidFill>
                <a:uFill>
                  <a:solidFill>
                    <a:srgbClr val="941100"/>
                  </a:solidFill>
                </a:uFill>
                <a:latin typeface="Book Antiqua"/>
                <a:cs typeface="Book Antiqua"/>
                <a:sym typeface="Helvetica"/>
              </a:rPr>
              <a:t>→ </a:t>
            </a:r>
            <a:r>
              <a:rPr lang="en-US" kern="0" dirty="0">
                <a:solidFill>
                  <a:sysClr val="windowText" lastClr="000000"/>
                </a:solidFill>
                <a:latin typeface="Book Antiqua"/>
                <a:cs typeface="Book Antiqua"/>
              </a:rPr>
              <a:t>Good correlation between</a:t>
            </a:r>
            <a:br>
              <a:rPr lang="en-US" kern="0" dirty="0">
                <a:solidFill>
                  <a:sysClr val="windowText" lastClr="000000"/>
                </a:solidFill>
                <a:latin typeface="Book Antiqua"/>
                <a:cs typeface="Book Antiqua"/>
              </a:rPr>
            </a:br>
            <a:r>
              <a:rPr lang="en-US" kern="0" dirty="0">
                <a:solidFill>
                  <a:sysClr val="windowText" lastClr="000000"/>
                </a:solidFill>
                <a:latin typeface="Book Antiqua"/>
                <a:cs typeface="Book Antiqua"/>
              </a:rPr>
              <a:t>jet  and original energy!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1700" y="3064493"/>
            <a:ext cx="3143910" cy="324191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600" dirty="0">
                <a:latin typeface="Book Antiqua"/>
                <a:cs typeface="Book Antiqua"/>
              </a:rPr>
              <a:t>Recoil p</a:t>
            </a:r>
            <a:r>
              <a:rPr lang="en-US" sz="1600" baseline="-25000" dirty="0">
                <a:latin typeface="Book Antiqua"/>
                <a:cs typeface="Book Antiqua"/>
              </a:rPr>
              <a:t>T</a:t>
            </a:r>
            <a:r>
              <a:rPr lang="en-US" sz="1600" dirty="0">
                <a:latin typeface="Book Antiqua"/>
                <a:cs typeface="Book Antiqua"/>
              </a:rPr>
              <a:t> off a 20-40 GeV trigger</a:t>
            </a:r>
          </a:p>
        </p:txBody>
      </p:sp>
      <p:sp>
        <p:nvSpPr>
          <p:cNvPr id="12" name="Shape 521"/>
          <p:cNvSpPr/>
          <p:nvPr/>
        </p:nvSpPr>
        <p:spPr>
          <a:xfrm>
            <a:off x="64446" y="4680125"/>
            <a:ext cx="3321164" cy="64633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800000"/>
            </a:solidFill>
            <a:prstDash val="solid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sk-SK" sz="1200" i="1" kern="0" dirty="0">
                <a:solidFill>
                  <a:sysClr val="windowText" lastClr="000000"/>
                </a:solidFill>
                <a:latin typeface="Book Antiqua"/>
                <a:ea typeface="Times"/>
                <a:cs typeface="Book Antiqua"/>
                <a:sym typeface="Times"/>
              </a:rPr>
              <a:t>YaJEM, T. </a:t>
            </a:r>
            <a:r>
              <a:rPr lang="sk-SK" sz="1200" i="1" kern="0" dirty="0" err="1">
                <a:solidFill>
                  <a:sysClr val="windowText" lastClr="000000"/>
                </a:solidFill>
                <a:latin typeface="Book Antiqua"/>
                <a:ea typeface="Times"/>
                <a:cs typeface="Book Antiqua"/>
                <a:sym typeface="Times"/>
              </a:rPr>
              <a:t>Renk</a:t>
            </a:r>
            <a:endParaRPr lang="sk-SK" sz="1200" i="1" kern="0" dirty="0">
              <a:solidFill>
                <a:sysClr val="windowText" lastClr="000000"/>
              </a:solidFill>
              <a:latin typeface="Book Antiqua"/>
              <a:ea typeface="Times"/>
              <a:cs typeface="Book Antiqua"/>
              <a:sym typeface="Times"/>
            </a:endParaRP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sk-SK" sz="1200" i="1" kern="0" dirty="0">
                <a:solidFill>
                  <a:sysClr val="windowText" lastClr="000000"/>
                </a:solidFill>
                <a:latin typeface="Book Antiqua"/>
                <a:ea typeface="Times"/>
                <a:cs typeface="Book Antiqua"/>
                <a:sym typeface="Times"/>
              </a:rPr>
              <a:t>arXiv:1212.0646,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ea typeface="Times"/>
                <a:cs typeface="Book Antiqua"/>
                <a:sym typeface="Times"/>
              </a:rPr>
              <a:t>PRC 87, 024905 (2013),</a:t>
            </a:r>
          </a:p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is-IS" sz="1200" i="1" kern="0" dirty="0">
                <a:solidFill>
                  <a:sysClr val="windowText" lastClr="000000"/>
                </a:solidFill>
                <a:latin typeface="Book Antiqua"/>
                <a:ea typeface="Times"/>
                <a:cs typeface="Book Antiqua"/>
                <a:sym typeface="Times"/>
              </a:rPr>
              <a:t>PRC 85, 064908 (2012), PRC 87, 024905 (2013)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ook Antiqua"/>
              <a:ea typeface="Times"/>
              <a:cs typeface="Book Antiqua"/>
              <a:sym typeface="Time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537595" y="2872536"/>
            <a:ext cx="2177423" cy="1853655"/>
            <a:chOff x="3343140" y="2765294"/>
            <a:chExt cx="1648527" cy="1614769"/>
          </a:xfrm>
        </p:grpSpPr>
        <p:pic>
          <p:nvPicPr>
            <p:cNvPr id="14" name="Picture 13" descr="Screen Shot 2015-06-04 at 4.09.47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3140" y="2765294"/>
              <a:ext cx="1648527" cy="1614769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 flipH="1" flipV="1">
              <a:off x="3911600" y="3530599"/>
              <a:ext cx="45719" cy="4571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 descr="Screen Shot 2015-06-04 at 4.11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25" y="789899"/>
            <a:ext cx="2070564" cy="210575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3444421" y="793979"/>
            <a:ext cx="2487519" cy="324191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11480"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</a:tabLst>
              <a:defRPr sz="1800">
                <a:uFillTx/>
              </a:defRPr>
            </a:pPr>
            <a:r>
              <a:rPr lang="en-US" sz="1600" dirty="0">
                <a:latin typeface="Book Antiqua"/>
                <a:cs typeface="Book Antiqua"/>
              </a:rPr>
              <a:t>LHC Imbalanced Dijets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27795" y="2757708"/>
            <a:ext cx="1403877" cy="324191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11480"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</a:tabLst>
              <a:defRPr sz="1800">
                <a:uFillTx/>
              </a:defRPr>
            </a:pPr>
            <a:r>
              <a:rPr lang="en-US" sz="1600">
                <a:latin typeface="Book Antiqua"/>
                <a:cs typeface="Book Antiqua"/>
              </a:rPr>
              <a:t>RHIC Jet-h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774483" y="1869281"/>
            <a:ext cx="493496" cy="0"/>
          </a:xfrm>
          <a:prstGeom prst="straightConnector1">
            <a:avLst/>
          </a:prstGeom>
          <a:ln w="41275">
            <a:solidFill>
              <a:srgbClr val="FF0000"/>
            </a:solidFill>
            <a:headEnd type="stealth" w="med" len="lg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708313" y="1869281"/>
            <a:ext cx="1066170" cy="1"/>
          </a:xfrm>
          <a:prstGeom prst="straightConnector1">
            <a:avLst/>
          </a:prstGeom>
          <a:ln w="41275">
            <a:solidFill>
              <a:srgbClr val="008000"/>
            </a:solidFill>
            <a:headEnd type="stealth" w="med" len="lg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288856" y="3771900"/>
            <a:ext cx="485627" cy="0"/>
          </a:xfrm>
          <a:prstGeom prst="straightConnector1">
            <a:avLst/>
          </a:prstGeom>
          <a:ln w="41275">
            <a:solidFill>
              <a:srgbClr val="FF0000"/>
            </a:solidFill>
            <a:headEnd type="stealth" w="med" len="lg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3444421" y="3771900"/>
            <a:ext cx="844435" cy="0"/>
          </a:xfrm>
          <a:prstGeom prst="straightConnector1">
            <a:avLst/>
          </a:prstGeom>
          <a:ln w="41275">
            <a:solidFill>
              <a:srgbClr val="008000"/>
            </a:solidFill>
            <a:headEnd type="stealth" w="med" len="lg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591025" y="4903576"/>
            <a:ext cx="2340915" cy="354771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>
                <a:solidFill>
                  <a:sysClr val="windowText" lastClr="000000"/>
                </a:solidFill>
                <a:latin typeface="Book Antiqua"/>
                <a:cs typeface="Book Antiqua"/>
              </a:rPr>
              <a:t>Path Length Control?</a:t>
            </a:r>
          </a:p>
        </p:txBody>
      </p:sp>
      <p:sp>
        <p:nvSpPr>
          <p:cNvPr id="34" name="Shape 521"/>
          <p:cNvSpPr/>
          <p:nvPr/>
        </p:nvSpPr>
        <p:spPr>
          <a:xfrm>
            <a:off x="64446" y="833813"/>
            <a:ext cx="1158478" cy="461665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800000"/>
            </a:solidFill>
            <a:prstDash val="solid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cs typeface="Book Antiqua"/>
                <a:sym typeface="Helvetica"/>
              </a:rPr>
              <a:t>R=0.4,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cs typeface="Book Antiqua"/>
                <a:sym typeface="Helvetica"/>
              </a:rPr>
            </a:b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cs typeface="Book Antiqua"/>
                <a:sym typeface="Helvetica"/>
              </a:rPr>
              <a:t>p</a:t>
            </a:r>
            <a:r>
              <a:rPr kumimoji="0" sz="1200" b="0" i="0" u="none" strike="noStrike" kern="0" cap="none" spc="0" normalizeH="0" baseline="-25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cs typeface="Book Antiqua"/>
                <a:sym typeface="Helvetica"/>
              </a:rPr>
              <a:t>T</a:t>
            </a:r>
            <a:r>
              <a:rPr kumimoji="0" sz="1200" b="0" i="0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cs typeface="Book Antiqua"/>
                <a:sym typeface="Helvetica"/>
              </a:rPr>
              <a:t>Cut</a:t>
            </a:r>
            <a:r>
              <a: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cs typeface="Book Antiqua"/>
                <a:sym typeface="Helvetica"/>
              </a:rPr>
              <a:t>&gt;2 GeV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cs typeface="Book Antiqua"/>
                <a:sym typeface="Helvetica"/>
              </a:rPr>
              <a:t>/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cs typeface="Book Antiqua"/>
                <a:sym typeface="Helvetica"/>
              </a:rPr>
              <a:t>c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931940" y="711666"/>
            <a:ext cx="3294372" cy="2663525"/>
            <a:chOff x="5760696" y="1341208"/>
            <a:chExt cx="3383304" cy="2667605"/>
          </a:xfrm>
        </p:grpSpPr>
        <p:pic>
          <p:nvPicPr>
            <p:cNvPr id="40" name="droppedImage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760696" y="1341208"/>
              <a:ext cx="3383304" cy="266760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41" name="Shape 511"/>
            <p:cNvSpPr/>
            <p:nvPr/>
          </p:nvSpPr>
          <p:spPr>
            <a:xfrm>
              <a:off x="6335818" y="3268668"/>
              <a:ext cx="1565912" cy="240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indent="0" defTabSz="4114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uFillTx/>
                </a:defRPr>
              </a:pPr>
              <a:r>
                <a:rPr kumimoji="0" sz="900" b="0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"/>
                  <a:ea typeface="Times"/>
                  <a:cs typeface="Times"/>
                  <a:sym typeface="Times"/>
                </a:rPr>
                <a:t>T. Renk, PRC </a:t>
              </a:r>
              <a:r>
                <a:rPr kumimoji="0" sz="900" b="1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"/>
                  <a:ea typeface="Times"/>
                  <a:cs typeface="Times"/>
                  <a:sym typeface="Times"/>
                </a:rPr>
                <a:t>88</a:t>
              </a:r>
              <a:r>
                <a:rPr kumimoji="0" sz="900" b="0" i="1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"/>
                  <a:ea typeface="Times"/>
                  <a:cs typeface="Times"/>
                  <a:sym typeface="Times"/>
                </a:rPr>
                <a:t>, 044905 (2013)</a:t>
              </a:r>
            </a:p>
          </p:txBody>
        </p:sp>
      </p:grpSp>
      <p:pic>
        <p:nvPicPr>
          <p:cNvPr id="44" name="Picture 43" descr="Screen Shot 2017-05-05 at 3.32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802" y="1147804"/>
            <a:ext cx="1818217" cy="247642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6491945" y="789899"/>
            <a:ext cx="2222076" cy="324191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11480">
              <a:tabLst>
                <a:tab pos="320040" algn="l"/>
                <a:tab pos="640080" algn="l"/>
                <a:tab pos="960120" algn="l"/>
                <a:tab pos="1280160" algn="l"/>
                <a:tab pos="1600200" algn="l"/>
                <a:tab pos="1920240" algn="l"/>
                <a:tab pos="2240280" algn="l"/>
                <a:tab pos="2560320" algn="l"/>
                <a:tab pos="2880360" algn="l"/>
                <a:tab pos="3200400" algn="l"/>
                <a:tab pos="3520440" algn="l"/>
                <a:tab pos="3840480" algn="l"/>
              </a:tabLst>
              <a:defRPr sz="1800">
                <a:uFillTx/>
              </a:defRPr>
            </a:pPr>
            <a:r>
              <a:rPr lang="en-US" sz="1600">
                <a:latin typeface="Book Antiqua"/>
                <a:cs typeface="Book Antiqua"/>
              </a:rPr>
              <a:t>120 </a:t>
            </a:r>
            <a:r>
              <a:rPr lang="en-US" sz="1600" err="1">
                <a:latin typeface="Book Antiqua"/>
                <a:cs typeface="Book Antiqua"/>
              </a:rPr>
              <a:t>GeV</a:t>
            </a:r>
            <a:r>
              <a:rPr lang="en-US" sz="1600">
                <a:latin typeface="Book Antiqua"/>
                <a:cs typeface="Book Antiqua"/>
              </a:rPr>
              <a:t> gluon jet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373106" y="3542440"/>
            <a:ext cx="2678706" cy="118576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>
                <a:solidFill>
                  <a:sysClr val="windowText" lastClr="000000"/>
                </a:solidFill>
                <a:latin typeface="Book Antiqua"/>
                <a:cs typeface="Book Antiqua"/>
              </a:rPr>
              <a:t>LHC: Larger energy loss at early times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>
                <a:solidFill>
                  <a:sysClr val="windowText" lastClr="000000"/>
                </a:solidFill>
                <a:latin typeface="Book Antiqua"/>
                <a:cs typeface="Book Antiqua"/>
              </a:rPr>
              <a:t>→ more diffusion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>
                <a:solidFill>
                  <a:sysClr val="windowText" lastClr="000000"/>
                </a:solidFill>
                <a:latin typeface="Book Antiqua"/>
                <a:cs typeface="Book Antiqua"/>
              </a:rPr>
              <a:t>→ larger angles</a:t>
            </a:r>
          </a:p>
        </p:txBody>
      </p:sp>
    </p:spTree>
    <p:extLst>
      <p:ext uri="{BB962C8B-B14F-4D97-AF65-F5344CB8AC3E}">
        <p14:creationId xmlns:p14="http://schemas.microsoft.com/office/powerpoint/2010/main" val="324394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33" grpId="0" animBg="1"/>
      <p:bldP spid="45" grpId="0" animBg="1"/>
      <p:bldP spid="4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14989" y="1132990"/>
            <a:ext cx="2022451" cy="1997253"/>
            <a:chOff x="347144" y="1499323"/>
            <a:chExt cx="2228910" cy="2643031"/>
          </a:xfrm>
        </p:grpSpPr>
        <p:pic>
          <p:nvPicPr>
            <p:cNvPr id="7" name="Picture 6" descr="Screen Shot 2016-02-26 at 5.07.4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376"/>
            <a:stretch/>
          </p:blipFill>
          <p:spPr>
            <a:xfrm>
              <a:off x="413010" y="1499323"/>
              <a:ext cx="2163044" cy="2643031"/>
            </a:xfrm>
            <a:prstGeom prst="rect">
              <a:avLst/>
            </a:prstGeom>
          </p:spPr>
        </p:pic>
        <p:cxnSp>
          <p:nvCxnSpPr>
            <p:cNvPr id="16" name="Straight Arrow Connector 15"/>
            <p:cNvCxnSpPr/>
            <p:nvPr/>
          </p:nvCxnSpPr>
          <p:spPr>
            <a:xfrm>
              <a:off x="347144" y="2775178"/>
              <a:ext cx="708057" cy="0"/>
            </a:xfrm>
            <a:prstGeom prst="straightConnector1">
              <a:avLst/>
            </a:prstGeom>
            <a:ln w="41275">
              <a:solidFill>
                <a:srgbClr val="008000"/>
              </a:solidFill>
              <a:headEnd type="stealth" w="med" len="lg"/>
              <a:tailEnd type="non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2337440" y="1143970"/>
            <a:ext cx="2139911" cy="1997253"/>
            <a:chOff x="4811025" y="1499323"/>
            <a:chExt cx="2358360" cy="2643031"/>
          </a:xfrm>
        </p:grpSpPr>
        <p:pic>
          <p:nvPicPr>
            <p:cNvPr id="59" name="Picture 58" descr="Screen Shot 2016-02-26 at 5.07.4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33" r="7468"/>
            <a:stretch/>
          </p:blipFill>
          <p:spPr>
            <a:xfrm>
              <a:off x="4811025" y="1499323"/>
              <a:ext cx="2358360" cy="2643031"/>
            </a:xfrm>
            <a:prstGeom prst="rect">
              <a:avLst/>
            </a:prstGeom>
          </p:spPr>
        </p:pic>
        <p:cxnSp>
          <p:nvCxnSpPr>
            <p:cNvPr id="62" name="Straight Arrow Connector 61"/>
            <p:cNvCxnSpPr/>
            <p:nvPr/>
          </p:nvCxnSpPr>
          <p:spPr>
            <a:xfrm>
              <a:off x="4906994" y="2824608"/>
              <a:ext cx="1103249" cy="0"/>
            </a:xfrm>
            <a:prstGeom prst="straightConnector1">
              <a:avLst/>
            </a:prstGeom>
            <a:ln w="41275">
              <a:solidFill>
                <a:srgbClr val="008000"/>
              </a:solidFill>
              <a:headEnd type="stealth" w="med" len="lg"/>
              <a:tailEnd type="non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4543194" y="1138481"/>
            <a:ext cx="2139911" cy="1997253"/>
            <a:chOff x="2517211" y="1499323"/>
            <a:chExt cx="2358360" cy="2643031"/>
          </a:xfrm>
        </p:grpSpPr>
        <p:pic>
          <p:nvPicPr>
            <p:cNvPr id="54" name="Picture 53" descr="Screen Shot 2016-02-26 at 5.07.45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17" r="38884"/>
            <a:stretch/>
          </p:blipFill>
          <p:spPr>
            <a:xfrm>
              <a:off x="2517211" y="1499323"/>
              <a:ext cx="2358360" cy="2643031"/>
            </a:xfrm>
            <a:prstGeom prst="rect">
              <a:avLst/>
            </a:prstGeom>
          </p:spPr>
        </p:pic>
        <p:cxnSp>
          <p:nvCxnSpPr>
            <p:cNvPr id="56" name="Straight Arrow Connector 55"/>
            <p:cNvCxnSpPr/>
            <p:nvPr/>
          </p:nvCxnSpPr>
          <p:spPr>
            <a:xfrm>
              <a:off x="2549391" y="2824608"/>
              <a:ext cx="821702" cy="0"/>
            </a:xfrm>
            <a:prstGeom prst="straightConnector1">
              <a:avLst/>
            </a:prstGeom>
            <a:ln w="41275">
              <a:solidFill>
                <a:srgbClr val="008000"/>
              </a:solidFill>
              <a:headEnd type="stealth" w="med" len="lg"/>
              <a:tailEnd type="non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 flipH="1" flipV="1">
            <a:off x="4121225" y="3816214"/>
            <a:ext cx="45719" cy="380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4899" tIns="42449" rIns="84899" bIns="42449" rtlCol="0" anchor="ctr"/>
          <a:lstStyle/>
          <a:p>
            <a:pPr algn="ctr"/>
            <a:endParaRPr lang="en-US"/>
          </a:p>
        </p:txBody>
      </p:sp>
      <p:pic>
        <p:nvPicPr>
          <p:cNvPr id="14" name="Picture 13" descr="Screen Shot 2015-06-04 at 4.11.1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788" y="1245411"/>
            <a:ext cx="2070564" cy="1754797"/>
          </a:xfrm>
          <a:prstGeom prst="rect">
            <a:avLst/>
          </a:prstGeom>
        </p:spPr>
      </p:pic>
      <p:sp>
        <p:nvSpPr>
          <p:cNvPr id="15" name="Shape 212"/>
          <p:cNvSpPr/>
          <p:nvPr/>
        </p:nvSpPr>
        <p:spPr>
          <a:xfrm>
            <a:off x="1159435" y="812299"/>
            <a:ext cx="4294095" cy="304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82045">
              <a:tabLst>
                <a:tab pos="297147" algn="l"/>
                <a:tab pos="594293" algn="l"/>
                <a:tab pos="891440" algn="l"/>
                <a:tab pos="1188586" algn="l"/>
                <a:tab pos="1485733" algn="l"/>
                <a:tab pos="1782880" algn="l"/>
                <a:tab pos="2080027" algn="l"/>
                <a:tab pos="2377174" algn="l"/>
                <a:tab pos="2674320" algn="l"/>
                <a:tab pos="2971467" algn="l"/>
                <a:tab pos="3268613" algn="l"/>
                <a:tab pos="3565760" algn="l"/>
              </a:tabLst>
              <a:defRPr sz="1800">
                <a:uFillTx/>
              </a:defRPr>
            </a:pPr>
            <a:r>
              <a:rPr lang="en-US" sz="2100" b="1">
                <a:latin typeface="Book Antiqua"/>
                <a:cs typeface="Book Antiqua"/>
              </a:rPr>
              <a:t>RHIC</a:t>
            </a:r>
          </a:p>
        </p:txBody>
      </p:sp>
      <p:sp>
        <p:nvSpPr>
          <p:cNvPr id="23" name="Shape 212"/>
          <p:cNvSpPr/>
          <p:nvPr/>
        </p:nvSpPr>
        <p:spPr>
          <a:xfrm>
            <a:off x="6782544" y="109647"/>
            <a:ext cx="2361456" cy="517372"/>
          </a:xfrm>
          <a:prstGeom prst="rect">
            <a:avLst/>
          </a:prstGeom>
          <a:ln>
            <a:solidFill>
              <a:srgbClr val="800000"/>
            </a:solidFill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defTabSz="382045">
              <a:tabLst>
                <a:tab pos="297147" algn="l"/>
                <a:tab pos="594293" algn="l"/>
                <a:tab pos="891440" algn="l"/>
                <a:tab pos="1188586" algn="l"/>
                <a:tab pos="1485733" algn="l"/>
                <a:tab pos="1782880" algn="l"/>
                <a:tab pos="2080027" algn="l"/>
                <a:tab pos="2377174" algn="l"/>
                <a:tab pos="2674320" algn="l"/>
                <a:tab pos="2971467" algn="l"/>
                <a:tab pos="3268613" algn="l"/>
                <a:tab pos="3565760" algn="l"/>
              </a:tabLst>
              <a:defRPr sz="1800">
                <a:uFillTx/>
              </a:defRPr>
            </a:pPr>
            <a:r>
              <a:rPr lang="en-US" sz="1200" dirty="0" err="1"/>
              <a:t>YaJEM</a:t>
            </a:r>
            <a:r>
              <a:rPr lang="en-US" sz="1200" dirty="0"/>
              <a:t>: </a:t>
            </a:r>
            <a:r>
              <a:rPr lang="en-US" sz="1200" i="1" dirty="0"/>
              <a:t>T. </a:t>
            </a:r>
            <a:r>
              <a:rPr lang="en-US" sz="1200" i="1" dirty="0" err="1"/>
              <a:t>Renk</a:t>
            </a:r>
            <a:r>
              <a:rPr lang="en-US" sz="1200" i="1" dirty="0"/>
              <a:t> arXiv:1212.0646,</a:t>
            </a:r>
            <a:br>
              <a:rPr lang="en-US" sz="1200" i="1" dirty="0"/>
            </a:br>
            <a:r>
              <a:rPr lang="en-US" sz="1200" i="1" dirty="0">
                <a:ea typeface="Times"/>
                <a:cs typeface="Times"/>
                <a:sym typeface="Times"/>
              </a:rPr>
              <a:t>PRC 85, 064908 (2012), </a:t>
            </a:r>
            <a:br>
              <a:rPr lang="en-US" sz="1200" i="1" dirty="0">
                <a:ea typeface="Times"/>
                <a:cs typeface="Times"/>
                <a:sym typeface="Times"/>
              </a:rPr>
            </a:br>
            <a:r>
              <a:rPr lang="en-US" sz="1200" i="1" dirty="0">
                <a:ea typeface="Times"/>
                <a:cs typeface="Times"/>
                <a:sym typeface="Times"/>
              </a:rPr>
              <a:t>PRC 87, 024905 (2013)</a:t>
            </a:r>
          </a:p>
        </p:txBody>
      </p:sp>
      <p:sp>
        <p:nvSpPr>
          <p:cNvPr id="24" name="Shape 212"/>
          <p:cNvSpPr/>
          <p:nvPr/>
        </p:nvSpPr>
        <p:spPr>
          <a:xfrm>
            <a:off x="6421716" y="812299"/>
            <a:ext cx="2722284" cy="304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382045">
              <a:tabLst>
                <a:tab pos="297147" algn="l"/>
                <a:tab pos="594293" algn="l"/>
                <a:tab pos="891440" algn="l"/>
                <a:tab pos="1188586" algn="l"/>
                <a:tab pos="1485733" algn="l"/>
                <a:tab pos="1782880" algn="l"/>
                <a:tab pos="2080027" algn="l"/>
                <a:tab pos="2377174" algn="l"/>
                <a:tab pos="2674320" algn="l"/>
                <a:tab pos="2971467" algn="l"/>
                <a:tab pos="3268613" algn="l"/>
                <a:tab pos="3565760" algn="l"/>
              </a:tabLst>
              <a:defRPr sz="1800">
                <a:uFillTx/>
              </a:defRPr>
            </a:pPr>
            <a:r>
              <a:rPr lang="en-US" sz="2100" b="1" dirty="0">
                <a:latin typeface="Book Antiqua"/>
                <a:cs typeface="Book Antiqua"/>
              </a:rPr>
              <a:t>LHC Dijets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489571" y="2454058"/>
            <a:ext cx="912532" cy="604177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4899" tIns="42449" rIns="84899" bIns="42449">
            <a:spAutoFit/>
          </a:bodyPr>
          <a:lstStyle/>
          <a:p>
            <a:pPr algn="ctr"/>
            <a:r>
              <a:rPr lang="en-US" b="1">
                <a:latin typeface="Book Antiqua"/>
                <a:cs typeface="Book Antiqua"/>
              </a:rPr>
              <a:t>jet</a:t>
            </a:r>
          </a:p>
          <a:p>
            <a:pPr algn="ctr"/>
            <a:r>
              <a:rPr lang="en-US" b="1">
                <a:latin typeface="Book Antiqua"/>
                <a:cs typeface="Book Antiqua"/>
              </a:rPr>
              <a:t>w/ cuts</a:t>
            </a:r>
            <a:endParaRPr lang="en-US">
              <a:latin typeface="Book Antiqua"/>
              <a:cs typeface="Book Antiqua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175542" y="2452526"/>
            <a:ext cx="1088942" cy="604177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4899" tIns="42449" rIns="84899" bIns="42449">
            <a:spAutoFit/>
          </a:bodyPr>
          <a:lstStyle/>
          <a:p>
            <a:r>
              <a:rPr lang="en-US" b="1">
                <a:latin typeface="Book Antiqua"/>
                <a:cs typeface="Book Antiqua"/>
              </a:rPr>
              <a:t>ideal jet</a:t>
            </a:r>
          </a:p>
          <a:p>
            <a:r>
              <a:rPr lang="en-US" b="1">
                <a:latin typeface="Book Antiqua"/>
                <a:cs typeface="Book Antiqua"/>
              </a:rPr>
              <a:t>~ direct </a:t>
            </a:r>
            <a:r>
              <a:rPr lang="en-US" sz="1700" b="1" baseline="-25000"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74347" y="2341803"/>
            <a:ext cx="658769" cy="346568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4899" tIns="42449" rIns="84899" bIns="42449">
            <a:spAutoFit/>
          </a:bodyPr>
          <a:lstStyle/>
          <a:p>
            <a:r>
              <a:rPr lang="en-US" b="1" err="1">
                <a:latin typeface="Book Antiqua"/>
                <a:cs typeface="Book Antiqua"/>
              </a:rPr>
              <a:t>dijet</a:t>
            </a:r>
            <a:endParaRPr lang="en-US">
              <a:latin typeface="Book Antiqua"/>
              <a:cs typeface="Book Antiqua"/>
            </a:endParaRPr>
          </a:p>
        </p:txBody>
      </p:sp>
      <p:sp>
        <p:nvSpPr>
          <p:cNvPr id="28" name="Text Box 1"/>
          <p:cNvSpPr txBox="1">
            <a:spLocks noChangeArrowheads="1"/>
          </p:cNvSpPr>
          <p:nvPr/>
        </p:nvSpPr>
        <p:spPr bwMode="auto">
          <a:xfrm>
            <a:off x="138711" y="111891"/>
            <a:ext cx="5318155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>
                <a:latin typeface="Book Antiqua"/>
                <a:cs typeface="Book Antiqua"/>
              </a:rPr>
              <a:t>A+A: Geometries and Strategies</a:t>
            </a:r>
            <a:endParaRPr lang="en-US" sz="340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7966132" y="2136956"/>
            <a:ext cx="420111" cy="7667"/>
          </a:xfrm>
          <a:prstGeom prst="straightConnector1">
            <a:avLst/>
          </a:prstGeom>
          <a:ln w="41275">
            <a:solidFill>
              <a:srgbClr val="FF0000"/>
            </a:solidFill>
            <a:headEnd type="stealth" w="med" len="lg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7008503" y="2136956"/>
            <a:ext cx="957629" cy="7667"/>
          </a:xfrm>
          <a:prstGeom prst="straightConnector1">
            <a:avLst/>
          </a:prstGeom>
          <a:ln w="41275">
            <a:solidFill>
              <a:srgbClr val="008000"/>
            </a:solidFill>
            <a:headEnd type="stealth" w="med" len="lg"/>
            <a:tailEnd type="non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4581" y="3228543"/>
            <a:ext cx="4088557" cy="208498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r>
              <a:rPr lang="en-US" sz="2000" b="1">
                <a:latin typeface="Book Antiqua"/>
                <a:cs typeface="Book Antiqua"/>
              </a:rPr>
              <a:t>Selecting a hard scatter:</a:t>
            </a:r>
            <a:endParaRPr lang="en-US" sz="2000" b="1" baseline="-25000">
              <a:latin typeface="Book Antiqua"/>
              <a:cs typeface="Book Antiqua"/>
            </a:endParaRPr>
          </a:p>
          <a:p>
            <a:pPr marL="288825" indent="-288825">
              <a:buFont typeface="Arial"/>
              <a:buChar char="•"/>
            </a:pPr>
            <a:r>
              <a:rPr lang="en-US" sz="2000">
                <a:latin typeface="Book Antiqua"/>
                <a:cs typeface="Book Antiqua"/>
              </a:rPr>
              <a:t>High-</a:t>
            </a:r>
            <a:r>
              <a:rPr lang="en-US" sz="2000" err="1">
                <a:latin typeface="Book Antiqua"/>
                <a:cs typeface="Book Antiqua"/>
              </a:rPr>
              <a:t>p</a:t>
            </a:r>
            <a:r>
              <a:rPr lang="en-US" sz="2000" baseline="-25000" err="1">
                <a:latin typeface="Book Antiqua"/>
                <a:cs typeface="Book Antiqua"/>
              </a:rPr>
              <a:t>T</a:t>
            </a:r>
            <a:r>
              <a:rPr lang="en-US" sz="2000">
                <a:latin typeface="Book Antiqua"/>
                <a:cs typeface="Book Antiqua"/>
              </a:rPr>
              <a:t> hadron</a:t>
            </a:r>
          </a:p>
          <a:p>
            <a:pPr marL="288825" indent="-288825">
              <a:buFont typeface="Arial"/>
              <a:buChar char="•"/>
            </a:pPr>
            <a:r>
              <a:rPr lang="en-US" sz="2000">
                <a:latin typeface="Book Antiqua"/>
                <a:cs typeface="Book Antiqua"/>
              </a:rPr>
              <a:t>High-</a:t>
            </a:r>
            <a:r>
              <a:rPr lang="en-US" sz="2000" err="1">
                <a:latin typeface="Book Antiqua"/>
                <a:cs typeface="Book Antiqua"/>
              </a:rPr>
              <a:t>p</a:t>
            </a:r>
            <a:r>
              <a:rPr lang="en-US" sz="2000" baseline="-25000" err="1">
                <a:latin typeface="Book Antiqua"/>
                <a:cs typeface="Book Antiqua"/>
              </a:rPr>
              <a:t>T</a:t>
            </a:r>
            <a:r>
              <a:rPr lang="en-US" sz="2000">
                <a:latin typeface="Book Antiqua"/>
                <a:cs typeface="Book Antiqua"/>
              </a:rPr>
              <a:t> direct photon</a:t>
            </a:r>
          </a:p>
          <a:p>
            <a:pPr marL="288825" indent="-288825">
              <a:buFont typeface="Arial"/>
              <a:buChar char="•"/>
            </a:pPr>
            <a:r>
              <a:rPr lang="en-US" sz="2000">
                <a:latin typeface="Book Antiqua"/>
                <a:cs typeface="Book Antiqua"/>
              </a:rPr>
              <a:t>Jet, with cuts</a:t>
            </a:r>
          </a:p>
          <a:p>
            <a:pPr marL="288825" indent="-288825">
              <a:buFont typeface="Arial"/>
              <a:buChar char="•"/>
            </a:pPr>
            <a:r>
              <a:rPr lang="en-US" sz="2000">
                <a:latin typeface="Book Antiqua"/>
                <a:cs typeface="Book Antiqua"/>
              </a:rPr>
              <a:t>LHC: Geometry ~unaffected</a:t>
            </a:r>
          </a:p>
          <a:p>
            <a:r>
              <a:rPr lang="en-US" sz="2000" b="1">
                <a:solidFill>
                  <a:srgbClr val="800000"/>
                </a:solidFill>
                <a:latin typeface="Book Antiqua"/>
                <a:cs typeface="Book Antiqua"/>
              </a:rPr>
              <a:t>Exploit bias at RHIC for Jet Geometry Engineering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64609" y="2341803"/>
            <a:ext cx="953672" cy="346568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84899" tIns="42449" rIns="84899" bIns="42449">
            <a:spAutoFit/>
          </a:bodyPr>
          <a:lstStyle/>
          <a:p>
            <a:r>
              <a:rPr lang="en-US" b="1">
                <a:latin typeface="Book Antiqua"/>
                <a:cs typeface="Book Antiqua"/>
              </a:rPr>
              <a:t>hadron</a:t>
            </a:r>
            <a:endParaRPr lang="en-US">
              <a:latin typeface="Book Antiqua"/>
              <a:cs typeface="Book Antiqua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902067" y="3234033"/>
            <a:ext cx="4088557" cy="179875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r>
              <a:rPr lang="en-US" sz="2000" b="1">
                <a:latin typeface="Book Antiqua"/>
                <a:cs typeface="Book Antiqua"/>
              </a:rPr>
              <a:t>Analyze the recoil</a:t>
            </a:r>
            <a:endParaRPr lang="en-US" sz="2000" b="1" baseline="-25000">
              <a:latin typeface="Book Antiqua"/>
              <a:cs typeface="Book Antiqua"/>
            </a:endParaRPr>
          </a:p>
          <a:p>
            <a:pPr marL="288825" indent="-288825">
              <a:buFont typeface="Arial"/>
              <a:buChar char="•"/>
            </a:pPr>
            <a:r>
              <a:rPr lang="en-US" sz="2000">
                <a:latin typeface="Book Antiqua"/>
                <a:cs typeface="Book Antiqua"/>
              </a:rPr>
              <a:t>Correlation</a:t>
            </a:r>
          </a:p>
          <a:p>
            <a:pPr marL="288825" indent="-288825">
              <a:buFont typeface="Arial"/>
              <a:buChar char="•"/>
            </a:pPr>
            <a:r>
              <a:rPr lang="en-US" sz="2000">
                <a:latin typeface="Book Antiqua"/>
                <a:cs typeface="Book Antiqua"/>
              </a:rPr>
              <a:t>Semi-inclusive jets</a:t>
            </a:r>
            <a:br>
              <a:rPr lang="en-US" sz="2000">
                <a:latin typeface="Book Antiqua"/>
                <a:cs typeface="Book Antiqua"/>
              </a:rPr>
            </a:br>
            <a:r>
              <a:rPr lang="en-US" sz="2000">
                <a:latin typeface="Book Antiqua"/>
                <a:cs typeface="Book Antiqua"/>
                <a:sym typeface="Wingdings"/>
              </a:rPr>
              <a:t> maximum path length</a:t>
            </a:r>
            <a:endParaRPr lang="en-US" sz="2000">
              <a:latin typeface="Book Antiqua"/>
              <a:cs typeface="Book Antiqua"/>
            </a:endParaRPr>
          </a:p>
          <a:p>
            <a:pPr marL="288825" indent="-288825">
              <a:buFont typeface="Arial"/>
              <a:buChar char="•"/>
            </a:pPr>
            <a:r>
              <a:rPr lang="en-US" sz="2000">
                <a:latin typeface="Book Antiqua"/>
                <a:cs typeface="Book Antiqua"/>
              </a:rPr>
              <a:t>Jet, with cuts</a:t>
            </a:r>
            <a:br>
              <a:rPr lang="en-US" sz="2000">
                <a:latin typeface="Book Antiqua"/>
                <a:cs typeface="Book Antiqua"/>
              </a:rPr>
            </a:br>
            <a:r>
              <a:rPr lang="en-US" sz="2000">
                <a:latin typeface="Book Antiqua"/>
                <a:cs typeface="Book Antiqua"/>
                <a:sym typeface="Wingdings"/>
              </a:rPr>
              <a:t> shorter path length?</a:t>
            </a:r>
            <a:endParaRPr lang="en-US" sz="2000">
              <a:latin typeface="Book Antiqua"/>
              <a:cs typeface="Book Antiqu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FABAAA9-3F09-9A41-94CF-18974B49E03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75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3" grpId="0" animBg="1"/>
      <p:bldP spid="36" grpId="0" animBg="1"/>
      <p:bldP spid="40" grpId="0" animBg="1"/>
      <p:bldP spid="6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33" y="1256006"/>
            <a:ext cx="2437968" cy="1815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TextBox 13"/>
          <p:cNvSpPr txBox="1">
            <a:spLocks noChangeArrowheads="1"/>
          </p:cNvSpPr>
          <p:nvPr/>
        </p:nvSpPr>
        <p:spPr bwMode="auto">
          <a:xfrm>
            <a:off x="1673088" y="1186428"/>
            <a:ext cx="466588" cy="39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113" tIns="34558" rIns="69113" bIns="34558">
            <a:spAutoFit/>
          </a:bodyPr>
          <a:lstStyle/>
          <a:p>
            <a:r>
              <a:rPr lang="en-US" sz="2250" b="1" dirty="0">
                <a:latin typeface="Symbol" charset="0"/>
                <a:cs typeface="Symbol" charset="0"/>
              </a:rPr>
              <a:t>Df</a:t>
            </a:r>
          </a:p>
        </p:txBody>
      </p:sp>
      <p:pic>
        <p:nvPicPr>
          <p:cNvPr id="3584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19" y="3536993"/>
            <a:ext cx="1303611" cy="1187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350" y="3685744"/>
            <a:ext cx="2085058" cy="9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16"/>
          <p:cNvSpPr txBox="1">
            <a:spLocks noChangeArrowheads="1"/>
          </p:cNvSpPr>
          <p:nvPr/>
        </p:nvSpPr>
        <p:spPr bwMode="auto">
          <a:xfrm>
            <a:off x="1059111" y="2954242"/>
            <a:ext cx="3194471" cy="546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9113" tIns="34558" rIns="69113" bIns="34558">
            <a:spAutoFit/>
          </a:bodyPr>
          <a:lstStyle/>
          <a:p>
            <a:r>
              <a:rPr lang="en-US" sz="1667">
                <a:solidFill>
                  <a:srgbClr val="000000"/>
                </a:solidFill>
                <a:cs typeface="Book Antiqua" charset="0"/>
              </a:rPr>
              <a:t>Discrete scattering centers or effectively continuous medium?</a:t>
            </a:r>
          </a:p>
        </p:txBody>
      </p:sp>
      <p:sp>
        <p:nvSpPr>
          <p:cNvPr id="35846" name="Text Box 1"/>
          <p:cNvSpPr txBox="1">
            <a:spLocks noChangeArrowheads="1"/>
          </p:cNvSpPr>
          <p:nvPr/>
        </p:nvSpPr>
        <p:spPr bwMode="auto">
          <a:xfrm>
            <a:off x="1962380" y="57582"/>
            <a:ext cx="2250709" cy="63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68026" tIns="64488" rIns="68026" bIns="34013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>
              <a:lnSpc>
                <a:spcPct val="92000"/>
              </a:lnSpc>
            </a:pPr>
            <a:endParaRPr lang="en-US" sz="3000" baseline="-25000">
              <a:latin typeface="Book Antiqua" charset="0"/>
            </a:endParaRPr>
          </a:p>
        </p:txBody>
      </p:sp>
      <p:sp>
        <p:nvSpPr>
          <p:cNvPr id="20" name="Circular Arrow 19"/>
          <p:cNvSpPr/>
          <p:nvPr/>
        </p:nvSpPr>
        <p:spPr bwMode="auto">
          <a:xfrm rot="18734984" flipH="1">
            <a:off x="1734766" y="1375535"/>
            <a:ext cx="1452742" cy="1376834"/>
          </a:xfrm>
          <a:prstGeom prst="circularArrow">
            <a:avLst>
              <a:gd name="adj1" fmla="val 5709"/>
              <a:gd name="adj2" fmla="val 1142319"/>
              <a:gd name="adj3" fmla="val 20457683"/>
              <a:gd name="adj4" fmla="val 10800000"/>
              <a:gd name="adj5" fmla="val 11543"/>
            </a:avLst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9113" tIns="34558" rIns="69113" bIns="34558"/>
          <a:lstStyle/>
          <a:p>
            <a:pPr>
              <a:defRPr/>
            </a:pPr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73770" y="1028078"/>
            <a:ext cx="1678459" cy="2486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69113" tIns="34558" rIns="69113" bIns="34558">
            <a:spAutoFit/>
          </a:bodyPr>
          <a:lstStyle/>
          <a:p>
            <a:pPr>
              <a:defRPr/>
            </a:pPr>
            <a:r>
              <a:rPr lang="en-US" sz="1250" b="1">
                <a:solidFill>
                  <a:srgbClr val="000000"/>
                </a:solidFill>
                <a:latin typeface="Book Antiqua" charset="0"/>
                <a:ea typeface="SimSun" charset="0"/>
                <a:cs typeface="Book Antiqua" charset="0"/>
              </a:rPr>
              <a:t>JHEP 1305 (2013) 031 </a:t>
            </a:r>
          </a:p>
        </p:txBody>
      </p:sp>
      <p:pic>
        <p:nvPicPr>
          <p:cNvPr id="35849" name="Picture 21" descr="QCD_scattering_j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468" y="1330382"/>
            <a:ext cx="3350255" cy="20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Box 22"/>
          <p:cNvSpPr txBox="1">
            <a:spLocks noChangeArrowheads="1"/>
          </p:cNvSpPr>
          <p:nvPr/>
        </p:nvSpPr>
        <p:spPr bwMode="auto">
          <a:xfrm>
            <a:off x="730523" y="4697028"/>
            <a:ext cx="2066386" cy="58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113" tIns="34558" rIns="69113" bIns="34558">
            <a:spAutoFit/>
          </a:bodyPr>
          <a:lstStyle/>
          <a:p>
            <a:pPr algn="ctr"/>
            <a:r>
              <a:rPr lang="en-US">
                <a:latin typeface="Book Antiqua" charset="0"/>
                <a:cs typeface="Book Antiqua" charset="0"/>
              </a:rPr>
              <a:t>“Weak”</a:t>
            </a:r>
          </a:p>
          <a:p>
            <a:pPr algn="ctr"/>
            <a:r>
              <a:rPr lang="en-US">
                <a:latin typeface="Book Antiqua" charset="0"/>
                <a:cs typeface="Book Antiqua" charset="0"/>
              </a:rPr>
              <a:t>multiple scattering</a:t>
            </a:r>
          </a:p>
        </p:txBody>
      </p:sp>
      <p:sp>
        <p:nvSpPr>
          <p:cNvPr id="35851" name="TextBox 23"/>
          <p:cNvSpPr txBox="1">
            <a:spLocks noChangeArrowheads="1"/>
          </p:cNvSpPr>
          <p:nvPr/>
        </p:nvSpPr>
        <p:spPr bwMode="auto">
          <a:xfrm>
            <a:off x="2499125" y="4700625"/>
            <a:ext cx="2010281" cy="58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113" tIns="34558" rIns="69113" bIns="34558">
            <a:spAutoFit/>
          </a:bodyPr>
          <a:lstStyle/>
          <a:p>
            <a:pPr algn="ctr"/>
            <a:r>
              <a:rPr lang="en-US">
                <a:latin typeface="Book Antiqua" charset="0"/>
                <a:cs typeface="Book Antiqua" charset="0"/>
              </a:rPr>
              <a:t>“Strong”</a:t>
            </a:r>
          </a:p>
          <a:p>
            <a:pPr algn="ctr"/>
            <a:r>
              <a:rPr lang="en-US">
                <a:latin typeface="Book Antiqua" charset="0"/>
                <a:cs typeface="Book Antiqua" charset="0"/>
              </a:rPr>
              <a:t>Continuous E-loss</a:t>
            </a:r>
          </a:p>
        </p:txBody>
      </p:sp>
      <p:sp>
        <p:nvSpPr>
          <p:cNvPr id="35852" name="TextBox 24"/>
          <p:cNvSpPr txBox="1">
            <a:spLocks noChangeArrowheads="1"/>
          </p:cNvSpPr>
          <p:nvPr/>
        </p:nvSpPr>
        <p:spPr bwMode="auto">
          <a:xfrm>
            <a:off x="4686038" y="3950357"/>
            <a:ext cx="3712670" cy="102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9113" tIns="34558" rIns="69113" bIns="34558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1667">
                <a:cs typeface="Book Antiqua" charset="0"/>
              </a:rPr>
              <a:t> Scattering probability can give us</a:t>
            </a:r>
          </a:p>
          <a:p>
            <a:r>
              <a:rPr lang="en-US" sz="1667">
                <a:cs typeface="Book Antiqua" charset="0"/>
              </a:rPr>
              <a:t>  important information about coupling</a:t>
            </a:r>
          </a:p>
          <a:p>
            <a:r>
              <a:rPr lang="en-US" sz="1667">
                <a:cs typeface="Book Antiqua" charset="0"/>
              </a:rPr>
              <a:t>  </a:t>
            </a:r>
            <a:r>
              <a:rPr lang="en-US" sz="1667">
                <a:cs typeface="Book Antiqua" charset="0"/>
                <a:sym typeface="Wingdings" charset="0"/>
              </a:rPr>
              <a:t> strongly/weakly coupled QGP</a:t>
            </a:r>
          </a:p>
          <a:p>
            <a:r>
              <a:rPr lang="en-US" sz="1667">
                <a:cs typeface="Book Antiqua" charset="0"/>
                <a:sym typeface="Wingdings" charset="0"/>
              </a:rPr>
              <a:t>   </a:t>
            </a:r>
            <a:r>
              <a:rPr lang="en-US" sz="1667" err="1">
                <a:cs typeface="Book Antiqua" charset="0"/>
                <a:sym typeface="Wingdings" charset="0"/>
              </a:rPr>
              <a:t>quasiparticles</a:t>
            </a:r>
            <a:r>
              <a:rPr lang="en-US" sz="1667">
                <a:cs typeface="Book Antiqua" charset="0"/>
                <a:sym typeface="Wingdings" charset="0"/>
              </a:rPr>
              <a:t>?</a:t>
            </a:r>
            <a:endParaRPr lang="en-US" sz="1667">
              <a:cs typeface="Book Antiqu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Book Antiqua" charset="0"/>
              </a:rPr>
              <a:t>Large Angle Scattering off the QGP?</a:t>
            </a:r>
            <a:endParaRPr lang="en-US"/>
          </a:p>
        </p:txBody>
      </p:sp>
      <p:sp>
        <p:nvSpPr>
          <p:cNvPr id="35854" name="Date Placeholder 16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9121" tIns="34561" rIns="69121" bIns="34561" numCol="1" anchor="t" anchorCtr="0" compatLnSpc="1">
            <a:prstTxWarp prst="textNoShape">
              <a:avLst/>
            </a:prstTxWarp>
          </a:bodyPr>
          <a:lstStyle>
            <a:lvl1pPr eaLnBrk="0"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1900556" indent="-1727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246110" indent="-1727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2591666" indent="-1727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2937221" indent="-1727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r>
              <a:rPr lang="en-US" sz="1333">
                <a:solidFill>
                  <a:srgbClr val="FFFFFF"/>
                </a:solidFill>
                <a:latin typeface="Bok" charset="0"/>
              </a:rPr>
              <a:t>July 23 2018</a:t>
            </a:r>
            <a:endParaRPr lang="de-DE" sz="1333">
              <a:solidFill>
                <a:srgbClr val="FFFFFF"/>
              </a:solidFill>
              <a:latin typeface="Bok" charset="0"/>
            </a:endParaRPr>
          </a:p>
        </p:txBody>
      </p:sp>
      <p:sp>
        <p:nvSpPr>
          <p:cNvPr id="35855" name="Footer Placeholder 1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9121" tIns="34561" rIns="69121" bIns="34561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cs typeface="SimSun" charset="0"/>
              </a:rPr>
              <a:t>K. Kauder, Probing Quark-Gluon Matter with Jets</a:t>
            </a:r>
          </a:p>
        </p:txBody>
      </p:sp>
      <p:sp>
        <p:nvSpPr>
          <p:cNvPr id="35853" name="Slide Number Placeholder 1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9121" tIns="34561" rIns="69121" bIns="34561" numCol="1" anchor="t" anchorCtr="0" compatLnSpc="1">
            <a:prstTxWarp prst="textNoShape">
              <a:avLst/>
            </a:prstTxWarp>
          </a:bodyPr>
          <a:lstStyle>
            <a:lvl1pPr eaLnBrk="0"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eaLnBrk="0"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eaLnBrk="0"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eaLnBrk="0"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eaLnBrk="0"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1900556" indent="-1727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246110" indent="-1727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2591666" indent="-1727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2937221" indent="-17277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547130" algn="l"/>
                <a:tab pos="1094258" algn="l"/>
                <a:tab pos="1641389" algn="l"/>
              </a:tabLst>
              <a:defRPr sz="1833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pPr eaLnBrk="1"/>
            <a:fld id="{0C5E5F58-97FF-7848-BA33-E62C61A29579}" type="slidenum">
              <a:rPr lang="en-US" sz="1333">
                <a:solidFill>
                  <a:srgbClr val="FFFFFF"/>
                </a:solidFill>
                <a:latin typeface="Book Antiqua" charset="0"/>
              </a:rPr>
              <a:pPr eaLnBrk="1"/>
              <a:t>27</a:t>
            </a:fld>
            <a:endParaRPr lang="en-US" sz="1333">
              <a:solidFill>
                <a:srgbClr val="FFFFFF"/>
              </a:solidFill>
              <a:latin typeface="Book Antiqu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3706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08829" y="4349688"/>
            <a:ext cx="4857308" cy="896945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8825" indent="-288825">
              <a:buFont typeface="Arial"/>
              <a:buChar char="•"/>
            </a:pPr>
            <a:r>
              <a:rPr lang="en-US" sz="1900">
                <a:latin typeface="Book Antiqua"/>
                <a:cs typeface="Book Antiqua"/>
              </a:rPr>
              <a:t>h</a:t>
            </a:r>
            <a:r>
              <a:rPr lang="en-US" sz="1900" baseline="30000">
                <a:latin typeface="Book Antiqua"/>
                <a:cs typeface="Book Antiqua"/>
              </a:rPr>
              <a:t>+/-</a:t>
            </a:r>
            <a:r>
              <a:rPr lang="en-US" sz="1900">
                <a:latin typeface="Book Antiqua"/>
                <a:cs typeface="Book Antiqua"/>
              </a:rPr>
              <a:t>-triggered charged recoil jets:</a:t>
            </a:r>
            <a:br>
              <a:rPr lang="en-US" sz="1900">
                <a:latin typeface="Book Antiqua"/>
                <a:cs typeface="Book Antiqua"/>
              </a:rPr>
            </a:br>
            <a:r>
              <a:rPr lang="en-US" sz="1900">
                <a:latin typeface="Book Antiqua"/>
                <a:cs typeface="Book Antiqua"/>
                <a:sym typeface="Wingdings"/>
              </a:rPr>
              <a:t> I</a:t>
            </a:r>
            <a:r>
              <a:rPr lang="en-US" sz="1900" baseline="-25000">
                <a:latin typeface="Book Antiqua"/>
                <a:cs typeface="Book Antiqua"/>
                <a:sym typeface="Wingdings"/>
              </a:rPr>
              <a:t>CP </a:t>
            </a:r>
            <a:r>
              <a:rPr lang="en-US" sz="1900">
                <a:latin typeface="Book Antiqua"/>
                <a:cs typeface="Book Antiqua"/>
                <a:sym typeface="Wingdings"/>
              </a:rPr>
              <a:t>shows strong suppression </a:t>
            </a:r>
            <a:br>
              <a:rPr lang="en-US" sz="1900">
                <a:latin typeface="Book Antiqua"/>
                <a:cs typeface="Book Antiqua"/>
                <a:sym typeface="Wingdings"/>
              </a:rPr>
            </a:br>
            <a:r>
              <a:rPr lang="en-US" sz="1900">
                <a:latin typeface="Book Antiqua"/>
                <a:cs typeface="Book Antiqua"/>
                <a:sym typeface="Wingdings"/>
              </a:rPr>
              <a:t>(~0.2-0.3 for R=0.3)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388001" y="56460"/>
            <a:ext cx="5318155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>
                <a:solidFill>
                  <a:srgbClr val="000000"/>
                </a:solidFill>
                <a:latin typeface="Book Antiqua"/>
                <a:cs typeface="Book Antiqua"/>
              </a:rPr>
              <a:t>h</a:t>
            </a:r>
            <a:r>
              <a:rPr lang="en-US" sz="3400">
                <a:solidFill>
                  <a:srgbClr val="000000"/>
                </a:solidFill>
                <a:latin typeface="Book Antiqua"/>
                <a:ea typeface="Lucida Grande"/>
                <a:cs typeface="Book Antiqua"/>
              </a:rPr>
              <a:t>-Triggered </a:t>
            </a:r>
            <a:r>
              <a:rPr lang="en-US" sz="3400">
                <a:solidFill>
                  <a:srgbClr val="000000"/>
                </a:solidFill>
                <a:latin typeface="Book Antiqua"/>
                <a:cs typeface="Book Antiqua"/>
              </a:rPr>
              <a:t>Recoil Jets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37689" y="4618298"/>
            <a:ext cx="155544" cy="338613"/>
          </a:xfrm>
          <a:prstGeom prst="rect">
            <a:avLst/>
          </a:prstGeom>
          <a:noFill/>
        </p:spPr>
        <p:txBody>
          <a:bodyPr wrap="none" lIns="77020" tIns="38510" rIns="77020" bIns="38510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96381" y="747448"/>
            <a:ext cx="642857" cy="338613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7020" tIns="38510" rIns="77020" bIns="38510" rtlCol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Book Antiqua"/>
                <a:cs typeface="Book Antiqua"/>
              </a:rPr>
              <a:t>Raw</a:t>
            </a:r>
            <a:endParaRPr lang="en-US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01696" y="736558"/>
            <a:ext cx="750659" cy="33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77020" tIns="38510" rIns="77020" bIns="38510" rtlCol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Book Antiqua"/>
                <a:cs typeface="Book Antiqua"/>
              </a:rPr>
              <a:t>R=0.3</a:t>
            </a:r>
            <a:endParaRPr lang="en-US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4154471-368D-A24D-9C8F-7AC2FA8B2B0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39" name="Picture 38" descr="Screen Shot 2017-01-30 at 12.01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095448"/>
            <a:ext cx="2564570" cy="3090636"/>
          </a:xfrm>
          <a:prstGeom prst="rect">
            <a:avLst/>
          </a:prstGeom>
        </p:spPr>
      </p:pic>
      <p:pic>
        <p:nvPicPr>
          <p:cNvPr id="3" name="Picture 2" descr="Screen Shot 2017-02-09 at 8.22.3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457" y="1176426"/>
            <a:ext cx="2963164" cy="3170682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3797254" y="751636"/>
            <a:ext cx="1168592" cy="338613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7020" tIns="38510" rIns="77020" bIns="38510" rtlCol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Book Antiqua"/>
                <a:cs typeface="Book Antiqua"/>
              </a:rPr>
              <a:t>Unfolded</a:t>
            </a:r>
            <a:endParaRPr lang="en-US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42635" y="107069"/>
            <a:ext cx="1412358" cy="266157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7020" tIns="38510" rIns="77020" bIns="38510" rtlCol="0">
            <a:spAutoFit/>
          </a:bodyPr>
          <a:lstStyle/>
          <a:p>
            <a:r>
              <a:rPr lang="en-US" sz="1300" i="1" dirty="0">
                <a:solidFill>
                  <a:srgbClr val="000000"/>
                </a:solidFill>
                <a:latin typeface="Book Antiqua"/>
                <a:cs typeface="Book Antiqua"/>
              </a:rPr>
              <a:t>arXiv:1702.01108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733006" y="1450953"/>
            <a:ext cx="3410994" cy="2798249"/>
            <a:chOff x="6177139" y="1237526"/>
            <a:chExt cx="3759200" cy="3703016"/>
          </a:xfrm>
        </p:grpSpPr>
        <p:pic>
          <p:nvPicPr>
            <p:cNvPr id="16" name="Picture 15" descr="Screen Shot 2017-02-09 at 8.53.55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7139" y="1237526"/>
              <a:ext cx="3759200" cy="2197100"/>
            </a:xfrm>
            <a:prstGeom prst="rect">
              <a:avLst/>
            </a:prstGeom>
          </p:spPr>
        </p:pic>
        <p:pic>
          <p:nvPicPr>
            <p:cNvPr id="18" name="Picture 17" descr="Screen Shot 2017-02-09 at 8.54.45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57" b="24442"/>
            <a:stretch/>
          </p:blipFill>
          <p:spPr>
            <a:xfrm>
              <a:off x="7118105" y="3386527"/>
              <a:ext cx="2802558" cy="1554015"/>
            </a:xfrm>
            <a:prstGeom prst="rect">
              <a:avLst/>
            </a:prstGeom>
          </p:spPr>
        </p:pic>
        <p:cxnSp>
          <p:nvCxnSpPr>
            <p:cNvPr id="19" name="Straight Arrow Connector 18"/>
            <p:cNvCxnSpPr/>
            <p:nvPr/>
          </p:nvCxnSpPr>
          <p:spPr bwMode="auto">
            <a:xfrm flipH="1">
              <a:off x="7144665" y="1397905"/>
              <a:ext cx="1644552" cy="2119700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9748540" y="1863874"/>
              <a:ext cx="109636" cy="1644594"/>
            </a:xfrm>
            <a:prstGeom prst="straightConnector1">
              <a:avLst/>
            </a:prstGeom>
            <a:solidFill>
              <a:srgbClr val="00B8FF"/>
            </a:solidFill>
            <a:ln w="2540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5837957" y="4324562"/>
            <a:ext cx="3194475" cy="896945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8825" indent="-288825">
              <a:buFont typeface="Arial"/>
              <a:buChar char="•"/>
            </a:pPr>
            <a:r>
              <a:rPr lang="en-US" sz="1900">
                <a:latin typeface="Book Antiqua"/>
                <a:cs typeface="Book Antiqua"/>
              </a:rPr>
              <a:t>New limit on large-angle Molière scattering  in central </a:t>
            </a:r>
            <a:r>
              <a:rPr lang="en-US" sz="1900" err="1">
                <a:latin typeface="Book Antiqua"/>
                <a:cs typeface="Book Antiqua"/>
              </a:rPr>
              <a:t>Au+Au</a:t>
            </a:r>
            <a:endParaRPr lang="en-US" sz="1900">
              <a:latin typeface="Book Antiqua"/>
              <a:cs typeface="Book Antiqu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11602" y="778956"/>
            <a:ext cx="2546373" cy="5962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77020" tIns="38510" rIns="77020" bIns="38510" rtlCol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Book Antiqua"/>
                <a:cs typeface="Book Antiqua"/>
              </a:rPr>
              <a:t>Recoil jets</a:t>
            </a:r>
            <a:br>
              <a:rPr lang="en-US" b="1">
                <a:solidFill>
                  <a:srgbClr val="000000"/>
                </a:solidFill>
                <a:latin typeface="Book Antiqua"/>
                <a:cs typeface="Book Antiqua"/>
              </a:rPr>
            </a:br>
            <a:r>
              <a:rPr lang="en-US" b="1">
                <a:solidFill>
                  <a:srgbClr val="000000"/>
                </a:solidFill>
                <a:latin typeface="Book Antiqua"/>
                <a:cs typeface="Book Antiqua"/>
              </a:rPr>
              <a:t>azimuthal distribution</a:t>
            </a:r>
            <a:endParaRPr lang="en-US">
              <a:solidFill>
                <a:schemeClr val="tx1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75573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822702" y="58782"/>
            <a:ext cx="5318155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>
                <a:solidFill>
                  <a:srgbClr val="000000"/>
                </a:solidFill>
                <a:latin typeface="Book Antiqua" pitchFamily="-96" charset="0"/>
              </a:rPr>
              <a:t>Di-Jet Imbalance</a:t>
            </a:r>
          </a:p>
        </p:txBody>
      </p:sp>
      <p:sp>
        <p:nvSpPr>
          <p:cNvPr id="8" name="Shape 130"/>
          <p:cNvSpPr/>
          <p:nvPr/>
        </p:nvSpPr>
        <p:spPr>
          <a:xfrm>
            <a:off x="0" y="3724120"/>
            <a:ext cx="0" cy="28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382045">
              <a:tabLst>
                <a:tab pos="297147" algn="l"/>
                <a:tab pos="594293" algn="l"/>
                <a:tab pos="891440" algn="l"/>
                <a:tab pos="1188586" algn="l"/>
                <a:tab pos="1485733" algn="l"/>
                <a:tab pos="1782880" algn="l"/>
                <a:tab pos="2080027" algn="l"/>
                <a:tab pos="2377174" algn="l"/>
                <a:tab pos="2674320" algn="l"/>
                <a:tab pos="2971467" algn="l"/>
                <a:tab pos="3268613" algn="l"/>
                <a:tab pos="3565760" algn="l"/>
              </a:tabLst>
              <a:defRPr sz="1800">
                <a:uFillTx/>
              </a:defRPr>
            </a:pPr>
            <a:endParaRPr sz="2000" b="1">
              <a:solidFill>
                <a:srgbClr val="941100"/>
              </a:solidFill>
              <a:sym typeface="Helvetica"/>
            </a:endParaRPr>
          </a:p>
        </p:txBody>
      </p:sp>
      <p:sp>
        <p:nvSpPr>
          <p:cNvPr id="9" name="Shape 131"/>
          <p:cNvSpPr/>
          <p:nvPr/>
        </p:nvSpPr>
        <p:spPr>
          <a:xfrm>
            <a:off x="685800" y="3980853"/>
            <a:ext cx="0" cy="289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/>
          <a:p>
            <a:pPr defTabSz="382045">
              <a:tabLst>
                <a:tab pos="297147" algn="l"/>
                <a:tab pos="594293" algn="l"/>
                <a:tab pos="891440" algn="l"/>
                <a:tab pos="1188586" algn="l"/>
                <a:tab pos="1485733" algn="l"/>
                <a:tab pos="1782880" algn="l"/>
                <a:tab pos="2080027" algn="l"/>
                <a:tab pos="2377174" algn="l"/>
                <a:tab pos="2674320" algn="l"/>
                <a:tab pos="2971467" algn="l"/>
                <a:tab pos="3268613" algn="l"/>
                <a:tab pos="3565760" algn="l"/>
              </a:tabLst>
              <a:defRPr sz="1800">
                <a:uFillTx/>
              </a:defRPr>
            </a:pPr>
            <a:endParaRPr sz="2000" b="1">
              <a:sym typeface="Helvetic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61810" y="5083512"/>
            <a:ext cx="1390002" cy="274112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4899" tIns="42449" rIns="84899" bIns="42449" rtlCol="0">
            <a:spAutoFit/>
          </a:bodyPr>
          <a:lstStyle/>
          <a:p>
            <a:r>
              <a:rPr lang="en-US" sz="1300" i="1" dirty="0">
                <a:latin typeface="Book Antiqua"/>
                <a:cs typeface="Book Antiqua"/>
              </a:rPr>
              <a:t>arXiv:</a:t>
            </a:r>
            <a:r>
              <a:rPr lang="fi-FI" sz="1300" i="1" dirty="0">
                <a:latin typeface="Book Antiqua"/>
                <a:cs typeface="Book Antiqua"/>
                <a:sym typeface="Wingdings"/>
              </a:rPr>
              <a:t>1609.03878</a:t>
            </a:r>
            <a:endParaRPr lang="en-US" sz="1300" i="1" dirty="0">
              <a:latin typeface="Book Antiqua"/>
              <a:cs typeface="Book Antiqua"/>
              <a:sym typeface="Wingding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800" y="4366622"/>
            <a:ext cx="6698777" cy="92574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8825" indent="-288825">
              <a:buFont typeface="Arial"/>
              <a:buChar char="•"/>
            </a:pPr>
            <a:r>
              <a:rPr lang="en-US" sz="1900" err="1">
                <a:latin typeface="Book Antiqua"/>
                <a:cs typeface="Book Antiqua"/>
                <a:sym typeface="Wingdings"/>
              </a:rPr>
              <a:t>p+p</a:t>
            </a:r>
            <a:r>
              <a:rPr lang="en-US" sz="1900">
                <a:latin typeface="Book Antiqua"/>
                <a:cs typeface="Book Antiqua"/>
                <a:sym typeface="Wingdings"/>
              </a:rPr>
              <a:t> balance </a:t>
            </a:r>
            <a:r>
              <a:rPr lang="en-US" sz="1900" b="1">
                <a:latin typeface="Book Antiqua"/>
                <a:cs typeface="Book Antiqua"/>
                <a:sym typeface="Wingdings"/>
              </a:rPr>
              <a:t>no longer recovered</a:t>
            </a:r>
            <a:r>
              <a:rPr lang="en-US" sz="1900">
                <a:latin typeface="Book Antiqua"/>
                <a:cs typeface="Book Antiqua"/>
                <a:sym typeface="Wingdings"/>
              </a:rPr>
              <a:t> </a:t>
            </a:r>
          </a:p>
          <a:p>
            <a:pPr marL="288825" indent="-288825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Book Antiqua"/>
                <a:cs typeface="Book Antiqua"/>
              </a:rPr>
              <a:t>Energy shifted outward, yet remains inside 0.4 </a:t>
            </a:r>
          </a:p>
          <a:p>
            <a:pPr marL="288825" indent="-288825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Book Antiqua"/>
                <a:cs typeface="Book Antiqua"/>
              </a:rPr>
              <a:t>Leading or sub-leading jet? A</a:t>
            </a:r>
            <a:r>
              <a:rPr lang="en-US" sz="2000" baseline="-25000">
                <a:solidFill>
                  <a:srgbClr val="000000"/>
                </a:solidFill>
                <a:latin typeface="Book Antiqua"/>
                <a:cs typeface="Book Antiqua"/>
              </a:rPr>
              <a:t>J</a:t>
            </a:r>
            <a:r>
              <a:rPr lang="en-US" sz="2000">
                <a:solidFill>
                  <a:srgbClr val="000000"/>
                </a:solidFill>
                <a:latin typeface="Book Antiqua"/>
                <a:cs typeface="Book Antiqua"/>
              </a:rPr>
              <a:t> can’t answer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4154471-368D-A24D-9C8F-7AC2FA8B2B0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8" name="Picture 17" descr="R0.4_Fig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254" y="1047686"/>
            <a:ext cx="4464558" cy="3030939"/>
          </a:xfrm>
          <a:prstGeom prst="rect">
            <a:avLst/>
          </a:prstGeom>
        </p:spPr>
      </p:pic>
      <p:pic>
        <p:nvPicPr>
          <p:cNvPr id="20" name="Picture 19" descr="R0.2_F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27" y="1047686"/>
            <a:ext cx="4464558" cy="303093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79399" y="910630"/>
            <a:ext cx="1390002" cy="346568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4899" tIns="42449" rIns="84899" bIns="42449" rtlCol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Book Antiqua"/>
                <a:cs typeface="Book Antiqua"/>
              </a:rPr>
              <a:t>R=0.2</a:t>
            </a:r>
            <a:endParaRPr lang="en-US" b="1">
              <a:solidFill>
                <a:srgbClr val="000000"/>
              </a:solidFill>
              <a:latin typeface="Book Antiqua"/>
              <a:cs typeface="Book Antiqua"/>
              <a:sym typeface="Wingding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27820" y="910630"/>
            <a:ext cx="1390002" cy="346568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84899" tIns="42449" rIns="84899" bIns="42449" rtlCol="0">
            <a:spAutoFit/>
          </a:bodyPr>
          <a:lstStyle/>
          <a:p>
            <a:pPr algn="ctr"/>
            <a:r>
              <a:rPr lang="en-US" b="1">
                <a:solidFill>
                  <a:schemeClr val="tx1"/>
                </a:solidFill>
                <a:latin typeface="Book Antiqua"/>
                <a:cs typeface="Book Antiqua"/>
              </a:rPr>
              <a:t>R=0.4</a:t>
            </a:r>
            <a:endParaRPr lang="en-US" b="1">
              <a:solidFill>
                <a:schemeClr val="tx1"/>
              </a:solidFill>
              <a:latin typeface="Book Antiqua"/>
              <a:cs typeface="Book Antiqua"/>
              <a:sym typeface="Wingding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2388" y="878379"/>
            <a:ext cx="1749731" cy="33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77020" tIns="38510" rIns="77020" bIns="38510" rtlCol="0">
            <a:spAutoFit/>
          </a:bodyPr>
          <a:lstStyle/>
          <a:p>
            <a:r>
              <a:rPr lang="en-US" b="1">
                <a:solidFill>
                  <a:srgbClr val="000000"/>
                </a:solidFill>
                <a:latin typeface="Book Antiqua"/>
                <a:cs typeface="Book Antiqua"/>
              </a:rPr>
              <a:t>R=0.2 vs. R=0.4</a:t>
            </a:r>
            <a:endParaRPr lang="en-US">
              <a:solidFill>
                <a:schemeClr val="tx1"/>
              </a:solidFill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294936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Jets and Jet Substructure in HIC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761" y="841477"/>
            <a:ext cx="4425495" cy="1004564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Traditional Questions: </a:t>
            </a:r>
            <a:r>
              <a:rPr lang="en-US" b="1" dirty="0">
                <a:latin typeface="Book Antiqua"/>
                <a:cs typeface="Book Antiqua"/>
              </a:rPr>
              <a:t>Energy Flow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How much energy is (left) in the jet?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And where did it go?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99311ADE-509F-504B-A759-E5A731CEF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258" y="2052427"/>
            <a:ext cx="3152860" cy="2899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311F0AC-4514-9F47-AFFF-E00729537668}"/>
              </a:ext>
            </a:extLst>
          </p:cNvPr>
          <p:cNvSpPr/>
          <p:nvPr/>
        </p:nvSpPr>
        <p:spPr bwMode="auto">
          <a:xfrm rot="20429391">
            <a:off x="1267842" y="2177298"/>
            <a:ext cx="826332" cy="456854"/>
          </a:xfrm>
          <a:prstGeom prst="ellipse">
            <a:avLst/>
          </a:prstGeom>
          <a:solidFill>
            <a:srgbClr val="7030A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-83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5016CB3-8900-624C-9695-80EDC8248111}"/>
              </a:ext>
            </a:extLst>
          </p:cNvPr>
          <p:cNvSpPr/>
          <p:nvPr/>
        </p:nvSpPr>
        <p:spPr bwMode="auto">
          <a:xfrm rot="20429391">
            <a:off x="2003679" y="4613181"/>
            <a:ext cx="826332" cy="456854"/>
          </a:xfrm>
          <a:prstGeom prst="ellipse">
            <a:avLst/>
          </a:prstGeom>
          <a:solidFill>
            <a:srgbClr val="7030A0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-83" charset="0"/>
            </a:endParaRPr>
          </a:p>
        </p:txBody>
      </p:sp>
      <p:sp>
        <p:nvSpPr>
          <p:cNvPr id="22" name="Block Arc 21">
            <a:extLst>
              <a:ext uri="{FF2B5EF4-FFF2-40B4-BE49-F238E27FC236}">
                <a16:creationId xmlns:a16="http://schemas.microsoft.com/office/drawing/2014/main" id="{960520E1-D9B4-0342-9D2D-08F05C34F28F}"/>
              </a:ext>
            </a:extLst>
          </p:cNvPr>
          <p:cNvSpPr/>
          <p:nvPr/>
        </p:nvSpPr>
        <p:spPr bwMode="auto">
          <a:xfrm rot="20107956">
            <a:off x="1391034" y="3775865"/>
            <a:ext cx="1831629" cy="1535487"/>
          </a:xfrm>
          <a:prstGeom prst="blockArc">
            <a:avLst>
              <a:gd name="adj1" fmla="val 21522546"/>
              <a:gd name="adj2" fmla="val 10692928"/>
              <a:gd name="adj3" fmla="val 7963"/>
            </a:avLst>
          </a:prstGeom>
          <a:solidFill>
            <a:srgbClr val="00B050">
              <a:alpha val="49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-83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F78DC6-AEA6-DA43-9489-84CB8B6B0E58}"/>
              </a:ext>
            </a:extLst>
          </p:cNvPr>
          <p:cNvSpPr txBox="1"/>
          <p:nvPr/>
        </p:nvSpPr>
        <p:spPr>
          <a:xfrm>
            <a:off x="4605165" y="837602"/>
            <a:ext cx="4425495" cy="1004564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Substructure: </a:t>
            </a:r>
            <a:r>
              <a:rPr lang="en-US" b="1" dirty="0">
                <a:latin typeface="Book Antiqua"/>
                <a:cs typeface="Book Antiqua"/>
              </a:rPr>
              <a:t>Focus on Shower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Where did energy flow </a:t>
            </a:r>
            <a:r>
              <a:rPr lang="en-US" b="1" dirty="0">
                <a:latin typeface="Book Antiqua"/>
                <a:cs typeface="Book Antiqua"/>
              </a:rPr>
              <a:t>inside</a:t>
            </a:r>
            <a:r>
              <a:rPr lang="en-US" dirty="0">
                <a:latin typeface="Book Antiqua"/>
                <a:cs typeface="Book Antiqua"/>
              </a:rPr>
              <a:t> the jet?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Is the shower modified?</a:t>
            </a:r>
          </a:p>
        </p:txBody>
      </p:sp>
      <p:sp>
        <p:nvSpPr>
          <p:cNvPr id="25" name="Donut 24">
            <a:extLst>
              <a:ext uri="{FF2B5EF4-FFF2-40B4-BE49-F238E27FC236}">
                <a16:creationId xmlns:a16="http://schemas.microsoft.com/office/drawing/2014/main" id="{686FBB40-C752-2B46-9C19-62F82C8685E3}"/>
              </a:ext>
            </a:extLst>
          </p:cNvPr>
          <p:cNvSpPr/>
          <p:nvPr/>
        </p:nvSpPr>
        <p:spPr bwMode="auto">
          <a:xfrm rot="20189799">
            <a:off x="1902320" y="3655451"/>
            <a:ext cx="642886" cy="1408791"/>
          </a:xfrm>
          <a:prstGeom prst="donut">
            <a:avLst>
              <a:gd name="adj" fmla="val 4601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-83" charset="0"/>
            </a:endParaRPr>
          </a:p>
        </p:txBody>
      </p:sp>
      <p:sp>
        <p:nvSpPr>
          <p:cNvPr id="26" name="Donut 25">
            <a:extLst>
              <a:ext uri="{FF2B5EF4-FFF2-40B4-BE49-F238E27FC236}">
                <a16:creationId xmlns:a16="http://schemas.microsoft.com/office/drawing/2014/main" id="{B8A03050-947B-7342-AFB8-0E9D8AC8E09F}"/>
              </a:ext>
            </a:extLst>
          </p:cNvPr>
          <p:cNvSpPr/>
          <p:nvPr/>
        </p:nvSpPr>
        <p:spPr bwMode="auto">
          <a:xfrm rot="20189799">
            <a:off x="1530079" y="2114346"/>
            <a:ext cx="642886" cy="1408791"/>
          </a:xfrm>
          <a:prstGeom prst="donut">
            <a:avLst>
              <a:gd name="adj" fmla="val 4601"/>
            </a:avLst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83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pitchFamily="-83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CD9F0C3-A029-CD48-B06A-EA87C30B6B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88"/>
          <a:stretch/>
        </p:blipFill>
        <p:spPr>
          <a:xfrm>
            <a:off x="4614615" y="1997036"/>
            <a:ext cx="1361925" cy="1399977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006EB0E-4C2E-FB49-8DF1-EB5DD00EDF29}"/>
              </a:ext>
            </a:extLst>
          </p:cNvPr>
          <p:cNvSpPr/>
          <p:nvPr/>
        </p:nvSpPr>
        <p:spPr>
          <a:xfrm>
            <a:off x="4111927" y="3457869"/>
            <a:ext cx="1864613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Splitting kernel?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1671208-35B3-D548-BB4F-B7C26078B44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4FCFC"/>
              </a:clrFrom>
              <a:clrTo>
                <a:srgbClr val="F4FCF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5953" y="3831322"/>
            <a:ext cx="4607669" cy="121160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EA7DFE6C-32DB-AC48-AD0A-4CCD983D4902}"/>
              </a:ext>
            </a:extLst>
          </p:cNvPr>
          <p:cNvSpPr/>
          <p:nvPr/>
        </p:nvSpPr>
        <p:spPr>
          <a:xfrm>
            <a:off x="5100935" y="5047494"/>
            <a:ext cx="3433953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De-coherent vs coherent E-loss?</a:t>
            </a:r>
            <a:endParaRPr lang="en-US" b="1" dirty="0">
              <a:latin typeface="Book Antiqua"/>
              <a:cs typeface="Book Antiqua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E2C42B23-9DED-514E-999D-955F411068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625" y="1890886"/>
            <a:ext cx="1797997" cy="1734036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965F0AB-634D-6E41-ADE8-04C6D7DAF2F4}"/>
              </a:ext>
            </a:extLst>
          </p:cNvPr>
          <p:cNvSpPr/>
          <p:nvPr/>
        </p:nvSpPr>
        <p:spPr>
          <a:xfrm>
            <a:off x="6199379" y="2410619"/>
            <a:ext cx="2238113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Quark vs. gluon jet?</a:t>
            </a:r>
            <a:endParaRPr lang="en-US" b="1" dirty="0">
              <a:latin typeface="Book Antiqua"/>
              <a:cs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78319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32" grpId="0"/>
      <p:bldP spid="35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"/>
          <p:cNvSpPr txBox="1">
            <a:spLocks noChangeArrowheads="1"/>
          </p:cNvSpPr>
          <p:nvPr/>
        </p:nvSpPr>
        <p:spPr bwMode="auto">
          <a:xfrm>
            <a:off x="175040" y="83076"/>
            <a:ext cx="8876772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>
                <a:solidFill>
                  <a:srgbClr val="000000"/>
                </a:solidFill>
                <a:latin typeface="Book Antiqua" pitchFamily="-96" charset="0"/>
              </a:rPr>
              <a:t>Contrast to LHC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0882" y="4211673"/>
            <a:ext cx="3227379" cy="1111440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8825" indent="-288825">
              <a:buFont typeface="Arial"/>
              <a:buChar char="•"/>
            </a:pPr>
            <a:r>
              <a:rPr lang="en-US">
                <a:latin typeface="Book Antiqua"/>
                <a:cs typeface="Book Antiqua"/>
              </a:rPr>
              <a:t>CMS Inclusive Jets: </a:t>
            </a:r>
            <a:br>
              <a:rPr lang="en-US">
                <a:latin typeface="Book Antiqua"/>
                <a:cs typeface="Book Antiqua"/>
              </a:rPr>
            </a:br>
            <a:r>
              <a:rPr lang="en-US">
                <a:latin typeface="Book Antiqua"/>
                <a:cs typeface="Book Antiqua"/>
              </a:rPr>
              <a:t>Significant modification  in central </a:t>
            </a:r>
            <a:r>
              <a:rPr lang="en-US" err="1">
                <a:latin typeface="Book Antiqua"/>
                <a:cs typeface="Book Antiqua"/>
              </a:rPr>
              <a:t>Pb+Pb</a:t>
            </a:r>
            <a:br>
              <a:rPr lang="en-US">
                <a:latin typeface="Book Antiqua"/>
                <a:cs typeface="Book Antiqua"/>
              </a:rPr>
            </a:br>
            <a:r>
              <a:rPr lang="en-US">
                <a:latin typeface="Book Antiqua"/>
                <a:cs typeface="Book Antiqua"/>
              </a:rPr>
              <a:t>below 250 </a:t>
            </a:r>
            <a:r>
              <a:rPr lang="en-US" err="1">
                <a:latin typeface="Book Antiqua"/>
                <a:cs typeface="Book Antiqua"/>
              </a:rPr>
              <a:t>GeV</a:t>
            </a:r>
            <a:r>
              <a:rPr lang="en-US">
                <a:latin typeface="Book Antiqua"/>
                <a:cs typeface="Book Antiqua"/>
              </a:rPr>
              <a:t>/c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10" name="Footer Placeholder 9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24154471-368D-A24D-9C8F-7AC2FA8B2B0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15145" y="655530"/>
            <a:ext cx="2159102" cy="3334188"/>
            <a:chOff x="1740565" y="2376634"/>
            <a:chExt cx="2588067" cy="3996614"/>
          </a:xfrm>
        </p:grpSpPr>
        <p:pic>
          <p:nvPicPr>
            <p:cNvPr id="15" name="Picture 14" descr="Screen Shot 2016-09-14 at 7.50.57 PM.pn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3613" y="2376634"/>
              <a:ext cx="2545019" cy="3980472"/>
            </a:xfrm>
            <a:prstGeom prst="rect">
              <a:avLst/>
            </a:prstGeom>
          </p:spPr>
        </p:pic>
        <p:sp useBgFill="1">
          <p:nvSpPr>
            <p:cNvPr id="16" name="TextBox 15"/>
            <p:cNvSpPr txBox="1"/>
            <p:nvPr/>
          </p:nvSpPr>
          <p:spPr>
            <a:xfrm>
              <a:off x="1740565" y="6157804"/>
              <a:ext cx="956165" cy="21544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800"/>
                <a:t>  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3863" y="3611887"/>
            <a:ext cx="910507" cy="430887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800000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ea typeface="+mn-ea"/>
                <a:cs typeface="Book Antiqua"/>
                <a:sym typeface="Wingdings"/>
              </a:rPr>
              <a:t>BOOST ’16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1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ook Antiqua"/>
                <a:ea typeface="+mn-ea"/>
                <a:cs typeface="Book Antiqua"/>
              </a:rPr>
              <a:t>HIN-16-006 </a:t>
            </a:r>
          </a:p>
        </p:txBody>
      </p:sp>
      <p:pic>
        <p:nvPicPr>
          <p:cNvPr id="3" name="Picture 2" descr="Groom_AuAu_HT54_HTled_Tow0_Eff0_Groom_Aj_HT54_HTled_ppInAuAuAj.RatioLeadZg20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036" y="766793"/>
            <a:ext cx="2947697" cy="20011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948" y="766793"/>
            <a:ext cx="2978051" cy="2021766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550153" y="2818507"/>
            <a:ext cx="5435107" cy="33861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8825" indent="-288825"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STAR Biased Di-Jets: </a:t>
            </a:r>
            <a:r>
              <a:rPr lang="en-US" dirty="0">
                <a:solidFill>
                  <a:srgbClr val="800000"/>
                </a:solidFill>
                <a:latin typeface="Book Antiqua"/>
                <a:cs typeface="Book Antiqua"/>
              </a:rPr>
              <a:t>No z</a:t>
            </a:r>
            <a:r>
              <a:rPr lang="en-US" baseline="-25000" dirty="0">
                <a:solidFill>
                  <a:srgbClr val="800000"/>
                </a:solidFill>
                <a:latin typeface="Book Antiqua"/>
                <a:cs typeface="Book Antiqua"/>
              </a:rPr>
              <a:t>g</a:t>
            </a:r>
            <a:r>
              <a:rPr lang="en-US" dirty="0">
                <a:solidFill>
                  <a:srgbClr val="800000"/>
                </a:solidFill>
                <a:latin typeface="Book Antiqua"/>
                <a:cs typeface="Book Antiqua"/>
              </a:rPr>
              <a:t> modification found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465651" y="2206663"/>
            <a:ext cx="684803" cy="266227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>
                <a:uFill>
                  <a:solidFill/>
                </a:uFill>
                <a:latin typeface="Book Antiqua"/>
                <a:ea typeface="Helvetica Neue"/>
                <a:cs typeface="Book Antiqua"/>
                <a:sym typeface="Helvetica Neue"/>
              </a:rPr>
              <a:t>Trigger</a:t>
            </a:r>
            <a:endParaRPr lang="en-US" sz="1200">
              <a:latin typeface="Book Antiqua"/>
              <a:cs typeface="Book Antiqua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577197" y="2203308"/>
            <a:ext cx="603050" cy="266227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1200">
                <a:uFill>
                  <a:solidFill/>
                </a:uFill>
                <a:latin typeface="Book Antiqua"/>
                <a:ea typeface="Helvetica Neue"/>
                <a:cs typeface="Book Antiqua"/>
                <a:sym typeface="Helvetica Neue"/>
              </a:rPr>
              <a:t>Recoil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69465" y="3453507"/>
            <a:ext cx="4788169" cy="1884267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r>
              <a:rPr lang="en-US" dirty="0">
                <a:latin typeface="Book Antiqua"/>
                <a:cs typeface="Book Antiqua"/>
              </a:rPr>
              <a:t>Possible Reasons:</a:t>
            </a:r>
          </a:p>
          <a:p>
            <a:pPr marL="288825" indent="-288825"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Split as measured with z</a:t>
            </a:r>
            <a:r>
              <a:rPr lang="en-US" baseline="-25000" dirty="0">
                <a:latin typeface="Book Antiqua"/>
                <a:cs typeface="Book Antiqua"/>
              </a:rPr>
              <a:t>g</a:t>
            </a:r>
            <a:r>
              <a:rPr lang="en-US" dirty="0">
                <a:latin typeface="Book Antiqua"/>
                <a:cs typeface="Book Antiqua"/>
              </a:rPr>
              <a:t> occurs outside the medium?</a:t>
            </a:r>
          </a:p>
          <a:p>
            <a:pPr marL="914612" lvl="1" indent="-288825"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Or before formation?</a:t>
            </a:r>
          </a:p>
          <a:p>
            <a:pPr marL="288825" indent="-288825">
              <a:buFont typeface="Arial"/>
              <a:buChar char="•"/>
            </a:pPr>
            <a:r>
              <a:rPr lang="en-US" dirty="0">
                <a:latin typeface="Book Antiqua"/>
                <a:cs typeface="Book Antiqua"/>
              </a:rPr>
              <a:t>Splitting function not affected  by medium interactions?</a:t>
            </a:r>
          </a:p>
          <a:p>
            <a:pPr marL="288825" indent="-288825">
              <a:buFont typeface="Arial"/>
              <a:buChar char="•"/>
            </a:pPr>
            <a:r>
              <a:rPr lang="is-IS" dirty="0">
                <a:latin typeface="Book Antiqua"/>
                <a:cs typeface="Book Antiqua"/>
              </a:rPr>
              <a:t>Other explanations?</a:t>
            </a:r>
          </a:p>
        </p:txBody>
      </p:sp>
      <p:sp>
        <p:nvSpPr>
          <p:cNvPr id="30" name="Shape 521"/>
          <p:cNvSpPr/>
          <p:nvPr/>
        </p:nvSpPr>
        <p:spPr>
          <a:xfrm>
            <a:off x="8366826" y="402863"/>
            <a:ext cx="678337" cy="276999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800000"/>
            </a:solidFill>
            <a:prstDash val="solid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rtlCol="0">
            <a:spAutoFit/>
          </a:bodyPr>
          <a:lstStyle/>
          <a:p>
            <a:pPr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is-IS" sz="1200" i="1" kern="0">
                <a:solidFill>
                  <a:sysClr val="windowText" lastClr="000000"/>
                </a:solidFill>
                <a:latin typeface="Book Antiqua"/>
                <a:ea typeface="Times"/>
                <a:cs typeface="Book Antiqua"/>
                <a:sym typeface="Times"/>
              </a:rPr>
              <a:t>HP ‘16</a:t>
            </a:r>
            <a:endParaRPr kumimoji="0" lang="en-US" sz="1200" b="0" i="1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ook Antiqua"/>
              <a:ea typeface="Times"/>
              <a:cs typeface="Book Antiqua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59612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n10-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872" y="3747164"/>
            <a:ext cx="2413270" cy="1689289"/>
          </a:xfrm>
          <a:prstGeom prst="rect">
            <a:avLst/>
          </a:prstGeom>
        </p:spPr>
      </p:pic>
      <p:pic>
        <p:nvPicPr>
          <p:cNvPr id="14" name="Picture 13" descr="figures_experiment_RHIC_vn_cal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3" y="3720939"/>
            <a:ext cx="2438965" cy="168363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>
                <a:solidFill>
                  <a:srgbClr val="000000"/>
                </a:solidFill>
                <a:latin typeface="Book Antiqua" pitchFamily="-96" charset="0"/>
              </a:rPr>
              <a:t>RHIC and the LHC</a:t>
            </a:r>
          </a:p>
        </p:txBody>
      </p:sp>
      <p:pic>
        <p:nvPicPr>
          <p:cNvPr id="6" name="Picture 5" descr="ur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058" y="4786026"/>
            <a:ext cx="1102808" cy="555780"/>
          </a:xfrm>
          <a:prstGeom prst="rect">
            <a:avLst/>
          </a:prstGeom>
        </p:spPr>
      </p:pic>
      <p:pic>
        <p:nvPicPr>
          <p:cNvPr id="7" name="Picture 6" descr="qha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05" y="748308"/>
            <a:ext cx="4149309" cy="4149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518" y="824563"/>
            <a:ext cx="4415687" cy="94005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>
                <a:latin typeface="Book Antiqua"/>
                <a:cs typeface="Book Antiqua"/>
              </a:rPr>
              <a:t>Larger Q</a:t>
            </a:r>
            <a:r>
              <a:rPr lang="en-US" sz="2000" baseline="30000">
                <a:latin typeface="Book Antiqua"/>
                <a:cs typeface="Book Antiqua"/>
              </a:rPr>
              <a:t>2</a:t>
            </a:r>
            <a:r>
              <a:rPr lang="en-US" sz="2000">
                <a:latin typeface="Book Antiqua"/>
                <a:cs typeface="Book Antiqua"/>
              </a:rPr>
              <a:t>, new probes (Z, W, </a:t>
            </a:r>
            <a:r>
              <a:rPr lang="is-IS" sz="2000">
                <a:latin typeface="Book Antiqua"/>
                <a:cs typeface="Book Antiqua"/>
              </a:rPr>
              <a:t>…</a:t>
            </a:r>
            <a:r>
              <a:rPr lang="en-US" sz="2000">
                <a:latin typeface="Book Antiqua"/>
                <a:cs typeface="Book Antiqua"/>
              </a:rPr>
              <a:t>) in “</a:t>
            </a:r>
            <a:r>
              <a:rPr lang="en-US" sz="2000" err="1">
                <a:latin typeface="Book Antiqua"/>
                <a:cs typeface="Book Antiqua"/>
              </a:rPr>
              <a:t>similar”QGP</a:t>
            </a:r>
            <a:br>
              <a:rPr lang="en-US" sz="2000">
                <a:latin typeface="Book Antiqua"/>
                <a:cs typeface="Book Antiqua"/>
              </a:rPr>
            </a:br>
            <a:r>
              <a:rPr lang="en-US" sz="2000">
                <a:latin typeface="Book Antiqua"/>
                <a:cs typeface="Book Antiqua"/>
              </a:rPr>
              <a:t>	</a:t>
            </a:r>
            <a:r>
              <a:rPr lang="en-US" sz="2000">
                <a:latin typeface="Book Antiqua"/>
                <a:cs typeface="Book Antiqua"/>
                <a:sym typeface="Wingdings"/>
              </a:rPr>
              <a:t> Stronger model constraints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97624" y="824563"/>
            <a:ext cx="4254189" cy="94005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342900" lvl="0" indent="-342900">
              <a:buFont typeface="Arial"/>
              <a:buChar char="•"/>
            </a:pPr>
            <a:endParaRPr lang="en-US" sz="2000">
              <a:solidFill>
                <a:srgbClr val="000000"/>
              </a:solidFill>
              <a:latin typeface="Book Antiqua"/>
              <a:cs typeface="Book Antiqua"/>
            </a:endParaRPr>
          </a:p>
          <a:p>
            <a:pPr marL="342900" lvl="0" indent="-342900"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Book Antiqua"/>
                <a:cs typeface="Book Antiqua"/>
              </a:rPr>
              <a:t>Qualitative differences?</a:t>
            </a:r>
          </a:p>
          <a:p>
            <a:pPr marL="342900" lvl="0" indent="-342900">
              <a:buFont typeface="Arial"/>
              <a:buChar char="•"/>
            </a:pPr>
            <a:endParaRPr lang="en-US" sz="200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pic>
        <p:nvPicPr>
          <p:cNvPr id="12" name="Picture 11" descr="Screen Shot 2017-05-05 at 3.03.31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270" y="1817840"/>
            <a:ext cx="2384677" cy="2020913"/>
          </a:xfrm>
          <a:prstGeom prst="rect">
            <a:avLst/>
          </a:prstGeom>
        </p:spPr>
      </p:pic>
      <p:pic>
        <p:nvPicPr>
          <p:cNvPr id="11" name="image8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1883162"/>
            <a:ext cx="2520228" cy="18110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4141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21 at 12.26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6" y="0"/>
            <a:ext cx="9126415" cy="5715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96244-E11A-1642-8E88-9F3C8528123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30CCC7-3914-EF41-9EFC-E196D4700DD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154C0-DAE7-C04D-B6E9-9AF087E169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11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2-21 at 12.28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6" y="0"/>
            <a:ext cx="9119344" cy="571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48224" y="2081388"/>
            <a:ext cx="1157111" cy="32926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3E954-C5FD-DF4E-8E15-B43A83F4F4D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BC070-C4C4-7D49-B120-6AB9CF1007E5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43E80-230B-0548-B09B-1C67744A42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03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>
            <a:extLst>
              <a:ext uri="{FF2B5EF4-FFF2-40B4-BE49-F238E27FC236}">
                <a16:creationId xmlns:a16="http://schemas.microsoft.com/office/drawing/2014/main" id="{98BDC76A-A006-C343-99BE-970B4A81B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90619" y="3099726"/>
            <a:ext cx="1920239" cy="1645920"/>
          </a:xfrm>
          <a:prstGeom prst="rect">
            <a:avLst/>
          </a:prstGeom>
          <a:noFill/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9930483-9305-A742-BAA9-9051AF815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96634" y="3051755"/>
            <a:ext cx="1920240" cy="1645920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“Jet” “Substructure”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9670" y="4185926"/>
            <a:ext cx="4425495" cy="66998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Narrow, vacuum-like Near-Side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Broadened, softened Away-Side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04332F14-A12F-7C4F-ABB4-23FD2B604680}"/>
              </a:ext>
            </a:extLst>
          </p:cNvPr>
          <p:cNvPicPr>
            <a:picLocks noChangeArrowheads="1"/>
          </p:cNvPicPr>
          <p:nvPr/>
        </p:nvPicPr>
        <p:blipFill>
          <a:blip r:embed="rId4"/>
          <a:srcRect l="6844" t="54805" r="10515"/>
          <a:stretch>
            <a:fillRect/>
          </a:stretch>
        </p:blipFill>
        <p:spPr bwMode="auto">
          <a:xfrm>
            <a:off x="400653" y="1028982"/>
            <a:ext cx="3983527" cy="2895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3">
            <a:extLst>
              <a:ext uri="{FF2B5EF4-FFF2-40B4-BE49-F238E27FC236}">
                <a16:creationId xmlns:a16="http://schemas.microsoft.com/office/drawing/2014/main" id="{A7128B21-4314-164B-82D2-71642BFA2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7985" y="3215859"/>
            <a:ext cx="882634" cy="266228"/>
          </a:xfrm>
          <a:prstGeom prst="rect">
            <a:avLst/>
          </a:prstGeom>
          <a:ln>
            <a:solidFill>
              <a:srgbClr val="BF0004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  <a:r>
              <a:rPr lang="en-US" sz="1200" b="1" baseline="30000" dirty="0">
                <a:solidFill>
                  <a:srgbClr val="FF0000"/>
                </a:solidFill>
              </a:rPr>
              <a:t> </a:t>
            </a:r>
            <a:r>
              <a:rPr lang="en-US" sz="1200" b="1" dirty="0">
                <a:solidFill>
                  <a:srgbClr val="FF0000"/>
                </a:solidFill>
              </a:rPr>
              <a:t>trigger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BDA355-9C30-F240-A014-E955D18544C6}"/>
              </a:ext>
            </a:extLst>
          </p:cNvPr>
          <p:cNvSpPr/>
          <p:nvPr/>
        </p:nvSpPr>
        <p:spPr>
          <a:xfrm>
            <a:off x="7473253" y="959495"/>
            <a:ext cx="1448494" cy="43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Bookman Old Style"/>
                <a:cs typeface="Bookman Old Style"/>
              </a:rPr>
              <a:t>STAR, PRL 97 (2006) 162301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D1B3B5-633A-E843-879F-CFB0682DF5AB}"/>
              </a:ext>
            </a:extLst>
          </p:cNvPr>
          <p:cNvCxnSpPr>
            <a:cxnSpLocks/>
          </p:cNvCxnSpPr>
          <p:nvPr/>
        </p:nvCxnSpPr>
        <p:spPr bwMode="auto">
          <a:xfrm>
            <a:off x="1062304" y="2279736"/>
            <a:ext cx="0" cy="1186899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237DFD-A16E-914C-81BC-8B3404B4368C}"/>
              </a:ext>
            </a:extLst>
          </p:cNvPr>
          <p:cNvCxnSpPr>
            <a:cxnSpLocks/>
          </p:cNvCxnSpPr>
          <p:nvPr/>
        </p:nvCxnSpPr>
        <p:spPr bwMode="auto">
          <a:xfrm>
            <a:off x="1758266" y="2279736"/>
            <a:ext cx="0" cy="1186899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E5D64AB-A063-9E4E-9571-C4D57FD35105}"/>
              </a:ext>
            </a:extLst>
          </p:cNvPr>
          <p:cNvCxnSpPr>
            <a:cxnSpLocks/>
          </p:cNvCxnSpPr>
          <p:nvPr/>
        </p:nvCxnSpPr>
        <p:spPr bwMode="auto">
          <a:xfrm>
            <a:off x="2379625" y="2279736"/>
            <a:ext cx="0" cy="1186899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AA1FCAE-2826-7A4A-84F4-FEFE3B6DD5CD}"/>
              </a:ext>
            </a:extLst>
          </p:cNvPr>
          <p:cNvCxnSpPr>
            <a:cxnSpLocks/>
          </p:cNvCxnSpPr>
          <p:nvPr/>
        </p:nvCxnSpPr>
        <p:spPr bwMode="auto">
          <a:xfrm>
            <a:off x="3852200" y="2279736"/>
            <a:ext cx="0" cy="1186899"/>
          </a:xfrm>
          <a:prstGeom prst="straightConnector1">
            <a:avLst/>
          </a:prstGeom>
          <a:solidFill>
            <a:srgbClr val="00B8FF"/>
          </a:solidFill>
          <a:ln w="635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2" name="pasted-image.png">
            <a:extLst>
              <a:ext uri="{FF2B5EF4-FFF2-40B4-BE49-F238E27FC236}">
                <a16:creationId xmlns:a16="http://schemas.microsoft.com/office/drawing/2014/main" id="{3914B69D-3263-5A40-AFA7-1031482BD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771" y="830820"/>
            <a:ext cx="2560736" cy="2025206"/>
          </a:xfrm>
          <a:prstGeom prst="rect">
            <a:avLst/>
          </a:prstGeom>
          <a:ln w="12700">
            <a:round/>
          </a:ln>
        </p:spPr>
      </p:pic>
      <p:sp>
        <p:nvSpPr>
          <p:cNvPr id="27" name="Text Box 3">
            <a:extLst>
              <a:ext uri="{FF2B5EF4-FFF2-40B4-BE49-F238E27FC236}">
                <a16:creationId xmlns:a16="http://schemas.microsoft.com/office/drawing/2014/main" id="{E008F3F5-B089-4748-9F34-7F89B706C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3253" y="3224419"/>
            <a:ext cx="1231965" cy="266228"/>
          </a:xfrm>
          <a:prstGeom prst="rect">
            <a:avLst/>
          </a:prstGeom>
          <a:ln>
            <a:solidFill>
              <a:srgbClr val="BF0004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US" sz="1200" b="1" dirty="0">
                <a:solidFill>
                  <a:schemeClr val="accent6"/>
                </a:solidFill>
                <a:latin typeface="Symbol" charset="2"/>
                <a:cs typeface="Symbol" charset="2"/>
              </a:rPr>
              <a:t>p</a:t>
            </a:r>
            <a:r>
              <a:rPr lang="en-US" sz="1200" b="1" baseline="30000" dirty="0">
                <a:solidFill>
                  <a:schemeClr val="accent6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trigger</a:t>
            </a:r>
            <a:endParaRPr lang="en-US" sz="1200" dirty="0">
              <a:solidFill>
                <a:schemeClr val="accent6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4594D5-F9FD-AC48-B24F-D913B532EACF}"/>
              </a:ext>
            </a:extLst>
          </p:cNvPr>
          <p:cNvSpPr txBox="1"/>
          <p:nvPr/>
        </p:nvSpPr>
        <p:spPr>
          <a:xfrm>
            <a:off x="7232663" y="1609201"/>
            <a:ext cx="1834689" cy="53571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Book Antiqua"/>
                <a:cs typeface="Book Antiqua"/>
              </a:rPr>
              <a:t>Narrow, vacuum-like Dijets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373B80-E684-7748-A66C-F04936E7B2D2}"/>
              </a:ext>
            </a:extLst>
          </p:cNvPr>
          <p:cNvSpPr txBox="1"/>
          <p:nvPr/>
        </p:nvSpPr>
        <p:spPr>
          <a:xfrm>
            <a:off x="5142533" y="4784549"/>
            <a:ext cx="3562685" cy="535718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>
                <a:latin typeface="Book Antiqua"/>
                <a:cs typeface="Book Antiqua"/>
              </a:rPr>
              <a:t>Broader NS for non-</a:t>
            </a:r>
            <a:r>
              <a:rPr lang="en-US" sz="1600" dirty="0">
                <a:latin typeface="Symbol" pitchFamily="2" charset="2"/>
                <a:cs typeface="Book Antiqua"/>
              </a:rPr>
              <a:t>p</a:t>
            </a:r>
            <a:r>
              <a:rPr lang="en-US" sz="1600" dirty="0">
                <a:latin typeface="Book Antiqua"/>
                <a:cs typeface="Book Antiqua"/>
              </a:rPr>
              <a:t> triggers</a:t>
            </a:r>
            <a:br>
              <a:rPr lang="en-US" sz="1600" dirty="0">
                <a:latin typeface="Book Antiqua"/>
                <a:cs typeface="Book Antiqua"/>
              </a:rPr>
            </a:br>
            <a:r>
              <a:rPr lang="en-US" sz="1600" dirty="0">
                <a:latin typeface="Book Antiqua"/>
                <a:cs typeface="Book Antiqua"/>
              </a:rPr>
              <a:t>could access quark/glue difference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3185689-6C66-D442-B395-6307F69E2CCF}"/>
              </a:ext>
            </a:extLst>
          </p:cNvPr>
          <p:cNvSpPr/>
          <p:nvPr/>
        </p:nvSpPr>
        <p:spPr>
          <a:xfrm>
            <a:off x="310239" y="3837435"/>
            <a:ext cx="2441694" cy="264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Bookman Old Style"/>
                <a:cs typeface="Bookman Old Style"/>
              </a:rPr>
              <a:t>STAR, PRL 91 (2003) 072304 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D816E43-31E6-4840-80EE-397294D8D421}"/>
              </a:ext>
            </a:extLst>
          </p:cNvPr>
          <p:cNvSpPr/>
          <p:nvPr/>
        </p:nvSpPr>
        <p:spPr>
          <a:xfrm>
            <a:off x="7786611" y="2663966"/>
            <a:ext cx="1448494" cy="43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Bookman Old Style"/>
                <a:cs typeface="Bookman Old Style"/>
              </a:rPr>
              <a:t>STAR, PLB751 (2015) 233-240 </a:t>
            </a:r>
          </a:p>
        </p:txBody>
      </p:sp>
    </p:spTree>
    <p:extLst>
      <p:ext uri="{BB962C8B-B14F-4D97-AF65-F5344CB8AC3E}">
        <p14:creationId xmlns:p14="http://schemas.microsoft.com/office/powerpoint/2010/main" val="4147869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Recent Di-hadron Results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535056"/>
            <a:ext cx="3452878" cy="593041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Away-Side broadening after flow subtraction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60748-3AB4-6F42-BF17-BE8C09C4A39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151" y="1218674"/>
            <a:ext cx="2535472" cy="222069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239CAD2-22EB-C945-AE58-A63A039B75B3}"/>
              </a:ext>
            </a:extLst>
          </p:cNvPr>
          <p:cNvSpPr/>
          <p:nvPr/>
        </p:nvSpPr>
        <p:spPr>
          <a:xfrm>
            <a:off x="158517" y="858940"/>
            <a:ext cx="1908277" cy="26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Bookman Old Style"/>
                <a:cs typeface="Bookman Old Style"/>
              </a:rPr>
              <a:t>Kun Jiang, QM2018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B4992A-4D9D-244E-B9F7-571174836920}"/>
              </a:ext>
            </a:extLst>
          </p:cNvPr>
          <p:cNvSpPr/>
          <p:nvPr/>
        </p:nvSpPr>
        <p:spPr>
          <a:xfrm>
            <a:off x="7107403" y="861185"/>
            <a:ext cx="2128991" cy="264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Bookman Old Style"/>
                <a:cs typeface="Bookman Old Style"/>
              </a:rPr>
              <a:t>Ryo Aoyama, QM2018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1488E4-C3E5-6C43-97DE-2BEB3FFD2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872" y="11089"/>
            <a:ext cx="1485940" cy="706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BFA4CC-6C8D-CB4F-9FAC-DEE7365D3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013" y="1325785"/>
            <a:ext cx="6194987" cy="17361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68B8F6-D1D3-F245-87F3-DA321C044147}"/>
              </a:ext>
            </a:extLst>
          </p:cNvPr>
          <p:cNvSpPr txBox="1"/>
          <p:nvPr/>
        </p:nvSpPr>
        <p:spPr>
          <a:xfrm>
            <a:off x="3672329" y="3536304"/>
            <a:ext cx="4327364" cy="593041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Strong AS deformation as a function of Event Plane (and Shape)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1AAF77-263A-D043-B2AD-4A9691102A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225" b="7328"/>
          <a:stretch/>
        </p:blipFill>
        <p:spPr>
          <a:xfrm>
            <a:off x="7953419" y="3151171"/>
            <a:ext cx="1190581" cy="14024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9542A43-486C-004D-B8D7-2E98F3062C20}"/>
              </a:ext>
            </a:extLst>
          </p:cNvPr>
          <p:cNvSpPr txBox="1"/>
          <p:nvPr/>
        </p:nvSpPr>
        <p:spPr>
          <a:xfrm>
            <a:off x="158517" y="4450002"/>
            <a:ext cx="8354860" cy="722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Di-hadron correlations offer great insights into jet substructure</a:t>
            </a:r>
          </a:p>
          <a:p>
            <a:r>
              <a:rPr lang="en-US" sz="2200" b="1" i="1" dirty="0">
                <a:solidFill>
                  <a:srgbClr val="C00000"/>
                </a:solidFill>
                <a:latin typeface="Book Antiqua" panose="02040602050305030304" pitchFamily="18" charset="0"/>
              </a:rPr>
              <a:t> - but here we will focus on reconstructed jets</a:t>
            </a:r>
          </a:p>
        </p:txBody>
      </p:sp>
    </p:spTree>
    <p:extLst>
      <p:ext uri="{BB962C8B-B14F-4D97-AF65-F5344CB8AC3E}">
        <p14:creationId xmlns:p14="http://schemas.microsoft.com/office/powerpoint/2010/main" val="262414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Jet Reconstruction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761" y="841477"/>
            <a:ext cx="4397031" cy="27042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>
                <a:latin typeface="Book Antiqua"/>
                <a:cs typeface="Book Antiqua"/>
              </a:rPr>
              <a:t>Sequential Clustering: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Book Antiqua"/>
                <a:cs typeface="Book Antiqua"/>
              </a:rPr>
              <a:t>Calculate a </a:t>
            </a:r>
            <a:r>
              <a:rPr lang="en-US" b="1" dirty="0">
                <a:latin typeface="Book Antiqua"/>
                <a:cs typeface="Book Antiqua"/>
              </a:rPr>
              <a:t>distance d</a:t>
            </a:r>
            <a:r>
              <a:rPr lang="en-US" b="1" baseline="-25000" dirty="0">
                <a:latin typeface="Book Antiqua"/>
                <a:cs typeface="Book Antiqua"/>
              </a:rPr>
              <a:t>ij</a:t>
            </a:r>
            <a:r>
              <a:rPr lang="en-US" dirty="0">
                <a:latin typeface="Book Antiqua"/>
                <a:cs typeface="Book Antiqua"/>
              </a:rPr>
              <a:t> between two particles and a </a:t>
            </a:r>
            <a:r>
              <a:rPr lang="en-US" b="1" dirty="0">
                <a:latin typeface="Book Antiqua"/>
                <a:cs typeface="Book Antiqua"/>
              </a:rPr>
              <a:t>beam distance d</a:t>
            </a:r>
            <a:r>
              <a:rPr lang="en-US" b="1" baseline="-25000" dirty="0">
                <a:latin typeface="Book Antiqua"/>
                <a:cs typeface="Book Antiqua"/>
              </a:rPr>
              <a:t>iB</a:t>
            </a:r>
            <a:r>
              <a:rPr lang="en-US" b="1" dirty="0">
                <a:latin typeface="Book Antiqua"/>
                <a:cs typeface="Book Antiqua"/>
              </a:rPr>
              <a:t> </a:t>
            </a:r>
            <a:r>
              <a:rPr lang="en-US" dirty="0">
                <a:latin typeface="Book Antiqua"/>
                <a:cs typeface="Book Antiqua"/>
              </a:rPr>
              <a:t>for all particles.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Book Antiqua"/>
                <a:cs typeface="Book Antiqua"/>
              </a:rPr>
              <a:t>Find </a:t>
            </a:r>
            <a:r>
              <a:rPr lang="en-US" b="1" dirty="0">
                <a:latin typeface="Book Antiqua"/>
                <a:cs typeface="Book Antiqua"/>
              </a:rPr>
              <a:t>smallest</a:t>
            </a:r>
            <a:r>
              <a:rPr lang="en-US" dirty="0">
                <a:latin typeface="Book Antiqua"/>
                <a:cs typeface="Book Antiqua"/>
              </a:rPr>
              <a:t> of all d</a:t>
            </a:r>
            <a:r>
              <a:rPr lang="en-US" baseline="-25000" dirty="0">
                <a:latin typeface="Book Antiqua"/>
                <a:cs typeface="Book Antiqua"/>
              </a:rPr>
              <a:t>ij</a:t>
            </a:r>
            <a:r>
              <a:rPr lang="en-US" dirty="0">
                <a:latin typeface="Book Antiqua"/>
                <a:cs typeface="Book Antiqua"/>
              </a:rPr>
              <a:t>, d</a:t>
            </a:r>
            <a:r>
              <a:rPr lang="en-US" baseline="-25000" dirty="0">
                <a:latin typeface="Book Antiqua"/>
                <a:cs typeface="Book Antiqua"/>
              </a:rPr>
              <a:t>iB</a:t>
            </a:r>
            <a:r>
              <a:rPr lang="en-US" dirty="0">
                <a:latin typeface="Book Antiqua"/>
                <a:cs typeface="Book Antiqua"/>
              </a:rPr>
              <a:t> 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Book Antiqua"/>
                <a:cs typeface="Book Antiqua"/>
              </a:rPr>
              <a:t>If it’s a d</a:t>
            </a:r>
            <a:r>
              <a:rPr lang="en-US" baseline="-25000" dirty="0">
                <a:latin typeface="Book Antiqua"/>
                <a:cs typeface="Book Antiqua"/>
              </a:rPr>
              <a:t>ij</a:t>
            </a:r>
            <a:r>
              <a:rPr lang="en-US" dirty="0">
                <a:latin typeface="Book Antiqua"/>
                <a:cs typeface="Book Antiqua"/>
              </a:rPr>
              <a:t>, recombine particles i and j. If it’s a d</a:t>
            </a:r>
            <a:r>
              <a:rPr lang="en-US" baseline="-25000" dirty="0">
                <a:latin typeface="Book Antiqua"/>
                <a:cs typeface="Book Antiqua"/>
              </a:rPr>
              <a:t>iB</a:t>
            </a:r>
            <a:r>
              <a:rPr lang="en-US" dirty="0">
                <a:latin typeface="Book Antiqua"/>
                <a:cs typeface="Book Antiqua"/>
              </a:rPr>
              <a:t>, call particle i a </a:t>
            </a:r>
            <a:r>
              <a:rPr lang="en-US" b="1" dirty="0">
                <a:latin typeface="Book Antiqua"/>
                <a:cs typeface="Book Antiqua"/>
              </a:rPr>
              <a:t>jet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dirty="0">
                <a:latin typeface="Book Antiqua"/>
                <a:cs typeface="Book Antiqua"/>
              </a:rPr>
              <a:t>Repeat from step 2 until no particles are left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683795-4E15-7B42-A697-40E306CA4E17}"/>
              </a:ext>
            </a:extLst>
          </p:cNvPr>
          <p:cNvSpPr txBox="1"/>
          <p:nvPr/>
        </p:nvSpPr>
        <p:spPr>
          <a:xfrm>
            <a:off x="4654781" y="841477"/>
            <a:ext cx="4397031" cy="36310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Resulting clusters are </a:t>
            </a:r>
            <a:r>
              <a:rPr lang="en-US" b="1" dirty="0">
                <a:latin typeface="Book Antiqua"/>
                <a:cs typeface="Book Antiqua"/>
              </a:rPr>
              <a:t>jets</a:t>
            </a:r>
            <a:r>
              <a:rPr lang="en-US" dirty="0">
                <a:latin typeface="Book Antiqua"/>
                <a:cs typeface="Book Antiqua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Book Antiqua"/>
                <a:cs typeface="Book Antiqua"/>
              </a:rPr>
              <a:t>Operational</a:t>
            </a:r>
            <a:r>
              <a:rPr lang="en-US" dirty="0">
                <a:latin typeface="Book Antiqua"/>
                <a:cs typeface="Book Antiqua"/>
              </a:rPr>
              <a:t> definition. No unambiguous jet definition exists!</a:t>
            </a:r>
          </a:p>
          <a:p>
            <a:pPr>
              <a:spcBef>
                <a:spcPts val="600"/>
              </a:spcBef>
            </a:pPr>
            <a:endParaRPr lang="en-US" dirty="0">
              <a:latin typeface="Book Antiqua"/>
              <a:cs typeface="Book Antiqua"/>
            </a:endParaRPr>
          </a:p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Advantages: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Minimize sensitivity to hadronization:</a:t>
            </a:r>
            <a:br>
              <a:rPr lang="en-US" dirty="0">
                <a:latin typeface="Book Antiqua"/>
                <a:cs typeface="Book Antiqua"/>
              </a:rPr>
            </a:br>
            <a:r>
              <a:rPr lang="en-US" b="1" dirty="0">
                <a:latin typeface="Book Antiqua"/>
                <a:cs typeface="Book Antiqua"/>
              </a:rPr>
              <a:t>IR-safe</a:t>
            </a:r>
            <a:r>
              <a:rPr lang="en-US" dirty="0">
                <a:latin typeface="Book Antiqua"/>
                <a:cs typeface="Book Antiqua"/>
              </a:rPr>
              <a:t> and </a:t>
            </a:r>
            <a:r>
              <a:rPr lang="en-US" b="1" dirty="0">
                <a:latin typeface="Book Antiqua"/>
                <a:cs typeface="Book Antiqua"/>
              </a:rPr>
              <a:t>collinear-safe</a:t>
            </a:r>
            <a:r>
              <a:rPr lang="en-US" dirty="0">
                <a:latin typeface="Book Antiqua"/>
                <a:cs typeface="Book Antiqua"/>
              </a:rPr>
              <a:t> algorithm and instrumentation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Measure energy flow: connect to dynamics of </a:t>
            </a:r>
            <a:r>
              <a:rPr lang="en-US" b="1" dirty="0">
                <a:latin typeface="Book Antiqua"/>
                <a:cs typeface="Book Antiqua"/>
              </a:rPr>
              <a:t>partons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Comparison to </a:t>
            </a:r>
            <a:r>
              <a:rPr lang="en-US" b="1" dirty="0">
                <a:latin typeface="Book Antiqua"/>
                <a:cs typeface="Book Antiqua"/>
              </a:rPr>
              <a:t>QCD</a:t>
            </a:r>
            <a:r>
              <a:rPr lang="en-US" dirty="0">
                <a:latin typeface="Book Antiqua"/>
                <a:cs typeface="Book Antiqua"/>
              </a:rPr>
              <a:t> calculations beyond event generators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13445-9D63-F940-A27A-356B0756200B}"/>
              </a:ext>
            </a:extLst>
          </p:cNvPr>
          <p:cNvSpPr txBox="1"/>
          <p:nvPr/>
        </p:nvSpPr>
        <p:spPr>
          <a:xfrm>
            <a:off x="116639" y="4361767"/>
            <a:ext cx="4313274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Book Antiqua" panose="02040602050305030304" pitchFamily="18" charset="0"/>
              </a:rPr>
              <a:t>De-facto standard.  For substructure: </a:t>
            </a:r>
            <a:br>
              <a:rPr lang="en-US" dirty="0">
                <a:solidFill>
                  <a:srgbClr val="C00000"/>
                </a:solidFill>
                <a:latin typeface="Book Antiqua" panose="02040602050305030304" pitchFamily="18" charset="0"/>
              </a:rPr>
            </a:br>
            <a:r>
              <a:rPr lang="en-US" dirty="0">
                <a:solidFill>
                  <a:srgbClr val="C00000"/>
                </a:solidFill>
                <a:latin typeface="Book Antiqua" panose="02040602050305030304" pitchFamily="18" charset="0"/>
              </a:rPr>
              <a:t>also provides </a:t>
            </a:r>
            <a:r>
              <a:rPr lang="en-US" b="1" dirty="0">
                <a:solidFill>
                  <a:srgbClr val="C00000"/>
                </a:solidFill>
                <a:latin typeface="Book Antiqua" panose="02040602050305030304" pitchFamily="18" charset="0"/>
              </a:rPr>
              <a:t>cluster history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9BEE09B-121B-6443-AFB8-8A726B4873EC}"/>
              </a:ext>
            </a:extLst>
          </p:cNvPr>
          <p:cNvCxnSpPr>
            <a:cxnSpLocks/>
            <a:stCxn id="6" idx="0"/>
            <a:endCxn id="10" idx="2"/>
          </p:cNvCxnSpPr>
          <p:nvPr/>
        </p:nvCxnSpPr>
        <p:spPr bwMode="auto">
          <a:xfrm flipV="1">
            <a:off x="2273276" y="3545737"/>
            <a:ext cx="1" cy="81603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7596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	Distance Measures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B2A4F3-3414-C041-AA53-BA8AA4C03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77" y="852706"/>
            <a:ext cx="1996801" cy="27707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60450F-FAE9-0B4C-8199-A81D27782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313" y="852706"/>
            <a:ext cx="2086101" cy="27683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C0B538-547E-8D4C-8771-11E3310C1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735" y="929449"/>
            <a:ext cx="2043312" cy="27168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6A5C07D-8CC2-5745-9EA1-52F0D7E6AD4A}"/>
              </a:ext>
            </a:extLst>
          </p:cNvPr>
          <p:cNvSpPr txBox="1"/>
          <p:nvPr/>
        </p:nvSpPr>
        <p:spPr>
          <a:xfrm>
            <a:off x="4605165" y="173074"/>
            <a:ext cx="4337141" cy="421264"/>
          </a:xfrm>
          <a:prstGeom prst="rect">
            <a:avLst/>
          </a:prstGeom>
          <a:noFill/>
          <a:ln>
            <a:noFill/>
          </a:ln>
        </p:spPr>
        <p:txBody>
          <a:bodyPr wrap="square" lIns="77020" tIns="38510" rIns="77020" bIns="3851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dirty="0">
                <a:latin typeface="Book Antiqua"/>
                <a:cs typeface="Book Antiqua"/>
              </a:rPr>
              <a:t>d</a:t>
            </a:r>
            <a:r>
              <a:rPr lang="en-US" sz="2400" baseline="-25000" dirty="0">
                <a:latin typeface="Book Antiqua"/>
                <a:cs typeface="Book Antiqua"/>
              </a:rPr>
              <a:t>ij</a:t>
            </a:r>
            <a:r>
              <a:rPr lang="en-US" sz="2400" dirty="0">
                <a:latin typeface="Book Antiqua"/>
                <a:cs typeface="Book Antiqua"/>
              </a:rPr>
              <a:t> = </a:t>
            </a:r>
            <a:r>
              <a:rPr lang="en-US" sz="2400" i="1" dirty="0">
                <a:latin typeface="Book Antiqua"/>
                <a:cs typeface="Book Antiqua"/>
              </a:rPr>
              <a:t>f</a:t>
            </a:r>
            <a:r>
              <a:rPr lang="en-US" sz="2400" dirty="0">
                <a:latin typeface="Book Antiqua"/>
                <a:cs typeface="Book Antiqua"/>
              </a:rPr>
              <a:t>(p</a:t>
            </a:r>
            <a:r>
              <a:rPr lang="en-US" sz="2400" baseline="-25000" dirty="0">
                <a:latin typeface="Book Antiqua"/>
                <a:cs typeface="Book Antiqua"/>
              </a:rPr>
              <a:t>T,i</a:t>
            </a:r>
            <a:r>
              <a:rPr lang="en-US" sz="2400" dirty="0">
                <a:latin typeface="Book Antiqua"/>
                <a:cs typeface="Book Antiqua"/>
              </a:rPr>
              <a:t>, p</a:t>
            </a:r>
            <a:r>
              <a:rPr lang="en-US" sz="2400" baseline="-25000" dirty="0">
                <a:latin typeface="Book Antiqua"/>
                <a:cs typeface="Book Antiqua"/>
              </a:rPr>
              <a:t>T,j</a:t>
            </a:r>
            <a:r>
              <a:rPr lang="en-US" sz="2400" dirty="0">
                <a:latin typeface="Book Antiqua"/>
                <a:cs typeface="Book Antiqua"/>
              </a:rPr>
              <a:t>) ( </a:t>
            </a:r>
            <a:r>
              <a:rPr lang="en-US" sz="2400" dirty="0">
                <a:latin typeface="Symbol" pitchFamily="2" charset="2"/>
                <a:cs typeface="Book Antiqua"/>
              </a:rPr>
              <a:t>D</a:t>
            </a:r>
            <a:r>
              <a:rPr lang="en-US" sz="2400" dirty="0">
                <a:latin typeface="Book Antiqua"/>
                <a:cs typeface="Book Antiqua"/>
              </a:rPr>
              <a:t>y</a:t>
            </a:r>
            <a:r>
              <a:rPr lang="en-US" sz="2400" baseline="30000" dirty="0">
                <a:latin typeface="Book Antiqua"/>
                <a:cs typeface="Book Antiqua"/>
              </a:rPr>
              <a:t>2</a:t>
            </a:r>
            <a:r>
              <a:rPr lang="en-US" sz="2400" dirty="0">
                <a:latin typeface="Book Antiqua"/>
                <a:cs typeface="Book Antiqua"/>
              </a:rPr>
              <a:t> + </a:t>
            </a:r>
            <a:r>
              <a:rPr lang="en-US" sz="2400" dirty="0">
                <a:latin typeface="Symbol" pitchFamily="2" charset="2"/>
                <a:cs typeface="Book Antiqua"/>
              </a:rPr>
              <a:t>Df</a:t>
            </a:r>
            <a:r>
              <a:rPr lang="en-US" sz="2400" baseline="30000" dirty="0">
                <a:latin typeface="Book Antiqua"/>
                <a:cs typeface="Book Antiqua"/>
              </a:rPr>
              <a:t>2</a:t>
            </a:r>
            <a:r>
              <a:rPr lang="en-US" sz="2400" dirty="0">
                <a:latin typeface="Book Antiqua"/>
                <a:cs typeface="Book Antiqua"/>
              </a:rPr>
              <a:t>) / R</a:t>
            </a:r>
            <a:r>
              <a:rPr lang="en-US" sz="2400" baseline="30000" dirty="0">
                <a:latin typeface="Book Antiqua"/>
                <a:cs typeface="Book Antiqua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9FC1E9-1318-D84B-A89B-67BCA7F3AEEA}"/>
              </a:ext>
            </a:extLst>
          </p:cNvPr>
          <p:cNvSpPr txBox="1"/>
          <p:nvPr/>
        </p:nvSpPr>
        <p:spPr>
          <a:xfrm>
            <a:off x="158518" y="3760112"/>
            <a:ext cx="2705622" cy="1339143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i="1" dirty="0">
                <a:latin typeface="Book Antiqua"/>
                <a:cs typeface="Book Antiqua"/>
              </a:rPr>
              <a:t>f</a:t>
            </a:r>
            <a:r>
              <a:rPr lang="en-US" dirty="0">
                <a:latin typeface="Book Antiqua"/>
                <a:cs typeface="Book Antiqua"/>
              </a:rPr>
              <a:t> = min ( 1/p</a:t>
            </a:r>
            <a:r>
              <a:rPr lang="en-US" baseline="-25000" dirty="0">
                <a:latin typeface="Book Antiqua"/>
                <a:cs typeface="Book Antiqua"/>
              </a:rPr>
              <a:t>T,i</a:t>
            </a:r>
            <a:r>
              <a:rPr lang="en-US" baseline="30000" dirty="0">
                <a:latin typeface="Book Antiqua"/>
                <a:cs typeface="Book Antiqua"/>
              </a:rPr>
              <a:t>2</a:t>
            </a:r>
            <a:r>
              <a:rPr lang="en-US" dirty="0">
                <a:latin typeface="Book Antiqua"/>
                <a:cs typeface="Book Antiqua"/>
              </a:rPr>
              <a:t>, 1/p</a:t>
            </a:r>
            <a:r>
              <a:rPr lang="en-US" baseline="-25000" dirty="0">
                <a:latin typeface="Book Antiqua"/>
                <a:cs typeface="Book Antiqua"/>
              </a:rPr>
              <a:t>T,j</a:t>
            </a:r>
            <a:r>
              <a:rPr lang="en-US" baseline="30000" dirty="0">
                <a:latin typeface="Book Antiqua"/>
                <a:cs typeface="Book Antiqua"/>
              </a:rPr>
              <a:t>2</a:t>
            </a:r>
            <a:r>
              <a:rPr lang="en-US" dirty="0">
                <a:latin typeface="Book Antiqua"/>
                <a:cs typeface="Book Antiqua"/>
              </a:rPr>
              <a:t> 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merge to </a:t>
            </a:r>
            <a:r>
              <a:rPr lang="en-US" b="1" dirty="0">
                <a:latin typeface="Book Antiqua"/>
                <a:cs typeface="Book Antiqua"/>
              </a:rPr>
              <a:t>hardest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seed on “real” jets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circular leading jets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6F9314-7A81-084B-B611-571CFE7804FC}"/>
              </a:ext>
            </a:extLst>
          </p:cNvPr>
          <p:cNvSpPr txBox="1"/>
          <p:nvPr/>
        </p:nvSpPr>
        <p:spPr>
          <a:xfrm>
            <a:off x="3252354" y="3760112"/>
            <a:ext cx="2705622" cy="126219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i="1" dirty="0">
                <a:latin typeface="Book Antiqua"/>
                <a:cs typeface="Book Antiqua"/>
              </a:rPr>
              <a:t>f</a:t>
            </a:r>
            <a:r>
              <a:rPr lang="en-US" dirty="0">
                <a:latin typeface="Book Antiqua"/>
                <a:cs typeface="Book Antiqua"/>
              </a:rPr>
              <a:t> = min ( p</a:t>
            </a:r>
            <a:r>
              <a:rPr lang="en-US" baseline="-25000" dirty="0">
                <a:latin typeface="Book Antiqua"/>
                <a:cs typeface="Book Antiqua"/>
              </a:rPr>
              <a:t>T,i</a:t>
            </a:r>
            <a:r>
              <a:rPr lang="en-US" baseline="30000" dirty="0">
                <a:latin typeface="Book Antiqua"/>
                <a:cs typeface="Book Antiqua"/>
              </a:rPr>
              <a:t>2</a:t>
            </a:r>
            <a:r>
              <a:rPr lang="en-US" dirty="0">
                <a:latin typeface="Book Antiqua"/>
                <a:cs typeface="Book Antiqua"/>
              </a:rPr>
              <a:t>, p</a:t>
            </a:r>
            <a:r>
              <a:rPr lang="en-US" baseline="-25000" dirty="0">
                <a:latin typeface="Book Antiqua"/>
                <a:cs typeface="Book Antiqua"/>
              </a:rPr>
              <a:t>T,j</a:t>
            </a:r>
            <a:r>
              <a:rPr lang="en-US" baseline="30000" dirty="0">
                <a:latin typeface="Book Antiqua"/>
                <a:cs typeface="Book Antiqua"/>
              </a:rPr>
              <a:t>2</a:t>
            </a:r>
            <a:r>
              <a:rPr lang="en-US" dirty="0">
                <a:latin typeface="Book Antiqua"/>
                <a:cs typeface="Book Antiqua"/>
              </a:rPr>
              <a:t> 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merge to </a:t>
            </a:r>
            <a:r>
              <a:rPr lang="en-US" b="1" dirty="0">
                <a:latin typeface="Book Antiqua"/>
                <a:cs typeface="Book Antiqua"/>
              </a:rPr>
              <a:t>softest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good characterization of “background” jets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C9C6F8-00E2-3349-9B0E-EFB765347A54}"/>
              </a:ext>
            </a:extLst>
          </p:cNvPr>
          <p:cNvSpPr txBox="1"/>
          <p:nvPr/>
        </p:nvSpPr>
        <p:spPr>
          <a:xfrm>
            <a:off x="6346190" y="3764274"/>
            <a:ext cx="2705622" cy="1262199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i="1" dirty="0">
                <a:latin typeface="Book Antiqua"/>
                <a:cs typeface="Book Antiqua"/>
              </a:rPr>
              <a:t>f</a:t>
            </a:r>
            <a:r>
              <a:rPr lang="en-US" dirty="0">
                <a:latin typeface="Book Antiqua"/>
                <a:cs typeface="Book Antiqua"/>
              </a:rPr>
              <a:t> = 1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merge to </a:t>
            </a:r>
            <a:r>
              <a:rPr lang="en-US" b="1" dirty="0">
                <a:latin typeface="Book Antiqua"/>
                <a:cs typeface="Book Antiqua"/>
              </a:rPr>
              <a:t>closest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angular ordering</a:t>
            </a:r>
            <a:br>
              <a:rPr lang="en-US" dirty="0">
                <a:latin typeface="Book Antiqua"/>
                <a:cs typeface="Book Antiqua"/>
              </a:rPr>
            </a:br>
            <a:r>
              <a:rPr lang="en-US" dirty="0">
                <a:latin typeface="Book Antiqua"/>
                <a:cs typeface="Book Antiqua"/>
                <a:sym typeface="Wingdings" pitchFamily="2" charset="2"/>
              </a:rPr>
              <a:t> relevant later!</a:t>
            </a:r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8BCADD-6112-3046-AD78-0A1F923460A2}"/>
              </a:ext>
            </a:extLst>
          </p:cNvPr>
          <p:cNvSpPr/>
          <p:nvPr/>
        </p:nvSpPr>
        <p:spPr>
          <a:xfrm>
            <a:off x="6629354" y="5099255"/>
            <a:ext cx="2422458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  <a:cs typeface="GillSans" panose="020B0502020104020203" pitchFamily="34" charset="-79"/>
              </a:rPr>
              <a:t>M. Cacciari , HP ‘16</a:t>
            </a:r>
            <a:endParaRPr lang="en-US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152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BFDD70EC-D1AC-C249-B5D4-D4D273F7D80C}"/>
              </a:ext>
            </a:extLst>
          </p:cNvPr>
          <p:cNvGrpSpPr/>
          <p:nvPr/>
        </p:nvGrpSpPr>
        <p:grpSpPr>
          <a:xfrm>
            <a:off x="158518" y="574311"/>
            <a:ext cx="3332216" cy="2560320"/>
            <a:chOff x="0" y="1209206"/>
            <a:chExt cx="3860662" cy="2960185"/>
          </a:xfrm>
        </p:grpSpPr>
        <p:pic>
          <p:nvPicPr>
            <p:cNvPr id="13" name="evd_0.2.gif">
              <a:extLst>
                <a:ext uri="{FF2B5EF4-FFF2-40B4-BE49-F238E27FC236}">
                  <a16:creationId xmlns:a16="http://schemas.microsoft.com/office/drawing/2014/main" id="{613BB3D2-7FC6-C54F-8303-12B9E5DDD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09206"/>
              <a:ext cx="3860662" cy="2960185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CC5EBC-99E1-DE4E-AC02-3DF3AA07A024}"/>
                </a:ext>
              </a:extLst>
            </p:cNvPr>
            <p:cNvSpPr txBox="1"/>
            <p:nvPr/>
          </p:nvSpPr>
          <p:spPr>
            <a:xfrm>
              <a:off x="1638849" y="1960035"/>
              <a:ext cx="2221813" cy="404625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Book Antiqua" panose="02040602050305030304" pitchFamily="18" charset="0"/>
                </a:rPr>
                <a:t>p+p @200 GeV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Jets in Heavy Ions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B268864-B9E3-AD46-AD36-8F30A36C5C54}"/>
              </a:ext>
            </a:extLst>
          </p:cNvPr>
          <p:cNvGrpSpPr/>
          <p:nvPr/>
        </p:nvGrpSpPr>
        <p:grpSpPr>
          <a:xfrm>
            <a:off x="153317" y="2862251"/>
            <a:ext cx="3452798" cy="2560320"/>
            <a:chOff x="-75739" y="1296098"/>
            <a:chExt cx="3860660" cy="2960184"/>
          </a:xfrm>
        </p:grpSpPr>
        <p:pic>
          <p:nvPicPr>
            <p:cNvPr id="9" name="evd_0.2.gif">
              <a:extLst>
                <a:ext uri="{FF2B5EF4-FFF2-40B4-BE49-F238E27FC236}">
                  <a16:creationId xmlns:a16="http://schemas.microsoft.com/office/drawing/2014/main" id="{81D20B7F-09CB-B64F-AA62-1C49A4CEE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5739" y="1296098"/>
              <a:ext cx="3860660" cy="2960184"/>
            </a:xfrm>
            <a:prstGeom prst="rect">
              <a:avLst/>
            </a:prstGeom>
            <a:ln w="12700" cap="flat">
              <a:noFill/>
              <a:round/>
            </a:ln>
            <a:effectLst/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C16D1C-18B2-894D-B0CA-8E5348EE8493}"/>
                </a:ext>
              </a:extLst>
            </p:cNvPr>
            <p:cNvSpPr txBox="1"/>
            <p:nvPr/>
          </p:nvSpPr>
          <p:spPr>
            <a:xfrm>
              <a:off x="1639988" y="1945137"/>
              <a:ext cx="2144933" cy="404625"/>
            </a:xfrm>
            <a:prstGeom prst="rect">
              <a:avLst/>
            </a:prstGeom>
            <a:ln>
              <a:solidFill>
                <a:srgbClr val="BF0004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latin typeface="Book Antiqua" panose="02040602050305030304" pitchFamily="18" charset="0"/>
                </a:rPr>
                <a:t>Central Au+Au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353003-F870-EB43-A396-B9C9B08AE9F2}"/>
              </a:ext>
            </a:extLst>
          </p:cNvPr>
          <p:cNvGrpSpPr/>
          <p:nvPr/>
        </p:nvGrpSpPr>
        <p:grpSpPr>
          <a:xfrm>
            <a:off x="4008329" y="813768"/>
            <a:ext cx="4830541" cy="1519834"/>
            <a:chOff x="4008329" y="813768"/>
            <a:chExt cx="4830541" cy="151983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C990935-2E0B-7940-A606-26187BCF778D}"/>
                </a:ext>
              </a:extLst>
            </p:cNvPr>
            <p:cNvSpPr txBox="1"/>
            <p:nvPr/>
          </p:nvSpPr>
          <p:spPr>
            <a:xfrm>
              <a:off x="4008329" y="813768"/>
              <a:ext cx="4830541" cy="1519834"/>
            </a:xfrm>
            <a:prstGeom prst="rect">
              <a:avLst/>
            </a:prstGeom>
            <a:solidFill>
              <a:schemeClr val="bg1">
                <a:lumMod val="75000"/>
                <a:alpha val="50000"/>
              </a:schemeClr>
            </a:solidFill>
            <a:ln>
              <a:solidFill>
                <a:schemeClr val="tx1"/>
              </a:solidFill>
            </a:ln>
          </p:spPr>
          <p:txBody>
            <a:bodyPr wrap="square" lIns="77020" tIns="38510" rIns="77020" bIns="3851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b="1" dirty="0">
                  <a:latin typeface="Book Antiqua"/>
                  <a:cs typeface="Book Antiqua"/>
                </a:rPr>
                <a:t>Pedestal</a:t>
              </a:r>
              <a:r>
                <a:rPr lang="en-US" dirty="0">
                  <a:latin typeface="Book Antiqua"/>
                  <a:cs typeface="Book Antiqua"/>
                </a:rPr>
                <a:t> Subtraction: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b="1" dirty="0">
                  <a:latin typeface="Book Antiqua"/>
                  <a:cs typeface="Book Antiqua"/>
                </a:rPr>
                <a:t>Area-based</a:t>
              </a:r>
              <a:r>
                <a:rPr lang="en-US" dirty="0">
                  <a:latin typeface="Book Antiqua"/>
                  <a:cs typeface="Book Antiqua"/>
                </a:rPr>
                <a:t>: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dirty="0">
                  <a:latin typeface="Book Antiqua"/>
                  <a:cs typeface="Book Antiqua"/>
                </a:rPr>
                <a:t>Substructure: Some observables sensitive to soft, large angle radiation </a:t>
              </a:r>
              <a:r>
                <a:rPr lang="en-US" dirty="0">
                  <a:latin typeface="Book Antiqua"/>
                  <a:cs typeface="Book Antiqua"/>
                  <a:sym typeface="Wingdings" pitchFamily="2" charset="2"/>
                </a:rPr>
                <a:t> e</a:t>
              </a:r>
              <a:r>
                <a:rPr lang="en-US" dirty="0">
                  <a:latin typeface="Book Antiqua"/>
                  <a:cs typeface="Book Antiqua"/>
                </a:rPr>
                <a:t>xploring alternatives (e.g. </a:t>
              </a:r>
              <a:r>
                <a:rPr lang="en-US" b="1" dirty="0">
                  <a:latin typeface="Book Antiqua"/>
                  <a:cs typeface="Book Antiqua"/>
                </a:rPr>
                <a:t>constituent subtraction</a:t>
              </a:r>
              <a:r>
                <a:rPr lang="en-US" dirty="0">
                  <a:latin typeface="Book Antiqua"/>
                  <a:cs typeface="Book Antiqua"/>
                </a:rPr>
                <a:t>)</a:t>
              </a:r>
            </a:p>
          </p:txBody>
        </p:sp>
        <p:pic>
          <p:nvPicPr>
            <p:cNvPr id="16" name="Picture 15" descr="latex-image-1.pdf">
              <a:extLst>
                <a:ext uri="{FF2B5EF4-FFF2-40B4-BE49-F238E27FC236}">
                  <a16:creationId xmlns:a16="http://schemas.microsoft.com/office/drawing/2014/main" id="{4B5F0C7D-FD17-DC44-BAAA-3F5BFC865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6085" y="1149433"/>
              <a:ext cx="1611630" cy="274320"/>
            </a:xfrm>
            <a:prstGeom prst="rect">
              <a:avLst/>
            </a:prstGeom>
            <a:ln w="12700">
              <a:noFill/>
            </a:ln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05FE1D82-7BAC-FD49-954D-1667C0524816}"/>
              </a:ext>
            </a:extLst>
          </p:cNvPr>
          <p:cNvSpPr txBox="1"/>
          <p:nvPr/>
        </p:nvSpPr>
        <p:spPr>
          <a:xfrm>
            <a:off x="4008329" y="2548367"/>
            <a:ext cx="4830541" cy="2627316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Book Antiqua"/>
                <a:cs typeface="Book Antiqua"/>
              </a:rPr>
              <a:t>Fluctuations:</a:t>
            </a:r>
            <a:endParaRPr lang="en-US" b="1" dirty="0">
              <a:latin typeface="Book Antiqua"/>
              <a:cs typeface="Book Antiqua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Response from </a:t>
            </a:r>
            <a:br>
              <a:rPr lang="en-US" dirty="0">
                <a:latin typeface="Book Antiqua"/>
                <a:cs typeface="Book Antiqua"/>
              </a:rPr>
            </a:br>
            <a:r>
              <a:rPr lang="en-US" dirty="0">
                <a:latin typeface="Book Antiqua"/>
                <a:cs typeface="Book Antiqua"/>
              </a:rPr>
              <a:t>Embedding:</a:t>
            </a:r>
            <a:br>
              <a:rPr lang="en-US" dirty="0">
                <a:latin typeface="Book Antiqua"/>
                <a:cs typeface="Book Antiqua"/>
              </a:rPr>
            </a:br>
            <a:br>
              <a:rPr lang="en-US" dirty="0">
                <a:latin typeface="Book Antiqua"/>
                <a:cs typeface="Book Antiqua"/>
              </a:rPr>
            </a:br>
            <a:br>
              <a:rPr lang="en-US" dirty="0">
                <a:latin typeface="Book Antiqua"/>
                <a:cs typeface="Book Antiqua"/>
              </a:rPr>
            </a:br>
            <a:endParaRPr lang="en-US" dirty="0">
              <a:latin typeface="Book Antiqua"/>
              <a:cs typeface="Book Antiqua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Compare at </a:t>
            </a:r>
            <a:r>
              <a:rPr lang="en-US" b="1" dirty="0">
                <a:latin typeface="Book Antiqua"/>
                <a:cs typeface="Book Antiqua"/>
              </a:rPr>
              <a:t>detector level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Book Antiqua"/>
                <a:cs typeface="Book Antiqua"/>
              </a:rPr>
              <a:t>Or </a:t>
            </a:r>
            <a:r>
              <a:rPr lang="en-US" b="1" dirty="0">
                <a:latin typeface="Book Antiqua"/>
                <a:cs typeface="Book Antiqua"/>
              </a:rPr>
              <a:t>unfold to particle level</a:t>
            </a:r>
            <a:r>
              <a:rPr lang="en-US" dirty="0">
                <a:latin typeface="Book Antiqua"/>
                <a:cs typeface="Book Antiqua"/>
              </a:rPr>
              <a:t> </a:t>
            </a:r>
            <a:br>
              <a:rPr lang="en-US" dirty="0">
                <a:latin typeface="Book Antiqua"/>
                <a:cs typeface="Book Antiqua"/>
              </a:rPr>
            </a:br>
            <a:r>
              <a:rPr lang="en-US" dirty="0">
                <a:latin typeface="Book Antiqua"/>
                <a:cs typeface="Book Antiqua"/>
              </a:rPr>
              <a:t>		… if possible</a:t>
            </a:r>
          </a:p>
        </p:txBody>
      </p:sp>
      <p:pic>
        <p:nvPicPr>
          <p:cNvPr id="18" name="evd_0.2.gif">
            <a:extLst>
              <a:ext uri="{FF2B5EF4-FFF2-40B4-BE49-F238E27FC236}">
                <a16:creationId xmlns:a16="http://schemas.microsoft.com/office/drawing/2014/main" id="{649CAEDE-2250-D648-9D97-401F4E547D47}"/>
              </a:ext>
            </a:extLst>
          </p:cNvPr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53" y="2524853"/>
            <a:ext cx="2494331" cy="1708944"/>
          </a:xfrm>
          <a:prstGeom prst="rect">
            <a:avLst/>
          </a:prstGeom>
          <a:ln w="12700" cap="flat">
            <a:noFill/>
            <a:round/>
          </a:ln>
          <a:effectLst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BB3224-F9B7-0448-8A01-EC94BFA888F4}"/>
              </a:ext>
            </a:extLst>
          </p:cNvPr>
          <p:cNvSpPr txBox="1"/>
          <p:nvPr/>
        </p:nvSpPr>
        <p:spPr>
          <a:xfrm>
            <a:off x="7359192" y="2590477"/>
            <a:ext cx="1692620" cy="32130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Book Antiqua" panose="02040602050305030304" pitchFamily="18" charset="0"/>
              </a:rPr>
              <a:t>p+p @  Au+Au</a:t>
            </a:r>
          </a:p>
        </p:txBody>
      </p:sp>
    </p:spTree>
    <p:extLst>
      <p:ext uri="{BB962C8B-B14F-4D97-AF65-F5344CB8AC3E}">
        <p14:creationId xmlns:p14="http://schemas.microsoft.com/office/powerpoint/2010/main" val="3322842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23 2018</a:t>
            </a:r>
            <a:endParaRPr lang="de-D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K. Kauder, Probing Quark-Gluon Matter with Jets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9034DE6A-C4E6-FC4D-8B89-FD1CC4FE203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158518" y="103659"/>
            <a:ext cx="8893294" cy="53143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75807" tIns="71865" rIns="75807" bIns="37904">
            <a:prstTxWarp prst="textNoShape">
              <a:avLst/>
            </a:prstTxWarp>
          </a:bodyPr>
          <a:lstStyle/>
          <a:p>
            <a:pPr algn="ctr">
              <a:lnSpc>
                <a:spcPct val="92000"/>
              </a:lnSpc>
              <a:tabLst>
                <a:tab pos="609741" algn="l"/>
                <a:tab pos="1219482" algn="l"/>
                <a:tab pos="1829223" algn="l"/>
                <a:tab pos="2438964" algn="l"/>
                <a:tab pos="3048705" algn="l"/>
                <a:tab pos="3658446" algn="l"/>
                <a:tab pos="4268187" algn="l"/>
                <a:tab pos="4877928" algn="l"/>
              </a:tabLst>
            </a:pPr>
            <a:r>
              <a:rPr lang="en-US" sz="3400" dirty="0">
                <a:solidFill>
                  <a:srgbClr val="000000"/>
                </a:solidFill>
                <a:latin typeface="Book Antiqua" pitchFamily="-96" charset="0"/>
              </a:rPr>
              <a:t>Hadron+Jet “Substructure” (Shape)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F389AB-0020-A645-8BF1-D6E3E6A11C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80"/>
          <a:stretch/>
        </p:blipFill>
        <p:spPr>
          <a:xfrm>
            <a:off x="3512668" y="1253096"/>
            <a:ext cx="3001603" cy="320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F9AE24-5F8B-B047-A35D-3EA0C1DAF9B0}"/>
              </a:ext>
            </a:extLst>
          </p:cNvPr>
          <p:cNvSpPr txBox="1"/>
          <p:nvPr/>
        </p:nvSpPr>
        <p:spPr>
          <a:xfrm>
            <a:off x="158518" y="4614316"/>
            <a:ext cx="6660249" cy="353104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 marL="288825" indent="-288825">
              <a:buFont typeface="Arial"/>
              <a:buChar char="•"/>
            </a:pPr>
            <a:r>
              <a:rPr lang="en-US" sz="1900" dirty="0">
                <a:latin typeface="Book Antiqua"/>
                <a:cs typeface="Book Antiqua"/>
              </a:rPr>
              <a:t>Medium-induced broadening between </a:t>
            </a:r>
            <a:r>
              <a:rPr lang="en-US" sz="1900" i="1" dirty="0">
                <a:latin typeface="Book Antiqua"/>
                <a:cs typeface="Book Antiqua"/>
              </a:rPr>
              <a:t>R</a:t>
            </a:r>
            <a:r>
              <a:rPr lang="en-US" sz="1900" dirty="0">
                <a:latin typeface="Book Antiqua"/>
                <a:cs typeface="Book Antiqua"/>
              </a:rPr>
              <a:t>=0.2 and </a:t>
            </a:r>
            <a:r>
              <a:rPr lang="en-US" sz="1900" i="1" dirty="0">
                <a:latin typeface="Book Antiqua"/>
                <a:cs typeface="Book Antiqua"/>
              </a:rPr>
              <a:t>R</a:t>
            </a:r>
            <a:r>
              <a:rPr lang="en-US" sz="1900" dirty="0">
                <a:latin typeface="Book Antiqua"/>
                <a:cs typeface="Book Antiqua"/>
              </a:rPr>
              <a:t>=0.5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CCA38F-3FD8-BA4A-A11B-6FEA190E82C5}"/>
              </a:ext>
            </a:extLst>
          </p:cNvPr>
          <p:cNvSpPr txBox="1"/>
          <p:nvPr/>
        </p:nvSpPr>
        <p:spPr>
          <a:xfrm>
            <a:off x="4803040" y="4522125"/>
            <a:ext cx="155544" cy="338613"/>
          </a:xfrm>
          <a:prstGeom prst="rect">
            <a:avLst/>
          </a:prstGeom>
          <a:noFill/>
        </p:spPr>
        <p:txBody>
          <a:bodyPr wrap="none" lIns="77020" tIns="38510" rIns="77020" bIns="38510" rtlCol="0">
            <a:spAutoFit/>
          </a:bodyPr>
          <a:lstStyle/>
          <a:p>
            <a:endParaRPr lang="en-US" dirty="0">
              <a:latin typeface="Book Antiqua"/>
              <a:cs typeface="Book Antiqu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9D4869-4F7D-FF48-8021-7C909960173C}"/>
              </a:ext>
            </a:extLst>
          </p:cNvPr>
          <p:cNvSpPr txBox="1"/>
          <p:nvPr/>
        </p:nvSpPr>
        <p:spPr>
          <a:xfrm>
            <a:off x="1476623" y="877074"/>
            <a:ext cx="783909" cy="338613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7020" tIns="38510" rIns="77020" bIns="3851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Book Antiqua"/>
                <a:cs typeface="Book Antiqua"/>
              </a:rPr>
              <a:t>0-10%</a:t>
            </a:r>
            <a:endParaRPr lang="en-US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7D469B-3F98-FB4F-9BE1-4087A6E7B03E}"/>
              </a:ext>
            </a:extLst>
          </p:cNvPr>
          <p:cNvSpPr txBox="1"/>
          <p:nvPr/>
        </p:nvSpPr>
        <p:spPr>
          <a:xfrm>
            <a:off x="3111270" y="797650"/>
            <a:ext cx="1749731" cy="33861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77020" tIns="38510" rIns="77020" bIns="3851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Book Antiqua"/>
                <a:cs typeface="Book Antiqua"/>
              </a:rPr>
              <a:t>R=0.2 vs. R=0.5</a:t>
            </a:r>
            <a:endParaRPr lang="en-US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pic>
        <p:nvPicPr>
          <p:cNvPr id="13" name="Picture 12" descr="Screen Shot 2017-02-09 at 8.45.06 PM.png">
            <a:extLst>
              <a:ext uri="{FF2B5EF4-FFF2-40B4-BE49-F238E27FC236}">
                <a16:creationId xmlns:a16="http://schemas.microsoft.com/office/drawing/2014/main" id="{7582444A-F6B4-B947-8C63-69DFCB23F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1" y="1266434"/>
            <a:ext cx="2903054" cy="3200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EFB9E22-4627-7543-A00E-1CE6EAE96281}"/>
              </a:ext>
            </a:extLst>
          </p:cNvPr>
          <p:cNvSpPr txBox="1"/>
          <p:nvPr/>
        </p:nvSpPr>
        <p:spPr>
          <a:xfrm>
            <a:off x="5456423" y="874025"/>
            <a:ext cx="899325" cy="338613"/>
          </a:xfrm>
          <a:prstGeom prst="rect">
            <a:avLst/>
          </a:prstGeom>
          <a:ln>
            <a:solidFill>
              <a:srgbClr val="8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7020" tIns="38510" rIns="77020" bIns="38510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Book Antiqua"/>
                <a:cs typeface="Book Antiqua"/>
              </a:rPr>
              <a:t>60-80%</a:t>
            </a:r>
            <a:endParaRPr lang="en-US" dirty="0">
              <a:solidFill>
                <a:schemeClr val="tx1"/>
              </a:solidFill>
              <a:latin typeface="Book Antiqua"/>
              <a:cs typeface="Book Antiqu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4085D3-58AA-5F49-8309-5B7D4709A791}"/>
              </a:ext>
            </a:extLst>
          </p:cNvPr>
          <p:cNvSpPr/>
          <p:nvPr/>
        </p:nvSpPr>
        <p:spPr>
          <a:xfrm>
            <a:off x="158518" y="5089857"/>
            <a:ext cx="3004349" cy="3213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Bookman Old Style" panose="02050604050505020204" pitchFamily="18" charset="0"/>
              </a:rPr>
              <a:t>STAR, PRC 96 (2017) 24905</a:t>
            </a:r>
            <a:endParaRPr lang="en-US" sz="1600" i="1" dirty="0">
              <a:solidFill>
                <a:srgbClr val="000000"/>
              </a:solidFill>
              <a:latin typeface="Bookman Old Style" panose="02050604050505020204" pitchFamily="18" charset="0"/>
              <a:cs typeface="Book Antiqua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E4F022-A29F-0E41-A65B-1D148C5A33CE}"/>
              </a:ext>
            </a:extLst>
          </p:cNvPr>
          <p:cNvSpPr txBox="1"/>
          <p:nvPr/>
        </p:nvSpPr>
        <p:spPr>
          <a:xfrm>
            <a:off x="6592218" y="1293096"/>
            <a:ext cx="2464100" cy="1811324"/>
          </a:xfrm>
          <a:prstGeom prst="rect">
            <a:avLst/>
          </a:prstGeom>
          <a:solidFill>
            <a:schemeClr val="bg1">
              <a:lumMod val="75000"/>
              <a:alpha val="50000"/>
            </a:schemeClr>
          </a:solidFill>
          <a:ln>
            <a:solidFill>
              <a:schemeClr val="tx1"/>
            </a:solidFill>
          </a:ln>
        </p:spPr>
        <p:txBody>
          <a:bodyPr wrap="square" lIns="77020" tIns="38510" rIns="77020" bIns="38510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500" b="1" dirty="0">
                <a:latin typeface="Book Antiqua"/>
                <a:cs typeface="Book Antiqua"/>
              </a:rPr>
              <a:t>NB: </a:t>
            </a:r>
            <a:r>
              <a:rPr lang="en-US" sz="1500" dirty="0">
                <a:latin typeface="Book Antiqua"/>
                <a:cs typeface="Book Antiqua"/>
              </a:rPr>
              <a:t>STAR/ALICE </a:t>
            </a:r>
            <a:br>
              <a:rPr lang="en-US" sz="1500" dirty="0">
                <a:latin typeface="Book Antiqua"/>
                <a:cs typeface="Book Antiqua"/>
              </a:rPr>
            </a:br>
            <a:r>
              <a:rPr lang="en-US" sz="1500" dirty="0">
                <a:latin typeface="Book Antiqua"/>
                <a:cs typeface="Book Antiqua"/>
              </a:rPr>
              <a:t>approach to </a:t>
            </a:r>
            <a:r>
              <a:rPr lang="en-US" sz="1500" b="1" dirty="0">
                <a:latin typeface="Book Antiqua"/>
                <a:cs typeface="Book Antiqua"/>
              </a:rPr>
              <a:t>jet shape</a:t>
            </a:r>
            <a:r>
              <a:rPr lang="en-US" sz="1500" dirty="0">
                <a:latin typeface="Book Antiqua"/>
                <a:cs typeface="Book Antiqua"/>
              </a:rPr>
              <a:t>,</a:t>
            </a:r>
            <a:br>
              <a:rPr lang="en-US" sz="1500" dirty="0">
                <a:latin typeface="Book Antiqua"/>
                <a:cs typeface="Book Antiqua"/>
              </a:rPr>
            </a:br>
            <a:r>
              <a:rPr lang="en-US" sz="1500" dirty="0">
                <a:latin typeface="Book Antiqua"/>
                <a:cs typeface="Book Antiqua"/>
              </a:rPr>
              <a:t>ALICE, PLB 722, 262 (2013)</a:t>
            </a:r>
          </a:p>
          <a:p>
            <a:pPr>
              <a:spcBef>
                <a:spcPts val="600"/>
              </a:spcBef>
            </a:pPr>
            <a:endParaRPr lang="en-US" sz="1500" dirty="0">
              <a:latin typeface="Book Antiqua"/>
              <a:cs typeface="Book Antiqua"/>
            </a:endParaRPr>
          </a:p>
          <a:p>
            <a:pPr>
              <a:spcBef>
                <a:spcPts val="600"/>
              </a:spcBef>
            </a:pPr>
            <a:r>
              <a:rPr lang="en-US" sz="1500" dirty="0">
                <a:latin typeface="Book Antiqua"/>
                <a:cs typeface="Book Antiqua"/>
              </a:rPr>
              <a:t>Compare and contrast to:</a:t>
            </a:r>
            <a:br>
              <a:rPr lang="en-US" sz="1500" dirty="0">
                <a:latin typeface="Book Antiqua"/>
                <a:cs typeface="Book Antiqua"/>
              </a:rPr>
            </a:br>
            <a:r>
              <a:rPr lang="en-US" sz="1500" dirty="0">
                <a:latin typeface="Book Antiqua"/>
                <a:cs typeface="Book Antiqua"/>
              </a:rPr>
              <a:t>CMS, PLB 730, 243 (2014)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latin typeface="Book Antiqua"/>
                <a:cs typeface="Book Antiqua"/>
              </a:rPr>
              <a:t>ATLAS, EPJC77, 379 (2017)</a:t>
            </a:r>
          </a:p>
        </p:txBody>
      </p:sp>
    </p:spTree>
    <p:extLst>
      <p:ext uri="{BB962C8B-B14F-4D97-AF65-F5344CB8AC3E}">
        <p14:creationId xmlns:p14="http://schemas.microsoft.com/office/powerpoint/2010/main" val="3013915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SimSun"/>
        <a:cs typeface="SimSun"/>
      </a:majorFont>
      <a:minorFont>
        <a:latin typeface="Arial"/>
        <a:ea typeface="SimSun"/>
        <a:cs typeface="SimSu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3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-83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-83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pitchFamily="-83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182418</TotalTime>
  <Words>1885</Words>
  <Application>Microsoft Macintosh PowerPoint</Application>
  <PresentationFormat>On-screen Show (16:10)</PresentationFormat>
  <Paragraphs>405</Paragraphs>
  <Slides>33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Arial Unicode MS</vt:lpstr>
      <vt:lpstr>ＭＳ Ｐゴシック</vt:lpstr>
      <vt:lpstr>SimSun</vt:lpstr>
      <vt:lpstr>Arial</vt:lpstr>
      <vt:lpstr>Bok</vt:lpstr>
      <vt:lpstr>Book Antiqua</vt:lpstr>
      <vt:lpstr>Bookman Old Style</vt:lpstr>
      <vt:lpstr>Computerfont</vt:lpstr>
      <vt:lpstr>GillSans</vt:lpstr>
      <vt:lpstr>Helvetica</vt:lpstr>
      <vt:lpstr>Helvetica Neue</vt:lpstr>
      <vt:lpstr>Lucida Grande</vt:lpstr>
      <vt:lpstr>Symbol</vt:lpstr>
      <vt:lpstr>Times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Large Angle Scattering off the QGP?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Overview</dc:title>
  <dc:subject/>
  <dc:creator/>
  <cp:keywords/>
  <dc:description/>
  <cp:lastModifiedBy>Kauder, Kolja</cp:lastModifiedBy>
  <cp:revision>2725</cp:revision>
  <cp:lastPrinted>2017-02-09T09:17:56Z</cp:lastPrinted>
  <dcterms:created xsi:type="dcterms:W3CDTF">2017-02-01T15:57:16Z</dcterms:created>
  <dcterms:modified xsi:type="dcterms:W3CDTF">2018-07-23T18:02:45Z</dcterms:modified>
  <cp:category/>
</cp:coreProperties>
</file>