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mp4" ContentType="video/unknown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5"/>
  </p:notesMasterIdLst>
  <p:handoutMasterIdLst>
    <p:handoutMasterId r:id="rId36"/>
  </p:handoutMasterIdLst>
  <p:sldIdLst>
    <p:sldId id="405" r:id="rId2"/>
    <p:sldId id="453" r:id="rId3"/>
    <p:sldId id="477" r:id="rId4"/>
    <p:sldId id="364" r:id="rId5"/>
    <p:sldId id="494" r:id="rId6"/>
    <p:sldId id="435" r:id="rId7"/>
    <p:sldId id="458" r:id="rId8"/>
    <p:sldId id="462" r:id="rId9"/>
    <p:sldId id="455" r:id="rId10"/>
    <p:sldId id="457" r:id="rId11"/>
    <p:sldId id="454" r:id="rId12"/>
    <p:sldId id="489" r:id="rId13"/>
    <p:sldId id="464" r:id="rId14"/>
    <p:sldId id="466" r:id="rId15"/>
    <p:sldId id="495" r:id="rId16"/>
    <p:sldId id="490" r:id="rId17"/>
    <p:sldId id="500" r:id="rId18"/>
    <p:sldId id="496" r:id="rId19"/>
    <p:sldId id="491" r:id="rId20"/>
    <p:sldId id="498" r:id="rId21"/>
    <p:sldId id="492" r:id="rId22"/>
    <p:sldId id="497" r:id="rId23"/>
    <p:sldId id="499" r:id="rId24"/>
    <p:sldId id="501" r:id="rId25"/>
    <p:sldId id="502" r:id="rId26"/>
    <p:sldId id="468" r:id="rId27"/>
    <p:sldId id="479" r:id="rId28"/>
    <p:sldId id="470" r:id="rId29"/>
    <p:sldId id="471" r:id="rId30"/>
    <p:sldId id="482" r:id="rId31"/>
    <p:sldId id="429" r:id="rId32"/>
    <p:sldId id="480" r:id="rId33"/>
    <p:sldId id="47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30F"/>
    <a:srgbClr val="BC0000"/>
    <a:srgbClr val="A9E1DC"/>
    <a:srgbClr val="265B81"/>
    <a:srgbClr val="9CD0CB"/>
    <a:srgbClr val="93C3BF"/>
    <a:srgbClr val="FFB53D"/>
    <a:srgbClr val="FFEAAB"/>
    <a:srgbClr val="35882E"/>
    <a:srgbClr val="0D4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87029" autoAdjust="0"/>
  </p:normalViewPr>
  <p:slideViewPr>
    <p:cSldViewPr snapToGrid="0" snapToObjects="1">
      <p:cViewPr>
        <p:scale>
          <a:sx n="100" d="100"/>
          <a:sy n="100" d="100"/>
        </p:scale>
        <p:origin x="-7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F6DA7-386F-6F45-B865-44C5AEED1F43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160A-2F58-8D43-8720-2805BD1B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E73E-3AAA-2E49-AC3D-23BC6530AF40}" type="datetimeFigureOut">
              <a:rPr lang="en-US" smtClean="0"/>
              <a:pPr/>
              <a:t>7/23/18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704F-9891-C847-A76D-EBF34C604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3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W_{AA}(\Delta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jet}^{AA}(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p_T^c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\log(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W_{AA}(x)=\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{\alpha^\alpha}{\Gamma(\alpha)}x^{\alpha-1} e^{-\alpha x}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14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RHIC experiments</a:t>
            </a:r>
            <a:r>
              <a:rPr lang="en-US" baseline="0" dirty="0" smtClean="0"/>
              <a:t> marked a milestone for jet quenching, from a theoretical concept to a reality.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}{d\ell_T^2dz}=2\pi\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{C_2C_A}{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}P(z)\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\rho(y)\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{d^2q_T}{(2\pi)^2}\phi(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x_D,q_T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\times\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}{q_T^2\ell_T^2(\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)^2}\left[1-\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}{1-z})p^+y^-]\right]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x_L=\frac{\ell_T^2}{2p^+q^-z(1-z)}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=\frac{q_T^2-2\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ell_T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}{2p^+q^-z}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quenching</a:t>
            </a:r>
            <a:r>
              <a:rPr lang="en-US" baseline="0" dirty="0" smtClean="0"/>
              <a:t> originally was proposed as a signal of the the formation and high density matter in heavy-ion collisions.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{1}{e^{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u/T}\pm 1} 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=2,4)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(p)=(2\pi)^3\delta^3(\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p_0)\delta^3(\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x_0-t\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  [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=1,3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]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dN_g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}{dzd^2k_\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}{\pi k_\perp^4} P(z)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(\hat 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u) \hat q \sin^2(\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{t-t_0}{2\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{1}{e^{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u/T}\pm 1} 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=2,4)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(p)=(2\pi)^3\delta^3(\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p_0)\delta^3(\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x_0-t\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  [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=1,3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]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dN_g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}{dzd^2k_\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}{\pi k_\perp^4} P(z)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(\hat 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u) \hat q \sin^2(\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{t-t_0}{2\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\partial_\mu T^{\mu\nu}(x) = j^\nu (x)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\sum_i p^\nu_i \delta^{(4)}(x-x_i) \theta(p^0_{cut}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</a:t>
            </a:r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{d^3p}{(2\pi)^3}\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{p^\nu}{p^0}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(p)\theta(p\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- p^0_{cut})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\partial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f(p) =- C(p) \;\;\; p\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&gt; p_{cut}^0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\partial_\mu T^{\mu\nu}(x) = j^\nu (x)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\sum_i p^\nu_i \delta^{(4)}(x-x_i) \theta(p^0_{cut}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</a:t>
            </a:r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{d^3p}{(2\pi)^3}\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{p^\nu}{p^0}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(p)\theta(p\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- p^0_{cut})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\partial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f(p) =- C(p) \;\;\; p\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&gt; p_{cut}^0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v_2^{jet}=\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v_2^{soft}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(2[\phi^{jet}-\Psi_2])\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(v_2^{soft})^2\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jet}}{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dp_Td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\eta}=\sum_{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a,b,c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d\sigma_{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}^c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p_T,p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jet}}{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dp_Td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\eta}=\sum_{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a,b,c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}^c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p_T,p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},R)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widetilde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p_T,p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},R, {\bf r}, {\bf b})=\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R, {\bf r}, {\bf b}, \phi)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p_T,p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},R)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W^{c}_{\rm AA}(\Delta p_T, p_T, R)=\frac{\int d^2r d^2b  t_A(r) t_A(|{\bf b}-{\bf r}|) \frac{d\phi}{2\pi} 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(\Delta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R, 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b},\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d^2r d^2b 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t_A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t_A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(|{\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b}-{\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}|)}.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AA}}{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dp_Tdy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a,b,c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}W^{c}_{\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AA}(\Delta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R)d\sigma_{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}^c\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p_T,p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},R)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jet}^{\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AA}}{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dp_Tdy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AA}(\Delta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dp_Tdy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}|_{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AA}(\Delta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AA}(\Delta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6512-B387-DC46-9310-752A4E71A7D6}" type="datetime1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505-B1A0-694B-A66A-EA1C65EF750E}" type="datetime1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9BE5-E869-7142-99B4-216E348231D0}" type="datetime1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71DC-9234-7B49-8010-0B2D65F78A6D}" type="datetime1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388C-72D7-5B41-982B-8B5F08F4AC75}" type="datetime1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5B00-0211-6449-99B3-957F7B3A9C75}" type="datetime1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624-006A-6D4C-A1CE-C7CF6B1E9597}" type="datetime1">
              <a:rPr lang="en-US" smtClean="0"/>
              <a:t>7/23/18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0199-2BAB-0A4C-8AAE-FD34BC0C5FF4}" type="datetime1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34FF-59F9-6D46-89C9-B009B085FE0B}" type="datetime1">
              <a:rPr lang="en-US" smtClean="0"/>
              <a:t>7/23/18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8324-D06F-844B-8F4A-B042D2E3CC95}" type="datetime1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B391-616A-EC44-B92E-CB0F4AE913D0}" type="datetime1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89000">
              <a:srgbClr val="00022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051" y="649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4504F-F647-2B47-B5CB-298A5EBA19B4}" type="datetime1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7351" y="64912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6659" y="6507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EAAB"/>
                </a:solidFill>
              </a:defRPr>
            </a:lvl1pPr>
          </a:lstStyle>
          <a:p>
            <a:fld id="{1B9BAA04-AEB2-8147-AF42-90F4B81582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6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55050" y="6356350"/>
            <a:ext cx="488950" cy="501650"/>
          </a:xfrm>
          <a:prstGeom prst="rect">
            <a:avLst/>
          </a:prstGeom>
        </p:spPr>
      </p:pic>
      <p:pic>
        <p:nvPicPr>
          <p:cNvPr id="8" name="Picture 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8100"/>
            <a:ext cx="1035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华文宋体"/>
          <a:cs typeface="华文宋体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儷黑 Pro"/>
          <a:cs typeface="儷黑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儷黑 Pro"/>
          <a:cs typeface="儷黑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microsoft.com/office/2007/relationships/media" Target="file://localhost/Users/xnwang/main/slides/2011/DOE.ppt_media/jet-animation-1.mov" TargetMode="External"/><Relationship Id="rId2" Type="http://schemas.openxmlformats.org/officeDocument/2006/relationships/video" Target="file://localhost/Users/xnwang/main/slides/2011/DOE.ppt_media/jet-animation-1.m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png"/><Relationship Id="rId5" Type="http://schemas.openxmlformats.org/officeDocument/2006/relationships/image" Target="../media/image53.emf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Relationship Id="rId3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061936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1700"/>
            <a:ext cx="1600199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1555" y="4566503"/>
            <a:ext cx="2046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Xin-Nian Wang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CCNU/LBNL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885" y="5994400"/>
            <a:ext cx="854115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670" y="714343"/>
            <a:ext cx="3835399" cy="695186"/>
          </a:xfrm>
        </p:spPr>
        <p:txBody>
          <a:bodyPr>
            <a:noAutofit/>
          </a:bodyPr>
          <a:lstStyle/>
          <a:p>
            <a:r>
              <a:rPr lang="en-US" sz="2800" dirty="0" smtClean="0"/>
              <a:t>BNL, July 22-25, 2018</a:t>
            </a:r>
            <a:endParaRPr lang="en-US" sz="1800" dirty="0"/>
          </a:p>
        </p:txBody>
      </p:sp>
      <p:pic>
        <p:nvPicPr>
          <p:cNvPr id="12" name="jet-animation-1.mov" descr="/Users/xnwang/main/slides/2012/japan.ppt_media/jet-animation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7924800"/>
            <a:ext cx="1981200" cy="12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jet-animation-1.mov" descr="/Users/xnwang/main/slides/2012/japan.ppt_media/jet-animation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8077200"/>
            <a:ext cx="1981200" cy="12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jet-animation-1.mov" descr="/Users/xnwang/main/slides/2012/japan.ppt_media/jet-animation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8229600"/>
            <a:ext cx="1981200" cy="12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" y="2082225"/>
            <a:ext cx="8666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LBT model for jet transport and the unavoidable  effect of medium response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183" y="5999163"/>
            <a:ext cx="1409702" cy="854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702" y="5397500"/>
            <a:ext cx="765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collaboration with S. Cao, W. Chen, Y. He, T. </a:t>
            </a:r>
            <a:r>
              <a:rPr lang="en-US" sz="2400" dirty="0" err="1" smtClean="0">
                <a:solidFill>
                  <a:schemeClr val="bg1"/>
                </a:solidFill>
              </a:rPr>
              <a:t>Luo</a:t>
            </a:r>
            <a:r>
              <a:rPr lang="en-US" sz="2400" dirty="0" smtClean="0">
                <a:solidFill>
                  <a:schemeClr val="bg1"/>
                </a:solidFill>
              </a:rPr>
              <a:t>, LG Pang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714" y="184773"/>
            <a:ext cx="8687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Workshop on Probing quark-gluon matter with jets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7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Symbol" charset="2"/>
              </a:rPr>
              <a:t>Jet energy loss and </a:t>
            </a:r>
            <a:r>
              <a:rPr lang="en-US" b="0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(Z</a:t>
            </a:r>
            <a:r>
              <a:rPr lang="en-US" baseline="30000" dirty="0" smtClean="0"/>
              <a:t>0</a:t>
            </a:r>
            <a:r>
              <a:rPr lang="en-US" dirty="0" smtClean="0"/>
              <a:t>)-jet asymmetry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7593" y="5437824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 smtClean="0">
                <a:solidFill>
                  <a:srgbClr val="FFB53D"/>
                </a:solidFill>
              </a:rPr>
              <a:t>Luo</a:t>
            </a:r>
            <a:r>
              <a:rPr lang="da-DK" b="1" dirty="0" smtClean="0">
                <a:solidFill>
                  <a:srgbClr val="FFB53D"/>
                </a:solidFill>
              </a:rPr>
              <a:t>, Cao, He &amp; XNW, PLB782(18)707</a:t>
            </a:r>
            <a:endParaRPr lang="en-US" dirty="0">
              <a:solidFill>
                <a:srgbClr val="FFB53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9" y="1836635"/>
            <a:ext cx="4216401" cy="3213101"/>
          </a:xfrm>
          <a:prstGeom prst="rect">
            <a:avLst/>
          </a:prstGeom>
        </p:spPr>
      </p:pic>
      <p:pic>
        <p:nvPicPr>
          <p:cNvPr id="8" name="Picture 7" descr="xjz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09" y="1836635"/>
            <a:ext cx="4244291" cy="32814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632408" y="5450524"/>
            <a:ext cx="429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u="sng" dirty="0" smtClean="0">
                <a:solidFill>
                  <a:srgbClr val="FFB53D"/>
                </a:solidFill>
              </a:rPr>
              <a:t>Zhang, Luo, XNW, Zhang, arXiv</a:t>
            </a:r>
            <a:r>
              <a:rPr lang="is-IS" b="1" u="sng" dirty="0">
                <a:solidFill>
                  <a:srgbClr val="FFB53D"/>
                </a:solidFill>
              </a:rPr>
              <a:t>:1804.11041</a:t>
            </a:r>
            <a:endParaRPr lang="en-US" dirty="0">
              <a:solidFill>
                <a:srgbClr val="FFB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4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473200"/>
            <a:ext cx="47244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edium response reduces jet energy loss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42359" y="1348650"/>
            <a:ext cx="327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Recoil </a:t>
            </a:r>
            <a:r>
              <a:rPr lang="en-US" sz="2000" dirty="0" err="1" smtClean="0">
                <a:solidFill>
                  <a:schemeClr val="bg1"/>
                </a:solidFill>
              </a:rPr>
              <a:t>partons</a:t>
            </a:r>
            <a:r>
              <a:rPr lang="en-US" sz="2000" dirty="0" smtClean="0">
                <a:solidFill>
                  <a:schemeClr val="bg1"/>
                </a:solidFill>
              </a:rPr>
              <a:t> within the jet</a:t>
            </a:r>
          </a:p>
          <a:p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one reduce the net jet energy loss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Diffusion wake (</a:t>
            </a:r>
            <a:r>
              <a:rPr lang="en-US" sz="2000" dirty="0" err="1" smtClean="0">
                <a:solidFill>
                  <a:schemeClr val="bg1"/>
                </a:solidFill>
              </a:rPr>
              <a:t>backreaction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educes the thermal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background, if taken into</a:t>
            </a:r>
          </a:p>
          <a:p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ccount, increase the net jet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Energy loss with given cone-size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359" y="4580016"/>
            <a:ext cx="2890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Depend on jet cone-size R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Sensitive to radial flow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91459" y="2501900"/>
            <a:ext cx="12700" cy="9652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65600" y="3276600"/>
            <a:ext cx="0" cy="8001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2359" y="5448300"/>
            <a:ext cx="320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Can be </a:t>
            </a:r>
            <a:r>
              <a:rPr lang="en-US" smtClean="0">
                <a:solidFill>
                  <a:srgbClr val="FFFFFF"/>
                </a:solidFill>
              </a:rPr>
              <a:t>estimated from elastic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Scattering:  </a:t>
            </a:r>
            <a:r>
              <a:rPr lang="en-US" dirty="0" smtClean="0">
                <a:solidFill>
                  <a:srgbClr val="FFB53D"/>
                </a:solidFill>
              </a:rPr>
              <a:t>PRC96(2017)034903</a:t>
            </a:r>
            <a:endParaRPr lang="en-US" dirty="0">
              <a:solidFill>
                <a:srgbClr val="FFB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medium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ratio_0_10_gam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4724"/>
            <a:ext cx="4474633" cy="3355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328" y="2232024"/>
            <a:ext cx="4776672" cy="3355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3500" y="5772666"/>
            <a:ext cx="391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err="1" smtClean="0">
                <a:solidFill>
                  <a:srgbClr val="FFB53D"/>
                </a:solidFill>
              </a:rPr>
              <a:t>Luo</a:t>
            </a:r>
            <a:r>
              <a:rPr lang="da-DK" b="1" dirty="0" smtClean="0">
                <a:solidFill>
                  <a:srgbClr val="FFB53D"/>
                </a:solidFill>
              </a:rPr>
              <a:t>, Cao, He &amp; XNW, arXiv</a:t>
            </a:r>
            <a:r>
              <a:rPr lang="da-DK" b="1" dirty="0">
                <a:solidFill>
                  <a:srgbClr val="FFB53D"/>
                </a:solidFill>
              </a:rPr>
              <a:t>:</a:t>
            </a:r>
            <a:r>
              <a:rPr lang="da-DK" b="1" dirty="0" smtClean="0">
                <a:solidFill>
                  <a:srgbClr val="FFB53D"/>
                </a:solidFill>
              </a:rPr>
              <a:t>1803.06785</a:t>
            </a:r>
            <a:endParaRPr lang="en-US" dirty="0">
              <a:solidFill>
                <a:srgbClr val="FFB53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56" y="1303634"/>
            <a:ext cx="4013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Enhancement of Frag Function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at small 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500" y="1305867"/>
            <a:ext cx="3453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Enhancement of jet shape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at larger 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8559" y="3365500"/>
            <a:ext cx="121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recoil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3581" y="4291568"/>
            <a:ext cx="11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w/o recoil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258496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6100" y="4329668"/>
            <a:ext cx="34417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6100" y="2954298"/>
            <a:ext cx="51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CMS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8312318" y="3200400"/>
            <a:ext cx="418763" cy="99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521700" y="2635766"/>
            <a:ext cx="0" cy="1149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561659" y="3949700"/>
            <a:ext cx="418763" cy="99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729197" y="3755550"/>
            <a:ext cx="0" cy="405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31118" y="4469487"/>
            <a:ext cx="418763" cy="99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63399" y="4087575"/>
            <a:ext cx="418763" cy="99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29317" y="4432299"/>
            <a:ext cx="418763" cy="99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00818" y="4610100"/>
            <a:ext cx="418763" cy="99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89700" y="4457700"/>
            <a:ext cx="88900" cy="99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81799" y="3949700"/>
            <a:ext cx="88900" cy="99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6581" y="4087575"/>
            <a:ext cx="88900" cy="99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62499" y="4407812"/>
            <a:ext cx="88900" cy="99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21300" y="4611012"/>
            <a:ext cx="88900" cy="99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83600" y="3162300"/>
            <a:ext cx="88900" cy="9977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3_re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61" y="886796"/>
            <a:ext cx="4876440" cy="5985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of soft hadrons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01" y="6305551"/>
            <a:ext cx="1136650" cy="290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2348" y="2903098"/>
            <a:ext cx="2335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Onset of soft hadron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nhancement is at</a:t>
            </a:r>
          </a:p>
          <a:p>
            <a:r>
              <a:rPr lang="en-US" sz="2000" dirty="0">
                <a:solidFill>
                  <a:schemeClr val="bg1"/>
                </a:solidFill>
              </a:rPr>
              <a:t>f</a:t>
            </a:r>
            <a:r>
              <a:rPr lang="en-US" sz="2000" dirty="0" smtClean="0">
                <a:solidFill>
                  <a:schemeClr val="bg1"/>
                </a:solidFill>
              </a:rPr>
              <a:t>ixed </a:t>
            </a:r>
            <a:r>
              <a:rPr lang="en-US" sz="2000" dirty="0" err="1" smtClean="0">
                <a:solidFill>
                  <a:schemeClr val="bg1"/>
                </a:solidFill>
              </a:rPr>
              <a:t>pT</a:t>
            </a:r>
            <a:r>
              <a:rPr lang="en-US" sz="2000" dirty="0" smtClean="0">
                <a:solidFill>
                  <a:schemeClr val="bg1"/>
                </a:solidFill>
              </a:rPr>
              <a:t> ~ </a:t>
            </a:r>
            <a:r>
              <a:rPr lang="en-US" sz="2000" dirty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877269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Chen, </a:t>
            </a:r>
            <a:r>
              <a:rPr lang="nb-NO" b="1" dirty="0" err="1" smtClean="0">
                <a:solidFill>
                  <a:srgbClr val="FF0000"/>
                </a:solidFill>
              </a:rPr>
              <a:t>Cao</a:t>
            </a:r>
            <a:r>
              <a:rPr lang="nb-NO" b="1" dirty="0" smtClean="0">
                <a:solidFill>
                  <a:srgbClr val="FF0000"/>
                </a:solidFill>
              </a:rPr>
              <a:t>, Luo, Pang, XNW,PLB777(2018)86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41149" y="1569598"/>
            <a:ext cx="2240451" cy="32183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8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zimuthal distribution of soft hadrons from medium response in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-jet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fig4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73163"/>
            <a:ext cx="5334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2501" y="5432426"/>
            <a:ext cx="2841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FFB53D"/>
                </a:solidFill>
              </a:rPr>
              <a:t>Chen, </a:t>
            </a:r>
            <a:r>
              <a:rPr lang="nb-NO" b="1" dirty="0" err="1" smtClean="0">
                <a:solidFill>
                  <a:srgbClr val="FFB53D"/>
                </a:solidFill>
              </a:rPr>
              <a:t>Cao</a:t>
            </a:r>
            <a:r>
              <a:rPr lang="nb-NO" b="1" dirty="0" smtClean="0">
                <a:solidFill>
                  <a:srgbClr val="FFB53D"/>
                </a:solidFill>
              </a:rPr>
              <a:t>, Luo, Pang, XNW,</a:t>
            </a:r>
          </a:p>
          <a:p>
            <a:r>
              <a:rPr lang="nb-NO" b="1" dirty="0" smtClean="0">
                <a:solidFill>
                  <a:srgbClr val="FFB53D"/>
                </a:solidFill>
              </a:rPr>
              <a:t>PLB777</a:t>
            </a:r>
            <a:r>
              <a:rPr lang="nb-NO" b="1" dirty="0">
                <a:solidFill>
                  <a:srgbClr val="FFB53D"/>
                </a:solidFill>
              </a:rPr>
              <a:t>(2018)</a:t>
            </a:r>
            <a:r>
              <a:rPr lang="nb-NO" b="1" dirty="0" smtClean="0">
                <a:solidFill>
                  <a:srgbClr val="FFB53D"/>
                </a:solidFill>
              </a:rPr>
              <a:t>86</a:t>
            </a:r>
            <a:endParaRPr lang="en-US" dirty="0">
              <a:solidFill>
                <a:srgbClr val="FFB53D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13300" y="3213100"/>
            <a:ext cx="990600" cy="800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67206" y="2175828"/>
            <a:ext cx="2547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Broadening of jet peak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2501" y="4463365"/>
            <a:ext cx="3174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Depletion of the background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In the </a:t>
            </a:r>
            <a:r>
              <a:rPr lang="en-US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solidFill>
                  <a:srgbClr val="FFFFFF"/>
                </a:solidFill>
              </a:rPr>
              <a:t> direction 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03900" y="3733800"/>
            <a:ext cx="825500" cy="729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4533900" y="2375883"/>
            <a:ext cx="1633306" cy="507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flavor of medium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proton_to_pion_ex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9" y="1061935"/>
            <a:ext cx="3957241" cy="2700351"/>
          </a:xfrm>
          <a:prstGeom prst="rect">
            <a:avLst/>
          </a:prstGeom>
        </p:spPr>
      </p:pic>
      <p:pic>
        <p:nvPicPr>
          <p:cNvPr id="6" name="Picture 5" descr="proton_to_p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061935"/>
            <a:ext cx="3865901" cy="2730500"/>
          </a:xfrm>
          <a:prstGeom prst="rect">
            <a:avLst/>
          </a:prstGeom>
        </p:spPr>
      </p:pic>
      <p:pic>
        <p:nvPicPr>
          <p:cNvPr id="7" name="Picture 6" descr="PbPb2pp_colbt-hydr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69" y="3829322"/>
            <a:ext cx="4250499" cy="2900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6500" y="1968500"/>
            <a:ext cx="97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Bulk p/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2100" y="1326634"/>
            <a:ext cx="103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-jet  p/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endParaRPr lang="en-US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13" name="Picture 12" descr="frac_(p∕_pi)_Pb+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59" y="5118464"/>
            <a:ext cx="1917700" cy="634635"/>
          </a:xfrm>
          <a:prstGeom prst="rect">
            <a:avLst/>
          </a:prstGeom>
        </p:spPr>
      </p:pic>
      <p:pic>
        <p:nvPicPr>
          <p:cNvPr id="14" name="Picture 13" descr="frac_(K∕_pi)_Pb+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985374"/>
            <a:ext cx="1333500" cy="420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672" y="4148968"/>
            <a:ext cx="4061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Enhancement of p/pi in bulk medium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Dominance of medium response of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oft hadron inside jet </a:t>
            </a:r>
            <a:r>
              <a:rPr lang="en-US" sz="2000" dirty="0" err="1" smtClean="0">
                <a:solidFill>
                  <a:srgbClr val="FFFFFF"/>
                </a:solidFill>
              </a:rPr>
              <a:t>pT</a:t>
            </a:r>
            <a:r>
              <a:rPr lang="en-US" sz="2000" dirty="0" smtClean="0">
                <a:solidFill>
                  <a:srgbClr val="FFFFFF"/>
                </a:solidFill>
              </a:rPr>
              <a:t>&lt;2 </a:t>
            </a:r>
            <a:r>
              <a:rPr lang="en-US" sz="2000" dirty="0" err="1" smtClean="0">
                <a:solidFill>
                  <a:srgbClr val="FFFFFF"/>
                </a:solidFill>
              </a:rPr>
              <a:t>GeV</a:t>
            </a:r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p/pi, K/pi ratios resemble to bulk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7600" y="1243568"/>
            <a:ext cx="70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5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on medium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06500"/>
            <a:ext cx="8407400" cy="4673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Suppression of high </a:t>
            </a:r>
            <a:r>
              <a:rPr lang="en-US" dirty="0" err="1" smtClean="0"/>
              <a:t>pT</a:t>
            </a:r>
            <a:r>
              <a:rPr lang="en-US" dirty="0" smtClean="0"/>
              <a:t> hadrons caused by energy loss of leading </a:t>
            </a:r>
            <a:r>
              <a:rPr lang="en-US" dirty="0" err="1" smtClean="0"/>
              <a:t>partons</a:t>
            </a:r>
            <a:r>
              <a:rPr lang="en-US" dirty="0" smtClean="0"/>
              <a:t>, not medium response</a:t>
            </a:r>
          </a:p>
          <a:p>
            <a:r>
              <a:rPr lang="en-US" dirty="0" smtClean="0"/>
              <a:t>Jet (with R) energy loss influenced by both transport shower </a:t>
            </a:r>
            <a:r>
              <a:rPr lang="en-US" dirty="0" err="1" smtClean="0"/>
              <a:t>partons</a:t>
            </a:r>
            <a:r>
              <a:rPr lang="en-US" dirty="0" smtClean="0"/>
              <a:t> &amp; medium response</a:t>
            </a:r>
          </a:p>
          <a:p>
            <a:r>
              <a:rPr lang="en-US" dirty="0" smtClean="0"/>
              <a:t>Medium response leads to modification of jet shape, jet frag function, hadron flavor modification</a:t>
            </a:r>
          </a:p>
          <a:p>
            <a:r>
              <a:rPr lang="en-US" dirty="0" smtClean="0"/>
              <a:t>Diffusion wake </a:t>
            </a:r>
            <a:r>
              <a:rPr lang="en-US" dirty="0" smtClean="0">
                <a:sym typeface="Wingdings"/>
              </a:rPr>
              <a:t> depletion of hadron in the gamma-direction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265"/>
            <a:ext cx="9143999" cy="1061935"/>
          </a:xfrm>
        </p:spPr>
        <p:txBody>
          <a:bodyPr>
            <a:normAutofit fontScale="90000"/>
          </a:bodyPr>
          <a:lstStyle/>
          <a:p>
            <a:r>
              <a:rPr lang="en-US" dirty="0"/>
              <a:t>Data-</a:t>
            </a:r>
            <a:r>
              <a:rPr lang="en-US" dirty="0" smtClean="0"/>
              <a:t>driven </a:t>
            </a:r>
            <a:r>
              <a:rPr lang="en-US" dirty="0"/>
              <a:t>extraction of jet energy loss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318" y="2600355"/>
            <a:ext cx="4187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Extraction of </a:t>
            </a:r>
            <a:r>
              <a:rPr lang="en-US" sz="2000" dirty="0" err="1" smtClean="0">
                <a:solidFill>
                  <a:srgbClr val="FFFFFF"/>
                </a:solidFill>
              </a:rPr>
              <a:t>qhat</a:t>
            </a:r>
            <a:r>
              <a:rPr lang="en-US" sz="2000" dirty="0" smtClean="0">
                <a:solidFill>
                  <a:srgbClr val="FFFFFF"/>
                </a:solidFill>
              </a:rPr>
              <a:t> is model dependent  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5273" y="5043664"/>
            <a:ext cx="370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B53D"/>
                </a:solidFill>
              </a:rPr>
              <a:t>JET Collaboration: </a:t>
            </a:r>
            <a:r>
              <a:rPr lang="is-IS" b="1" dirty="0">
                <a:solidFill>
                  <a:srgbClr val="FFB53D"/>
                </a:solidFill>
              </a:rPr>
              <a:t>Phys.Rev. C90 (2014) 1, 014909</a:t>
            </a:r>
            <a:r>
              <a:rPr lang="is-IS" dirty="0">
                <a:solidFill>
                  <a:srgbClr val="FFB53D"/>
                </a:solidFill>
              </a:rPr>
              <a:t> </a:t>
            </a:r>
            <a:endParaRPr lang="en-US" dirty="0">
              <a:solidFill>
                <a:srgbClr val="FFB53D"/>
              </a:solidFill>
            </a:endParaRPr>
          </a:p>
        </p:txBody>
      </p:sp>
      <p:pic>
        <p:nvPicPr>
          <p:cNvPr id="7" name="Picture 6" descr="qha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0" b="-1567"/>
          <a:stretch/>
        </p:blipFill>
        <p:spPr>
          <a:xfrm>
            <a:off x="4559300" y="1733610"/>
            <a:ext cx="4149374" cy="31168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418325" y="4129905"/>
            <a:ext cx="405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Extraction of jet energy loss is mostly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</a:t>
            </a:r>
            <a:r>
              <a:rPr lang="en-US" sz="2000" dirty="0" smtClean="0">
                <a:solidFill>
                  <a:srgbClr val="FFFFFF"/>
                </a:solidFill>
              </a:rPr>
              <a:t>odel independent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8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61935"/>
          </a:xfrm>
        </p:spPr>
        <p:txBody>
          <a:bodyPr>
            <a:normAutofit/>
          </a:bodyPr>
          <a:lstStyle/>
          <a:p>
            <a:r>
              <a:rPr lang="en-US" dirty="0" smtClean="0"/>
              <a:t>Jet cross section in </a:t>
            </a:r>
            <a:r>
              <a:rPr lang="en-US" dirty="0" err="1" smtClean="0"/>
              <a:t>p+p</a:t>
            </a:r>
            <a:r>
              <a:rPr lang="en-US" dirty="0" smtClean="0"/>
              <a:t> and A+A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44865" y="1954988"/>
            <a:ext cx="386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B53D"/>
                </a:solidFill>
              </a:rPr>
              <a:t>Kang, Ringer &amp; </a:t>
            </a:r>
            <a:r>
              <a:rPr lang="en-US" dirty="0" err="1" smtClean="0">
                <a:solidFill>
                  <a:srgbClr val="FFB53D"/>
                </a:solidFill>
              </a:rPr>
              <a:t>Vitev</a:t>
            </a:r>
            <a:r>
              <a:rPr lang="en-US" dirty="0" smtClean="0">
                <a:solidFill>
                  <a:srgbClr val="FFB53D"/>
                </a:solidFill>
              </a:rPr>
              <a:t>, PLB769(2017)242</a:t>
            </a:r>
            <a:endParaRPr lang="en-US" dirty="0">
              <a:solidFill>
                <a:srgbClr val="FFB53D"/>
              </a:solidFill>
            </a:endParaRPr>
          </a:p>
        </p:txBody>
      </p:sp>
      <p:pic>
        <p:nvPicPr>
          <p:cNvPr id="19" name="Picture 18" descr="widetilde_J_c(p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8" y="3095176"/>
            <a:ext cx="7697471" cy="540648"/>
          </a:xfrm>
          <a:prstGeom prst="rect">
            <a:avLst/>
          </a:prstGeom>
        </p:spPr>
      </p:pic>
      <p:pic>
        <p:nvPicPr>
          <p:cNvPr id="20" name="Picture 19" descr="W^c_rm_AA_(_Del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4" y="3793775"/>
            <a:ext cx="7315201" cy="640410"/>
          </a:xfrm>
          <a:prstGeom prst="rect">
            <a:avLst/>
          </a:prstGeom>
        </p:spPr>
      </p:pic>
      <p:pic>
        <p:nvPicPr>
          <p:cNvPr id="21" name="Picture 20" descr="frac_d_sigma_rm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4" y="5331486"/>
            <a:ext cx="8610600" cy="7940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6264" y="2565280"/>
            <a:ext cx="668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Medium modified jet function and jet  energy loss distribution: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264" y="4775200"/>
            <a:ext cx="4999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Medium modified jet production cross section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4" name="Picture 23" descr="frac_d_sigma_rm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70" y="1168400"/>
            <a:ext cx="5116830" cy="9303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49223" y="4679434"/>
            <a:ext cx="2871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FF"/>
                </a:solidFill>
              </a:rPr>
              <a:t>T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FF"/>
                </a:solidFill>
              </a:rPr>
              <a:t>Tc</a:t>
            </a:r>
            <a:r>
              <a:rPr lang="en-US" sz="2000" dirty="0" smtClean="0">
                <a:solidFill>
                  <a:srgbClr val="FFFFFF"/>
                </a:solidFill>
              </a:rPr>
              <a:t>) </a:t>
            </a:r>
            <a:r>
              <a:rPr lang="en-US" sz="2000" dirty="0" smtClean="0">
                <a:solidFill>
                  <a:srgbClr val="FFFFFF"/>
                </a:solidFill>
                <a:sym typeface="Wingdings"/>
              </a:rPr>
              <a:t> jet </a:t>
            </a:r>
            <a:r>
              <a:rPr lang="en-US" sz="2000" dirty="0" err="1" smtClean="0">
                <a:solidFill>
                  <a:srgbClr val="FFFFFF"/>
                </a:solidFill>
                <a:sym typeface="Wingdings"/>
              </a:rPr>
              <a:t>p</a:t>
            </a:r>
            <a:r>
              <a:rPr lang="en-US" sz="2000" baseline="-25000" dirty="0" err="1" smtClean="0">
                <a:solidFill>
                  <a:srgbClr val="FFFFFF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rgbClr val="FFFFFF"/>
                </a:solidFill>
                <a:sym typeface="Wingdings"/>
              </a:rPr>
              <a:t> in </a:t>
            </a:r>
            <a:r>
              <a:rPr lang="en-US" sz="2000" dirty="0" err="1" smtClean="0">
                <a:solidFill>
                  <a:srgbClr val="FFFFFF"/>
                </a:solidFill>
                <a:sym typeface="Wingdings"/>
              </a:rPr>
              <a:t>vaccum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7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Data-driven extraction of jet energy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px_SingleJet_2760_0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8" y="1989415"/>
            <a:ext cx="5209382" cy="3472921"/>
          </a:xfrm>
          <a:prstGeom prst="rect">
            <a:avLst/>
          </a:prstGeom>
        </p:spPr>
      </p:pic>
      <p:pic>
        <p:nvPicPr>
          <p:cNvPr id="10" name="Picture 9" descr="frac_d_sigma_rm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061935"/>
            <a:ext cx="7975599" cy="768330"/>
          </a:xfrm>
          <a:prstGeom prst="rect">
            <a:avLst/>
          </a:prstGeom>
        </p:spPr>
      </p:pic>
      <p:pic>
        <p:nvPicPr>
          <p:cNvPr id="11" name="Picture 10" descr="W_rm_AA_(_Delta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5683248"/>
            <a:ext cx="6687740" cy="377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4400" y="6307108"/>
            <a:ext cx="4674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Flavor averaged jet energy loss distribution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0" y="4330700"/>
            <a:ext cx="16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LBT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8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61935"/>
          </a:xfrm>
        </p:spPr>
        <p:txBody>
          <a:bodyPr/>
          <a:lstStyle/>
          <a:p>
            <a:r>
              <a:rPr lang="en-US" dirty="0" smtClean="0"/>
              <a:t>Jet quenching  in heavy-ion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646446" y="1036785"/>
            <a:ext cx="5882662" cy="5758272"/>
            <a:chOff x="595019" y="396056"/>
            <a:chExt cx="5882662" cy="5758272"/>
          </a:xfrm>
        </p:grpSpPr>
        <p:grpSp>
          <p:nvGrpSpPr>
            <p:cNvPr id="22" name="Group 31"/>
            <p:cNvGrpSpPr>
              <a:grpSpLocks/>
            </p:cNvGrpSpPr>
            <p:nvPr/>
          </p:nvGrpSpPr>
          <p:grpSpPr bwMode="auto">
            <a:xfrm>
              <a:off x="1512290" y="2132006"/>
              <a:ext cx="4048120" cy="1753591"/>
              <a:chOff x="3376" y="1656"/>
              <a:chExt cx="1968" cy="816"/>
            </a:xfrm>
          </p:grpSpPr>
          <p:sp>
            <p:nvSpPr>
              <p:cNvPr id="48" name="Rectangle 32"/>
              <p:cNvSpPr>
                <a:spLocks noChangeArrowheads="1"/>
              </p:cNvSpPr>
              <p:nvPr/>
            </p:nvSpPr>
            <p:spPr bwMode="auto">
              <a:xfrm>
                <a:off x="3448" y="1664"/>
                <a:ext cx="1824" cy="792"/>
              </a:xfrm>
              <a:prstGeom prst="rect">
                <a:avLst/>
              </a:prstGeom>
              <a:gradFill flip="none" rotWithShape="1">
                <a:gsLst>
                  <a:gs pos="28000">
                    <a:srgbClr val="FF6600"/>
                  </a:gs>
                  <a:gs pos="100000">
                    <a:srgbClr val="FFFFFF"/>
                  </a:gs>
                  <a:gs pos="99000">
                    <a:srgbClr val="FFFF00"/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z="2400" b="1">
                  <a:solidFill>
                    <a:srgbClr val="FF66CC"/>
                  </a:solidFill>
                  <a:latin typeface="Times New Roman" charset="0"/>
                </a:endParaRPr>
              </a:p>
            </p:txBody>
          </p:sp>
          <p:sp>
            <p:nvSpPr>
              <p:cNvPr id="49" name="Oval 33"/>
              <p:cNvSpPr>
                <a:spLocks noChangeArrowheads="1"/>
              </p:cNvSpPr>
              <p:nvPr/>
            </p:nvSpPr>
            <p:spPr bwMode="auto">
              <a:xfrm>
                <a:off x="5192" y="1656"/>
                <a:ext cx="152" cy="8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34"/>
              <p:cNvSpPr>
                <a:spLocks noChangeArrowheads="1"/>
              </p:cNvSpPr>
              <p:nvPr/>
            </p:nvSpPr>
            <p:spPr bwMode="auto">
              <a:xfrm>
                <a:off x="3376" y="1656"/>
                <a:ext cx="152" cy="816"/>
              </a:xfrm>
              <a:prstGeom prst="ellipse">
                <a:avLst/>
              </a:prstGeom>
              <a:gradFill flip="none" rotWithShape="1">
                <a:gsLst>
                  <a:gs pos="0">
                    <a:srgbClr val="6699FF"/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1824950" y="2424859"/>
              <a:ext cx="2033582" cy="441044"/>
            </a:xfrm>
            <a:custGeom>
              <a:avLst/>
              <a:gdLst>
                <a:gd name="T0" fmla="*/ 0 w 856"/>
                <a:gd name="T1" fmla="*/ 328 h 328"/>
                <a:gd name="T2" fmla="*/ 680 w 856"/>
                <a:gd name="T3" fmla="*/ 328 h 328"/>
                <a:gd name="T4" fmla="*/ 856 w 856"/>
                <a:gd name="T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 flipH="1" flipV="1">
              <a:off x="3418848" y="3102303"/>
              <a:ext cx="1828901" cy="444572"/>
            </a:xfrm>
            <a:custGeom>
              <a:avLst/>
              <a:gdLst>
                <a:gd name="T0" fmla="*/ 0 w 856"/>
                <a:gd name="T1" fmla="*/ 328 h 328"/>
                <a:gd name="T2" fmla="*/ 680 w 856"/>
                <a:gd name="T3" fmla="*/ 328 h 328"/>
                <a:gd name="T4" fmla="*/ 856 w 856"/>
                <a:gd name="T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2088427" y="2259026"/>
              <a:ext cx="8793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charset="0"/>
                </a:rPr>
                <a:t>q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472573" y="3194040"/>
              <a:ext cx="3558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charset="0"/>
                </a:rPr>
                <a:t>q</a:t>
              </a: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rot="20991552" flipV="1">
              <a:off x="3744821" y="1666263"/>
              <a:ext cx="189519" cy="64568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V="1">
              <a:off x="4013937" y="1253446"/>
              <a:ext cx="379037" cy="95265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V="1">
              <a:off x="4157972" y="2015570"/>
              <a:ext cx="333553" cy="321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 flipV="1">
              <a:off x="3904016" y="1560412"/>
              <a:ext cx="174357" cy="72331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 flipV="1">
              <a:off x="3998776" y="396056"/>
              <a:ext cx="1447923" cy="194059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 flipH="1">
              <a:off x="2899567" y="3709179"/>
              <a:ext cx="424522" cy="1598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 flipH="1">
              <a:off x="3070134" y="3666839"/>
              <a:ext cx="204680" cy="64921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H="1">
              <a:off x="2945052" y="3620970"/>
              <a:ext cx="329763" cy="32460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 flipH="1">
              <a:off x="2584966" y="3546875"/>
              <a:ext cx="769446" cy="16230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H="1">
              <a:off x="3388526" y="3635084"/>
              <a:ext cx="30323" cy="10655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0"/>
            <p:cNvSpPr>
              <a:spLocks noChangeShapeType="1"/>
            </p:cNvSpPr>
            <p:nvPr/>
          </p:nvSpPr>
          <p:spPr bwMode="auto">
            <a:xfrm>
              <a:off x="3460543" y="3610385"/>
              <a:ext cx="181938" cy="69155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5412308" y="1344458"/>
              <a:ext cx="9577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FF0000"/>
                  </a:solidFill>
                  <a:latin typeface="Tahoma" charset="0"/>
                </a:rPr>
                <a:t>Jet 1</a:t>
              </a:r>
              <a:endParaRPr lang="en-US" altLang="zh-CN" sz="2000" b="1" dirty="0">
                <a:solidFill>
                  <a:srgbClr val="0000CC"/>
                </a:solidFill>
                <a:latin typeface="Times New Roman" charset="0"/>
              </a:endParaRPr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3254186" y="4896360"/>
              <a:ext cx="215812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FF0000"/>
                  </a:solidFill>
                  <a:latin typeface="Tahoma" charset="0"/>
                </a:rPr>
                <a:t>Jet 2</a:t>
              </a:r>
              <a:endParaRPr lang="en-US" altLang="zh-CN" sz="2000" b="1" dirty="0">
                <a:solidFill>
                  <a:srgbClr val="FF0000"/>
                </a:solidFill>
                <a:latin typeface="Tahoma" charset="0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3536350" y="2865903"/>
              <a:ext cx="238794" cy="236400"/>
            </a:xfrm>
            <a:custGeom>
              <a:avLst/>
              <a:gdLst>
                <a:gd name="T0" fmla="*/ 0 w 109"/>
                <a:gd name="T1" fmla="*/ 11 h 140"/>
                <a:gd name="T2" fmla="*/ 80 w 109"/>
                <a:gd name="T3" fmla="*/ 11 h 140"/>
                <a:gd name="T4" fmla="*/ 16 w 109"/>
                <a:gd name="T5" fmla="*/ 75 h 140"/>
                <a:gd name="T6" fmla="*/ 104 w 109"/>
                <a:gd name="T7" fmla="*/ 75 h 140"/>
                <a:gd name="T8" fmla="*/ 48 w 109"/>
                <a:gd name="T9" fmla="*/ 131 h 140"/>
                <a:gd name="T10" fmla="*/ 96 w 109"/>
                <a:gd name="T11" fmla="*/ 13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56"/>
            <p:cNvSpPr>
              <a:spLocks noChangeShapeType="1"/>
            </p:cNvSpPr>
            <p:nvPr/>
          </p:nvSpPr>
          <p:spPr bwMode="auto">
            <a:xfrm flipH="1">
              <a:off x="595019" y="2930771"/>
              <a:ext cx="917271" cy="3528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7"/>
            <p:cNvSpPr>
              <a:spLocks noChangeShapeType="1"/>
            </p:cNvSpPr>
            <p:nvPr/>
          </p:nvSpPr>
          <p:spPr bwMode="auto">
            <a:xfrm flipH="1">
              <a:off x="5560410" y="2918828"/>
              <a:ext cx="917271" cy="3528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8"/>
            <p:cNvSpPr>
              <a:spLocks noChangeShapeType="1"/>
            </p:cNvSpPr>
            <p:nvPr/>
          </p:nvSpPr>
          <p:spPr bwMode="auto">
            <a:xfrm flipV="1">
              <a:off x="3900226" y="1073500"/>
              <a:ext cx="1000659" cy="13936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9"/>
            <p:cNvSpPr>
              <a:spLocks noChangeShapeType="1"/>
            </p:cNvSpPr>
            <p:nvPr/>
          </p:nvSpPr>
          <p:spPr bwMode="auto">
            <a:xfrm flipH="1">
              <a:off x="2717629" y="3832672"/>
              <a:ext cx="625412" cy="23216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 rot="977138">
              <a:off x="4033092" y="2338195"/>
              <a:ext cx="909690" cy="575122"/>
              <a:chOff x="326" y="3552"/>
              <a:chExt cx="394" cy="307"/>
            </a:xfrm>
          </p:grpSpPr>
          <p:sp>
            <p:nvSpPr>
              <p:cNvPr id="20" name="Line 61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62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 rot="1015650" flipV="1">
              <a:off x="3669216" y="3354361"/>
              <a:ext cx="545814" cy="846805"/>
              <a:chOff x="326" y="3552"/>
              <a:chExt cx="394" cy="307"/>
            </a:xfrm>
          </p:grpSpPr>
          <p:sp>
            <p:nvSpPr>
              <p:cNvPr id="18" name="Line 64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65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 rot="18134788" flipH="1">
              <a:off x="2919842" y="3037393"/>
              <a:ext cx="846805" cy="799769"/>
              <a:chOff x="326" y="3552"/>
              <a:chExt cx="394" cy="307"/>
            </a:xfrm>
          </p:grpSpPr>
          <p:sp>
            <p:nvSpPr>
              <p:cNvPr id="16" name="Line 67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68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3366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 rot="14001149" flipV="1">
              <a:off x="3374687" y="1942835"/>
              <a:ext cx="846805" cy="617831"/>
              <a:chOff x="326" y="3552"/>
              <a:chExt cx="394" cy="307"/>
            </a:xfrm>
          </p:grpSpPr>
          <p:sp>
            <p:nvSpPr>
              <p:cNvPr id="14" name="Line 70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71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3151378" y="7399697"/>
            <a:ext cx="4344715" cy="10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  <a:latin typeface="Times New Roman" charset="0"/>
              </a:rPr>
              <a:t>A-A collision</a:t>
            </a:r>
          </a:p>
        </p:txBody>
      </p:sp>
      <p:sp>
        <p:nvSpPr>
          <p:cNvPr id="42" name="Oval 41"/>
          <p:cNvSpPr/>
          <p:nvPr/>
        </p:nvSpPr>
        <p:spPr>
          <a:xfrm rot="19172365">
            <a:off x="4550044" y="2604523"/>
            <a:ext cx="1224138" cy="573499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>
                  <a:alpha val="52000"/>
                </a:srgbClr>
              </a:gs>
              <a:gs pos="36000">
                <a:srgbClr val="FF66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31057" y="130848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2F2F2"/>
                </a:solidFill>
              </a:rPr>
              <a:t> 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5930" y="1139649"/>
            <a:ext cx="355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Parton energy loss leads to</a:t>
            </a:r>
          </a:p>
          <a:p>
            <a:r>
              <a:rPr lang="en-US" sz="2400" dirty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et suppression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 rot="19172365">
            <a:off x="3942000" y="4125770"/>
            <a:ext cx="775824" cy="437904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>
                  <a:alpha val="52000"/>
                </a:srgbClr>
              </a:gs>
              <a:gs pos="36000">
                <a:srgbClr val="FF66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5304178" y="2295351"/>
            <a:ext cx="439644" cy="4043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830553" y="4473401"/>
            <a:ext cx="372391" cy="28963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444401" y="4953434"/>
            <a:ext cx="34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Energy deposition leads to</a:t>
            </a:r>
          </a:p>
          <a:p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edium excitation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 rot="13245931">
            <a:off x="4817384" y="1745811"/>
            <a:ext cx="1195520" cy="1526010"/>
          </a:xfrm>
          <a:prstGeom prst="triangle">
            <a:avLst/>
          </a:prstGeom>
          <a:solidFill>
            <a:schemeClr val="accent5">
              <a:alpha val="41000"/>
            </a:schemeClr>
          </a:solidFill>
          <a:ln>
            <a:solidFill>
              <a:schemeClr val="accent1">
                <a:shade val="95000"/>
                <a:satMod val="105000"/>
                <a:alpha val="6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205218">
            <a:off x="5376557" y="1640707"/>
            <a:ext cx="1151511" cy="506934"/>
          </a:xfrm>
          <a:prstGeom prst="ellipse">
            <a:avLst/>
          </a:prstGeom>
          <a:solidFill>
            <a:schemeClr val="accent5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analysis of experimental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982" y="4991792"/>
            <a:ext cx="39053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Markov chain Monte Carlo</a:t>
            </a:r>
          </a:p>
          <a:p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o sample parameters based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n uniform prior distributions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W_AA_(_Delta_p_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065566"/>
            <a:ext cx="2735659" cy="370767"/>
          </a:xfrm>
          <a:prstGeom prst="rect">
            <a:avLst/>
          </a:prstGeom>
        </p:spPr>
      </p:pic>
      <p:pic>
        <p:nvPicPr>
          <p:cNvPr id="7" name="Picture 6" descr="sigma_rm_jet^AA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1346200"/>
            <a:ext cx="1676400" cy="596900"/>
          </a:xfrm>
          <a:prstGeom prst="rect">
            <a:avLst/>
          </a:prstGeom>
        </p:spPr>
      </p:pic>
      <p:pic>
        <p:nvPicPr>
          <p:cNvPr id="8" name="Picture 7" descr="sigma_rm_jet^pp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55383"/>
            <a:ext cx="1524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162300" y="1797050"/>
            <a:ext cx="3015059" cy="127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ngle_Delta_p_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7" y="4232826"/>
            <a:ext cx="3200400" cy="373548"/>
          </a:xfrm>
          <a:prstGeom prst="rect">
            <a:avLst/>
          </a:prstGeom>
        </p:spPr>
      </p:pic>
      <p:pic>
        <p:nvPicPr>
          <p:cNvPr id="14" name="Picture 13" descr="gamma_2760_03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72" y="2146300"/>
            <a:ext cx="4171747" cy="425965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502150" y="1455383"/>
            <a:ext cx="0" cy="34166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W_AA_(x)=_frac_a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2" y="2406650"/>
            <a:ext cx="4193298" cy="857250"/>
          </a:xfrm>
          <a:prstGeom prst="rect">
            <a:avLst/>
          </a:prstGeom>
        </p:spPr>
      </p:pic>
      <p:pic>
        <p:nvPicPr>
          <p:cNvPr id="19" name="Picture 18" descr="x=_frac_Delta_p_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93" y="3263900"/>
            <a:ext cx="1577068" cy="774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28278" y="2221984"/>
            <a:ext cx="164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 samplings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9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energy loss: single inclusive jet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MCMC_InclusiveJ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" y="1061935"/>
            <a:ext cx="7260304" cy="5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3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Jet energy loss: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+ jet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MCMC_GammaJ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62063"/>
            <a:ext cx="6993467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on extraction of jet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factorized </a:t>
            </a:r>
            <a:r>
              <a:rPr lang="en-US" dirty="0" err="1" smtClean="0"/>
              <a:t>pQCD</a:t>
            </a:r>
            <a:r>
              <a:rPr lang="en-US" dirty="0" smtClean="0"/>
              <a:t> jet cross section, A+A jet cross section can be obtained from </a:t>
            </a:r>
            <a:r>
              <a:rPr lang="en-US" dirty="0" err="1" smtClean="0"/>
              <a:t>p+p</a:t>
            </a:r>
            <a:r>
              <a:rPr lang="en-US" dirty="0" smtClean="0"/>
              <a:t> cross section with an energy loss distribution</a:t>
            </a:r>
          </a:p>
          <a:p>
            <a:r>
              <a:rPr lang="en-US" dirty="0" smtClean="0"/>
              <a:t>Using Bayesian method, one can extract jet energy loss distribution and average jet energy loss from experimental data on jet cross section in </a:t>
            </a:r>
            <a:r>
              <a:rPr lang="en-US" dirty="0" err="1" smtClean="0"/>
              <a:t>p+p</a:t>
            </a:r>
            <a:r>
              <a:rPr lang="en-US" dirty="0" smtClean="0"/>
              <a:t> and A+A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39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9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4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 angle distribution of soft hadrons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1935"/>
            <a:ext cx="5508198" cy="5059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700" y="627633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DF</a:t>
            </a:r>
            <a:endParaRPr lang="en-US" sz="2400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37" y="2044700"/>
            <a:ext cx="2297843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 of jet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jetCS_two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621" y="1222531"/>
            <a:ext cx="5199933" cy="53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79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1290_05-A5-at-72-dpi.jp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1" y="808038"/>
            <a:ext cx="7852112" cy="596264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0" y="10033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895350"/>
          </a:xfrm>
          <a:ln/>
        </p:spPr>
        <p:txBody>
          <a:bodyPr rIns="132080"/>
          <a:lstStyle/>
          <a:p>
            <a:r>
              <a:rPr lang="en-US" dirty="0"/>
              <a:t>Jet Quenching phenomena at </a:t>
            </a:r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051050" y="4460875"/>
            <a:ext cx="344488" cy="1539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5497513" y="4187322"/>
            <a:ext cx="15430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200">
                <a:solidFill>
                  <a:srgbClr val="FFFFFF"/>
                </a:solidFill>
                <a:ea typeface="ＭＳ Ｐゴシック" charset="0"/>
                <a:cs typeface="Times New Roman" charset="0"/>
              </a:rPr>
              <a:t>Pedestal&amp;flow subtracted</a:t>
            </a: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7632205" y="4857245"/>
            <a:ext cx="832345" cy="800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672" y="4100571"/>
            <a:ext cx="2244328" cy="23152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5882" r="9641" b="2509"/>
          <a:stretch/>
        </p:blipFill>
        <p:spPr>
          <a:xfrm>
            <a:off x="553861" y="1847345"/>
            <a:ext cx="3654436" cy="349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500" y="1847345"/>
            <a:ext cx="3724091" cy="34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transport coefficient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1304" y="5987018"/>
            <a:ext cx="489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B53D"/>
                </a:solidFill>
              </a:rPr>
              <a:t>JET Collaboration: </a:t>
            </a:r>
            <a:r>
              <a:rPr lang="is-IS" b="1" dirty="0">
                <a:solidFill>
                  <a:srgbClr val="FFB53D"/>
                </a:solidFill>
              </a:rPr>
              <a:t>Phys.Rev. C90 (2014) 1, 014909</a:t>
            </a:r>
            <a:r>
              <a:rPr lang="is-IS" dirty="0">
                <a:solidFill>
                  <a:srgbClr val="FFB53D"/>
                </a:solidFill>
              </a:rPr>
              <a:t> </a:t>
            </a:r>
            <a:endParaRPr lang="en-US" dirty="0">
              <a:solidFill>
                <a:srgbClr val="FFB53D"/>
              </a:solidFill>
            </a:endParaRPr>
          </a:p>
        </p:txBody>
      </p:sp>
      <p:pic>
        <p:nvPicPr>
          <p:cNvPr id="3" name="Picture 2" descr="qha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0" b="-1567"/>
          <a:stretch/>
        </p:blipFill>
        <p:spPr>
          <a:xfrm>
            <a:off x="1587500" y="1272032"/>
            <a:ext cx="5867400" cy="44074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45" y="2510829"/>
            <a:ext cx="1023056" cy="5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Jet energy and background subtraction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3106" y="4156668"/>
            <a:ext cx="8730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D30F"/>
                </a:solidFill>
              </a:rPr>
              <a:t>Jet energy as defined in the jet reconstruction algorithm</a:t>
            </a:r>
          </a:p>
          <a:p>
            <a:r>
              <a:rPr lang="en-US" sz="2400" dirty="0" smtClean="0">
                <a:solidFill>
                  <a:srgbClr val="FFD30F"/>
                </a:solidFill>
              </a:rPr>
              <a:t>Uncorrelated background should be subtracted </a:t>
            </a:r>
          </a:p>
          <a:p>
            <a:r>
              <a:rPr lang="en-US" sz="2400" dirty="0" smtClean="0">
                <a:solidFill>
                  <a:srgbClr val="FFD30F"/>
                </a:solidFill>
              </a:rPr>
              <a:t>Jet-induced medium response is correlated with jet: </a:t>
            </a:r>
            <a:r>
              <a:rPr lang="en-US" sz="2400" dirty="0" smtClean="0">
                <a:solidFill>
                  <a:schemeClr val="bg1"/>
                </a:solidFill>
              </a:rPr>
              <a:t>not background</a:t>
            </a:r>
          </a:p>
          <a:p>
            <a:r>
              <a:rPr lang="en-US" sz="2400" dirty="0" smtClean="0">
                <a:solidFill>
                  <a:srgbClr val="FFD30F"/>
                </a:solidFill>
              </a:rPr>
              <a:t>Some of the energy lost by leading </a:t>
            </a:r>
            <a:r>
              <a:rPr lang="en-US" sz="2400" dirty="0" err="1" smtClean="0">
                <a:solidFill>
                  <a:srgbClr val="FFD30F"/>
                </a:solidFill>
              </a:rPr>
              <a:t>partons</a:t>
            </a:r>
            <a:r>
              <a:rPr lang="en-US" sz="2400" dirty="0" smtClean="0">
                <a:solidFill>
                  <a:srgbClr val="FFD30F"/>
                </a:solidFill>
              </a:rPr>
              <a:t>  remain inside jet-cone</a:t>
            </a:r>
            <a:endParaRPr lang="en-US" sz="2400" dirty="0">
              <a:solidFill>
                <a:srgbClr val="FFD30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06" y="1061935"/>
            <a:ext cx="7590094" cy="28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8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probes of medium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 descr="x_L=_frac_ell_T^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95" y="2300943"/>
            <a:ext cx="2235705" cy="619869"/>
          </a:xfrm>
          <a:prstGeom prst="rect">
            <a:avLst/>
          </a:prstGeom>
        </p:spPr>
      </p:pic>
      <p:pic>
        <p:nvPicPr>
          <p:cNvPr id="9" name="Picture 8" descr="x_D=_frac_q_T^2-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95" y="1256288"/>
            <a:ext cx="2057905" cy="628994"/>
          </a:xfrm>
          <a:prstGeom prst="rect">
            <a:avLst/>
          </a:prstGeom>
        </p:spPr>
      </p:pic>
      <p:pic>
        <p:nvPicPr>
          <p:cNvPr id="10" name="Picture 9" descr="frac_dN_d_ell_T^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6" y="4198834"/>
            <a:ext cx="7282259" cy="1873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5" y="1061935"/>
            <a:ext cx="4483948" cy="29258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78500" y="3189069"/>
            <a:ext cx="2612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TMD gluon distribution 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Jet transport coefficient 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05200" y="2997107"/>
            <a:ext cx="520700" cy="1525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911600" y="3036764"/>
            <a:ext cx="381000" cy="11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21100" y="3132698"/>
            <a:ext cx="381000" cy="11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21100" y="3106661"/>
            <a:ext cx="254000" cy="277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10100" y="6322497"/>
            <a:ext cx="276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Yuanyuan</a:t>
            </a:r>
            <a:r>
              <a:rPr lang="en-US" dirty="0" smtClean="0">
                <a:solidFill>
                  <a:schemeClr val="accent6"/>
                </a:solidFill>
              </a:rPr>
              <a:t> Zhang, et al 2018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5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1061935"/>
          </a:xfrm>
        </p:spPr>
        <p:txBody>
          <a:bodyPr>
            <a:normAutofit/>
          </a:bodyPr>
          <a:lstStyle/>
          <a:p>
            <a:r>
              <a:rPr lang="en-US" dirty="0" smtClean="0"/>
              <a:t>Linear Boltzmann Transport (LBT)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7310"/>
            <a:ext cx="5029200" cy="20447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elastic and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processes (high-twist)</a:t>
            </a:r>
          </a:p>
          <a:p>
            <a:r>
              <a:rPr lang="en-US" sz="2800" dirty="0" smtClean="0"/>
              <a:t>Transport of medium recoil </a:t>
            </a:r>
            <a:r>
              <a:rPr lang="en-US" sz="2800" dirty="0" err="1" smtClean="0"/>
              <a:t>partons</a:t>
            </a:r>
            <a:endParaRPr lang="en-US" sz="2800" dirty="0" smtClean="0"/>
          </a:p>
          <a:p>
            <a:r>
              <a:rPr lang="en-US" sz="2800" dirty="0" smtClean="0"/>
              <a:t>3+1D  hydro bulk 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97413" y="1361613"/>
            <a:ext cx="4546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Li, Liu, Ma, XNW &amp; Zhu, PRL 106 (2011)012301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XNW &amp; Zhu, </a:t>
            </a:r>
            <a:r>
              <a:rPr lang="cs-CZ" dirty="0" smtClean="0">
                <a:solidFill>
                  <a:srgbClr val="FF6600"/>
                </a:solidFill>
              </a:rPr>
              <a:t>PRL </a:t>
            </a:r>
            <a:r>
              <a:rPr lang="cs-CZ" dirty="0">
                <a:solidFill>
                  <a:srgbClr val="FF6600"/>
                </a:solidFill>
              </a:rPr>
              <a:t>111 (2013</a:t>
            </a:r>
            <a:r>
              <a:rPr lang="cs-CZ" dirty="0" smtClean="0">
                <a:solidFill>
                  <a:srgbClr val="FF6600"/>
                </a:solidFill>
              </a:rPr>
              <a:t>), </a:t>
            </a:r>
            <a:r>
              <a:rPr lang="cs-CZ" dirty="0">
                <a:solidFill>
                  <a:srgbClr val="FF6600"/>
                </a:solidFill>
              </a:rPr>
              <a:t>062301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113" y="1998964"/>
            <a:ext cx="427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He, </a:t>
            </a:r>
            <a:r>
              <a:rPr lang="en-US" dirty="0" err="1" smtClean="0">
                <a:solidFill>
                  <a:srgbClr val="FF6600"/>
                </a:solidFill>
              </a:rPr>
              <a:t>Luo</a:t>
            </a:r>
            <a:r>
              <a:rPr lang="en-US" dirty="0" smtClean="0">
                <a:solidFill>
                  <a:srgbClr val="FF6600"/>
                </a:solidFill>
              </a:rPr>
              <a:t>, XNW &amp; Zhu, PRC91 (2015) 054908; </a:t>
            </a: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7" y="3222010"/>
            <a:ext cx="7410132" cy="29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3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 of jet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jetCS_two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60" y="1272123"/>
            <a:ext cx="3992665" cy="4131097"/>
          </a:xfrm>
          <a:prstGeom prst="rect">
            <a:avLst/>
          </a:prstGeom>
        </p:spPr>
      </p:pic>
      <p:pic>
        <p:nvPicPr>
          <p:cNvPr id="3" name="Picture 2" descr="jetCS2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8014" y="1357531"/>
            <a:ext cx="3895326" cy="40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2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Gamma-jet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5900" y="1179257"/>
            <a:ext cx="28300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p+p</a:t>
            </a:r>
            <a:r>
              <a:rPr lang="en-US" sz="3200" dirty="0" smtClean="0">
                <a:solidFill>
                  <a:srgbClr val="FFFFFF"/>
                </a:solidFill>
              </a:rPr>
              <a:t> @ 2.76 </a:t>
            </a:r>
            <a:r>
              <a:rPr lang="en-US" sz="3200" dirty="0" err="1" smtClean="0">
                <a:solidFill>
                  <a:srgbClr val="FFFFFF"/>
                </a:solidFill>
              </a:rPr>
              <a:t>TeV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04657"/>
            <a:ext cx="32540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Pb+Pb</a:t>
            </a:r>
            <a:r>
              <a:rPr lang="en-US" sz="3200" dirty="0" smtClean="0">
                <a:solidFill>
                  <a:srgbClr val="FFFFFF"/>
                </a:solidFill>
              </a:rPr>
              <a:t> @ 2.76 </a:t>
            </a:r>
            <a:r>
              <a:rPr lang="en-US" sz="3200" dirty="0" err="1" smtClean="0">
                <a:solidFill>
                  <a:srgbClr val="FFFFFF"/>
                </a:solidFill>
              </a:rPr>
              <a:t>TeV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2" descr="rho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100" y="1339196"/>
            <a:ext cx="3259604" cy="4552205"/>
          </a:xfrm>
          <a:prstGeom prst="rect">
            <a:avLst/>
          </a:prstGeom>
        </p:spPr>
      </p:pic>
      <p:pic>
        <p:nvPicPr>
          <p:cNvPr id="6" name="Picture 5" descr="rhop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8506" y="1339196"/>
            <a:ext cx="3259606" cy="45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7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17" y="2176551"/>
            <a:ext cx="8933683" cy="10350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LBT: Linear Boltzmann </a:t>
            </a:r>
            <a:r>
              <a:rPr lang="en-US" dirty="0"/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" y="1445595"/>
            <a:ext cx="8933683" cy="7309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463" name="Rectangle 7"/>
          <p:cNvSpPr>
            <a:spLocks/>
          </p:cNvSpPr>
          <p:nvPr/>
        </p:nvSpPr>
        <p:spPr bwMode="auto">
          <a:xfrm>
            <a:off x="1171928" y="6130648"/>
            <a:ext cx="7111890" cy="60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600" dirty="0">
                <a:solidFill>
                  <a:srgbClr val="FFB53D"/>
                </a:solidFill>
              </a:rPr>
              <a:t>Li, Liu, Ma, XNW </a:t>
            </a:r>
            <a:r>
              <a:rPr lang="en-US" sz="1600" dirty="0" smtClean="0">
                <a:solidFill>
                  <a:srgbClr val="FFB53D"/>
                </a:solidFill>
              </a:rPr>
              <a:t>and Zhu, PRL 106 </a:t>
            </a:r>
            <a:r>
              <a:rPr lang="ja-JP" altLang="en-US" sz="1600" dirty="0" smtClean="0">
                <a:solidFill>
                  <a:srgbClr val="FFB53D"/>
                </a:solidFill>
              </a:rPr>
              <a:t>（</a:t>
            </a:r>
            <a:r>
              <a:rPr lang="en-US" sz="1600" dirty="0">
                <a:solidFill>
                  <a:srgbClr val="FFB53D"/>
                </a:solidFill>
              </a:rPr>
              <a:t>2010</a:t>
            </a:r>
            <a:r>
              <a:rPr lang="ja-JP" altLang="en-US" sz="1600" dirty="0" smtClean="0">
                <a:solidFill>
                  <a:srgbClr val="FFB53D"/>
                </a:solidFill>
              </a:rPr>
              <a:t>）</a:t>
            </a:r>
            <a:r>
              <a:rPr lang="en-US" altLang="ja-JP" sz="1600" dirty="0" smtClean="0">
                <a:solidFill>
                  <a:srgbClr val="FFB53D"/>
                </a:solidFill>
              </a:rPr>
              <a:t> 012301</a:t>
            </a:r>
          </a:p>
          <a:p>
            <a:pPr marL="39688"/>
            <a:r>
              <a:rPr lang="en-US" sz="1600" dirty="0">
                <a:solidFill>
                  <a:srgbClr val="FFB53D"/>
                </a:solidFill>
              </a:rPr>
              <a:t>XNW and Zhu, PRL 111 (2013) </a:t>
            </a:r>
            <a:r>
              <a:rPr lang="en-US" sz="1600" dirty="0" smtClean="0">
                <a:solidFill>
                  <a:srgbClr val="FFB53D"/>
                </a:solidFill>
              </a:rPr>
              <a:t>062301; He</a:t>
            </a:r>
            <a:r>
              <a:rPr lang="en-US" sz="1600" dirty="0">
                <a:solidFill>
                  <a:srgbClr val="FFB53D"/>
                </a:solidFill>
              </a:rPr>
              <a:t>, </a:t>
            </a:r>
            <a:r>
              <a:rPr lang="en-US" sz="1600" dirty="0" err="1">
                <a:solidFill>
                  <a:srgbClr val="FFB53D"/>
                </a:solidFill>
              </a:rPr>
              <a:t>Luo</a:t>
            </a:r>
            <a:r>
              <a:rPr lang="en-US" sz="1600" dirty="0">
                <a:solidFill>
                  <a:srgbClr val="FFB53D"/>
                </a:solidFill>
              </a:rPr>
              <a:t>, XNW &amp; Zhu, PRC91 (2015) 054908; </a:t>
            </a:r>
          </a:p>
          <a:p>
            <a:pPr marL="39688"/>
            <a:endParaRPr lang="en-US" dirty="0">
              <a:solidFill>
                <a:srgbClr val="FFB53D"/>
              </a:solidFill>
            </a:endParaRPr>
          </a:p>
          <a:p>
            <a:pPr marL="39688"/>
            <a:endParaRPr lang="en-US" sz="1800" dirty="0">
              <a:solidFill>
                <a:srgbClr val="C51A16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28" y="2323856"/>
            <a:ext cx="5524500" cy="702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763" y="2496023"/>
            <a:ext cx="239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Induced radiation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3345" y="3490263"/>
            <a:ext cx="5029200" cy="20447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elastic and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processes (high-twist)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Transport of medium recoil </a:t>
            </a:r>
            <a:r>
              <a:rPr lang="en-US" sz="2800" dirty="0" err="1" smtClean="0">
                <a:solidFill>
                  <a:srgbClr val="FFFF00"/>
                </a:solidFill>
              </a:rPr>
              <a:t>partons</a:t>
            </a:r>
            <a:r>
              <a:rPr lang="en-US" sz="2800" dirty="0" smtClean="0">
                <a:solidFill>
                  <a:srgbClr val="FFFF00"/>
                </a:solidFill>
              </a:rPr>
              <a:t> ( and back-reaction)</a:t>
            </a:r>
          </a:p>
          <a:p>
            <a:r>
              <a:rPr lang="en-US" sz="2800" dirty="0" smtClean="0"/>
              <a:t>3+1D  hydro bulk evolution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36226" y="3588106"/>
            <a:ext cx="3968627" cy="1901197"/>
            <a:chOff x="632302" y="4545842"/>
            <a:chExt cx="3968627" cy="190119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47700" y="4915174"/>
              <a:ext cx="3357562" cy="127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65"/>
            <p:cNvSpPr>
              <a:spLocks/>
            </p:cNvSpPr>
            <p:nvPr/>
          </p:nvSpPr>
          <p:spPr bwMode="auto">
            <a:xfrm rot="10800000" flipV="1">
              <a:off x="2933184" y="4915175"/>
              <a:ext cx="673763" cy="444226"/>
            </a:xfrm>
            <a:custGeom>
              <a:avLst/>
              <a:gdLst>
                <a:gd name="T0" fmla="*/ 0 w 361"/>
                <a:gd name="T1" fmla="*/ 240 h 259"/>
                <a:gd name="T2" fmla="*/ 49 w 361"/>
                <a:gd name="T3" fmla="*/ 225 h 259"/>
                <a:gd name="T4" fmla="*/ 53 w 361"/>
                <a:gd name="T5" fmla="*/ 230 h 259"/>
                <a:gd name="T6" fmla="*/ 82 w 361"/>
                <a:gd name="T7" fmla="*/ 259 h 259"/>
                <a:gd name="T8" fmla="*/ 111 w 361"/>
                <a:gd name="T9" fmla="*/ 249 h 259"/>
                <a:gd name="T10" fmla="*/ 121 w 361"/>
                <a:gd name="T11" fmla="*/ 220 h 259"/>
                <a:gd name="T12" fmla="*/ 116 w 361"/>
                <a:gd name="T13" fmla="*/ 172 h 259"/>
                <a:gd name="T14" fmla="*/ 73 w 361"/>
                <a:gd name="T15" fmla="*/ 148 h 259"/>
                <a:gd name="T16" fmla="*/ 92 w 361"/>
                <a:gd name="T17" fmla="*/ 201 h 259"/>
                <a:gd name="T18" fmla="*/ 121 w 361"/>
                <a:gd name="T19" fmla="*/ 211 h 259"/>
                <a:gd name="T20" fmla="*/ 188 w 361"/>
                <a:gd name="T21" fmla="*/ 163 h 259"/>
                <a:gd name="T22" fmla="*/ 145 w 361"/>
                <a:gd name="T23" fmla="*/ 100 h 259"/>
                <a:gd name="T24" fmla="*/ 193 w 361"/>
                <a:gd name="T25" fmla="*/ 172 h 259"/>
                <a:gd name="T26" fmla="*/ 246 w 361"/>
                <a:gd name="T27" fmla="*/ 105 h 259"/>
                <a:gd name="T28" fmla="*/ 212 w 361"/>
                <a:gd name="T29" fmla="*/ 52 h 259"/>
                <a:gd name="T30" fmla="*/ 270 w 361"/>
                <a:gd name="T31" fmla="*/ 129 h 259"/>
                <a:gd name="T32" fmla="*/ 308 w 361"/>
                <a:gd name="T33" fmla="*/ 100 h 259"/>
                <a:gd name="T34" fmla="*/ 274 w 361"/>
                <a:gd name="T35" fmla="*/ 14 h 259"/>
                <a:gd name="T36" fmla="*/ 284 w 361"/>
                <a:gd name="T37" fmla="*/ 81 h 259"/>
                <a:gd name="T38" fmla="*/ 313 w 361"/>
                <a:gd name="T39" fmla="*/ 91 h 259"/>
                <a:gd name="T40" fmla="*/ 361 w 361"/>
                <a:gd name="T4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1" h="259">
                  <a:moveTo>
                    <a:pt x="0" y="240"/>
                  </a:moveTo>
                  <a:cubicBezTo>
                    <a:pt x="39" y="231"/>
                    <a:pt x="36" y="217"/>
                    <a:pt x="49" y="225"/>
                  </a:cubicBezTo>
                  <a:cubicBezTo>
                    <a:pt x="58" y="230"/>
                    <a:pt x="43" y="227"/>
                    <a:pt x="53" y="230"/>
                  </a:cubicBezTo>
                  <a:cubicBezTo>
                    <a:pt x="58" y="232"/>
                    <a:pt x="82" y="259"/>
                    <a:pt x="82" y="259"/>
                  </a:cubicBezTo>
                  <a:cubicBezTo>
                    <a:pt x="92" y="256"/>
                    <a:pt x="108" y="259"/>
                    <a:pt x="111" y="249"/>
                  </a:cubicBezTo>
                  <a:cubicBezTo>
                    <a:pt x="114" y="239"/>
                    <a:pt x="121" y="220"/>
                    <a:pt x="121" y="220"/>
                  </a:cubicBezTo>
                  <a:cubicBezTo>
                    <a:pt x="119" y="204"/>
                    <a:pt x="121" y="187"/>
                    <a:pt x="116" y="172"/>
                  </a:cubicBezTo>
                  <a:cubicBezTo>
                    <a:pt x="111" y="156"/>
                    <a:pt x="73" y="148"/>
                    <a:pt x="73" y="148"/>
                  </a:cubicBezTo>
                  <a:cubicBezTo>
                    <a:pt x="76" y="172"/>
                    <a:pt x="70" y="189"/>
                    <a:pt x="92" y="201"/>
                  </a:cubicBezTo>
                  <a:cubicBezTo>
                    <a:pt x="101" y="206"/>
                    <a:pt x="121" y="211"/>
                    <a:pt x="121" y="211"/>
                  </a:cubicBezTo>
                  <a:cubicBezTo>
                    <a:pt x="170" y="205"/>
                    <a:pt x="172" y="207"/>
                    <a:pt x="188" y="163"/>
                  </a:cubicBezTo>
                  <a:cubicBezTo>
                    <a:pt x="183" y="126"/>
                    <a:pt x="180" y="113"/>
                    <a:pt x="145" y="100"/>
                  </a:cubicBezTo>
                  <a:cubicBezTo>
                    <a:pt x="119" y="139"/>
                    <a:pt x="160" y="163"/>
                    <a:pt x="193" y="172"/>
                  </a:cubicBezTo>
                  <a:cubicBezTo>
                    <a:pt x="240" y="166"/>
                    <a:pt x="235" y="148"/>
                    <a:pt x="246" y="105"/>
                  </a:cubicBezTo>
                  <a:cubicBezTo>
                    <a:pt x="241" y="74"/>
                    <a:pt x="242" y="63"/>
                    <a:pt x="212" y="52"/>
                  </a:cubicBezTo>
                  <a:cubicBezTo>
                    <a:pt x="182" y="97"/>
                    <a:pt x="241" y="112"/>
                    <a:pt x="270" y="129"/>
                  </a:cubicBezTo>
                  <a:cubicBezTo>
                    <a:pt x="292" y="123"/>
                    <a:pt x="301" y="122"/>
                    <a:pt x="308" y="100"/>
                  </a:cubicBezTo>
                  <a:cubicBezTo>
                    <a:pt x="304" y="50"/>
                    <a:pt x="317" y="28"/>
                    <a:pt x="274" y="14"/>
                  </a:cubicBezTo>
                  <a:cubicBezTo>
                    <a:pt x="264" y="30"/>
                    <a:pt x="264" y="69"/>
                    <a:pt x="284" y="81"/>
                  </a:cubicBezTo>
                  <a:cubicBezTo>
                    <a:pt x="293" y="86"/>
                    <a:pt x="313" y="91"/>
                    <a:pt x="313" y="91"/>
                  </a:cubicBezTo>
                  <a:cubicBezTo>
                    <a:pt x="361" y="74"/>
                    <a:pt x="287" y="0"/>
                    <a:pt x="361" y="0"/>
                  </a:cubicBezTo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 rot="13889075" flipV="1">
              <a:off x="1471410" y="5042458"/>
              <a:ext cx="512692" cy="455612"/>
            </a:xfrm>
            <a:custGeom>
              <a:avLst/>
              <a:gdLst>
                <a:gd name="T0" fmla="*/ 0 w 361"/>
                <a:gd name="T1" fmla="*/ 240 h 259"/>
                <a:gd name="T2" fmla="*/ 49 w 361"/>
                <a:gd name="T3" fmla="*/ 225 h 259"/>
                <a:gd name="T4" fmla="*/ 53 w 361"/>
                <a:gd name="T5" fmla="*/ 230 h 259"/>
                <a:gd name="T6" fmla="*/ 82 w 361"/>
                <a:gd name="T7" fmla="*/ 259 h 259"/>
                <a:gd name="T8" fmla="*/ 111 w 361"/>
                <a:gd name="T9" fmla="*/ 249 h 259"/>
                <a:gd name="T10" fmla="*/ 121 w 361"/>
                <a:gd name="T11" fmla="*/ 220 h 259"/>
                <a:gd name="T12" fmla="*/ 116 w 361"/>
                <a:gd name="T13" fmla="*/ 172 h 259"/>
                <a:gd name="T14" fmla="*/ 73 w 361"/>
                <a:gd name="T15" fmla="*/ 148 h 259"/>
                <a:gd name="T16" fmla="*/ 92 w 361"/>
                <a:gd name="T17" fmla="*/ 201 h 259"/>
                <a:gd name="T18" fmla="*/ 121 w 361"/>
                <a:gd name="T19" fmla="*/ 211 h 259"/>
                <a:gd name="T20" fmla="*/ 188 w 361"/>
                <a:gd name="T21" fmla="*/ 163 h 259"/>
                <a:gd name="T22" fmla="*/ 145 w 361"/>
                <a:gd name="T23" fmla="*/ 100 h 259"/>
                <a:gd name="T24" fmla="*/ 193 w 361"/>
                <a:gd name="T25" fmla="*/ 172 h 259"/>
                <a:gd name="T26" fmla="*/ 246 w 361"/>
                <a:gd name="T27" fmla="*/ 105 h 259"/>
                <a:gd name="T28" fmla="*/ 212 w 361"/>
                <a:gd name="T29" fmla="*/ 52 h 259"/>
                <a:gd name="T30" fmla="*/ 270 w 361"/>
                <a:gd name="T31" fmla="*/ 129 h 259"/>
                <a:gd name="T32" fmla="*/ 308 w 361"/>
                <a:gd name="T33" fmla="*/ 100 h 259"/>
                <a:gd name="T34" fmla="*/ 274 w 361"/>
                <a:gd name="T35" fmla="*/ 14 h 259"/>
                <a:gd name="T36" fmla="*/ 284 w 361"/>
                <a:gd name="T37" fmla="*/ 81 h 259"/>
                <a:gd name="T38" fmla="*/ 313 w 361"/>
                <a:gd name="T39" fmla="*/ 91 h 259"/>
                <a:gd name="T40" fmla="*/ 361 w 361"/>
                <a:gd name="T4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1" h="259">
                  <a:moveTo>
                    <a:pt x="0" y="240"/>
                  </a:moveTo>
                  <a:cubicBezTo>
                    <a:pt x="39" y="231"/>
                    <a:pt x="36" y="217"/>
                    <a:pt x="49" y="225"/>
                  </a:cubicBezTo>
                  <a:cubicBezTo>
                    <a:pt x="58" y="230"/>
                    <a:pt x="43" y="227"/>
                    <a:pt x="53" y="230"/>
                  </a:cubicBezTo>
                  <a:cubicBezTo>
                    <a:pt x="58" y="232"/>
                    <a:pt x="82" y="259"/>
                    <a:pt x="82" y="259"/>
                  </a:cubicBezTo>
                  <a:cubicBezTo>
                    <a:pt x="92" y="256"/>
                    <a:pt x="108" y="259"/>
                    <a:pt x="111" y="249"/>
                  </a:cubicBezTo>
                  <a:cubicBezTo>
                    <a:pt x="114" y="239"/>
                    <a:pt x="121" y="220"/>
                    <a:pt x="121" y="220"/>
                  </a:cubicBezTo>
                  <a:cubicBezTo>
                    <a:pt x="119" y="204"/>
                    <a:pt x="121" y="187"/>
                    <a:pt x="116" y="172"/>
                  </a:cubicBezTo>
                  <a:cubicBezTo>
                    <a:pt x="111" y="156"/>
                    <a:pt x="73" y="148"/>
                    <a:pt x="73" y="148"/>
                  </a:cubicBezTo>
                  <a:cubicBezTo>
                    <a:pt x="76" y="172"/>
                    <a:pt x="70" y="189"/>
                    <a:pt x="92" y="201"/>
                  </a:cubicBezTo>
                  <a:cubicBezTo>
                    <a:pt x="101" y="206"/>
                    <a:pt x="121" y="211"/>
                    <a:pt x="121" y="211"/>
                  </a:cubicBezTo>
                  <a:cubicBezTo>
                    <a:pt x="170" y="205"/>
                    <a:pt x="172" y="207"/>
                    <a:pt x="188" y="163"/>
                  </a:cubicBezTo>
                  <a:cubicBezTo>
                    <a:pt x="183" y="126"/>
                    <a:pt x="180" y="113"/>
                    <a:pt x="145" y="100"/>
                  </a:cubicBezTo>
                  <a:cubicBezTo>
                    <a:pt x="119" y="139"/>
                    <a:pt x="160" y="163"/>
                    <a:pt x="193" y="172"/>
                  </a:cubicBezTo>
                  <a:cubicBezTo>
                    <a:pt x="240" y="166"/>
                    <a:pt x="235" y="148"/>
                    <a:pt x="246" y="105"/>
                  </a:cubicBezTo>
                  <a:cubicBezTo>
                    <a:pt x="241" y="74"/>
                    <a:pt x="242" y="63"/>
                    <a:pt x="212" y="52"/>
                  </a:cubicBezTo>
                  <a:cubicBezTo>
                    <a:pt x="182" y="97"/>
                    <a:pt x="241" y="112"/>
                    <a:pt x="270" y="129"/>
                  </a:cubicBezTo>
                  <a:cubicBezTo>
                    <a:pt x="292" y="123"/>
                    <a:pt x="301" y="122"/>
                    <a:pt x="308" y="100"/>
                  </a:cubicBezTo>
                  <a:cubicBezTo>
                    <a:pt x="304" y="50"/>
                    <a:pt x="317" y="28"/>
                    <a:pt x="274" y="14"/>
                  </a:cubicBezTo>
                  <a:cubicBezTo>
                    <a:pt x="264" y="30"/>
                    <a:pt x="264" y="69"/>
                    <a:pt x="284" y="81"/>
                  </a:cubicBezTo>
                  <a:cubicBezTo>
                    <a:pt x="293" y="86"/>
                    <a:pt x="313" y="91"/>
                    <a:pt x="313" y="91"/>
                  </a:cubicBezTo>
                  <a:cubicBezTo>
                    <a:pt x="361" y="74"/>
                    <a:pt x="287" y="0"/>
                    <a:pt x="361" y="0"/>
                  </a:cubicBezTo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149674" y="5612652"/>
              <a:ext cx="692150" cy="24204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841824" y="5612652"/>
              <a:ext cx="1408112" cy="242048"/>
            </a:xfrm>
            <a:prstGeom prst="straightConnector1">
              <a:avLst/>
            </a:prstGeom>
            <a:ln>
              <a:solidFill>
                <a:srgbClr val="FFB53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5"/>
            <p:cNvSpPr>
              <a:spLocks/>
            </p:cNvSpPr>
            <p:nvPr/>
          </p:nvSpPr>
          <p:spPr bwMode="auto">
            <a:xfrm rot="14666573" flipV="1">
              <a:off x="2486467" y="5836394"/>
              <a:ext cx="363662" cy="357836"/>
            </a:xfrm>
            <a:custGeom>
              <a:avLst/>
              <a:gdLst>
                <a:gd name="T0" fmla="*/ 0 w 361"/>
                <a:gd name="T1" fmla="*/ 240 h 259"/>
                <a:gd name="T2" fmla="*/ 49 w 361"/>
                <a:gd name="T3" fmla="*/ 225 h 259"/>
                <a:gd name="T4" fmla="*/ 53 w 361"/>
                <a:gd name="T5" fmla="*/ 230 h 259"/>
                <a:gd name="T6" fmla="*/ 82 w 361"/>
                <a:gd name="T7" fmla="*/ 259 h 259"/>
                <a:gd name="T8" fmla="*/ 111 w 361"/>
                <a:gd name="T9" fmla="*/ 249 h 259"/>
                <a:gd name="T10" fmla="*/ 121 w 361"/>
                <a:gd name="T11" fmla="*/ 220 h 259"/>
                <a:gd name="T12" fmla="*/ 116 w 361"/>
                <a:gd name="T13" fmla="*/ 172 h 259"/>
                <a:gd name="T14" fmla="*/ 73 w 361"/>
                <a:gd name="T15" fmla="*/ 148 h 259"/>
                <a:gd name="T16" fmla="*/ 92 w 361"/>
                <a:gd name="T17" fmla="*/ 201 h 259"/>
                <a:gd name="T18" fmla="*/ 121 w 361"/>
                <a:gd name="T19" fmla="*/ 211 h 259"/>
                <a:gd name="T20" fmla="*/ 188 w 361"/>
                <a:gd name="T21" fmla="*/ 163 h 259"/>
                <a:gd name="T22" fmla="*/ 145 w 361"/>
                <a:gd name="T23" fmla="*/ 100 h 259"/>
                <a:gd name="T24" fmla="*/ 193 w 361"/>
                <a:gd name="T25" fmla="*/ 172 h 259"/>
                <a:gd name="T26" fmla="*/ 246 w 361"/>
                <a:gd name="T27" fmla="*/ 105 h 259"/>
                <a:gd name="T28" fmla="*/ 212 w 361"/>
                <a:gd name="T29" fmla="*/ 52 h 259"/>
                <a:gd name="T30" fmla="*/ 270 w 361"/>
                <a:gd name="T31" fmla="*/ 129 h 259"/>
                <a:gd name="T32" fmla="*/ 308 w 361"/>
                <a:gd name="T33" fmla="*/ 100 h 259"/>
                <a:gd name="T34" fmla="*/ 274 w 361"/>
                <a:gd name="T35" fmla="*/ 14 h 259"/>
                <a:gd name="T36" fmla="*/ 284 w 361"/>
                <a:gd name="T37" fmla="*/ 81 h 259"/>
                <a:gd name="T38" fmla="*/ 313 w 361"/>
                <a:gd name="T39" fmla="*/ 91 h 259"/>
                <a:gd name="T40" fmla="*/ 361 w 361"/>
                <a:gd name="T4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1" h="259">
                  <a:moveTo>
                    <a:pt x="0" y="240"/>
                  </a:moveTo>
                  <a:cubicBezTo>
                    <a:pt x="39" y="231"/>
                    <a:pt x="36" y="217"/>
                    <a:pt x="49" y="225"/>
                  </a:cubicBezTo>
                  <a:cubicBezTo>
                    <a:pt x="58" y="230"/>
                    <a:pt x="43" y="227"/>
                    <a:pt x="53" y="230"/>
                  </a:cubicBezTo>
                  <a:cubicBezTo>
                    <a:pt x="58" y="232"/>
                    <a:pt x="82" y="259"/>
                    <a:pt x="82" y="259"/>
                  </a:cubicBezTo>
                  <a:cubicBezTo>
                    <a:pt x="92" y="256"/>
                    <a:pt x="108" y="259"/>
                    <a:pt x="111" y="249"/>
                  </a:cubicBezTo>
                  <a:cubicBezTo>
                    <a:pt x="114" y="239"/>
                    <a:pt x="121" y="220"/>
                    <a:pt x="121" y="220"/>
                  </a:cubicBezTo>
                  <a:cubicBezTo>
                    <a:pt x="119" y="204"/>
                    <a:pt x="121" y="187"/>
                    <a:pt x="116" y="172"/>
                  </a:cubicBezTo>
                  <a:cubicBezTo>
                    <a:pt x="111" y="156"/>
                    <a:pt x="73" y="148"/>
                    <a:pt x="73" y="148"/>
                  </a:cubicBezTo>
                  <a:cubicBezTo>
                    <a:pt x="76" y="172"/>
                    <a:pt x="70" y="189"/>
                    <a:pt x="92" y="201"/>
                  </a:cubicBezTo>
                  <a:cubicBezTo>
                    <a:pt x="101" y="206"/>
                    <a:pt x="121" y="211"/>
                    <a:pt x="121" y="211"/>
                  </a:cubicBezTo>
                  <a:cubicBezTo>
                    <a:pt x="170" y="205"/>
                    <a:pt x="172" y="207"/>
                    <a:pt x="188" y="163"/>
                  </a:cubicBezTo>
                  <a:cubicBezTo>
                    <a:pt x="183" y="126"/>
                    <a:pt x="180" y="113"/>
                    <a:pt x="145" y="100"/>
                  </a:cubicBezTo>
                  <a:cubicBezTo>
                    <a:pt x="119" y="139"/>
                    <a:pt x="160" y="163"/>
                    <a:pt x="193" y="172"/>
                  </a:cubicBezTo>
                  <a:cubicBezTo>
                    <a:pt x="240" y="166"/>
                    <a:pt x="235" y="148"/>
                    <a:pt x="246" y="105"/>
                  </a:cubicBezTo>
                  <a:cubicBezTo>
                    <a:pt x="241" y="74"/>
                    <a:pt x="242" y="63"/>
                    <a:pt x="212" y="52"/>
                  </a:cubicBezTo>
                  <a:cubicBezTo>
                    <a:pt x="182" y="97"/>
                    <a:pt x="241" y="112"/>
                    <a:pt x="270" y="129"/>
                  </a:cubicBezTo>
                  <a:cubicBezTo>
                    <a:pt x="292" y="123"/>
                    <a:pt x="301" y="122"/>
                    <a:pt x="308" y="100"/>
                  </a:cubicBezTo>
                  <a:cubicBezTo>
                    <a:pt x="304" y="50"/>
                    <a:pt x="317" y="28"/>
                    <a:pt x="274" y="14"/>
                  </a:cubicBezTo>
                  <a:cubicBezTo>
                    <a:pt x="264" y="30"/>
                    <a:pt x="264" y="69"/>
                    <a:pt x="284" y="81"/>
                  </a:cubicBezTo>
                  <a:cubicBezTo>
                    <a:pt x="293" y="86"/>
                    <a:pt x="313" y="91"/>
                    <a:pt x="313" y="91"/>
                  </a:cubicBezTo>
                  <a:cubicBezTo>
                    <a:pt x="361" y="74"/>
                    <a:pt x="287" y="0"/>
                    <a:pt x="361" y="0"/>
                  </a:cubicBezTo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Straight Arrow Connector 19"/>
            <p:cNvCxnSpPr>
              <a:endCxn id="23" idx="0"/>
            </p:cNvCxnSpPr>
            <p:nvPr/>
          </p:nvCxnSpPr>
          <p:spPr>
            <a:xfrm flipV="1">
              <a:off x="2090030" y="6245214"/>
              <a:ext cx="518982" cy="1132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3" idx="0"/>
            </p:cNvCxnSpPr>
            <p:nvPr/>
          </p:nvCxnSpPr>
          <p:spPr>
            <a:xfrm>
              <a:off x="2609012" y="6245214"/>
              <a:ext cx="497018" cy="201825"/>
            </a:xfrm>
            <a:prstGeom prst="straightConnector1">
              <a:avLst/>
            </a:prstGeom>
            <a:ln>
              <a:solidFill>
                <a:srgbClr val="FFB53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32302" y="4545842"/>
              <a:ext cx="1116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j</a:t>
              </a:r>
              <a:r>
                <a:rPr lang="en-US" dirty="0" smtClean="0">
                  <a:solidFill>
                    <a:srgbClr val="FFFF00"/>
                  </a:solidFill>
                </a:rPr>
                <a:t>et </a:t>
              </a:r>
              <a:r>
                <a:rPr lang="en-US" dirty="0" err="1" smtClean="0">
                  <a:solidFill>
                    <a:srgbClr val="FFFF00"/>
                  </a:solidFill>
                </a:rPr>
                <a:t>parton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8632" y="5875578"/>
              <a:ext cx="1442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B53D"/>
                  </a:solidFill>
                </a:rPr>
                <a:t> </a:t>
              </a:r>
              <a:r>
                <a:rPr lang="en-US" dirty="0" smtClean="0">
                  <a:solidFill>
                    <a:srgbClr val="FFB53D"/>
                  </a:solidFill>
                </a:rPr>
                <a:t>recoil </a:t>
              </a:r>
              <a:r>
                <a:rPr lang="en-US" dirty="0" err="1" smtClean="0">
                  <a:solidFill>
                    <a:srgbClr val="FFB53D"/>
                  </a:solidFill>
                </a:rPr>
                <a:t>parton</a:t>
              </a:r>
              <a:endParaRPr lang="en-US" dirty="0">
                <a:solidFill>
                  <a:srgbClr val="FFB53D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27873" y="5046252"/>
            <a:ext cx="14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Back-reaction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412778" y="4636620"/>
            <a:ext cx="36084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65"/>
          <p:cNvSpPr>
            <a:spLocks/>
          </p:cNvSpPr>
          <p:nvPr/>
        </p:nvSpPr>
        <p:spPr bwMode="auto">
          <a:xfrm rot="14666573" flipV="1">
            <a:off x="7652488" y="4457911"/>
            <a:ext cx="245330" cy="120707"/>
          </a:xfrm>
          <a:custGeom>
            <a:avLst/>
            <a:gdLst>
              <a:gd name="T0" fmla="*/ 0 w 361"/>
              <a:gd name="T1" fmla="*/ 240 h 259"/>
              <a:gd name="T2" fmla="*/ 49 w 361"/>
              <a:gd name="T3" fmla="*/ 225 h 259"/>
              <a:gd name="T4" fmla="*/ 53 w 361"/>
              <a:gd name="T5" fmla="*/ 230 h 259"/>
              <a:gd name="T6" fmla="*/ 82 w 361"/>
              <a:gd name="T7" fmla="*/ 259 h 259"/>
              <a:gd name="T8" fmla="*/ 111 w 361"/>
              <a:gd name="T9" fmla="*/ 249 h 259"/>
              <a:gd name="T10" fmla="*/ 121 w 361"/>
              <a:gd name="T11" fmla="*/ 220 h 259"/>
              <a:gd name="T12" fmla="*/ 116 w 361"/>
              <a:gd name="T13" fmla="*/ 172 h 259"/>
              <a:gd name="T14" fmla="*/ 73 w 361"/>
              <a:gd name="T15" fmla="*/ 148 h 259"/>
              <a:gd name="T16" fmla="*/ 92 w 361"/>
              <a:gd name="T17" fmla="*/ 201 h 259"/>
              <a:gd name="T18" fmla="*/ 121 w 361"/>
              <a:gd name="T19" fmla="*/ 211 h 259"/>
              <a:gd name="T20" fmla="*/ 188 w 361"/>
              <a:gd name="T21" fmla="*/ 163 h 259"/>
              <a:gd name="T22" fmla="*/ 145 w 361"/>
              <a:gd name="T23" fmla="*/ 100 h 259"/>
              <a:gd name="T24" fmla="*/ 193 w 361"/>
              <a:gd name="T25" fmla="*/ 172 h 259"/>
              <a:gd name="T26" fmla="*/ 246 w 361"/>
              <a:gd name="T27" fmla="*/ 105 h 259"/>
              <a:gd name="T28" fmla="*/ 212 w 361"/>
              <a:gd name="T29" fmla="*/ 52 h 259"/>
              <a:gd name="T30" fmla="*/ 270 w 361"/>
              <a:gd name="T31" fmla="*/ 129 h 259"/>
              <a:gd name="T32" fmla="*/ 308 w 361"/>
              <a:gd name="T33" fmla="*/ 100 h 259"/>
              <a:gd name="T34" fmla="*/ 274 w 361"/>
              <a:gd name="T35" fmla="*/ 14 h 259"/>
              <a:gd name="T36" fmla="*/ 284 w 361"/>
              <a:gd name="T37" fmla="*/ 81 h 259"/>
              <a:gd name="T38" fmla="*/ 313 w 361"/>
              <a:gd name="T39" fmla="*/ 91 h 259"/>
              <a:gd name="T40" fmla="*/ 361 w 361"/>
              <a:gd name="T41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1" h="259">
                <a:moveTo>
                  <a:pt x="0" y="240"/>
                </a:moveTo>
                <a:cubicBezTo>
                  <a:pt x="39" y="231"/>
                  <a:pt x="36" y="217"/>
                  <a:pt x="49" y="225"/>
                </a:cubicBezTo>
                <a:cubicBezTo>
                  <a:pt x="58" y="230"/>
                  <a:pt x="43" y="227"/>
                  <a:pt x="53" y="230"/>
                </a:cubicBezTo>
                <a:cubicBezTo>
                  <a:pt x="58" y="232"/>
                  <a:pt x="82" y="259"/>
                  <a:pt x="82" y="259"/>
                </a:cubicBezTo>
                <a:cubicBezTo>
                  <a:pt x="92" y="256"/>
                  <a:pt x="108" y="259"/>
                  <a:pt x="111" y="249"/>
                </a:cubicBezTo>
                <a:cubicBezTo>
                  <a:pt x="114" y="239"/>
                  <a:pt x="121" y="220"/>
                  <a:pt x="121" y="220"/>
                </a:cubicBezTo>
                <a:cubicBezTo>
                  <a:pt x="119" y="204"/>
                  <a:pt x="121" y="187"/>
                  <a:pt x="116" y="172"/>
                </a:cubicBezTo>
                <a:cubicBezTo>
                  <a:pt x="111" y="156"/>
                  <a:pt x="73" y="148"/>
                  <a:pt x="73" y="148"/>
                </a:cubicBezTo>
                <a:cubicBezTo>
                  <a:pt x="76" y="172"/>
                  <a:pt x="70" y="189"/>
                  <a:pt x="92" y="201"/>
                </a:cubicBezTo>
                <a:cubicBezTo>
                  <a:pt x="101" y="206"/>
                  <a:pt x="121" y="211"/>
                  <a:pt x="121" y="211"/>
                </a:cubicBezTo>
                <a:cubicBezTo>
                  <a:pt x="170" y="205"/>
                  <a:pt x="172" y="207"/>
                  <a:pt x="188" y="163"/>
                </a:cubicBezTo>
                <a:cubicBezTo>
                  <a:pt x="183" y="126"/>
                  <a:pt x="180" y="113"/>
                  <a:pt x="145" y="100"/>
                </a:cubicBezTo>
                <a:cubicBezTo>
                  <a:pt x="119" y="139"/>
                  <a:pt x="160" y="163"/>
                  <a:pt x="193" y="172"/>
                </a:cubicBezTo>
                <a:cubicBezTo>
                  <a:pt x="240" y="166"/>
                  <a:pt x="235" y="148"/>
                  <a:pt x="246" y="105"/>
                </a:cubicBezTo>
                <a:cubicBezTo>
                  <a:pt x="241" y="74"/>
                  <a:pt x="242" y="63"/>
                  <a:pt x="212" y="52"/>
                </a:cubicBezTo>
                <a:cubicBezTo>
                  <a:pt x="182" y="97"/>
                  <a:pt x="241" y="112"/>
                  <a:pt x="270" y="129"/>
                </a:cubicBezTo>
                <a:cubicBezTo>
                  <a:pt x="292" y="123"/>
                  <a:pt x="301" y="122"/>
                  <a:pt x="308" y="100"/>
                </a:cubicBezTo>
                <a:cubicBezTo>
                  <a:pt x="304" y="50"/>
                  <a:pt x="317" y="28"/>
                  <a:pt x="274" y="14"/>
                </a:cubicBezTo>
                <a:cubicBezTo>
                  <a:pt x="264" y="30"/>
                  <a:pt x="264" y="69"/>
                  <a:pt x="284" y="81"/>
                </a:cubicBezTo>
                <a:cubicBezTo>
                  <a:pt x="293" y="86"/>
                  <a:pt x="313" y="91"/>
                  <a:pt x="313" y="91"/>
                </a:cubicBezTo>
                <a:cubicBezTo>
                  <a:pt x="361" y="74"/>
                  <a:pt x="287" y="0"/>
                  <a:pt x="361" y="0"/>
                </a:cubicBez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65"/>
          <p:cNvSpPr>
            <a:spLocks/>
          </p:cNvSpPr>
          <p:nvPr/>
        </p:nvSpPr>
        <p:spPr bwMode="auto">
          <a:xfrm rot="18926907" flipV="1">
            <a:off x="7846890" y="4202645"/>
            <a:ext cx="363662" cy="357836"/>
          </a:xfrm>
          <a:custGeom>
            <a:avLst/>
            <a:gdLst>
              <a:gd name="T0" fmla="*/ 0 w 361"/>
              <a:gd name="T1" fmla="*/ 240 h 259"/>
              <a:gd name="T2" fmla="*/ 49 w 361"/>
              <a:gd name="T3" fmla="*/ 225 h 259"/>
              <a:gd name="T4" fmla="*/ 53 w 361"/>
              <a:gd name="T5" fmla="*/ 230 h 259"/>
              <a:gd name="T6" fmla="*/ 82 w 361"/>
              <a:gd name="T7" fmla="*/ 259 h 259"/>
              <a:gd name="T8" fmla="*/ 111 w 361"/>
              <a:gd name="T9" fmla="*/ 249 h 259"/>
              <a:gd name="T10" fmla="*/ 121 w 361"/>
              <a:gd name="T11" fmla="*/ 220 h 259"/>
              <a:gd name="T12" fmla="*/ 116 w 361"/>
              <a:gd name="T13" fmla="*/ 172 h 259"/>
              <a:gd name="T14" fmla="*/ 73 w 361"/>
              <a:gd name="T15" fmla="*/ 148 h 259"/>
              <a:gd name="T16" fmla="*/ 92 w 361"/>
              <a:gd name="T17" fmla="*/ 201 h 259"/>
              <a:gd name="T18" fmla="*/ 121 w 361"/>
              <a:gd name="T19" fmla="*/ 211 h 259"/>
              <a:gd name="T20" fmla="*/ 188 w 361"/>
              <a:gd name="T21" fmla="*/ 163 h 259"/>
              <a:gd name="T22" fmla="*/ 145 w 361"/>
              <a:gd name="T23" fmla="*/ 100 h 259"/>
              <a:gd name="T24" fmla="*/ 193 w 361"/>
              <a:gd name="T25" fmla="*/ 172 h 259"/>
              <a:gd name="T26" fmla="*/ 246 w 361"/>
              <a:gd name="T27" fmla="*/ 105 h 259"/>
              <a:gd name="T28" fmla="*/ 212 w 361"/>
              <a:gd name="T29" fmla="*/ 52 h 259"/>
              <a:gd name="T30" fmla="*/ 270 w 361"/>
              <a:gd name="T31" fmla="*/ 129 h 259"/>
              <a:gd name="T32" fmla="*/ 308 w 361"/>
              <a:gd name="T33" fmla="*/ 100 h 259"/>
              <a:gd name="T34" fmla="*/ 274 w 361"/>
              <a:gd name="T35" fmla="*/ 14 h 259"/>
              <a:gd name="T36" fmla="*/ 284 w 361"/>
              <a:gd name="T37" fmla="*/ 81 h 259"/>
              <a:gd name="T38" fmla="*/ 313 w 361"/>
              <a:gd name="T39" fmla="*/ 91 h 259"/>
              <a:gd name="T40" fmla="*/ 361 w 361"/>
              <a:gd name="T41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1" h="259">
                <a:moveTo>
                  <a:pt x="0" y="240"/>
                </a:moveTo>
                <a:cubicBezTo>
                  <a:pt x="39" y="231"/>
                  <a:pt x="36" y="217"/>
                  <a:pt x="49" y="225"/>
                </a:cubicBezTo>
                <a:cubicBezTo>
                  <a:pt x="58" y="230"/>
                  <a:pt x="43" y="227"/>
                  <a:pt x="53" y="230"/>
                </a:cubicBezTo>
                <a:cubicBezTo>
                  <a:pt x="58" y="232"/>
                  <a:pt x="82" y="259"/>
                  <a:pt x="82" y="259"/>
                </a:cubicBezTo>
                <a:cubicBezTo>
                  <a:pt x="92" y="256"/>
                  <a:pt x="108" y="259"/>
                  <a:pt x="111" y="249"/>
                </a:cubicBezTo>
                <a:cubicBezTo>
                  <a:pt x="114" y="239"/>
                  <a:pt x="121" y="220"/>
                  <a:pt x="121" y="220"/>
                </a:cubicBezTo>
                <a:cubicBezTo>
                  <a:pt x="119" y="204"/>
                  <a:pt x="121" y="187"/>
                  <a:pt x="116" y="172"/>
                </a:cubicBezTo>
                <a:cubicBezTo>
                  <a:pt x="111" y="156"/>
                  <a:pt x="73" y="148"/>
                  <a:pt x="73" y="148"/>
                </a:cubicBezTo>
                <a:cubicBezTo>
                  <a:pt x="76" y="172"/>
                  <a:pt x="70" y="189"/>
                  <a:pt x="92" y="201"/>
                </a:cubicBezTo>
                <a:cubicBezTo>
                  <a:pt x="101" y="206"/>
                  <a:pt x="121" y="211"/>
                  <a:pt x="121" y="211"/>
                </a:cubicBezTo>
                <a:cubicBezTo>
                  <a:pt x="170" y="205"/>
                  <a:pt x="172" y="207"/>
                  <a:pt x="188" y="163"/>
                </a:cubicBezTo>
                <a:cubicBezTo>
                  <a:pt x="183" y="126"/>
                  <a:pt x="180" y="113"/>
                  <a:pt x="145" y="100"/>
                </a:cubicBezTo>
                <a:cubicBezTo>
                  <a:pt x="119" y="139"/>
                  <a:pt x="160" y="163"/>
                  <a:pt x="193" y="172"/>
                </a:cubicBezTo>
                <a:cubicBezTo>
                  <a:pt x="240" y="166"/>
                  <a:pt x="235" y="148"/>
                  <a:pt x="246" y="105"/>
                </a:cubicBezTo>
                <a:cubicBezTo>
                  <a:pt x="241" y="74"/>
                  <a:pt x="242" y="63"/>
                  <a:pt x="212" y="52"/>
                </a:cubicBezTo>
                <a:cubicBezTo>
                  <a:pt x="182" y="97"/>
                  <a:pt x="241" y="112"/>
                  <a:pt x="270" y="129"/>
                </a:cubicBezTo>
                <a:cubicBezTo>
                  <a:pt x="292" y="123"/>
                  <a:pt x="301" y="122"/>
                  <a:pt x="308" y="100"/>
                </a:cubicBezTo>
                <a:cubicBezTo>
                  <a:pt x="304" y="50"/>
                  <a:pt x="317" y="28"/>
                  <a:pt x="274" y="14"/>
                </a:cubicBezTo>
                <a:cubicBezTo>
                  <a:pt x="264" y="30"/>
                  <a:pt x="264" y="69"/>
                  <a:pt x="284" y="81"/>
                </a:cubicBezTo>
                <a:cubicBezTo>
                  <a:pt x="293" y="86"/>
                  <a:pt x="313" y="91"/>
                  <a:pt x="313" y="91"/>
                </a:cubicBezTo>
                <a:cubicBezTo>
                  <a:pt x="361" y="74"/>
                  <a:pt x="287" y="0"/>
                  <a:pt x="361" y="0"/>
                </a:cubicBez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726039" y="4614524"/>
            <a:ext cx="497018" cy="201825"/>
          </a:xfrm>
          <a:prstGeom prst="straightConnector1">
            <a:avLst/>
          </a:prstGeom>
          <a:ln>
            <a:solidFill>
              <a:srgbClr val="FFB5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 smtClean="0"/>
              <a:t>LBT: Jet-induced medium response</a:t>
            </a:r>
            <a:endParaRPr lang="en-US" dirty="0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2321718" y="6223000"/>
            <a:ext cx="4856163" cy="4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dirty="0" smtClean="0">
                <a:solidFill>
                  <a:srgbClr val="FFB53D"/>
                </a:solidFill>
              </a:rPr>
              <a:t>He</a:t>
            </a:r>
            <a:r>
              <a:rPr lang="en-US" dirty="0">
                <a:solidFill>
                  <a:srgbClr val="FFB53D"/>
                </a:solidFill>
              </a:rPr>
              <a:t>, </a:t>
            </a:r>
            <a:r>
              <a:rPr lang="en-US" dirty="0" err="1">
                <a:solidFill>
                  <a:srgbClr val="FFB53D"/>
                </a:solidFill>
              </a:rPr>
              <a:t>Luo</a:t>
            </a:r>
            <a:r>
              <a:rPr lang="en-US" dirty="0">
                <a:solidFill>
                  <a:srgbClr val="FFB53D"/>
                </a:solidFill>
              </a:rPr>
              <a:t>, XNW &amp; Zhu, PRC91 (2015) 054908; </a:t>
            </a:r>
          </a:p>
          <a:p>
            <a:pPr marL="39688"/>
            <a:endParaRPr lang="en-US" dirty="0">
              <a:solidFill>
                <a:srgbClr val="FFB53D"/>
              </a:solidFill>
            </a:endParaRPr>
          </a:p>
          <a:p>
            <a:pPr marL="39688"/>
            <a:endParaRPr lang="en-US" sz="1800" dirty="0">
              <a:solidFill>
                <a:srgbClr val="C51A16"/>
              </a:solidFill>
            </a:endParaRPr>
          </a:p>
        </p:txBody>
      </p:sp>
      <p:pic>
        <p:nvPicPr>
          <p:cNvPr id="7" name="Picture 6" descr="ff-z0E10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12232" r="2056" b="17559"/>
          <a:stretch/>
        </p:blipFill>
        <p:spPr>
          <a:xfrm>
            <a:off x="4595876" y="1531048"/>
            <a:ext cx="4268724" cy="37277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749800" y="5421868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Parton distr. from </a:t>
            </a:r>
            <a:r>
              <a:rPr lang="en-US" sz="2000" dirty="0">
                <a:solidFill>
                  <a:srgbClr val="FFFFFF"/>
                </a:solidFill>
              </a:rPr>
              <a:t>e</a:t>
            </a:r>
            <a:r>
              <a:rPr lang="en-US" sz="2000" dirty="0" smtClean="0">
                <a:solidFill>
                  <a:srgbClr val="FFFFFF"/>
                </a:solidFill>
              </a:rPr>
              <a:t>lastic scattering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200" y="5421868"/>
            <a:ext cx="3693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Energy distr. of medium response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6" y="1531048"/>
            <a:ext cx="4414940" cy="37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3999" cy="1061935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CoLBT</a:t>
            </a:r>
            <a:r>
              <a:rPr lang="en-US" sz="3600" dirty="0" smtClean="0"/>
              <a:t>-hydro</a:t>
            </a:r>
            <a:br>
              <a:rPr lang="en-US" sz="3600" dirty="0" smtClean="0"/>
            </a:br>
            <a:r>
              <a:rPr lang="en-US" sz="3600" dirty="0" smtClean="0"/>
              <a:t>(Coupled Linear Boltzmann Transport hydro)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312288"/>
            <a:ext cx="3200400" cy="48974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562275"/>
            <a:ext cx="5429250" cy="49548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114448"/>
            <a:ext cx="5093772" cy="643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6500" y="3962962"/>
            <a:ext cx="7237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LBT for energetic </a:t>
            </a:r>
            <a:r>
              <a:rPr lang="en-US" sz="2400" dirty="0" err="1" smtClean="0">
                <a:solidFill>
                  <a:schemeClr val="bg1"/>
                </a:solidFill>
              </a:rPr>
              <a:t>partons</a:t>
            </a:r>
            <a:r>
              <a:rPr lang="en-US" sz="2400" dirty="0" smtClean="0">
                <a:solidFill>
                  <a:schemeClr val="bg1"/>
                </a:solidFill>
              </a:rPr>
              <a:t> (jet shower and recoil)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Hydrodynamic model for bulk and soft </a:t>
            </a:r>
            <a:r>
              <a:rPr lang="en-US" sz="2400" dirty="0" err="1" smtClean="0">
                <a:solidFill>
                  <a:schemeClr val="bg1"/>
                </a:solidFill>
              </a:rPr>
              <a:t>partons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CLVisc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11" y="5007401"/>
            <a:ext cx="820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CLVisc</a:t>
            </a:r>
            <a:r>
              <a:rPr lang="en-US" sz="2400" dirty="0" smtClean="0">
                <a:solidFill>
                  <a:srgbClr val="FFFF00"/>
                </a:solidFill>
              </a:rPr>
              <a:t>: (3+1)D viscous hydro parallelized on GPU using </a:t>
            </a:r>
            <a:r>
              <a:rPr lang="en-US" sz="2400" dirty="0" err="1" smtClean="0">
                <a:solidFill>
                  <a:srgbClr val="FFFF00"/>
                </a:solidFill>
              </a:rPr>
              <a:t>OpenCL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6770" y="5885934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FFB53D"/>
                </a:solidFill>
              </a:rPr>
              <a:t>Chen, </a:t>
            </a:r>
            <a:r>
              <a:rPr lang="nb-NO" b="1" dirty="0" err="1" smtClean="0">
                <a:solidFill>
                  <a:srgbClr val="FFB53D"/>
                </a:solidFill>
              </a:rPr>
              <a:t>Cao</a:t>
            </a:r>
            <a:r>
              <a:rPr lang="nb-NO" b="1" dirty="0" smtClean="0">
                <a:solidFill>
                  <a:srgbClr val="FFB53D"/>
                </a:solidFill>
              </a:rPr>
              <a:t>, Luo, Pang &amp; XNW, PLB777</a:t>
            </a:r>
            <a:r>
              <a:rPr lang="nb-NO" b="1" dirty="0">
                <a:solidFill>
                  <a:srgbClr val="FFB53D"/>
                </a:solidFill>
              </a:rPr>
              <a:t>(2018)86</a:t>
            </a:r>
            <a:endParaRPr lang="en-US" dirty="0">
              <a:solidFill>
                <a:srgbClr val="FFB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6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3999" cy="106193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ymbol" charset="2"/>
                <a:cs typeface="Symbol" charset="2"/>
              </a:rPr>
              <a:t>g</a:t>
            </a:r>
            <a:r>
              <a:rPr lang="en-US" sz="3600" dirty="0" smtClean="0"/>
              <a:t>-jet propagation within </a:t>
            </a:r>
            <a:r>
              <a:rPr lang="en-US" sz="3600" dirty="0" err="1" smtClean="0"/>
              <a:t>CoLBT</a:t>
            </a:r>
            <a:r>
              <a:rPr lang="en-US" sz="3600" dirty="0" smtClean="0"/>
              <a:t>-hydro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jet_lb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1393163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7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500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and heavy quark hadron suppression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0274" y="1322887"/>
            <a:ext cx="2877726" cy="3428910"/>
            <a:chOff x="552060" y="1187573"/>
            <a:chExt cx="4798984" cy="5782953"/>
          </a:xfrm>
        </p:grpSpPr>
        <p:graphicFrame>
          <p:nvGraphicFramePr>
            <p:cNvPr id="6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590325"/>
                </p:ext>
              </p:extLst>
            </p:nvPr>
          </p:nvGraphicFramePr>
          <p:xfrm>
            <a:off x="552060" y="2298500"/>
            <a:ext cx="4798984" cy="4672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7" name="Acrobat Document" r:id="rId3" imgW="5400259" imgH="5257695" progId="AcroExch.Document.11">
                    <p:embed/>
                  </p:oleObj>
                </mc:Choice>
                <mc:Fallback>
                  <p:oleObj name="Acrobat Document" r:id="rId3" imgW="5400259" imgH="5257695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2060" y="2298500"/>
                          <a:ext cx="4798984" cy="46720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1691297" y="1187573"/>
              <a:ext cx="21988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</a:rPr>
                <a:t>AuAu@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200 </a:t>
              </a:r>
              <a:r>
                <a:rPr lang="en-US" altLang="zh-CN" sz="2400" dirty="0" err="1" smtClean="0">
                  <a:solidFill>
                    <a:srgbClr val="FFFFFF"/>
                  </a:solidFill>
                </a:rPr>
                <a:t>GeV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6898" y="1392517"/>
            <a:ext cx="2722402" cy="3359280"/>
            <a:chOff x="4113750" y="641760"/>
            <a:chExt cx="4736150" cy="5552504"/>
          </a:xfrm>
        </p:grpSpPr>
        <p:pic>
          <p:nvPicPr>
            <p:cNvPr id="7" name="Picture 24" descr="plot-RAA-both-2760-eps-converted-to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3750" y="1615435"/>
              <a:ext cx="4736150" cy="457882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67440" y="641760"/>
              <a:ext cx="2326279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</a:rPr>
                <a:t>PbPb@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2760 </a:t>
              </a:r>
              <a:r>
                <a:rPr lang="en-US" altLang="zh-CN" sz="2400" dirty="0" err="1" smtClean="0">
                  <a:solidFill>
                    <a:srgbClr val="FFFFFF"/>
                  </a:solidFill>
                </a:rPr>
                <a:t>GeV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5501" y="1392517"/>
            <a:ext cx="2966116" cy="3359280"/>
            <a:chOff x="4050915" y="686111"/>
            <a:chExt cx="4698319" cy="5508153"/>
          </a:xfrm>
        </p:grpSpPr>
        <p:pic>
          <p:nvPicPr>
            <p:cNvPr id="8" name="Picture 7" descr="plot-RAA-both-5020-eps-converted-to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0915" y="1652009"/>
              <a:ext cx="4698319" cy="454225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880595" y="686111"/>
              <a:ext cx="2326279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</a:rPr>
                <a:t>PbPb@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5020 </a:t>
              </a:r>
              <a:r>
                <a:rPr lang="en-US" altLang="zh-CN" sz="2400" dirty="0" err="1" smtClean="0">
                  <a:solidFill>
                    <a:srgbClr val="FFFFFF"/>
                  </a:solidFill>
                </a:rPr>
                <a:t>GeV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28121" y="5458897"/>
            <a:ext cx="429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Cao, </a:t>
            </a:r>
            <a:r>
              <a:rPr lang="en-US" dirty="0" err="1">
                <a:solidFill>
                  <a:srgbClr val="FF6600"/>
                </a:solidFill>
              </a:rPr>
              <a:t>Luo</a:t>
            </a:r>
            <a:r>
              <a:rPr lang="en-US" dirty="0">
                <a:solidFill>
                  <a:srgbClr val="FF6600"/>
                </a:solidFill>
              </a:rPr>
              <a:t>, Qin &amp; XNW, PRC94 (2016) 014909</a:t>
            </a:r>
          </a:p>
        </p:txBody>
      </p:sp>
    </p:spTree>
    <p:extLst>
      <p:ext uri="{BB962C8B-B14F-4D97-AF65-F5344CB8AC3E}">
        <p14:creationId xmlns:p14="http://schemas.microsoft.com/office/powerpoint/2010/main" val="14572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jet suppression at LHC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300" y="5557735"/>
            <a:ext cx="811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Weak 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dependence: initial jet spectra and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dependence of energy loss 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Week energy dependence:  increase of jet energy loss and the slope of initial spectra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2900" y="36195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059" y="4949145"/>
            <a:ext cx="360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B53D"/>
                </a:solidFill>
              </a:rPr>
              <a:t>He, Cao, </a:t>
            </a:r>
            <a:r>
              <a:rPr lang="en-US" dirty="0" err="1" smtClean="0">
                <a:solidFill>
                  <a:srgbClr val="FFB53D"/>
                </a:solidFill>
              </a:rPr>
              <a:t>Luo</a:t>
            </a:r>
            <a:r>
              <a:rPr lang="en-US" dirty="0" smtClean="0">
                <a:solidFill>
                  <a:srgbClr val="FFB53D"/>
                </a:solidFill>
              </a:rPr>
              <a:t> &amp; XNW to be published</a:t>
            </a:r>
            <a:endParaRPr lang="en-US" dirty="0">
              <a:solidFill>
                <a:srgbClr val="FFB53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2" y="1145970"/>
            <a:ext cx="84963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60150</TotalTime>
  <Words>2602</Words>
  <Application>Microsoft Macintosh PowerPoint</Application>
  <PresentationFormat>On-screen Show (4:3)</PresentationFormat>
  <Paragraphs>262</Paragraphs>
  <Slides>33</Slides>
  <Notes>12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Acrobat Document</vt:lpstr>
      <vt:lpstr>BNL, July 22-25, 2018</vt:lpstr>
      <vt:lpstr>Jet quenching  in heavy-ion collisions</vt:lpstr>
      <vt:lpstr>Jet energy and background subtraction</vt:lpstr>
      <vt:lpstr>LBT: Linear Boltzmann Transport</vt:lpstr>
      <vt:lpstr>LBT: Jet-induced medium response</vt:lpstr>
      <vt:lpstr>CoLBT-hydro (Coupled Linear Boltzmann Transport hydro)</vt:lpstr>
      <vt:lpstr>g-jet propagation within CoLBT-hydro</vt:lpstr>
      <vt:lpstr>Light and heavy quark hadron suppression </vt:lpstr>
      <vt:lpstr>Single jet suppression at LHC</vt:lpstr>
      <vt:lpstr>Jet energy loss and g(Z0)-jet asymmetry</vt:lpstr>
      <vt:lpstr>Medium response reduces jet energy loss</vt:lpstr>
      <vt:lpstr>Effect of medium response</vt:lpstr>
      <vt:lpstr>Enhancement of soft hadrons</vt:lpstr>
      <vt:lpstr> Azimuthal distribution of soft hadrons from medium response in g-jet</vt:lpstr>
      <vt:lpstr>The flavor of medium response</vt:lpstr>
      <vt:lpstr>Summary on medium response</vt:lpstr>
      <vt:lpstr>Data-driven extraction of jet energy loss </vt:lpstr>
      <vt:lpstr>Jet cross section in p+p and A+A</vt:lpstr>
      <vt:lpstr>Data-driven extraction of jet energy loss</vt:lpstr>
      <vt:lpstr>Bayesian analysis of experimental data</vt:lpstr>
      <vt:lpstr>Jet energy loss: single inclusive jet</vt:lpstr>
      <vt:lpstr>Jet energy loss: g+ jet</vt:lpstr>
      <vt:lpstr>Summary on extraction of jet energy loss</vt:lpstr>
      <vt:lpstr>PowerPoint Presentation</vt:lpstr>
      <vt:lpstr>PowerPoint Presentation</vt:lpstr>
      <vt:lpstr>Wide angle distribution of soft hadrons</vt:lpstr>
      <vt:lpstr>Energy dependence of jet spectra</vt:lpstr>
      <vt:lpstr>Jet Quenching phenomena at LHC</vt:lpstr>
      <vt:lpstr>Jet transport coefficient </vt:lpstr>
      <vt:lpstr>Hard probes of medium properties</vt:lpstr>
      <vt:lpstr>Linear Boltzmann Transport (LBT)</vt:lpstr>
      <vt:lpstr>Energy dependence of jet spectra</vt:lpstr>
      <vt:lpstr>Gamma-jet profile</vt:lpstr>
    </vt:vector>
  </TitlesOfParts>
  <Company>University of California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Xin-Nian Wang</dc:creator>
  <cp:lastModifiedBy>Xin-Nian Wang</cp:lastModifiedBy>
  <cp:revision>913</cp:revision>
  <cp:lastPrinted>2016-06-17T18:13:03Z</cp:lastPrinted>
  <dcterms:created xsi:type="dcterms:W3CDTF">2011-06-24T03:57:59Z</dcterms:created>
  <dcterms:modified xsi:type="dcterms:W3CDTF">2018-07-23T18:19:35Z</dcterms:modified>
</cp:coreProperties>
</file>